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png" ContentType="image/png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docProps/core.xml" ContentType="application/vnd.openxmlformats-package.core-properties+xml"/>
  <Default Extension="rels" ContentType="application/vnd.openxmlformats-package.relationships+xml"/>
  <Override PartName="/ppt/slides/slide6.xml" ContentType="application/vnd.openxmlformats-officedocument.presentationml.slide+xml"/>
  <Override PartName="/ppt/slides/slide12.xml" ContentType="application/vnd.openxmlformats-officedocument.presentationml.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23" r:id="rId1"/>
  </p:sldMasterIdLst>
  <p:notesMasterIdLst>
    <p:notesMasterId r:id="rId14"/>
  </p:notesMasterIdLst>
  <p:sldIdLst>
    <p:sldId id="257" r:id="rId2"/>
    <p:sldId id="258" r:id="rId3"/>
    <p:sldId id="267" r:id="rId4"/>
    <p:sldId id="263" r:id="rId5"/>
    <p:sldId id="266" r:id="rId6"/>
    <p:sldId id="262" r:id="rId7"/>
    <p:sldId id="274" r:id="rId8"/>
    <p:sldId id="276" r:id="rId9"/>
    <p:sldId id="270" r:id="rId10"/>
    <p:sldId id="272" r:id="rId11"/>
    <p:sldId id="275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esProps" Target="pres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19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AF41B-E1EB-1C42-BBC3-FE74002AFD12}" type="datetimeFigureOut">
              <a:rPr lang="en-US" smtClean="0"/>
              <a:pPr/>
              <a:t>4/24/12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99376-F2FC-2D44-84BE-19603BF34D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Attempts to minimize the number of code modifications</a:t>
            </a:r>
            <a:r>
              <a:rPr lang="en-US" baseline="0" dirty="0" smtClean="0"/>
              <a:t> in each implementation of the STL</a:t>
            </a:r>
            <a:endParaRPr lang="en-US" dirty="0" smtClean="0"/>
          </a:p>
          <a:p>
            <a:r>
              <a:rPr lang="en-US" dirty="0" smtClean="0"/>
              <a:t>Multiple </a:t>
            </a:r>
            <a:r>
              <a:rPr lang="en-US" dirty="0" smtClean="0"/>
              <a:t>implementations of the STL</a:t>
            </a:r>
          </a:p>
          <a:p>
            <a:r>
              <a:rPr lang="en-US" dirty="0" err="1" smtClean="0"/>
              <a:t>libstdc</a:t>
            </a:r>
            <a:r>
              <a:rPr lang="en-US" dirty="0" smtClean="0"/>
              <a:t>++</a:t>
            </a:r>
            <a:r>
              <a:rPr lang="en-US" baseline="0" dirty="0" smtClean="0"/>
              <a:t> coupled to </a:t>
            </a:r>
            <a:r>
              <a:rPr lang="en-US" baseline="0" dirty="0" err="1" smtClean="0"/>
              <a:t>gcc</a:t>
            </a:r>
            <a:r>
              <a:rPr lang="en-US" baseline="0" dirty="0" smtClean="0"/>
              <a:t> </a:t>
            </a:r>
            <a:r>
              <a:rPr lang="en-US" baseline="0" dirty="0" smtClean="0"/>
              <a:t>version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99376-F2FC-2D44-84BE-19603BF34D5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 compiler flag allows the user to enable or disable GPU acceleration on a per program basis</a:t>
            </a:r>
            <a:endParaRPr lang="en-US" dirty="0" smtClean="0"/>
          </a:p>
          <a:p>
            <a:r>
              <a:rPr lang="en-US" baseline="0" dirty="0" smtClean="0"/>
              <a:t>Uses heuristics to decide which device to execute with and then uses that device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99376-F2FC-2D44-84BE-19603BF34D5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GTX 570 produces larger speedups because of increased bandwidth (factor of 2.5x) and increased core count (about 10x)</a:t>
            </a: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</a:t>
            </a:r>
            <a:r>
              <a:rPr lang="en-US" baseline="0" dirty="0" smtClean="0"/>
              <a:t> both cases, list sort produces a larger speedup because random access sort is more heavily optimized on the CPU than list sort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99376-F2FC-2D44-84BE-19603BF34D5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Transfor</a:t>
            </a:r>
            <a:r>
              <a:rPr lang="en-US" baseline="0" dirty="0" smtClean="0"/>
              <a:t>m accepts a user-defined function, which allowed us to experiment with how many operations were necessary to make GPU acceleration beneficial</a:t>
            </a:r>
          </a:p>
          <a:p>
            <a:r>
              <a:rPr lang="en-US" baseline="0" dirty="0" smtClean="0"/>
              <a:t>In this case, measured transform with a function of N floating-point additions</a:t>
            </a:r>
          </a:p>
          <a:p>
            <a:r>
              <a:rPr lang="en-US" baseline="0" dirty="0" smtClean="0"/>
              <a:t>As the number of operations increases, the speedup increases for all input sizes</a:t>
            </a:r>
          </a:p>
          <a:p>
            <a:r>
              <a:rPr lang="en-US" baseline="0" dirty="0" smtClean="0"/>
              <a:t>From this data, it is clear that the CPU runtime is more affected than the GPU by the number of instructions per input element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99376-F2FC-2D44-84BE-19603BF34D5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goal:  Be conservative about using the GPU so to not accidentally</a:t>
            </a:r>
            <a:r>
              <a:rPr lang="en-US" baseline="0" dirty="0" smtClean="0"/>
              <a:t> harm performance by choosing to use the GPU when the CPU would have been better</a:t>
            </a:r>
          </a:p>
          <a:p>
            <a:r>
              <a:rPr lang="en-US" baseline="0" dirty="0" smtClean="0"/>
              <a:t>Second goal:  Don’t use heuristics that hurt the runtime of CPU execution</a:t>
            </a:r>
          </a:p>
          <a:p>
            <a:r>
              <a:rPr lang="en-US" baseline="0" dirty="0" smtClean="0"/>
              <a:t>  - Example:  Checking current GPU utilization may be beneficial, but takes too much time to query the device on each STL function call</a:t>
            </a:r>
          </a:p>
          <a:p>
            <a:r>
              <a:rPr lang="en-US" baseline="0" dirty="0" err="1" smtClean="0"/>
              <a:t>GPU_factor</a:t>
            </a:r>
            <a:r>
              <a:rPr lang="en-US" baseline="0" dirty="0" smtClean="0"/>
              <a:t> gives a rough estimate of the computational capabilities of the target GPU as compared to the GTX 570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99376-F2FC-2D44-84BE-19603BF34D5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99376-F2FC-2D44-84BE-19603BF34D5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</a:t>
            </a:r>
            <a:r>
              <a:rPr lang="en-US" dirty="0" err="1" smtClean="0"/>
              <a:t>input_size</a:t>
            </a:r>
            <a:r>
              <a:rPr lang="en-US" dirty="0" smtClean="0"/>
              <a:t> increases, %</a:t>
            </a:r>
            <a:r>
              <a:rPr lang="en-US" baseline="0" dirty="0" smtClean="0"/>
              <a:t> of runtime devoted to copying increases</a:t>
            </a:r>
          </a:p>
          <a:p>
            <a:r>
              <a:rPr lang="en-US" baseline="0" dirty="0" smtClean="0"/>
              <a:t>But, runtime for copying to GPU compared to runtime for CPU execution remains nearly constant</a:t>
            </a:r>
          </a:p>
          <a:p>
            <a:r>
              <a:rPr lang="en-US" baseline="0" dirty="0" smtClean="0"/>
              <a:t>  And CPU execution time greatly increases faster with </a:t>
            </a:r>
            <a:r>
              <a:rPr lang="en-US" baseline="0" dirty="0" err="1" smtClean="0"/>
              <a:t>input_size</a:t>
            </a:r>
            <a:r>
              <a:rPr lang="en-US" baseline="0" dirty="0" smtClean="0"/>
              <a:t> than GPU does</a:t>
            </a:r>
          </a:p>
          <a:p>
            <a:r>
              <a:rPr lang="en-US" baseline="0" dirty="0" smtClean="0"/>
              <a:t>Motivates system-on-a-chip designs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99376-F2FC-2D44-84BE-19603BF34D5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EFB7C39-D9EF-7C47-B2B9-D0DF66E41914}" type="datetimeFigureOut">
              <a:rPr lang="en-US" smtClean="0"/>
              <a:pPr/>
              <a:t>4/24/12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7C39-D9EF-7C47-B2B9-D0DF66E41914}" type="datetimeFigureOut">
              <a:rPr lang="en-US" smtClean="0"/>
              <a:pPr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EFB7C39-D9EF-7C47-B2B9-D0DF66E41914}" type="datetimeFigureOut">
              <a:rPr lang="en-US" smtClean="0"/>
              <a:pPr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7C39-D9EF-7C47-B2B9-D0DF66E41914}" type="datetimeFigureOut">
              <a:rPr lang="en-US" smtClean="0"/>
              <a:pPr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4/24/12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EFB7C39-D9EF-7C47-B2B9-D0DF66E41914}" type="datetimeFigureOut">
              <a:rPr lang="en-US" smtClean="0"/>
              <a:pPr/>
              <a:t>4/24/12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EFB7C39-D9EF-7C47-B2B9-D0DF66E41914}" type="datetimeFigureOut">
              <a:rPr lang="en-US" smtClean="0"/>
              <a:pPr/>
              <a:t>4/24/12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7C39-D9EF-7C47-B2B9-D0DF66E41914}" type="datetimeFigureOut">
              <a:rPr lang="en-US" smtClean="0"/>
              <a:pPr/>
              <a:t>4/24/12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7C39-D9EF-7C47-B2B9-D0DF66E41914}" type="datetimeFigureOut">
              <a:rPr lang="en-US" smtClean="0"/>
              <a:pPr/>
              <a:t>4/24/12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7C39-D9EF-7C47-B2B9-D0DF66E41914}" type="datetimeFigureOut">
              <a:rPr lang="en-US" smtClean="0"/>
              <a:pPr/>
              <a:t>4/24/12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EFB7C39-D9EF-7C47-B2B9-D0DF66E41914}" type="datetimeFigureOut">
              <a:rPr lang="en-US" smtClean="0"/>
              <a:pPr/>
              <a:t>4/24/12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EFB7C39-D9EF-7C47-B2B9-D0DF66E41914}" type="datetimeFigureOut">
              <a:rPr lang="en-US" smtClean="0"/>
              <a:pPr/>
              <a:t>4/24/12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CFF463D-3099-4242-802C-FA30862B71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libcxxgpu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GPU Acceleration for the C++ STL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Copying</a:t>
            </a:r>
            <a:endParaRPr lang="en-US" dirty="0"/>
          </a:p>
        </p:txBody>
      </p:sp>
      <p:pic>
        <p:nvPicPr>
          <p:cNvPr id="4" name="Picture 3" descr="chart_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888350"/>
            <a:ext cx="7620000" cy="4711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6"/>
          <p:cNvGrpSpPr/>
          <p:nvPr/>
        </p:nvGrpSpPr>
        <p:grpSpPr>
          <a:xfrm>
            <a:off x="457199" y="1039859"/>
            <a:ext cx="8176703" cy="699730"/>
            <a:chOff x="457199" y="1039859"/>
            <a:chExt cx="8176703" cy="699730"/>
          </a:xfrm>
        </p:grpSpPr>
        <p:sp>
          <p:nvSpPr>
            <p:cNvPr id="5" name="Rectangle 4"/>
            <p:cNvSpPr/>
            <p:nvPr/>
          </p:nvSpPr>
          <p:spPr>
            <a:xfrm>
              <a:off x="457199" y="1039859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918076" y="1039859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378953" y="1039859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839830" y="1039859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300707" y="1039859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761584" y="1039859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1329517" y="1216339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2790394" y="1216339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Arrow 13"/>
            <p:cNvSpPr/>
            <p:nvPr/>
          </p:nvSpPr>
          <p:spPr>
            <a:xfrm>
              <a:off x="4251271" y="1216339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5712148" y="1216339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7173025" y="1216339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60"/>
          <p:cNvGrpSpPr/>
          <p:nvPr/>
        </p:nvGrpSpPr>
        <p:grpSpPr>
          <a:xfrm>
            <a:off x="1918076" y="3814698"/>
            <a:ext cx="5233908" cy="699730"/>
            <a:chOff x="1918076" y="3814698"/>
            <a:chExt cx="5233908" cy="699730"/>
          </a:xfrm>
        </p:grpSpPr>
        <p:sp>
          <p:nvSpPr>
            <p:cNvPr id="23" name="Rectangle 22"/>
            <p:cNvSpPr/>
            <p:nvPr/>
          </p:nvSpPr>
          <p:spPr>
            <a:xfrm>
              <a:off x="1918076" y="3814698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790394" y="3814698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662712" y="3814698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535030" y="3814698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07348" y="3814698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279666" y="3814698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pSp>
        <p:nvGrpSpPr>
          <p:cNvPr id="4" name="Group 58"/>
          <p:cNvGrpSpPr/>
          <p:nvPr/>
        </p:nvGrpSpPr>
        <p:grpSpPr>
          <a:xfrm>
            <a:off x="893359" y="1739588"/>
            <a:ext cx="7304384" cy="1378476"/>
            <a:chOff x="893359" y="1739588"/>
            <a:chExt cx="7304384" cy="1378476"/>
          </a:xfrm>
        </p:grpSpPr>
        <p:sp>
          <p:nvSpPr>
            <p:cNvPr id="17" name="Rectangle 16"/>
            <p:cNvSpPr/>
            <p:nvPr/>
          </p:nvSpPr>
          <p:spPr>
            <a:xfrm>
              <a:off x="1939117" y="2418334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811435" y="2418334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683753" y="2418334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556071" y="2418334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428389" y="2418334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300707" y="2418334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cxnSp>
          <p:nvCxnSpPr>
            <p:cNvPr id="42" name="Straight Arrow Connector 41"/>
            <p:cNvCxnSpPr>
              <a:stCxn id="5" idx="2"/>
              <a:endCxn id="17" idx="0"/>
            </p:cNvCxnSpPr>
            <p:nvPr/>
          </p:nvCxnSpPr>
          <p:spPr>
            <a:xfrm rot="16200000" flipH="1">
              <a:off x="1294945" y="1338002"/>
              <a:ext cx="678745" cy="1481918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6" idx="2"/>
              <a:endCxn id="18" idx="0"/>
            </p:cNvCxnSpPr>
            <p:nvPr/>
          </p:nvCxnSpPr>
          <p:spPr>
            <a:xfrm rot="16200000" flipH="1">
              <a:off x="2461542" y="1632281"/>
              <a:ext cx="678745" cy="893359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endCxn id="19" idx="0"/>
            </p:cNvCxnSpPr>
            <p:nvPr/>
          </p:nvCxnSpPr>
          <p:spPr>
            <a:xfrm rot="16200000" flipH="1">
              <a:off x="3562460" y="1860881"/>
              <a:ext cx="678745" cy="436159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endCxn id="20" idx="0"/>
            </p:cNvCxnSpPr>
            <p:nvPr/>
          </p:nvCxnSpPr>
          <p:spPr>
            <a:xfrm rot="5400000">
              <a:off x="4860417" y="1871402"/>
              <a:ext cx="678746" cy="415119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9" idx="2"/>
              <a:endCxn id="21" idx="0"/>
            </p:cNvCxnSpPr>
            <p:nvPr/>
          </p:nvCxnSpPr>
          <p:spPr>
            <a:xfrm rot="5400000">
              <a:off x="5961335" y="1642802"/>
              <a:ext cx="678745" cy="872318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stCxn id="10" idx="2"/>
            </p:cNvCxnSpPr>
            <p:nvPr/>
          </p:nvCxnSpPr>
          <p:spPr>
            <a:xfrm rot="5400000">
              <a:off x="7127932" y="1348524"/>
              <a:ext cx="678746" cy="1460876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3417019" y="3253330"/>
            <a:ext cx="2485595" cy="46166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thrust::sort</a:t>
            </a:r>
            <a:endParaRPr lang="en-US" sz="2400" b="1" dirty="0"/>
          </a:p>
        </p:txBody>
      </p:sp>
      <p:grpSp>
        <p:nvGrpSpPr>
          <p:cNvPr id="11" name="Group 62"/>
          <p:cNvGrpSpPr/>
          <p:nvPr/>
        </p:nvGrpSpPr>
        <p:grpSpPr>
          <a:xfrm>
            <a:off x="457199" y="4514427"/>
            <a:ext cx="8176703" cy="1444525"/>
            <a:chOff x="457199" y="4514427"/>
            <a:chExt cx="8176703" cy="1444525"/>
          </a:xfrm>
        </p:grpSpPr>
        <p:sp>
          <p:nvSpPr>
            <p:cNvPr id="29" name="Rectangle 28"/>
            <p:cNvSpPr/>
            <p:nvPr/>
          </p:nvSpPr>
          <p:spPr>
            <a:xfrm>
              <a:off x="457199" y="5259222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918076" y="5259222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378953" y="5259222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839830" y="5259222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300707" y="5259222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761584" y="5259222"/>
              <a:ext cx="872318" cy="699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5" name="Right Arrow 34"/>
            <p:cNvSpPr/>
            <p:nvPr/>
          </p:nvSpPr>
          <p:spPr>
            <a:xfrm>
              <a:off x="1329517" y="5435702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ight Arrow 35"/>
            <p:cNvSpPr/>
            <p:nvPr/>
          </p:nvSpPr>
          <p:spPr>
            <a:xfrm>
              <a:off x="2790394" y="5435702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ight Arrow 36"/>
            <p:cNvSpPr/>
            <p:nvPr/>
          </p:nvSpPr>
          <p:spPr>
            <a:xfrm>
              <a:off x="4251271" y="5435702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ight Arrow 37"/>
            <p:cNvSpPr/>
            <p:nvPr/>
          </p:nvSpPr>
          <p:spPr>
            <a:xfrm>
              <a:off x="5712148" y="5435702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ight Arrow 38"/>
            <p:cNvSpPr/>
            <p:nvPr/>
          </p:nvSpPr>
          <p:spPr>
            <a:xfrm>
              <a:off x="7173025" y="5435702"/>
              <a:ext cx="588559" cy="352960"/>
            </a:xfrm>
            <a:prstGeom prst="rightArrow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Arrow Connector 55"/>
            <p:cNvCxnSpPr>
              <a:stCxn id="23" idx="2"/>
              <a:endCxn id="29" idx="0"/>
            </p:cNvCxnSpPr>
            <p:nvPr/>
          </p:nvCxnSpPr>
          <p:spPr>
            <a:xfrm rot="5400000">
              <a:off x="1251400" y="4156387"/>
              <a:ext cx="744794" cy="1460877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24" idx="2"/>
            </p:cNvCxnSpPr>
            <p:nvPr/>
          </p:nvCxnSpPr>
          <p:spPr>
            <a:xfrm rot="5400000">
              <a:off x="2417997" y="4450666"/>
              <a:ext cx="744795" cy="872318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25" idx="2"/>
              <a:endCxn id="31" idx="0"/>
            </p:cNvCxnSpPr>
            <p:nvPr/>
          </p:nvCxnSpPr>
          <p:spPr>
            <a:xfrm rot="5400000">
              <a:off x="3584595" y="4744946"/>
              <a:ext cx="744794" cy="283759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26" idx="2"/>
              <a:endCxn id="32" idx="0"/>
            </p:cNvCxnSpPr>
            <p:nvPr/>
          </p:nvCxnSpPr>
          <p:spPr>
            <a:xfrm rot="16200000" flipH="1">
              <a:off x="4751192" y="4734425"/>
              <a:ext cx="744794" cy="304800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27" idx="2"/>
              <a:endCxn id="33" idx="0"/>
            </p:cNvCxnSpPr>
            <p:nvPr/>
          </p:nvCxnSpPr>
          <p:spPr>
            <a:xfrm rot="16200000" flipH="1">
              <a:off x="5917789" y="4440145"/>
              <a:ext cx="744794" cy="893359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28" idx="2"/>
              <a:endCxn id="34" idx="0"/>
            </p:cNvCxnSpPr>
            <p:nvPr/>
          </p:nvCxnSpPr>
          <p:spPr>
            <a:xfrm rot="16200000" flipH="1">
              <a:off x="7084387" y="4145866"/>
              <a:ext cx="744794" cy="1481918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libcxxgpu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766007"/>
          </a:xfrm>
        </p:spPr>
        <p:txBody>
          <a:bodyPr>
            <a:normAutofit/>
          </a:bodyPr>
          <a:lstStyle/>
          <a:p>
            <a:r>
              <a:rPr lang="en-US" dirty="0" smtClean="0"/>
              <a:t>C++ STL provides algorithms over data structures</a:t>
            </a:r>
          </a:p>
          <a:p>
            <a:r>
              <a:rPr lang="en-US" dirty="0" smtClean="0"/>
              <a:t>Thrust provides GPU versions of these algorithms</a:t>
            </a:r>
          </a:p>
          <a:p>
            <a:r>
              <a:rPr lang="en-US" dirty="0" smtClean="0"/>
              <a:t>GPU version will always win in some cases</a:t>
            </a:r>
          </a:p>
          <a:p>
            <a:pPr lvl="1"/>
            <a:r>
              <a:rPr lang="en-US" dirty="0" smtClean="0"/>
              <a:t>Automatically use the GPU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Implemented as a set of GPU algorithms and utilities</a:t>
            </a:r>
          </a:p>
          <a:p>
            <a:pPr lvl="1"/>
            <a:r>
              <a:rPr lang="en-US" dirty="0" smtClean="0"/>
              <a:t>Mostly separate from STL code to allow painless implementation in different versions of the STL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Code 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4696" y="1600200"/>
            <a:ext cx="8706824" cy="49046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template &lt;</a:t>
            </a:r>
            <a:r>
              <a:rPr lang="en-US" dirty="0" err="1" smtClean="0"/>
              <a:t>typename</a:t>
            </a:r>
            <a:r>
              <a:rPr lang="en-US" dirty="0" smtClean="0"/>
              <a:t> </a:t>
            </a:r>
            <a:r>
              <a:rPr lang="en-US" dirty="0" err="1" smtClean="0"/>
              <a:t>Iterator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void sort( </a:t>
            </a:r>
            <a:r>
              <a:rPr lang="en-US" dirty="0" err="1" smtClean="0"/>
              <a:t>Iterator</a:t>
            </a:r>
            <a:r>
              <a:rPr lang="en-US" dirty="0" smtClean="0"/>
              <a:t> first, </a:t>
            </a:r>
            <a:r>
              <a:rPr lang="en-US" dirty="0" err="1" smtClean="0"/>
              <a:t>Iterator</a:t>
            </a:r>
            <a:r>
              <a:rPr lang="en-US" dirty="0" smtClean="0"/>
              <a:t> last){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if(first</a:t>
            </a:r>
            <a:r>
              <a:rPr lang="en-US" dirty="0" smtClean="0"/>
              <a:t> != last){</a:t>
            </a:r>
          </a:p>
          <a:p>
            <a:pPr>
              <a:buNone/>
            </a:pPr>
            <a:r>
              <a:rPr lang="en-US" b="1" dirty="0" smtClean="0"/>
              <a:t>#</a:t>
            </a:r>
            <a:r>
              <a:rPr lang="en-US" b="1" dirty="0" err="1" smtClean="0"/>
              <a:t>ifdef</a:t>
            </a:r>
            <a:r>
              <a:rPr lang="en-US" b="1" dirty="0" smtClean="0"/>
              <a:t> STL_ENABLE_GPU</a:t>
            </a:r>
          </a:p>
          <a:p>
            <a:pPr>
              <a:buNone/>
            </a:pPr>
            <a:r>
              <a:rPr lang="en-US" b="1" dirty="0" smtClean="0"/>
              <a:t>    if( </a:t>
            </a:r>
            <a:r>
              <a:rPr lang="en-US" b="1" dirty="0" err="1" smtClean="0"/>
              <a:t>should_use_gpu</a:t>
            </a:r>
            <a:r>
              <a:rPr lang="en-US" b="1" dirty="0" smtClean="0"/>
              <a:t>( 16, last – first, </a:t>
            </a:r>
            <a:r>
              <a:rPr lang="en-US" b="1" dirty="0" err="1" smtClean="0"/>
              <a:t>sizeof(T</a:t>
            </a:r>
            <a:r>
              <a:rPr lang="en-US" b="1" dirty="0" smtClean="0"/>
              <a:t>) ) ){</a:t>
            </a:r>
          </a:p>
          <a:p>
            <a:pPr>
              <a:buNone/>
            </a:pPr>
            <a:r>
              <a:rPr lang="en-US" b="1" dirty="0" smtClean="0"/>
              <a:t>      </a:t>
            </a:r>
            <a:r>
              <a:rPr lang="en-US" b="1" dirty="0" err="1" smtClean="0"/>
              <a:t>gpu_sort(first</a:t>
            </a:r>
            <a:r>
              <a:rPr lang="en-US" b="1" dirty="0" smtClean="0"/>
              <a:t>, last);</a:t>
            </a:r>
          </a:p>
          <a:p>
            <a:pPr>
              <a:buNone/>
            </a:pPr>
            <a:r>
              <a:rPr lang="en-US" b="1" dirty="0" smtClean="0"/>
              <a:t>    }else{</a:t>
            </a:r>
          </a:p>
          <a:p>
            <a:pPr>
              <a:buNone/>
            </a:pPr>
            <a:r>
              <a:rPr lang="en-US" b="1" dirty="0" smtClean="0"/>
              <a:t>#</a:t>
            </a:r>
            <a:r>
              <a:rPr lang="en-US" b="1" dirty="0" err="1" smtClean="0"/>
              <a:t>endif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      … Sequential sorting method …</a:t>
            </a:r>
          </a:p>
          <a:p>
            <a:pPr>
              <a:buNone/>
            </a:pPr>
            <a:r>
              <a:rPr lang="en-US" b="1" dirty="0" smtClean="0"/>
              <a:t>STL_GPU_END</a:t>
            </a:r>
          </a:p>
          <a:p>
            <a:pPr>
              <a:buNone/>
            </a:pPr>
            <a:r>
              <a:rPr lang="en-US" dirty="0" smtClean="0"/>
              <a:t>  }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pic>
        <p:nvPicPr>
          <p:cNvPr id="5" name="Picture 4" descr="chart_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837670"/>
            <a:ext cx="7620000" cy="4711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Transform</a:t>
            </a:r>
            <a:endParaRPr lang="en-US" dirty="0"/>
          </a:p>
        </p:txBody>
      </p:sp>
      <p:pic>
        <p:nvPicPr>
          <p:cNvPr id="4" name="Picture 3" descr="transfor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798796"/>
            <a:ext cx="7620000" cy="4711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23968" y="1600199"/>
            <a:ext cx="8617552" cy="496948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Goal:  Never decrease performance by choosing the GPU when the CPU would perform better</a:t>
            </a:r>
            <a:endParaRPr lang="en-US" dirty="0" smtClean="0"/>
          </a:p>
          <a:p>
            <a:r>
              <a:rPr lang="en-US" dirty="0" smtClean="0"/>
              <a:t>Goal:  Avoid </a:t>
            </a:r>
            <a:r>
              <a:rPr lang="en-US" dirty="0" smtClean="0"/>
              <a:t>increase in CPU runtime due to computing heuristics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instruction_factor</a:t>
            </a:r>
            <a:r>
              <a:rPr lang="en-US" dirty="0" smtClean="0"/>
              <a:t> = Size * Instructions per Element</a:t>
            </a:r>
          </a:p>
          <a:p>
            <a:pPr lvl="1"/>
            <a:r>
              <a:rPr lang="en-US" dirty="0" smtClean="0"/>
              <a:t>Instructions per Element is approximated through </a:t>
            </a:r>
            <a:r>
              <a:rPr lang="en-US" dirty="0" smtClean="0"/>
              <a:t>experiments</a:t>
            </a:r>
          </a:p>
          <a:p>
            <a:pPr lvl="1"/>
            <a:r>
              <a:rPr lang="en-US" dirty="0" smtClean="0"/>
              <a:t>CPU is more affected by the amount of computation done per element of </a:t>
            </a:r>
            <a:r>
              <a:rPr lang="en-US" dirty="0" smtClean="0"/>
              <a:t>data</a:t>
            </a:r>
            <a:endParaRPr lang="en-US" dirty="0" smtClean="0"/>
          </a:p>
          <a:p>
            <a:r>
              <a:rPr lang="en-US" dirty="0" err="1" smtClean="0"/>
              <a:t>bandwidth_factor</a:t>
            </a:r>
            <a:r>
              <a:rPr lang="en-US" dirty="0" smtClean="0"/>
              <a:t> = </a:t>
            </a:r>
            <a:r>
              <a:rPr lang="en-US" dirty="0" err="1" smtClean="0"/>
              <a:t>Elem_Size</a:t>
            </a:r>
            <a:r>
              <a:rPr lang="en-US" dirty="0" smtClean="0"/>
              <a:t> * </a:t>
            </a:r>
            <a:r>
              <a:rPr lang="en-US" dirty="0" err="1" smtClean="0"/>
              <a:t>GPU_factor</a:t>
            </a:r>
            <a:endParaRPr lang="en-US" dirty="0" smtClean="0"/>
          </a:p>
          <a:p>
            <a:pPr lvl="1"/>
            <a:r>
              <a:rPr lang="en-US" dirty="0" err="1" smtClean="0"/>
              <a:t>GPU_factor</a:t>
            </a:r>
            <a:r>
              <a:rPr lang="en-US" dirty="0" smtClean="0"/>
              <a:t> </a:t>
            </a:r>
            <a:r>
              <a:rPr lang="en-US" smtClean="0"/>
              <a:t>= Constants * </a:t>
            </a:r>
            <a:r>
              <a:rPr lang="en-US" dirty="0" smtClean="0"/>
              <a:t>bandwidth </a:t>
            </a:r>
            <a:r>
              <a:rPr lang="en-US" dirty="0" smtClean="0"/>
              <a:t>*</a:t>
            </a:r>
            <a:r>
              <a:rPr lang="en-US" dirty="0" smtClean="0"/>
              <a:t> cores </a:t>
            </a:r>
            <a:r>
              <a:rPr lang="en-US" dirty="0" smtClean="0"/>
              <a:t>*</a:t>
            </a:r>
            <a:r>
              <a:rPr lang="en-US" dirty="0" smtClean="0"/>
              <a:t> clock</a:t>
            </a:r>
            <a:endParaRPr lang="en-US" dirty="0" smtClean="0"/>
          </a:p>
          <a:p>
            <a:pPr lvl="1"/>
            <a:r>
              <a:rPr lang="en-US" dirty="0" smtClean="0"/>
              <a:t>GPU is more affected by total amount of data</a:t>
            </a:r>
          </a:p>
          <a:p>
            <a:pPr lvl="2"/>
            <a:r>
              <a:rPr lang="en-US" dirty="0" smtClean="0"/>
              <a:t>Due to kernel startup costs and data transfer </a:t>
            </a:r>
            <a:r>
              <a:rPr lang="en-US" dirty="0" smtClean="0"/>
              <a:t>overheads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instruction_factor</a:t>
            </a:r>
            <a:r>
              <a:rPr lang="en-US" dirty="0" smtClean="0"/>
              <a:t> &gt; </a:t>
            </a:r>
            <a:r>
              <a:rPr lang="en-US" dirty="0" err="1" smtClean="0"/>
              <a:t>bandwidth_factor</a:t>
            </a:r>
            <a:r>
              <a:rPr lang="en-US" dirty="0" smtClean="0"/>
              <a:t>, use the GPU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Early cutoffs</a:t>
            </a:r>
          </a:p>
          <a:p>
            <a:pPr lvl="1"/>
            <a:r>
              <a:rPr lang="en-US" dirty="0" smtClean="0"/>
              <a:t>Don’t want to waste time computing and comparing both factors in cases where the CPU will be faster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Cutoff 1:  </a:t>
            </a:r>
          </a:p>
          <a:p>
            <a:pPr lvl="1"/>
            <a:r>
              <a:rPr lang="en-US" dirty="0" smtClean="0"/>
              <a:t>Instructions per Element &lt; Minimum Instructions</a:t>
            </a:r>
          </a:p>
          <a:p>
            <a:r>
              <a:rPr lang="en-US" dirty="0" smtClean="0"/>
              <a:t>Cutoff 2:</a:t>
            </a:r>
          </a:p>
          <a:p>
            <a:pPr lvl="1"/>
            <a:r>
              <a:rPr lang="en-US" dirty="0" err="1" smtClean="0"/>
              <a:t>instruction_factor</a:t>
            </a:r>
            <a:r>
              <a:rPr lang="en-US" dirty="0" smtClean="0"/>
              <a:t> &lt; Minimum Total Instructions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libcxxparallel</a:t>
            </a:r>
            <a:endParaRPr lang="en-US" dirty="0" smtClean="0"/>
          </a:p>
          <a:p>
            <a:pPr lvl="1"/>
            <a:r>
              <a:rPr lang="en-US" dirty="0" smtClean="0"/>
              <a:t>Combine </a:t>
            </a:r>
            <a:r>
              <a:rPr lang="en-US" dirty="0" err="1" smtClean="0"/>
              <a:t>vectorization</a:t>
            </a:r>
            <a:r>
              <a:rPr lang="en-US" dirty="0" smtClean="0"/>
              <a:t>, multi-core, and GPU acceleration</a:t>
            </a:r>
          </a:p>
          <a:p>
            <a:pPr lvl="2"/>
            <a:r>
              <a:rPr lang="en-US" dirty="0" smtClean="0"/>
              <a:t>MCSTL provides multi-core STL implementation</a:t>
            </a:r>
          </a:p>
          <a:p>
            <a:pPr lvl="2"/>
            <a:r>
              <a:rPr lang="en-US" dirty="0" err="1" smtClean="0"/>
              <a:t>Vectorized</a:t>
            </a:r>
            <a:r>
              <a:rPr lang="en-US" dirty="0" smtClean="0"/>
              <a:t> STL implementation also explored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Performance evaluation on more hardware platforms</a:t>
            </a:r>
          </a:p>
          <a:p>
            <a:pPr lvl="1"/>
            <a:r>
              <a:rPr lang="en-US" dirty="0" smtClean="0"/>
              <a:t>Make sure heuristics do not “</a:t>
            </a:r>
            <a:r>
              <a:rPr lang="en-US" dirty="0" err="1" smtClean="0"/>
              <a:t>overfit</a:t>
            </a:r>
            <a:r>
              <a:rPr lang="en-US" dirty="0" smtClean="0"/>
              <a:t>” evaluated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1606882" y="2112147"/>
            <a:ext cx="62072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Thank you!</a:t>
            </a:r>
          </a:p>
          <a:p>
            <a:pPr algn="ctr"/>
            <a:endParaRPr lang="en-US" sz="4800" dirty="0" smtClean="0"/>
          </a:p>
          <a:p>
            <a:pPr algn="ctr"/>
            <a:r>
              <a:rPr lang="en-US" sz="4800" dirty="0" smtClean="0"/>
              <a:t>Questions?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1189</TotalTime>
  <Words>667</Words>
  <Application>Microsoft Macintosh PowerPoint</Application>
  <PresentationFormat>On-screen Show (4:3)</PresentationFormat>
  <Paragraphs>109</Paragraphs>
  <Slides>12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Median</vt:lpstr>
      <vt:lpstr>libcxxgpu</vt:lpstr>
      <vt:lpstr>libcxxgpu</vt:lpstr>
      <vt:lpstr>Algorithm Code Modifications</vt:lpstr>
      <vt:lpstr>Sorting</vt:lpstr>
      <vt:lpstr>Transform</vt:lpstr>
      <vt:lpstr>Heuristics</vt:lpstr>
      <vt:lpstr>Heuristics</vt:lpstr>
      <vt:lpstr>Future Work</vt:lpstr>
      <vt:lpstr>Slide 9</vt:lpstr>
      <vt:lpstr>Slide 10</vt:lpstr>
      <vt:lpstr>Copying</vt:lpstr>
      <vt:lpstr>Slide 12</vt:lpstr>
    </vt:vector>
  </TitlesOfParts>
  <Company>University of Pittsburgh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DeLozier</dc:creator>
  <cp:lastModifiedBy>Christian DeLozier</cp:lastModifiedBy>
  <cp:revision>89</cp:revision>
  <dcterms:created xsi:type="dcterms:W3CDTF">2012-04-25T01:01:20Z</dcterms:created>
  <dcterms:modified xsi:type="dcterms:W3CDTF">2012-04-25T02:10:35Z</dcterms:modified>
</cp:coreProperties>
</file>