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918" r:id="rId2"/>
    <p:sldId id="917" r:id="rId3"/>
    <p:sldId id="915" r:id="rId4"/>
    <p:sldId id="856" r:id="rId5"/>
    <p:sldId id="755" r:id="rId6"/>
    <p:sldId id="805" r:id="rId7"/>
    <p:sldId id="885" r:id="rId8"/>
    <p:sldId id="919" r:id="rId9"/>
    <p:sldId id="920" r:id="rId10"/>
    <p:sldId id="921" r:id="rId11"/>
    <p:sldId id="883" r:id="rId12"/>
    <p:sldId id="868" r:id="rId13"/>
    <p:sldId id="872" r:id="rId14"/>
    <p:sldId id="809" r:id="rId15"/>
    <p:sldId id="876" r:id="rId16"/>
    <p:sldId id="877" r:id="rId17"/>
    <p:sldId id="878" r:id="rId18"/>
    <p:sldId id="879" r:id="rId19"/>
    <p:sldId id="882" r:id="rId20"/>
    <p:sldId id="884" r:id="rId21"/>
    <p:sldId id="768" r:id="rId22"/>
    <p:sldId id="886" r:id="rId23"/>
    <p:sldId id="896" r:id="rId24"/>
    <p:sldId id="824" r:id="rId25"/>
    <p:sldId id="916" r:id="rId2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99FF"/>
    <a:srgbClr val="FFCC00"/>
    <a:srgbClr val="FFFF66"/>
    <a:srgbClr val="000066"/>
    <a:srgbClr val="000099"/>
    <a:srgbClr val="FFFF99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7" autoAdjust="0"/>
    <p:restoredTop sz="93896" autoAdjust="0"/>
  </p:normalViewPr>
  <p:slideViewPr>
    <p:cSldViewPr>
      <p:cViewPr>
        <p:scale>
          <a:sx n="66" d="100"/>
          <a:sy n="66" d="100"/>
        </p:scale>
        <p:origin x="-133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2.xml"/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094" tIns="45547" rIns="91094" bIns="45547" numCol="1" anchor="t" anchorCtr="0" compatLnSpc="1">
            <a:prstTxWarp prst="textNoShape">
              <a:avLst/>
            </a:prstTxWarp>
          </a:bodyPr>
          <a:lstStyle>
            <a:lvl1pPr algn="l" defTabSz="911225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4775" y="0"/>
            <a:ext cx="29352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094" tIns="45547" rIns="91094" bIns="45547" numCol="1" anchor="t" anchorCtr="0" compatLnSpc="1">
            <a:prstTxWarp prst="textNoShape">
              <a:avLst/>
            </a:prstTxWarp>
          </a:bodyPr>
          <a:lstStyle>
            <a:lvl1pPr algn="r" defTabSz="911225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10613"/>
            <a:ext cx="2935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094" tIns="45547" rIns="91094" bIns="45547" numCol="1" anchor="b" anchorCtr="0" compatLnSpc="1">
            <a:prstTxWarp prst="textNoShape">
              <a:avLst/>
            </a:prstTxWarp>
          </a:bodyPr>
          <a:lstStyle>
            <a:lvl1pPr algn="l" defTabSz="911225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4775" y="8710613"/>
            <a:ext cx="2935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094" tIns="45547" rIns="91094" bIns="45547" numCol="1" anchor="b" anchorCtr="0" compatLnSpc="1">
            <a:prstTxWarp prst="textNoShape">
              <a:avLst/>
            </a:prstTxWarp>
          </a:bodyPr>
          <a:lstStyle>
            <a:lvl1pPr algn="r" defTabSz="911225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DDF2EC9-5E6D-4953-9F3B-7BAEB7E7A1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t" anchorCtr="0" compatLnSpc="1">
            <a:prstTxWarp prst="textNoShape">
              <a:avLst/>
            </a:prstTxWarp>
          </a:bodyPr>
          <a:lstStyle>
            <a:lvl1pPr algn="l" defTabSz="911225">
              <a:defRPr b="1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4775" y="0"/>
            <a:ext cx="29352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t" anchorCtr="0" compatLnSpc="1">
            <a:prstTxWarp prst="textNoShape">
              <a:avLst/>
            </a:prstTxWarp>
          </a:bodyPr>
          <a:lstStyle>
            <a:lvl1pPr algn="r" defTabSz="911225">
              <a:defRPr b="1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7388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354513"/>
            <a:ext cx="5043487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0613"/>
            <a:ext cx="293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b" anchorCtr="0" compatLnSpc="1">
            <a:prstTxWarp prst="textNoShape">
              <a:avLst/>
            </a:prstTxWarp>
          </a:bodyPr>
          <a:lstStyle>
            <a:lvl1pPr algn="l" defTabSz="911225">
              <a:defRPr b="1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4775" y="8710613"/>
            <a:ext cx="293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b" anchorCtr="0" compatLnSpc="1">
            <a:prstTxWarp prst="textNoShape">
              <a:avLst/>
            </a:prstTxWarp>
          </a:bodyPr>
          <a:lstStyle>
            <a:lvl1pPr algn="r" defTabSz="911225">
              <a:defRPr b="1"/>
            </a:lvl1pPr>
          </a:lstStyle>
          <a:p>
            <a:fld id="{68D84563-D9E4-4A84-AEDD-A85490AF03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DFC6C-95E9-4139-871F-4DBC4934A8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4510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20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96D89-4199-483E-8F0F-C4A434284AF2}" type="slidenum">
              <a:rPr lang="en-US"/>
              <a:pPr/>
              <a:t>22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744D5-03AB-496E-A719-12EDAE2ECF1D}" type="slidenum">
              <a:rPr lang="en-US"/>
              <a:pPr/>
              <a:t>24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744D5-03AB-496E-A719-12EDAE2ECF1D}" type="slidenum">
              <a:rPr lang="en-US"/>
              <a:pPr/>
              <a:t>25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914775" y="8710613"/>
            <a:ext cx="293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94" tIns="45547" rIns="91094" bIns="45547" anchor="b"/>
          <a:lstStyle/>
          <a:p>
            <a:pPr algn="r" defTabSz="911225" eaLnBrk="0" hangingPunct="0"/>
            <a:fld id="{B6CFF6FF-6AEF-4918-A10B-515A38180AF2}" type="slidenum">
              <a:rPr lang="en-US" b="1"/>
              <a:pPr algn="r" defTabSz="911225" eaLnBrk="0" hangingPunct="0"/>
              <a:t>2</a:t>
            </a:fld>
            <a:endParaRPr lang="en-US" b="1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BF348-763F-41D6-9BD9-214EA300646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524CE-8C4B-4558-B05B-20196884BAB4}" type="slidenum">
              <a:rPr lang="en-US"/>
              <a:pPr/>
              <a:t>4</a:t>
            </a:fld>
            <a:endParaRPr 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96" y="4343600"/>
            <a:ext cx="5029408" cy="4114401"/>
          </a:xfrm>
        </p:spPr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0B708-FEAF-4571-B04B-20F4238A10BF}" type="slidenum">
              <a:rPr lang="en-US"/>
              <a:pPr/>
              <a:t>5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E4096-A413-4C92-89AD-44A7CB44FFE8}" type="slidenum">
              <a:rPr lang="en-US"/>
              <a:pPr/>
              <a:t>6</a:t>
            </a:fld>
            <a:endParaRPr lang="en-US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380FC-69DD-4100-AFA1-C8057DF5735D}" type="slidenum">
              <a:rPr lang="en-US"/>
              <a:pPr/>
              <a:t>11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357E2-128A-4C89-8F39-594260C19A62}" type="slidenum">
              <a:rPr lang="en-US"/>
              <a:pPr/>
              <a:t>13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Composition of submodes is called </a:t>
            </a:r>
            <a:r>
              <a:rPr lang="en-US" i="1"/>
              <a:t>encapsulation</a:t>
            </a:r>
            <a:r>
              <a:rPr lang="en-US"/>
              <a:t>. </a:t>
            </a:r>
          </a:p>
          <a:p>
            <a:r>
              <a:rPr lang="en-US"/>
              <a:t>Sequential composition. </a:t>
            </a:r>
          </a:p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E9202-4639-453D-8460-3CE811C45197}" type="slidenum">
              <a:rPr lang="en-US"/>
              <a:pPr/>
              <a:t>14</a:t>
            </a:fld>
            <a:endParaRPr lang="en-US"/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Composition of submodes is called </a:t>
            </a:r>
            <a:r>
              <a:rPr lang="en-US" i="1"/>
              <a:t>encapsulation</a:t>
            </a:r>
            <a:r>
              <a:rPr lang="en-US"/>
              <a:t>. </a:t>
            </a:r>
          </a:p>
          <a:p>
            <a:r>
              <a:rPr lang="en-US"/>
              <a:t>Sequential composition. </a:t>
            </a:r>
          </a:p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33C89-5F89-4C9C-BA85-4E5F7F5A0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B6C5-0E0D-40C8-96F2-51AA5C0D9F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3F1F9-898A-4A4A-9DBA-EE17C69DA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AFADFD-9DB2-445D-9292-89F6ED1EE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76104-B74A-44AF-BFAB-2D26BAE76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FD402-F2B5-4697-A71B-C5834D639E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5679-AE08-44B0-9465-366FA3B6FC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48569-8946-426B-9598-2B3C260F9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9CCF5-C1C8-45F8-B455-18CA23E3C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3C7-1AB4-4455-9964-8141C2877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7F2EC-FD52-4FE6-B93C-13F46DA3A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C6FC1-5684-4F69-967C-3F554DB64F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AE7B135-896B-4F3E-B51C-8EC9292022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1600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Modeling and Verification of </a:t>
            </a:r>
            <a:r>
              <a:rPr lang="en-US" sz="2800" smtClean="0">
                <a:solidFill>
                  <a:srgbClr val="C00000"/>
                </a:solidFill>
              </a:rPr>
              <a:t>Embedded Software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3810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defTabSz="762000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Rajeev Alur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819640" y="5257800"/>
            <a:ext cx="5514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002060"/>
                </a:solidFill>
              </a:rPr>
              <a:t>POPL Mentoring Workshop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smtClean="0">
                <a:solidFill>
                  <a:srgbClr val="002060"/>
                </a:solidFill>
              </a:rPr>
              <a:t>Jan 2012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84338" y="4419600"/>
            <a:ext cx="3924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002060"/>
                </a:solidFill>
              </a:rPr>
              <a:t>University of Pennsylvania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0960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Uppaal</a:t>
            </a:r>
            <a:r>
              <a:rPr lang="en-US" sz="3200" dirty="0" smtClean="0">
                <a:solidFill>
                  <a:srgbClr val="C00000"/>
                </a:solidFill>
              </a:rPr>
              <a:t> Model of Dual Chamber Pacemaker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" name="Picture 2" descr="H:\2012\cpsweek12_vhm\TACAS2012\figs\pacemaker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215" y="1219200"/>
            <a:ext cx="6465387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3200" b="1">
                <a:solidFill>
                  <a:srgbClr val="CC0000"/>
                </a:solidFill>
              </a:rPr>
              <a:t>Talk Outline</a:t>
            </a:r>
            <a:r>
              <a:rPr lang="en-US" sz="3600" b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None/>
            </a:pPr>
            <a:endParaRPr lang="en-US" altLang="ko-KR" sz="2400" dirty="0">
              <a:solidFill>
                <a:schemeClr val="accent1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400" dirty="0">
                <a:solidFill>
                  <a:schemeClr val="hlink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solidFill>
                  <a:schemeClr val="hlink"/>
                </a:solidFill>
                <a:ea typeface="Gulim" pitchFamily="34" charset="-127"/>
              </a:rPr>
              <a:t>Modeling</a:t>
            </a: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Symbolic </a:t>
            </a:r>
            <a:r>
              <a:rPr lang="en-US" altLang="ko-KR" sz="2400" dirty="0" err="1" smtClean="0">
                <a:solidFill>
                  <a:srgbClr val="006600"/>
                </a:solidFill>
                <a:ea typeface="Gulim" pitchFamily="34" charset="-127"/>
              </a:rPr>
              <a:t>reachability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analysis</a:t>
            </a:r>
            <a:endParaRPr lang="en-US" altLang="ko-KR" sz="24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sz="2400" dirty="0" smtClean="0">
                <a:solidFill>
                  <a:srgbClr val="006600"/>
                </a:solidFill>
                <a:ea typeface="Gulim" pitchFamily="34" charset="-127"/>
              </a:rPr>
              <a:t>Conclusions</a:t>
            </a:r>
            <a:endParaRPr lang="en-US" sz="2400" dirty="0">
              <a:solidFill>
                <a:srgbClr val="000099"/>
              </a:solidFill>
              <a:ea typeface="Guli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Hybrid Automata</a:t>
            </a:r>
          </a:p>
        </p:txBody>
      </p:sp>
      <p:sp>
        <p:nvSpPr>
          <p:cNvPr id="357379" name="Oval 3"/>
          <p:cNvSpPr>
            <a:spLocks noChangeArrowheads="1"/>
          </p:cNvSpPr>
          <p:nvPr/>
        </p:nvSpPr>
        <p:spPr bwMode="auto">
          <a:xfrm>
            <a:off x="2355850" y="3297238"/>
            <a:ext cx="1666875" cy="1562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>
                <a:solidFill>
                  <a:schemeClr val="tx1"/>
                </a:solidFill>
                <a:latin typeface="Times New Roman" pitchFamily="18" charset="0"/>
              </a:rPr>
              <a:t>l</a:t>
            </a:r>
          </a:p>
          <a:p>
            <a:endParaRPr lang="en-US" sz="2400" baseline="-2500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2400" baseline="-2500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2400" baseline="-2500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357380" name="AutoShape 4"/>
          <p:cNvCxnSpPr>
            <a:cxnSpLocks noChangeShapeType="1"/>
            <a:stCxn id="357379" idx="7"/>
            <a:endCxn id="357391" idx="2"/>
          </p:cNvCxnSpPr>
          <p:nvPr/>
        </p:nvCxnSpPr>
        <p:spPr bwMode="auto">
          <a:xfrm flipV="1">
            <a:off x="3778250" y="3132138"/>
            <a:ext cx="2098675" cy="393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57381" name="AutoShape 5"/>
          <p:cNvCxnSpPr>
            <a:cxnSpLocks noChangeShapeType="1"/>
            <a:stCxn id="357379" idx="4"/>
          </p:cNvCxnSpPr>
          <p:nvPr/>
        </p:nvCxnSpPr>
        <p:spPr bwMode="auto">
          <a:xfrm>
            <a:off x="3189288" y="4859338"/>
            <a:ext cx="0" cy="6556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57382" name="AutoShape 6"/>
          <p:cNvCxnSpPr>
            <a:cxnSpLocks noChangeShapeType="1"/>
            <a:stCxn id="357379" idx="1"/>
          </p:cNvCxnSpPr>
          <p:nvPr/>
        </p:nvCxnSpPr>
        <p:spPr bwMode="auto">
          <a:xfrm flipH="1" flipV="1">
            <a:off x="2027238" y="2971800"/>
            <a:ext cx="573087" cy="5540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94038" y="5591175"/>
            <a:ext cx="85725" cy="412750"/>
            <a:chOff x="1949" y="3522"/>
            <a:chExt cx="54" cy="260"/>
          </a:xfrm>
        </p:grpSpPr>
        <p:sp>
          <p:nvSpPr>
            <p:cNvPr id="357384" name="Oval 8"/>
            <p:cNvSpPr>
              <a:spLocks noChangeArrowheads="1"/>
            </p:cNvSpPr>
            <p:nvPr/>
          </p:nvSpPr>
          <p:spPr bwMode="auto">
            <a:xfrm rot="-5400000">
              <a:off x="1948" y="3727"/>
              <a:ext cx="56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85" name="Oval 9"/>
            <p:cNvSpPr>
              <a:spLocks noChangeArrowheads="1"/>
            </p:cNvSpPr>
            <p:nvPr/>
          </p:nvSpPr>
          <p:spPr bwMode="auto">
            <a:xfrm rot="-5400000">
              <a:off x="1948" y="3626"/>
              <a:ext cx="55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86" name="Oval 10"/>
            <p:cNvSpPr>
              <a:spLocks noChangeArrowheads="1"/>
            </p:cNvSpPr>
            <p:nvPr/>
          </p:nvSpPr>
          <p:spPr bwMode="auto">
            <a:xfrm rot="-5400000">
              <a:off x="1948" y="3523"/>
              <a:ext cx="55" cy="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-13434337">
            <a:off x="7781925" y="1725613"/>
            <a:ext cx="411163" cy="85725"/>
            <a:chOff x="3072" y="2455"/>
            <a:chExt cx="1344" cy="281"/>
          </a:xfrm>
        </p:grpSpPr>
        <p:sp>
          <p:nvSpPr>
            <p:cNvPr id="357388" name="Oval 12"/>
            <p:cNvSpPr>
              <a:spLocks noChangeArrowheads="1"/>
            </p:cNvSpPr>
            <p:nvPr/>
          </p:nvSpPr>
          <p:spPr bwMode="auto">
            <a:xfrm>
              <a:off x="3072" y="2455"/>
              <a:ext cx="288" cy="2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89" name="Oval 13"/>
            <p:cNvSpPr>
              <a:spLocks noChangeArrowheads="1"/>
            </p:cNvSpPr>
            <p:nvPr/>
          </p:nvSpPr>
          <p:spPr bwMode="auto">
            <a:xfrm>
              <a:off x="3600" y="2455"/>
              <a:ext cx="288" cy="2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90" name="Oval 14"/>
            <p:cNvSpPr>
              <a:spLocks noChangeArrowheads="1"/>
            </p:cNvSpPr>
            <p:nvPr/>
          </p:nvSpPr>
          <p:spPr bwMode="auto">
            <a:xfrm>
              <a:off x="4128" y="2455"/>
              <a:ext cx="288" cy="2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7391" name="Oval 15"/>
          <p:cNvSpPr>
            <a:spLocks noChangeArrowheads="1"/>
          </p:cNvSpPr>
          <p:nvPr/>
        </p:nvSpPr>
        <p:spPr bwMode="auto">
          <a:xfrm>
            <a:off x="5876925" y="2351088"/>
            <a:ext cx="1666875" cy="1562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US" sz="2000" i="1" baseline="30000">
                <a:solidFill>
                  <a:schemeClr val="tx1"/>
                </a:solidFill>
                <a:latin typeface="Times New Roman" pitchFamily="18" charset="0"/>
              </a:rPr>
              <a:t>’</a:t>
            </a:r>
            <a:endParaRPr lang="en-US" sz="2400" i="1" baseline="3000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2400" baseline="-2500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2400" baseline="-2500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2400" baseline="-2500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357392" name="AutoShape 16"/>
          <p:cNvCxnSpPr>
            <a:cxnSpLocks noChangeShapeType="1"/>
            <a:stCxn id="357391" idx="7"/>
          </p:cNvCxnSpPr>
          <p:nvPr/>
        </p:nvCxnSpPr>
        <p:spPr bwMode="auto">
          <a:xfrm flipV="1">
            <a:off x="7299325" y="1954213"/>
            <a:ext cx="482600" cy="625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4" name="Group 17"/>
          <p:cNvGrpSpPr>
            <a:grpSpLocks/>
          </p:cNvGrpSpPr>
          <p:nvPr/>
        </p:nvGrpSpPr>
        <p:grpSpPr bwMode="auto">
          <a:xfrm rot="13434337" flipH="1">
            <a:off x="1616075" y="2762250"/>
            <a:ext cx="411163" cy="85725"/>
            <a:chOff x="3072" y="2455"/>
            <a:chExt cx="1344" cy="281"/>
          </a:xfrm>
        </p:grpSpPr>
        <p:sp>
          <p:nvSpPr>
            <p:cNvPr id="357394" name="Oval 18"/>
            <p:cNvSpPr>
              <a:spLocks noChangeArrowheads="1"/>
            </p:cNvSpPr>
            <p:nvPr/>
          </p:nvSpPr>
          <p:spPr bwMode="auto">
            <a:xfrm>
              <a:off x="3072" y="2455"/>
              <a:ext cx="288" cy="2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95" name="Oval 19"/>
            <p:cNvSpPr>
              <a:spLocks noChangeArrowheads="1"/>
            </p:cNvSpPr>
            <p:nvPr/>
          </p:nvSpPr>
          <p:spPr bwMode="auto">
            <a:xfrm>
              <a:off x="3600" y="2455"/>
              <a:ext cx="288" cy="2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96" name="Oval 20"/>
            <p:cNvSpPr>
              <a:spLocks noChangeArrowheads="1"/>
            </p:cNvSpPr>
            <p:nvPr/>
          </p:nvSpPr>
          <p:spPr bwMode="auto">
            <a:xfrm>
              <a:off x="4128" y="2455"/>
              <a:ext cx="288" cy="2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105400" y="3908425"/>
            <a:ext cx="3219450" cy="558800"/>
            <a:chOff x="3216" y="2462"/>
            <a:chExt cx="2028" cy="352"/>
          </a:xfrm>
        </p:grpSpPr>
        <p:sp>
          <p:nvSpPr>
            <p:cNvPr id="357398" name="Line 22"/>
            <p:cNvSpPr>
              <a:spLocks noChangeShapeType="1"/>
            </p:cNvSpPr>
            <p:nvPr/>
          </p:nvSpPr>
          <p:spPr bwMode="auto">
            <a:xfrm flipH="1" flipV="1">
              <a:off x="3216" y="2462"/>
              <a:ext cx="523" cy="22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99" name="Text Box 23"/>
            <p:cNvSpPr txBox="1">
              <a:spLocks noChangeArrowheads="1"/>
            </p:cNvSpPr>
            <p:nvPr/>
          </p:nvSpPr>
          <p:spPr bwMode="auto">
            <a:xfrm>
              <a:off x="3739" y="2564"/>
              <a:ext cx="15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jump transformation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246438" y="1927225"/>
            <a:ext cx="776287" cy="1031875"/>
            <a:chOff x="2045" y="1214"/>
            <a:chExt cx="489" cy="650"/>
          </a:xfrm>
        </p:grpSpPr>
        <p:sp>
          <p:nvSpPr>
            <p:cNvPr id="357401" name="Line 25"/>
            <p:cNvSpPr>
              <a:spLocks noChangeShapeType="1"/>
            </p:cNvSpPr>
            <p:nvPr/>
          </p:nvSpPr>
          <p:spPr bwMode="auto">
            <a:xfrm>
              <a:off x="2256" y="1481"/>
              <a:ext cx="151" cy="38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02" name="Text Box 26"/>
            <p:cNvSpPr txBox="1">
              <a:spLocks noChangeArrowheads="1"/>
            </p:cNvSpPr>
            <p:nvPr/>
          </p:nvSpPr>
          <p:spPr bwMode="auto">
            <a:xfrm>
              <a:off x="2045" y="1214"/>
              <a:ext cx="4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edge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495800" y="1851025"/>
            <a:ext cx="928688" cy="938213"/>
            <a:chOff x="2832" y="1166"/>
            <a:chExt cx="585" cy="591"/>
          </a:xfrm>
        </p:grpSpPr>
        <p:sp>
          <p:nvSpPr>
            <p:cNvPr id="357404" name="Text Box 28"/>
            <p:cNvSpPr txBox="1">
              <a:spLocks noChangeArrowheads="1"/>
            </p:cNvSpPr>
            <p:nvPr/>
          </p:nvSpPr>
          <p:spPr bwMode="auto">
            <a:xfrm>
              <a:off x="2832" y="1166"/>
              <a:ext cx="5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guard</a:t>
              </a:r>
            </a:p>
          </p:txBody>
        </p:sp>
        <p:sp>
          <p:nvSpPr>
            <p:cNvPr id="357405" name="Line 29"/>
            <p:cNvSpPr>
              <a:spLocks noChangeShapeType="1"/>
            </p:cNvSpPr>
            <p:nvPr/>
          </p:nvSpPr>
          <p:spPr bwMode="auto">
            <a:xfrm>
              <a:off x="3014" y="1458"/>
              <a:ext cx="0" cy="29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 rot="13434337" flipH="1">
            <a:off x="8077200" y="3962400"/>
            <a:ext cx="411163" cy="85725"/>
            <a:chOff x="3072" y="2455"/>
            <a:chExt cx="1344" cy="281"/>
          </a:xfrm>
        </p:grpSpPr>
        <p:sp>
          <p:nvSpPr>
            <p:cNvPr id="357407" name="Oval 31"/>
            <p:cNvSpPr>
              <a:spLocks noChangeArrowheads="1"/>
            </p:cNvSpPr>
            <p:nvPr/>
          </p:nvSpPr>
          <p:spPr bwMode="auto">
            <a:xfrm>
              <a:off x="3072" y="2455"/>
              <a:ext cx="288" cy="2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08" name="Oval 32"/>
            <p:cNvSpPr>
              <a:spLocks noChangeArrowheads="1"/>
            </p:cNvSpPr>
            <p:nvPr/>
          </p:nvSpPr>
          <p:spPr bwMode="auto">
            <a:xfrm>
              <a:off x="3600" y="2455"/>
              <a:ext cx="288" cy="2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09" name="Oval 33"/>
            <p:cNvSpPr>
              <a:spLocks noChangeArrowheads="1"/>
            </p:cNvSpPr>
            <p:nvPr/>
          </p:nvSpPr>
          <p:spPr bwMode="auto">
            <a:xfrm>
              <a:off x="4128" y="2455"/>
              <a:ext cx="288" cy="2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7410" name="Line 34"/>
          <p:cNvSpPr>
            <a:spLocks noChangeShapeType="1"/>
          </p:cNvSpPr>
          <p:nvPr/>
        </p:nvSpPr>
        <p:spPr bwMode="auto">
          <a:xfrm flipV="1">
            <a:off x="1390650" y="4003675"/>
            <a:ext cx="96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3821113" y="4467225"/>
            <a:ext cx="2595562" cy="1684338"/>
            <a:chOff x="2407" y="2814"/>
            <a:chExt cx="1635" cy="1061"/>
          </a:xfrm>
        </p:grpSpPr>
        <p:sp>
          <p:nvSpPr>
            <p:cNvPr id="357412" name="Text Box 36"/>
            <p:cNvSpPr txBox="1">
              <a:spLocks noChangeArrowheads="1"/>
            </p:cNvSpPr>
            <p:nvPr/>
          </p:nvSpPr>
          <p:spPr bwMode="auto">
            <a:xfrm>
              <a:off x="2534" y="3625"/>
              <a:ext cx="15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continuous dynamics</a:t>
              </a:r>
            </a:p>
          </p:txBody>
        </p:sp>
        <p:sp>
          <p:nvSpPr>
            <p:cNvPr id="357413" name="Freeform 37"/>
            <p:cNvSpPr>
              <a:spLocks/>
            </p:cNvSpPr>
            <p:nvPr/>
          </p:nvSpPr>
          <p:spPr bwMode="auto">
            <a:xfrm>
              <a:off x="2407" y="2814"/>
              <a:ext cx="572" cy="800"/>
            </a:xfrm>
            <a:custGeom>
              <a:avLst/>
              <a:gdLst/>
              <a:ahLst/>
              <a:cxnLst>
                <a:cxn ang="0">
                  <a:pos x="572" y="800"/>
                </a:cxn>
                <a:cxn ang="0">
                  <a:pos x="363" y="430"/>
                </a:cxn>
                <a:cxn ang="0">
                  <a:pos x="0" y="0"/>
                </a:cxn>
              </a:cxnLst>
              <a:rect l="0" t="0" r="r" b="b"/>
              <a:pathLst>
                <a:path w="572" h="800">
                  <a:moveTo>
                    <a:pt x="572" y="800"/>
                  </a:moveTo>
                  <a:cubicBezTo>
                    <a:pt x="537" y="738"/>
                    <a:pt x="458" y="563"/>
                    <a:pt x="363" y="430"/>
                  </a:cubicBezTo>
                  <a:cubicBezTo>
                    <a:pt x="268" y="297"/>
                    <a:pt x="76" y="90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90513" y="4572000"/>
            <a:ext cx="1325562" cy="1579563"/>
            <a:chOff x="183" y="2880"/>
            <a:chExt cx="835" cy="995"/>
          </a:xfrm>
        </p:grpSpPr>
        <p:sp>
          <p:nvSpPr>
            <p:cNvPr id="357415" name="Line 39"/>
            <p:cNvSpPr>
              <a:spLocks noChangeShapeType="1"/>
            </p:cNvSpPr>
            <p:nvPr/>
          </p:nvSpPr>
          <p:spPr bwMode="auto">
            <a:xfrm flipV="1">
              <a:off x="432" y="2880"/>
              <a:ext cx="432" cy="55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6" name="Text Box 40"/>
            <p:cNvSpPr txBox="1">
              <a:spLocks noChangeArrowheads="1"/>
            </p:cNvSpPr>
            <p:nvPr/>
          </p:nvSpPr>
          <p:spPr bwMode="auto">
            <a:xfrm>
              <a:off x="183" y="3433"/>
              <a:ext cx="83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initial condition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3898900" y="4003675"/>
            <a:ext cx="4959350" cy="1689100"/>
            <a:chOff x="2456" y="2522"/>
            <a:chExt cx="3124" cy="1064"/>
          </a:xfrm>
        </p:grpSpPr>
        <p:sp>
          <p:nvSpPr>
            <p:cNvPr id="357418" name="Text Box 42"/>
            <p:cNvSpPr txBox="1">
              <a:spLocks noChangeArrowheads="1"/>
            </p:cNvSpPr>
            <p:nvPr/>
          </p:nvSpPr>
          <p:spPr bwMode="auto">
            <a:xfrm>
              <a:off x="3310" y="3144"/>
              <a:ext cx="227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invariant: hybrid automaton may remain in </a:t>
              </a:r>
              <a:r>
                <a:rPr lang="en-US" sz="2000" i="1">
                  <a:solidFill>
                    <a:schemeClr val="tx1"/>
                  </a:solidFill>
                  <a:latin typeface="Times New Roman" pitchFamily="18" charset="0"/>
                </a:rPr>
                <a:t>l</a:t>
              </a:r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 as long as </a:t>
              </a:r>
              <a:r>
                <a:rPr lang="en-US" sz="2000" i="1">
                  <a:solidFill>
                    <a:schemeClr val="tx1"/>
                  </a:solidFill>
                  <a:latin typeface="Times New Roman" pitchFamily="18" charset="0"/>
                </a:rPr>
                <a:t>X</a:t>
              </a:r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</a:t>
              </a:r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en-US" sz="2000" i="1">
                  <a:solidFill>
                    <a:schemeClr val="tx1"/>
                  </a:solidFill>
                  <a:latin typeface="Times New Roman" pitchFamily="18" charset="0"/>
                </a:rPr>
                <a:t>Inv(l)</a:t>
              </a:r>
              <a:endParaRPr lang="en-US" sz="2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57419" name="Line 43"/>
            <p:cNvSpPr>
              <a:spLocks noChangeShapeType="1"/>
            </p:cNvSpPr>
            <p:nvPr/>
          </p:nvSpPr>
          <p:spPr bwMode="auto">
            <a:xfrm flipH="1" flipV="1">
              <a:off x="2456" y="2522"/>
              <a:ext cx="854" cy="74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7420" name="Text Box 44"/>
          <p:cNvSpPr txBox="1">
            <a:spLocks noChangeArrowheads="1"/>
          </p:cNvSpPr>
          <p:nvPr/>
        </p:nvSpPr>
        <p:spPr bwMode="auto">
          <a:xfrm>
            <a:off x="5867400" y="2819400"/>
            <a:ext cx="1752600" cy="8540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Inv(l’)</a:t>
            </a:r>
            <a:endParaRPr lang="en-US" sz="2000" i="1" baseline="-2500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dX </a:t>
            </a:r>
            <a:r>
              <a:rPr lang="en-US" sz="2000">
                <a:solidFill>
                  <a:schemeClr val="tx1"/>
                </a:solidFill>
                <a:sym typeface="Symbol" pitchFamily="18" charset="2"/>
              </a:rPr>
              <a:t></a:t>
            </a:r>
            <a:r>
              <a:rPr lang="en-US" sz="1000"/>
              <a:t>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Flow(l’)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57421" name="Text Box 45"/>
          <p:cNvSpPr txBox="1">
            <a:spLocks noChangeArrowheads="1"/>
          </p:cNvSpPr>
          <p:nvPr/>
        </p:nvSpPr>
        <p:spPr bwMode="auto">
          <a:xfrm>
            <a:off x="2362200" y="3657600"/>
            <a:ext cx="1752600" cy="8540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Inv(l)</a:t>
            </a:r>
            <a:endParaRPr lang="en-US" sz="2000" i="1" baseline="-2500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dX </a:t>
            </a:r>
            <a:r>
              <a:rPr lang="en-US" sz="1800">
                <a:solidFill>
                  <a:schemeClr val="tx1"/>
                </a:solidFill>
                <a:sym typeface="Symbol" pitchFamily="18" charset="2"/>
              </a:rPr>
              <a:t>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Flow(</a:t>
            </a:r>
            <a:r>
              <a:rPr lang="en-US" sz="2000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l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57422" name="Text Box 46"/>
          <p:cNvSpPr txBox="1">
            <a:spLocks noChangeArrowheads="1"/>
          </p:cNvSpPr>
          <p:nvPr/>
        </p:nvSpPr>
        <p:spPr bwMode="auto">
          <a:xfrm>
            <a:off x="1116013" y="4191000"/>
            <a:ext cx="1236662" cy="3968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Init(l)</a:t>
            </a:r>
            <a:endParaRPr lang="en-US" sz="2000" i="1" baseline="-25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7423" name="Text Box 47"/>
          <p:cNvSpPr txBox="1">
            <a:spLocks noChangeArrowheads="1"/>
          </p:cNvSpPr>
          <p:nvPr/>
        </p:nvSpPr>
        <p:spPr bwMode="auto">
          <a:xfrm>
            <a:off x="3862388" y="2819400"/>
            <a:ext cx="1265237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e</a:t>
            </a:r>
            <a:r>
              <a:rPr lang="en-US" sz="2000" i="1" baseline="-250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)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0</a:t>
            </a:r>
            <a:r>
              <a:rPr lang="en-US" sz="2400" i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57424" name="Text Box 48"/>
          <p:cNvSpPr txBox="1">
            <a:spLocks noChangeArrowheads="1"/>
          </p:cNvSpPr>
          <p:nvPr/>
        </p:nvSpPr>
        <p:spPr bwMode="auto">
          <a:xfrm>
            <a:off x="4576763" y="3505200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J(X, X’)</a:t>
            </a:r>
            <a:endParaRPr lang="en-US" sz="2400" i="1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357425" name="AutoShape 49"/>
          <p:cNvCxnSpPr>
            <a:cxnSpLocks noChangeShapeType="1"/>
          </p:cNvCxnSpPr>
          <p:nvPr/>
        </p:nvCxnSpPr>
        <p:spPr bwMode="auto">
          <a:xfrm>
            <a:off x="7543800" y="3368675"/>
            <a:ext cx="457200" cy="3651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790575" y="1558925"/>
            <a:ext cx="5634038" cy="1657350"/>
            <a:chOff x="498" y="982"/>
            <a:chExt cx="3549" cy="1044"/>
          </a:xfrm>
        </p:grpSpPr>
        <p:sp>
          <p:nvSpPr>
            <p:cNvPr id="357427" name="Text Box 51"/>
            <p:cNvSpPr txBox="1">
              <a:spLocks noChangeArrowheads="1"/>
            </p:cNvSpPr>
            <p:nvPr/>
          </p:nvSpPr>
          <p:spPr bwMode="auto">
            <a:xfrm>
              <a:off x="498" y="982"/>
              <a:ext cx="149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Times New Roman" pitchFamily="18" charset="0"/>
                </a:rPr>
                <a:t>locations or modes (discrete states)</a:t>
              </a:r>
            </a:p>
          </p:txBody>
        </p:sp>
        <p:sp>
          <p:nvSpPr>
            <p:cNvPr id="357428" name="Freeform 52"/>
            <p:cNvSpPr>
              <a:spLocks/>
            </p:cNvSpPr>
            <p:nvPr/>
          </p:nvSpPr>
          <p:spPr bwMode="auto">
            <a:xfrm>
              <a:off x="1713" y="1249"/>
              <a:ext cx="239" cy="7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80"/>
                </a:cxn>
                <a:cxn ang="0">
                  <a:pos x="197" y="406"/>
                </a:cxn>
                <a:cxn ang="0">
                  <a:pos x="239" y="777"/>
                </a:cxn>
              </a:cxnLst>
              <a:rect l="0" t="0" r="r" b="b"/>
              <a:pathLst>
                <a:path w="239" h="777">
                  <a:moveTo>
                    <a:pt x="0" y="0"/>
                  </a:moveTo>
                  <a:cubicBezTo>
                    <a:pt x="24" y="30"/>
                    <a:pt x="117" y="112"/>
                    <a:pt x="150" y="180"/>
                  </a:cubicBezTo>
                  <a:cubicBezTo>
                    <a:pt x="183" y="248"/>
                    <a:pt x="182" y="307"/>
                    <a:pt x="197" y="406"/>
                  </a:cubicBezTo>
                  <a:cubicBezTo>
                    <a:pt x="212" y="505"/>
                    <a:pt x="230" y="699"/>
                    <a:pt x="239" y="777"/>
                  </a:cubicBezTo>
                </a:path>
              </a:pathLst>
            </a:cu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29" name="Freeform 53"/>
            <p:cNvSpPr>
              <a:spLocks/>
            </p:cNvSpPr>
            <p:nvPr/>
          </p:nvSpPr>
          <p:spPr bwMode="auto">
            <a:xfrm>
              <a:off x="1814" y="1071"/>
              <a:ext cx="2233" cy="4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1096" y="29"/>
                </a:cxn>
                <a:cxn ang="0">
                  <a:pos x="1964" y="66"/>
                </a:cxn>
                <a:cxn ang="0">
                  <a:pos x="2233" y="425"/>
                </a:cxn>
              </a:cxnLst>
              <a:rect l="0" t="0" r="r" b="b"/>
              <a:pathLst>
                <a:path w="2233" h="425">
                  <a:moveTo>
                    <a:pt x="0" y="70"/>
                  </a:moveTo>
                  <a:cubicBezTo>
                    <a:pt x="183" y="63"/>
                    <a:pt x="769" y="30"/>
                    <a:pt x="1096" y="29"/>
                  </a:cubicBezTo>
                  <a:cubicBezTo>
                    <a:pt x="1423" y="28"/>
                    <a:pt x="1775" y="0"/>
                    <a:pt x="1964" y="66"/>
                  </a:cubicBezTo>
                  <a:cubicBezTo>
                    <a:pt x="2153" y="132"/>
                    <a:pt x="2177" y="350"/>
                    <a:pt x="2233" y="425"/>
                  </a:cubicBezTo>
                </a:path>
              </a:pathLst>
            </a:cu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C0000"/>
                </a:solidFill>
              </a:rPr>
              <a:t>Modeling Research</a:t>
            </a:r>
            <a:endParaRPr lang="en-US" sz="3200" b="1" dirty="0">
              <a:solidFill>
                <a:srgbClr val="CC0000"/>
              </a:solidFill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dirty="0">
              <a:solidFill>
                <a:srgbClr val="006600"/>
              </a:solidFill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Hierarchical modeling (</a:t>
            </a:r>
            <a:r>
              <a:rPr lang="en-US" dirty="0" err="1" smtClean="0">
                <a:solidFill>
                  <a:srgbClr val="FF0000"/>
                </a:solidFill>
              </a:rPr>
              <a:t>Charon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006600"/>
                </a:solidFill>
              </a:rPr>
              <a:t> Compositionality and refinement (HIOA)</a:t>
            </a:r>
            <a:endParaRPr lang="en-US" dirty="0">
              <a:solidFill>
                <a:srgbClr val="006600"/>
              </a:solidFill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006600"/>
                </a:solidFill>
              </a:rPr>
              <a:t> Heterogeneous modeling (Ptolemy II)</a:t>
            </a:r>
            <a:endParaRPr lang="en-US" dirty="0">
              <a:solidFill>
                <a:srgbClr val="006600"/>
              </a:solidFill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006600"/>
                </a:solidFill>
              </a:rPr>
              <a:t> Model based integration </a:t>
            </a:r>
            <a:endParaRPr lang="en-US" dirty="0">
              <a:solidFill>
                <a:srgbClr val="006600"/>
              </a:solidFill>
            </a:endParaRPr>
          </a:p>
          <a:p>
            <a:pPr lvl="1">
              <a:spcBef>
                <a:spcPct val="50000"/>
              </a:spcBef>
              <a:buNone/>
            </a:pPr>
            <a:endParaRPr lang="en-US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CC0000"/>
                </a:solidFill>
              </a:rPr>
              <a:t>Charon</a:t>
            </a:r>
            <a:r>
              <a:rPr lang="en-US" sz="3200" dirty="0" smtClean="0">
                <a:solidFill>
                  <a:srgbClr val="CC0000"/>
                </a:solidFill>
              </a:rPr>
              <a:t> Language </a:t>
            </a:r>
            <a:r>
              <a:rPr lang="en-US" sz="3200" dirty="0">
                <a:solidFill>
                  <a:srgbClr val="CC0000"/>
                </a:solidFill>
              </a:rPr>
              <a:t>Features: Modularity</a:t>
            </a:r>
            <a:r>
              <a:rPr lang="en-US" sz="3200" b="1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006600"/>
                </a:solidFill>
                <a:ea typeface="Gulim" pitchFamily="34" charset="-127"/>
              </a:rPr>
              <a:t> Individual components described as agents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000" dirty="0">
                <a:solidFill>
                  <a:srgbClr val="000066"/>
                </a:solidFill>
                <a:ea typeface="Gulim" pitchFamily="34" charset="-127"/>
              </a:rPr>
              <a:t> Composition, instantiation, and hiding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006600"/>
                </a:solidFill>
                <a:ea typeface="Gulim" pitchFamily="34" charset="-127"/>
              </a:rPr>
              <a:t> Individual behaviors described as modes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Encapsulation, instantiation, and scoping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>
                <a:solidFill>
                  <a:srgbClr val="006600"/>
                </a:solidFill>
              </a:rPr>
              <a:t> Support for concurrency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solidFill>
                  <a:srgbClr val="000066"/>
                </a:solidFill>
              </a:rPr>
              <a:t> Shared variables as well as message passing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>
                <a:solidFill>
                  <a:srgbClr val="006600"/>
                </a:solidFill>
              </a:rPr>
              <a:t> Support for discrete and continuous behavior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solidFill>
                  <a:srgbClr val="000066"/>
                </a:solidFill>
              </a:rPr>
              <a:t> Differential as well as algebraic constraints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solidFill>
                  <a:srgbClr val="000066"/>
                </a:solidFill>
              </a:rPr>
              <a:t> Discrete transitions can call Java routines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>
                <a:solidFill>
                  <a:srgbClr val="006600"/>
                </a:solidFill>
              </a:rPr>
              <a:t>Compositional semantics with refinement rules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solidFill>
                  <a:srgbClr val="000066"/>
                </a:solidFill>
              </a:rPr>
              <a:t>Components have precise trace-based observational semantics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solidFill>
                  <a:srgbClr val="000066"/>
                </a:solidFill>
              </a:rPr>
              <a:t>Properties of the system can be deduced from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533400" y="3048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dirty="0">
                <a:solidFill>
                  <a:srgbClr val="CC0000"/>
                </a:solidFill>
              </a:rPr>
              <a:t>Robot Team Approaching a Target</a:t>
            </a:r>
          </a:p>
        </p:txBody>
      </p:sp>
      <p:pic>
        <p:nvPicPr>
          <p:cNvPr id="244739" name="Picture 3" descr="2CBwithObsta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707188" cy="5029200"/>
          </a:xfrm>
          <a:prstGeom prst="rect">
            <a:avLst/>
          </a:prstGeom>
          <a:noFill/>
        </p:spPr>
      </p:pic>
      <p:sp>
        <p:nvSpPr>
          <p:cNvPr id="244740" name="AutoShape 4"/>
          <p:cNvSpPr>
            <a:spLocks noChangeArrowheads="1"/>
          </p:cNvSpPr>
          <p:nvPr/>
        </p:nvSpPr>
        <p:spPr bwMode="auto">
          <a:xfrm>
            <a:off x="6781800" y="1752600"/>
            <a:ext cx="914400" cy="9144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533400" y="3810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dirty="0">
                <a:solidFill>
                  <a:srgbClr val="CC0000"/>
                </a:solidFill>
              </a:rPr>
              <a:t>Architectural Hierarchy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0" y="2743200"/>
            <a:ext cx="2438400" cy="1787525"/>
            <a:chOff x="480" y="1728"/>
            <a:chExt cx="1536" cy="1126"/>
          </a:xfrm>
        </p:grpSpPr>
        <p:sp>
          <p:nvSpPr>
            <p:cNvPr id="245764" name="Rectangle 4"/>
            <p:cNvSpPr>
              <a:spLocks noChangeArrowheads="1"/>
            </p:cNvSpPr>
            <p:nvPr/>
          </p:nvSpPr>
          <p:spPr bwMode="auto">
            <a:xfrm>
              <a:off x="480" y="1728"/>
              <a:ext cx="1536" cy="384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200" b="1">
                  <a:solidFill>
                    <a:schemeClr val="tx1"/>
                  </a:solidFill>
                </a:rPr>
                <a:t>Robots</a:t>
              </a:r>
              <a:endParaRPr lang="en-US" sz="22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245765" name="Rectangle 5"/>
            <p:cNvSpPr>
              <a:spLocks noChangeArrowheads="1"/>
            </p:cNvSpPr>
            <p:nvPr/>
          </p:nvSpPr>
          <p:spPr bwMode="auto">
            <a:xfrm>
              <a:off x="480" y="2518"/>
              <a:ext cx="1536" cy="336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200" b="1">
                  <a:solidFill>
                    <a:schemeClr val="tx1"/>
                  </a:solidFill>
                </a:rPr>
                <a:t>Monitor</a:t>
              </a:r>
              <a:endParaRPr lang="en-US" sz="2200">
                <a:solidFill>
                  <a:srgbClr val="0066FF"/>
                </a:solidFill>
              </a:endParaRPr>
            </a:p>
          </p:txBody>
        </p:sp>
        <p:sp>
          <p:nvSpPr>
            <p:cNvPr id="245766" name="Text Box 6"/>
            <p:cNvSpPr txBox="1">
              <a:spLocks noChangeArrowheads="1"/>
            </p:cNvSpPr>
            <p:nvPr/>
          </p:nvSpPr>
          <p:spPr bwMode="auto">
            <a:xfrm>
              <a:off x="480" y="2208"/>
              <a:ext cx="42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pos</a:t>
              </a:r>
              <a:r>
                <a:rPr lang="en-US" sz="2000" b="1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5767" name="Line 7"/>
            <p:cNvSpPr>
              <a:spLocks noChangeShapeType="1"/>
            </p:cNvSpPr>
            <p:nvPr/>
          </p:nvSpPr>
          <p:spPr bwMode="auto">
            <a:xfrm>
              <a:off x="960" y="21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768" name="Line 8"/>
            <p:cNvSpPr>
              <a:spLocks noChangeShapeType="1"/>
            </p:cNvSpPr>
            <p:nvPr/>
          </p:nvSpPr>
          <p:spPr bwMode="auto">
            <a:xfrm>
              <a:off x="1440" y="21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769" name="Text Box 9"/>
            <p:cNvSpPr txBox="1">
              <a:spLocks noChangeArrowheads="1"/>
            </p:cNvSpPr>
            <p:nvPr/>
          </p:nvSpPr>
          <p:spPr bwMode="auto">
            <a:xfrm>
              <a:off x="1488" y="2208"/>
              <a:ext cx="42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pos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733800" y="1295400"/>
            <a:ext cx="4876800" cy="1333500"/>
            <a:chOff x="2352" y="816"/>
            <a:chExt cx="3072" cy="840"/>
          </a:xfrm>
        </p:grpSpPr>
        <p:sp>
          <p:nvSpPr>
            <p:cNvPr id="245771" name="AutoShape 11"/>
            <p:cNvSpPr>
              <a:spLocks noChangeArrowheads="1"/>
            </p:cNvSpPr>
            <p:nvPr/>
          </p:nvSpPr>
          <p:spPr bwMode="auto">
            <a:xfrm>
              <a:off x="2352" y="888"/>
              <a:ext cx="3072" cy="768"/>
            </a:xfrm>
            <a:prstGeom prst="wedgeRoundRectCallout">
              <a:avLst>
                <a:gd name="adj1" fmla="val -65560"/>
                <a:gd name="adj2" fmla="val 80208"/>
                <a:gd name="adj3" fmla="val 16667"/>
              </a:avLst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5772" name="Text Box 12"/>
            <p:cNvSpPr txBox="1">
              <a:spLocks noChangeArrowheads="1"/>
            </p:cNvSpPr>
            <p:nvPr/>
          </p:nvSpPr>
          <p:spPr bwMode="auto">
            <a:xfrm>
              <a:off x="2448" y="816"/>
              <a:ext cx="2928" cy="7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endParaRPr lang="en-US" sz="2000" b="1">
                <a:solidFill>
                  <a:srgbClr val="009900"/>
                </a:solidFill>
              </a:endParaRPr>
            </a:p>
            <a:p>
              <a:pPr algn="l">
                <a:spcAft>
                  <a:spcPct val="30000"/>
                </a:spcAft>
              </a:pPr>
              <a:r>
                <a:rPr lang="en-US" sz="2000" b="1">
                  <a:solidFill>
                    <a:srgbClr val="0000FF"/>
                  </a:solidFill>
                </a:rPr>
                <a:t>write diff analog</a:t>
              </a:r>
              <a:r>
                <a:rPr lang="en-US" sz="2000" b="1">
                  <a:solidFill>
                    <a:schemeClr val="tx1"/>
                  </a:solidFill>
                </a:rPr>
                <a:t> position pos</a:t>
              </a:r>
              <a:r>
                <a:rPr lang="en-US" sz="2000" b="1" baseline="-25000">
                  <a:solidFill>
                    <a:schemeClr val="tx1"/>
                  </a:solidFill>
                </a:rPr>
                <a:t>1</a:t>
              </a:r>
              <a:r>
                <a:rPr lang="en-US" sz="2000" b="1">
                  <a:solidFill>
                    <a:schemeClr val="tx1"/>
                  </a:solidFill>
                </a:rPr>
                <a:t>, pos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 </a:t>
              </a:r>
            </a:p>
            <a:p>
              <a:pPr algn="l">
                <a:spcBef>
                  <a:spcPct val="25000"/>
                </a:spcBef>
              </a:pPr>
              <a:r>
                <a:rPr lang="en-US" sz="2000" b="1">
                  <a:solidFill>
                    <a:srgbClr val="0000FF"/>
                  </a:solidFill>
                </a:rPr>
                <a:t>class</a:t>
              </a:r>
              <a:r>
                <a:rPr lang="en-US" sz="2000" b="1">
                  <a:solidFill>
                    <a:schemeClr val="tx1"/>
                  </a:solidFill>
                </a:rPr>
                <a:t> position { float x; float y;}</a:t>
              </a:r>
              <a:endParaRPr lang="en-US" sz="2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4038600" y="3124200"/>
            <a:ext cx="4572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006600"/>
                </a:solidFill>
              </a:rPr>
              <a:t>Variables Specifiers</a:t>
            </a:r>
          </a:p>
          <a:p>
            <a:pPr algn="l"/>
            <a:endParaRPr lang="en-US" b="1"/>
          </a:p>
          <a:p>
            <a:pPr lvl="1" algn="l"/>
            <a:r>
              <a:rPr lang="en-US" sz="2400" b="1">
                <a:solidFill>
                  <a:srgbClr val="0000FF"/>
                </a:solidFill>
              </a:rPr>
              <a:t>Range: </a:t>
            </a:r>
            <a:r>
              <a:rPr lang="en-US" sz="2400" b="1">
                <a:solidFill>
                  <a:schemeClr val="tx1"/>
                </a:solidFill>
              </a:rPr>
              <a:t>discrete/analog</a:t>
            </a:r>
          </a:p>
          <a:p>
            <a:pPr lvl="1" algn="l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Computation: </a:t>
            </a:r>
            <a:r>
              <a:rPr lang="en-US" sz="2400" b="1">
                <a:solidFill>
                  <a:schemeClr val="tx1"/>
                </a:solidFill>
              </a:rPr>
              <a:t>diff/alg</a:t>
            </a:r>
          </a:p>
          <a:p>
            <a:pPr lvl="1" algn="l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Access: </a:t>
            </a:r>
            <a:r>
              <a:rPr lang="en-US" sz="2400" b="1">
                <a:solidFill>
                  <a:schemeClr val="tx1"/>
                </a:solidFill>
              </a:rPr>
              <a:t>read/write/local</a:t>
            </a:r>
            <a:r>
              <a:rPr lang="en-US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533400" y="3810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dirty="0">
                <a:solidFill>
                  <a:srgbClr val="CC0000"/>
                </a:solidFill>
              </a:rPr>
              <a:t>Architectural Hierarchy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29000" y="1905000"/>
            <a:ext cx="5105400" cy="3352800"/>
            <a:chOff x="2160" y="1200"/>
            <a:chExt cx="3216" cy="2112"/>
          </a:xfrm>
        </p:grpSpPr>
        <p:sp>
          <p:nvSpPr>
            <p:cNvPr id="246788" name="Rectangle 4"/>
            <p:cNvSpPr>
              <a:spLocks noChangeArrowheads="1"/>
            </p:cNvSpPr>
            <p:nvPr/>
          </p:nvSpPr>
          <p:spPr bwMode="auto">
            <a:xfrm>
              <a:off x="2736" y="1488"/>
              <a:ext cx="2640" cy="1776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89" name="Rectangle 5"/>
            <p:cNvSpPr>
              <a:spLocks noChangeArrowheads="1"/>
            </p:cNvSpPr>
            <p:nvPr/>
          </p:nvSpPr>
          <p:spPr bwMode="auto">
            <a:xfrm>
              <a:off x="3024" y="1680"/>
              <a:ext cx="672" cy="1200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200" b="1">
                  <a:solidFill>
                    <a:schemeClr val="tx1"/>
                  </a:solidFill>
                </a:rPr>
                <a:t>Robot</a:t>
              </a:r>
              <a:r>
                <a:rPr lang="en-US" sz="2200" b="1" baseline="-2500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224" y="1200"/>
              <a:ext cx="1152" cy="288"/>
              <a:chOff x="3600" y="1008"/>
              <a:chExt cx="1152" cy="288"/>
            </a:xfrm>
          </p:grpSpPr>
          <p:sp>
            <p:nvSpPr>
              <p:cNvPr id="246791" name="Rectangle 7"/>
              <p:cNvSpPr>
                <a:spLocks noChangeArrowheads="1"/>
              </p:cNvSpPr>
              <p:nvPr/>
            </p:nvSpPr>
            <p:spPr bwMode="auto">
              <a:xfrm>
                <a:off x="3600" y="1008"/>
                <a:ext cx="1152" cy="288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>
                  <a:solidFill>
                    <a:srgbClr val="0066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792" name="Text Box 8"/>
              <p:cNvSpPr txBox="1">
                <a:spLocks noChangeArrowheads="1"/>
              </p:cNvSpPr>
              <p:nvPr/>
            </p:nvSpPr>
            <p:spPr bwMode="auto">
              <a:xfrm>
                <a:off x="3795" y="1008"/>
                <a:ext cx="688" cy="26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2200" b="1">
                    <a:solidFill>
                      <a:schemeClr val="tx1"/>
                    </a:solidFill>
                  </a:rPr>
                  <a:t>Robots</a:t>
                </a:r>
              </a:p>
            </p:txBody>
          </p:sp>
        </p:grpSp>
        <p:sp>
          <p:nvSpPr>
            <p:cNvPr id="246793" name="Rectangle 9"/>
            <p:cNvSpPr>
              <a:spLocks noChangeArrowheads="1"/>
            </p:cNvSpPr>
            <p:nvPr/>
          </p:nvSpPr>
          <p:spPr bwMode="auto">
            <a:xfrm>
              <a:off x="4416" y="1680"/>
              <a:ext cx="672" cy="1200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200" b="1">
                  <a:solidFill>
                    <a:schemeClr val="tx1"/>
                  </a:solidFill>
                </a:rPr>
                <a:t>Robot</a:t>
              </a:r>
              <a:r>
                <a:rPr lang="en-US" sz="2200" b="1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6794" name="Text Box 10"/>
            <p:cNvSpPr txBox="1">
              <a:spLocks noChangeArrowheads="1"/>
            </p:cNvSpPr>
            <p:nvPr/>
          </p:nvSpPr>
          <p:spPr bwMode="auto">
            <a:xfrm>
              <a:off x="2880" y="2928"/>
              <a:ext cx="42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pos</a:t>
              </a:r>
              <a:r>
                <a:rPr lang="en-US" sz="2000" b="1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6795" name="Rectangle 11"/>
            <p:cNvSpPr>
              <a:spLocks noChangeArrowheads="1"/>
            </p:cNvSpPr>
            <p:nvPr/>
          </p:nvSpPr>
          <p:spPr bwMode="auto">
            <a:xfrm>
              <a:off x="3312" y="3216"/>
              <a:ext cx="96" cy="96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6" name="Text Box 12"/>
            <p:cNvSpPr txBox="1">
              <a:spLocks noChangeArrowheads="1"/>
            </p:cNvSpPr>
            <p:nvPr/>
          </p:nvSpPr>
          <p:spPr bwMode="auto">
            <a:xfrm>
              <a:off x="4800" y="2928"/>
              <a:ext cx="42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pos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46797" name="AutoShape 13"/>
            <p:cNvCxnSpPr>
              <a:cxnSpLocks noChangeShapeType="1"/>
              <a:stCxn id="246793" idx="2"/>
              <a:endCxn id="246798" idx="0"/>
            </p:cNvCxnSpPr>
            <p:nvPr/>
          </p:nvCxnSpPr>
          <p:spPr bwMode="auto">
            <a:xfrm>
              <a:off x="4752" y="2880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6798" name="Rectangle 14"/>
            <p:cNvSpPr>
              <a:spLocks noChangeArrowheads="1"/>
            </p:cNvSpPr>
            <p:nvPr/>
          </p:nvSpPr>
          <p:spPr bwMode="auto">
            <a:xfrm>
              <a:off x="4704" y="3216"/>
              <a:ext cx="96" cy="96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9" name="Text Box 15"/>
            <p:cNvSpPr txBox="1">
              <a:spLocks noChangeArrowheads="1"/>
            </p:cNvSpPr>
            <p:nvPr/>
          </p:nvSpPr>
          <p:spPr bwMode="auto">
            <a:xfrm>
              <a:off x="3744" y="1584"/>
              <a:ext cx="60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r1Est</a:t>
              </a:r>
              <a:r>
                <a:rPr lang="en-US" sz="2000" b="1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6800" name="Line 16"/>
            <p:cNvSpPr>
              <a:spLocks noChangeShapeType="1"/>
            </p:cNvSpPr>
            <p:nvPr/>
          </p:nvSpPr>
          <p:spPr bwMode="auto">
            <a:xfrm>
              <a:off x="3696" y="182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01" name="Line 17"/>
            <p:cNvSpPr>
              <a:spLocks noChangeShapeType="1"/>
            </p:cNvSpPr>
            <p:nvPr/>
          </p:nvSpPr>
          <p:spPr bwMode="auto">
            <a:xfrm>
              <a:off x="3696" y="211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02" name="Text Box 18"/>
            <p:cNvSpPr txBox="1">
              <a:spLocks noChangeArrowheads="1"/>
            </p:cNvSpPr>
            <p:nvPr/>
          </p:nvSpPr>
          <p:spPr bwMode="auto">
            <a:xfrm>
              <a:off x="3744" y="1872"/>
              <a:ext cx="60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r1Est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6803" name="Text Box 19"/>
            <p:cNvSpPr txBox="1">
              <a:spLocks noChangeArrowheads="1"/>
            </p:cNvSpPr>
            <p:nvPr/>
          </p:nvSpPr>
          <p:spPr bwMode="auto">
            <a:xfrm>
              <a:off x="3792" y="2400"/>
              <a:ext cx="60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r2Est</a:t>
              </a:r>
              <a:r>
                <a:rPr lang="en-US" sz="2000" b="1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6804" name="Text Box 20"/>
            <p:cNvSpPr txBox="1">
              <a:spLocks noChangeArrowheads="1"/>
            </p:cNvSpPr>
            <p:nvPr/>
          </p:nvSpPr>
          <p:spPr bwMode="auto">
            <a:xfrm>
              <a:off x="3792" y="2688"/>
              <a:ext cx="60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r2Est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6805" name="Line 21"/>
            <p:cNvSpPr>
              <a:spLocks noChangeShapeType="1"/>
            </p:cNvSpPr>
            <p:nvPr/>
          </p:nvSpPr>
          <p:spPr bwMode="auto">
            <a:xfrm flipH="1">
              <a:off x="3696" y="24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06" name="Line 22"/>
            <p:cNvSpPr>
              <a:spLocks noChangeShapeType="1"/>
            </p:cNvSpPr>
            <p:nvPr/>
          </p:nvSpPr>
          <p:spPr bwMode="auto">
            <a:xfrm flipH="1">
              <a:off x="3696" y="2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46807" name="AutoShape 23"/>
            <p:cNvCxnSpPr>
              <a:cxnSpLocks noChangeShapeType="1"/>
              <a:stCxn id="246789" idx="2"/>
              <a:endCxn id="246795" idx="0"/>
            </p:cNvCxnSpPr>
            <p:nvPr/>
          </p:nvCxnSpPr>
          <p:spPr bwMode="auto">
            <a:xfrm>
              <a:off x="3360" y="2880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6808" name="AutoShape 24"/>
            <p:cNvSpPr>
              <a:spLocks noChangeArrowheads="1"/>
            </p:cNvSpPr>
            <p:nvPr/>
          </p:nvSpPr>
          <p:spPr bwMode="auto">
            <a:xfrm>
              <a:off x="2160" y="1728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62000" y="2743200"/>
            <a:ext cx="2438400" cy="1787525"/>
            <a:chOff x="480" y="1728"/>
            <a:chExt cx="1536" cy="1126"/>
          </a:xfrm>
        </p:grpSpPr>
        <p:sp>
          <p:nvSpPr>
            <p:cNvPr id="246810" name="Rectangle 26"/>
            <p:cNvSpPr>
              <a:spLocks noChangeArrowheads="1"/>
            </p:cNvSpPr>
            <p:nvPr/>
          </p:nvSpPr>
          <p:spPr bwMode="auto">
            <a:xfrm>
              <a:off x="480" y="1728"/>
              <a:ext cx="1536" cy="384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200" b="1">
                  <a:solidFill>
                    <a:schemeClr val="tx1"/>
                  </a:solidFill>
                </a:rPr>
                <a:t>Robots</a:t>
              </a:r>
              <a:endParaRPr lang="en-US" sz="22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246811" name="Rectangle 27"/>
            <p:cNvSpPr>
              <a:spLocks noChangeArrowheads="1"/>
            </p:cNvSpPr>
            <p:nvPr/>
          </p:nvSpPr>
          <p:spPr bwMode="auto">
            <a:xfrm>
              <a:off x="480" y="2518"/>
              <a:ext cx="1536" cy="336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200" b="1">
                  <a:solidFill>
                    <a:schemeClr val="tx1"/>
                  </a:solidFill>
                </a:rPr>
                <a:t>Monitor</a:t>
              </a:r>
              <a:endParaRPr lang="en-US" sz="2200">
                <a:solidFill>
                  <a:srgbClr val="0066FF"/>
                </a:solidFill>
              </a:endParaRPr>
            </a:p>
          </p:txBody>
        </p:sp>
        <p:sp>
          <p:nvSpPr>
            <p:cNvPr id="246812" name="Text Box 28"/>
            <p:cNvSpPr txBox="1">
              <a:spLocks noChangeArrowheads="1"/>
            </p:cNvSpPr>
            <p:nvPr/>
          </p:nvSpPr>
          <p:spPr bwMode="auto">
            <a:xfrm>
              <a:off x="480" y="2208"/>
              <a:ext cx="42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pos</a:t>
              </a:r>
              <a:r>
                <a:rPr lang="en-US" sz="2000" b="1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auto">
            <a:xfrm>
              <a:off x="960" y="21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auto">
            <a:xfrm>
              <a:off x="1440" y="21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15" name="Text Box 31"/>
            <p:cNvSpPr txBox="1">
              <a:spLocks noChangeArrowheads="1"/>
            </p:cNvSpPr>
            <p:nvPr/>
          </p:nvSpPr>
          <p:spPr bwMode="auto">
            <a:xfrm>
              <a:off x="1488" y="2208"/>
              <a:ext cx="42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pos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dirty="0">
                <a:solidFill>
                  <a:srgbClr val="CC0000"/>
                </a:solidFill>
              </a:rPr>
              <a:t>Behavioral Hierarchy</a:t>
            </a:r>
            <a:r>
              <a:rPr lang="en-US" sz="3200" dirty="0">
                <a:solidFill>
                  <a:schemeClr val="hlink"/>
                </a:solidFill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2133600"/>
            <a:ext cx="2514600" cy="2606675"/>
            <a:chOff x="336" y="1344"/>
            <a:chExt cx="1584" cy="1642"/>
          </a:xfrm>
        </p:grpSpPr>
        <p:sp>
          <p:nvSpPr>
            <p:cNvPr id="247812" name="Text Box 4"/>
            <p:cNvSpPr txBox="1">
              <a:spLocks noChangeArrowheads="1"/>
            </p:cNvSpPr>
            <p:nvPr/>
          </p:nvSpPr>
          <p:spPr bwMode="auto">
            <a:xfrm>
              <a:off x="1471" y="2736"/>
              <a:ext cx="36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pos</a:t>
              </a:r>
              <a:endParaRPr lang="en-US" sz="2000" b="1" baseline="-25000">
                <a:solidFill>
                  <a:schemeClr val="tx1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6" y="1344"/>
              <a:ext cx="1584" cy="1344"/>
              <a:chOff x="336" y="1344"/>
              <a:chExt cx="1584" cy="1344"/>
            </a:xfrm>
          </p:grpSpPr>
          <p:sp>
            <p:nvSpPr>
              <p:cNvPr id="247814" name="Rectangle 6"/>
              <p:cNvSpPr>
                <a:spLocks noChangeArrowheads="1"/>
              </p:cNvSpPr>
              <p:nvPr/>
            </p:nvSpPr>
            <p:spPr bwMode="auto">
              <a:xfrm>
                <a:off x="1008" y="1440"/>
                <a:ext cx="912" cy="1200"/>
              </a:xfrm>
              <a:prstGeom prst="rect">
                <a:avLst/>
              </a:prstGeom>
              <a:solidFill>
                <a:srgbClr val="33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200" b="1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247815" name="Rectangle 7"/>
              <p:cNvSpPr>
                <a:spLocks noChangeArrowheads="1"/>
              </p:cNvSpPr>
              <p:nvPr/>
            </p:nvSpPr>
            <p:spPr bwMode="auto">
              <a:xfrm>
                <a:off x="960" y="1536"/>
                <a:ext cx="96" cy="96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6" name="Rectangle 8"/>
              <p:cNvSpPr>
                <a:spLocks noChangeArrowheads="1"/>
              </p:cNvSpPr>
              <p:nvPr/>
            </p:nvSpPr>
            <p:spPr bwMode="auto">
              <a:xfrm>
                <a:off x="1440" y="2592"/>
                <a:ext cx="96" cy="96"/>
              </a:xfrm>
              <a:prstGeom prst="rect">
                <a:avLst/>
              </a:prstGeom>
              <a:solidFill>
                <a:srgbClr val="FF00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7" name="Text Box 9"/>
              <p:cNvSpPr txBox="1">
                <a:spLocks noChangeArrowheads="1"/>
              </p:cNvSpPr>
              <p:nvPr/>
            </p:nvSpPr>
            <p:spPr bwMode="auto">
              <a:xfrm>
                <a:off x="336" y="1344"/>
                <a:ext cx="60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</a:rPr>
                  <a:t>r2Est</a:t>
                </a:r>
                <a:r>
                  <a:rPr lang="en-US" sz="2000" b="1" baseline="-250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47818" name="Text Box 10"/>
              <p:cNvSpPr txBox="1">
                <a:spLocks noChangeArrowheads="1"/>
              </p:cNvSpPr>
              <p:nvPr/>
            </p:nvSpPr>
            <p:spPr bwMode="auto">
              <a:xfrm>
                <a:off x="336" y="1632"/>
                <a:ext cx="60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</a:rPr>
                  <a:t>r2Est</a:t>
                </a:r>
                <a:r>
                  <a:rPr lang="en-US" sz="2000" b="1" baseline="-250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47819" name="Text Box 11"/>
              <p:cNvSpPr txBox="1">
                <a:spLocks noChangeArrowheads="1"/>
              </p:cNvSpPr>
              <p:nvPr/>
            </p:nvSpPr>
            <p:spPr bwMode="auto">
              <a:xfrm>
                <a:off x="384" y="2112"/>
                <a:ext cx="60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</a:rPr>
                  <a:t>r1Est</a:t>
                </a:r>
                <a:r>
                  <a:rPr lang="en-US" sz="2000" b="1" baseline="-250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47820" name="Text Box 12"/>
              <p:cNvSpPr txBox="1">
                <a:spLocks noChangeArrowheads="1"/>
              </p:cNvSpPr>
              <p:nvPr/>
            </p:nvSpPr>
            <p:spPr bwMode="auto">
              <a:xfrm>
                <a:off x="384" y="2400"/>
                <a:ext cx="60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</a:rPr>
                  <a:t>r1Est</a:t>
                </a:r>
                <a:r>
                  <a:rPr lang="en-US" sz="2000" b="1" baseline="-250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47821" name="Rectangle 13"/>
              <p:cNvSpPr>
                <a:spLocks noChangeArrowheads="1"/>
              </p:cNvSpPr>
              <p:nvPr/>
            </p:nvSpPr>
            <p:spPr bwMode="auto">
              <a:xfrm>
                <a:off x="960" y="1728"/>
                <a:ext cx="96" cy="96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2" name="Rectangle 14"/>
              <p:cNvSpPr>
                <a:spLocks noChangeArrowheads="1"/>
              </p:cNvSpPr>
              <p:nvPr/>
            </p:nvSpPr>
            <p:spPr bwMode="auto">
              <a:xfrm>
                <a:off x="960" y="2208"/>
                <a:ext cx="96" cy="96"/>
              </a:xfrm>
              <a:prstGeom prst="rect">
                <a:avLst/>
              </a:prstGeom>
              <a:solidFill>
                <a:srgbClr val="FF00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3" name="Rectangle 15"/>
              <p:cNvSpPr>
                <a:spLocks noChangeArrowheads="1"/>
              </p:cNvSpPr>
              <p:nvPr/>
            </p:nvSpPr>
            <p:spPr bwMode="auto">
              <a:xfrm>
                <a:off x="960" y="2448"/>
                <a:ext cx="96" cy="96"/>
              </a:xfrm>
              <a:prstGeom prst="rect">
                <a:avLst/>
              </a:prstGeom>
              <a:solidFill>
                <a:srgbClr val="FF00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4" name="AutoShape 16"/>
              <p:cNvSpPr>
                <a:spLocks noChangeArrowheads="1"/>
              </p:cNvSpPr>
              <p:nvPr/>
            </p:nvSpPr>
            <p:spPr bwMode="auto">
              <a:xfrm>
                <a:off x="1104" y="1536"/>
                <a:ext cx="720" cy="1008"/>
              </a:xfrm>
              <a:prstGeom prst="flowChartAlternateProcess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150000"/>
                  </a:spcBef>
                </a:pPr>
                <a:r>
                  <a:rPr lang="en-US" sz="2200" b="1">
                    <a:solidFill>
                      <a:schemeClr val="tx1"/>
                    </a:solidFill>
                  </a:rPr>
                  <a:t>Robot</a:t>
                </a:r>
                <a:r>
                  <a:rPr lang="en-US" sz="2200" b="1" baseline="-25000">
                    <a:solidFill>
                      <a:schemeClr val="tx1"/>
                    </a:solidFill>
                  </a:rPr>
                  <a:t>1</a:t>
                </a:r>
              </a:p>
              <a:p>
                <a:pPr>
                  <a:spcBef>
                    <a:spcPct val="25000"/>
                  </a:spcBef>
                </a:pPr>
                <a:r>
                  <a:rPr lang="en-US" sz="1800" b="1" i="1">
                    <a:solidFill>
                      <a:srgbClr val="0000FF"/>
                    </a:solidFill>
                  </a:rPr>
                  <a:t>dTimer</a:t>
                </a:r>
              </a:p>
            </p:txBody>
          </p:sp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1392" y="2400"/>
                <a:ext cx="124" cy="82"/>
                <a:chOff x="2933" y="1797"/>
                <a:chExt cx="124" cy="82"/>
              </a:xfrm>
            </p:grpSpPr>
            <p:sp>
              <p:nvSpPr>
                <p:cNvPr id="247826" name="Oval 18"/>
                <p:cNvSpPr>
                  <a:spLocks noChangeArrowheads="1"/>
                </p:cNvSpPr>
                <p:nvPr/>
              </p:nvSpPr>
              <p:spPr bwMode="auto">
                <a:xfrm>
                  <a:off x="2933" y="1848"/>
                  <a:ext cx="31" cy="31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827" name="Oval 19"/>
                <p:cNvSpPr>
                  <a:spLocks noChangeArrowheads="1"/>
                </p:cNvSpPr>
                <p:nvPr/>
              </p:nvSpPr>
              <p:spPr bwMode="auto">
                <a:xfrm>
                  <a:off x="2978" y="1797"/>
                  <a:ext cx="31" cy="31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828" name="Oval 20"/>
                <p:cNvSpPr>
                  <a:spLocks noChangeArrowheads="1"/>
                </p:cNvSpPr>
                <p:nvPr/>
              </p:nvSpPr>
              <p:spPr bwMode="auto">
                <a:xfrm>
                  <a:off x="3026" y="1848"/>
                  <a:ext cx="31" cy="31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829" name="Line 21"/>
                <p:cNvSpPr>
                  <a:spLocks noChangeShapeType="1"/>
                </p:cNvSpPr>
                <p:nvPr/>
              </p:nvSpPr>
              <p:spPr bwMode="auto">
                <a:xfrm>
                  <a:off x="2954" y="1866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83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964" y="1818"/>
                  <a:ext cx="31" cy="3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831" name="Line 23"/>
                <p:cNvSpPr>
                  <a:spLocks noChangeShapeType="1"/>
                </p:cNvSpPr>
                <p:nvPr/>
              </p:nvSpPr>
              <p:spPr bwMode="auto">
                <a:xfrm>
                  <a:off x="2995" y="1818"/>
                  <a:ext cx="62" cy="61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09600" y="1447800"/>
            <a:ext cx="3048000" cy="533400"/>
            <a:chOff x="384" y="912"/>
            <a:chExt cx="1920" cy="336"/>
          </a:xfrm>
        </p:grpSpPr>
        <p:sp>
          <p:nvSpPr>
            <p:cNvPr id="247833" name="AutoShape 25"/>
            <p:cNvSpPr>
              <a:spLocks noChangeArrowheads="1"/>
            </p:cNvSpPr>
            <p:nvPr/>
          </p:nvSpPr>
          <p:spPr bwMode="auto">
            <a:xfrm>
              <a:off x="384" y="912"/>
              <a:ext cx="1920" cy="336"/>
            </a:xfrm>
            <a:prstGeom prst="wedgeRoundRectCallout">
              <a:avLst>
                <a:gd name="adj1" fmla="val 5366"/>
                <a:gd name="adj2" fmla="val 165773"/>
                <a:gd name="adj3" fmla="val 16667"/>
              </a:avLst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7834" name="Text Box 26"/>
            <p:cNvSpPr txBox="1">
              <a:spLocks noChangeArrowheads="1"/>
            </p:cNvSpPr>
            <p:nvPr/>
          </p:nvSpPr>
          <p:spPr bwMode="auto">
            <a:xfrm>
              <a:off x="432" y="960"/>
              <a:ext cx="185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rgbClr val="0000FF"/>
                  </a:solidFill>
                </a:rPr>
                <a:t>local diff analog</a:t>
              </a:r>
              <a:r>
                <a:rPr lang="en-US" sz="2000" b="1">
                  <a:solidFill>
                    <a:schemeClr val="tx1"/>
                  </a:solidFill>
                </a:rPr>
                <a:t> timer</a:t>
              </a:r>
              <a:endParaRPr lang="en-US" sz="28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971800" y="1524000"/>
            <a:ext cx="5334000" cy="1828800"/>
            <a:chOff x="1872" y="960"/>
            <a:chExt cx="3360" cy="1152"/>
          </a:xfrm>
        </p:grpSpPr>
        <p:sp>
          <p:nvSpPr>
            <p:cNvPr id="247836" name="AutoShape 28"/>
            <p:cNvSpPr>
              <a:spLocks noChangeArrowheads="1"/>
            </p:cNvSpPr>
            <p:nvPr/>
          </p:nvSpPr>
          <p:spPr bwMode="auto">
            <a:xfrm>
              <a:off x="2496" y="960"/>
              <a:ext cx="2736" cy="115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7" name="AutoShape 29"/>
            <p:cNvSpPr>
              <a:spLocks noChangeArrowheads="1"/>
            </p:cNvSpPr>
            <p:nvPr/>
          </p:nvSpPr>
          <p:spPr bwMode="auto">
            <a:xfrm>
              <a:off x="2736" y="1104"/>
              <a:ext cx="912" cy="86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200" b="1">
                  <a:solidFill>
                    <a:schemeClr val="tx1"/>
                  </a:solidFill>
                </a:rPr>
                <a:t>awTarget</a:t>
              </a:r>
              <a:endParaRPr lang="en-US" sz="1800" b="1" i="1">
                <a:solidFill>
                  <a:srgbClr val="0000FF"/>
                </a:solidFill>
              </a:endParaRPr>
            </a:p>
            <a:p>
              <a:r>
                <a:rPr lang="en-US" sz="1800" b="1" i="1">
                  <a:solidFill>
                    <a:srgbClr val="0000FF"/>
                  </a:solidFill>
                </a:rPr>
                <a:t>dPlan</a:t>
              </a:r>
            </a:p>
            <a:p>
              <a:r>
                <a:rPr lang="en-US" sz="1800" b="1" i="1">
                  <a:solidFill>
                    <a:srgbClr val="0000FF"/>
                  </a:solidFill>
                </a:rPr>
                <a:t>iAway</a:t>
              </a:r>
              <a:endParaRPr lang="en-US" sz="1800" i="1">
                <a:solidFill>
                  <a:srgbClr val="0000FF"/>
                </a:solidFill>
              </a:endParaRPr>
            </a:p>
          </p:txBody>
        </p:sp>
        <p:sp>
          <p:nvSpPr>
            <p:cNvPr id="247838" name="AutoShape 30"/>
            <p:cNvSpPr>
              <a:spLocks noChangeArrowheads="1"/>
            </p:cNvSpPr>
            <p:nvPr/>
          </p:nvSpPr>
          <p:spPr bwMode="auto">
            <a:xfrm>
              <a:off x="4224" y="1104"/>
              <a:ext cx="864" cy="86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200" b="1">
                  <a:solidFill>
                    <a:schemeClr val="tx1"/>
                  </a:solidFill>
                </a:rPr>
                <a:t>atTarget</a:t>
              </a:r>
            </a:p>
            <a:p>
              <a:pPr>
                <a:spcBef>
                  <a:spcPct val="25000"/>
                </a:spcBef>
              </a:pPr>
              <a:r>
                <a:rPr lang="en-US" sz="1800" b="1" i="1">
                  <a:solidFill>
                    <a:srgbClr val="0000FF"/>
                  </a:solidFill>
                </a:rPr>
                <a:t>dStop</a:t>
              </a:r>
            </a:p>
            <a:p>
              <a:r>
                <a:rPr lang="en-US" sz="1800" b="1" i="1">
                  <a:solidFill>
                    <a:srgbClr val="0000FF"/>
                  </a:solidFill>
                </a:rPr>
                <a:t>iAt</a:t>
              </a:r>
              <a:endParaRPr lang="en-US" sz="1800" i="1">
                <a:solidFill>
                  <a:srgbClr val="0000FF"/>
                </a:solidFill>
              </a:endParaRPr>
            </a:p>
          </p:txBody>
        </p:sp>
        <p:sp>
          <p:nvSpPr>
            <p:cNvPr id="247839" name="Line 31"/>
            <p:cNvSpPr>
              <a:spLocks noChangeShapeType="1"/>
            </p:cNvSpPr>
            <p:nvPr/>
          </p:nvSpPr>
          <p:spPr bwMode="auto">
            <a:xfrm>
              <a:off x="3648" y="1584"/>
              <a:ext cx="5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0" name="Line 32"/>
            <p:cNvSpPr>
              <a:spLocks noChangeShapeType="1"/>
            </p:cNvSpPr>
            <p:nvPr/>
          </p:nvSpPr>
          <p:spPr bwMode="auto">
            <a:xfrm>
              <a:off x="2544" y="1296"/>
              <a:ext cx="19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1" name="Text Box 33"/>
            <p:cNvSpPr txBox="1">
              <a:spLocks noChangeArrowheads="1"/>
            </p:cNvSpPr>
            <p:nvPr/>
          </p:nvSpPr>
          <p:spPr bwMode="auto">
            <a:xfrm>
              <a:off x="3650" y="1296"/>
              <a:ext cx="57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arrive</a:t>
              </a:r>
              <a:endParaRPr lang="en-US" sz="2800">
                <a:solidFill>
                  <a:schemeClr val="tx1"/>
                </a:solidFill>
              </a:endParaRPr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3120" y="1824"/>
              <a:ext cx="124" cy="82"/>
              <a:chOff x="2933" y="1797"/>
              <a:chExt cx="124" cy="82"/>
            </a:xfrm>
          </p:grpSpPr>
          <p:sp>
            <p:nvSpPr>
              <p:cNvPr id="247843" name="Oval 35"/>
              <p:cNvSpPr>
                <a:spLocks noChangeArrowheads="1"/>
              </p:cNvSpPr>
              <p:nvPr/>
            </p:nvSpPr>
            <p:spPr bwMode="auto">
              <a:xfrm>
                <a:off x="2933" y="1848"/>
                <a:ext cx="31" cy="31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44" name="Oval 36"/>
              <p:cNvSpPr>
                <a:spLocks noChangeArrowheads="1"/>
              </p:cNvSpPr>
              <p:nvPr/>
            </p:nvSpPr>
            <p:spPr bwMode="auto">
              <a:xfrm>
                <a:off x="2978" y="1797"/>
                <a:ext cx="31" cy="31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45" name="Oval 37"/>
              <p:cNvSpPr>
                <a:spLocks noChangeArrowheads="1"/>
              </p:cNvSpPr>
              <p:nvPr/>
            </p:nvSpPr>
            <p:spPr bwMode="auto">
              <a:xfrm>
                <a:off x="3026" y="1848"/>
                <a:ext cx="31" cy="31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46" name="Line 38"/>
              <p:cNvSpPr>
                <a:spLocks noChangeShapeType="1"/>
              </p:cNvSpPr>
              <p:nvPr/>
            </p:nvSpPr>
            <p:spPr bwMode="auto">
              <a:xfrm>
                <a:off x="2954" y="1866"/>
                <a:ext cx="93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47" name="Line 39"/>
              <p:cNvSpPr>
                <a:spLocks noChangeShapeType="1"/>
              </p:cNvSpPr>
              <p:nvPr/>
            </p:nvSpPr>
            <p:spPr bwMode="auto">
              <a:xfrm flipH="1">
                <a:off x="2964" y="1818"/>
                <a:ext cx="31" cy="3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48" name="Line 40"/>
              <p:cNvSpPr>
                <a:spLocks noChangeShapeType="1"/>
              </p:cNvSpPr>
              <p:nvPr/>
            </p:nvSpPr>
            <p:spPr bwMode="auto">
              <a:xfrm>
                <a:off x="2995" y="1818"/>
                <a:ext cx="62" cy="6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7849" name="AutoShape 41"/>
            <p:cNvSpPr>
              <a:spLocks noChangeArrowheads="1"/>
            </p:cNvSpPr>
            <p:nvPr/>
          </p:nvSpPr>
          <p:spPr bwMode="auto">
            <a:xfrm>
              <a:off x="1872" y="1584"/>
              <a:ext cx="576" cy="2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019800" y="1066800"/>
            <a:ext cx="1981200" cy="533400"/>
            <a:chOff x="3792" y="672"/>
            <a:chExt cx="1248" cy="336"/>
          </a:xfrm>
        </p:grpSpPr>
        <p:sp>
          <p:nvSpPr>
            <p:cNvPr id="247851" name="AutoShape 43"/>
            <p:cNvSpPr>
              <a:spLocks noChangeArrowheads="1"/>
            </p:cNvSpPr>
            <p:nvPr/>
          </p:nvSpPr>
          <p:spPr bwMode="auto">
            <a:xfrm>
              <a:off x="3792" y="672"/>
              <a:ext cx="1248" cy="336"/>
            </a:xfrm>
            <a:prstGeom prst="wedgeRoundRectCallout">
              <a:avLst>
                <a:gd name="adj1" fmla="val -46875"/>
                <a:gd name="adj2" fmla="val 132440"/>
                <a:gd name="adj3" fmla="val 16667"/>
              </a:avLst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7852" name="Text Box 44"/>
            <p:cNvSpPr txBox="1">
              <a:spLocks noChangeArrowheads="1"/>
            </p:cNvSpPr>
            <p:nvPr/>
          </p:nvSpPr>
          <p:spPr bwMode="auto">
            <a:xfrm>
              <a:off x="3822" y="720"/>
              <a:ext cx="118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pos == target</a:t>
              </a:r>
              <a:endParaRPr lang="en-US" sz="28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3810000" y="3276600"/>
            <a:ext cx="5275263" cy="2971800"/>
            <a:chOff x="2400" y="2064"/>
            <a:chExt cx="3323" cy="1872"/>
          </a:xfrm>
        </p:grpSpPr>
        <p:sp>
          <p:nvSpPr>
            <p:cNvPr id="247854" name="AutoShape 46"/>
            <p:cNvSpPr>
              <a:spLocks noChangeArrowheads="1"/>
            </p:cNvSpPr>
            <p:nvPr/>
          </p:nvSpPr>
          <p:spPr bwMode="auto">
            <a:xfrm>
              <a:off x="2448" y="2784"/>
              <a:ext cx="2736" cy="115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55" name="AutoShape 47"/>
            <p:cNvSpPr>
              <a:spLocks noChangeArrowheads="1"/>
            </p:cNvSpPr>
            <p:nvPr/>
          </p:nvSpPr>
          <p:spPr bwMode="auto">
            <a:xfrm>
              <a:off x="2688" y="2928"/>
              <a:ext cx="912" cy="86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200" b="1">
                  <a:solidFill>
                    <a:schemeClr val="tx1"/>
                  </a:solidFill>
                </a:rPr>
                <a:t>moving</a:t>
              </a:r>
              <a:endParaRPr lang="en-US" sz="1800" b="1" i="1">
                <a:solidFill>
                  <a:srgbClr val="0000FF"/>
                </a:solidFill>
              </a:endParaRPr>
            </a:p>
            <a:p>
              <a:r>
                <a:rPr lang="en-US" sz="1800" b="1" i="1">
                  <a:solidFill>
                    <a:srgbClr val="0000FF"/>
                  </a:solidFill>
                </a:rPr>
                <a:t>dSteer</a:t>
              </a:r>
            </a:p>
            <a:p>
              <a:r>
                <a:rPr lang="en-US" sz="1800" b="1" i="1">
                  <a:solidFill>
                    <a:srgbClr val="0000FF"/>
                  </a:solidFill>
                </a:rPr>
                <a:t>aOmega</a:t>
              </a:r>
            </a:p>
            <a:p>
              <a:r>
                <a:rPr lang="en-US" sz="1800" b="1" i="1">
                  <a:solidFill>
                    <a:srgbClr val="0000FF"/>
                  </a:solidFill>
                </a:rPr>
                <a:t>iFreq</a:t>
              </a:r>
              <a:endParaRPr lang="en-US" sz="1800" i="1">
                <a:solidFill>
                  <a:srgbClr val="0000FF"/>
                </a:solidFill>
              </a:endParaRPr>
            </a:p>
          </p:txBody>
        </p:sp>
        <p:sp>
          <p:nvSpPr>
            <p:cNvPr id="247856" name="AutoShape 48"/>
            <p:cNvSpPr>
              <a:spLocks noChangeArrowheads="1"/>
            </p:cNvSpPr>
            <p:nvPr/>
          </p:nvSpPr>
          <p:spPr bwMode="auto">
            <a:xfrm>
              <a:off x="4176" y="2928"/>
              <a:ext cx="864" cy="86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200" b="1">
                  <a:solidFill>
                    <a:schemeClr val="tx1"/>
                  </a:solidFill>
                </a:rPr>
                <a:t>sensing</a:t>
              </a:r>
            </a:p>
            <a:p>
              <a:pPr>
                <a:spcBef>
                  <a:spcPct val="25000"/>
                </a:spcBef>
              </a:pPr>
              <a:r>
                <a:rPr lang="en-US" sz="1800" b="1" i="1">
                  <a:solidFill>
                    <a:srgbClr val="0000FF"/>
                  </a:solidFill>
                </a:rPr>
                <a:t>dStop</a:t>
              </a:r>
            </a:p>
            <a:p>
              <a:r>
                <a:rPr lang="en-US" sz="1800" b="1" i="1">
                  <a:solidFill>
                    <a:srgbClr val="0000FF"/>
                  </a:solidFill>
                </a:rPr>
                <a:t>iConst</a:t>
              </a:r>
              <a:endParaRPr lang="en-US" sz="1800" i="1">
                <a:solidFill>
                  <a:srgbClr val="0000FF"/>
                </a:solidFill>
              </a:endParaRPr>
            </a:p>
          </p:txBody>
        </p:sp>
        <p:sp>
          <p:nvSpPr>
            <p:cNvPr id="247857" name="Line 49"/>
            <p:cNvSpPr>
              <a:spLocks noChangeShapeType="1"/>
            </p:cNvSpPr>
            <p:nvPr/>
          </p:nvSpPr>
          <p:spPr bwMode="auto">
            <a:xfrm>
              <a:off x="3600" y="3216"/>
              <a:ext cx="5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58" name="Line 50"/>
            <p:cNvSpPr>
              <a:spLocks noChangeShapeType="1"/>
            </p:cNvSpPr>
            <p:nvPr/>
          </p:nvSpPr>
          <p:spPr bwMode="auto">
            <a:xfrm>
              <a:off x="2496" y="3120"/>
              <a:ext cx="19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59" name="Text Box 51"/>
            <p:cNvSpPr txBox="1">
              <a:spLocks noChangeArrowheads="1"/>
            </p:cNvSpPr>
            <p:nvPr/>
          </p:nvSpPr>
          <p:spPr bwMode="auto">
            <a:xfrm>
              <a:off x="3617" y="2928"/>
              <a:ext cx="53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sense</a:t>
              </a: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247860" name="Line 52"/>
            <p:cNvSpPr>
              <a:spLocks noChangeShapeType="1"/>
            </p:cNvSpPr>
            <p:nvPr/>
          </p:nvSpPr>
          <p:spPr bwMode="auto">
            <a:xfrm flipH="1">
              <a:off x="3600" y="3456"/>
              <a:ext cx="5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61" name="Text Box 53"/>
            <p:cNvSpPr txBox="1">
              <a:spLocks noChangeArrowheads="1"/>
            </p:cNvSpPr>
            <p:nvPr/>
          </p:nvSpPr>
          <p:spPr bwMode="auto">
            <a:xfrm>
              <a:off x="3648" y="3456"/>
              <a:ext cx="49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move</a:t>
              </a: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247862" name="AutoShape 54"/>
            <p:cNvSpPr>
              <a:spLocks noChangeArrowheads="1"/>
            </p:cNvSpPr>
            <p:nvPr/>
          </p:nvSpPr>
          <p:spPr bwMode="auto">
            <a:xfrm>
              <a:off x="2400" y="3072"/>
              <a:ext cx="96" cy="96"/>
            </a:xfrm>
            <a:prstGeom prst="flowChartSummingJunction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63" name="AutoShape 55"/>
            <p:cNvSpPr>
              <a:spLocks noChangeArrowheads="1"/>
            </p:cNvSpPr>
            <p:nvPr/>
          </p:nvSpPr>
          <p:spPr bwMode="auto">
            <a:xfrm>
              <a:off x="5136" y="3312"/>
              <a:ext cx="96" cy="96"/>
            </a:xfrm>
            <a:prstGeom prst="flowChar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64" name="Text Box 56"/>
            <p:cNvSpPr txBox="1">
              <a:spLocks noChangeArrowheads="1"/>
            </p:cNvSpPr>
            <p:nvPr/>
          </p:nvSpPr>
          <p:spPr bwMode="auto">
            <a:xfrm>
              <a:off x="5152" y="3080"/>
              <a:ext cx="57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arrive</a:t>
              </a: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247865" name="AutoShape 57"/>
            <p:cNvSpPr>
              <a:spLocks noChangeArrowheads="1"/>
            </p:cNvSpPr>
            <p:nvPr/>
          </p:nvSpPr>
          <p:spPr bwMode="auto">
            <a:xfrm rot="5400000">
              <a:off x="2880" y="2208"/>
              <a:ext cx="576" cy="2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5562600" y="2819400"/>
            <a:ext cx="2743200" cy="1371600"/>
            <a:chOff x="3504" y="1776"/>
            <a:chExt cx="1728" cy="864"/>
          </a:xfrm>
        </p:grpSpPr>
        <p:sp>
          <p:nvSpPr>
            <p:cNvPr id="247867" name="AutoShape 59"/>
            <p:cNvSpPr>
              <a:spLocks noChangeArrowheads="1"/>
            </p:cNvSpPr>
            <p:nvPr/>
          </p:nvSpPr>
          <p:spPr bwMode="auto">
            <a:xfrm>
              <a:off x="3504" y="2016"/>
              <a:ext cx="1728" cy="624"/>
            </a:xfrm>
            <a:prstGeom prst="wedgeRoundRectCallout">
              <a:avLst>
                <a:gd name="adj1" fmla="val -54690"/>
                <a:gd name="adj2" fmla="val -118431"/>
                <a:gd name="adj3" fmla="val 16667"/>
              </a:avLst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7868" name="Text Box 60"/>
            <p:cNvSpPr txBox="1">
              <a:spLocks noChangeArrowheads="1"/>
            </p:cNvSpPr>
            <p:nvPr/>
          </p:nvSpPr>
          <p:spPr bwMode="auto">
            <a:xfrm>
              <a:off x="3552" y="2064"/>
              <a:ext cx="1649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pos.x = v * cos(phi)</a:t>
              </a:r>
            </a:p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tx1"/>
                  </a:solidFill>
                </a:rPr>
                <a:t>pos.y = v * sin(phi)</a:t>
              </a: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247869" name="Text Box 61"/>
            <p:cNvSpPr txBox="1">
              <a:spLocks noChangeArrowheads="1"/>
            </p:cNvSpPr>
            <p:nvPr/>
          </p:nvSpPr>
          <p:spPr bwMode="auto">
            <a:xfrm>
              <a:off x="3696" y="1776"/>
              <a:ext cx="2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247870" name="Text Box 62"/>
            <p:cNvSpPr txBox="1">
              <a:spLocks noChangeArrowheads="1"/>
            </p:cNvSpPr>
            <p:nvPr/>
          </p:nvSpPr>
          <p:spPr bwMode="auto">
            <a:xfrm>
              <a:off x="3696" y="2064"/>
              <a:ext cx="2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tx2"/>
                  </a:solidFill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213" y="911225"/>
            <a:ext cx="7011987" cy="5946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99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429000"/>
            <a:ext cx="5105400" cy="274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2286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dirty="0" err="1" smtClean="0">
                <a:solidFill>
                  <a:srgbClr val="CC0000"/>
                </a:solidFill>
              </a:rPr>
              <a:t>Charon</a:t>
            </a:r>
            <a:r>
              <a:rPr lang="en-US" sz="3200" b="1" dirty="0" smtClean="0">
                <a:solidFill>
                  <a:srgbClr val="CC0000"/>
                </a:solidFill>
              </a:rPr>
              <a:t> Toolkit </a:t>
            </a:r>
            <a:endParaRPr lang="en-US" sz="32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z="2800" smtClean="0">
                <a:solidFill>
                  <a:srgbClr val="CC0000"/>
                </a:solidFill>
              </a:rPr>
              <a:t>Software: Key to Embedded Revolution</a:t>
            </a:r>
            <a:r>
              <a:rPr lang="en-US" sz="3200" b="1" smtClean="0">
                <a:solidFill>
                  <a:srgbClr val="CC0000"/>
                </a:solidFill>
              </a:rPr>
              <a:t> </a:t>
            </a:r>
          </a:p>
        </p:txBody>
      </p:sp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7800"/>
            <a:ext cx="1371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371600"/>
            <a:ext cx="1295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600200"/>
            <a:ext cx="16192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743200"/>
            <a:ext cx="1089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114800"/>
            <a:ext cx="12192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2971800"/>
            <a:ext cx="11922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4038600"/>
            <a:ext cx="9731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6" name="Cloud"/>
          <p:cNvSpPr>
            <a:spLocks noChangeAspect="1" noEditPoints="1" noChangeArrowheads="1"/>
          </p:cNvSpPr>
          <p:nvPr/>
        </p:nvSpPr>
        <p:spPr bwMode="auto">
          <a:xfrm>
            <a:off x="2286000" y="2438400"/>
            <a:ext cx="4114800" cy="13795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7418" name="Rectangle 16"/>
          <p:cNvSpPr>
            <a:spLocks noChangeArrowheads="1"/>
          </p:cNvSpPr>
          <p:nvPr/>
        </p:nvSpPr>
        <p:spPr bwMode="auto">
          <a:xfrm>
            <a:off x="3048000" y="2895600"/>
            <a:ext cx="219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Software Inside!</a:t>
            </a:r>
          </a:p>
        </p:txBody>
      </p:sp>
      <p:sp>
        <p:nvSpPr>
          <p:cNvPr id="17419" name="Text Box 4"/>
          <p:cNvSpPr txBox="1">
            <a:spLocks noChangeArrowheads="1"/>
          </p:cNvSpPr>
          <p:nvPr/>
        </p:nvSpPr>
        <p:spPr bwMode="auto">
          <a:xfrm>
            <a:off x="703516" y="5486400"/>
            <a:ext cx="8187819" cy="120032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folHlink"/>
                </a:solidFill>
              </a:rPr>
              <a:t>Software       New features, Automation, </a:t>
            </a:r>
            <a:r>
              <a:rPr lang="en-US" sz="2400" dirty="0" smtClean="0">
                <a:solidFill>
                  <a:schemeClr val="folHlink"/>
                </a:solidFill>
              </a:rPr>
              <a:t>Customization</a:t>
            </a:r>
          </a:p>
          <a:p>
            <a:pPr algn="l" eaLnBrk="0" hangingPunct="0"/>
            <a:endParaRPr lang="en-US" sz="2400" dirty="0" smtClean="0">
              <a:solidFill>
                <a:schemeClr val="folHlink"/>
              </a:solidFill>
            </a:endParaRPr>
          </a:p>
          <a:p>
            <a:pPr algn="l" eaLnBrk="0" hangingPunct="0"/>
            <a:r>
              <a:rPr lang="en-US" sz="2400" dirty="0" smtClean="0">
                <a:solidFill>
                  <a:schemeClr val="hlink"/>
                </a:solidFill>
              </a:rPr>
              <a:t>Software       </a:t>
            </a:r>
            <a:r>
              <a:rPr lang="en-US" sz="2400" dirty="0">
                <a:solidFill>
                  <a:schemeClr val="hlink"/>
                </a:solidFill>
              </a:rPr>
              <a:t>Bugs, Unpredictability, Recalls </a:t>
            </a: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2362200" y="5638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2362200" y="6400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Talk Outline 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5181600"/>
          </a:xfrm>
        </p:spPr>
        <p:txBody>
          <a:bodyPr/>
          <a:lstStyle/>
          <a:p>
            <a:pPr>
              <a:spcBef>
                <a:spcPct val="35000"/>
              </a:spcBef>
              <a:buNone/>
            </a:pPr>
            <a:endParaRPr lang="en-US" altLang="ko-KR" sz="2400" dirty="0">
              <a:solidFill>
                <a:schemeClr val="accent1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400" dirty="0">
                <a:solidFill>
                  <a:schemeClr val="accent1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solidFill>
                  <a:schemeClr val="accent1"/>
                </a:solidFill>
                <a:ea typeface="Gulim" pitchFamily="34" charset="-127"/>
              </a:rPr>
              <a:t>Modeling</a:t>
            </a:r>
            <a:endParaRPr lang="en-US" altLang="ko-KR" sz="2400" dirty="0">
              <a:solidFill>
                <a:schemeClr val="accent1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endParaRPr lang="en-US" altLang="ko-KR" sz="2400" dirty="0">
              <a:solidFill>
                <a:schemeClr val="accent1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400" dirty="0">
                <a:solidFill>
                  <a:schemeClr val="hlink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solidFill>
                  <a:schemeClr val="hlink"/>
                </a:solidFill>
                <a:ea typeface="Gulim" pitchFamily="34" charset="-127"/>
              </a:rPr>
              <a:t>Symbolic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itchFamily="34" charset="-127"/>
              </a:rPr>
              <a:t>reachability</a:t>
            </a:r>
            <a:r>
              <a:rPr lang="en-US" altLang="ko-KR" sz="2400" dirty="0" smtClean="0">
                <a:solidFill>
                  <a:schemeClr val="hlink"/>
                </a:solidFill>
                <a:ea typeface="Gulim" pitchFamily="34" charset="-127"/>
              </a:rPr>
              <a:t> analysis</a:t>
            </a:r>
            <a:endParaRPr lang="en-US" altLang="ko-KR" sz="2400" dirty="0">
              <a:solidFill>
                <a:schemeClr val="hlink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6600"/>
                </a:solidFill>
                <a:ea typeface="Gulim" pitchFamily="34" charset="-127"/>
              </a:rPr>
              <a:t> Conclusions</a:t>
            </a:r>
            <a:endParaRPr lang="en-US" sz="2400" dirty="0">
              <a:solidFill>
                <a:srgbClr val="000099"/>
              </a:solidFill>
              <a:ea typeface="Guli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ChangeArrowheads="1"/>
          </p:cNvSpPr>
          <p:nvPr/>
        </p:nvSpPr>
        <p:spPr bwMode="auto">
          <a:xfrm>
            <a:off x="3048000" y="4572000"/>
            <a:ext cx="33528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33891" name="Oval 3"/>
          <p:cNvSpPr>
            <a:spLocks noChangeArrowheads="1"/>
          </p:cNvSpPr>
          <p:nvPr/>
        </p:nvSpPr>
        <p:spPr bwMode="auto">
          <a:xfrm>
            <a:off x="3124200" y="5105400"/>
            <a:ext cx="1676400" cy="533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3892" name="Oval 4"/>
          <p:cNvSpPr>
            <a:spLocks noChangeArrowheads="1"/>
          </p:cNvSpPr>
          <p:nvPr/>
        </p:nvSpPr>
        <p:spPr bwMode="auto">
          <a:xfrm>
            <a:off x="3200400" y="5181600"/>
            <a:ext cx="1143000" cy="457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389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CC0000"/>
                </a:solidFill>
              </a:rPr>
              <a:t>Symbolic Safety Verification</a:t>
            </a:r>
            <a:endParaRPr lang="en-US" sz="3600" dirty="0">
              <a:solidFill>
                <a:srgbClr val="CC0000"/>
              </a:solidFill>
            </a:endParaRPr>
          </a:p>
        </p:txBody>
      </p:sp>
      <p:sp>
        <p:nvSpPr>
          <p:cNvPr id="9338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839200" cy="2590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Goal: Given an initial set I, compute the set of reachable states to check if a bad state in F is reachable</a:t>
            </a:r>
            <a:endParaRPr lang="en-US" sz="2400" dirty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	Symbolic breadth-first search by applying Post: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 smtClean="0"/>
              <a:t>	Post(R</a:t>
            </a:r>
            <a:r>
              <a:rPr lang="en-US" sz="2400" dirty="0"/>
              <a:t>): Set of successors of states in R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933895" name="Oval 7"/>
          <p:cNvSpPr>
            <a:spLocks noChangeArrowheads="1"/>
          </p:cNvSpPr>
          <p:nvPr/>
        </p:nvSpPr>
        <p:spPr bwMode="auto">
          <a:xfrm>
            <a:off x="3276600" y="5257800"/>
            <a:ext cx="609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 dirty="0"/>
              <a:t>I</a:t>
            </a:r>
          </a:p>
        </p:txBody>
      </p:sp>
      <p:sp>
        <p:nvSpPr>
          <p:cNvPr id="933896" name="Oval 8"/>
          <p:cNvSpPr>
            <a:spLocks noChangeArrowheads="1"/>
          </p:cNvSpPr>
          <p:nvPr/>
        </p:nvSpPr>
        <p:spPr bwMode="auto">
          <a:xfrm>
            <a:off x="4648200" y="4572000"/>
            <a:ext cx="1219200" cy="838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sz="3200" b="1" dirty="0" err="1">
                <a:solidFill>
                  <a:srgbClr val="C00000"/>
                </a:solidFill>
              </a:rPr>
              <a:t>Reachability</a:t>
            </a:r>
            <a:r>
              <a:rPr lang="en-US" sz="3200" b="1" dirty="0">
                <a:solidFill>
                  <a:srgbClr val="C00000"/>
                </a:solidFill>
              </a:rPr>
              <a:t> for Hybrid Systems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buNone/>
            </a:pPr>
            <a:endParaRPr lang="en-US" altLang="ko-KR" sz="2800" dirty="0">
              <a:solidFill>
                <a:srgbClr val="006600"/>
              </a:solidFill>
              <a:ea typeface="굴림" charset="-127"/>
            </a:endParaRPr>
          </a:p>
          <a:p>
            <a:pPr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800" dirty="0">
                <a:solidFill>
                  <a:srgbClr val="006600"/>
                </a:solidFill>
                <a:ea typeface="굴림" charset="-127"/>
              </a:rPr>
              <a:t> What’s a suitable representation of regions? 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400" dirty="0">
                <a:solidFill>
                  <a:srgbClr val="006600"/>
                </a:solidFill>
                <a:ea typeface="굴림" charset="-127"/>
              </a:rPr>
              <a:t> </a:t>
            </a:r>
            <a:r>
              <a:rPr lang="en-US" altLang="ko-KR" sz="2400" dirty="0">
                <a:solidFill>
                  <a:srgbClr val="000066"/>
                </a:solidFill>
                <a:ea typeface="굴림" charset="-127"/>
              </a:rPr>
              <a:t>Region: subset of </a:t>
            </a:r>
            <a:r>
              <a:rPr lang="en-US" altLang="ko-KR" sz="2400" dirty="0" err="1">
                <a:solidFill>
                  <a:srgbClr val="000066"/>
                </a:solidFill>
                <a:ea typeface="굴림" charset="-127"/>
              </a:rPr>
              <a:t>R</a:t>
            </a:r>
            <a:r>
              <a:rPr lang="en-US" altLang="ko-KR" sz="2400" baseline="30000" dirty="0" err="1">
                <a:solidFill>
                  <a:srgbClr val="000066"/>
                </a:solidFill>
                <a:ea typeface="굴림" charset="-127"/>
              </a:rPr>
              <a:t>k</a:t>
            </a:r>
            <a:endParaRPr lang="en-US" sz="2400" baseline="30000" dirty="0">
              <a:solidFill>
                <a:srgbClr val="000066"/>
              </a:solidFill>
            </a:endParaRPr>
          </a:p>
          <a:p>
            <a:pPr lvl="1">
              <a:lnSpc>
                <a:spcPct val="90000"/>
              </a:lnSpc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lang="en-US" sz="2400" dirty="0">
                <a:solidFill>
                  <a:srgbClr val="000066"/>
                </a:solidFill>
              </a:rPr>
              <a:t> Main problem: handling continuous dynamics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>
                <a:solidFill>
                  <a:srgbClr val="006600"/>
                </a:solidFill>
              </a:rPr>
              <a:t> Precise solutions available for restricted continuous dynamics</a:t>
            </a:r>
            <a:endParaRPr lang="en-US" sz="2800" dirty="0">
              <a:solidFill>
                <a:srgbClr val="000066"/>
              </a:solidFill>
            </a:endParaRPr>
          </a:p>
          <a:p>
            <a:pPr lvl="1">
              <a:lnSpc>
                <a:spcPct val="90000"/>
              </a:lnSpc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lang="en-US" sz="2400" dirty="0">
                <a:solidFill>
                  <a:srgbClr val="000066"/>
                </a:solidFill>
              </a:rPr>
              <a:t> Timed automata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lang="en-US" sz="2400" dirty="0">
                <a:solidFill>
                  <a:srgbClr val="000066"/>
                </a:solidFill>
              </a:rPr>
              <a:t> Linear hybrid automata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>
                <a:solidFill>
                  <a:srgbClr val="006600"/>
                </a:solidFill>
              </a:rPr>
              <a:t> Even for linear systems, over-approximations of reachable set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Polyhedral Flow Pipe Approximations</a:t>
            </a:r>
          </a:p>
        </p:txBody>
      </p:sp>
      <p:sp>
        <p:nvSpPr>
          <p:cNvPr id="545795" name="Oval 3"/>
          <p:cNvSpPr>
            <a:spLocks noChangeArrowheads="1"/>
          </p:cNvSpPr>
          <p:nvPr/>
        </p:nvSpPr>
        <p:spPr bwMode="auto">
          <a:xfrm>
            <a:off x="952500" y="4483100"/>
            <a:ext cx="1447800" cy="355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52500" y="1924050"/>
            <a:ext cx="7340600" cy="2762250"/>
            <a:chOff x="600" y="1212"/>
            <a:chExt cx="4624" cy="1740"/>
          </a:xfrm>
        </p:grpSpPr>
        <p:sp>
          <p:nvSpPr>
            <p:cNvPr id="545797" name="Freeform 5"/>
            <p:cNvSpPr>
              <a:spLocks/>
            </p:cNvSpPr>
            <p:nvPr/>
          </p:nvSpPr>
          <p:spPr bwMode="auto">
            <a:xfrm>
              <a:off x="600" y="1212"/>
              <a:ext cx="4624" cy="1700"/>
            </a:xfrm>
            <a:custGeom>
              <a:avLst/>
              <a:gdLst/>
              <a:ahLst/>
              <a:cxnLst>
                <a:cxn ang="0">
                  <a:pos x="0" y="1700"/>
                </a:cxn>
                <a:cxn ang="0">
                  <a:pos x="80" y="1372"/>
                </a:cxn>
                <a:cxn ang="0">
                  <a:pos x="208" y="1180"/>
                </a:cxn>
                <a:cxn ang="0">
                  <a:pos x="520" y="852"/>
                </a:cxn>
                <a:cxn ang="0">
                  <a:pos x="1240" y="340"/>
                </a:cxn>
                <a:cxn ang="0">
                  <a:pos x="2224" y="84"/>
                </a:cxn>
                <a:cxn ang="0">
                  <a:pos x="2960" y="4"/>
                </a:cxn>
                <a:cxn ang="0">
                  <a:pos x="3328" y="60"/>
                </a:cxn>
                <a:cxn ang="0">
                  <a:pos x="3848" y="252"/>
                </a:cxn>
                <a:cxn ang="0">
                  <a:pos x="4288" y="652"/>
                </a:cxn>
                <a:cxn ang="0">
                  <a:pos x="4472" y="916"/>
                </a:cxn>
                <a:cxn ang="0">
                  <a:pos x="4528" y="1020"/>
                </a:cxn>
                <a:cxn ang="0">
                  <a:pos x="4624" y="1148"/>
                </a:cxn>
              </a:cxnLst>
              <a:rect l="0" t="0" r="r" b="b"/>
              <a:pathLst>
                <a:path w="4624" h="1700">
                  <a:moveTo>
                    <a:pt x="0" y="1700"/>
                  </a:moveTo>
                  <a:cubicBezTo>
                    <a:pt x="22" y="1579"/>
                    <a:pt x="45" y="1459"/>
                    <a:pt x="80" y="1372"/>
                  </a:cubicBezTo>
                  <a:cubicBezTo>
                    <a:pt x="115" y="1285"/>
                    <a:pt x="135" y="1267"/>
                    <a:pt x="208" y="1180"/>
                  </a:cubicBezTo>
                  <a:cubicBezTo>
                    <a:pt x="281" y="1093"/>
                    <a:pt x="348" y="992"/>
                    <a:pt x="520" y="852"/>
                  </a:cubicBezTo>
                  <a:cubicBezTo>
                    <a:pt x="692" y="712"/>
                    <a:pt x="956" y="468"/>
                    <a:pt x="1240" y="340"/>
                  </a:cubicBezTo>
                  <a:cubicBezTo>
                    <a:pt x="1524" y="212"/>
                    <a:pt x="1937" y="140"/>
                    <a:pt x="2224" y="84"/>
                  </a:cubicBezTo>
                  <a:cubicBezTo>
                    <a:pt x="2511" y="28"/>
                    <a:pt x="2776" y="8"/>
                    <a:pt x="2960" y="4"/>
                  </a:cubicBezTo>
                  <a:cubicBezTo>
                    <a:pt x="3144" y="0"/>
                    <a:pt x="3180" y="19"/>
                    <a:pt x="3328" y="60"/>
                  </a:cubicBezTo>
                  <a:cubicBezTo>
                    <a:pt x="3476" y="101"/>
                    <a:pt x="3688" y="153"/>
                    <a:pt x="3848" y="252"/>
                  </a:cubicBezTo>
                  <a:cubicBezTo>
                    <a:pt x="4008" y="351"/>
                    <a:pt x="4184" y="541"/>
                    <a:pt x="4288" y="652"/>
                  </a:cubicBezTo>
                  <a:cubicBezTo>
                    <a:pt x="4392" y="763"/>
                    <a:pt x="4432" y="855"/>
                    <a:pt x="4472" y="916"/>
                  </a:cubicBezTo>
                  <a:cubicBezTo>
                    <a:pt x="4512" y="977"/>
                    <a:pt x="4503" y="981"/>
                    <a:pt x="4528" y="1020"/>
                  </a:cubicBezTo>
                  <a:cubicBezTo>
                    <a:pt x="4553" y="1059"/>
                    <a:pt x="4604" y="1121"/>
                    <a:pt x="4624" y="114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45798" name="Freeform 6"/>
            <p:cNvSpPr>
              <a:spLocks/>
            </p:cNvSpPr>
            <p:nvPr/>
          </p:nvSpPr>
          <p:spPr bwMode="auto">
            <a:xfrm>
              <a:off x="1512" y="1761"/>
              <a:ext cx="3416" cy="1191"/>
            </a:xfrm>
            <a:custGeom>
              <a:avLst/>
              <a:gdLst/>
              <a:ahLst/>
              <a:cxnLst>
                <a:cxn ang="0">
                  <a:pos x="0" y="1191"/>
                </a:cxn>
                <a:cxn ang="0">
                  <a:pos x="80" y="863"/>
                </a:cxn>
                <a:cxn ang="0">
                  <a:pos x="208" y="671"/>
                </a:cxn>
                <a:cxn ang="0">
                  <a:pos x="520" y="343"/>
                </a:cxn>
                <a:cxn ang="0">
                  <a:pos x="928" y="119"/>
                </a:cxn>
                <a:cxn ang="0">
                  <a:pos x="1728" y="15"/>
                </a:cxn>
                <a:cxn ang="0">
                  <a:pos x="2464" y="31"/>
                </a:cxn>
                <a:cxn ang="0">
                  <a:pos x="2768" y="135"/>
                </a:cxn>
                <a:cxn ang="0">
                  <a:pos x="3072" y="367"/>
                </a:cxn>
                <a:cxn ang="0">
                  <a:pos x="3272" y="503"/>
                </a:cxn>
                <a:cxn ang="0">
                  <a:pos x="3328" y="591"/>
                </a:cxn>
                <a:cxn ang="0">
                  <a:pos x="3416" y="735"/>
                </a:cxn>
              </a:cxnLst>
              <a:rect l="0" t="0" r="r" b="b"/>
              <a:pathLst>
                <a:path w="3416" h="1191">
                  <a:moveTo>
                    <a:pt x="0" y="1191"/>
                  </a:moveTo>
                  <a:cubicBezTo>
                    <a:pt x="22" y="1070"/>
                    <a:pt x="45" y="950"/>
                    <a:pt x="80" y="863"/>
                  </a:cubicBezTo>
                  <a:cubicBezTo>
                    <a:pt x="115" y="776"/>
                    <a:pt x="135" y="758"/>
                    <a:pt x="208" y="671"/>
                  </a:cubicBezTo>
                  <a:cubicBezTo>
                    <a:pt x="281" y="584"/>
                    <a:pt x="400" y="435"/>
                    <a:pt x="520" y="343"/>
                  </a:cubicBezTo>
                  <a:cubicBezTo>
                    <a:pt x="640" y="251"/>
                    <a:pt x="727" y="174"/>
                    <a:pt x="928" y="119"/>
                  </a:cubicBezTo>
                  <a:cubicBezTo>
                    <a:pt x="1129" y="64"/>
                    <a:pt x="1472" y="30"/>
                    <a:pt x="1728" y="15"/>
                  </a:cubicBezTo>
                  <a:cubicBezTo>
                    <a:pt x="1984" y="0"/>
                    <a:pt x="2291" y="11"/>
                    <a:pt x="2464" y="31"/>
                  </a:cubicBezTo>
                  <a:cubicBezTo>
                    <a:pt x="2637" y="51"/>
                    <a:pt x="2667" y="79"/>
                    <a:pt x="2768" y="135"/>
                  </a:cubicBezTo>
                  <a:cubicBezTo>
                    <a:pt x="2869" y="191"/>
                    <a:pt x="2988" y="306"/>
                    <a:pt x="3072" y="367"/>
                  </a:cubicBezTo>
                  <a:cubicBezTo>
                    <a:pt x="3156" y="428"/>
                    <a:pt x="3229" y="466"/>
                    <a:pt x="3272" y="503"/>
                  </a:cubicBezTo>
                  <a:cubicBezTo>
                    <a:pt x="3315" y="540"/>
                    <a:pt x="3304" y="552"/>
                    <a:pt x="3328" y="591"/>
                  </a:cubicBezTo>
                  <a:cubicBezTo>
                    <a:pt x="3352" y="630"/>
                    <a:pt x="3398" y="705"/>
                    <a:pt x="3416" y="73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545799" name="Text Box 7"/>
          <p:cNvSpPr txBox="1">
            <a:spLocks noChangeArrowheads="1"/>
          </p:cNvSpPr>
          <p:nvPr/>
        </p:nvSpPr>
        <p:spPr bwMode="auto">
          <a:xfrm>
            <a:off x="619125" y="4586288"/>
            <a:ext cx="261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charset="0"/>
              </a:rPr>
              <a:t>X</a:t>
            </a:r>
            <a:r>
              <a:rPr lang="en-US" sz="2000" baseline="-25000">
                <a:solidFill>
                  <a:schemeClr val="tx1"/>
                </a:solidFill>
                <a:latin typeface="Arial" charset="0"/>
              </a:rPr>
              <a:t>0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5800" name="Freeform 8"/>
          <p:cNvSpPr>
            <a:spLocks/>
          </p:cNvSpPr>
          <p:nvPr/>
        </p:nvSpPr>
        <p:spPr bwMode="auto">
          <a:xfrm>
            <a:off x="1041400" y="2832100"/>
            <a:ext cx="1993900" cy="1536700"/>
          </a:xfrm>
          <a:custGeom>
            <a:avLst/>
            <a:gdLst/>
            <a:ahLst/>
            <a:cxnLst>
              <a:cxn ang="0">
                <a:pos x="696" y="0"/>
              </a:cxn>
              <a:cxn ang="0">
                <a:pos x="0" y="632"/>
              </a:cxn>
              <a:cxn ang="0">
                <a:pos x="536" y="968"/>
              </a:cxn>
              <a:cxn ang="0">
                <a:pos x="1168" y="800"/>
              </a:cxn>
              <a:cxn ang="0">
                <a:pos x="1256" y="392"/>
              </a:cxn>
              <a:cxn ang="0">
                <a:pos x="696" y="0"/>
              </a:cxn>
            </a:cxnLst>
            <a:rect l="0" t="0" r="r" b="b"/>
            <a:pathLst>
              <a:path w="1256" h="968">
                <a:moveTo>
                  <a:pt x="696" y="0"/>
                </a:moveTo>
                <a:lnTo>
                  <a:pt x="0" y="632"/>
                </a:lnTo>
                <a:lnTo>
                  <a:pt x="536" y="968"/>
                </a:lnTo>
                <a:lnTo>
                  <a:pt x="1168" y="800"/>
                </a:lnTo>
                <a:lnTo>
                  <a:pt x="1256" y="392"/>
                </a:lnTo>
                <a:lnTo>
                  <a:pt x="696" y="0"/>
                </a:lnTo>
                <a:close/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45801" name="Freeform 9"/>
          <p:cNvSpPr>
            <a:spLocks/>
          </p:cNvSpPr>
          <p:nvPr/>
        </p:nvSpPr>
        <p:spPr bwMode="auto">
          <a:xfrm>
            <a:off x="1676400" y="2311400"/>
            <a:ext cx="2044700" cy="1638300"/>
          </a:xfrm>
          <a:custGeom>
            <a:avLst/>
            <a:gdLst/>
            <a:ahLst/>
            <a:cxnLst>
              <a:cxn ang="0">
                <a:pos x="896" y="0"/>
              </a:cxn>
              <a:cxn ang="0">
                <a:pos x="0" y="512"/>
              </a:cxn>
              <a:cxn ang="0">
                <a:pos x="800" y="1032"/>
              </a:cxn>
              <a:cxn ang="0">
                <a:pos x="1288" y="528"/>
              </a:cxn>
              <a:cxn ang="0">
                <a:pos x="896" y="0"/>
              </a:cxn>
            </a:cxnLst>
            <a:rect l="0" t="0" r="r" b="b"/>
            <a:pathLst>
              <a:path w="1288" h="1032">
                <a:moveTo>
                  <a:pt x="896" y="0"/>
                </a:moveTo>
                <a:lnTo>
                  <a:pt x="0" y="512"/>
                </a:lnTo>
                <a:lnTo>
                  <a:pt x="800" y="1032"/>
                </a:lnTo>
                <a:lnTo>
                  <a:pt x="1288" y="528"/>
                </a:lnTo>
                <a:lnTo>
                  <a:pt x="896" y="0"/>
                </a:lnTo>
                <a:close/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794000" y="1752600"/>
            <a:ext cx="5626100" cy="2298700"/>
            <a:chOff x="1760" y="1104"/>
            <a:chExt cx="3544" cy="1448"/>
          </a:xfrm>
        </p:grpSpPr>
        <p:sp>
          <p:nvSpPr>
            <p:cNvPr id="545803" name="Freeform 11"/>
            <p:cNvSpPr>
              <a:spLocks/>
            </p:cNvSpPr>
            <p:nvPr/>
          </p:nvSpPr>
          <p:spPr bwMode="auto">
            <a:xfrm>
              <a:off x="1760" y="1232"/>
              <a:ext cx="976" cy="848"/>
            </a:xfrm>
            <a:custGeom>
              <a:avLst/>
              <a:gdLst/>
              <a:ahLst/>
              <a:cxnLst>
                <a:cxn ang="0">
                  <a:pos x="784" y="0"/>
                </a:cxn>
                <a:cxn ang="0">
                  <a:pos x="976" y="664"/>
                </a:cxn>
                <a:cxn ang="0">
                  <a:pos x="360" y="848"/>
                </a:cxn>
                <a:cxn ang="0">
                  <a:pos x="24" y="640"/>
                </a:cxn>
                <a:cxn ang="0">
                  <a:pos x="0" y="184"/>
                </a:cxn>
                <a:cxn ang="0">
                  <a:pos x="784" y="0"/>
                </a:cxn>
              </a:cxnLst>
              <a:rect l="0" t="0" r="r" b="b"/>
              <a:pathLst>
                <a:path w="976" h="848">
                  <a:moveTo>
                    <a:pt x="784" y="0"/>
                  </a:moveTo>
                  <a:lnTo>
                    <a:pt x="976" y="664"/>
                  </a:lnTo>
                  <a:lnTo>
                    <a:pt x="360" y="848"/>
                  </a:lnTo>
                  <a:lnTo>
                    <a:pt x="24" y="640"/>
                  </a:lnTo>
                  <a:lnTo>
                    <a:pt x="0" y="184"/>
                  </a:lnTo>
                  <a:lnTo>
                    <a:pt x="784" y="0"/>
                  </a:lnTo>
                  <a:close/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45804" name="Freeform 12"/>
            <p:cNvSpPr>
              <a:spLocks/>
            </p:cNvSpPr>
            <p:nvPr/>
          </p:nvSpPr>
          <p:spPr bwMode="auto">
            <a:xfrm>
              <a:off x="2328" y="1176"/>
              <a:ext cx="808" cy="696"/>
            </a:xfrm>
            <a:custGeom>
              <a:avLst/>
              <a:gdLst/>
              <a:ahLst/>
              <a:cxnLst>
                <a:cxn ang="0">
                  <a:pos x="736" y="0"/>
                </a:cxn>
                <a:cxn ang="0">
                  <a:pos x="808" y="592"/>
                </a:cxn>
                <a:cxn ang="0">
                  <a:pos x="704" y="664"/>
                </a:cxn>
                <a:cxn ang="0">
                  <a:pos x="232" y="696"/>
                </a:cxn>
                <a:cxn ang="0">
                  <a:pos x="0" y="376"/>
                </a:cxn>
                <a:cxn ang="0">
                  <a:pos x="32" y="152"/>
                </a:cxn>
                <a:cxn ang="0">
                  <a:pos x="736" y="0"/>
                </a:cxn>
              </a:cxnLst>
              <a:rect l="0" t="0" r="r" b="b"/>
              <a:pathLst>
                <a:path w="808" h="696">
                  <a:moveTo>
                    <a:pt x="736" y="0"/>
                  </a:moveTo>
                  <a:lnTo>
                    <a:pt x="808" y="592"/>
                  </a:lnTo>
                  <a:lnTo>
                    <a:pt x="704" y="664"/>
                  </a:lnTo>
                  <a:lnTo>
                    <a:pt x="232" y="696"/>
                  </a:lnTo>
                  <a:lnTo>
                    <a:pt x="0" y="376"/>
                  </a:lnTo>
                  <a:lnTo>
                    <a:pt x="32" y="152"/>
                  </a:lnTo>
                  <a:lnTo>
                    <a:pt x="736" y="0"/>
                  </a:lnTo>
                  <a:close/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45805" name="Freeform 13"/>
            <p:cNvSpPr>
              <a:spLocks/>
            </p:cNvSpPr>
            <p:nvPr/>
          </p:nvSpPr>
          <p:spPr bwMode="auto">
            <a:xfrm>
              <a:off x="2808" y="1136"/>
              <a:ext cx="808" cy="704"/>
            </a:xfrm>
            <a:custGeom>
              <a:avLst/>
              <a:gdLst/>
              <a:ahLst/>
              <a:cxnLst>
                <a:cxn ang="0">
                  <a:pos x="760" y="0"/>
                </a:cxn>
                <a:cxn ang="0">
                  <a:pos x="808" y="592"/>
                </a:cxn>
                <a:cxn ang="0">
                  <a:pos x="768" y="704"/>
                </a:cxn>
                <a:cxn ang="0">
                  <a:pos x="224" y="688"/>
                </a:cxn>
                <a:cxn ang="0">
                  <a:pos x="0" y="304"/>
                </a:cxn>
                <a:cxn ang="0">
                  <a:pos x="104" y="88"/>
                </a:cxn>
                <a:cxn ang="0">
                  <a:pos x="760" y="0"/>
                </a:cxn>
              </a:cxnLst>
              <a:rect l="0" t="0" r="r" b="b"/>
              <a:pathLst>
                <a:path w="808" h="704">
                  <a:moveTo>
                    <a:pt x="760" y="0"/>
                  </a:moveTo>
                  <a:lnTo>
                    <a:pt x="808" y="592"/>
                  </a:lnTo>
                  <a:lnTo>
                    <a:pt x="768" y="704"/>
                  </a:lnTo>
                  <a:lnTo>
                    <a:pt x="224" y="688"/>
                  </a:lnTo>
                  <a:lnTo>
                    <a:pt x="0" y="304"/>
                  </a:lnTo>
                  <a:lnTo>
                    <a:pt x="104" y="88"/>
                  </a:lnTo>
                  <a:lnTo>
                    <a:pt x="760" y="0"/>
                  </a:lnTo>
                  <a:close/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45806" name="Freeform 14"/>
            <p:cNvSpPr>
              <a:spLocks/>
            </p:cNvSpPr>
            <p:nvPr/>
          </p:nvSpPr>
          <p:spPr bwMode="auto">
            <a:xfrm>
              <a:off x="3344" y="1104"/>
              <a:ext cx="936" cy="864"/>
            </a:xfrm>
            <a:custGeom>
              <a:avLst/>
              <a:gdLst/>
              <a:ahLst/>
              <a:cxnLst>
                <a:cxn ang="0">
                  <a:pos x="936" y="152"/>
                </a:cxn>
                <a:cxn ang="0">
                  <a:pos x="800" y="864"/>
                </a:cxn>
                <a:cxn ang="0">
                  <a:pos x="72" y="664"/>
                </a:cxn>
                <a:cxn ang="0">
                  <a:pos x="0" y="256"/>
                </a:cxn>
                <a:cxn ang="0">
                  <a:pos x="80" y="0"/>
                </a:cxn>
                <a:cxn ang="0">
                  <a:pos x="936" y="152"/>
                </a:cxn>
              </a:cxnLst>
              <a:rect l="0" t="0" r="r" b="b"/>
              <a:pathLst>
                <a:path w="936" h="864">
                  <a:moveTo>
                    <a:pt x="936" y="152"/>
                  </a:moveTo>
                  <a:lnTo>
                    <a:pt x="800" y="864"/>
                  </a:lnTo>
                  <a:lnTo>
                    <a:pt x="72" y="664"/>
                  </a:lnTo>
                  <a:lnTo>
                    <a:pt x="0" y="256"/>
                  </a:lnTo>
                  <a:lnTo>
                    <a:pt x="80" y="0"/>
                  </a:lnTo>
                  <a:lnTo>
                    <a:pt x="936" y="152"/>
                  </a:lnTo>
                  <a:close/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45807" name="Freeform 15"/>
            <p:cNvSpPr>
              <a:spLocks/>
            </p:cNvSpPr>
            <p:nvPr/>
          </p:nvSpPr>
          <p:spPr bwMode="auto">
            <a:xfrm>
              <a:off x="3968" y="1152"/>
              <a:ext cx="992" cy="952"/>
            </a:xfrm>
            <a:custGeom>
              <a:avLst/>
              <a:gdLst/>
              <a:ahLst/>
              <a:cxnLst>
                <a:cxn ang="0">
                  <a:pos x="992" y="608"/>
                </a:cxn>
                <a:cxn ang="0">
                  <a:pos x="440" y="952"/>
                </a:cxn>
                <a:cxn ang="0">
                  <a:pos x="40" y="672"/>
                </a:cxn>
                <a:cxn ang="0">
                  <a:pos x="0" y="0"/>
                </a:cxn>
                <a:cxn ang="0">
                  <a:pos x="992" y="608"/>
                </a:cxn>
              </a:cxnLst>
              <a:rect l="0" t="0" r="r" b="b"/>
              <a:pathLst>
                <a:path w="992" h="952">
                  <a:moveTo>
                    <a:pt x="992" y="608"/>
                  </a:moveTo>
                  <a:lnTo>
                    <a:pt x="440" y="952"/>
                  </a:lnTo>
                  <a:lnTo>
                    <a:pt x="40" y="672"/>
                  </a:lnTo>
                  <a:lnTo>
                    <a:pt x="0" y="0"/>
                  </a:lnTo>
                  <a:lnTo>
                    <a:pt x="992" y="608"/>
                  </a:lnTo>
                  <a:close/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45808" name="Freeform 16"/>
            <p:cNvSpPr>
              <a:spLocks/>
            </p:cNvSpPr>
            <p:nvPr/>
          </p:nvSpPr>
          <p:spPr bwMode="auto">
            <a:xfrm>
              <a:off x="4320" y="1576"/>
              <a:ext cx="984" cy="976"/>
            </a:xfrm>
            <a:custGeom>
              <a:avLst/>
              <a:gdLst/>
              <a:ahLst/>
              <a:cxnLst>
                <a:cxn ang="0">
                  <a:pos x="984" y="848"/>
                </a:cxn>
                <a:cxn ang="0">
                  <a:pos x="432" y="0"/>
                </a:cxn>
                <a:cxn ang="0">
                  <a:pos x="0" y="368"/>
                </a:cxn>
                <a:cxn ang="0">
                  <a:pos x="600" y="976"/>
                </a:cxn>
                <a:cxn ang="0">
                  <a:pos x="848" y="928"/>
                </a:cxn>
                <a:cxn ang="0">
                  <a:pos x="984" y="848"/>
                </a:cxn>
              </a:cxnLst>
              <a:rect l="0" t="0" r="r" b="b"/>
              <a:pathLst>
                <a:path w="984" h="976">
                  <a:moveTo>
                    <a:pt x="984" y="848"/>
                  </a:moveTo>
                  <a:lnTo>
                    <a:pt x="432" y="0"/>
                  </a:lnTo>
                  <a:lnTo>
                    <a:pt x="0" y="368"/>
                  </a:lnTo>
                  <a:lnTo>
                    <a:pt x="600" y="976"/>
                  </a:lnTo>
                  <a:lnTo>
                    <a:pt x="848" y="928"/>
                  </a:lnTo>
                  <a:lnTo>
                    <a:pt x="984" y="848"/>
                  </a:lnTo>
                  <a:close/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885825" y="1614488"/>
            <a:ext cx="7629525" cy="2595562"/>
            <a:chOff x="558" y="1017"/>
            <a:chExt cx="4806" cy="1635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558" y="1017"/>
              <a:ext cx="4806" cy="1635"/>
              <a:chOff x="558" y="1017"/>
              <a:chExt cx="4806" cy="1635"/>
            </a:xfrm>
          </p:grpSpPr>
          <p:sp>
            <p:nvSpPr>
              <p:cNvPr id="545811" name="Freeform 19"/>
              <p:cNvSpPr>
                <a:spLocks/>
              </p:cNvSpPr>
              <p:nvPr/>
            </p:nvSpPr>
            <p:spPr bwMode="auto">
              <a:xfrm>
                <a:off x="760" y="2384"/>
                <a:ext cx="848" cy="268"/>
              </a:xfrm>
              <a:custGeom>
                <a:avLst/>
                <a:gdLst/>
                <a:ahLst/>
                <a:cxnLst>
                  <a:cxn ang="0">
                    <a:pos x="32" y="40"/>
                  </a:cxn>
                  <a:cxn ang="0">
                    <a:pos x="368" y="8"/>
                  </a:cxn>
                  <a:cxn ang="0">
                    <a:pos x="664" y="88"/>
                  </a:cxn>
                  <a:cxn ang="0">
                    <a:pos x="824" y="232"/>
                  </a:cxn>
                  <a:cxn ang="0">
                    <a:pos x="520" y="264"/>
                  </a:cxn>
                  <a:cxn ang="0">
                    <a:pos x="176" y="208"/>
                  </a:cxn>
                  <a:cxn ang="0">
                    <a:pos x="32" y="40"/>
                  </a:cxn>
                </a:cxnLst>
                <a:rect l="0" t="0" r="r" b="b"/>
                <a:pathLst>
                  <a:path w="848" h="268">
                    <a:moveTo>
                      <a:pt x="32" y="40"/>
                    </a:moveTo>
                    <a:cubicBezTo>
                      <a:pt x="64" y="7"/>
                      <a:pt x="263" y="0"/>
                      <a:pt x="368" y="8"/>
                    </a:cubicBezTo>
                    <a:cubicBezTo>
                      <a:pt x="473" y="16"/>
                      <a:pt x="588" y="51"/>
                      <a:pt x="664" y="88"/>
                    </a:cubicBezTo>
                    <a:cubicBezTo>
                      <a:pt x="740" y="125"/>
                      <a:pt x="848" y="203"/>
                      <a:pt x="824" y="232"/>
                    </a:cubicBezTo>
                    <a:cubicBezTo>
                      <a:pt x="800" y="261"/>
                      <a:pt x="628" y="268"/>
                      <a:pt x="520" y="264"/>
                    </a:cubicBezTo>
                    <a:cubicBezTo>
                      <a:pt x="412" y="260"/>
                      <a:pt x="263" y="241"/>
                      <a:pt x="176" y="208"/>
                    </a:cubicBezTo>
                    <a:cubicBezTo>
                      <a:pt x="89" y="175"/>
                      <a:pt x="0" y="73"/>
                      <a:pt x="32" y="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45812" name="Freeform 20"/>
              <p:cNvSpPr>
                <a:spLocks/>
              </p:cNvSpPr>
              <p:nvPr/>
            </p:nvSpPr>
            <p:spPr bwMode="auto">
              <a:xfrm>
                <a:off x="1245" y="1907"/>
                <a:ext cx="599" cy="412"/>
              </a:xfrm>
              <a:custGeom>
                <a:avLst/>
                <a:gdLst/>
                <a:ahLst/>
                <a:cxnLst>
                  <a:cxn ang="0">
                    <a:pos x="51" y="5"/>
                  </a:cxn>
                  <a:cxn ang="0">
                    <a:pos x="315" y="29"/>
                  </a:cxn>
                  <a:cxn ang="0">
                    <a:pos x="499" y="165"/>
                  </a:cxn>
                  <a:cxn ang="0">
                    <a:pos x="563" y="285"/>
                  </a:cxn>
                  <a:cxn ang="0">
                    <a:pos x="587" y="381"/>
                  </a:cxn>
                  <a:cxn ang="0">
                    <a:pos x="491" y="405"/>
                  </a:cxn>
                  <a:cxn ang="0">
                    <a:pos x="275" y="341"/>
                  </a:cxn>
                  <a:cxn ang="0">
                    <a:pos x="91" y="221"/>
                  </a:cxn>
                  <a:cxn ang="0">
                    <a:pos x="11" y="61"/>
                  </a:cxn>
                  <a:cxn ang="0">
                    <a:pos x="51" y="5"/>
                  </a:cxn>
                </a:cxnLst>
                <a:rect l="0" t="0" r="r" b="b"/>
                <a:pathLst>
                  <a:path w="599" h="412">
                    <a:moveTo>
                      <a:pt x="51" y="5"/>
                    </a:moveTo>
                    <a:cubicBezTo>
                      <a:pt x="102" y="0"/>
                      <a:pt x="240" y="2"/>
                      <a:pt x="315" y="29"/>
                    </a:cubicBezTo>
                    <a:cubicBezTo>
                      <a:pt x="390" y="56"/>
                      <a:pt x="458" y="122"/>
                      <a:pt x="499" y="165"/>
                    </a:cubicBezTo>
                    <a:cubicBezTo>
                      <a:pt x="540" y="208"/>
                      <a:pt x="548" y="249"/>
                      <a:pt x="563" y="285"/>
                    </a:cubicBezTo>
                    <a:cubicBezTo>
                      <a:pt x="578" y="321"/>
                      <a:pt x="599" y="361"/>
                      <a:pt x="587" y="381"/>
                    </a:cubicBezTo>
                    <a:cubicBezTo>
                      <a:pt x="575" y="401"/>
                      <a:pt x="543" y="412"/>
                      <a:pt x="491" y="405"/>
                    </a:cubicBezTo>
                    <a:cubicBezTo>
                      <a:pt x="439" y="398"/>
                      <a:pt x="342" y="372"/>
                      <a:pt x="275" y="341"/>
                    </a:cubicBezTo>
                    <a:cubicBezTo>
                      <a:pt x="208" y="310"/>
                      <a:pt x="135" y="268"/>
                      <a:pt x="91" y="221"/>
                    </a:cubicBezTo>
                    <a:cubicBezTo>
                      <a:pt x="47" y="174"/>
                      <a:pt x="20" y="94"/>
                      <a:pt x="11" y="61"/>
                    </a:cubicBezTo>
                    <a:cubicBezTo>
                      <a:pt x="2" y="28"/>
                      <a:pt x="0" y="10"/>
                      <a:pt x="51" y="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45813" name="Freeform 21"/>
              <p:cNvSpPr>
                <a:spLocks/>
              </p:cNvSpPr>
              <p:nvPr/>
            </p:nvSpPr>
            <p:spPr bwMode="auto">
              <a:xfrm>
                <a:off x="1759" y="1540"/>
                <a:ext cx="441" cy="480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305" y="132"/>
                  </a:cxn>
                  <a:cxn ang="0">
                    <a:pos x="401" y="228"/>
                  </a:cxn>
                  <a:cxn ang="0">
                    <a:pos x="441" y="372"/>
                  </a:cxn>
                  <a:cxn ang="0">
                    <a:pos x="401" y="460"/>
                  </a:cxn>
                  <a:cxn ang="0">
                    <a:pos x="217" y="468"/>
                  </a:cxn>
                  <a:cxn ang="0">
                    <a:pos x="129" y="388"/>
                  </a:cxn>
                  <a:cxn ang="0">
                    <a:pos x="25" y="236"/>
                  </a:cxn>
                  <a:cxn ang="0">
                    <a:pos x="9" y="108"/>
                  </a:cxn>
                  <a:cxn ang="0">
                    <a:pos x="81" y="4"/>
                  </a:cxn>
                </a:cxnLst>
                <a:rect l="0" t="0" r="r" b="b"/>
                <a:pathLst>
                  <a:path w="441" h="480">
                    <a:moveTo>
                      <a:pt x="81" y="4"/>
                    </a:moveTo>
                    <a:cubicBezTo>
                      <a:pt x="130" y="8"/>
                      <a:pt x="252" y="95"/>
                      <a:pt x="305" y="132"/>
                    </a:cubicBezTo>
                    <a:cubicBezTo>
                      <a:pt x="358" y="169"/>
                      <a:pt x="378" y="188"/>
                      <a:pt x="401" y="228"/>
                    </a:cubicBezTo>
                    <a:cubicBezTo>
                      <a:pt x="424" y="268"/>
                      <a:pt x="441" y="333"/>
                      <a:pt x="441" y="372"/>
                    </a:cubicBezTo>
                    <a:cubicBezTo>
                      <a:pt x="441" y="411"/>
                      <a:pt x="438" y="444"/>
                      <a:pt x="401" y="460"/>
                    </a:cubicBezTo>
                    <a:cubicBezTo>
                      <a:pt x="364" y="476"/>
                      <a:pt x="262" y="480"/>
                      <a:pt x="217" y="468"/>
                    </a:cubicBezTo>
                    <a:cubicBezTo>
                      <a:pt x="172" y="456"/>
                      <a:pt x="161" y="427"/>
                      <a:pt x="129" y="388"/>
                    </a:cubicBezTo>
                    <a:cubicBezTo>
                      <a:pt x="97" y="349"/>
                      <a:pt x="45" y="283"/>
                      <a:pt x="25" y="236"/>
                    </a:cubicBezTo>
                    <a:cubicBezTo>
                      <a:pt x="5" y="189"/>
                      <a:pt x="0" y="144"/>
                      <a:pt x="9" y="108"/>
                    </a:cubicBezTo>
                    <a:cubicBezTo>
                      <a:pt x="18" y="72"/>
                      <a:pt x="32" y="0"/>
                      <a:pt x="81" y="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45814" name="Freeform 22"/>
              <p:cNvSpPr>
                <a:spLocks/>
              </p:cNvSpPr>
              <p:nvPr/>
            </p:nvSpPr>
            <p:spPr bwMode="auto">
              <a:xfrm>
                <a:off x="2383" y="1367"/>
                <a:ext cx="273" cy="498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241" y="177"/>
                  </a:cxn>
                  <a:cxn ang="0">
                    <a:pos x="225" y="481"/>
                  </a:cxn>
                  <a:cxn ang="0">
                    <a:pos x="41" y="281"/>
                  </a:cxn>
                  <a:cxn ang="0">
                    <a:pos x="33" y="17"/>
                  </a:cxn>
                </a:cxnLst>
                <a:rect l="0" t="0" r="r" b="b"/>
                <a:pathLst>
                  <a:path w="273" h="498">
                    <a:moveTo>
                      <a:pt x="33" y="17"/>
                    </a:moveTo>
                    <a:cubicBezTo>
                      <a:pt x="66" y="0"/>
                      <a:pt x="209" y="100"/>
                      <a:pt x="241" y="177"/>
                    </a:cubicBezTo>
                    <a:cubicBezTo>
                      <a:pt x="273" y="254"/>
                      <a:pt x="258" y="464"/>
                      <a:pt x="225" y="481"/>
                    </a:cubicBezTo>
                    <a:cubicBezTo>
                      <a:pt x="192" y="498"/>
                      <a:pt x="77" y="362"/>
                      <a:pt x="41" y="281"/>
                    </a:cubicBezTo>
                    <a:cubicBezTo>
                      <a:pt x="5" y="200"/>
                      <a:pt x="0" y="34"/>
                      <a:pt x="33" y="1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45815" name="Freeform 23"/>
              <p:cNvSpPr>
                <a:spLocks/>
              </p:cNvSpPr>
              <p:nvPr/>
            </p:nvSpPr>
            <p:spPr bwMode="auto">
              <a:xfrm>
                <a:off x="2863" y="1287"/>
                <a:ext cx="273" cy="498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241" y="177"/>
                  </a:cxn>
                  <a:cxn ang="0">
                    <a:pos x="225" y="481"/>
                  </a:cxn>
                  <a:cxn ang="0">
                    <a:pos x="41" y="281"/>
                  </a:cxn>
                  <a:cxn ang="0">
                    <a:pos x="33" y="17"/>
                  </a:cxn>
                </a:cxnLst>
                <a:rect l="0" t="0" r="r" b="b"/>
                <a:pathLst>
                  <a:path w="273" h="498">
                    <a:moveTo>
                      <a:pt x="33" y="17"/>
                    </a:moveTo>
                    <a:cubicBezTo>
                      <a:pt x="66" y="0"/>
                      <a:pt x="209" y="100"/>
                      <a:pt x="241" y="177"/>
                    </a:cubicBezTo>
                    <a:cubicBezTo>
                      <a:pt x="273" y="254"/>
                      <a:pt x="258" y="464"/>
                      <a:pt x="225" y="481"/>
                    </a:cubicBezTo>
                    <a:cubicBezTo>
                      <a:pt x="192" y="498"/>
                      <a:pt x="77" y="362"/>
                      <a:pt x="41" y="281"/>
                    </a:cubicBezTo>
                    <a:cubicBezTo>
                      <a:pt x="5" y="200"/>
                      <a:pt x="0" y="34"/>
                      <a:pt x="33" y="1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45816" name="Freeform 24"/>
              <p:cNvSpPr>
                <a:spLocks/>
              </p:cNvSpPr>
              <p:nvPr/>
            </p:nvSpPr>
            <p:spPr bwMode="auto">
              <a:xfrm>
                <a:off x="3369" y="1232"/>
                <a:ext cx="246" cy="552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223" y="216"/>
                  </a:cxn>
                  <a:cxn ang="0">
                    <a:pos x="191" y="544"/>
                  </a:cxn>
                  <a:cxn ang="0">
                    <a:pos x="23" y="264"/>
                  </a:cxn>
                  <a:cxn ang="0">
                    <a:pos x="55" y="8"/>
                  </a:cxn>
                </a:cxnLst>
                <a:rect l="0" t="0" r="r" b="b"/>
                <a:pathLst>
                  <a:path w="246" h="552">
                    <a:moveTo>
                      <a:pt x="55" y="8"/>
                    </a:moveTo>
                    <a:cubicBezTo>
                      <a:pt x="88" y="0"/>
                      <a:pt x="200" y="127"/>
                      <a:pt x="223" y="216"/>
                    </a:cubicBezTo>
                    <a:cubicBezTo>
                      <a:pt x="246" y="305"/>
                      <a:pt x="224" y="536"/>
                      <a:pt x="191" y="544"/>
                    </a:cubicBezTo>
                    <a:cubicBezTo>
                      <a:pt x="158" y="552"/>
                      <a:pt x="46" y="353"/>
                      <a:pt x="23" y="264"/>
                    </a:cubicBezTo>
                    <a:cubicBezTo>
                      <a:pt x="0" y="175"/>
                      <a:pt x="48" y="61"/>
                      <a:pt x="55" y="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45817" name="Freeform 25"/>
              <p:cNvSpPr>
                <a:spLocks/>
              </p:cNvSpPr>
              <p:nvPr/>
            </p:nvSpPr>
            <p:spPr bwMode="auto">
              <a:xfrm>
                <a:off x="3967" y="1300"/>
                <a:ext cx="252" cy="544"/>
              </a:xfrm>
              <a:custGeom>
                <a:avLst/>
                <a:gdLst/>
                <a:ahLst/>
                <a:cxnLst>
                  <a:cxn ang="0">
                    <a:pos x="33" y="12"/>
                  </a:cxn>
                  <a:cxn ang="0">
                    <a:pos x="225" y="204"/>
                  </a:cxn>
                  <a:cxn ang="0">
                    <a:pos x="193" y="532"/>
                  </a:cxn>
                  <a:cxn ang="0">
                    <a:pos x="41" y="276"/>
                  </a:cxn>
                  <a:cxn ang="0">
                    <a:pos x="33" y="12"/>
                  </a:cxn>
                </a:cxnLst>
                <a:rect l="0" t="0" r="r" b="b"/>
                <a:pathLst>
                  <a:path w="252" h="544">
                    <a:moveTo>
                      <a:pt x="33" y="12"/>
                    </a:moveTo>
                    <a:cubicBezTo>
                      <a:pt x="64" y="0"/>
                      <a:pt x="198" y="117"/>
                      <a:pt x="225" y="204"/>
                    </a:cubicBezTo>
                    <a:cubicBezTo>
                      <a:pt x="252" y="291"/>
                      <a:pt x="224" y="520"/>
                      <a:pt x="193" y="532"/>
                    </a:cubicBezTo>
                    <a:cubicBezTo>
                      <a:pt x="162" y="544"/>
                      <a:pt x="68" y="363"/>
                      <a:pt x="41" y="276"/>
                    </a:cubicBezTo>
                    <a:cubicBezTo>
                      <a:pt x="14" y="189"/>
                      <a:pt x="0" y="29"/>
                      <a:pt x="33" y="1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45818" name="Freeform 26"/>
              <p:cNvSpPr>
                <a:spLocks/>
              </p:cNvSpPr>
              <p:nvPr/>
            </p:nvSpPr>
            <p:spPr bwMode="auto">
              <a:xfrm>
                <a:off x="4436" y="1712"/>
                <a:ext cx="351" cy="345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252" y="192"/>
                  </a:cxn>
                  <a:cxn ang="0">
                    <a:pos x="52" y="328"/>
                  </a:cxn>
                  <a:cxn ang="0">
                    <a:pos x="44" y="88"/>
                  </a:cxn>
                  <a:cxn ang="0">
                    <a:pos x="316" y="0"/>
                  </a:cxn>
                </a:cxnLst>
                <a:rect l="0" t="0" r="r" b="b"/>
                <a:pathLst>
                  <a:path w="351" h="345">
                    <a:moveTo>
                      <a:pt x="316" y="0"/>
                    </a:moveTo>
                    <a:cubicBezTo>
                      <a:pt x="351" y="17"/>
                      <a:pt x="296" y="137"/>
                      <a:pt x="252" y="192"/>
                    </a:cubicBezTo>
                    <a:cubicBezTo>
                      <a:pt x="208" y="247"/>
                      <a:pt x="87" y="345"/>
                      <a:pt x="52" y="328"/>
                    </a:cubicBezTo>
                    <a:cubicBezTo>
                      <a:pt x="17" y="311"/>
                      <a:pt x="0" y="143"/>
                      <a:pt x="44" y="88"/>
                    </a:cubicBezTo>
                    <a:cubicBezTo>
                      <a:pt x="88" y="33"/>
                      <a:pt x="259" y="18"/>
                      <a:pt x="31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45819" name="Freeform 27"/>
              <p:cNvSpPr>
                <a:spLocks/>
              </p:cNvSpPr>
              <p:nvPr/>
            </p:nvSpPr>
            <p:spPr bwMode="auto">
              <a:xfrm>
                <a:off x="4899" y="2317"/>
                <a:ext cx="332" cy="226"/>
              </a:xfrm>
              <a:custGeom>
                <a:avLst/>
                <a:gdLst/>
                <a:ahLst/>
                <a:cxnLst>
                  <a:cxn ang="0">
                    <a:pos x="101" y="19"/>
                  </a:cxn>
                  <a:cxn ang="0">
                    <a:pos x="269" y="43"/>
                  </a:cxn>
                  <a:cxn ang="0">
                    <a:pos x="133" y="155"/>
                  </a:cxn>
                  <a:cxn ang="0">
                    <a:pos x="5" y="155"/>
                  </a:cxn>
                  <a:cxn ang="0">
                    <a:pos x="101" y="19"/>
                  </a:cxn>
                </a:cxnLst>
                <a:rect l="0" t="0" r="r" b="b"/>
                <a:pathLst>
                  <a:path w="292" h="178">
                    <a:moveTo>
                      <a:pt x="101" y="19"/>
                    </a:moveTo>
                    <a:cubicBezTo>
                      <a:pt x="145" y="0"/>
                      <a:pt x="264" y="20"/>
                      <a:pt x="269" y="43"/>
                    </a:cubicBezTo>
                    <a:cubicBezTo>
                      <a:pt x="292" y="87"/>
                      <a:pt x="177" y="136"/>
                      <a:pt x="133" y="155"/>
                    </a:cubicBezTo>
                    <a:cubicBezTo>
                      <a:pt x="89" y="174"/>
                      <a:pt x="10" y="178"/>
                      <a:pt x="5" y="155"/>
                    </a:cubicBezTo>
                    <a:cubicBezTo>
                      <a:pt x="0" y="132"/>
                      <a:pt x="57" y="38"/>
                      <a:pt x="101" y="1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545820" name="Text Box 28"/>
              <p:cNvSpPr txBox="1">
                <a:spLocks noChangeArrowheads="1"/>
              </p:cNvSpPr>
              <p:nvPr/>
            </p:nvSpPr>
            <p:spPr bwMode="auto">
              <a:xfrm>
                <a:off x="558" y="2297"/>
                <a:ext cx="1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Arial" charset="0"/>
                  </a:rPr>
                  <a:t>t</a:t>
                </a:r>
                <a:r>
                  <a:rPr lang="en-US" sz="2000" baseline="-25000">
                    <a:solidFill>
                      <a:schemeClr val="tx1"/>
                    </a:solidFill>
                    <a:latin typeface="Arial" charset="0"/>
                  </a:rPr>
                  <a:t>1</a:t>
                </a:r>
                <a:endParaRPr lang="en-US" sz="20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545821" name="Text Box 29"/>
              <p:cNvSpPr txBox="1">
                <a:spLocks noChangeArrowheads="1"/>
              </p:cNvSpPr>
              <p:nvPr/>
            </p:nvSpPr>
            <p:spPr bwMode="auto">
              <a:xfrm>
                <a:off x="1054" y="1705"/>
                <a:ext cx="1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Arial" charset="0"/>
                  </a:rPr>
                  <a:t>t</a:t>
                </a:r>
                <a:r>
                  <a:rPr lang="en-US" sz="2000" baseline="-25000">
                    <a:solidFill>
                      <a:schemeClr val="tx1"/>
                    </a:solidFill>
                    <a:latin typeface="Arial" charset="0"/>
                  </a:rPr>
                  <a:t>2</a:t>
                </a:r>
                <a:endParaRPr lang="en-US" sz="20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545822" name="Text Box 30"/>
              <p:cNvSpPr txBox="1">
                <a:spLocks noChangeArrowheads="1"/>
              </p:cNvSpPr>
              <p:nvPr/>
            </p:nvSpPr>
            <p:spPr bwMode="auto">
              <a:xfrm>
                <a:off x="1638" y="1321"/>
                <a:ext cx="1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Arial" charset="0"/>
                  </a:rPr>
                  <a:t>t</a:t>
                </a:r>
                <a:r>
                  <a:rPr lang="en-US" sz="2000" baseline="-25000">
                    <a:solidFill>
                      <a:schemeClr val="tx1"/>
                    </a:solidFill>
                    <a:latin typeface="Arial" charset="0"/>
                  </a:rPr>
                  <a:t>3</a:t>
                </a:r>
                <a:endParaRPr lang="en-US" sz="20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545823" name="Text Box 31"/>
              <p:cNvSpPr txBox="1">
                <a:spLocks noChangeArrowheads="1"/>
              </p:cNvSpPr>
              <p:nvPr/>
            </p:nvSpPr>
            <p:spPr bwMode="auto">
              <a:xfrm>
                <a:off x="2358" y="1161"/>
                <a:ext cx="1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Arial" charset="0"/>
                  </a:rPr>
                  <a:t>t</a:t>
                </a:r>
                <a:r>
                  <a:rPr lang="en-US" sz="2000" baseline="-25000">
                    <a:solidFill>
                      <a:schemeClr val="tx1"/>
                    </a:solidFill>
                    <a:latin typeface="Arial" charset="0"/>
                  </a:rPr>
                  <a:t>4</a:t>
                </a:r>
                <a:endParaRPr lang="en-US" sz="20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545824" name="Text Box 32"/>
              <p:cNvSpPr txBox="1">
                <a:spLocks noChangeArrowheads="1"/>
              </p:cNvSpPr>
              <p:nvPr/>
            </p:nvSpPr>
            <p:spPr bwMode="auto">
              <a:xfrm>
                <a:off x="2790" y="1065"/>
                <a:ext cx="1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Arial" charset="0"/>
                  </a:rPr>
                  <a:t>t</a:t>
                </a:r>
                <a:r>
                  <a:rPr lang="en-US" sz="2000" baseline="-25000">
                    <a:solidFill>
                      <a:schemeClr val="tx1"/>
                    </a:solidFill>
                    <a:latin typeface="Arial" charset="0"/>
                  </a:rPr>
                  <a:t>5</a:t>
                </a:r>
                <a:endParaRPr lang="en-US" sz="20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545825" name="Text Box 33"/>
              <p:cNvSpPr txBox="1">
                <a:spLocks noChangeArrowheads="1"/>
              </p:cNvSpPr>
              <p:nvPr/>
            </p:nvSpPr>
            <p:spPr bwMode="auto">
              <a:xfrm>
                <a:off x="3390" y="1017"/>
                <a:ext cx="1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Arial" charset="0"/>
                  </a:rPr>
                  <a:t>t</a:t>
                </a:r>
                <a:r>
                  <a:rPr lang="en-US" sz="2000" baseline="-25000">
                    <a:solidFill>
                      <a:schemeClr val="tx1"/>
                    </a:solidFill>
                    <a:latin typeface="Arial" charset="0"/>
                  </a:rPr>
                  <a:t>6</a:t>
                </a:r>
                <a:endParaRPr lang="en-US" sz="20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545826" name="Text Box 34"/>
              <p:cNvSpPr txBox="1">
                <a:spLocks noChangeArrowheads="1"/>
              </p:cNvSpPr>
              <p:nvPr/>
            </p:nvSpPr>
            <p:spPr bwMode="auto">
              <a:xfrm>
                <a:off x="4006" y="1065"/>
                <a:ext cx="1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Arial" charset="0"/>
                  </a:rPr>
                  <a:t>t</a:t>
                </a:r>
                <a:r>
                  <a:rPr lang="en-US" sz="2000" baseline="-25000">
                    <a:solidFill>
                      <a:schemeClr val="tx1"/>
                    </a:solidFill>
                    <a:latin typeface="Arial" charset="0"/>
                  </a:rPr>
                  <a:t>7</a:t>
                </a:r>
                <a:endParaRPr lang="en-US" sz="20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545827" name="Text Box 35"/>
              <p:cNvSpPr txBox="1">
                <a:spLocks noChangeArrowheads="1"/>
              </p:cNvSpPr>
              <p:nvPr/>
            </p:nvSpPr>
            <p:spPr bwMode="auto">
              <a:xfrm>
                <a:off x="4774" y="1505"/>
                <a:ext cx="1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Arial" charset="0"/>
                  </a:rPr>
                  <a:t>t</a:t>
                </a:r>
                <a:r>
                  <a:rPr lang="en-US" sz="2000" baseline="-25000">
                    <a:solidFill>
                      <a:schemeClr val="tx1"/>
                    </a:solidFill>
                    <a:latin typeface="Arial" charset="0"/>
                  </a:rPr>
                  <a:t>8</a:t>
                </a:r>
                <a:endParaRPr lang="en-US" sz="20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545828" name="Text Box 36"/>
              <p:cNvSpPr txBox="1">
                <a:spLocks noChangeArrowheads="1"/>
              </p:cNvSpPr>
              <p:nvPr/>
            </p:nvSpPr>
            <p:spPr bwMode="auto">
              <a:xfrm>
                <a:off x="5262" y="2201"/>
                <a:ext cx="1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  <a:latin typeface="Arial" charset="0"/>
                  </a:rPr>
                  <a:t>t</a:t>
                </a:r>
                <a:r>
                  <a:rPr lang="en-US" sz="2000" baseline="-25000">
                    <a:solidFill>
                      <a:schemeClr val="tx1"/>
                    </a:solidFill>
                    <a:latin typeface="Arial" charset="0"/>
                  </a:rPr>
                  <a:t>9</a:t>
                </a:r>
                <a:endParaRPr lang="en-US" sz="20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545829" name="Text Box 37"/>
            <p:cNvSpPr txBox="1">
              <a:spLocks noChangeArrowheads="1"/>
            </p:cNvSpPr>
            <p:nvPr/>
          </p:nvSpPr>
          <p:spPr bwMode="auto">
            <a:xfrm>
              <a:off x="2240" y="2417"/>
              <a:ext cx="26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l">
                <a:buFontTx/>
                <a:buChar char="•"/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 divide R</a:t>
              </a:r>
              <a:r>
                <a:rPr lang="en-US" sz="2000" baseline="-25000">
                  <a:solidFill>
                    <a:schemeClr val="tx1"/>
                  </a:solidFill>
                  <a:latin typeface="Arial" charset="0"/>
                </a:rPr>
                <a:t>[0,T]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(X</a:t>
              </a:r>
              <a:r>
                <a:rPr lang="en-US" sz="2000" baseline="-25000">
                  <a:solidFill>
                    <a:schemeClr val="tx1"/>
                  </a:solidFill>
                  <a:latin typeface="Arial" charset="0"/>
                </a:rPr>
                <a:t>0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 into [t</a:t>
              </a:r>
              <a:r>
                <a:rPr lang="en-US" sz="2000" baseline="-25000">
                  <a:solidFill>
                    <a:schemeClr val="tx1"/>
                  </a:solidFill>
                  <a:latin typeface="Arial" charset="0"/>
                </a:rPr>
                <a:t>k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,t</a:t>
              </a:r>
              <a:r>
                <a:rPr lang="en-US" sz="2000" baseline="-25000">
                  <a:solidFill>
                    <a:schemeClr val="tx1"/>
                  </a:solidFill>
                  <a:latin typeface="Arial" charset="0"/>
                </a:rPr>
                <a:t>k+1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] segments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838200" y="3733800"/>
            <a:ext cx="8054975" cy="1295400"/>
            <a:chOff x="528" y="2344"/>
            <a:chExt cx="5074" cy="816"/>
          </a:xfrm>
        </p:grpSpPr>
        <p:sp>
          <p:nvSpPr>
            <p:cNvPr id="545831" name="Freeform 39"/>
            <p:cNvSpPr>
              <a:spLocks/>
            </p:cNvSpPr>
            <p:nvPr/>
          </p:nvSpPr>
          <p:spPr bwMode="auto">
            <a:xfrm>
              <a:off x="528" y="2344"/>
              <a:ext cx="1192" cy="816"/>
            </a:xfrm>
            <a:custGeom>
              <a:avLst/>
              <a:gdLst/>
              <a:ahLst/>
              <a:cxnLst>
                <a:cxn ang="0">
                  <a:pos x="0" y="640"/>
                </a:cxn>
                <a:cxn ang="0">
                  <a:pos x="232" y="0"/>
                </a:cxn>
                <a:cxn ang="0">
                  <a:pos x="720" y="128"/>
                </a:cxn>
                <a:cxn ang="0">
                  <a:pos x="856" y="192"/>
                </a:cxn>
                <a:cxn ang="0">
                  <a:pos x="1192" y="288"/>
                </a:cxn>
                <a:cxn ang="0">
                  <a:pos x="888" y="816"/>
                </a:cxn>
                <a:cxn ang="0">
                  <a:pos x="0" y="640"/>
                </a:cxn>
              </a:cxnLst>
              <a:rect l="0" t="0" r="r" b="b"/>
              <a:pathLst>
                <a:path w="1192" h="816">
                  <a:moveTo>
                    <a:pt x="0" y="640"/>
                  </a:moveTo>
                  <a:lnTo>
                    <a:pt x="232" y="0"/>
                  </a:lnTo>
                  <a:lnTo>
                    <a:pt x="720" y="128"/>
                  </a:lnTo>
                  <a:lnTo>
                    <a:pt x="856" y="192"/>
                  </a:lnTo>
                  <a:lnTo>
                    <a:pt x="1192" y="288"/>
                  </a:lnTo>
                  <a:lnTo>
                    <a:pt x="888" y="816"/>
                  </a:lnTo>
                  <a:lnTo>
                    <a:pt x="0" y="640"/>
                  </a:lnTo>
                  <a:close/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545832" name="Text Box 40"/>
            <p:cNvSpPr txBox="1">
              <a:spLocks noChangeArrowheads="1"/>
            </p:cNvSpPr>
            <p:nvPr/>
          </p:nvSpPr>
          <p:spPr bwMode="auto">
            <a:xfrm>
              <a:off x="2240" y="2769"/>
              <a:ext cx="33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l">
                <a:buFontTx/>
                <a:buChar char="•"/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 enclose each segment with a convex polytope</a:t>
              </a:r>
            </a:p>
          </p:txBody>
        </p:sp>
      </p:grpSp>
      <p:sp>
        <p:nvSpPr>
          <p:cNvPr id="545833" name="Text Box 41"/>
          <p:cNvSpPr txBox="1">
            <a:spLocks noChangeArrowheads="1"/>
          </p:cNvSpPr>
          <p:nvPr/>
        </p:nvSpPr>
        <p:spPr bwMode="auto">
          <a:xfrm>
            <a:off x="3581400" y="5029200"/>
            <a:ext cx="3590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l"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 R</a:t>
            </a:r>
            <a:r>
              <a:rPr lang="en-US" sz="2000" baseline="30000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US" sz="2000" baseline="-25000">
                <a:solidFill>
                  <a:schemeClr val="tx1"/>
                </a:solidFill>
                <a:latin typeface="Arial" charset="0"/>
              </a:rPr>
              <a:t>[0,T]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(X</a:t>
            </a:r>
            <a:r>
              <a:rPr lang="en-US" sz="2000" baseline="-2500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) = union of polytopes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00" grpId="0" animBg="1"/>
      <p:bldP spid="545801" grpId="0" animBg="1"/>
      <p:bldP spid="54583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CC0000"/>
                </a:solidFill>
              </a:rPr>
              <a:t>Challenges for </a:t>
            </a:r>
            <a:r>
              <a:rPr lang="en-US" sz="3200" dirty="0" err="1" smtClean="0">
                <a:solidFill>
                  <a:srgbClr val="CC0000"/>
                </a:solidFill>
              </a:rPr>
              <a:t>Reachability</a:t>
            </a:r>
            <a:r>
              <a:rPr lang="en-US" sz="3200" dirty="0" smtClean="0">
                <a:solidFill>
                  <a:srgbClr val="CC0000"/>
                </a:solidFill>
              </a:rPr>
              <a:t> Analysis</a:t>
            </a:r>
            <a:endParaRPr lang="en-US" sz="3200" dirty="0">
              <a:solidFill>
                <a:srgbClr val="CC0000"/>
              </a:solidFill>
            </a:endParaRP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Coping with high dimensionality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Bounding errors due to over-approximations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Handling non-linear dynamics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State-of-the-art toolkit: </a:t>
            </a:r>
            <a:r>
              <a:rPr lang="en-US" altLang="ko-KR" sz="2400" dirty="0" err="1" smtClean="0">
                <a:solidFill>
                  <a:srgbClr val="006600"/>
                </a:solidFill>
                <a:ea typeface="Gulim" pitchFamily="34" charset="-127"/>
              </a:rPr>
              <a:t>SpaceEx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(spaceex.imag.fr)</a:t>
            </a:r>
            <a:endParaRPr lang="en-US" altLang="ko-KR" sz="2400" dirty="0">
              <a:solidFill>
                <a:srgbClr val="006600"/>
              </a:solidFill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CC0000"/>
                </a:solidFill>
              </a:rPr>
              <a:t>Conclusions</a:t>
            </a:r>
            <a:endParaRPr lang="en-US" sz="3200" dirty="0">
              <a:solidFill>
                <a:srgbClr val="CC0000"/>
              </a:solidFill>
            </a:endParaRP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Modeling is central to design of embedded software systems</a:t>
            </a: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Analysis requires handling of time and dynamics</a:t>
            </a: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Many emerging applications: e.g. Pacemaker software</a:t>
            </a: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altLang="ko-KR" sz="24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There are no papers at POPL on this topic, but 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g</a:t>
            </a:r>
            <a:r>
              <a:rPr lang="en-US" altLang="ko-KR" sz="2400" dirty="0" smtClean="0">
                <a:solidFill>
                  <a:srgbClr val="006600"/>
                </a:solidFill>
                <a:ea typeface="Gulim" pitchFamily="34" charset="-127"/>
              </a:rPr>
              <a:t>reat opportunity for PL researchers to impact industrial practice</a:t>
            </a:r>
            <a:endParaRPr lang="en-US" altLang="ko-KR" sz="2400" dirty="0">
              <a:solidFill>
                <a:srgbClr val="006600"/>
              </a:solidFill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sz="2800" smtClean="0">
                <a:solidFill>
                  <a:srgbClr val="CC0000"/>
                </a:solidFill>
              </a:rPr>
              <a:t>Prius Brake Problems Blamed on Software Glitches</a:t>
            </a: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533400" y="3810000"/>
            <a:ext cx="8305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“Toyota officials described the problem as a "disconnect" in the vehicle's complex anti-lock brake system (ABS) that causes less than a one-second lag. With the delay, a vehicle going 60 mph will have traveled nearly another 90 feet before the brakes begin to take </a:t>
            </a:r>
            <a:r>
              <a:rPr lang="en-US" sz="2000" dirty="0" smtClean="0">
                <a:solidFill>
                  <a:schemeClr val="tx1"/>
                </a:solidFill>
              </a:rPr>
              <a:t>hold”  		(source:  </a:t>
            </a:r>
            <a:r>
              <a:rPr lang="en-US" sz="2000" dirty="0" smtClean="0">
                <a:solidFill>
                  <a:srgbClr val="000099"/>
                </a:solidFill>
              </a:rPr>
              <a:t>CNN </a:t>
            </a:r>
            <a:r>
              <a:rPr lang="en-US" sz="2000" dirty="0">
                <a:solidFill>
                  <a:srgbClr val="000099"/>
                </a:solidFill>
              </a:rPr>
              <a:t>Feb 4, </a:t>
            </a:r>
            <a:r>
              <a:rPr lang="en-US" sz="2000" dirty="0" smtClean="0">
                <a:solidFill>
                  <a:srgbClr val="000099"/>
                </a:solidFill>
              </a:rPr>
              <a:t>2010)</a:t>
            </a: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066800"/>
            <a:ext cx="365760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276600"/>
            <a:ext cx="9144000" cy="3276600"/>
          </a:xfrm>
        </p:spPr>
        <p:txBody>
          <a:bodyPr/>
          <a:lstStyle/>
          <a:p>
            <a:pPr marL="533400" indent="-533400"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006600"/>
                </a:solidFill>
                <a:ea typeface="Gulim" pitchFamily="34" charset="-127"/>
              </a:rPr>
              <a:t>Correctness is formalized as a mathematical claim to be proved or falsified rigorously</a:t>
            </a:r>
          </a:p>
          <a:p>
            <a:pPr marL="914400" lvl="1" indent="-457200"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lang="en-US" altLang="ko-KR" sz="2000" dirty="0">
                <a:solidFill>
                  <a:srgbClr val="000066"/>
                </a:solidFill>
                <a:ea typeface="Gulim" pitchFamily="34" charset="-127"/>
              </a:rPr>
              <a:t> always with respect to the given specification</a:t>
            </a:r>
          </a:p>
          <a:p>
            <a:pPr marL="533400" indent="-533400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006600"/>
                </a:solidFill>
                <a:ea typeface="Gulim" pitchFamily="34" charset="-127"/>
              </a:rPr>
              <a:t> Challenge: Impossibility results for automated verifier</a:t>
            </a:r>
            <a:endParaRPr lang="en-US" sz="2400" dirty="0">
              <a:solidFill>
                <a:srgbClr val="000066"/>
              </a:solidFill>
            </a:endParaRPr>
          </a:p>
          <a:p>
            <a:pPr marL="914400" lvl="1" indent="-457200"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solidFill>
                  <a:srgbClr val="000066"/>
                </a:solidFill>
              </a:rPr>
              <a:t>Yet impressive success for hardware protocols, systems software</a:t>
            </a:r>
          </a:p>
          <a:p>
            <a:pPr marL="914400" lvl="1" indent="-457200">
              <a:spcBef>
                <a:spcPct val="35000"/>
              </a:spcBef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solidFill>
                  <a:srgbClr val="000066"/>
                </a:solidFill>
              </a:rPr>
              <a:t>Can we have similar success for embedded control software?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200400" y="1752600"/>
            <a:ext cx="3276600" cy="1066800"/>
          </a:xfrm>
          <a:noFill/>
          <a:ln/>
        </p:spPr>
        <p:txBody>
          <a:bodyPr lIns="91432" tIns="45716" rIns="91432" bIns="45716"/>
          <a:lstStyle/>
          <a:p>
            <a:r>
              <a:rPr lang="en-US" sz="3200" b="1">
                <a:solidFill>
                  <a:schemeClr val="hlink"/>
                </a:solidFill>
              </a:rPr>
              <a:t>Verifier</a:t>
            </a:r>
          </a:p>
        </p:txBody>
      </p:sp>
      <p:sp>
        <p:nvSpPr>
          <p:cNvPr id="663556" name="Rectangle 4"/>
          <p:cNvSpPr>
            <a:spLocks noChangeArrowheads="1"/>
          </p:cNvSpPr>
          <p:nvPr/>
        </p:nvSpPr>
        <p:spPr bwMode="auto">
          <a:xfrm>
            <a:off x="3352800" y="1752600"/>
            <a:ext cx="2895600" cy="106680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3557" name="Line 5"/>
          <p:cNvSpPr>
            <a:spLocks noChangeShapeType="1"/>
          </p:cNvSpPr>
          <p:nvPr/>
        </p:nvSpPr>
        <p:spPr bwMode="auto">
          <a:xfrm>
            <a:off x="2514600" y="2057400"/>
            <a:ext cx="8382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3558" name="Line 6"/>
          <p:cNvSpPr>
            <a:spLocks noChangeShapeType="1"/>
          </p:cNvSpPr>
          <p:nvPr/>
        </p:nvSpPr>
        <p:spPr bwMode="auto">
          <a:xfrm>
            <a:off x="2514600" y="2590800"/>
            <a:ext cx="8382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3559" name="Line 7"/>
          <p:cNvSpPr>
            <a:spLocks noChangeShapeType="1"/>
          </p:cNvSpPr>
          <p:nvPr/>
        </p:nvSpPr>
        <p:spPr bwMode="auto">
          <a:xfrm>
            <a:off x="6248400" y="2057400"/>
            <a:ext cx="8382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3560" name="Line 8"/>
          <p:cNvSpPr>
            <a:spLocks noChangeShapeType="1"/>
          </p:cNvSpPr>
          <p:nvPr/>
        </p:nvSpPr>
        <p:spPr bwMode="auto">
          <a:xfrm>
            <a:off x="6248400" y="2514600"/>
            <a:ext cx="8382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3561" name="Text Box 9"/>
          <p:cNvSpPr txBox="1">
            <a:spLocks noChangeArrowheads="1"/>
          </p:cNvSpPr>
          <p:nvPr/>
        </p:nvSpPr>
        <p:spPr bwMode="auto">
          <a:xfrm>
            <a:off x="0" y="1600200"/>
            <a:ext cx="2470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latin typeface="Comic Sans MS" pitchFamily="66" charset="0"/>
              </a:rPr>
              <a:t>software/model</a:t>
            </a:r>
          </a:p>
        </p:txBody>
      </p:sp>
      <p:sp>
        <p:nvSpPr>
          <p:cNvPr id="663562" name="Text Box 10"/>
          <p:cNvSpPr txBox="1">
            <a:spLocks noChangeArrowheads="1"/>
          </p:cNvSpPr>
          <p:nvPr/>
        </p:nvSpPr>
        <p:spPr bwMode="auto">
          <a:xfrm>
            <a:off x="228600" y="2209800"/>
            <a:ext cx="202565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latin typeface="Comic Sans MS" pitchFamily="66" charset="0"/>
              </a:rPr>
              <a:t>correctness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latin typeface="Comic Sans MS" pitchFamily="66" charset="0"/>
              </a:rPr>
              <a:t>specification</a:t>
            </a:r>
          </a:p>
        </p:txBody>
      </p:sp>
      <p:sp>
        <p:nvSpPr>
          <p:cNvPr id="663563" name="Text Box 11"/>
          <p:cNvSpPr txBox="1">
            <a:spLocks noChangeArrowheads="1"/>
          </p:cNvSpPr>
          <p:nvPr/>
        </p:nvSpPr>
        <p:spPr bwMode="auto">
          <a:xfrm>
            <a:off x="6718300" y="1524000"/>
            <a:ext cx="16113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latin typeface="Comic Sans MS" pitchFamily="66" charset="0"/>
              </a:rPr>
              <a:t>yes/proof</a:t>
            </a:r>
          </a:p>
        </p:txBody>
      </p:sp>
      <p:sp>
        <p:nvSpPr>
          <p:cNvPr id="663564" name="Text Box 12"/>
          <p:cNvSpPr txBox="1">
            <a:spLocks noChangeArrowheads="1"/>
          </p:cNvSpPr>
          <p:nvPr/>
        </p:nvSpPr>
        <p:spPr bwMode="auto">
          <a:xfrm>
            <a:off x="6907213" y="2514600"/>
            <a:ext cx="1162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2400">
                <a:latin typeface="Comic Sans MS" pitchFamily="66" charset="0"/>
              </a:rPr>
              <a:t>no/bug</a:t>
            </a:r>
          </a:p>
        </p:txBody>
      </p:sp>
      <p:sp>
        <p:nvSpPr>
          <p:cNvPr id="663565" name="Rectangle 13"/>
          <p:cNvSpPr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3200" b="1" dirty="0">
                <a:solidFill>
                  <a:srgbClr val="C00000"/>
                </a:solidFill>
                <a:latin typeface="Comic Sans MS" pitchFamily="66" charset="0"/>
              </a:rPr>
              <a:t>In Search of the Holy Grail…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3200" b="1" dirty="0">
                <a:solidFill>
                  <a:srgbClr val="CC0000"/>
                </a:solidFill>
              </a:rPr>
              <a:t>Embedded Computation 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181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006600"/>
                </a:solidFill>
                <a:ea typeface="Gulim" pitchFamily="34" charset="-127"/>
              </a:rPr>
              <a:t> Typical embedded program: cruise control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ko-KR" sz="2000" dirty="0">
                <a:solidFill>
                  <a:srgbClr val="000099"/>
                </a:solidFill>
                <a:ea typeface="Gulim" pitchFamily="34" charset="-127"/>
              </a:rPr>
              <a:t>Loop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ko-KR" sz="2000" dirty="0">
                <a:solidFill>
                  <a:srgbClr val="000099"/>
                </a:solidFill>
                <a:ea typeface="Gulim" pitchFamily="34" charset="-127"/>
              </a:rPr>
              <a:t>	Read the sensors;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ko-KR" sz="2000" dirty="0">
                <a:solidFill>
                  <a:srgbClr val="000099"/>
                </a:solidFill>
                <a:ea typeface="Gulim" pitchFamily="34" charset="-127"/>
              </a:rPr>
              <a:t>	Compute speed;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ko-KR" sz="2000" dirty="0">
                <a:solidFill>
                  <a:srgbClr val="000099"/>
                </a:solidFill>
                <a:ea typeface="Gulim" pitchFamily="34" charset="-127"/>
              </a:rPr>
              <a:t>	Compute pressure for brake pedal / accelerator;</a:t>
            </a:r>
          </a:p>
          <a:p>
            <a:pPr lvl="1">
              <a:lnSpc>
                <a:spcPct val="8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ko-KR" sz="2000" dirty="0">
                <a:solidFill>
                  <a:srgbClr val="000099"/>
                </a:solidFill>
                <a:ea typeface="Gulim" pitchFamily="34" charset="-127"/>
              </a:rPr>
              <a:t>	Transmit the outputs to actuators</a:t>
            </a:r>
            <a:r>
              <a:rPr lang="en-US" altLang="ko-KR" sz="2000" dirty="0" smtClean="0">
                <a:solidFill>
                  <a:srgbClr val="000099"/>
                </a:solidFill>
                <a:ea typeface="Gulim" pitchFamily="34" charset="-127"/>
              </a:rPr>
              <a:t>;</a:t>
            </a:r>
            <a:endParaRPr lang="en-US" altLang="ko-KR" sz="24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>
                <a:solidFill>
                  <a:srgbClr val="006600"/>
                </a:solidFill>
              </a:rPr>
              <a:t> Program has (non-terminating) interaction with the outside world: </a:t>
            </a:r>
            <a:r>
              <a:rPr lang="en-US" sz="2400" dirty="0">
                <a:solidFill>
                  <a:srgbClr val="FF0000"/>
                </a:solidFill>
              </a:rPr>
              <a:t>Reactive</a:t>
            </a:r>
            <a:r>
              <a:rPr lang="en-US" sz="2400" dirty="0">
                <a:solidFill>
                  <a:srgbClr val="006600"/>
                </a:solidFill>
              </a:rPr>
              <a:t> computation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>
                <a:solidFill>
                  <a:srgbClr val="006600"/>
                </a:solidFill>
              </a:rPr>
              <a:t> Correctness depends on </a:t>
            </a:r>
            <a:r>
              <a:rPr lang="en-US" sz="2400" dirty="0">
                <a:solidFill>
                  <a:srgbClr val="FF0000"/>
                </a:solidFill>
              </a:rPr>
              <a:t>real-time</a:t>
            </a:r>
            <a:r>
              <a:rPr lang="en-US" sz="2400" dirty="0">
                <a:solidFill>
                  <a:srgbClr val="006600"/>
                </a:solidFill>
              </a:rPr>
              <a:t> response (does the car brake fast enough?)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>
                <a:solidFill>
                  <a:srgbClr val="006600"/>
                </a:solidFill>
              </a:rPr>
              <a:t> Analysis of correctness requires modeling of the dynamics of the </a:t>
            </a:r>
            <a:r>
              <a:rPr lang="en-US" sz="2400" dirty="0" smtClean="0">
                <a:solidFill>
                  <a:srgbClr val="006600"/>
                </a:solidFill>
              </a:rPr>
              <a:t>car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endParaRPr lang="en-US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618" name="Group 2"/>
          <p:cNvGrpSpPr>
            <a:grpSpLocks/>
          </p:cNvGrpSpPr>
          <p:nvPr/>
        </p:nvGrpSpPr>
        <p:grpSpPr bwMode="auto">
          <a:xfrm>
            <a:off x="38100" y="1219200"/>
            <a:ext cx="5295900" cy="2209800"/>
            <a:chOff x="24" y="768"/>
            <a:chExt cx="3336" cy="1392"/>
          </a:xfrm>
        </p:grpSpPr>
        <p:sp>
          <p:nvSpPr>
            <p:cNvPr id="1007619" name="Text Box 3"/>
            <p:cNvSpPr txBox="1">
              <a:spLocks noChangeArrowheads="1"/>
            </p:cNvSpPr>
            <p:nvPr/>
          </p:nvSpPr>
          <p:spPr bwMode="auto">
            <a:xfrm>
              <a:off x="24" y="768"/>
              <a:ext cx="1499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003399"/>
                  </a:solidFill>
                </a:rPr>
                <a:t>State machines</a:t>
              </a:r>
              <a:endParaRPr lang="en-US"/>
            </a:p>
          </p:txBody>
        </p:sp>
        <p:sp>
          <p:nvSpPr>
            <p:cNvPr id="1007620" name="Oval 4"/>
            <p:cNvSpPr>
              <a:spLocks noChangeArrowheads="1"/>
            </p:cNvSpPr>
            <p:nvPr/>
          </p:nvSpPr>
          <p:spPr bwMode="auto">
            <a:xfrm>
              <a:off x="144" y="1535"/>
              <a:ext cx="1152" cy="624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21" name="Oval 5"/>
            <p:cNvSpPr>
              <a:spLocks noChangeArrowheads="1"/>
            </p:cNvSpPr>
            <p:nvPr/>
          </p:nvSpPr>
          <p:spPr bwMode="auto">
            <a:xfrm>
              <a:off x="2208" y="1536"/>
              <a:ext cx="1152" cy="624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22" name="Line 6"/>
            <p:cNvSpPr>
              <a:spLocks noChangeShapeType="1"/>
            </p:cNvSpPr>
            <p:nvPr/>
          </p:nvSpPr>
          <p:spPr bwMode="auto">
            <a:xfrm>
              <a:off x="1248" y="1679"/>
              <a:ext cx="1056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23" name="Line 7"/>
            <p:cNvSpPr>
              <a:spLocks noChangeShapeType="1"/>
            </p:cNvSpPr>
            <p:nvPr/>
          </p:nvSpPr>
          <p:spPr bwMode="auto">
            <a:xfrm flipH="1" flipV="1">
              <a:off x="1248" y="2015"/>
              <a:ext cx="1056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624" name="Text Box 8"/>
            <p:cNvSpPr txBox="1">
              <a:spLocks noChangeArrowheads="1"/>
            </p:cNvSpPr>
            <p:nvPr/>
          </p:nvSpPr>
          <p:spPr bwMode="auto">
            <a:xfrm>
              <a:off x="2592" y="1536"/>
              <a:ext cx="362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>
                  <a:solidFill>
                    <a:srgbClr val="003399"/>
                  </a:solidFill>
                </a:rPr>
                <a:t>off</a:t>
              </a:r>
              <a:endParaRPr lang="en-US"/>
            </a:p>
          </p:txBody>
        </p:sp>
        <p:sp>
          <p:nvSpPr>
            <p:cNvPr id="1007625" name="Text Box 9"/>
            <p:cNvSpPr txBox="1">
              <a:spLocks noChangeArrowheads="1"/>
            </p:cNvSpPr>
            <p:nvPr/>
          </p:nvSpPr>
          <p:spPr bwMode="auto">
            <a:xfrm>
              <a:off x="528" y="1535"/>
              <a:ext cx="284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>
                  <a:solidFill>
                    <a:srgbClr val="003399"/>
                  </a:solidFill>
                </a:rPr>
                <a:t>on</a:t>
              </a:r>
              <a:endParaRPr lang="en-US"/>
            </a:p>
          </p:txBody>
        </p:sp>
      </p:grpSp>
      <p:grpSp>
        <p:nvGrpSpPr>
          <p:cNvPr id="1007626" name="Group 10"/>
          <p:cNvGrpSpPr>
            <a:grpSpLocks/>
          </p:cNvGrpSpPr>
          <p:nvPr/>
        </p:nvGrpSpPr>
        <p:grpSpPr bwMode="auto">
          <a:xfrm>
            <a:off x="387350" y="1219200"/>
            <a:ext cx="5205413" cy="2455863"/>
            <a:chOff x="244" y="912"/>
            <a:chExt cx="3279" cy="1547"/>
          </a:xfrm>
        </p:grpSpPr>
        <p:sp>
          <p:nvSpPr>
            <p:cNvPr id="1007627" name="Text Box 11"/>
            <p:cNvSpPr txBox="1">
              <a:spLocks noChangeArrowheads="1"/>
            </p:cNvSpPr>
            <p:nvPr/>
          </p:nvSpPr>
          <p:spPr bwMode="auto">
            <a:xfrm>
              <a:off x="1536" y="912"/>
              <a:ext cx="198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400" b="1">
                  <a:solidFill>
                    <a:schemeClr val="folHlink"/>
                  </a:solidFill>
                </a:rPr>
                <a:t>+ </a:t>
              </a:r>
              <a:r>
                <a:rPr lang="en-US" sz="2400">
                  <a:solidFill>
                    <a:schemeClr val="folHlink"/>
                  </a:solidFill>
                </a:rPr>
                <a:t>Dynamical systems</a:t>
              </a:r>
            </a:p>
          </p:txBody>
        </p:sp>
        <p:sp>
          <p:nvSpPr>
            <p:cNvPr id="1007628" name="Text Box 12"/>
            <p:cNvSpPr txBox="1">
              <a:spLocks noChangeArrowheads="1"/>
            </p:cNvSpPr>
            <p:nvPr/>
          </p:nvSpPr>
          <p:spPr bwMode="auto">
            <a:xfrm>
              <a:off x="244" y="1870"/>
              <a:ext cx="921" cy="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dirty="0" err="1" smtClean="0">
                  <a:solidFill>
                    <a:schemeClr val="folHlink"/>
                  </a:solidFill>
                </a:rPr>
                <a:t>dx</a:t>
              </a:r>
              <a:r>
                <a:rPr lang="en-US" sz="2000" dirty="0" smtClean="0">
                  <a:solidFill>
                    <a:schemeClr val="folHlink"/>
                  </a:solidFill>
                </a:rPr>
                <a:t>/</a:t>
              </a:r>
              <a:r>
                <a:rPr lang="en-US" sz="2000" dirty="0" err="1" smtClean="0">
                  <a:solidFill>
                    <a:schemeClr val="folHlink"/>
                  </a:solidFill>
                </a:rPr>
                <a:t>dt</a:t>
              </a:r>
              <a:r>
                <a:rPr lang="en-US" sz="2000" dirty="0" smtClean="0">
                  <a:solidFill>
                    <a:schemeClr val="folHlink"/>
                  </a:solidFill>
                </a:rPr>
                <a:t> = </a:t>
              </a:r>
              <a:r>
                <a:rPr lang="en-US" sz="2000" dirty="0" err="1" smtClean="0">
                  <a:solidFill>
                    <a:schemeClr val="folHlink"/>
                  </a:solidFill>
                </a:rPr>
                <a:t>kx</a:t>
              </a:r>
              <a:endParaRPr lang="en-US" sz="2000" dirty="0">
                <a:solidFill>
                  <a:schemeClr val="folHlink"/>
                </a:solidFill>
              </a:endParaRPr>
            </a:p>
            <a:p>
              <a:r>
                <a:rPr lang="en-US" sz="2000" dirty="0">
                  <a:solidFill>
                    <a:schemeClr val="folHlink"/>
                  </a:solidFill>
                </a:rPr>
                <a:t>x&lt;70</a:t>
              </a:r>
            </a:p>
          </p:txBody>
        </p:sp>
        <p:sp>
          <p:nvSpPr>
            <p:cNvPr id="1007629" name="Text Box 13"/>
            <p:cNvSpPr txBox="1">
              <a:spLocks noChangeArrowheads="1"/>
            </p:cNvSpPr>
            <p:nvPr/>
          </p:nvSpPr>
          <p:spPr bwMode="auto">
            <a:xfrm>
              <a:off x="2299" y="1870"/>
              <a:ext cx="1018" cy="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dirty="0" err="1" smtClean="0">
                  <a:solidFill>
                    <a:schemeClr val="folHlink"/>
                  </a:solidFill>
                </a:rPr>
                <a:t>dx</a:t>
              </a:r>
              <a:r>
                <a:rPr lang="en-US" sz="2000" dirty="0" smtClean="0">
                  <a:solidFill>
                    <a:schemeClr val="folHlink"/>
                  </a:solidFill>
                </a:rPr>
                <a:t>/</a:t>
              </a:r>
              <a:r>
                <a:rPr lang="en-US" sz="2000" dirty="0" err="1" smtClean="0">
                  <a:solidFill>
                    <a:schemeClr val="folHlink"/>
                  </a:solidFill>
                </a:rPr>
                <a:t>dt</a:t>
              </a:r>
              <a:r>
                <a:rPr lang="en-US" sz="2000" dirty="0" smtClean="0">
                  <a:solidFill>
                    <a:schemeClr val="folHlink"/>
                  </a:solidFill>
                </a:rPr>
                <a:t> = -</a:t>
              </a:r>
              <a:r>
                <a:rPr lang="en-US" sz="2000" dirty="0" err="1">
                  <a:solidFill>
                    <a:schemeClr val="folHlink"/>
                  </a:solidFill>
                </a:rPr>
                <a:t>k’x</a:t>
              </a:r>
              <a:endParaRPr lang="en-US" sz="2000" dirty="0">
                <a:solidFill>
                  <a:schemeClr val="folHlink"/>
                </a:solidFill>
              </a:endParaRPr>
            </a:p>
            <a:p>
              <a:r>
                <a:rPr lang="en-US" sz="2000" dirty="0">
                  <a:solidFill>
                    <a:schemeClr val="folHlink"/>
                  </a:solidFill>
                </a:rPr>
                <a:t>x&gt;60</a:t>
              </a:r>
            </a:p>
          </p:txBody>
        </p:sp>
        <p:sp>
          <p:nvSpPr>
            <p:cNvPr id="1007630" name="Text Box 14"/>
            <p:cNvSpPr txBox="1">
              <a:spLocks noChangeArrowheads="1"/>
            </p:cNvSpPr>
            <p:nvPr/>
          </p:nvSpPr>
          <p:spPr bwMode="auto">
            <a:xfrm>
              <a:off x="1458" y="1537"/>
              <a:ext cx="467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x&gt;68</a:t>
              </a:r>
            </a:p>
          </p:txBody>
        </p:sp>
        <p:sp>
          <p:nvSpPr>
            <p:cNvPr id="1007631" name="Text Box 15"/>
            <p:cNvSpPr txBox="1">
              <a:spLocks noChangeArrowheads="1"/>
            </p:cNvSpPr>
            <p:nvPr/>
          </p:nvSpPr>
          <p:spPr bwMode="auto">
            <a:xfrm>
              <a:off x="1410" y="2209"/>
              <a:ext cx="467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x&lt;63</a:t>
              </a:r>
            </a:p>
          </p:txBody>
        </p:sp>
      </p:grpSp>
      <p:grpSp>
        <p:nvGrpSpPr>
          <p:cNvPr id="1007632" name="Group 16"/>
          <p:cNvGrpSpPr>
            <a:grpSpLocks/>
          </p:cNvGrpSpPr>
          <p:nvPr/>
        </p:nvGrpSpPr>
        <p:grpSpPr bwMode="auto">
          <a:xfrm>
            <a:off x="0" y="4551363"/>
            <a:ext cx="1752600" cy="1860550"/>
            <a:chOff x="0" y="2867"/>
            <a:chExt cx="1104" cy="1172"/>
          </a:xfrm>
        </p:grpSpPr>
        <p:pic>
          <p:nvPicPr>
            <p:cNvPr id="1007633" name="Picture 17" descr="p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211"/>
              <a:ext cx="1104" cy="828"/>
            </a:xfrm>
            <a:prstGeom prst="rect">
              <a:avLst/>
            </a:prstGeom>
            <a:noFill/>
          </p:spPr>
        </p:pic>
        <p:sp>
          <p:nvSpPr>
            <p:cNvPr id="1007634" name="Text Box 18"/>
            <p:cNvSpPr txBox="1">
              <a:spLocks noChangeArrowheads="1"/>
            </p:cNvSpPr>
            <p:nvPr/>
          </p:nvSpPr>
          <p:spPr bwMode="auto">
            <a:xfrm>
              <a:off x="82" y="2867"/>
              <a:ext cx="9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CC0000"/>
                  </a:solidFill>
                </a:rPr>
                <a:t>Automotive</a:t>
              </a:r>
            </a:p>
          </p:txBody>
        </p:sp>
      </p:grpSp>
      <p:grpSp>
        <p:nvGrpSpPr>
          <p:cNvPr id="1007635" name="Group 19"/>
          <p:cNvGrpSpPr>
            <a:grpSpLocks/>
          </p:cNvGrpSpPr>
          <p:nvPr/>
        </p:nvGrpSpPr>
        <p:grpSpPr bwMode="auto">
          <a:xfrm>
            <a:off x="3810000" y="4572000"/>
            <a:ext cx="1828800" cy="1868488"/>
            <a:chOff x="2400" y="2880"/>
            <a:chExt cx="1152" cy="1177"/>
          </a:xfrm>
        </p:grpSpPr>
        <p:pic>
          <p:nvPicPr>
            <p:cNvPr id="1007636" name="Picture 20" descr="Fieldw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0" y="3193"/>
              <a:ext cx="115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7637" name="Text Box 21"/>
            <p:cNvSpPr txBox="1">
              <a:spLocks noChangeArrowheads="1"/>
            </p:cNvSpPr>
            <p:nvPr/>
          </p:nvSpPr>
          <p:spPr bwMode="auto">
            <a:xfrm>
              <a:off x="2552" y="2880"/>
              <a:ext cx="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C0000"/>
                  </a:solidFill>
                </a:rPr>
                <a:t>Robotics</a:t>
              </a:r>
            </a:p>
          </p:txBody>
        </p:sp>
      </p:grpSp>
      <p:grpSp>
        <p:nvGrpSpPr>
          <p:cNvPr id="1007641" name="Group 25"/>
          <p:cNvGrpSpPr>
            <a:grpSpLocks/>
          </p:cNvGrpSpPr>
          <p:nvPr/>
        </p:nvGrpSpPr>
        <p:grpSpPr bwMode="auto">
          <a:xfrm>
            <a:off x="7467600" y="4267200"/>
            <a:ext cx="1676400" cy="2011363"/>
            <a:chOff x="4704" y="2736"/>
            <a:chExt cx="1056" cy="1267"/>
          </a:xfrm>
        </p:grpSpPr>
        <p:pic>
          <p:nvPicPr>
            <p:cNvPr id="1007642" name="Picture 26" descr="Com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3246"/>
              <a:ext cx="1056" cy="75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07643" name="Text Box 27"/>
            <p:cNvSpPr txBox="1">
              <a:spLocks noChangeArrowheads="1"/>
            </p:cNvSpPr>
            <p:nvPr/>
          </p:nvSpPr>
          <p:spPr bwMode="auto">
            <a:xfrm>
              <a:off x="4848" y="2736"/>
              <a:ext cx="75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CC0000"/>
                  </a:solidFill>
                </a:rPr>
                <a:t>Systems</a:t>
              </a:r>
            </a:p>
            <a:p>
              <a:r>
                <a:rPr lang="en-US" sz="2000">
                  <a:solidFill>
                    <a:srgbClr val="CC0000"/>
                  </a:solidFill>
                </a:rPr>
                <a:t>Biology</a:t>
              </a:r>
            </a:p>
          </p:txBody>
        </p:sp>
      </p:grpSp>
      <p:grpSp>
        <p:nvGrpSpPr>
          <p:cNvPr id="1007644" name="Group 28"/>
          <p:cNvGrpSpPr>
            <a:grpSpLocks/>
          </p:cNvGrpSpPr>
          <p:nvPr/>
        </p:nvGrpSpPr>
        <p:grpSpPr bwMode="auto">
          <a:xfrm>
            <a:off x="1828800" y="4343400"/>
            <a:ext cx="1752600" cy="2093913"/>
            <a:chOff x="1152" y="2736"/>
            <a:chExt cx="1104" cy="1319"/>
          </a:xfrm>
        </p:grpSpPr>
        <p:pic>
          <p:nvPicPr>
            <p:cNvPr id="1007645" name="Picture 29" descr="mobies_vehicl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2" y="3231"/>
              <a:ext cx="1104" cy="824"/>
            </a:xfrm>
            <a:prstGeom prst="rect">
              <a:avLst/>
            </a:prstGeom>
            <a:noFill/>
          </p:spPr>
        </p:pic>
        <p:sp>
          <p:nvSpPr>
            <p:cNvPr id="1007646" name="Text Box 30"/>
            <p:cNvSpPr txBox="1">
              <a:spLocks noChangeArrowheads="1"/>
            </p:cNvSpPr>
            <p:nvPr/>
          </p:nvSpPr>
          <p:spPr bwMode="auto">
            <a:xfrm>
              <a:off x="1196" y="2736"/>
              <a:ext cx="105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C0000"/>
                  </a:solidFill>
                </a:rPr>
                <a:t>Coordination</a:t>
              </a:r>
            </a:p>
            <a:p>
              <a:r>
                <a:rPr lang="en-US" sz="2000" dirty="0">
                  <a:solidFill>
                    <a:srgbClr val="CC0000"/>
                  </a:solidFill>
                </a:rPr>
                <a:t>Protocols</a:t>
              </a:r>
            </a:p>
          </p:txBody>
        </p:sp>
      </p:grpSp>
      <p:sp>
        <p:nvSpPr>
          <p:cNvPr id="1007647" name="Rectangle 31"/>
          <p:cNvSpPr>
            <a:spLocks noChangeArrowheads="1"/>
          </p:cNvSpPr>
          <p:nvPr/>
        </p:nvSpPr>
        <p:spPr bwMode="auto">
          <a:xfrm>
            <a:off x="5867400" y="6096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7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ko-KR" sz="2000">
                <a:solidFill>
                  <a:srgbClr val="000099"/>
                </a:solidFill>
                <a:ea typeface="Gulim" pitchFamily="34" charset="-127"/>
              </a:rPr>
              <a:t>Computer Science</a:t>
            </a:r>
          </a:p>
          <a:p>
            <a:pPr marL="342900" indent="-342900" algn="l">
              <a:lnSpc>
                <a:spcPct val="7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altLang="ko-KR" sz="2000">
                <a:solidFill>
                  <a:schemeClr val="tx1"/>
                </a:solidFill>
                <a:ea typeface="Gulim" pitchFamily="34" charset="-127"/>
              </a:rPr>
              <a:t>Automata/Logic</a:t>
            </a:r>
            <a:endParaRPr lang="en-US" altLang="ko-KR" sz="2000" baseline="-25000">
              <a:solidFill>
                <a:schemeClr val="tx1"/>
              </a:solidFill>
              <a:ea typeface="Gulim" pitchFamily="34" charset="-127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2000">
                <a:solidFill>
                  <a:schemeClr val="tx1"/>
                </a:solidFill>
                <a:ea typeface="Gulim" pitchFamily="34" charset="-127"/>
              </a:rPr>
              <a:t>Concurrency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2000">
                <a:solidFill>
                  <a:schemeClr val="tx1"/>
                </a:solidFill>
                <a:ea typeface="Gulim" pitchFamily="34" charset="-127"/>
              </a:rPr>
              <a:t>Formal verification</a:t>
            </a:r>
            <a:endParaRPr lang="en-US" sz="2000">
              <a:solidFill>
                <a:schemeClr val="tx1"/>
              </a:solidFill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chemeClr val="folHlink"/>
                </a:solidFill>
              </a:rPr>
              <a:t>+ </a:t>
            </a:r>
            <a:r>
              <a:rPr lang="en-US" sz="2000">
                <a:solidFill>
                  <a:schemeClr val="folHlink"/>
                </a:solidFill>
              </a:rPr>
              <a:t>Control Theory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</a:rPr>
              <a:t>Optimal control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</a:rPr>
              <a:t>Stability analysis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</a:rPr>
              <a:t>Discrete-event system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000099"/>
                </a:solidFill>
              </a:rPr>
              <a:t>Software</a:t>
            </a:r>
            <a:r>
              <a:rPr lang="en-US" sz="2000">
                <a:solidFill>
                  <a:srgbClr val="CC0000"/>
                </a:solidFill>
              </a:rPr>
              <a:t> </a:t>
            </a:r>
            <a:r>
              <a:rPr lang="en-US" sz="2000">
                <a:solidFill>
                  <a:schemeClr val="folHlink"/>
                </a:solidFill>
              </a:rPr>
              <a:t>+ Environment</a:t>
            </a:r>
          </a:p>
        </p:txBody>
      </p:sp>
      <p:sp>
        <p:nvSpPr>
          <p:cNvPr id="1007648" name="Rectangle 32"/>
          <p:cNvSpPr>
            <a:spLocks noChangeArrowheads="1"/>
          </p:cNvSpPr>
          <p:nvPr/>
        </p:nvSpPr>
        <p:spPr bwMode="auto">
          <a:xfrm>
            <a:off x="228600" y="3810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dirty="0">
                <a:solidFill>
                  <a:srgbClr val="CC0000"/>
                </a:solidFill>
              </a:rPr>
              <a:t>Hybrid Systems</a:t>
            </a:r>
          </a:p>
        </p:txBody>
      </p:sp>
      <p:pic>
        <p:nvPicPr>
          <p:cNvPr id="108544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5105400"/>
            <a:ext cx="1752600" cy="154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6096000" y="4267200"/>
            <a:ext cx="11079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C0000"/>
                </a:solidFill>
              </a:rPr>
              <a:t>Medical</a:t>
            </a:r>
            <a:endParaRPr lang="en-US" sz="2000" dirty="0">
              <a:solidFill>
                <a:srgbClr val="CC0000"/>
              </a:solidFill>
            </a:endParaRPr>
          </a:p>
          <a:p>
            <a:r>
              <a:rPr lang="en-US" sz="2000" dirty="0" smtClean="0">
                <a:solidFill>
                  <a:srgbClr val="CC0000"/>
                </a:solidFill>
              </a:rPr>
              <a:t>Devices</a:t>
            </a:r>
            <a:endParaRPr lang="en-US" sz="20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47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7" name="Rectangle 3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57150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Vehicle </a:t>
            </a:r>
            <a:r>
              <a:rPr lang="en-US" sz="3200" dirty="0">
                <a:solidFill>
                  <a:srgbClr val="C00000"/>
                </a:solidFill>
              </a:rPr>
              <a:t>Platoons</a:t>
            </a:r>
          </a:p>
        </p:txBody>
      </p:sp>
      <p:sp>
        <p:nvSpPr>
          <p:cNvPr id="1009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743200"/>
            <a:ext cx="8610600" cy="2895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006600"/>
                </a:solidFill>
              </a:rPr>
              <a:t>Can we prove correctness of the protocol</a:t>
            </a:r>
            <a:r>
              <a:rPr lang="en-US" sz="2800" dirty="0" smtClean="0">
                <a:solidFill>
                  <a:srgbClr val="006600"/>
                </a:solidFill>
              </a:rPr>
              <a:t>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rgbClr val="0066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400" dirty="0">
                <a:solidFill>
                  <a:srgbClr val="000066"/>
                </a:solidFill>
              </a:rPr>
              <a:t>Build a rigorous model of the controller</a:t>
            </a:r>
          </a:p>
          <a:p>
            <a:pPr lvl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400" dirty="0">
                <a:solidFill>
                  <a:srgbClr val="000066"/>
                </a:solidFill>
              </a:rPr>
              <a:t>Capture environment assumptions (e.g. bounds on acceleration of the car in the front)</a:t>
            </a:r>
          </a:p>
          <a:p>
            <a:pPr lvl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400" dirty="0">
                <a:solidFill>
                  <a:srgbClr val="000066"/>
                </a:solidFill>
              </a:rPr>
              <a:t>Requirements: Safe distance, Stability, Absence of deadlocks</a:t>
            </a:r>
          </a:p>
          <a:p>
            <a:pPr lvl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400" dirty="0">
                <a:solidFill>
                  <a:srgbClr val="000066"/>
                </a:solidFill>
              </a:rPr>
              <a:t>Validation: Simulation, Model checking</a:t>
            </a:r>
          </a:p>
        </p:txBody>
      </p:sp>
      <p:pic>
        <p:nvPicPr>
          <p:cNvPr id="1009707" name="Picture 43" descr="mobies_vehi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28600"/>
            <a:ext cx="2349692" cy="1752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0" y="838200"/>
            <a:ext cx="57150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Medical Devices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2743200"/>
            <a:ext cx="83058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8" indent="117475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From </a:t>
            </a:r>
            <a:r>
              <a:rPr lang="en-US" sz="2400" dirty="0" smtClean="0">
                <a:solidFill>
                  <a:srgbClr val="002060"/>
                </a:solidFill>
              </a:rPr>
              <a:t>1985-2005, nearly 30,000 deaths and 600,000 injuries from device </a:t>
            </a:r>
            <a:r>
              <a:rPr lang="en-US" sz="2400" dirty="0" smtClean="0">
                <a:solidFill>
                  <a:srgbClr val="002060"/>
                </a:solidFill>
              </a:rPr>
              <a:t>failures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lvl="8" indent="117475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From </a:t>
            </a:r>
            <a:r>
              <a:rPr lang="en-US" sz="2400" dirty="0" smtClean="0">
                <a:solidFill>
                  <a:srgbClr val="002060"/>
                </a:solidFill>
              </a:rPr>
              <a:t>1996-2006, the percentage of software-related causes in medical device recalls have grown from 10% to 21% (Complexity↑ → Potential safety violations</a:t>
            </a:r>
            <a:r>
              <a:rPr lang="en-US" sz="2400" b="1" dirty="0" smtClean="0">
                <a:solidFill>
                  <a:srgbClr val="002060"/>
                </a:solidFill>
              </a:rPr>
              <a:t>↑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</a:p>
          <a:p>
            <a:pPr marL="0" lvl="8" indent="117475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Helvetica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Helvetica" charset="0"/>
              </a:rPr>
              <a:t>T</a:t>
            </a:r>
            <a:r>
              <a:rPr lang="en-US" sz="2400" dirty="0" smtClean="0">
                <a:solidFill>
                  <a:srgbClr val="002060"/>
                </a:solidFill>
                <a:latin typeface="Helvetica" charset="0"/>
              </a:rPr>
              <a:t>here </a:t>
            </a:r>
            <a:r>
              <a:rPr lang="en-US" sz="2400" dirty="0" smtClean="0">
                <a:solidFill>
                  <a:srgbClr val="002060"/>
                </a:solidFill>
                <a:latin typeface="Helvetica" charset="0"/>
              </a:rPr>
              <a:t>is currently </a:t>
            </a:r>
            <a:r>
              <a:rPr lang="en-US" sz="2400" dirty="0" smtClean="0">
                <a:solidFill>
                  <a:srgbClr val="002060"/>
                </a:solidFill>
              </a:rPr>
              <a:t>no well-established standards for development of software for medical devices</a:t>
            </a:r>
          </a:p>
          <a:p>
            <a:pPr marL="173038" indent="-173038"/>
            <a:endParaRPr lang="en-US" sz="2400" dirty="0" smtClean="0">
              <a:solidFill>
                <a:srgbClr val="002060"/>
              </a:solidFill>
            </a:endParaRPr>
          </a:p>
        </p:txBody>
      </p:sp>
      <p:grpSp>
        <p:nvGrpSpPr>
          <p:cNvPr id="8" name="Group 6"/>
          <p:cNvGrpSpPr/>
          <p:nvPr>
            <p:custDataLst>
              <p:tags r:id="rId2"/>
            </p:custDataLst>
          </p:nvPr>
        </p:nvGrpSpPr>
        <p:grpSpPr>
          <a:xfrm>
            <a:off x="0" y="685800"/>
            <a:ext cx="5029200" cy="1489075"/>
            <a:chOff x="512334" y="2386021"/>
            <a:chExt cx="7518400" cy="2098675"/>
          </a:xfrm>
        </p:grpSpPr>
        <p:pic>
          <p:nvPicPr>
            <p:cNvPr id="9" name="Picture 7" descr="115082914429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2334" y="2386021"/>
              <a:ext cx="1919288" cy="209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pacemaker copy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51134" y="2462221"/>
              <a:ext cx="1879600" cy="200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 descr="loop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5934" y="2895609"/>
              <a:ext cx="3276600" cy="1255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Implantable Pacemaker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4" name="内容占位符 4" descr="PM_timers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371287" y="2057400"/>
            <a:ext cx="5772713" cy="2926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8487" y="2133600"/>
            <a:ext cx="3276600" cy="25721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直接箭头连接符 7"/>
          <p:cNvCxnSpPr/>
          <p:nvPr>
            <p:custDataLst>
              <p:tags r:id="rId3"/>
            </p:custDataLst>
          </p:nvPr>
        </p:nvCxnSpPr>
        <p:spPr bwMode="auto">
          <a:xfrm flipV="1">
            <a:off x="1694887" y="2209800"/>
            <a:ext cx="1905000" cy="16764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直接箭头连接符 9"/>
          <p:cNvCxnSpPr/>
          <p:nvPr>
            <p:custDataLst>
              <p:tags r:id="rId4"/>
            </p:custDataLst>
          </p:nvPr>
        </p:nvCxnSpPr>
        <p:spPr bwMode="auto">
          <a:xfrm flipV="1">
            <a:off x="1999687" y="2590800"/>
            <a:ext cx="1600200" cy="1524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82uUg1MQbDxwZFLn4Q2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k1xKfpIqh0jrdcQXpfo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RvpcQDSyMdAu7jQVKp7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LiSC8ikgrn1DClo90Itj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gC9msUFZCvT65nnQ0ig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k7WJrAi4kIOJEQL815x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tVECGJFHZejnWEDudkxk"/>
</p:tagLst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26332</TotalTime>
  <Words>912</Words>
  <Application>Microsoft Office PowerPoint</Application>
  <PresentationFormat>On-screen Show (4:3)</PresentationFormat>
  <Paragraphs>270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Slide 1</vt:lpstr>
      <vt:lpstr>Software: Key to Embedded Revolution </vt:lpstr>
      <vt:lpstr>Prius Brake Problems Blamed on Software Glitches</vt:lpstr>
      <vt:lpstr>Verifier</vt:lpstr>
      <vt:lpstr>Embedded Computation </vt:lpstr>
      <vt:lpstr>Slide 6</vt:lpstr>
      <vt:lpstr>Vehicle Platoons</vt:lpstr>
      <vt:lpstr>Medical Devices</vt:lpstr>
      <vt:lpstr> Implantable Pacemaker </vt:lpstr>
      <vt:lpstr> Uppaal Model of Dual Chamber Pacemaker </vt:lpstr>
      <vt:lpstr>Talk Outline </vt:lpstr>
      <vt:lpstr> Hybrid Automata</vt:lpstr>
      <vt:lpstr>Modeling Research</vt:lpstr>
      <vt:lpstr>Charon Language Features: Modularity </vt:lpstr>
      <vt:lpstr>Slide 15</vt:lpstr>
      <vt:lpstr>Slide 16</vt:lpstr>
      <vt:lpstr>Slide 17</vt:lpstr>
      <vt:lpstr>Slide 18</vt:lpstr>
      <vt:lpstr>Slide 19</vt:lpstr>
      <vt:lpstr>Talk Outline </vt:lpstr>
      <vt:lpstr>Symbolic Safety Verification</vt:lpstr>
      <vt:lpstr>Reachability for Hybrid Systems</vt:lpstr>
      <vt:lpstr>Polyhedral Flow Pipe Approximations</vt:lpstr>
      <vt:lpstr>Challenges for Reachability Analysis</vt:lpstr>
      <vt:lpstr>Conclusions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Radu Grosu</dc:creator>
  <cp:lastModifiedBy>Rajeev</cp:lastModifiedBy>
  <cp:revision>562</cp:revision>
  <cp:lastPrinted>1998-11-25T05:52:33Z</cp:lastPrinted>
  <dcterms:created xsi:type="dcterms:W3CDTF">1998-10-17T01:29:32Z</dcterms:created>
  <dcterms:modified xsi:type="dcterms:W3CDTF">2012-01-24T18:28:48Z</dcterms:modified>
</cp:coreProperties>
</file>