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9" r:id="rId1"/>
  </p:sldMasterIdLst>
  <p:notesMasterIdLst>
    <p:notesMasterId r:id="rId74"/>
  </p:notesMasterIdLst>
  <p:handoutMasterIdLst>
    <p:handoutMasterId r:id="rId75"/>
  </p:handoutMasterIdLst>
  <p:sldIdLst>
    <p:sldId id="947" r:id="rId2"/>
    <p:sldId id="948" r:id="rId3"/>
    <p:sldId id="949" r:id="rId4"/>
    <p:sldId id="950" r:id="rId5"/>
    <p:sldId id="930" r:id="rId6"/>
    <p:sldId id="929" r:id="rId7"/>
    <p:sldId id="931" r:id="rId8"/>
    <p:sldId id="933" r:id="rId9"/>
    <p:sldId id="951" r:id="rId10"/>
    <p:sldId id="892" r:id="rId11"/>
    <p:sldId id="893" r:id="rId12"/>
    <p:sldId id="894" r:id="rId13"/>
    <p:sldId id="895" r:id="rId14"/>
    <p:sldId id="896" r:id="rId15"/>
    <p:sldId id="897" r:id="rId16"/>
    <p:sldId id="898" r:id="rId17"/>
    <p:sldId id="899" r:id="rId18"/>
    <p:sldId id="842" r:id="rId19"/>
    <p:sldId id="952" r:id="rId20"/>
    <p:sldId id="907" r:id="rId21"/>
    <p:sldId id="908" r:id="rId22"/>
    <p:sldId id="910" r:id="rId23"/>
    <p:sldId id="911" r:id="rId24"/>
    <p:sldId id="912" r:id="rId25"/>
    <p:sldId id="913" r:id="rId26"/>
    <p:sldId id="914" r:id="rId27"/>
    <p:sldId id="915" r:id="rId28"/>
    <p:sldId id="917" r:id="rId29"/>
    <p:sldId id="918" r:id="rId30"/>
    <p:sldId id="919" r:id="rId31"/>
    <p:sldId id="921" r:id="rId32"/>
    <p:sldId id="801" r:id="rId33"/>
    <p:sldId id="843" r:id="rId34"/>
    <p:sldId id="844" r:id="rId35"/>
    <p:sldId id="845" r:id="rId36"/>
    <p:sldId id="846" r:id="rId37"/>
    <p:sldId id="847" r:id="rId38"/>
    <p:sldId id="848" r:id="rId39"/>
    <p:sldId id="850" r:id="rId40"/>
    <p:sldId id="953" r:id="rId41"/>
    <p:sldId id="954" r:id="rId42"/>
    <p:sldId id="812" r:id="rId43"/>
    <p:sldId id="853" r:id="rId44"/>
    <p:sldId id="874" r:id="rId45"/>
    <p:sldId id="817" r:id="rId46"/>
    <p:sldId id="818" r:id="rId47"/>
    <p:sldId id="854" r:id="rId48"/>
    <p:sldId id="855" r:id="rId49"/>
    <p:sldId id="955" r:id="rId50"/>
    <p:sldId id="957" r:id="rId51"/>
    <p:sldId id="956" r:id="rId52"/>
    <p:sldId id="876" r:id="rId53"/>
    <p:sldId id="820" r:id="rId54"/>
    <p:sldId id="821" r:id="rId55"/>
    <p:sldId id="822" r:id="rId56"/>
    <p:sldId id="877" r:id="rId57"/>
    <p:sldId id="958" r:id="rId58"/>
    <p:sldId id="878" r:id="rId59"/>
    <p:sldId id="885" r:id="rId60"/>
    <p:sldId id="856" r:id="rId61"/>
    <p:sldId id="858" r:id="rId62"/>
    <p:sldId id="859" r:id="rId63"/>
    <p:sldId id="860" r:id="rId64"/>
    <p:sldId id="925" r:id="rId65"/>
    <p:sldId id="825" r:id="rId66"/>
    <p:sldId id="829" r:id="rId67"/>
    <p:sldId id="830" r:id="rId68"/>
    <p:sldId id="882" r:id="rId69"/>
    <p:sldId id="883" r:id="rId70"/>
    <p:sldId id="836" r:id="rId71"/>
    <p:sldId id="838" r:id="rId72"/>
    <p:sldId id="839" r:id="rId73"/>
  </p:sldIdLst>
  <p:sldSz cx="9144000" cy="6858000" type="screen4x3"/>
  <p:notesSz cx="7010400" cy="9321800"/>
  <p:embeddedFontLst>
    <p:embeddedFont>
      <p:font typeface="Calibri" panose="020F0502020204030204" pitchFamily="34" charset="0"/>
      <p:regular r:id="rId76"/>
      <p:bold r:id="rId77"/>
      <p:italic r:id="rId78"/>
      <p:boldItalic r:id="rId79"/>
    </p:embeddedFont>
    <p:embeddedFont>
      <p:font typeface="Cambria Math" panose="02040503050406030204" pitchFamily="18" charset="0"/>
      <p:regular r:id="rId80"/>
    </p:embeddedFont>
    <p:embeddedFont>
      <p:font typeface="cmsy10" panose="020B0500000000000000" pitchFamily="34" charset="0"/>
      <p:regular r:id="rId81"/>
    </p:embeddedFont>
    <p:embeddedFont>
      <p:font typeface="Arial Narrow" panose="020B0606020202030204" pitchFamily="34" charset="0"/>
      <p:regular r:id="rId82"/>
      <p:bold r:id="rId83"/>
      <p:italic r:id="rId84"/>
      <p:boldItalic r:id="rId85"/>
    </p:embeddedFont>
    <p:embeddedFont>
      <p:font typeface="Lucida Calligraphy" panose="03010101010101010101" pitchFamily="66" charset="0"/>
      <p:regular r:id="rId86"/>
    </p:embeddedFont>
    <p:embeddedFont>
      <p:font typeface="Tempus Sans ITC" panose="04020404030D07020202" pitchFamily="82" charset="0"/>
      <p:regular r:id="rId87"/>
    </p:embeddedFont>
  </p:embeddedFontLst>
  <p:custDataLst>
    <p:tags r:id="rId88"/>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947"/>
            <p14:sldId id="948"/>
            <p14:sldId id="949"/>
            <p14:sldId id="950"/>
          </p14:sldIdLst>
        </p14:section>
        <p14:section name="Example: What is Learning" id="{FE206563-2C0B-4881-B654-377F744CEB0F}">
          <p14:sldIdLst>
            <p14:sldId id="930"/>
            <p14:sldId id="929"/>
            <p14:sldId id="931"/>
            <p14:sldId id="933"/>
            <p14:sldId id="951"/>
          </p14:sldIdLst>
        </p14:section>
        <p14:section name="Terminology" id="{4E95CC30-0453-461F-ADB9-523798F95128}">
          <p14:sldIdLst>
            <p14:sldId id="892"/>
            <p14:sldId id="893"/>
            <p14:sldId id="894"/>
            <p14:sldId id="895"/>
            <p14:sldId id="896"/>
            <p14:sldId id="897"/>
            <p14:sldId id="898"/>
            <p14:sldId id="899"/>
            <p14:sldId id="842"/>
            <p14:sldId id="952"/>
            <p14:sldId id="907"/>
            <p14:sldId id="908"/>
            <p14:sldId id="910"/>
            <p14:sldId id="911"/>
            <p14:sldId id="912"/>
            <p14:sldId id="913"/>
            <p14:sldId id="914"/>
            <p14:sldId id="915"/>
            <p14:sldId id="917"/>
            <p14:sldId id="918"/>
            <p14:sldId id="919"/>
            <p14:sldId id="921"/>
          </p14:sldIdLst>
        </p14:section>
        <p14:section name="Is learning possible?" id="{1C6BBE95-D791-4BC9-9EC7-600F1A58C074}">
          <p14:sldIdLst>
            <p14:sldId id="801"/>
            <p14:sldId id="843"/>
            <p14:sldId id="844"/>
            <p14:sldId id="845"/>
            <p14:sldId id="846"/>
            <p14:sldId id="847"/>
            <p14:sldId id="848"/>
            <p14:sldId id="850"/>
            <p14:sldId id="953"/>
            <p14:sldId id="954"/>
            <p14:sldId id="812"/>
            <p14:sldId id="853"/>
            <p14:sldId id="874"/>
            <p14:sldId id="817"/>
            <p14:sldId id="818"/>
            <p14:sldId id="854"/>
            <p14:sldId id="855"/>
            <p14:sldId id="955"/>
            <p14:sldId id="957"/>
            <p14:sldId id="956"/>
            <p14:sldId id="876"/>
            <p14:sldId id="820"/>
            <p14:sldId id="821"/>
            <p14:sldId id="822"/>
            <p14:sldId id="877"/>
            <p14:sldId id="958"/>
            <p14:sldId id="878"/>
            <p14:sldId id="885"/>
            <p14:sldId id="856"/>
            <p14:sldId id="858"/>
            <p14:sldId id="859"/>
            <p14:sldId id="860"/>
            <p14:sldId id="925"/>
            <p14:sldId id="825"/>
            <p14:sldId id="829"/>
            <p14:sldId id="830"/>
            <p14:sldId id="882"/>
            <p14:sldId id="883"/>
            <p14:sldId id="836"/>
            <p14:sldId id="838"/>
            <p14:sldId id="8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FFFFCC"/>
    <a:srgbClr val="FC0128"/>
    <a:srgbClr val="FF9900"/>
    <a:srgbClr val="FF6600"/>
    <a:srgbClr val="000000"/>
    <a:srgbClr val="9900CC"/>
    <a:srgbClr val="0099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509" autoAdjust="0"/>
  </p:normalViewPr>
  <p:slideViewPr>
    <p:cSldViewPr>
      <p:cViewPr varScale="1">
        <p:scale>
          <a:sx n="98" d="100"/>
          <a:sy n="98" d="100"/>
        </p:scale>
        <p:origin x="918" y="3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3" d="100"/>
        <a:sy n="133" d="100"/>
      </p:scale>
      <p:origin x="0" y="-21324"/>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F6EB33-5D56-44DD-89D3-3403DE70DA7F}" type="slidenum">
              <a:rPr lang="en-US"/>
              <a:pPr/>
              <a:t>1</a:t>
            </a:fld>
            <a:endParaRPr lang="en-US"/>
          </a:p>
        </p:txBody>
      </p:sp>
      <p:sp>
        <p:nvSpPr>
          <p:cNvPr id="1044482" name="Rectangle 1026"/>
          <p:cNvSpPr>
            <a:spLocks noGrp="1" noRot="1" noChangeAspect="1" noChangeArrowheads="1" noTextEdit="1"/>
          </p:cNvSpPr>
          <p:nvPr>
            <p:ph type="sldImg"/>
          </p:nvPr>
        </p:nvSpPr>
        <p:spPr>
          <a:ln/>
        </p:spPr>
      </p:sp>
      <p:sp>
        <p:nvSpPr>
          <p:cNvPr id="104448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294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7750752-2C10-4C3E-BC31-768284408080}" type="slidenum">
              <a:rPr lang="en-US"/>
              <a:pPr/>
              <a:t>32</a:t>
            </a:fld>
            <a:endParaRPr lang="en-US"/>
          </a:p>
        </p:txBody>
      </p:sp>
      <p:sp>
        <p:nvSpPr>
          <p:cNvPr id="1188866" name="Rectangle 2"/>
          <p:cNvSpPr>
            <a:spLocks noGrp="1" noRot="1" noChangeAspect="1" noChangeArrowheads="1" noTextEdit="1"/>
          </p:cNvSpPr>
          <p:nvPr>
            <p:ph type="sldImg"/>
          </p:nvPr>
        </p:nvSpPr>
        <p:spPr>
          <a:ln/>
        </p:spPr>
      </p:sp>
      <p:sp>
        <p:nvSpPr>
          <p:cNvPr id="1188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5A3C711-918C-427D-B244-1111993F8238}" type="slidenum">
              <a:rPr lang="en-US"/>
              <a:pPr/>
              <a:t>33</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EDE4C65-BC46-4231-971D-63DECEF5ECD6}" type="slidenum">
              <a:rPr lang="en-US"/>
              <a:pPr/>
              <a:t>34</a:t>
            </a:fld>
            <a:endParaRPr lang="en-US"/>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374E4E5-3275-4960-9E8E-A5630FF47236}" type="slidenum">
              <a:rPr lang="en-US"/>
              <a:pPr/>
              <a:t>35</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2B5C656-4D4E-4840-A412-CBCDB9003702}" type="slidenum">
              <a:rPr lang="en-US"/>
              <a:pPr/>
              <a:t>36</a:t>
            </a:fld>
            <a:endParaRPr lang="en-US"/>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81A8A2C-C990-4F15-97BB-E736ED4BA2B8}" type="slidenum">
              <a:rPr lang="en-US"/>
              <a:pPr/>
              <a:t>37</a:t>
            </a:fld>
            <a:endParaRPr lang="en-US"/>
          </a:p>
        </p:txBody>
      </p:sp>
      <p:sp>
        <p:nvSpPr>
          <p:cNvPr id="1137666" name="Rectangle 2"/>
          <p:cNvSpPr>
            <a:spLocks noGrp="1" noRot="1" noChangeAspect="1" noChangeArrowheads="1" noTextEdit="1"/>
          </p:cNvSpPr>
          <p:nvPr>
            <p:ph type="sldImg"/>
          </p:nvPr>
        </p:nvSpPr>
        <p:spPr>
          <a:ln/>
        </p:spPr>
      </p:sp>
      <p:sp>
        <p:nvSpPr>
          <p:cNvPr id="1137667"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67D695-26FC-446D-A8F6-57F6D8E0AB1F}" type="slidenum">
              <a:rPr lang="en-US"/>
              <a:pPr/>
              <a:t>38</a:t>
            </a:fld>
            <a:endParaRPr lang="en-US"/>
          </a:p>
        </p:txBody>
      </p:sp>
      <p:sp>
        <p:nvSpPr>
          <p:cNvPr id="1139714" name="Rectangle 2"/>
          <p:cNvSpPr>
            <a:spLocks noGrp="1" noRot="1" noChangeAspect="1" noChangeArrowheads="1" noTextEdit="1"/>
          </p:cNvSpPr>
          <p:nvPr>
            <p:ph type="sldImg"/>
          </p:nvPr>
        </p:nvSpPr>
        <p:spPr>
          <a:ln/>
        </p:spPr>
      </p:sp>
      <p:sp>
        <p:nvSpPr>
          <p:cNvPr id="1139715"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9DEE56-1D93-40CC-B52F-1A8D75CB172C}" type="slidenum">
              <a:rPr lang="en-US"/>
              <a:pPr/>
              <a:t>39</a:t>
            </a:fld>
            <a:endParaRPr lang="en-US"/>
          </a:p>
        </p:txBody>
      </p:sp>
      <p:sp>
        <p:nvSpPr>
          <p:cNvPr id="1143810" name="Rectangle 2"/>
          <p:cNvSpPr>
            <a:spLocks noGrp="1" noRot="1" noChangeAspect="1" noChangeArrowheads="1" noTextEdit="1"/>
          </p:cNvSpPr>
          <p:nvPr>
            <p:ph type="sldImg"/>
          </p:nvPr>
        </p:nvSpPr>
        <p:spPr>
          <a:ln/>
        </p:spPr>
      </p:sp>
      <p:sp>
        <p:nvSpPr>
          <p:cNvPr id="1143811"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40</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extLst>
      <p:ext uri="{BB962C8B-B14F-4D97-AF65-F5344CB8AC3E}">
        <p14:creationId xmlns:p14="http://schemas.microsoft.com/office/powerpoint/2010/main" val="84233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41</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extLst>
      <p:ext uri="{BB962C8B-B14F-4D97-AF65-F5344CB8AC3E}">
        <p14:creationId xmlns:p14="http://schemas.microsoft.com/office/powerpoint/2010/main" val="335087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2</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8757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0C8CCD8-CBB3-43AA-817A-AD983F814BC1}" type="slidenum">
              <a:rPr lang="en-US"/>
              <a:pPr/>
              <a:t>42</a:t>
            </a:fld>
            <a:endParaRPr lang="en-US"/>
          </a:p>
        </p:txBody>
      </p:sp>
      <p:sp>
        <p:nvSpPr>
          <p:cNvPr id="1087490" name="Rectangle 2"/>
          <p:cNvSpPr>
            <a:spLocks noGrp="1" noRot="1" noChangeAspect="1" noChangeArrowheads="1" noTextEdit="1"/>
          </p:cNvSpPr>
          <p:nvPr>
            <p:ph type="sldImg"/>
          </p:nvPr>
        </p:nvSpPr>
        <p:spPr>
          <a:xfrm>
            <a:off x="1174750" y="698500"/>
            <a:ext cx="4660900" cy="3495675"/>
          </a:xfrm>
          <a:ln/>
        </p:spPr>
      </p:sp>
      <p:sp>
        <p:nvSpPr>
          <p:cNvPr id="1087491"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A50C9B6-D2AF-4B6C-80A8-EF3ABFEC7ABA}" type="slidenum">
              <a:rPr lang="en-US"/>
              <a:pPr/>
              <a:t>43</a:t>
            </a:fld>
            <a:endParaRPr lang="en-US"/>
          </a:p>
        </p:txBody>
      </p:sp>
      <p:sp>
        <p:nvSpPr>
          <p:cNvPr id="1150978" name="Rectangle 2"/>
          <p:cNvSpPr>
            <a:spLocks noGrp="1" noRot="1" noChangeAspect="1" noChangeArrowheads="1" noTextEdit="1"/>
          </p:cNvSpPr>
          <p:nvPr>
            <p:ph type="sldImg"/>
          </p:nvPr>
        </p:nvSpPr>
        <p:spPr>
          <a:xfrm>
            <a:off x="1174750" y="698500"/>
            <a:ext cx="4660900" cy="3495675"/>
          </a:xfrm>
          <a:ln/>
        </p:spPr>
      </p:sp>
      <p:sp>
        <p:nvSpPr>
          <p:cNvPr id="1150979" name="Rectangle 3"/>
          <p:cNvSpPr>
            <a:spLocks noGrp="1" noChangeArrowheads="1"/>
          </p:cNvSpPr>
          <p:nvPr>
            <p:ph type="body" idx="1"/>
          </p:nvPr>
        </p:nvSpPr>
        <p:spPr>
          <a:xfrm>
            <a:off x="933450" y="4427538"/>
            <a:ext cx="5143500" cy="4195762"/>
          </a:xfrm>
        </p:spPr>
        <p:txBody>
          <a:bodyPr lIns="93324" tIns="46662" rIns="93324" bIns="46662"/>
          <a:lstStyle/>
          <a:p>
            <a:r>
              <a:rPr lang="en-US" dirty="0"/>
              <a:t>As we said, this is the game we are playing; in NLP, it has always been clear, that the raw information</a:t>
            </a:r>
          </a:p>
          <a:p>
            <a:r>
              <a:rPr lang="en-US" dirty="0"/>
              <a:t>In a sentence is not sufficient, as is to represent a good predictor. Better functions of the input were</a:t>
            </a:r>
          </a:p>
          <a:p>
            <a:r>
              <a:rPr lang="en-US" dirty="0"/>
              <a:t>Generated, and learning was done in these terms.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EBC7E75-56CF-45A1-BC1B-61E1BF3D4765}" type="slidenum">
              <a:rPr lang="en-US"/>
              <a:pPr/>
              <a:t>44</a:t>
            </a:fld>
            <a:endParaRPr lang="en-US"/>
          </a:p>
        </p:txBody>
      </p:sp>
      <p:sp>
        <p:nvSpPr>
          <p:cNvPr id="1216514" name="Rectangle 2"/>
          <p:cNvSpPr>
            <a:spLocks noGrp="1" noRot="1" noChangeAspect="1" noChangeArrowheads="1" noTextEdit="1"/>
          </p:cNvSpPr>
          <p:nvPr>
            <p:ph type="sldImg"/>
          </p:nvPr>
        </p:nvSpPr>
        <p:spPr>
          <a:ln/>
        </p:spPr>
      </p:sp>
      <p:sp>
        <p:nvSpPr>
          <p:cNvPr id="121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45</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46</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D1A6FF1-A93C-453C-A378-54F2844329FD}" type="slidenum">
              <a:rPr lang="en-US"/>
              <a:pPr/>
              <a:t>47</a:t>
            </a:fld>
            <a:endParaRPr lang="en-US"/>
          </a:p>
        </p:txBody>
      </p:sp>
      <p:sp>
        <p:nvSpPr>
          <p:cNvPr id="1153026" name="Rectangle 2"/>
          <p:cNvSpPr>
            <a:spLocks noGrp="1" noRot="1" noChangeAspect="1" noChangeArrowheads="1" noTextEdit="1"/>
          </p:cNvSpPr>
          <p:nvPr>
            <p:ph type="sldImg"/>
          </p:nvPr>
        </p:nvSpPr>
        <p:spPr>
          <a:xfrm>
            <a:off x="1174750" y="698500"/>
            <a:ext cx="4660900" cy="3495675"/>
          </a:xfrm>
          <a:ln/>
        </p:spPr>
      </p:sp>
      <p:sp>
        <p:nvSpPr>
          <p:cNvPr id="1153027"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D557489-7E9A-4914-B81A-492069F13379}" type="slidenum">
              <a:rPr lang="en-US"/>
              <a:pPr/>
              <a:t>48</a:t>
            </a:fld>
            <a:endParaRPr lang="en-US"/>
          </a:p>
        </p:txBody>
      </p:sp>
      <p:sp>
        <p:nvSpPr>
          <p:cNvPr id="1155074" name="Rectangle 2"/>
          <p:cNvSpPr>
            <a:spLocks noGrp="1" noRot="1" noChangeAspect="1" noChangeArrowheads="1" noTextEdit="1"/>
          </p:cNvSpPr>
          <p:nvPr>
            <p:ph type="sldImg"/>
          </p:nvPr>
        </p:nvSpPr>
        <p:spPr>
          <a:xfrm>
            <a:off x="1174750" y="698500"/>
            <a:ext cx="4660900" cy="3495675"/>
          </a:xfrm>
          <a:ln/>
        </p:spPr>
      </p:sp>
      <p:sp>
        <p:nvSpPr>
          <p:cNvPr id="1155075" name="Rectangle 3"/>
          <p:cNvSpPr>
            <a:spLocks noGrp="1" noChangeArrowheads="1"/>
          </p:cNvSpPr>
          <p:nvPr>
            <p:ph type="body" idx="1"/>
          </p:nvPr>
        </p:nvSpPr>
        <p:spPr>
          <a:xfrm>
            <a:off x="933450" y="4427538"/>
            <a:ext cx="5143500" cy="4195762"/>
          </a:xfrm>
        </p:spPr>
        <p:txBody>
          <a:bodyPr lIns="93324" tIns="46662" rIns="93324" bIns="46662"/>
          <a:lstStyle/>
          <a:p>
            <a:r>
              <a:rPr lang="en-US"/>
              <a:t>As we said, this is the game we are playing; in NLP, it has always been clear, that the raw information</a:t>
            </a:r>
          </a:p>
          <a:p>
            <a:r>
              <a:rPr lang="en-US"/>
              <a:t>In a sentence is not sufficient, as is to represent a good predictor. Better functions of the input were</a:t>
            </a:r>
          </a:p>
          <a:p>
            <a:r>
              <a:rPr lang="en-US"/>
              <a:t>Generated, and learning was done in these terms.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F4FC24-459A-4B03-99E5-BA705B0799A2}" type="slidenum">
              <a:rPr lang="en-US"/>
              <a:pPr/>
              <a:t>52</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E2B1C09-C99E-4862-A3E7-AAED7625689D}" type="slidenum">
              <a:rPr lang="en-US"/>
              <a:pPr/>
              <a:t>53</a:t>
            </a:fld>
            <a:endParaRPr lang="en-US"/>
          </a:p>
        </p:txBody>
      </p:sp>
      <p:sp>
        <p:nvSpPr>
          <p:cNvPr id="1097730" name="Rectangle 2"/>
          <p:cNvSpPr>
            <a:spLocks noGrp="1" noRot="1" noChangeAspect="1" noChangeArrowheads="1" noTextEdit="1"/>
          </p:cNvSpPr>
          <p:nvPr>
            <p:ph type="sldImg"/>
          </p:nvPr>
        </p:nvSpPr>
        <p:spPr>
          <a:xfrm>
            <a:off x="1174750" y="698500"/>
            <a:ext cx="4660900" cy="3495675"/>
          </a:xfrm>
          <a:ln/>
        </p:spPr>
      </p:sp>
      <p:sp>
        <p:nvSpPr>
          <p:cNvPr id="1097731"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2A2EA10-CC6F-4CB3-AC01-218B4819F01D}" type="slidenum">
              <a:rPr lang="en-US"/>
              <a:pPr/>
              <a:t>54</a:t>
            </a:fld>
            <a:endParaRPr lang="en-US"/>
          </a:p>
        </p:txBody>
      </p:sp>
      <p:sp>
        <p:nvSpPr>
          <p:cNvPr id="1099778" name="Rectangle 2"/>
          <p:cNvSpPr>
            <a:spLocks noGrp="1" noRot="1" noChangeAspect="1" noChangeArrowheads="1" noTextEdit="1"/>
          </p:cNvSpPr>
          <p:nvPr>
            <p:ph type="sldImg"/>
          </p:nvPr>
        </p:nvSpPr>
        <p:spPr>
          <a:xfrm>
            <a:off x="1174750" y="698500"/>
            <a:ext cx="4660900" cy="3495675"/>
          </a:xfrm>
          <a:ln/>
        </p:spPr>
      </p:sp>
      <p:sp>
        <p:nvSpPr>
          <p:cNvPr id="1099779"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4</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extLst>
      <p:ext uri="{BB962C8B-B14F-4D97-AF65-F5344CB8AC3E}">
        <p14:creationId xmlns:p14="http://schemas.microsoft.com/office/powerpoint/2010/main" val="207557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087C87B-75E6-4411-A616-89C07659D9C6}" type="slidenum">
              <a:rPr lang="en-US"/>
              <a:pPr/>
              <a:t>55</a:t>
            </a:fld>
            <a:endParaRPr lang="en-US"/>
          </a:p>
        </p:txBody>
      </p:sp>
      <p:sp>
        <p:nvSpPr>
          <p:cNvPr id="1101826" name="Rectangle 2"/>
          <p:cNvSpPr>
            <a:spLocks noGrp="1" noRot="1" noChangeAspect="1" noChangeArrowheads="1" noTextEdit="1"/>
          </p:cNvSpPr>
          <p:nvPr>
            <p:ph type="sldImg"/>
          </p:nvPr>
        </p:nvSpPr>
        <p:spPr>
          <a:xfrm>
            <a:off x="1174750" y="698500"/>
            <a:ext cx="4660900" cy="3495675"/>
          </a:xfrm>
          <a:ln/>
        </p:spPr>
      </p:sp>
      <p:sp>
        <p:nvSpPr>
          <p:cNvPr id="1101827" name="Rectangle 3"/>
          <p:cNvSpPr>
            <a:spLocks noGrp="1" noChangeArrowheads="1"/>
          </p:cNvSpPr>
          <p:nvPr>
            <p:ph type="body" idx="1"/>
          </p:nvPr>
        </p:nvSpPr>
        <p:spPr>
          <a:xfrm>
            <a:off x="933450" y="4427538"/>
            <a:ext cx="5143500" cy="4195762"/>
          </a:xfrm>
        </p:spPr>
        <p:txBody>
          <a:bodyPr lIns="93324" tIns="46662" rIns="93324" bIns="46662"/>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0BEB88-2964-44C3-830F-0104E61578BE}" type="slidenum">
              <a:rPr lang="en-US"/>
              <a:pPr/>
              <a:t>56</a:t>
            </a:fld>
            <a:endParaRPr lang="en-US"/>
          </a:p>
        </p:txBody>
      </p:sp>
      <p:sp>
        <p:nvSpPr>
          <p:cNvPr id="1222658" name="Rectangle 2"/>
          <p:cNvSpPr>
            <a:spLocks noGrp="1" noRot="1" noChangeAspect="1" noChangeArrowheads="1" noTextEdit="1"/>
          </p:cNvSpPr>
          <p:nvPr>
            <p:ph type="sldImg"/>
          </p:nvPr>
        </p:nvSpPr>
        <p:spPr>
          <a:xfrm>
            <a:off x="1174750" y="698500"/>
            <a:ext cx="4660900" cy="3495675"/>
          </a:xfrm>
          <a:ln/>
        </p:spPr>
      </p:sp>
      <p:sp>
        <p:nvSpPr>
          <p:cNvPr id="1222659" name="Rectangle 3"/>
          <p:cNvSpPr>
            <a:spLocks noGrp="1" noChangeArrowheads="1"/>
          </p:cNvSpPr>
          <p:nvPr>
            <p:ph type="body" idx="1"/>
          </p:nvPr>
        </p:nvSpPr>
        <p:spPr>
          <a:xfrm>
            <a:off x="933450" y="4427538"/>
            <a:ext cx="5143500" cy="4195762"/>
          </a:xfrm>
        </p:spPr>
        <p:txBody>
          <a:bodyPr lIns="93324" tIns="46662" rIns="93324" bIns="46662"/>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57</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52356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8E95DFF-8DD4-498C-97CC-DFD9EB27B73A}" type="slidenum">
              <a:rPr lang="en-US"/>
              <a:pPr/>
              <a:t>58</a:t>
            </a:fld>
            <a:endParaRPr lang="en-US"/>
          </a:p>
        </p:txBody>
      </p:sp>
      <p:sp>
        <p:nvSpPr>
          <p:cNvPr id="1224706" name="Rectangle 2"/>
          <p:cNvSpPr>
            <a:spLocks noGrp="1" noRot="1" noChangeAspect="1" noChangeArrowheads="1" noTextEdit="1"/>
          </p:cNvSpPr>
          <p:nvPr>
            <p:ph type="sldImg"/>
          </p:nvPr>
        </p:nvSpPr>
        <p:spPr>
          <a:xfrm>
            <a:off x="1174750" y="698500"/>
            <a:ext cx="4660900" cy="3495675"/>
          </a:xfrm>
          <a:ln/>
        </p:spPr>
      </p:sp>
      <p:sp>
        <p:nvSpPr>
          <p:cNvPr id="1224707" name="Rectangle 3"/>
          <p:cNvSpPr>
            <a:spLocks noGrp="1" noChangeArrowheads="1"/>
          </p:cNvSpPr>
          <p:nvPr>
            <p:ph type="body" idx="1"/>
          </p:nvPr>
        </p:nvSpPr>
        <p:spPr>
          <a:xfrm>
            <a:off x="933450" y="4427538"/>
            <a:ext cx="5143500" cy="4195762"/>
          </a:xfrm>
        </p:spPr>
        <p:txBody>
          <a:bodyPr lIns="93324" tIns="46662" rIns="93324" bIns="46662"/>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9F4FC24-459A-4B03-99E5-BA705B0799A2}" type="slidenum">
              <a:rPr lang="en-US"/>
              <a:pPr/>
              <a:t>59</a:t>
            </a:fld>
            <a:endParaRPr lang="en-US"/>
          </a:p>
        </p:txBody>
      </p:sp>
      <p:sp>
        <p:nvSpPr>
          <p:cNvPr id="1220610" name="Rectangle 2"/>
          <p:cNvSpPr>
            <a:spLocks noGrp="1" noRot="1" noChangeAspect="1" noChangeArrowheads="1" noTextEdit="1"/>
          </p:cNvSpPr>
          <p:nvPr>
            <p:ph type="sldImg"/>
          </p:nvPr>
        </p:nvSpPr>
        <p:spPr>
          <a:ln/>
        </p:spPr>
      </p:sp>
      <p:sp>
        <p:nvSpPr>
          <p:cNvPr id="122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F081D0E-C76B-4E25-B747-5DE7584CB057}" type="slidenum">
              <a:rPr lang="en-US"/>
              <a:pPr/>
              <a:t>60</a:t>
            </a:fld>
            <a:endParaRPr lang="en-US"/>
          </a:p>
        </p:txBody>
      </p:sp>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AA4679A-55EC-4FDB-8C73-7B6C9BFAC46B}" type="slidenum">
              <a:rPr lang="en-US"/>
              <a:pPr/>
              <a:t>61</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3F6970-4CF6-425E-A615-28D44632FFFC}" type="slidenum">
              <a:rPr lang="en-US"/>
              <a:pPr/>
              <a:t>62</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DB9F14E-5E9B-4F40-9045-8A33BF6DCDD2}" type="slidenum">
              <a:rPr lang="en-US"/>
              <a:pPr/>
              <a:t>63</a:t>
            </a:fld>
            <a:endParaRPr lang="en-US"/>
          </a:p>
        </p:txBody>
      </p:sp>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E3F6970-4CF6-425E-A615-28D44632FFFC}" type="slidenum">
              <a:rPr lang="en-US"/>
              <a:pPr/>
              <a:t>64</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9</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extLst>
      <p:ext uri="{BB962C8B-B14F-4D97-AF65-F5344CB8AC3E}">
        <p14:creationId xmlns:p14="http://schemas.microsoft.com/office/powerpoint/2010/main" val="3923214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D72254-BAA6-4F8A-B144-2899A5094486}" type="slidenum">
              <a:rPr lang="en-US"/>
              <a:pPr/>
              <a:t>65</a:t>
            </a:fld>
            <a:endParaRPr lang="en-US"/>
          </a:p>
        </p:txBody>
      </p:sp>
      <p:sp>
        <p:nvSpPr>
          <p:cNvPr id="1106946" name="Rectangle 2"/>
          <p:cNvSpPr>
            <a:spLocks noGrp="1" noRot="1" noChangeAspect="1" noChangeArrowheads="1" noTextEdit="1"/>
          </p:cNvSpPr>
          <p:nvPr>
            <p:ph type="sldImg"/>
          </p:nvPr>
        </p:nvSpPr>
        <p:spPr>
          <a:xfrm>
            <a:off x="1176338" y="698500"/>
            <a:ext cx="4660900" cy="3495675"/>
          </a:xfrm>
          <a:ln/>
        </p:spPr>
      </p:sp>
      <p:sp>
        <p:nvSpPr>
          <p:cNvPr id="1106947" name="Rectangle 3"/>
          <p:cNvSpPr>
            <a:spLocks noGrp="1" noChangeArrowheads="1"/>
          </p:cNvSpPr>
          <p:nvPr>
            <p:ph type="body" idx="1"/>
          </p:nvPr>
        </p:nvSpPr>
        <p:spPr>
          <a:xfrm>
            <a:off x="935038" y="4427538"/>
            <a:ext cx="5140325" cy="4195762"/>
          </a:xfrm>
        </p:spPr>
        <p:txBody>
          <a:bodyPr/>
          <a:lstStyle/>
          <a:p>
            <a:r>
              <a:rPr lang="en-US"/>
              <a:t>Good treatment in Bishop, Chp 3</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99C3EF-1748-42CC-937C-A56B1619ECDA}" type="slidenum">
              <a:rPr lang="en-US"/>
              <a:pPr/>
              <a:t>66</a:t>
            </a:fld>
            <a:endParaRPr lang="en-US"/>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856A88C-F5D0-49E8-BDC2-7B288C0A019F}" type="slidenum">
              <a:rPr lang="en-US"/>
              <a:pPr/>
              <a:t>67</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B186FC7-BDBC-42DA-8101-BCF872F803D5}" type="slidenum">
              <a:rPr lang="en-US"/>
              <a:pPr/>
              <a:t>68</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96EB7CC-05FD-4276-8C73-BB61EAF57E40}" type="slidenum">
              <a:rPr lang="en-US"/>
              <a:pPr/>
              <a:t>69</a:t>
            </a:fld>
            <a:endParaRPr lang="en-US"/>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D19C06C-1BCA-42EA-BF61-6347F88D1783}" type="slidenum">
              <a:rPr lang="en-US"/>
              <a:pPr/>
              <a:t>70</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BF85C3B-0C7D-4601-9152-34FED905A89F}" type="slidenum">
              <a:rPr lang="en-US"/>
              <a:pPr/>
              <a:t>71</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r>
              <a:rPr lang="en-US" dirty="0" smtClean="0"/>
              <a:t>The problem of minimizing 0-1 loss is NP hard in the </a:t>
            </a:r>
            <a:r>
              <a:rPr lang="en-US" b="1" dirty="0" smtClean="0">
                <a:solidFill>
                  <a:srgbClr val="0000FF"/>
                </a:solidFill>
              </a:rPr>
              <a:t>non-separable</a:t>
            </a:r>
            <a:r>
              <a:rPr lang="en-US" dirty="0" smtClean="0"/>
              <a:t> case: </a:t>
            </a:r>
            <a:r>
              <a:rPr lang="da-DK" sz="1200" b="0" i="0" u="none" strike="noStrike" kern="1200" baseline="0" dirty="0" smtClean="0">
                <a:solidFill>
                  <a:schemeClr val="tx1"/>
                </a:solidFill>
                <a:latin typeface="Times New Roman" pitchFamily="18" charset="0"/>
                <a:ea typeface="+mn-ea"/>
                <a:cs typeface="+mn-cs"/>
              </a:rPr>
              <a:t>(Ben-David, Simon et al. 2001).</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AE922F9-3E3A-47A4-8316-388B3C19221D}" type="slidenum">
              <a:rPr lang="en-US"/>
              <a:pPr/>
              <a:t>72</a:t>
            </a:fld>
            <a:endParaRPr lang="en-US"/>
          </a:p>
        </p:txBody>
      </p:sp>
      <p:sp>
        <p:nvSpPr>
          <p:cNvPr id="1207298" name="Rectangle 2"/>
          <p:cNvSpPr>
            <a:spLocks noGrp="1" noRot="1" noChangeAspect="1" noChangeArrowheads="1" noTextEdit="1"/>
          </p:cNvSpPr>
          <p:nvPr>
            <p:ph type="sldImg"/>
          </p:nvPr>
        </p:nvSpPr>
        <p:spPr>
          <a:ln/>
        </p:spPr>
      </p:sp>
      <p:sp>
        <p:nvSpPr>
          <p:cNvPr id="120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potentially check g(x) (Exact learning); </a:t>
            </a:r>
          </a:p>
          <a:p>
            <a:r>
              <a:rPr lang="en-US" dirty="0" smtClean="0"/>
              <a:t>Can</a:t>
            </a:r>
            <a:r>
              <a:rPr lang="en-US" baseline="0" dirty="0" smtClean="0"/>
              <a:t> the test data, even without the labels, be used to learn something? Maybe something about the distribution of the tests?</a:t>
            </a:r>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17</a:t>
            </a:fld>
            <a:endParaRPr lang="en-US"/>
          </a:p>
        </p:txBody>
      </p:sp>
    </p:spTree>
    <p:extLst>
      <p:ext uri="{BB962C8B-B14F-4D97-AF65-F5344CB8AC3E}">
        <p14:creationId xmlns:p14="http://schemas.microsoft.com/office/powerpoint/2010/main" val="145764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7B667AF-9C13-41FC-8E07-339962D59684}" type="slidenum">
              <a:rPr lang="en-US"/>
              <a:pPr/>
              <a:t>18</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r>
              <a:rPr lang="en-US" dirty="0"/>
              <a:t>Badges game</a:t>
            </a:r>
          </a:p>
          <a:p>
            <a:r>
              <a:rPr lang="en-US" dirty="0"/>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19</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591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24AC84C-072A-4336-8F5C-B3629C079362}" type="slidenum">
              <a:rPr lang="en-US"/>
              <a:pPr/>
              <a:t>20</a:t>
            </a:fld>
            <a:endParaRPr lang="en-US"/>
          </a:p>
        </p:txBody>
      </p:sp>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r>
              <a:rPr lang="en-US"/>
              <a:t>Badges game</a:t>
            </a:r>
          </a:p>
          <a:p>
            <a:r>
              <a:rPr lang="en-US"/>
              <a:t> Don’t give me the answer</a:t>
            </a:r>
          </a:p>
          <a:p>
            <a:r>
              <a:rPr lang="en-US"/>
              <a:t> Start thinking about how to write a program that will figure out whether my name has + or – next to it.</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28</a:t>
            </a:fld>
            <a:endParaRPr lang="en-US"/>
          </a:p>
        </p:txBody>
      </p:sp>
    </p:spTree>
    <p:extLst>
      <p:ext uri="{BB962C8B-B14F-4D97-AF65-F5344CB8AC3E}">
        <p14:creationId xmlns:p14="http://schemas.microsoft.com/office/powerpoint/2010/main" val="92714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73382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4196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18590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2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4443504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752600"/>
            <a:ext cx="7772400" cy="45259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9671357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371600"/>
            <a:ext cx="7772400" cy="45259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4646626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Spring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4268701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s.upenn.edu/~danrot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seas.upenn.edu/~cis519/spring2018/"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2.xml"/><Relationship Id="rId4" Type="http://schemas.openxmlformats.org/officeDocument/2006/relationships/hyperlink" Target="http://piazza.com/upenn/spring2018/cis419519"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notesSlide" Target="../notesSlides/notesSlide17.xml"/><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hyperlink" Target="http://www.seas.upenn.edu/~cis519/spring2018/assets/lectures/lecture-0/gam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cogcomp.cs.illinois.edu/Data/Spel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42.xml"/><Relationship Id="rId7" Type="http://schemas.openxmlformats.org/officeDocument/2006/relationships/oleObject" Target="../embeddings/oleObject8.bin"/><Relationship Id="rId12"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e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1.emf"/><Relationship Id="rId4" Type="http://schemas.openxmlformats.org/officeDocument/2006/relationships/image" Target="../media/image28.png"/><Relationship Id="rId9"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seas.upenn.edu/~cis519/spring2018/assets/lectures/lecture-0/gam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a:xfrm>
            <a:off x="685800" y="206375"/>
            <a:ext cx="7772400" cy="1470025"/>
          </a:xfrm>
        </p:spPr>
        <p:txBody>
          <a:bodyPr/>
          <a:lstStyle/>
          <a:p>
            <a:r>
              <a:rPr lang="en-US" b="1" dirty="0">
                <a:solidFill>
                  <a:srgbClr val="3333FF"/>
                </a:solidFill>
                <a:latin typeface="+mn-lt"/>
              </a:rPr>
              <a:t/>
            </a:r>
            <a:br>
              <a:rPr lang="en-US" b="1" dirty="0">
                <a:solidFill>
                  <a:srgbClr val="3333FF"/>
                </a:solidFill>
                <a:latin typeface="+mn-lt"/>
              </a:rPr>
            </a:br>
            <a:r>
              <a:rPr lang="en-US" sz="3600" b="1" dirty="0" smtClean="0">
                <a:solidFill>
                  <a:srgbClr val="3333FF"/>
                </a:solidFill>
                <a:latin typeface="+mn-lt"/>
              </a:rPr>
              <a:t>CIS 519/419 </a:t>
            </a:r>
            <a:br>
              <a:rPr lang="en-US" sz="3600" b="1" dirty="0" smtClean="0">
                <a:solidFill>
                  <a:srgbClr val="3333FF"/>
                </a:solidFill>
                <a:latin typeface="+mn-lt"/>
              </a:rPr>
            </a:br>
            <a:r>
              <a:rPr lang="en-US" sz="3600" b="1" dirty="0" smtClean="0">
                <a:solidFill>
                  <a:srgbClr val="3333FF"/>
                </a:solidFill>
                <a:latin typeface="+mn-lt"/>
              </a:rPr>
              <a:t>Applied Machine Learning</a:t>
            </a:r>
            <a:r>
              <a:rPr lang="en-US" b="1" dirty="0" smtClean="0">
                <a:solidFill>
                  <a:srgbClr val="3333FF"/>
                </a:solidFill>
                <a:latin typeface="+mn-lt"/>
              </a:rPr>
              <a:t/>
            </a:r>
            <a:br>
              <a:rPr lang="en-US" b="1" dirty="0" smtClean="0">
                <a:solidFill>
                  <a:srgbClr val="3333FF"/>
                </a:solidFill>
                <a:latin typeface="+mn-lt"/>
              </a:rPr>
            </a:br>
            <a:r>
              <a:rPr lang="en-US" sz="2400" b="1" dirty="0">
                <a:latin typeface="+mn-lt"/>
                <a:cs typeface="Courier"/>
              </a:rPr>
              <a:t>www.seas.upenn.edu/~cis519</a:t>
            </a:r>
            <a:br>
              <a:rPr lang="en-US" sz="2400" b="1" dirty="0">
                <a:latin typeface="+mn-lt"/>
                <a:cs typeface="Courier"/>
              </a:rPr>
            </a:br>
            <a:r>
              <a:rPr lang="en-US" sz="2400" b="1" dirty="0">
                <a:solidFill>
                  <a:srgbClr val="3333FF"/>
                </a:solidFill>
                <a:latin typeface="+mn-lt"/>
              </a:rPr>
              <a:t/>
            </a:r>
            <a:br>
              <a:rPr lang="en-US" sz="2400" b="1" dirty="0">
                <a:solidFill>
                  <a:srgbClr val="3333FF"/>
                </a:solidFill>
                <a:latin typeface="+mn-lt"/>
              </a:rPr>
            </a:br>
            <a:endParaRPr lang="en-US" b="1" dirty="0">
              <a:solidFill>
                <a:srgbClr val="3333FF"/>
              </a:solidFill>
              <a:latin typeface="+mn-lt"/>
            </a:endParaRPr>
          </a:p>
        </p:txBody>
      </p:sp>
      <p:sp>
        <p:nvSpPr>
          <p:cNvPr id="1043459" name="Rectangle 3"/>
          <p:cNvSpPr>
            <a:spLocks noGrp="1" noChangeArrowheads="1"/>
          </p:cNvSpPr>
          <p:nvPr>
            <p:ph type="subTitle" idx="1"/>
          </p:nvPr>
        </p:nvSpPr>
        <p:spPr/>
        <p:txBody>
          <a:bodyPr/>
          <a:lstStyle/>
          <a:p>
            <a:pPr algn="l"/>
            <a:r>
              <a:rPr lang="en-US" b="1" dirty="0">
                <a:solidFill>
                  <a:schemeClr val="accent2"/>
                </a:solidFill>
              </a:rPr>
              <a:t>Dan Roth</a:t>
            </a:r>
          </a:p>
          <a:p>
            <a:pPr algn="l"/>
            <a:r>
              <a:rPr lang="en-US" sz="2400" b="1" dirty="0" smtClean="0"/>
              <a:t>danroth@seas.upenn.edu</a:t>
            </a:r>
            <a:endParaRPr lang="en-US" sz="2400" b="1" dirty="0"/>
          </a:p>
          <a:p>
            <a:pPr algn="l"/>
            <a:r>
              <a:rPr lang="en-US" b="1" dirty="0">
                <a:hlinkClick r:id="rId3"/>
              </a:rPr>
              <a:t>http://www.cis.upenn.edu/~danroth</a:t>
            </a:r>
            <a:r>
              <a:rPr lang="en-US" b="1" dirty="0" smtClean="0">
                <a:hlinkClick r:id="rId3"/>
              </a:rPr>
              <a:t>/</a:t>
            </a:r>
            <a:endParaRPr lang="en-US" b="1" dirty="0" smtClean="0"/>
          </a:p>
          <a:p>
            <a:pPr algn="l"/>
            <a:r>
              <a:rPr lang="en-US" b="1" dirty="0" smtClean="0"/>
              <a:t>461C, 3401 Walnut</a:t>
            </a:r>
            <a:endParaRPr lang="en-US" sz="2400" b="1" dirty="0"/>
          </a:p>
          <a:p>
            <a:pPr algn="l"/>
            <a:endParaRPr lang="en-US" sz="2400" b="1" dirty="0">
              <a:solidFill>
                <a:schemeClr val="accent2"/>
              </a:solidFill>
            </a:endParaRPr>
          </a:p>
        </p:txBody>
      </p:sp>
      <p:sp>
        <p:nvSpPr>
          <p:cNvPr id="4" name="TextBox 3"/>
          <p:cNvSpPr txBox="1"/>
          <p:nvPr/>
        </p:nvSpPr>
        <p:spPr>
          <a:xfrm>
            <a:off x="381000" y="5703393"/>
            <a:ext cx="8382000" cy="646331"/>
          </a:xfrm>
          <a:prstGeom prst="rect">
            <a:avLst/>
          </a:prstGeom>
          <a:noFill/>
        </p:spPr>
        <p:txBody>
          <a:bodyPr wrap="square" rtlCol="0">
            <a:spAutoFit/>
          </a:bodyPr>
          <a:lstStyle/>
          <a:p>
            <a:r>
              <a:rPr lang="en-US" sz="1800" dirty="0">
                <a:latin typeface="+mn-lt"/>
              </a:rPr>
              <a:t>S</a:t>
            </a:r>
            <a:r>
              <a:rPr lang="en-US" sz="1800" dirty="0" smtClean="0">
                <a:latin typeface="+mn-lt"/>
              </a:rPr>
              <a:t>lides were created by </a:t>
            </a:r>
            <a:r>
              <a:rPr lang="en-US" sz="1800" dirty="0">
                <a:latin typeface="+mn-lt"/>
              </a:rPr>
              <a:t>Dan Roth </a:t>
            </a:r>
            <a:r>
              <a:rPr lang="en-US" sz="1800" dirty="0" smtClean="0">
                <a:latin typeface="+mn-lt"/>
              </a:rPr>
              <a:t>(for </a:t>
            </a:r>
            <a:r>
              <a:rPr lang="en-US" sz="1800" dirty="0">
                <a:latin typeface="+mn-lt"/>
              </a:rPr>
              <a:t>CIS519/419 at Penn or CS446 at </a:t>
            </a:r>
            <a:r>
              <a:rPr lang="en-US" sz="1800" dirty="0" smtClean="0">
                <a:latin typeface="+mn-lt"/>
              </a:rPr>
              <a:t>UIUC), </a:t>
            </a:r>
            <a:r>
              <a:rPr lang="en-US" sz="1800" dirty="0">
                <a:latin typeface="+mn-lt"/>
              </a:rPr>
              <a:t>Eric </a:t>
            </a:r>
            <a:r>
              <a:rPr lang="en-US" sz="1800" dirty="0" smtClean="0">
                <a:latin typeface="+mn-lt"/>
              </a:rPr>
              <a:t>Eaton for CIS519/419 at Penn, or from other authors who have made their ML slides available. </a:t>
            </a:r>
          </a:p>
        </p:txBody>
      </p:sp>
    </p:spTree>
    <p:extLst>
      <p:ext uri="{BB962C8B-B14F-4D97-AF65-F5344CB8AC3E}">
        <p14:creationId xmlns:p14="http://schemas.microsoft.com/office/powerpoint/2010/main" val="264079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a:t>y</a:t>
            </a:r>
            <a:r>
              <a:rPr lang="en-US" sz="3600" dirty="0" smtClean="0"/>
              <a:t>∈ </a:t>
            </a:r>
            <a:r>
              <a:rPr lang="en-US" sz="3600" b="1" dirty="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an output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 </a:t>
            </a:r>
            <a:r>
              <a:rPr lang="en-US" sz="3600" b="1" dirty="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input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System </a:t>
            </a:r>
          </a:p>
          <a:p>
            <a:pPr algn="ctr"/>
            <a:r>
              <a:rPr lang="en-US" sz="3200" dirty="0" smtClean="0"/>
              <a:t>y</a:t>
            </a:r>
            <a:r>
              <a:rPr lang="en-US" sz="3200" b="1" dirty="0" smtClean="0"/>
              <a:t> </a:t>
            </a:r>
            <a:r>
              <a:rPr lang="en-US" sz="3200" dirty="0" smtClean="0"/>
              <a:t>= f(</a:t>
            </a:r>
            <a:r>
              <a:rPr lang="en-US" sz="3200" b="1" dirty="0" smtClean="0"/>
              <a:t>x</a:t>
            </a:r>
            <a:r>
              <a:rPr lang="en-US" sz="3200" dirty="0" smtClean="0"/>
              <a:t>)</a:t>
            </a:r>
            <a:r>
              <a:rPr lang="en-US" sz="3200" b="1" dirty="0" smtClean="0"/>
              <a:t> </a:t>
            </a:r>
            <a:endParaRPr lang="en-US" sz="3200" b="1" dirty="0"/>
          </a:p>
        </p:txBody>
      </p:sp>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a:xfrm>
            <a:off x="990600" y="5029200"/>
            <a:ext cx="7162800" cy="1096963"/>
          </a:xfrm>
        </p:spPr>
        <p:txBody>
          <a:bodyPr/>
          <a:lstStyle/>
          <a:p>
            <a:r>
              <a:rPr lang="en-US" dirty="0"/>
              <a:t>We consider systems that apply a function f() </a:t>
            </a:r>
            <a:br>
              <a:rPr lang="en-US" dirty="0"/>
            </a:br>
            <a:r>
              <a:rPr lang="en-US" dirty="0"/>
              <a:t>to input items </a:t>
            </a:r>
            <a:r>
              <a:rPr lang="en-US" b="1" dirty="0"/>
              <a:t>x </a:t>
            </a:r>
            <a:r>
              <a:rPr lang="en-US" dirty="0"/>
              <a:t>and return an output </a:t>
            </a:r>
            <a:r>
              <a:rPr lang="en-US" b="1" dirty="0"/>
              <a:t>y</a:t>
            </a:r>
            <a:r>
              <a:rPr lang="en-US" dirty="0"/>
              <a:t> = f(</a:t>
            </a:r>
            <a:r>
              <a:rPr lang="en-US" b="1" dirty="0"/>
              <a:t>x</a:t>
            </a:r>
            <a:r>
              <a:rPr lang="en-US" dirty="0" smtClean="0"/>
              <a:t>).</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10</a:t>
            </a:fld>
            <a:endParaRPr lang="en-US"/>
          </a:p>
        </p:txBody>
      </p:sp>
    </p:spTree>
    <p:extLst>
      <p:ext uri="{BB962C8B-B14F-4D97-AF65-F5344CB8AC3E}">
        <p14:creationId xmlns:p14="http://schemas.microsoft.com/office/powerpoint/2010/main" val="98086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a:t>y</a:t>
            </a:r>
            <a:r>
              <a:rPr lang="en-US" sz="3600" dirty="0" smtClean="0"/>
              <a:t>∈ </a:t>
            </a:r>
            <a:r>
              <a:rPr lang="en-US" sz="3600" b="1" dirty="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an output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 </a:t>
            </a:r>
            <a:r>
              <a:rPr lang="en-US" sz="3600" b="1" dirty="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input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System </a:t>
            </a:r>
          </a:p>
          <a:p>
            <a:pPr algn="ctr"/>
            <a:r>
              <a:rPr lang="en-US" sz="3200" dirty="0" smtClean="0"/>
              <a:t>y</a:t>
            </a:r>
            <a:r>
              <a:rPr lang="en-US" sz="3200" b="1" dirty="0" smtClean="0"/>
              <a:t> </a:t>
            </a:r>
            <a:r>
              <a:rPr lang="en-US" sz="3200" dirty="0" smtClean="0"/>
              <a:t>= f(</a:t>
            </a:r>
            <a:r>
              <a:rPr lang="en-US" sz="3200" b="1" dirty="0" smtClean="0"/>
              <a:t>x</a:t>
            </a:r>
            <a:r>
              <a:rPr lang="en-US" sz="3200" dirty="0" smtClean="0"/>
              <a:t>)</a:t>
            </a:r>
            <a:r>
              <a:rPr lang="en-US" sz="3200" b="1" dirty="0" smtClean="0"/>
              <a:t> </a:t>
            </a:r>
            <a:endParaRPr lang="en-US" sz="3200" b="1" dirty="0"/>
          </a:p>
        </p:txBody>
      </p:sp>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a:xfrm>
            <a:off x="990600" y="4999037"/>
            <a:ext cx="7162800" cy="1325563"/>
          </a:xfrm>
        </p:spPr>
        <p:txBody>
          <a:bodyPr/>
          <a:lstStyle/>
          <a:p>
            <a:r>
              <a:rPr lang="en-US" dirty="0"/>
              <a:t>In (supervised) machine learning, we deal with systems whose </a:t>
            </a:r>
            <a:r>
              <a:rPr lang="en-US" dirty="0">
                <a:solidFill>
                  <a:srgbClr val="C00000"/>
                </a:solidFill>
              </a:rPr>
              <a:t>f(</a:t>
            </a:r>
            <a:r>
              <a:rPr lang="en-US" b="1" dirty="0">
                <a:solidFill>
                  <a:srgbClr val="C00000"/>
                </a:solidFill>
              </a:rPr>
              <a:t>x</a:t>
            </a:r>
            <a:r>
              <a:rPr lang="en-US" dirty="0">
                <a:solidFill>
                  <a:srgbClr val="C00000"/>
                </a:solidFill>
              </a:rPr>
              <a:t>) is learned from examples</a:t>
            </a:r>
            <a:r>
              <a:rPr lang="en-US" dirty="0"/>
              <a:t>.</a:t>
            </a:r>
          </a:p>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11</a:t>
            </a:fld>
            <a:endParaRPr lang="en-US"/>
          </a:p>
        </p:txBody>
      </p:sp>
    </p:spTree>
    <p:extLst>
      <p:ext uri="{BB962C8B-B14F-4D97-AF65-F5344CB8AC3E}">
        <p14:creationId xmlns:p14="http://schemas.microsoft.com/office/powerpoint/2010/main" val="914860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Why use learning?</a:t>
            </a:r>
            <a:endParaRPr lang="en-US" dirty="0"/>
          </a:p>
        </p:txBody>
      </p:sp>
      <p:sp>
        <p:nvSpPr>
          <p:cNvPr id="4" name="Content Placeholder 3"/>
          <p:cNvSpPr>
            <a:spLocks noGrp="1"/>
          </p:cNvSpPr>
          <p:nvPr>
            <p:ph idx="1"/>
          </p:nvPr>
        </p:nvSpPr>
        <p:spPr>
          <a:xfrm>
            <a:off x="671512" y="1766092"/>
            <a:ext cx="7772400" cy="4525963"/>
          </a:xfrm>
        </p:spPr>
        <p:txBody>
          <a:bodyPr/>
          <a:lstStyle/>
          <a:p>
            <a:r>
              <a:rPr lang="en-US" dirty="0" smtClean="0"/>
              <a:t>We typically use machine learning when the function f(x) we want the system to apply is unknown to us, and we cannot “think” about it. The function could actually be simple. </a:t>
            </a:r>
          </a:p>
          <a:p>
            <a:endParaRPr lang="en-US" dirty="0" smtClean="0"/>
          </a:p>
          <a:p>
            <a:endParaRPr lang="en-US" dirty="0" smtClean="0"/>
          </a:p>
        </p:txBody>
      </p:sp>
      <p:sp>
        <p:nvSpPr>
          <p:cNvPr id="5" name="Slide Number Placeholder 4"/>
          <p:cNvSpPr>
            <a:spLocks noGrp="1"/>
          </p:cNvSpPr>
          <p:nvPr>
            <p:ph type="sldNum" sz="quarter" idx="4"/>
          </p:nvPr>
        </p:nvSpPr>
        <p:spPr/>
        <p:txBody>
          <a:bodyPr/>
          <a:lstStyle/>
          <a:p>
            <a:fld id="{0C921938-476A-4922-BE24-3B8F6A2854D9}" type="slidenum">
              <a:rPr lang="en-US" smtClean="0"/>
              <a:pPr/>
              <a:t>12</a:t>
            </a:fld>
            <a:endParaRPr lang="en-US" dirty="0"/>
          </a:p>
        </p:txBody>
      </p:sp>
      <p:pic>
        <p:nvPicPr>
          <p:cNvPr id="9" name="Picture 8" descr="Screen Shot 2013-07-17 at 1.47.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4889">
            <a:off x="5909217" y="3297279"/>
            <a:ext cx="3019131" cy="256626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a:stretch>
            <a:fillRect/>
          </a:stretch>
        </p:blipFill>
        <p:spPr>
          <a:xfrm>
            <a:off x="76200" y="3657600"/>
            <a:ext cx="5654421" cy="2468563"/>
          </a:xfrm>
          <a:prstGeom prst="rect">
            <a:avLst/>
          </a:prstGeom>
          <a:solidFill>
            <a:srgbClr val="FFFFCC"/>
          </a:solidFill>
          <a:ln>
            <a:solidFill>
              <a:schemeClr val="accent1"/>
            </a:solidFill>
          </a:ln>
        </p:spPr>
      </p:pic>
      <p:grpSp>
        <p:nvGrpSpPr>
          <p:cNvPr id="15" name="Group 14"/>
          <p:cNvGrpSpPr/>
          <p:nvPr/>
        </p:nvGrpSpPr>
        <p:grpSpPr>
          <a:xfrm>
            <a:off x="1500185" y="3690932"/>
            <a:ext cx="2490793" cy="895357"/>
            <a:chOff x="1500185" y="3690932"/>
            <a:chExt cx="2490793" cy="895357"/>
          </a:xfrm>
        </p:grpSpPr>
        <p:sp>
          <p:nvSpPr>
            <p:cNvPr id="12" name="Rectangle 11"/>
            <p:cNvSpPr/>
            <p:nvPr/>
          </p:nvSpPr>
          <p:spPr>
            <a:xfrm>
              <a:off x="2133600" y="3690932"/>
              <a:ext cx="1371600"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00185" y="4029074"/>
              <a:ext cx="457200"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28978" y="4357688"/>
              <a:ext cx="762000" cy="228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17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5"/>
            <a:ext cx="3318299" cy="4965977"/>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endParaRPr lang="en-US" sz="3600" dirty="0" smtClean="0"/>
          </a:p>
          <a:p>
            <a:pPr algn="ctr"/>
            <a:r>
              <a:rPr lang="en-US" sz="3600" dirty="0" smtClean="0"/>
              <a:t>y∈ </a:t>
            </a:r>
            <a:r>
              <a:rPr lang="en-US" sz="3600" b="1" dirty="0">
                <a:latin typeface="Lucida Calligraphy"/>
                <a:cs typeface="Lucida Calligraphy"/>
              </a:rPr>
              <a:t>Y</a:t>
            </a:r>
            <a:endParaRPr lang="en-US" sz="3600" b="1" dirty="0" smtClean="0">
              <a:latin typeface="Lucida Calligraphy"/>
              <a:cs typeface="Lucida Calligraphy"/>
            </a:endParaRPr>
          </a:p>
          <a:p>
            <a:pPr algn="ctr"/>
            <a:endParaRPr lang="en-US" sz="3200" dirty="0" smtClean="0"/>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a:t>
            </a:r>
            <a:r>
              <a:rPr lang="en-US" sz="3200" dirty="0" smtClean="0">
                <a:solidFill>
                  <a:srgbClr val="C00000"/>
                </a:solidFill>
              </a:rPr>
              <a:t>label space </a:t>
            </a:r>
            <a:r>
              <a:rPr lang="en-US" sz="3200" b="1" dirty="0" smtClean="0">
                <a:solidFill>
                  <a:srgbClr val="C00000"/>
                </a:solidFill>
                <a:latin typeface="Lucida Calligraphy"/>
                <a:cs typeface="Lucida Calligraphy"/>
              </a:rPr>
              <a:t>Y</a:t>
            </a:r>
            <a:endParaRPr lang="en-US" sz="3200" dirty="0">
              <a:solidFill>
                <a:srgbClr val="C00000"/>
              </a:solidFill>
              <a:latin typeface="Lucida Calligraphy"/>
              <a:cs typeface="Lucida Calligraphy"/>
            </a:endParaRPr>
          </a:p>
        </p:txBody>
      </p:sp>
      <p:sp>
        <p:nvSpPr>
          <p:cNvPr id="7" name="Rounded Rectangle 6"/>
          <p:cNvSpPr/>
          <p:nvPr/>
        </p:nvSpPr>
        <p:spPr>
          <a:xfrm>
            <a:off x="463426" y="1299355"/>
            <a:ext cx="3318299" cy="4965977"/>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smtClean="0"/>
          </a:p>
          <a:p>
            <a:pPr algn="ctr"/>
            <a:endParaRPr lang="en-US" sz="3600" dirty="0"/>
          </a:p>
          <a:p>
            <a:pPr algn="ctr"/>
            <a:r>
              <a:rPr lang="en-US" sz="3600" b="1" dirty="0"/>
              <a:t>x</a:t>
            </a:r>
            <a:r>
              <a:rPr lang="en-US" sz="3600" dirty="0" smtClean="0"/>
              <a:t>∈ </a:t>
            </a:r>
            <a:r>
              <a:rPr lang="en-US" sz="3600" b="1" dirty="0" smtClean="0">
                <a:latin typeface="Lucida Calligraphy"/>
                <a:cs typeface="Lucida Calligraphy"/>
              </a:rPr>
              <a:t>X</a:t>
            </a:r>
          </a:p>
          <a:p>
            <a:pPr algn="ct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a:t>
            </a:r>
            <a:r>
              <a:rPr lang="en-US" sz="3200" dirty="0" smtClean="0">
                <a:solidFill>
                  <a:srgbClr val="C00000"/>
                </a:solidFill>
              </a:rPr>
              <a:t>instance space </a:t>
            </a:r>
            <a:r>
              <a:rPr lang="en-US" sz="3200" b="1" dirty="0" smtClean="0">
                <a:solidFill>
                  <a:srgbClr val="C00000"/>
                </a:solidFill>
                <a:latin typeface="Lucida Calligraphy"/>
                <a:cs typeface="Lucida Calligraphy"/>
              </a:rPr>
              <a:t>X</a:t>
            </a:r>
            <a:endParaRPr lang="en-US" sz="3200" b="1" dirty="0">
              <a:solidFill>
                <a:srgbClr val="C00000"/>
              </a:solidFill>
              <a:latin typeface="Lucida Calligraphy"/>
              <a:cs typeface="Lucida Calligraphy"/>
            </a:endParaRPr>
          </a:p>
        </p:txBody>
      </p:sp>
      <p:sp>
        <p:nvSpPr>
          <p:cNvPr id="5" name="Right Arrow 4"/>
          <p:cNvSpPr/>
          <p:nvPr/>
        </p:nvSpPr>
        <p:spPr>
          <a:xfrm>
            <a:off x="3113612" y="2881410"/>
            <a:ext cx="3193143" cy="1659956"/>
          </a:xfrm>
          <a:prstGeom prst="rightArrow">
            <a:avLst>
              <a:gd name="adj1" fmla="val 62469"/>
              <a:gd name="adj2" fmla="val 40368"/>
            </a:avLst>
          </a:prstGeom>
          <a:solidFill>
            <a:srgbClr val="FF9900"/>
          </a:solidFill>
          <a:ln w="381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3200" dirty="0" smtClean="0"/>
              <a:t>Learned Model</a:t>
            </a:r>
            <a:r>
              <a:rPr lang="en-US" sz="3200" b="1" dirty="0" smtClean="0"/>
              <a:t/>
            </a:r>
            <a:br>
              <a:rPr lang="en-US" sz="3200" b="1" dirty="0" smtClean="0"/>
            </a:br>
            <a:r>
              <a:rPr lang="en-US" sz="3200" b="1" dirty="0" smtClean="0"/>
              <a:t>y </a:t>
            </a:r>
            <a:r>
              <a:rPr lang="en-US" sz="3200" dirty="0" smtClean="0"/>
              <a:t>= g(</a:t>
            </a:r>
            <a:r>
              <a:rPr lang="en-US" sz="3200" b="1" dirty="0" smtClean="0"/>
              <a:t>x</a:t>
            </a:r>
            <a:r>
              <a:rPr lang="en-US" sz="3200" dirty="0" smtClean="0"/>
              <a:t>)</a:t>
            </a:r>
            <a:r>
              <a:rPr lang="en-US" sz="3200" b="1" dirty="0" smtClean="0"/>
              <a:t> </a:t>
            </a:r>
            <a:endParaRPr lang="en-US" sz="3200" b="1" dirty="0"/>
          </a:p>
        </p:txBody>
      </p:sp>
      <p:sp>
        <p:nvSpPr>
          <p:cNvPr id="9" name="Title 2"/>
          <p:cNvSpPr>
            <a:spLocks noGrp="1"/>
          </p:cNvSpPr>
          <p:nvPr>
            <p:ph type="title"/>
          </p:nvPr>
        </p:nvSpPr>
        <p:spPr/>
        <p:txBody>
          <a:bodyPr/>
          <a:lstStyle/>
          <a:p>
            <a:r>
              <a:rPr lang="en-US" smtClean="0"/>
              <a:t>Supervised learning</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a:lstStyle/>
          <a:p>
            <a:fld id="{0C921938-476A-4922-BE24-3B8F6A2854D9}" type="slidenum">
              <a:rPr lang="en-US" smtClean="0"/>
              <a:pPr/>
              <a:t>13</a:t>
            </a:fld>
            <a:endParaRPr lang="en-US" dirty="0"/>
          </a:p>
        </p:txBody>
      </p:sp>
      <p:sp>
        <p:nvSpPr>
          <p:cNvPr id="10" name="Right Arrow 9"/>
          <p:cNvSpPr/>
          <p:nvPr/>
        </p:nvSpPr>
        <p:spPr>
          <a:xfrm>
            <a:off x="3113612" y="1417638"/>
            <a:ext cx="3193143" cy="1659956"/>
          </a:xfrm>
          <a:prstGeom prst="rightArrow">
            <a:avLst>
              <a:gd name="adj1" fmla="val 62469"/>
              <a:gd name="adj2" fmla="val 40368"/>
            </a:avLst>
          </a:prstGeom>
          <a:solidFill>
            <a:schemeClr val="bg1"/>
          </a:solidFill>
          <a:ln w="53975" cmpd="sng">
            <a:solidFill>
              <a:schemeClr val="tx1"/>
            </a:solidFill>
            <a:prstDash val="sysDot"/>
          </a:ln>
          <a:effectLst/>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smtClean="0"/>
              <a:t>Target function</a:t>
            </a:r>
          </a:p>
          <a:p>
            <a:pPr algn="ctr"/>
            <a:r>
              <a:rPr lang="en-US" sz="3200" b="1" dirty="0" smtClean="0"/>
              <a:t>y </a:t>
            </a:r>
            <a:r>
              <a:rPr lang="en-US" sz="3200" dirty="0" smtClean="0"/>
              <a:t>= f(</a:t>
            </a:r>
            <a:r>
              <a:rPr lang="en-US" sz="3200" b="1" dirty="0" smtClean="0"/>
              <a:t>x</a:t>
            </a:r>
            <a:r>
              <a:rPr lang="en-US" sz="3200" dirty="0" smtClean="0"/>
              <a:t>)</a:t>
            </a:r>
            <a:r>
              <a:rPr lang="en-US" sz="3200" b="1" dirty="0" smtClean="0"/>
              <a:t> </a:t>
            </a:r>
            <a:endParaRPr lang="en-US" sz="3200" b="1" dirty="0"/>
          </a:p>
        </p:txBody>
      </p:sp>
    </p:spTree>
    <p:extLst>
      <p:ext uri="{BB962C8B-B14F-4D97-AF65-F5344CB8AC3E}">
        <p14:creationId xmlns:p14="http://schemas.microsoft.com/office/powerpoint/2010/main" val="17397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Supervised learning: Training</a:t>
            </a:r>
            <a:endParaRPr lang="en-US" dirty="0"/>
          </a:p>
        </p:txBody>
      </p:sp>
      <p:sp>
        <p:nvSpPr>
          <p:cNvPr id="5" name="Content Placeholder 4"/>
          <p:cNvSpPr>
            <a:spLocks noGrp="1"/>
          </p:cNvSpPr>
          <p:nvPr>
            <p:ph idx="1"/>
          </p:nvPr>
        </p:nvSpPr>
        <p:spPr>
          <a:xfrm>
            <a:off x="990600" y="5410200"/>
            <a:ext cx="7162800" cy="1140744"/>
          </a:xfrm>
        </p:spPr>
        <p:txBody>
          <a:bodyPr/>
          <a:lstStyle/>
          <a:p>
            <a:r>
              <a:rPr lang="en-US" dirty="0"/>
              <a:t>Give the learner examples in </a:t>
            </a:r>
            <a:r>
              <a:rPr lang="en-US" b="1" dirty="0">
                <a:latin typeface="Lucida Calligraphy"/>
                <a:cs typeface="Lucida Calligraphy"/>
              </a:rPr>
              <a:t>D</a:t>
            </a:r>
            <a:r>
              <a:rPr lang="en-US" b="1" baseline="30000" dirty="0">
                <a:cs typeface="Lucida Calligraphy"/>
              </a:rPr>
              <a:t> </a:t>
            </a:r>
            <a:r>
              <a:rPr lang="en-US" baseline="30000" dirty="0">
                <a:cs typeface="Lucida Calligraphy"/>
              </a:rPr>
              <a:t>train</a:t>
            </a:r>
            <a:endParaRPr lang="en-US" dirty="0"/>
          </a:p>
          <a:p>
            <a:r>
              <a:rPr lang="en-US" dirty="0">
                <a:cs typeface="Lucida Calligraphy"/>
              </a:rPr>
              <a:t>The learner returns a model g(</a:t>
            </a:r>
            <a:r>
              <a:rPr lang="en-US" b="1" dirty="0">
                <a:cs typeface="Lucida Calligraphy"/>
              </a:rPr>
              <a:t>x</a:t>
            </a:r>
            <a:r>
              <a:rPr lang="en-US" dirty="0">
                <a:cs typeface="Lucida Calligraphy"/>
              </a:rPr>
              <a:t>)</a:t>
            </a:r>
          </a:p>
          <a:p>
            <a:endParaRPr lang="en-US" dirty="0"/>
          </a:p>
        </p:txBody>
      </p:sp>
      <p:sp>
        <p:nvSpPr>
          <p:cNvPr id="4" name="Slide Number Placeholder 3"/>
          <p:cNvSpPr>
            <a:spLocks noGrp="1"/>
          </p:cNvSpPr>
          <p:nvPr>
            <p:ph type="sldNum" sz="quarter" idx="12"/>
          </p:nvPr>
        </p:nvSpPr>
        <p:spPr/>
        <p:txBody>
          <a:bodyPr/>
          <a:lstStyle/>
          <a:p>
            <a:fld id="{0C921938-476A-4922-BE24-3B8F6A2854D9}" type="slidenum">
              <a:rPr lang="en-US" smtClean="0"/>
              <a:pPr/>
              <a:t>14</a:t>
            </a:fld>
            <a:endParaRPr lang="en-US" dirty="0"/>
          </a:p>
        </p:txBody>
      </p:sp>
      <p:sp>
        <p:nvSpPr>
          <p:cNvPr id="6" name="Rounded Rectangle 5"/>
          <p:cNvSpPr/>
          <p:nvPr/>
        </p:nvSpPr>
        <p:spPr>
          <a:xfrm>
            <a:off x="463426" y="1595690"/>
            <a:ext cx="3050241"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Labeled Training </a:t>
            </a:r>
            <a:r>
              <a:rPr lang="en-US" sz="3200" dirty="0"/>
              <a:t>D</a:t>
            </a:r>
            <a:r>
              <a:rPr lang="en-US" sz="3200" dirty="0" smtClean="0"/>
              <a:t>ata</a:t>
            </a:r>
            <a:br>
              <a:rPr lang="en-US" sz="3200" dirty="0" smtClean="0"/>
            </a:br>
            <a:r>
              <a:rPr lang="en-US" sz="3200" b="1" dirty="0" smtClean="0">
                <a:solidFill>
                  <a:schemeClr val="tx1"/>
                </a:solidFill>
                <a:latin typeface="Lucida Calligraphy"/>
                <a:cs typeface="Lucida Calligraphy"/>
              </a:rPr>
              <a:t>D</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train</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a:t>
            </a:r>
            <a:r>
              <a:rPr lang="en-US" sz="3200" b="1" dirty="0">
                <a:solidFill>
                  <a:srgbClr val="000000"/>
                </a:solidFill>
                <a:cs typeface="Lucida Calligraphy"/>
              </a:rPr>
              <a:t>x</a:t>
            </a:r>
            <a:r>
              <a:rPr lang="en-US" sz="3200" baseline="-25000" dirty="0">
                <a:solidFill>
                  <a:srgbClr val="000000"/>
                </a:solidFill>
                <a:cs typeface="Lucida Calligraphy"/>
              </a:rPr>
              <a:t>1</a:t>
            </a:r>
            <a:r>
              <a:rPr lang="en-US" sz="3200" dirty="0">
                <a:solidFill>
                  <a:srgbClr val="000000"/>
                </a:solidFill>
                <a:cs typeface="Lucida Calligraphy"/>
              </a:rPr>
              <a:t>, y</a:t>
            </a:r>
            <a:r>
              <a:rPr lang="en-US" sz="3200" baseline="-25000" dirty="0">
                <a:solidFill>
                  <a:srgbClr val="000000"/>
                </a:solidFill>
                <a:cs typeface="Lucida Calligraphy"/>
              </a:rPr>
              <a:t>1</a:t>
            </a:r>
            <a:r>
              <a:rPr lang="en-US" sz="3200" dirty="0" smtClean="0">
                <a:solidFill>
                  <a:srgbClr val="000000"/>
                </a:solidFill>
                <a:cs typeface="Lucida Calligraphy"/>
              </a:rPr>
              <a:t>)</a:t>
            </a:r>
          </a:p>
          <a:p>
            <a:pPr marL="0" lvl="1" algn="ctr"/>
            <a:r>
              <a:rPr lang="en-US" sz="3200" dirty="0">
                <a:solidFill>
                  <a:srgbClr val="000000"/>
                </a:solidFill>
                <a:cs typeface="Lucida Calligraphy"/>
              </a:rPr>
              <a:t>(</a:t>
            </a:r>
            <a:r>
              <a:rPr lang="en-US" sz="3200" b="1" dirty="0" smtClean="0">
                <a:solidFill>
                  <a:srgbClr val="000000"/>
                </a:solidFill>
                <a:cs typeface="Lucida Calligraphy"/>
              </a:rPr>
              <a:t>x</a:t>
            </a:r>
            <a:r>
              <a:rPr lang="en-US" sz="3200" baseline="-25000" dirty="0" smtClean="0">
                <a:solidFill>
                  <a:srgbClr val="000000"/>
                </a:solidFill>
                <a:cs typeface="Lucida Calligraphy"/>
              </a:rPr>
              <a:t>2</a:t>
            </a:r>
            <a:r>
              <a:rPr lang="en-US" sz="3200" dirty="0" smtClean="0">
                <a:solidFill>
                  <a:srgbClr val="000000"/>
                </a:solidFill>
                <a:cs typeface="Lucida Calligraphy"/>
              </a:rPr>
              <a:t>, y</a:t>
            </a:r>
            <a:r>
              <a:rPr lang="en-US" sz="3200" baseline="-25000" dirty="0" smtClean="0">
                <a:solidFill>
                  <a:srgbClr val="000000"/>
                </a:solidFill>
                <a:cs typeface="Lucida Calligraphy"/>
              </a:rPr>
              <a:t>2</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a:t>
            </a:r>
            <a:endParaRPr lang="en-US" sz="3200" dirty="0">
              <a:solidFill>
                <a:srgbClr val="000000"/>
              </a:solidFill>
              <a:cs typeface="Lucida Calligraphy"/>
            </a:endParaRPr>
          </a:p>
          <a:p>
            <a:pPr marL="0" lvl="1" algn="ctr"/>
            <a:r>
              <a:rPr lang="en-US" sz="3200" dirty="0" smtClean="0">
                <a:solidFill>
                  <a:srgbClr val="000000"/>
                </a:solidFill>
                <a:cs typeface="Lucida Calligraphy"/>
              </a:rPr>
              <a:t>(</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N</a:t>
            </a:r>
            <a:r>
              <a:rPr lang="en-US" sz="3200" dirty="0">
                <a:solidFill>
                  <a:srgbClr val="000000"/>
                </a:solidFill>
                <a:cs typeface="Lucida Calligraphy"/>
              </a:rPr>
              <a:t>, y</a:t>
            </a:r>
            <a:r>
              <a:rPr lang="en-US" sz="3200" baseline="-25000" dirty="0">
                <a:solidFill>
                  <a:srgbClr val="000000"/>
                </a:solidFill>
                <a:cs typeface="Lucida Calligraphy"/>
              </a:rPr>
              <a:t>N</a:t>
            </a:r>
            <a:r>
              <a:rPr lang="en-US" sz="3200" dirty="0" smtClean="0">
                <a:solidFill>
                  <a:srgbClr val="000000"/>
                </a:solidFill>
                <a:cs typeface="Lucida Calligraphy"/>
              </a:rPr>
              <a:t>) </a:t>
            </a:r>
            <a:endParaRPr lang="en-US" sz="3200" dirty="0" smtClean="0"/>
          </a:p>
          <a:p>
            <a:pPr algn="ctr"/>
            <a:endParaRPr lang="en-US" sz="3600" dirty="0"/>
          </a:p>
          <a:p>
            <a:pPr algn="ctr"/>
            <a:endParaRPr lang="en-US" sz="3600" dirty="0" smtClean="0"/>
          </a:p>
        </p:txBody>
      </p:sp>
      <p:sp>
        <p:nvSpPr>
          <p:cNvPr id="10" name="Rectangle 9"/>
          <p:cNvSpPr/>
          <p:nvPr/>
        </p:nvSpPr>
        <p:spPr>
          <a:xfrm>
            <a:off x="6688667" y="2230121"/>
            <a:ext cx="1998133" cy="2356556"/>
          </a:xfrm>
          <a:prstGeom prst="rect">
            <a:avLst/>
          </a:prstGeom>
          <a:solidFill>
            <a:srgbClr val="FF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solidFill>
                  <a:srgbClr val="000000"/>
                </a:solidFill>
              </a:rPr>
              <a:t>Learned model</a:t>
            </a:r>
          </a:p>
          <a:p>
            <a:pPr algn="ctr"/>
            <a:r>
              <a:rPr lang="en-US" sz="3200" dirty="0" smtClean="0">
                <a:solidFill>
                  <a:srgbClr val="000000"/>
                </a:solidFill>
              </a:rPr>
              <a:t>g(</a:t>
            </a:r>
            <a:r>
              <a:rPr lang="en-US" sz="3200" b="1" dirty="0" smtClean="0">
                <a:solidFill>
                  <a:srgbClr val="000000"/>
                </a:solidFill>
              </a:rPr>
              <a:t>x</a:t>
            </a:r>
            <a:r>
              <a:rPr lang="en-US" sz="3200" dirty="0" smtClean="0">
                <a:solidFill>
                  <a:srgbClr val="000000"/>
                </a:solidFill>
              </a:rPr>
              <a:t>)</a:t>
            </a:r>
            <a:endParaRPr lang="en-US" sz="3200" dirty="0">
              <a:solidFill>
                <a:srgbClr val="000000"/>
              </a:solidFill>
            </a:endParaRPr>
          </a:p>
        </p:txBody>
      </p:sp>
      <p:sp>
        <p:nvSpPr>
          <p:cNvPr id="7" name="Oval 6"/>
          <p:cNvSpPr/>
          <p:nvPr/>
        </p:nvSpPr>
        <p:spPr>
          <a:xfrm>
            <a:off x="3612446" y="2427677"/>
            <a:ext cx="3076221" cy="1961444"/>
          </a:xfrm>
          <a:prstGeom prst="ellipse">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solidFill>
                  <a:srgbClr val="000000"/>
                </a:solidFill>
              </a:rPr>
              <a:t>Learning Algorithm</a:t>
            </a:r>
            <a:endParaRPr lang="en-US" sz="3200" dirty="0">
              <a:solidFill>
                <a:srgbClr val="000000"/>
              </a:solidFill>
            </a:endParaRPr>
          </a:p>
        </p:txBody>
      </p:sp>
      <p:sp>
        <p:nvSpPr>
          <p:cNvPr id="8" name="Right Arrow 7"/>
          <p:cNvSpPr/>
          <p:nvPr/>
        </p:nvSpPr>
        <p:spPr>
          <a:xfrm>
            <a:off x="3175002" y="2893344"/>
            <a:ext cx="1016000" cy="1030111"/>
          </a:xfrm>
          <a:prstGeom prst="rightArrow">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6286501" y="2893344"/>
            <a:ext cx="804332" cy="1030111"/>
          </a:xfrm>
          <a:prstGeom prst="rightArrow">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4"/>
          <p:cNvSpPr txBox="1">
            <a:spLocks noChangeArrowheads="1"/>
          </p:cNvSpPr>
          <p:nvPr/>
        </p:nvSpPr>
        <p:spPr bwMode="auto">
          <a:xfrm>
            <a:off x="5562600" y="1371600"/>
            <a:ext cx="3200400" cy="70788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Can you suggest other learning protocols?</a:t>
            </a:r>
            <a:endParaRPr lang="en-US" sz="2000" b="1" dirty="0"/>
          </a:p>
        </p:txBody>
      </p:sp>
      <p:sp>
        <p:nvSpPr>
          <p:cNvPr id="12" name="Text Box 4"/>
          <p:cNvSpPr txBox="1">
            <a:spLocks noChangeArrowheads="1"/>
          </p:cNvSpPr>
          <p:nvPr/>
        </p:nvSpPr>
        <p:spPr bwMode="auto">
          <a:xfrm>
            <a:off x="5562600" y="5715000"/>
            <a:ext cx="3200400" cy="70788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a:t>g</a:t>
            </a:r>
            <a:r>
              <a:rPr lang="en-US" sz="2000" b="1" dirty="0" smtClean="0"/>
              <a:t>(x) is the model we’ll use in our application</a:t>
            </a:r>
            <a:endParaRPr lang="en-US" sz="2000" b="1" dirty="0"/>
          </a:p>
        </p:txBody>
      </p:sp>
    </p:spTree>
    <p:extLst>
      <p:ext uri="{BB962C8B-B14F-4D97-AF65-F5344CB8AC3E}">
        <p14:creationId xmlns:p14="http://schemas.microsoft.com/office/powerpoint/2010/main" val="254715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10" grpId="0" animBg="1"/>
      <p:bldP spid="8" grpId="0" animBg="1"/>
      <p:bldP spid="9" grpId="0" animBg="1"/>
      <p:bldP spid="11" grpId="0" animBg="1" autoUpdateAnimBg="0"/>
      <p:bldP spid="1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Testing</a:t>
            </a:r>
            <a:endParaRPr lang="en-US" dirty="0"/>
          </a:p>
        </p:txBody>
      </p:sp>
      <p:sp>
        <p:nvSpPr>
          <p:cNvPr id="4" name="Content Placeholder 3"/>
          <p:cNvSpPr>
            <a:spLocks noGrp="1"/>
          </p:cNvSpPr>
          <p:nvPr>
            <p:ph idx="1"/>
          </p:nvPr>
        </p:nvSpPr>
        <p:spPr>
          <a:xfrm>
            <a:off x="990600" y="5562600"/>
            <a:ext cx="7162800" cy="685800"/>
          </a:xfrm>
        </p:spPr>
        <p:txBody>
          <a:bodyPr/>
          <a:lstStyle/>
          <a:p>
            <a:r>
              <a:rPr lang="en-US" dirty="0">
                <a:cs typeface="Lucida Calligraphy"/>
              </a:rPr>
              <a:t>Reserve some labeled data for testing</a:t>
            </a:r>
          </a:p>
          <a:p>
            <a:pPr marL="0" indent="0">
              <a:buNone/>
            </a:pPr>
            <a:endParaRPr lang="en-US" dirty="0"/>
          </a:p>
        </p:txBody>
      </p:sp>
      <p:sp>
        <p:nvSpPr>
          <p:cNvPr id="3" name="Slide Number Placeholder 2"/>
          <p:cNvSpPr>
            <a:spLocks noGrp="1"/>
          </p:cNvSpPr>
          <p:nvPr>
            <p:ph type="sldNum" sz="quarter" idx="12"/>
          </p:nvPr>
        </p:nvSpPr>
        <p:spPr/>
        <p:txBody>
          <a:bodyPr/>
          <a:lstStyle/>
          <a:p>
            <a:fld id="{0C921938-476A-4922-BE24-3B8F6A2854D9}" type="slidenum">
              <a:rPr lang="en-US" smtClean="0"/>
              <a:pPr/>
              <a:t>15</a:t>
            </a:fld>
            <a:endParaRPr lang="en-US" dirty="0"/>
          </a:p>
        </p:txBody>
      </p:sp>
      <p:sp>
        <p:nvSpPr>
          <p:cNvPr id="11" name="Rounded Rectangle 10"/>
          <p:cNvSpPr/>
          <p:nvPr/>
        </p:nvSpPr>
        <p:spPr>
          <a:xfrm>
            <a:off x="3345745" y="1417638"/>
            <a:ext cx="252813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Labeled</a:t>
            </a:r>
          </a:p>
          <a:p>
            <a:pPr marL="0" lvl="1" algn="ctr"/>
            <a:r>
              <a:rPr lang="en-US" sz="3200" dirty="0" smtClean="0"/>
              <a:t>Test </a:t>
            </a:r>
            <a:r>
              <a:rPr lang="en-US" sz="3200" dirty="0"/>
              <a:t>D</a:t>
            </a:r>
            <a:r>
              <a:rPr lang="en-US" sz="3200" dirty="0" smtClean="0"/>
              <a:t>ata</a:t>
            </a:r>
            <a:br>
              <a:rPr lang="en-US" sz="3200" dirty="0" smtClean="0"/>
            </a:br>
            <a:r>
              <a:rPr lang="en-US" sz="3200" b="1" dirty="0" smtClean="0">
                <a:solidFill>
                  <a:schemeClr val="tx1"/>
                </a:solidFill>
                <a:latin typeface="Lucida Calligraphy"/>
                <a:cs typeface="Lucida Calligraphy"/>
              </a:rPr>
              <a:t>D</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a:t>
            </a: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 (</a:t>
            </a:r>
            <a:r>
              <a:rPr lang="en-US" sz="3200" b="1" dirty="0" smtClean="0">
                <a:solidFill>
                  <a:srgbClr val="000000"/>
                </a:solidFill>
                <a:cs typeface="Lucida Calligraphy"/>
              </a:rPr>
              <a:t>x’</a:t>
            </a:r>
            <a:r>
              <a:rPr lang="en-US" sz="3200" baseline="-25000" dirty="0" smtClean="0">
                <a:solidFill>
                  <a:srgbClr val="000000"/>
                </a:solidFill>
                <a:cs typeface="Lucida Calligraphy"/>
              </a:rPr>
              <a:t>2</a:t>
            </a:r>
            <a:r>
              <a:rPr lang="en-US" sz="3200" dirty="0" smtClean="0">
                <a:solidFill>
                  <a:srgbClr val="000000"/>
                </a:solidFill>
                <a:cs typeface="Lucida Calligraphy"/>
              </a:rPr>
              <a:t>, y’</a:t>
            </a:r>
            <a:r>
              <a:rPr lang="en-US" sz="3200" baseline="-25000" dirty="0" smtClean="0">
                <a:solidFill>
                  <a:srgbClr val="000000"/>
                </a:solidFill>
                <a:cs typeface="Lucida Calligraphy"/>
              </a:rPr>
              <a:t>2</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a:t>
            </a:r>
            <a:endParaRPr lang="en-US" sz="3200" dirty="0">
              <a:solidFill>
                <a:srgbClr val="000000"/>
              </a:solidFill>
              <a:cs typeface="Lucida Calligraphy"/>
            </a:endParaRPr>
          </a:p>
          <a:p>
            <a:pPr marL="0" lvl="1" algn="ctr"/>
            <a:r>
              <a:rPr lang="en-US" sz="3200" dirty="0" smtClean="0">
                <a:solidFill>
                  <a:srgbClr val="000000"/>
                </a:solidFill>
                <a:cs typeface="Lucida Calligraphy"/>
              </a:rPr>
              <a:t> (</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r>
              <a:rPr lang="en-US" sz="3200" dirty="0" err="1" smtClean="0">
                <a:solidFill>
                  <a:srgbClr val="000000"/>
                </a:solidFill>
                <a:cs typeface="Lucida Calligraphy"/>
              </a:rPr>
              <a:t>y’</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endParaRPr lang="en-US" sz="3200" dirty="0" smtClean="0"/>
          </a:p>
          <a:p>
            <a:pPr algn="ctr"/>
            <a:endParaRPr lang="en-US" sz="3600" dirty="0"/>
          </a:p>
          <a:p>
            <a:pPr algn="ctr"/>
            <a:endParaRPr lang="en-US" sz="3600" dirty="0" smtClean="0"/>
          </a:p>
        </p:txBody>
      </p:sp>
    </p:spTree>
    <p:extLst>
      <p:ext uri="{BB962C8B-B14F-4D97-AF65-F5344CB8AC3E}">
        <p14:creationId xmlns:p14="http://schemas.microsoft.com/office/powerpoint/2010/main" val="391170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Testing</a:t>
            </a:r>
            <a:endParaRPr lang="en-US" dirty="0"/>
          </a:p>
        </p:txBody>
      </p:sp>
      <p:sp>
        <p:nvSpPr>
          <p:cNvPr id="11" name="Rounded Rectangle 10"/>
          <p:cNvSpPr/>
          <p:nvPr/>
        </p:nvSpPr>
        <p:spPr>
          <a:xfrm>
            <a:off x="3345745" y="1417638"/>
            <a:ext cx="2528130" cy="3695978"/>
          </a:xfrm>
          <a:prstGeom prst="roundRect">
            <a:avLst>
              <a:gd name="adj" fmla="val 7897"/>
            </a:avLst>
          </a:prstGeom>
          <a:solidFill>
            <a:schemeClr val="bg1">
              <a:lumMod val="95000"/>
            </a:schemeClr>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Labeled</a:t>
            </a:r>
          </a:p>
          <a:p>
            <a:pPr marL="0" lvl="1" algn="ctr"/>
            <a:r>
              <a:rPr lang="en-US" sz="3200" dirty="0" smtClean="0"/>
              <a:t>Test </a:t>
            </a:r>
            <a:r>
              <a:rPr lang="en-US" sz="3200" dirty="0"/>
              <a:t>D</a:t>
            </a:r>
            <a:r>
              <a:rPr lang="en-US" sz="3200" dirty="0" smtClean="0"/>
              <a:t>ata</a:t>
            </a:r>
            <a:br>
              <a:rPr lang="en-US" sz="3200" dirty="0" smtClean="0"/>
            </a:br>
            <a:r>
              <a:rPr lang="en-US" sz="3200" b="1" dirty="0" smtClean="0">
                <a:solidFill>
                  <a:schemeClr val="tx1"/>
                </a:solidFill>
                <a:latin typeface="Lucida Calligraphy"/>
                <a:cs typeface="Lucida Calligraphy"/>
              </a:rPr>
              <a:t>D</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a:t>
            </a: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 (</a:t>
            </a:r>
            <a:r>
              <a:rPr lang="en-US" sz="3200" b="1" dirty="0" smtClean="0">
                <a:solidFill>
                  <a:srgbClr val="000000"/>
                </a:solidFill>
                <a:cs typeface="Lucida Calligraphy"/>
              </a:rPr>
              <a:t>x’</a:t>
            </a:r>
            <a:r>
              <a:rPr lang="en-US" sz="3200" baseline="-25000" dirty="0" smtClean="0">
                <a:solidFill>
                  <a:srgbClr val="000000"/>
                </a:solidFill>
                <a:cs typeface="Lucida Calligraphy"/>
              </a:rPr>
              <a:t>2</a:t>
            </a:r>
            <a:r>
              <a:rPr lang="en-US" sz="3200" dirty="0" smtClean="0">
                <a:solidFill>
                  <a:srgbClr val="000000"/>
                </a:solidFill>
                <a:cs typeface="Lucida Calligraphy"/>
              </a:rPr>
              <a:t>, y’</a:t>
            </a:r>
            <a:r>
              <a:rPr lang="en-US" sz="3200" baseline="-25000" dirty="0" smtClean="0">
                <a:solidFill>
                  <a:srgbClr val="000000"/>
                </a:solidFill>
                <a:cs typeface="Lucida Calligraphy"/>
              </a:rPr>
              <a:t>2</a:t>
            </a:r>
            <a:r>
              <a:rPr lang="en-US" sz="3200" dirty="0" smtClean="0">
                <a:solidFill>
                  <a:srgbClr val="000000"/>
                </a:solidFill>
                <a:cs typeface="Lucida Calligraphy"/>
              </a:rPr>
              <a:t>)</a:t>
            </a:r>
          </a:p>
          <a:p>
            <a:pPr marL="0" lvl="1" algn="ctr"/>
            <a:r>
              <a:rPr lang="en-US" sz="3200" dirty="0" smtClean="0">
                <a:solidFill>
                  <a:srgbClr val="000000"/>
                </a:solidFill>
                <a:cs typeface="Lucida Calligraphy"/>
              </a:rPr>
              <a:t>…</a:t>
            </a:r>
            <a:endParaRPr lang="en-US" sz="3200" dirty="0">
              <a:solidFill>
                <a:srgbClr val="000000"/>
              </a:solidFill>
              <a:cs typeface="Lucida Calligraphy"/>
            </a:endParaRPr>
          </a:p>
          <a:p>
            <a:pPr marL="0" lvl="1" algn="ctr"/>
            <a:r>
              <a:rPr lang="en-US" sz="3200" dirty="0" smtClean="0">
                <a:solidFill>
                  <a:srgbClr val="000000"/>
                </a:solidFill>
                <a:cs typeface="Lucida Calligraphy"/>
              </a:rPr>
              <a:t> (</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r>
              <a:rPr lang="en-US" sz="3200" dirty="0" err="1" smtClean="0">
                <a:solidFill>
                  <a:srgbClr val="000000"/>
                </a:solidFill>
                <a:cs typeface="Lucida Calligraphy"/>
              </a:rPr>
              <a:t>y’</a:t>
            </a:r>
            <a:r>
              <a:rPr lang="en-US" sz="3200" baseline="-25000" dirty="0" err="1" smtClean="0">
                <a:solidFill>
                  <a:srgbClr val="000000"/>
                </a:solidFill>
                <a:cs typeface="Lucida Calligraphy"/>
              </a:rPr>
              <a:t>M</a:t>
            </a:r>
            <a:r>
              <a:rPr lang="en-US" sz="3200" dirty="0" smtClean="0">
                <a:solidFill>
                  <a:srgbClr val="000000"/>
                </a:solidFill>
                <a:cs typeface="Lucida Calligraphy"/>
              </a:rPr>
              <a:t>) </a:t>
            </a:r>
            <a:endParaRPr lang="en-US" sz="3200" dirty="0" smtClean="0"/>
          </a:p>
          <a:p>
            <a:pPr algn="ctr"/>
            <a:endParaRPr lang="en-US" sz="3600" dirty="0"/>
          </a:p>
          <a:p>
            <a:pPr algn="ctr"/>
            <a:endParaRPr lang="en-US" sz="3600" dirty="0" smtClean="0"/>
          </a:p>
        </p:txBody>
      </p:sp>
      <p:grpSp>
        <p:nvGrpSpPr>
          <p:cNvPr id="3" name="Group 2"/>
          <p:cNvGrpSpPr/>
          <p:nvPr/>
        </p:nvGrpSpPr>
        <p:grpSpPr>
          <a:xfrm>
            <a:off x="660400" y="2343010"/>
            <a:ext cx="8026400" cy="3695979"/>
            <a:chOff x="660400" y="2343010"/>
            <a:chExt cx="8026400" cy="3695979"/>
          </a:xfrm>
        </p:grpSpPr>
        <p:sp>
          <p:nvSpPr>
            <p:cNvPr id="6" name="Rounded Rectangle 5"/>
            <p:cNvSpPr/>
            <p:nvPr/>
          </p:nvSpPr>
          <p:spPr>
            <a:xfrm>
              <a:off x="6858000" y="2343011"/>
              <a:ext cx="182880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Test </a:t>
              </a:r>
              <a:br>
                <a:rPr lang="en-US" sz="3200" dirty="0" smtClean="0"/>
              </a:br>
              <a:r>
                <a:rPr lang="en-US" sz="3200" dirty="0" smtClean="0"/>
                <a:t>Labels</a:t>
              </a:r>
              <a:br>
                <a:rPr lang="en-US" sz="3200" dirty="0" smtClean="0"/>
              </a:br>
              <a:r>
                <a:rPr lang="en-US" sz="3200" b="1" dirty="0" smtClean="0">
                  <a:solidFill>
                    <a:schemeClr val="tx1"/>
                  </a:solidFill>
                  <a:latin typeface="Lucida Calligraphy"/>
                  <a:cs typeface="Lucida Calligraphy"/>
                </a:rPr>
                <a:t>Y</a:t>
              </a:r>
              <a:r>
                <a:rPr lang="en-US" sz="3200" baseline="30000" dirty="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 </a:t>
              </a:r>
              <a:r>
                <a:rPr lang="en-US" sz="3600" dirty="0" smtClean="0">
                  <a:solidFill>
                    <a:srgbClr val="000000"/>
                  </a:solidFill>
                  <a:cs typeface="Lucida Calligraphy"/>
                </a:rPr>
                <a:t>y’</a:t>
              </a:r>
              <a:r>
                <a:rPr lang="en-US" sz="3600" baseline="-25000" dirty="0" smtClean="0">
                  <a:solidFill>
                    <a:srgbClr val="000000"/>
                  </a:solidFill>
                  <a:cs typeface="Lucida Calligraphy"/>
                </a:rPr>
                <a:t>2</a:t>
              </a:r>
            </a:p>
            <a:p>
              <a:pPr marL="0" lvl="1" algn="ctr"/>
              <a:r>
                <a:rPr lang="en-US" sz="3600" baseline="-25000" dirty="0" smtClean="0">
                  <a:solidFill>
                    <a:srgbClr val="000000"/>
                  </a:solidFill>
                  <a:cs typeface="Lucida Calligraphy"/>
                </a:rPr>
                <a:t>...</a:t>
              </a:r>
              <a:endParaRPr lang="en-US" sz="3600" dirty="0" smtClean="0"/>
            </a:p>
            <a:p>
              <a:pPr marL="0" lvl="1" algn="ctr"/>
              <a:r>
                <a:rPr lang="en-US" sz="3600" dirty="0" err="1" smtClean="0">
                  <a:solidFill>
                    <a:srgbClr val="000000"/>
                  </a:solidFill>
                  <a:cs typeface="Lucida Calligraphy"/>
                </a:rPr>
                <a:t>y’</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a:p>
            <a:p>
              <a:pPr algn="ctr"/>
              <a:endParaRPr lang="en-US" sz="3600" dirty="0" smtClean="0"/>
            </a:p>
          </p:txBody>
        </p:sp>
        <p:sp>
          <p:nvSpPr>
            <p:cNvPr id="12" name="Rounded Rectangle 11"/>
            <p:cNvSpPr/>
            <p:nvPr/>
          </p:nvSpPr>
          <p:spPr>
            <a:xfrm>
              <a:off x="660400" y="2343010"/>
              <a:ext cx="1828800" cy="3695979"/>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Raw Test Data</a:t>
              </a:r>
              <a:br>
                <a:rPr lang="en-US" sz="3200" dirty="0" smtClean="0"/>
              </a:br>
              <a:r>
                <a:rPr lang="en-US" sz="3200" b="1" dirty="0">
                  <a:solidFill>
                    <a:schemeClr val="tx1"/>
                  </a:solidFill>
                  <a:latin typeface="Lucida Calligraphy"/>
                  <a:cs typeface="Lucida Calligraphy"/>
                </a:rPr>
                <a:t>X</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r>
              <a:br>
                <a:rPr lang="en-US" sz="3200" dirty="0">
                  <a:solidFill>
                    <a:srgbClr val="000000"/>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2</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a:t>
              </a:r>
            </a:p>
            <a:p>
              <a:pPr marL="0" lvl="1" algn="ctr"/>
              <a:r>
                <a:rPr lang="en-US" sz="3600" b="1" dirty="0" err="1" smtClean="0">
                  <a:solidFill>
                    <a:srgbClr val="000000"/>
                  </a:solidFill>
                  <a:cs typeface="Lucida Calligraphy"/>
                </a:rPr>
                <a:t>x’</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smtClean="0"/>
            </a:p>
            <a:p>
              <a:pPr algn="ctr"/>
              <a:endParaRPr lang="en-US" sz="3600" dirty="0" smtClean="0"/>
            </a:p>
          </p:txBody>
        </p:sp>
        <p:cxnSp>
          <p:nvCxnSpPr>
            <p:cNvPr id="4" name="Straight Arrow Connector 3"/>
            <p:cNvCxnSpPr>
              <a:stCxn id="11" idx="1"/>
              <a:endCxn id="12" idx="3"/>
            </p:cNvCxnSpPr>
            <p:nvPr/>
          </p:nvCxnSpPr>
          <p:spPr>
            <a:xfrm flipH="1">
              <a:off x="2489200" y="3265627"/>
              <a:ext cx="856545" cy="925373"/>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1" idx="3"/>
              <a:endCxn id="6" idx="1"/>
            </p:cNvCxnSpPr>
            <p:nvPr/>
          </p:nvCxnSpPr>
          <p:spPr>
            <a:xfrm>
              <a:off x="5873875" y="3265627"/>
              <a:ext cx="984125" cy="925373"/>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4"/>
          </p:nvPr>
        </p:nvSpPr>
        <p:spPr/>
        <p:txBody>
          <a:bodyPr/>
          <a:lstStyle/>
          <a:p>
            <a:fld id="{0C921938-476A-4922-BE24-3B8F6A2854D9}" type="slidenum">
              <a:rPr lang="en-US" smtClean="0"/>
              <a:pPr/>
              <a:t>16</a:t>
            </a:fld>
            <a:endParaRPr lang="en-US" dirty="0"/>
          </a:p>
        </p:txBody>
      </p:sp>
    </p:spTree>
    <p:extLst>
      <p:ext uri="{BB962C8B-B14F-4D97-AF65-F5344CB8AC3E}">
        <p14:creationId xmlns:p14="http://schemas.microsoft.com/office/powerpoint/2010/main" val="3879312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a:xfrm>
            <a:off x="6858000" y="2343012"/>
            <a:ext cx="1828800" cy="3695978"/>
          </a:xfrm>
          <a:prstGeom prst="roundRect">
            <a:avLst>
              <a:gd name="adj" fmla="val 7897"/>
            </a:avLst>
          </a:prstGeom>
          <a:solidFill>
            <a:schemeClr val="bg1">
              <a:lumMod val="95000"/>
            </a:schemeClr>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Test </a:t>
            </a:r>
            <a:br>
              <a:rPr lang="en-US" sz="3200" dirty="0" smtClean="0"/>
            </a:br>
            <a:r>
              <a:rPr lang="en-US" sz="3200" dirty="0" smtClean="0"/>
              <a:t>Labels</a:t>
            </a:r>
            <a:br>
              <a:rPr lang="en-US" sz="3200" dirty="0" smtClean="0"/>
            </a:br>
            <a:r>
              <a:rPr lang="en-US" sz="3200" b="1" dirty="0" smtClean="0">
                <a:solidFill>
                  <a:schemeClr val="tx1"/>
                </a:solidFill>
                <a:latin typeface="Lucida Calligraphy"/>
                <a:cs typeface="Lucida Calligraphy"/>
              </a:rPr>
              <a:t>Y</a:t>
            </a:r>
            <a:r>
              <a:rPr lang="en-US" sz="3200" baseline="30000" dirty="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chemeClr val="accent6"/>
                </a:solidFill>
                <a:latin typeface="Lucida Calligraphy"/>
                <a:cs typeface="Lucida Calligraphy"/>
              </a:rPr>
              <a:t> </a:t>
            </a:r>
            <a:r>
              <a:rPr lang="en-US" sz="3200" dirty="0" smtClean="0">
                <a:solidFill>
                  <a:srgbClr val="000000"/>
                </a:solidFill>
                <a:cs typeface="Lucida Calligraphy"/>
              </a:rPr>
              <a:t>y’</a:t>
            </a:r>
            <a:r>
              <a:rPr lang="en-US" sz="3200" baseline="-25000" dirty="0" smtClean="0">
                <a:solidFill>
                  <a:srgbClr val="000000"/>
                </a:solidFill>
                <a:cs typeface="Lucida Calligraphy"/>
              </a:rPr>
              <a:t>1</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 </a:t>
            </a:r>
            <a:r>
              <a:rPr lang="en-US" sz="3600" dirty="0" smtClean="0">
                <a:solidFill>
                  <a:srgbClr val="000000"/>
                </a:solidFill>
                <a:cs typeface="Lucida Calligraphy"/>
              </a:rPr>
              <a:t>y’</a:t>
            </a:r>
            <a:r>
              <a:rPr lang="en-US" sz="3600" baseline="-25000" dirty="0" smtClean="0">
                <a:solidFill>
                  <a:srgbClr val="000000"/>
                </a:solidFill>
                <a:cs typeface="Lucida Calligraphy"/>
              </a:rPr>
              <a:t>2</a:t>
            </a:r>
          </a:p>
          <a:p>
            <a:pPr marL="0" lvl="1" algn="ctr"/>
            <a:r>
              <a:rPr lang="en-US" sz="3600" baseline="-25000" dirty="0" smtClean="0">
                <a:solidFill>
                  <a:srgbClr val="000000"/>
                </a:solidFill>
                <a:cs typeface="Lucida Calligraphy"/>
              </a:rPr>
              <a:t>...</a:t>
            </a:r>
            <a:endParaRPr lang="en-US" sz="3600" dirty="0" smtClean="0"/>
          </a:p>
          <a:p>
            <a:pPr marL="0" lvl="1" algn="ctr"/>
            <a:r>
              <a:rPr lang="en-US" sz="3600" dirty="0" err="1" smtClean="0">
                <a:solidFill>
                  <a:srgbClr val="000000"/>
                </a:solidFill>
                <a:cs typeface="Lucida Calligraphy"/>
              </a:rPr>
              <a:t>y’</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a:p>
          <a:p>
            <a:pPr algn="ctr"/>
            <a:endParaRPr lang="en-US" sz="3600" dirty="0" smtClean="0"/>
          </a:p>
        </p:txBody>
      </p:sp>
      <p:sp>
        <p:nvSpPr>
          <p:cNvPr id="12" name="Rounded Rectangle 11"/>
          <p:cNvSpPr/>
          <p:nvPr/>
        </p:nvSpPr>
        <p:spPr>
          <a:xfrm>
            <a:off x="660400" y="2343011"/>
            <a:ext cx="1828800" cy="3695979"/>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Raw Test Data</a:t>
            </a:r>
            <a:br>
              <a:rPr lang="en-US" sz="3200" dirty="0" smtClean="0"/>
            </a:br>
            <a:r>
              <a:rPr lang="en-US" sz="3200" b="1" dirty="0">
                <a:solidFill>
                  <a:schemeClr val="tx1"/>
                </a:solidFill>
                <a:latin typeface="Lucida Calligraphy"/>
                <a:cs typeface="Lucida Calligraphy"/>
              </a:rPr>
              <a:t>X</a:t>
            </a:r>
            <a:r>
              <a:rPr lang="en-US" sz="3200" b="1" baseline="30000" dirty="0" smtClean="0">
                <a:solidFill>
                  <a:schemeClr val="tx1"/>
                </a:solidFill>
                <a:cs typeface="Lucida Calligraphy"/>
              </a:rPr>
              <a:t> </a:t>
            </a:r>
            <a:r>
              <a:rPr lang="en-US" sz="3200" baseline="30000" dirty="0" smtClean="0">
                <a:solidFill>
                  <a:schemeClr val="tx1"/>
                </a:solidFill>
                <a:cs typeface="Lucida Calligraphy"/>
              </a:rPr>
              <a:t>test</a:t>
            </a:r>
            <a:br>
              <a:rPr lang="en-US" sz="3200" baseline="30000" dirty="0" smtClean="0">
                <a:solidFill>
                  <a:schemeClr val="tx1"/>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1</a:t>
            </a:r>
            <a:r>
              <a:rPr lang="en-US" sz="3200" dirty="0">
                <a:solidFill>
                  <a:srgbClr val="000000"/>
                </a:solidFill>
                <a:cs typeface="Lucida Calligraphy"/>
              </a:rPr>
              <a:t/>
            </a:r>
            <a:br>
              <a:rPr lang="en-US" sz="3200" dirty="0">
                <a:solidFill>
                  <a:srgbClr val="000000"/>
                </a:solidFill>
                <a:cs typeface="Lucida Calligraphy"/>
              </a:rPr>
            </a:br>
            <a:r>
              <a:rPr lang="en-US" sz="3200" b="1" dirty="0" smtClean="0">
                <a:solidFill>
                  <a:srgbClr val="000000"/>
                </a:solidFill>
                <a:cs typeface="Lucida Calligraphy"/>
              </a:rPr>
              <a:t>x’</a:t>
            </a:r>
            <a:r>
              <a:rPr lang="en-US" sz="3200" baseline="-25000" dirty="0" smtClean="0">
                <a:solidFill>
                  <a:srgbClr val="000000"/>
                </a:solidFill>
                <a:cs typeface="Lucida Calligraphy"/>
              </a:rPr>
              <a:t>2</a:t>
            </a:r>
            <a:endParaRPr lang="en-US" sz="3200" dirty="0" smtClean="0">
              <a:solidFill>
                <a:srgbClr val="000000"/>
              </a:solidFill>
              <a:cs typeface="Lucida Calligraphy"/>
            </a:endParaRPr>
          </a:p>
          <a:p>
            <a:pPr marL="0" lvl="1" algn="ctr"/>
            <a:r>
              <a:rPr lang="en-US" sz="3200" dirty="0" smtClean="0">
                <a:solidFill>
                  <a:srgbClr val="000000"/>
                </a:solidFill>
                <a:cs typeface="Lucida Calligraphy"/>
              </a:rPr>
              <a:t>….</a:t>
            </a:r>
          </a:p>
          <a:p>
            <a:pPr marL="0" lvl="1" algn="ctr"/>
            <a:r>
              <a:rPr lang="en-US" sz="3600" b="1" dirty="0" err="1" smtClean="0">
                <a:solidFill>
                  <a:srgbClr val="000000"/>
                </a:solidFill>
                <a:cs typeface="Lucida Calligraphy"/>
              </a:rPr>
              <a:t>x’</a:t>
            </a:r>
            <a:r>
              <a:rPr lang="en-US" sz="3600" baseline="-25000" dirty="0" err="1" smtClean="0">
                <a:solidFill>
                  <a:srgbClr val="000000"/>
                </a:solidFill>
                <a:cs typeface="Lucida Calligraphy"/>
              </a:rPr>
              <a:t>M</a:t>
            </a:r>
            <a:endParaRPr lang="en-US" sz="3600" dirty="0">
              <a:solidFill>
                <a:srgbClr val="000000"/>
              </a:solidFill>
              <a:cs typeface="Lucida Calligraphy"/>
            </a:endParaRPr>
          </a:p>
          <a:p>
            <a:pPr marL="0" lvl="1" algn="ctr"/>
            <a:endParaRPr lang="en-US" sz="3600" dirty="0" smtClean="0"/>
          </a:p>
          <a:p>
            <a:pPr algn="ctr"/>
            <a:endParaRPr lang="en-US" sz="3600" dirty="0" smtClean="0"/>
          </a:p>
        </p:txBody>
      </p:sp>
      <p:sp>
        <p:nvSpPr>
          <p:cNvPr id="2" name="Title 1"/>
          <p:cNvSpPr>
            <a:spLocks noGrp="1"/>
          </p:cNvSpPr>
          <p:nvPr>
            <p:ph type="title"/>
          </p:nvPr>
        </p:nvSpPr>
        <p:spPr/>
        <p:txBody>
          <a:bodyPr/>
          <a:lstStyle/>
          <a:p>
            <a:r>
              <a:rPr lang="en-US" dirty="0" smtClean="0"/>
              <a:t>Supervised learning: Testing</a:t>
            </a:r>
            <a:endParaRPr lang="en-US" dirty="0"/>
          </a:p>
        </p:txBody>
      </p:sp>
      <p:sp>
        <p:nvSpPr>
          <p:cNvPr id="4" name="Content Placeholder 3"/>
          <p:cNvSpPr>
            <a:spLocks noGrp="1"/>
          </p:cNvSpPr>
          <p:nvPr>
            <p:ph idx="1"/>
          </p:nvPr>
        </p:nvSpPr>
        <p:spPr>
          <a:xfrm>
            <a:off x="304800" y="1371600"/>
            <a:ext cx="8229600" cy="4525963"/>
          </a:xfrm>
        </p:spPr>
        <p:txBody>
          <a:bodyPr/>
          <a:lstStyle/>
          <a:p>
            <a:r>
              <a:rPr lang="en-US" dirty="0">
                <a:cs typeface="Lucida Calligraphy"/>
              </a:rPr>
              <a:t>Apply the model to the raw test </a:t>
            </a:r>
            <a:r>
              <a:rPr lang="en-US" dirty="0" smtClean="0">
                <a:cs typeface="Lucida Calligraphy"/>
              </a:rPr>
              <a:t>data</a:t>
            </a:r>
          </a:p>
          <a:p>
            <a:r>
              <a:rPr lang="en-US" dirty="0">
                <a:cs typeface="Lucida Calligraphy"/>
              </a:rPr>
              <a:t>Evaluate </a:t>
            </a:r>
            <a:r>
              <a:rPr lang="en-US" dirty="0" smtClean="0">
                <a:cs typeface="Lucida Calligraphy"/>
              </a:rPr>
              <a:t>by </a:t>
            </a:r>
            <a:r>
              <a:rPr lang="en-US" dirty="0">
                <a:cs typeface="Lucida Calligraphy"/>
              </a:rPr>
              <a:t>comparing </a:t>
            </a:r>
            <a:r>
              <a:rPr lang="en-US" dirty="0" smtClean="0">
                <a:cs typeface="Lucida Calligraphy"/>
              </a:rPr>
              <a:t>predicted </a:t>
            </a:r>
            <a:r>
              <a:rPr lang="en-US" dirty="0">
                <a:cs typeface="Lucida Calligraphy"/>
              </a:rPr>
              <a:t>labels against the test </a:t>
            </a:r>
            <a:r>
              <a:rPr lang="en-US" dirty="0" smtClean="0">
                <a:cs typeface="Lucida Calligraphy"/>
              </a:rPr>
              <a:t>labels</a:t>
            </a:r>
            <a:endParaRPr lang="en-US" dirty="0">
              <a:cs typeface="Lucida Calligraphy"/>
            </a:endParaRPr>
          </a:p>
        </p:txBody>
      </p:sp>
      <p:sp>
        <p:nvSpPr>
          <p:cNvPr id="3" name="Slide Number Placeholder 2"/>
          <p:cNvSpPr>
            <a:spLocks noGrp="1"/>
          </p:cNvSpPr>
          <p:nvPr>
            <p:ph type="sldNum" sz="quarter" idx="12"/>
          </p:nvPr>
        </p:nvSpPr>
        <p:spPr/>
        <p:txBody>
          <a:bodyPr/>
          <a:lstStyle/>
          <a:p>
            <a:fld id="{0C921938-476A-4922-BE24-3B8F6A2854D9}" type="slidenum">
              <a:rPr lang="en-US" smtClean="0"/>
              <a:pPr/>
              <a:t>17</a:t>
            </a:fld>
            <a:endParaRPr lang="en-US" dirty="0"/>
          </a:p>
        </p:txBody>
      </p:sp>
      <p:sp>
        <p:nvSpPr>
          <p:cNvPr id="9" name="Rectangle 8"/>
          <p:cNvSpPr/>
          <p:nvPr/>
        </p:nvSpPr>
        <p:spPr>
          <a:xfrm>
            <a:off x="2765782" y="3147908"/>
            <a:ext cx="1806221" cy="2356556"/>
          </a:xfrm>
          <a:prstGeom prst="rect">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dirty="0" smtClean="0">
                <a:solidFill>
                  <a:srgbClr val="000000"/>
                </a:solidFill>
              </a:rPr>
              <a:t>Learned model</a:t>
            </a:r>
          </a:p>
          <a:p>
            <a:pPr algn="ctr"/>
            <a:r>
              <a:rPr lang="en-US" sz="3200" dirty="0" smtClean="0">
                <a:solidFill>
                  <a:srgbClr val="000000"/>
                </a:solidFill>
              </a:rPr>
              <a:t>g(</a:t>
            </a:r>
            <a:r>
              <a:rPr lang="en-US" sz="3200" b="1" dirty="0" smtClean="0">
                <a:solidFill>
                  <a:srgbClr val="000000"/>
                </a:solidFill>
              </a:rPr>
              <a:t>x</a:t>
            </a:r>
            <a:r>
              <a:rPr lang="en-US" sz="3200" dirty="0" smtClean="0">
                <a:solidFill>
                  <a:srgbClr val="000000"/>
                </a:solidFill>
              </a:rPr>
              <a:t>)</a:t>
            </a:r>
            <a:endParaRPr lang="en-US" sz="3200" dirty="0">
              <a:solidFill>
                <a:srgbClr val="000000"/>
              </a:solidFill>
            </a:endParaRPr>
          </a:p>
        </p:txBody>
      </p:sp>
      <p:grpSp>
        <p:nvGrpSpPr>
          <p:cNvPr id="8" name="Group 7"/>
          <p:cNvGrpSpPr/>
          <p:nvPr/>
        </p:nvGrpSpPr>
        <p:grpSpPr>
          <a:xfrm>
            <a:off x="2342448" y="2343012"/>
            <a:ext cx="4270020" cy="3695978"/>
            <a:chOff x="2342448" y="2343012"/>
            <a:chExt cx="4270020" cy="3695978"/>
          </a:xfrm>
          <a:solidFill>
            <a:srgbClr val="FF9900"/>
          </a:solidFill>
        </p:grpSpPr>
        <p:sp>
          <p:nvSpPr>
            <p:cNvPr id="15" name="Rounded Rectangle 14"/>
            <p:cNvSpPr/>
            <p:nvPr/>
          </p:nvSpPr>
          <p:spPr>
            <a:xfrm>
              <a:off x="4783668" y="2343012"/>
              <a:ext cx="1828800" cy="3695978"/>
            </a:xfrm>
            <a:prstGeom prst="roundRect">
              <a:avLst>
                <a:gd name="adj" fmla="val 7897"/>
              </a:avLst>
            </a:prstGeom>
            <a:solidFill>
              <a:srgbClr val="FFFFCC"/>
            </a:solidFill>
            <a:ln>
              <a:solidFill>
                <a:srgbClr val="000000"/>
              </a:solidFill>
            </a:ln>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marL="0" lvl="1" algn="ctr"/>
              <a:r>
                <a:rPr lang="en-US" sz="3200" dirty="0" smtClean="0"/>
                <a:t>Predicted</a:t>
              </a:r>
              <a:br>
                <a:rPr lang="en-US" sz="3200" dirty="0" smtClean="0"/>
              </a:br>
              <a:r>
                <a:rPr lang="en-US" sz="3200" dirty="0" smtClean="0"/>
                <a:t>Labels</a:t>
              </a:r>
              <a:br>
                <a:rPr lang="en-US" sz="3200" dirty="0" smtClean="0"/>
              </a:br>
              <a:r>
                <a:rPr lang="en-US" sz="3200" dirty="0" smtClean="0">
                  <a:solidFill>
                    <a:schemeClr val="tx1"/>
                  </a:solidFill>
                  <a:cs typeface="Lucida Calligraphy"/>
                </a:rPr>
                <a:t>g(</a:t>
              </a:r>
              <a:r>
                <a:rPr lang="en-US" sz="3200" b="1" dirty="0" smtClean="0">
                  <a:solidFill>
                    <a:schemeClr val="tx1"/>
                  </a:solidFill>
                  <a:latin typeface="Lucida Calligraphy"/>
                  <a:cs typeface="Lucida Calligraphy"/>
                </a:rPr>
                <a:t>X</a:t>
              </a:r>
              <a:r>
                <a:rPr lang="en-US" sz="3200" baseline="30000" dirty="0" smtClean="0">
                  <a:solidFill>
                    <a:schemeClr val="tx1"/>
                  </a:solidFill>
                  <a:cs typeface="Lucida Calligraphy"/>
                </a:rPr>
                <a:t> test</a:t>
              </a:r>
              <a:r>
                <a:rPr lang="en-US" sz="3200" dirty="0" smtClean="0">
                  <a:solidFill>
                    <a:schemeClr val="tx1"/>
                  </a:solidFill>
                  <a:cs typeface="Lucida Calligraphy"/>
                </a:rPr>
                <a:t>)</a:t>
              </a:r>
              <a:r>
                <a:rPr lang="en-US" sz="3200" baseline="30000" dirty="0" smtClean="0">
                  <a:solidFill>
                    <a:schemeClr val="tx1"/>
                  </a:solidFill>
                  <a:cs typeface="Lucida Calligraphy"/>
                </a:rPr>
                <a:t/>
              </a:r>
              <a:br>
                <a:rPr lang="en-US" sz="3200" baseline="30000" dirty="0" smtClean="0">
                  <a:solidFill>
                    <a:schemeClr val="tx1"/>
                  </a:solidFill>
                  <a:cs typeface="Lucida Calligraphy"/>
                </a:rPr>
              </a:br>
              <a:r>
                <a:rPr lang="en-US" sz="3200" dirty="0">
                  <a:solidFill>
                    <a:schemeClr val="tx1"/>
                  </a:solidFill>
                  <a:cs typeface="Lucida Calligraphy"/>
                </a:rPr>
                <a:t>g(</a:t>
              </a:r>
              <a:r>
                <a:rPr lang="en-US" sz="3200" b="1" dirty="0" smtClean="0">
                  <a:solidFill>
                    <a:srgbClr val="000000"/>
                  </a:solidFill>
                  <a:cs typeface="Lucida Calligraphy"/>
                </a:rPr>
                <a:t>x</a:t>
              </a:r>
              <a:r>
                <a:rPr lang="en-US" sz="3200" b="1" dirty="0">
                  <a:solidFill>
                    <a:srgbClr val="000000"/>
                  </a:solidFill>
                  <a:cs typeface="Lucida Calligraphy"/>
                </a:rPr>
                <a:t>’</a:t>
              </a:r>
              <a:r>
                <a:rPr lang="en-US" sz="3200" baseline="-25000" dirty="0" smtClean="0">
                  <a:solidFill>
                    <a:srgbClr val="000000"/>
                  </a:solidFill>
                  <a:cs typeface="Lucida Calligraphy"/>
                </a:rPr>
                <a:t>1</a:t>
              </a:r>
              <a:r>
                <a:rPr lang="en-US" sz="3200" dirty="0">
                  <a:solidFill>
                    <a:schemeClr val="tx1"/>
                  </a:solidFill>
                  <a:cs typeface="Lucida Calligraphy"/>
                </a:rPr>
                <a:t>)</a:t>
              </a:r>
              <a:r>
                <a:rPr lang="en-US" sz="3200" dirty="0">
                  <a:solidFill>
                    <a:srgbClr val="000000"/>
                  </a:solidFill>
                  <a:cs typeface="Lucida Calligraphy"/>
                </a:rPr>
                <a:t/>
              </a:r>
              <a:br>
                <a:rPr lang="en-US" sz="3200" dirty="0">
                  <a:solidFill>
                    <a:srgbClr val="000000"/>
                  </a:solidFill>
                  <a:cs typeface="Lucida Calligraphy"/>
                </a:rPr>
              </a:br>
              <a:r>
                <a:rPr lang="en-US" sz="3200" dirty="0" smtClean="0">
                  <a:solidFill>
                    <a:schemeClr val="tx1"/>
                  </a:solidFill>
                  <a:cs typeface="Lucida Calligraphy"/>
                </a:rPr>
                <a:t>g</a:t>
              </a:r>
              <a:r>
                <a:rPr lang="en-US" sz="3200" dirty="0">
                  <a:solidFill>
                    <a:schemeClr val="tx1"/>
                  </a:solidFill>
                  <a:cs typeface="Lucida Calligraphy"/>
                </a:rPr>
                <a:t>(</a:t>
              </a:r>
              <a:r>
                <a:rPr lang="en-US" sz="3200" b="1" dirty="0" smtClean="0">
                  <a:solidFill>
                    <a:srgbClr val="000000"/>
                  </a:solidFill>
                  <a:cs typeface="Lucida Calligraphy"/>
                </a:rPr>
                <a:t>x</a:t>
              </a:r>
              <a:r>
                <a:rPr lang="en-US" sz="3200" b="1" dirty="0">
                  <a:solidFill>
                    <a:srgbClr val="000000"/>
                  </a:solidFill>
                  <a:cs typeface="Lucida Calligraphy"/>
                </a:rPr>
                <a:t>’</a:t>
              </a:r>
              <a:r>
                <a:rPr lang="en-US" sz="3200" baseline="-25000" dirty="0" smtClean="0">
                  <a:solidFill>
                    <a:srgbClr val="000000"/>
                  </a:solidFill>
                  <a:cs typeface="Lucida Calligraphy"/>
                </a:rPr>
                <a:t>2</a:t>
              </a:r>
              <a:r>
                <a:rPr lang="en-US" sz="3200" dirty="0">
                  <a:solidFill>
                    <a:schemeClr val="tx1"/>
                  </a:solidFill>
                  <a:cs typeface="Lucida Calligraphy"/>
                </a:rPr>
                <a:t>)</a:t>
              </a:r>
              <a:endParaRPr lang="en-US" sz="3200" dirty="0">
                <a:solidFill>
                  <a:srgbClr val="000000"/>
                </a:solidFill>
                <a:cs typeface="Lucida Calligraphy"/>
              </a:endParaRPr>
            </a:p>
            <a:p>
              <a:pPr marL="0" lvl="1" algn="ctr"/>
              <a:r>
                <a:rPr lang="en-US" sz="3200" dirty="0">
                  <a:solidFill>
                    <a:srgbClr val="000000"/>
                  </a:solidFill>
                  <a:cs typeface="Lucida Calligraphy"/>
                </a:rPr>
                <a:t>….</a:t>
              </a:r>
            </a:p>
            <a:p>
              <a:pPr marL="0" lvl="1" algn="ctr"/>
              <a:r>
                <a:rPr lang="en-US" sz="3200" dirty="0">
                  <a:solidFill>
                    <a:schemeClr val="tx1"/>
                  </a:solidFill>
                  <a:cs typeface="Lucida Calligraphy"/>
                </a:rPr>
                <a:t>g(</a:t>
              </a:r>
              <a:r>
                <a:rPr lang="en-US" sz="3200" b="1" dirty="0" err="1" smtClean="0">
                  <a:solidFill>
                    <a:srgbClr val="000000"/>
                  </a:solidFill>
                  <a:cs typeface="Lucida Calligraphy"/>
                </a:rPr>
                <a:t>x’</a:t>
              </a:r>
              <a:r>
                <a:rPr lang="en-US" sz="3200" baseline="-25000" dirty="0" err="1" smtClean="0">
                  <a:solidFill>
                    <a:srgbClr val="000000"/>
                  </a:solidFill>
                  <a:cs typeface="Lucida Calligraphy"/>
                </a:rPr>
                <a:t>M</a:t>
              </a:r>
              <a:r>
                <a:rPr lang="en-US" sz="3200" dirty="0">
                  <a:solidFill>
                    <a:schemeClr val="tx1"/>
                  </a:solidFill>
                  <a:cs typeface="Lucida Calligraphy"/>
                </a:rPr>
                <a:t>)</a:t>
              </a:r>
              <a:endParaRPr lang="en-US" sz="3200" dirty="0">
                <a:solidFill>
                  <a:srgbClr val="000000"/>
                </a:solidFill>
                <a:cs typeface="Lucida Calligraphy"/>
              </a:endParaRPr>
            </a:p>
            <a:p>
              <a:pPr marL="0" lvl="1" algn="ctr"/>
              <a:endParaRPr lang="en-US" sz="3600" dirty="0"/>
            </a:p>
            <a:p>
              <a:pPr algn="ctr"/>
              <a:endParaRPr lang="en-US" sz="3600" dirty="0" smtClean="0"/>
            </a:p>
          </p:txBody>
        </p:sp>
        <p:sp>
          <p:nvSpPr>
            <p:cNvPr id="10" name="Right Arrow 9"/>
            <p:cNvSpPr/>
            <p:nvPr/>
          </p:nvSpPr>
          <p:spPr>
            <a:xfrm>
              <a:off x="2342448" y="3811131"/>
              <a:ext cx="564446" cy="103011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4388556" y="3811131"/>
              <a:ext cx="578556" cy="1030111"/>
            </a:xfrm>
            <a:prstGeom prst="rightArrow">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 Box 4"/>
          <p:cNvSpPr txBox="1">
            <a:spLocks noChangeArrowheads="1"/>
          </p:cNvSpPr>
          <p:nvPr/>
        </p:nvSpPr>
        <p:spPr bwMode="auto">
          <a:xfrm>
            <a:off x="6172200" y="1215258"/>
            <a:ext cx="2743200" cy="707886"/>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cs typeface="Lucida Calligraphy"/>
              </a:rPr>
              <a:t>Can you </a:t>
            </a:r>
            <a:r>
              <a:rPr lang="en-US" sz="2000" dirty="0">
                <a:solidFill>
                  <a:srgbClr val="FFC000"/>
                </a:solidFill>
                <a:cs typeface="Lucida Calligraphy"/>
              </a:rPr>
              <a:t>use</a:t>
            </a:r>
            <a:r>
              <a:rPr lang="en-US" sz="2000" dirty="0">
                <a:cs typeface="Lucida Calligraphy"/>
              </a:rPr>
              <a:t> the test data otherwise?</a:t>
            </a:r>
          </a:p>
        </p:txBody>
      </p:sp>
    </p:spTree>
    <p:extLst>
      <p:ext uri="{BB962C8B-B14F-4D97-AF65-F5344CB8AC3E}">
        <p14:creationId xmlns:p14="http://schemas.microsoft.com/office/powerpoint/2010/main" val="37632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r>
              <a:rPr lang="en-US" smtClean="0"/>
              <a:t>Supervised  Learning : Examples</a:t>
            </a:r>
            <a:br>
              <a:rPr lang="en-US" smtClean="0"/>
            </a:br>
            <a:endParaRPr lang="en-US" dirty="0"/>
          </a:p>
        </p:txBody>
      </p:sp>
      <p:sp>
        <p:nvSpPr>
          <p:cNvPr id="1126403" name="Rectangle 3"/>
          <p:cNvSpPr>
            <a:spLocks noGrp="1" noChangeArrowheads="1"/>
          </p:cNvSpPr>
          <p:nvPr>
            <p:ph idx="1"/>
          </p:nvPr>
        </p:nvSpPr>
        <p:spPr/>
        <p:txBody>
          <a:bodyPr/>
          <a:lstStyle/>
          <a:p>
            <a:r>
              <a:rPr lang="en-US" dirty="0" smtClean="0"/>
              <a:t>Disease diagnosis  </a:t>
            </a:r>
          </a:p>
          <a:p>
            <a:pPr lvl="1"/>
            <a:r>
              <a:rPr lang="en-US" dirty="0" smtClean="0"/>
              <a:t>x: Properties of patient (symptoms, lab tests)</a:t>
            </a:r>
          </a:p>
          <a:p>
            <a:pPr lvl="1"/>
            <a:r>
              <a:rPr lang="en-US" dirty="0" smtClean="0"/>
              <a:t>f : Disease (or maybe: recommended therapy)</a:t>
            </a:r>
          </a:p>
          <a:p>
            <a:r>
              <a:rPr lang="en-US" dirty="0" smtClean="0"/>
              <a:t>Part-of-Speech tagging  </a:t>
            </a:r>
          </a:p>
          <a:p>
            <a:pPr lvl="1"/>
            <a:r>
              <a:rPr lang="en-US" dirty="0" smtClean="0"/>
              <a:t>x: An English sentence (e.g., The can will rust)</a:t>
            </a:r>
          </a:p>
          <a:p>
            <a:pPr lvl="1"/>
            <a:r>
              <a:rPr lang="en-US" dirty="0" smtClean="0"/>
              <a:t>f : The part of speech of a word in the sentence</a:t>
            </a:r>
          </a:p>
          <a:p>
            <a:r>
              <a:rPr lang="en-US" dirty="0" smtClean="0"/>
              <a:t>Face recognition </a:t>
            </a:r>
          </a:p>
          <a:p>
            <a:pPr lvl="1"/>
            <a:r>
              <a:rPr lang="en-US" dirty="0" smtClean="0"/>
              <a:t>x: Bitmap picture of person’s face</a:t>
            </a:r>
          </a:p>
          <a:p>
            <a:pPr lvl="1"/>
            <a:r>
              <a:rPr lang="en-US" dirty="0" smtClean="0"/>
              <a:t>f : Name the person (or maybe: a property of)</a:t>
            </a:r>
          </a:p>
          <a:p>
            <a:r>
              <a:rPr lang="en-US" dirty="0" smtClean="0"/>
              <a:t>Automatic Steering</a:t>
            </a:r>
          </a:p>
          <a:p>
            <a:pPr lvl="1"/>
            <a:r>
              <a:rPr lang="en-US" dirty="0" smtClean="0"/>
              <a:t>x: Bitmap picture of road surface in front of car</a:t>
            </a:r>
          </a:p>
          <a:p>
            <a:pPr lvl="1"/>
            <a:r>
              <a:rPr lang="en-US" dirty="0" smtClean="0"/>
              <a:t>f : Degrees to turn the steering wheel </a:t>
            </a:r>
            <a:endParaRPr lang="en-US" dirty="0"/>
          </a:p>
        </p:txBody>
      </p:sp>
      <p:sp>
        <p:nvSpPr>
          <p:cNvPr id="3" name="Slide Number Placeholder 2"/>
          <p:cNvSpPr>
            <a:spLocks noGrp="1"/>
          </p:cNvSpPr>
          <p:nvPr>
            <p:ph type="sldNum" sz="quarter" idx="15"/>
          </p:nvPr>
        </p:nvSpPr>
        <p:spPr/>
        <p:txBody>
          <a:bodyPr/>
          <a:lstStyle/>
          <a:p>
            <a:fld id="{0C921938-476A-4922-BE24-3B8F6A2854D9}" type="slidenum">
              <a:rPr lang="en-US" smtClean="0"/>
              <a:pPr/>
              <a:t>18</a:t>
            </a:fld>
            <a:endParaRPr lang="en-US" dirty="0"/>
          </a:p>
        </p:txBody>
      </p:sp>
      <p:sp>
        <p:nvSpPr>
          <p:cNvPr id="1126404" name="Text Box 4"/>
          <p:cNvSpPr txBox="1">
            <a:spLocks noChangeArrowheads="1"/>
          </p:cNvSpPr>
          <p:nvPr/>
        </p:nvSpPr>
        <p:spPr bwMode="auto">
          <a:xfrm>
            <a:off x="7010400" y="1676400"/>
            <a:ext cx="1828800" cy="2031325"/>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a:latin typeface="+mn-lt"/>
                <a:cs typeface="Arial" charset="0"/>
              </a:rPr>
              <a:t>Many problems that do </a:t>
            </a:r>
            <a:r>
              <a:rPr lang="en-US" sz="1800" dirty="0" smtClean="0">
                <a:latin typeface="+mn-lt"/>
                <a:cs typeface="Arial" charset="0"/>
              </a:rPr>
              <a:t>not </a:t>
            </a:r>
            <a:r>
              <a:rPr lang="en-US" sz="1800" dirty="0">
                <a:latin typeface="+mn-lt"/>
                <a:cs typeface="Arial" charset="0"/>
              </a:rPr>
              <a:t>seem like classification problems can be decomposed to classification problems.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Overview</a:t>
            </a:r>
            <a:endParaRPr lang="en-US" dirty="0"/>
          </a:p>
        </p:txBody>
      </p:sp>
      <p:sp>
        <p:nvSpPr>
          <p:cNvPr id="5" name="Content Placeholder 4"/>
          <p:cNvSpPr>
            <a:spLocks noGrp="1"/>
          </p:cNvSpPr>
          <p:nvPr>
            <p:ph idx="1"/>
          </p:nvPr>
        </p:nvSpPr>
        <p:spPr/>
        <p:txBody>
          <a:bodyPr/>
          <a:lstStyle/>
          <a:p>
            <a:r>
              <a:rPr lang="en-US" sz="1800" dirty="0" smtClean="0"/>
              <a:t>Introduction: Basic problems and questions</a:t>
            </a:r>
          </a:p>
          <a:p>
            <a:r>
              <a:rPr lang="en-US" sz="1800" dirty="0" smtClean="0"/>
              <a:t>A detailed example: Linear classifiers; key algorithmic idea</a:t>
            </a:r>
          </a:p>
          <a:p>
            <a:r>
              <a:rPr lang="en-US" sz="1800" dirty="0" smtClean="0"/>
              <a:t>Two Basic Paradigms:</a:t>
            </a:r>
          </a:p>
          <a:p>
            <a:pPr lvl="1"/>
            <a:r>
              <a:rPr lang="en-US" sz="1600" dirty="0" smtClean="0"/>
              <a:t>Discriminative Learning &amp; Generative/</a:t>
            </a:r>
            <a:r>
              <a:rPr lang="en-US" sz="1600" dirty="0" err="1" smtClean="0"/>
              <a:t>Probablistic</a:t>
            </a:r>
            <a:r>
              <a:rPr lang="en-US" sz="1600" dirty="0" smtClean="0"/>
              <a:t> Learning </a:t>
            </a:r>
          </a:p>
          <a:p>
            <a:r>
              <a:rPr lang="en-US" sz="1800" dirty="0" smtClean="0"/>
              <a:t>Learning Protocols: </a:t>
            </a:r>
          </a:p>
          <a:p>
            <a:pPr lvl="1"/>
            <a:r>
              <a:rPr lang="en-US" sz="1600" dirty="0" smtClean="0"/>
              <a:t>Supervised; Unsupervised; Semi-supervised</a:t>
            </a:r>
          </a:p>
          <a:p>
            <a:r>
              <a:rPr lang="en-US" sz="1800" dirty="0" smtClean="0"/>
              <a:t>Algorithms</a:t>
            </a:r>
          </a:p>
          <a:p>
            <a:pPr lvl="1"/>
            <a:r>
              <a:rPr lang="en-US" sz="1600" dirty="0" smtClean="0"/>
              <a:t>Gradient Descent</a:t>
            </a:r>
          </a:p>
          <a:p>
            <a:pPr lvl="1"/>
            <a:r>
              <a:rPr lang="en-US" sz="1600" dirty="0" smtClean="0"/>
              <a:t>Decision Trees </a:t>
            </a:r>
          </a:p>
          <a:p>
            <a:pPr lvl="1"/>
            <a:r>
              <a:rPr lang="en-US" sz="1600" dirty="0" smtClean="0"/>
              <a:t>Linear Representations: (Perceptron; SVMs; Kernels)</a:t>
            </a:r>
          </a:p>
          <a:p>
            <a:pPr lvl="1"/>
            <a:r>
              <a:rPr lang="en-US" sz="1600" dirty="0" smtClean="0"/>
              <a:t>Neural Networks/Deep Learning</a:t>
            </a:r>
          </a:p>
          <a:p>
            <a:pPr lvl="1"/>
            <a:r>
              <a:rPr lang="en-US" sz="1600" dirty="0" smtClean="0"/>
              <a:t>Probabilistic Representations (naïve Bayes)</a:t>
            </a:r>
          </a:p>
          <a:p>
            <a:pPr lvl="1"/>
            <a:r>
              <a:rPr lang="en-US" sz="1600" dirty="0" smtClean="0"/>
              <a:t>Unsupervised /Semi supervised: EM</a:t>
            </a:r>
          </a:p>
          <a:p>
            <a:pPr lvl="1"/>
            <a:r>
              <a:rPr lang="en-US" sz="1600" dirty="0" smtClean="0"/>
              <a:t>Clustering; Dimensionality Reduction</a:t>
            </a:r>
          </a:p>
          <a:p>
            <a:r>
              <a:rPr lang="en-US" sz="1800" dirty="0" smtClean="0"/>
              <a:t>Modeling; Evaluation; Real world challenges </a:t>
            </a:r>
          </a:p>
          <a:p>
            <a:r>
              <a:rPr lang="en-US" sz="1800" dirty="0" smtClean="0"/>
              <a:t>Ethics </a:t>
            </a:r>
          </a:p>
          <a:p>
            <a:pPr lvl="1"/>
            <a:endParaRPr lang="en-US" sz="16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19</a:t>
            </a:fld>
            <a:endParaRPr lang="en-US" dirty="0"/>
          </a:p>
        </p:txBody>
      </p:sp>
    </p:spTree>
    <p:extLst>
      <p:ext uri="{BB962C8B-B14F-4D97-AF65-F5344CB8AC3E}">
        <p14:creationId xmlns:p14="http://schemas.microsoft.com/office/powerpoint/2010/main" val="1573426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Overview</a:t>
            </a:r>
            <a:endParaRPr lang="en-US" dirty="0"/>
          </a:p>
        </p:txBody>
      </p:sp>
      <p:sp>
        <p:nvSpPr>
          <p:cNvPr id="5" name="Content Placeholder 4"/>
          <p:cNvSpPr>
            <a:spLocks noGrp="1"/>
          </p:cNvSpPr>
          <p:nvPr>
            <p:ph idx="1"/>
          </p:nvPr>
        </p:nvSpPr>
        <p:spPr/>
        <p:txBody>
          <a:bodyPr/>
          <a:lstStyle/>
          <a:p>
            <a:r>
              <a:rPr lang="en-US" sz="1800" dirty="0" smtClean="0"/>
              <a:t>Introduction: Basic problems and questions</a:t>
            </a:r>
          </a:p>
          <a:p>
            <a:r>
              <a:rPr lang="en-US" sz="1800" dirty="0" smtClean="0"/>
              <a:t>A detailed example: Linear classifiers; key algorithmic idea</a:t>
            </a:r>
          </a:p>
          <a:p>
            <a:r>
              <a:rPr lang="en-US" sz="1800" dirty="0" smtClean="0"/>
              <a:t>Two Basic Paradigms:</a:t>
            </a:r>
          </a:p>
          <a:p>
            <a:pPr lvl="1"/>
            <a:r>
              <a:rPr lang="en-US" sz="1600" dirty="0" smtClean="0"/>
              <a:t>Discriminative Learning &amp; Generative/</a:t>
            </a:r>
            <a:r>
              <a:rPr lang="en-US" sz="1600" dirty="0" err="1" smtClean="0"/>
              <a:t>Probablistic</a:t>
            </a:r>
            <a:r>
              <a:rPr lang="en-US" sz="1600" dirty="0" smtClean="0"/>
              <a:t> Learning </a:t>
            </a:r>
          </a:p>
          <a:p>
            <a:r>
              <a:rPr lang="en-US" sz="1800" dirty="0" smtClean="0"/>
              <a:t>Learning Protocols: </a:t>
            </a:r>
          </a:p>
          <a:p>
            <a:pPr lvl="1"/>
            <a:r>
              <a:rPr lang="en-US" sz="1600" dirty="0" smtClean="0"/>
              <a:t>Supervised; Unsupervised; Semi-supervised</a:t>
            </a:r>
          </a:p>
          <a:p>
            <a:r>
              <a:rPr lang="en-US" sz="1800" dirty="0" smtClean="0"/>
              <a:t>Algorithms</a:t>
            </a:r>
          </a:p>
          <a:p>
            <a:pPr lvl="1"/>
            <a:r>
              <a:rPr lang="en-US" sz="1600" dirty="0" smtClean="0"/>
              <a:t>Gradient Descent</a:t>
            </a:r>
          </a:p>
          <a:p>
            <a:pPr lvl="1"/>
            <a:r>
              <a:rPr lang="en-US" sz="1600" dirty="0" smtClean="0"/>
              <a:t>Decision Trees </a:t>
            </a:r>
          </a:p>
          <a:p>
            <a:pPr lvl="1"/>
            <a:r>
              <a:rPr lang="en-US" sz="1600" dirty="0" smtClean="0"/>
              <a:t>Linear Representations: (Perceptron; SVMs; Kernels)</a:t>
            </a:r>
          </a:p>
          <a:p>
            <a:pPr lvl="1"/>
            <a:r>
              <a:rPr lang="en-US" sz="1600" dirty="0" smtClean="0"/>
              <a:t>Neural Networks/Deep Learning</a:t>
            </a:r>
          </a:p>
          <a:p>
            <a:pPr lvl="1"/>
            <a:r>
              <a:rPr lang="en-US" sz="1600" dirty="0" smtClean="0"/>
              <a:t>Probabilistic Representations (naïve Bayes)</a:t>
            </a:r>
          </a:p>
          <a:p>
            <a:pPr lvl="1"/>
            <a:r>
              <a:rPr lang="en-US" sz="1600" dirty="0" smtClean="0"/>
              <a:t>Unsupervised /Semi supervised: EM</a:t>
            </a:r>
          </a:p>
          <a:p>
            <a:pPr lvl="1"/>
            <a:r>
              <a:rPr lang="en-US" sz="1600" dirty="0" smtClean="0"/>
              <a:t>Clustering; Dimensionality Reduction</a:t>
            </a:r>
          </a:p>
          <a:p>
            <a:r>
              <a:rPr lang="en-US" sz="1800" dirty="0" smtClean="0"/>
              <a:t>Modeling; Evaluation; Real world challenges </a:t>
            </a:r>
          </a:p>
          <a:p>
            <a:r>
              <a:rPr lang="en-US" sz="1800" dirty="0" smtClean="0"/>
              <a:t>Ethics </a:t>
            </a:r>
          </a:p>
          <a:p>
            <a:pPr lvl="1"/>
            <a:endParaRPr lang="en-US" sz="1600" dirty="0"/>
          </a:p>
        </p:txBody>
      </p:sp>
      <p:sp>
        <p:nvSpPr>
          <p:cNvPr id="2" name="Slide Number Placeholder 1"/>
          <p:cNvSpPr>
            <a:spLocks noGrp="1"/>
          </p:cNvSpPr>
          <p:nvPr>
            <p:ph type="sldNum" sz="quarter" idx="4"/>
          </p:nvPr>
        </p:nvSpPr>
        <p:spPr/>
        <p:txBody>
          <a:bodyPr/>
          <a:lstStyle/>
          <a:p>
            <a:fld id="{0C921938-476A-4922-BE24-3B8F6A2854D9}" type="slidenum">
              <a:rPr lang="en-US" smtClean="0"/>
              <a:pPr/>
              <a:t>2</a:t>
            </a:fld>
            <a:endParaRPr lang="en-US" dirty="0"/>
          </a:p>
        </p:txBody>
      </p:sp>
    </p:spTree>
    <p:extLst>
      <p:ext uri="{BB962C8B-B14F-4D97-AF65-F5344CB8AC3E}">
        <p14:creationId xmlns:p14="http://schemas.microsoft.com/office/powerpoint/2010/main" val="2180496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dirty="0" smtClean="0"/>
              <a:t>Key Issues in Machine Learning</a:t>
            </a:r>
            <a:endParaRPr lang="en-US" dirty="0"/>
          </a:p>
        </p:txBody>
      </p:sp>
      <p:sp>
        <p:nvSpPr>
          <p:cNvPr id="1217539" name="Rectangle 3"/>
          <p:cNvSpPr>
            <a:spLocks noGrp="1" noChangeArrowheads="1"/>
          </p:cNvSpPr>
          <p:nvPr>
            <p:ph idx="1"/>
          </p:nvPr>
        </p:nvSpPr>
        <p:spPr/>
        <p:txBody>
          <a:bodyPr/>
          <a:lstStyle/>
          <a:p>
            <a:r>
              <a:rPr lang="en-US" dirty="0" smtClean="0"/>
              <a:t>Modeling</a:t>
            </a:r>
          </a:p>
          <a:p>
            <a:pPr lvl="1"/>
            <a:r>
              <a:rPr lang="en-US" dirty="0" smtClean="0"/>
              <a:t>How to formulate application problems as machine learning problems ?  How to represent the data?</a:t>
            </a:r>
          </a:p>
          <a:p>
            <a:pPr lvl="1"/>
            <a:r>
              <a:rPr lang="en-US" dirty="0" smtClean="0"/>
              <a:t>Learning Protocols (where is the data &amp; labels coming from?) </a:t>
            </a:r>
          </a:p>
          <a:p>
            <a:r>
              <a:rPr lang="en-US" dirty="0" smtClean="0"/>
              <a:t>Representation</a:t>
            </a:r>
          </a:p>
          <a:p>
            <a:pPr lvl="1"/>
            <a:r>
              <a:rPr lang="en-US" dirty="0" smtClean="0"/>
              <a:t>What functions should we learn (hypothesis spaces) ? </a:t>
            </a:r>
          </a:p>
          <a:p>
            <a:pPr lvl="1"/>
            <a:r>
              <a:rPr lang="en-US" dirty="0" smtClean="0"/>
              <a:t>How to map raw input to  an instance space?</a:t>
            </a:r>
          </a:p>
          <a:p>
            <a:pPr lvl="1"/>
            <a:r>
              <a:rPr lang="en-US" dirty="0" smtClean="0"/>
              <a:t>Any rigorous way to find these? Any general approach?</a:t>
            </a:r>
          </a:p>
          <a:p>
            <a:r>
              <a:rPr lang="en-US" dirty="0" smtClean="0"/>
              <a:t> Algorithms</a:t>
            </a:r>
          </a:p>
          <a:p>
            <a:pPr lvl="1"/>
            <a:r>
              <a:rPr lang="en-US" dirty="0" smtClean="0"/>
              <a:t>What are good algorithms? </a:t>
            </a:r>
          </a:p>
          <a:p>
            <a:pPr lvl="1"/>
            <a:r>
              <a:rPr lang="en-US" dirty="0" smtClean="0"/>
              <a:t>How do we define success? </a:t>
            </a:r>
          </a:p>
          <a:p>
            <a:pPr lvl="1"/>
            <a:r>
              <a:rPr lang="en-US" dirty="0" smtClean="0"/>
              <a:t>Generalization Vs. over fitting</a:t>
            </a:r>
          </a:p>
          <a:p>
            <a:pPr lvl="1"/>
            <a:r>
              <a:rPr lang="en-US" dirty="0" smtClean="0"/>
              <a:t>The computational problem</a:t>
            </a:r>
          </a:p>
          <a:p>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pPr/>
              <a:t>20</a:t>
            </a:fld>
            <a:endParaRPr lang="en-US" dirty="0"/>
          </a:p>
        </p:txBody>
      </p:sp>
    </p:spTree>
    <p:extLst>
      <p:ext uri="{BB962C8B-B14F-4D97-AF65-F5344CB8AC3E}">
        <p14:creationId xmlns:p14="http://schemas.microsoft.com/office/powerpoint/2010/main" val="304035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Using supervised learning</a:t>
            </a:r>
            <a:endParaRPr lang="en-US" dirty="0"/>
          </a:p>
        </p:txBody>
      </p:sp>
      <p:sp>
        <p:nvSpPr>
          <p:cNvPr id="4" name="Content Placeholder 3"/>
          <p:cNvSpPr>
            <a:spLocks noGrp="1"/>
          </p:cNvSpPr>
          <p:nvPr>
            <p:ph idx="1"/>
          </p:nvPr>
        </p:nvSpPr>
        <p:spPr/>
        <p:txBody>
          <a:bodyPr/>
          <a:lstStyle/>
          <a:p>
            <a:r>
              <a:rPr lang="en-US" smtClean="0"/>
              <a:t>What is our instance space?</a:t>
            </a:r>
          </a:p>
          <a:p>
            <a:pPr lvl="1"/>
            <a:r>
              <a:rPr lang="en-US" smtClean="0"/>
              <a:t>Gloss: What kind of features are we using?</a:t>
            </a:r>
          </a:p>
          <a:p>
            <a:r>
              <a:rPr lang="en-US" smtClean="0"/>
              <a:t>What is our label space?</a:t>
            </a:r>
          </a:p>
          <a:p>
            <a:pPr lvl="1"/>
            <a:r>
              <a:rPr lang="en-US" smtClean="0"/>
              <a:t>Gloss: What kind of learning task are we dealing with?</a:t>
            </a:r>
          </a:p>
          <a:p>
            <a:r>
              <a:rPr lang="en-US" smtClean="0"/>
              <a:t>What is our hypothesis space?</a:t>
            </a:r>
          </a:p>
          <a:p>
            <a:pPr lvl="1"/>
            <a:r>
              <a:rPr lang="en-US" smtClean="0"/>
              <a:t>Gloss: What kind of functions (models) are we learning?</a:t>
            </a:r>
          </a:p>
          <a:p>
            <a:r>
              <a:rPr lang="en-US" smtClean="0"/>
              <a:t>What learning algorithm do we use?</a:t>
            </a:r>
          </a:p>
          <a:p>
            <a:pPr lvl="1"/>
            <a:r>
              <a:rPr lang="en-US" smtClean="0"/>
              <a:t>Gloss: How do we learn the model from the labeled data?</a:t>
            </a:r>
          </a:p>
          <a:p>
            <a:r>
              <a:rPr lang="en-US" smtClean="0"/>
              <a:t>What is our loss function/evaluation metric?</a:t>
            </a:r>
          </a:p>
          <a:p>
            <a:pPr lvl="1"/>
            <a:r>
              <a:rPr lang="en-US" smtClean="0"/>
              <a:t>Gloss: How do we measure success? What drives learning?</a:t>
            </a:r>
          </a:p>
          <a:p>
            <a:pPr lvl="2"/>
            <a:endParaRPr lang="en-US" smtClean="0"/>
          </a:p>
          <a:p>
            <a:pPr lvl="1"/>
            <a:endParaRPr lang="en-US" dirty="0"/>
          </a:p>
        </p:txBody>
      </p:sp>
      <p:sp>
        <p:nvSpPr>
          <p:cNvPr id="6" name="Slide Number Placeholder 5"/>
          <p:cNvSpPr>
            <a:spLocks noGrp="1"/>
          </p:cNvSpPr>
          <p:nvPr>
            <p:ph type="sldNum" sz="quarter" idx="15"/>
          </p:nvPr>
        </p:nvSpPr>
        <p:spPr/>
        <p:txBody>
          <a:bodyPr/>
          <a:lstStyle/>
          <a:p>
            <a:fld id="{0C921938-476A-4922-BE24-3B8F6A2854D9}" type="slidenum">
              <a:rPr lang="en-US" smtClean="0"/>
              <a:pPr/>
              <a:t>21</a:t>
            </a:fld>
            <a:endParaRPr lang="en-US" dirty="0"/>
          </a:p>
        </p:txBody>
      </p:sp>
    </p:spTree>
    <p:extLst>
      <p:ext uri="{BB962C8B-B14F-4D97-AF65-F5344CB8AC3E}">
        <p14:creationId xmlns:p14="http://schemas.microsoft.com/office/powerpoint/2010/main" val="2217182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9900"/>
          </a:solidFill>
          <a:ln w="12700" cmpd="sng">
            <a:solidFill>
              <a:schemeClr val="tx1"/>
            </a:solidFill>
          </a:ln>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err="1"/>
              <a:t>y</a:t>
            </a:r>
            <a:r>
              <a:rPr lang="en-US" sz="3600" dirty="0" err="1" smtClean="0"/>
              <a:t>∈</a:t>
            </a:r>
            <a:r>
              <a:rPr lang="en-US" sz="3600" b="1" dirty="0" err="1" smtClean="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label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w="38100" cmpd="sng"/>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b="1" dirty="0" smtClean="0"/>
              <a:t>Input</a:t>
            </a:r>
          </a:p>
          <a:p>
            <a:pPr algn="ctr"/>
            <a:endParaRPr lang="en-US" sz="3600" dirty="0"/>
          </a:p>
          <a:p>
            <a:pPr algn="ctr"/>
            <a:r>
              <a:rPr lang="en-US" sz="3600" b="1" dirty="0"/>
              <a:t>x</a:t>
            </a:r>
            <a:r>
              <a:rPr lang="en-US" sz="3600" dirty="0" smtClean="0"/>
              <a:t>∈</a:t>
            </a:r>
            <a:r>
              <a:rPr lang="en-US" sz="3600" b="1" dirty="0" smtClean="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instance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Learned</a:t>
            </a:r>
          </a:p>
          <a:p>
            <a:pPr algn="ctr"/>
            <a:r>
              <a:rPr lang="en-US" sz="3200" dirty="0" smtClean="0"/>
              <a:t>Model</a:t>
            </a:r>
          </a:p>
          <a:p>
            <a:pPr algn="ctr"/>
            <a:r>
              <a:rPr lang="en-US" sz="3200" b="1" dirty="0" smtClean="0"/>
              <a:t>y </a:t>
            </a:r>
            <a:r>
              <a:rPr lang="en-US" sz="3200" dirty="0" smtClean="0"/>
              <a:t>= g(</a:t>
            </a:r>
            <a:r>
              <a:rPr lang="en-US" sz="3200" b="1" dirty="0" smtClean="0"/>
              <a:t>x</a:t>
            </a:r>
            <a:r>
              <a:rPr lang="en-US" sz="3200" dirty="0" smtClean="0"/>
              <a:t>)</a:t>
            </a:r>
            <a:r>
              <a:rPr lang="en-US" sz="3200" b="1" dirty="0" smtClean="0"/>
              <a:t> </a:t>
            </a:r>
            <a:endParaRPr lang="en-US" sz="3200" b="1" dirty="0"/>
          </a:p>
        </p:txBody>
      </p:sp>
      <p:sp>
        <p:nvSpPr>
          <p:cNvPr id="10" name="Title 2"/>
          <p:cNvSpPr>
            <a:spLocks noGrp="1"/>
          </p:cNvSpPr>
          <p:nvPr>
            <p:ph type="title"/>
          </p:nvPr>
        </p:nvSpPr>
        <p:spPr/>
        <p:txBody>
          <a:bodyPr/>
          <a:lstStyle/>
          <a:p>
            <a:r>
              <a:rPr lang="en-US" dirty="0" smtClean="0"/>
              <a:t>1. The instance space </a:t>
            </a:r>
            <a:r>
              <a:rPr lang="en-US" b="1" dirty="0" smtClean="0">
                <a:latin typeface="Lucida Calligraphy"/>
                <a:cs typeface="Lucida Calligraphy"/>
              </a:rPr>
              <a:t>X</a:t>
            </a:r>
            <a:endParaRPr lang="en-US" dirty="0"/>
          </a:p>
        </p:txBody>
      </p:sp>
      <p:sp>
        <p:nvSpPr>
          <p:cNvPr id="2" name="Content Placeholder 1"/>
          <p:cNvSpPr>
            <a:spLocks noGrp="1"/>
          </p:cNvSpPr>
          <p:nvPr>
            <p:ph idx="1"/>
          </p:nvPr>
        </p:nvSpPr>
        <p:spPr>
          <a:xfrm>
            <a:off x="1524000" y="5105400"/>
            <a:ext cx="7162800" cy="990600"/>
          </a:xfrm>
        </p:spPr>
        <p:txBody>
          <a:bodyPr/>
          <a:lstStyle/>
          <a:p>
            <a:r>
              <a:rPr lang="en-US" smtClean="0"/>
              <a:t>Designing an appropriate instance space </a:t>
            </a:r>
            <a:r>
              <a:rPr lang="en-US" b="1" smtClean="0">
                <a:latin typeface="Lucida Calligraphy"/>
                <a:cs typeface="Lucida Calligraphy"/>
              </a:rPr>
              <a:t>X </a:t>
            </a:r>
            <a:br>
              <a:rPr lang="en-US" b="1" smtClean="0">
                <a:latin typeface="Lucida Calligraphy"/>
                <a:cs typeface="Lucida Calligraphy"/>
              </a:rPr>
            </a:br>
            <a:r>
              <a:rPr lang="en-US" smtClean="0"/>
              <a:t>is crucial for how well we can predict y.</a:t>
            </a:r>
          </a:p>
          <a:p>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22</a:t>
            </a:fld>
            <a:endParaRPr lang="en-US"/>
          </a:p>
        </p:txBody>
      </p:sp>
    </p:spTree>
    <p:extLst>
      <p:ext uri="{BB962C8B-B14F-4D97-AF65-F5344CB8AC3E}">
        <p14:creationId xmlns:p14="http://schemas.microsoft.com/office/powerpoint/2010/main" val="1223537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instance space </a:t>
            </a:r>
            <a:r>
              <a:rPr lang="en-US" b="1" dirty="0">
                <a:latin typeface="Lucida Calligraphy"/>
                <a:cs typeface="Lucida Calligraphy"/>
              </a:rPr>
              <a:t>X</a:t>
            </a:r>
            <a:endParaRPr lang="en-US" dirty="0"/>
          </a:p>
        </p:txBody>
      </p:sp>
      <p:sp>
        <p:nvSpPr>
          <p:cNvPr id="3" name="Content Placeholder 2"/>
          <p:cNvSpPr>
            <a:spLocks noGrp="1"/>
          </p:cNvSpPr>
          <p:nvPr>
            <p:ph idx="1"/>
          </p:nvPr>
        </p:nvSpPr>
        <p:spPr/>
        <p:txBody>
          <a:bodyPr/>
          <a:lstStyle/>
          <a:p>
            <a:r>
              <a:rPr lang="en-US" dirty="0" smtClean="0"/>
              <a:t>When we apply machine learning to a task, we first need to define the instance space </a:t>
            </a:r>
            <a:r>
              <a:rPr lang="en-US" b="1" dirty="0">
                <a:latin typeface="Lucida Calligraphy"/>
                <a:cs typeface="Lucida Calligraphy"/>
              </a:rPr>
              <a:t>X</a:t>
            </a:r>
            <a:r>
              <a:rPr lang="en-US" dirty="0" smtClean="0"/>
              <a:t>.</a:t>
            </a:r>
          </a:p>
          <a:p>
            <a:r>
              <a:rPr lang="en-US" dirty="0" smtClean="0"/>
              <a:t>Instances x ∈</a:t>
            </a:r>
            <a:r>
              <a:rPr lang="en-US" b="1" dirty="0">
                <a:latin typeface="Lucida Calligraphy"/>
                <a:cs typeface="Lucida Calligraphy"/>
              </a:rPr>
              <a:t> X</a:t>
            </a:r>
            <a:r>
              <a:rPr lang="en-US" dirty="0" smtClean="0"/>
              <a:t> are defined by features:</a:t>
            </a:r>
          </a:p>
          <a:p>
            <a:pPr lvl="1"/>
            <a:r>
              <a:rPr lang="en-US" dirty="0" smtClean="0"/>
              <a:t>Boolean features:</a:t>
            </a:r>
          </a:p>
          <a:p>
            <a:pPr lvl="2"/>
            <a:r>
              <a:rPr lang="en-US" dirty="0" smtClean="0"/>
              <a:t>Does this email contain the word ‘money’?  </a:t>
            </a:r>
          </a:p>
          <a:p>
            <a:pPr lvl="2"/>
            <a:r>
              <a:rPr lang="en-US" dirty="0" smtClean="0"/>
              <a:t>Does this email contains the word ‘money’ and the word ‘send’</a:t>
            </a:r>
          </a:p>
          <a:p>
            <a:pPr lvl="1"/>
            <a:r>
              <a:rPr lang="en-US" dirty="0" smtClean="0"/>
              <a:t>Numerical features: </a:t>
            </a:r>
          </a:p>
          <a:p>
            <a:pPr lvl="2"/>
            <a:r>
              <a:rPr lang="en-US" dirty="0" smtClean="0"/>
              <a:t>How often does ‘money’ occur in this email? </a:t>
            </a:r>
          </a:p>
          <a:p>
            <a:pPr lvl="2"/>
            <a:r>
              <a:rPr lang="en-US" dirty="0" smtClean="0"/>
              <a:t>What is the width/height of this bounding box?</a:t>
            </a:r>
          </a:p>
          <a:p>
            <a:pPr lvl="2"/>
            <a:r>
              <a:rPr lang="en-US" dirty="0" smtClean="0"/>
              <a:t>What is the length of the first name?</a:t>
            </a:r>
            <a:endParaRPr lang="en-US" dirty="0"/>
          </a:p>
        </p:txBody>
      </p:sp>
      <p:sp>
        <p:nvSpPr>
          <p:cNvPr id="6" name="Slide Number Placeholder 5"/>
          <p:cNvSpPr>
            <a:spLocks noGrp="1"/>
          </p:cNvSpPr>
          <p:nvPr>
            <p:ph type="sldNum" sz="quarter" idx="15"/>
          </p:nvPr>
        </p:nvSpPr>
        <p:spPr/>
        <p:txBody>
          <a:bodyPr/>
          <a:lstStyle/>
          <a:p>
            <a:fld id="{0C921938-476A-4922-BE24-3B8F6A2854D9}" type="slidenum">
              <a:rPr lang="en-US" smtClean="0"/>
              <a:pPr/>
              <a:t>23</a:t>
            </a:fld>
            <a:endParaRPr lang="en-US" dirty="0"/>
          </a:p>
        </p:txBody>
      </p:sp>
      <p:sp>
        <p:nvSpPr>
          <p:cNvPr id="9" name="Rectangular Callout 8"/>
          <p:cNvSpPr/>
          <p:nvPr/>
        </p:nvSpPr>
        <p:spPr>
          <a:xfrm>
            <a:off x="6553200" y="2286000"/>
            <a:ext cx="2362200" cy="457200"/>
          </a:xfrm>
          <a:prstGeom prst="wedgeRectCallout">
            <a:avLst>
              <a:gd name="adj1" fmla="val -44232"/>
              <a:gd name="adj2" fmla="val 190858"/>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rPr>
              <a:t>Does it add anything?</a:t>
            </a:r>
            <a:endParaRPr lang="en-US" sz="1800" dirty="0">
              <a:solidFill>
                <a:schemeClr val="tx1"/>
              </a:solidFill>
            </a:endParaRPr>
          </a:p>
        </p:txBody>
      </p:sp>
    </p:spTree>
    <p:extLst>
      <p:ext uri="{BB962C8B-B14F-4D97-AF65-F5344CB8AC3E}">
        <p14:creationId xmlns:p14="http://schemas.microsoft.com/office/powerpoint/2010/main" val="11596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X for the Badges game?</a:t>
            </a:r>
            <a:endParaRPr lang="en-US" dirty="0"/>
          </a:p>
        </p:txBody>
      </p:sp>
      <p:sp>
        <p:nvSpPr>
          <p:cNvPr id="3" name="Content Placeholder 2"/>
          <p:cNvSpPr>
            <a:spLocks noGrp="1"/>
          </p:cNvSpPr>
          <p:nvPr>
            <p:ph idx="1"/>
          </p:nvPr>
        </p:nvSpPr>
        <p:spPr/>
        <p:txBody>
          <a:bodyPr/>
          <a:lstStyle/>
          <a:p>
            <a:r>
              <a:rPr lang="en-US" dirty="0" smtClean="0"/>
              <a:t>Possible features:</a:t>
            </a:r>
          </a:p>
          <a:p>
            <a:pPr lvl="1"/>
            <a:r>
              <a:rPr lang="en-US" dirty="0" smtClean="0"/>
              <a:t>Gender/age/country of the person?</a:t>
            </a:r>
          </a:p>
          <a:p>
            <a:pPr lvl="1"/>
            <a:r>
              <a:rPr lang="en-US" dirty="0" smtClean="0"/>
              <a:t>Length of their first or last name?</a:t>
            </a:r>
          </a:p>
          <a:p>
            <a:pPr lvl="1"/>
            <a:r>
              <a:rPr lang="en-US" dirty="0" smtClean="0"/>
              <a:t>Does the name contain letter ‘x’? </a:t>
            </a:r>
          </a:p>
          <a:p>
            <a:pPr lvl="1"/>
            <a:r>
              <a:rPr lang="en-US" dirty="0" smtClean="0"/>
              <a:t>How many vowels does their name contain? </a:t>
            </a:r>
          </a:p>
          <a:p>
            <a:pPr lvl="1"/>
            <a:r>
              <a:rPr lang="en-US" dirty="0" smtClean="0"/>
              <a:t>Is the n-</a:t>
            </a:r>
            <a:r>
              <a:rPr lang="en-US" dirty="0" err="1" smtClean="0"/>
              <a:t>th</a:t>
            </a:r>
            <a:r>
              <a:rPr lang="en-US" dirty="0" smtClean="0"/>
              <a:t> letter a vowel? </a:t>
            </a:r>
          </a:p>
          <a:p>
            <a:pPr lvl="1"/>
            <a:r>
              <a:rPr lang="en-US" dirty="0" smtClean="0"/>
              <a:t>Height; </a:t>
            </a:r>
          </a:p>
          <a:p>
            <a:pPr lvl="1"/>
            <a:r>
              <a:rPr lang="en-US" dirty="0" smtClean="0"/>
              <a:t>Shoe size </a:t>
            </a:r>
          </a:p>
        </p:txBody>
      </p:sp>
      <p:sp>
        <p:nvSpPr>
          <p:cNvPr id="4" name="Slide Number Placeholder 3"/>
          <p:cNvSpPr>
            <a:spLocks noGrp="1"/>
          </p:cNvSpPr>
          <p:nvPr>
            <p:ph type="sldNum" sz="quarter" idx="15"/>
          </p:nvPr>
        </p:nvSpPr>
        <p:spPr/>
        <p:txBody>
          <a:bodyPr/>
          <a:lstStyle/>
          <a:p>
            <a:fld id="{2066355A-084C-D24E-9AD2-7E4FC41EA627}" type="slidenum">
              <a:rPr lang="en-US" smtClean="0"/>
              <a:pPr/>
              <a:t>24</a:t>
            </a:fld>
            <a:endParaRPr lang="en-US"/>
          </a:p>
        </p:txBody>
      </p:sp>
    </p:spTree>
    <p:extLst>
      <p:ext uri="{BB962C8B-B14F-4D97-AF65-F5344CB8AC3E}">
        <p14:creationId xmlns:p14="http://schemas.microsoft.com/office/powerpoint/2010/main" val="3459201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mtClean="0">
                <a:latin typeface="Lucida Calligraphy"/>
                <a:cs typeface="Lucida Calligraphy"/>
              </a:rPr>
              <a:t>X </a:t>
            </a:r>
            <a:r>
              <a:rPr lang="en-US" smtClean="0"/>
              <a:t>as a vector space</a:t>
            </a:r>
            <a:endParaRPr lang="en-US" dirty="0"/>
          </a:p>
        </p:txBody>
      </p:sp>
      <p:sp>
        <p:nvSpPr>
          <p:cNvPr id="3" name="Content Placeholder 2"/>
          <p:cNvSpPr>
            <a:spLocks noGrp="1"/>
          </p:cNvSpPr>
          <p:nvPr>
            <p:ph idx="1"/>
          </p:nvPr>
        </p:nvSpPr>
        <p:spPr/>
        <p:txBody>
          <a:bodyPr>
            <a:normAutofit/>
          </a:bodyPr>
          <a:lstStyle/>
          <a:p>
            <a:r>
              <a:rPr lang="en-US" b="1" smtClean="0">
                <a:latin typeface="Lucida Calligraphy"/>
                <a:cs typeface="Lucida Calligraphy"/>
              </a:rPr>
              <a:t>X</a:t>
            </a:r>
            <a:r>
              <a:rPr lang="en-US" smtClean="0">
                <a:solidFill>
                  <a:srgbClr val="000000"/>
                </a:solidFill>
                <a:cs typeface="Lucida Calligraphy"/>
              </a:rPr>
              <a:t> is an N-dimensional vector space (e.g. </a:t>
            </a:r>
            <a:r>
              <a:rPr lang="en-US" smtClean="0">
                <a:solidFill>
                  <a:srgbClr val="000000"/>
                </a:solidFill>
                <a:latin typeface="cmsy10"/>
                <a:cs typeface="Lucida Calligraphy"/>
              </a:rPr>
              <a:t>&lt;</a:t>
            </a:r>
            <a:r>
              <a:rPr lang="en-US" baseline="30000" smtClean="0">
                <a:solidFill>
                  <a:srgbClr val="000000"/>
                </a:solidFill>
                <a:cs typeface="Lucida Calligraphy"/>
              </a:rPr>
              <a:t>N</a:t>
            </a:r>
            <a:r>
              <a:rPr lang="en-US" smtClean="0">
                <a:solidFill>
                  <a:srgbClr val="000000"/>
                </a:solidFill>
                <a:cs typeface="Lucida Calligraphy"/>
              </a:rPr>
              <a:t>) </a:t>
            </a:r>
          </a:p>
          <a:p>
            <a:pPr lvl="1"/>
            <a:r>
              <a:rPr lang="en-US" smtClean="0">
                <a:solidFill>
                  <a:srgbClr val="000000"/>
                </a:solidFill>
                <a:cs typeface="Lucida Calligraphy"/>
              </a:rPr>
              <a:t>Each dimension = one feature.</a:t>
            </a:r>
          </a:p>
          <a:p>
            <a:r>
              <a:rPr lang="en-US" smtClean="0">
                <a:solidFill>
                  <a:srgbClr val="000000"/>
                </a:solidFill>
                <a:cs typeface="Lucida Calligraphy"/>
              </a:rPr>
              <a:t>Each </a:t>
            </a:r>
            <a:r>
              <a:rPr lang="en-US" b="1" smtClean="0">
                <a:cs typeface="Lucida Calligraphy"/>
              </a:rPr>
              <a:t>x</a:t>
            </a:r>
            <a:r>
              <a:rPr lang="en-US" smtClean="0">
                <a:cs typeface="Lucida Calligraphy"/>
              </a:rPr>
              <a:t> is a </a:t>
            </a:r>
            <a:r>
              <a:rPr lang="en-US" smtClean="0">
                <a:solidFill>
                  <a:srgbClr val="C00000"/>
                </a:solidFill>
                <a:cs typeface="Lucida Calligraphy"/>
              </a:rPr>
              <a:t>feature vector </a:t>
            </a:r>
            <a:r>
              <a:rPr lang="en-US" sz="2600" smtClean="0">
                <a:cs typeface="Lucida Calligraphy"/>
              </a:rPr>
              <a:t>(hence the boldface </a:t>
            </a:r>
            <a:r>
              <a:rPr lang="en-US" sz="2600" b="1" smtClean="0">
                <a:cs typeface="Lucida Calligraphy"/>
              </a:rPr>
              <a:t>x</a:t>
            </a:r>
            <a:r>
              <a:rPr lang="en-US" sz="2600" smtClean="0">
                <a:cs typeface="Lucida Calligraphy"/>
              </a:rPr>
              <a:t>).</a:t>
            </a:r>
          </a:p>
          <a:p>
            <a:r>
              <a:rPr lang="en-US" sz="2600" smtClean="0">
                <a:cs typeface="Lucida Calligraphy"/>
              </a:rPr>
              <a:t>Think of </a:t>
            </a:r>
            <a:r>
              <a:rPr lang="en-US" sz="2600" b="1" smtClean="0">
                <a:cs typeface="Lucida Calligraphy"/>
              </a:rPr>
              <a:t>x </a:t>
            </a:r>
            <a:r>
              <a:rPr lang="en-US" sz="2600" smtClean="0">
                <a:cs typeface="Lucida Calligraphy"/>
              </a:rPr>
              <a:t> = [x</a:t>
            </a:r>
            <a:r>
              <a:rPr lang="en-US" sz="2600" baseline="-25000" smtClean="0">
                <a:cs typeface="Lucida Calligraphy"/>
              </a:rPr>
              <a:t>1</a:t>
            </a:r>
            <a:r>
              <a:rPr lang="en-US" sz="2600" smtClean="0">
                <a:cs typeface="Lucida Calligraphy"/>
              </a:rPr>
              <a:t> … x</a:t>
            </a:r>
            <a:r>
              <a:rPr lang="en-US" sz="2600" baseline="-25000" smtClean="0">
                <a:cs typeface="Lucida Calligraphy"/>
              </a:rPr>
              <a:t>N</a:t>
            </a:r>
            <a:r>
              <a:rPr lang="en-US" sz="2600" smtClean="0">
                <a:cs typeface="Lucida Calligraphy"/>
              </a:rPr>
              <a:t>] as a point in </a:t>
            </a:r>
            <a:r>
              <a:rPr lang="en-US" sz="2800" b="1" smtClean="0">
                <a:latin typeface="Lucida Calligraphy"/>
                <a:cs typeface="Lucida Calligraphy"/>
              </a:rPr>
              <a:t>X</a:t>
            </a:r>
            <a:r>
              <a:rPr lang="en-US" sz="2800" smtClean="0">
                <a:solidFill>
                  <a:srgbClr val="000000"/>
                </a:solidFill>
                <a:cs typeface="Lucida Calligraphy"/>
              </a:rPr>
              <a:t> :</a:t>
            </a:r>
            <a:endParaRPr lang="en-US" sz="2600" smtClean="0">
              <a:cs typeface="Lucida Calligraphy"/>
            </a:endParaRPr>
          </a:p>
          <a:p>
            <a:endParaRPr lang="en-US" sz="2600" dirty="0">
              <a:solidFill>
                <a:srgbClr val="000000"/>
              </a:solidFill>
              <a:cs typeface="Lucida Calligraphy"/>
            </a:endParaRPr>
          </a:p>
        </p:txBody>
      </p:sp>
      <p:sp>
        <p:nvSpPr>
          <p:cNvPr id="4" name="Slide Number Placeholder 3"/>
          <p:cNvSpPr>
            <a:spLocks noGrp="1"/>
          </p:cNvSpPr>
          <p:nvPr>
            <p:ph type="sldNum" sz="quarter" idx="15"/>
          </p:nvPr>
        </p:nvSpPr>
        <p:spPr/>
        <p:txBody>
          <a:bodyPr/>
          <a:lstStyle/>
          <a:p>
            <a:fld id="{2066355A-084C-D24E-9AD2-7E4FC41EA627}" type="slidenum">
              <a:rPr lang="en-US" smtClean="0"/>
              <a:t>25</a:t>
            </a:fld>
            <a:endParaRPr lang="en-US"/>
          </a:p>
        </p:txBody>
      </p:sp>
      <p:grpSp>
        <p:nvGrpSpPr>
          <p:cNvPr id="25" name="Group 24"/>
          <p:cNvGrpSpPr/>
          <p:nvPr/>
        </p:nvGrpSpPr>
        <p:grpSpPr>
          <a:xfrm>
            <a:off x="1802505" y="3982516"/>
            <a:ext cx="4420752" cy="2405257"/>
            <a:chOff x="1802505" y="3982516"/>
            <a:chExt cx="4420752" cy="2405257"/>
          </a:xfrm>
        </p:grpSpPr>
        <p:cxnSp>
          <p:nvCxnSpPr>
            <p:cNvPr id="5" name="Straight Arrow Connector 4"/>
            <p:cNvCxnSpPr/>
            <p:nvPr/>
          </p:nvCxnSpPr>
          <p:spPr>
            <a:xfrm>
              <a:off x="2483813" y="5985052"/>
              <a:ext cx="3739444" cy="0"/>
            </a:xfrm>
            <a:prstGeom prst="straightConnector1">
              <a:avLst/>
            </a:prstGeom>
            <a:ln w="38100" cmpd="sng">
              <a:solidFill>
                <a:srgbClr val="000000"/>
              </a:solidFill>
              <a:round/>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6200000">
              <a:off x="1482545" y="4983784"/>
              <a:ext cx="2002536" cy="0"/>
            </a:xfrm>
            <a:prstGeom prst="straightConnector1">
              <a:avLst/>
            </a:prstGeom>
            <a:ln w="38100" cmpd="sng">
              <a:solidFill>
                <a:srgbClr val="000000"/>
              </a:solidFill>
              <a:round/>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flipH="1">
              <a:off x="4201135" y="5864553"/>
              <a:ext cx="681308" cy="523220"/>
            </a:xfrm>
            <a:prstGeom prst="rect">
              <a:avLst/>
            </a:prstGeom>
            <a:noFill/>
          </p:spPr>
          <p:txBody>
            <a:bodyPr wrap="square" rtlCol="0">
              <a:spAutoFit/>
            </a:bodyPr>
            <a:lstStyle/>
            <a:p>
              <a:r>
                <a:rPr lang="en-US" sz="2800" dirty="0" smtClean="0"/>
                <a:t>x</a:t>
              </a:r>
              <a:r>
                <a:rPr lang="en-US" sz="2800" baseline="-25000" dirty="0" smtClean="0"/>
                <a:t>1</a:t>
              </a:r>
              <a:endParaRPr lang="en-US" sz="2800" baseline="-25000" dirty="0"/>
            </a:p>
          </p:txBody>
        </p:sp>
        <p:sp>
          <p:nvSpPr>
            <p:cNvPr id="8" name="TextBox 7"/>
            <p:cNvSpPr txBox="1"/>
            <p:nvPr/>
          </p:nvSpPr>
          <p:spPr>
            <a:xfrm flipH="1">
              <a:off x="1802505" y="4198426"/>
              <a:ext cx="681308" cy="523220"/>
            </a:xfrm>
            <a:prstGeom prst="rect">
              <a:avLst/>
            </a:prstGeom>
            <a:noFill/>
          </p:spPr>
          <p:txBody>
            <a:bodyPr wrap="square" rtlCol="0">
              <a:spAutoFit/>
            </a:bodyPr>
            <a:lstStyle/>
            <a:p>
              <a:r>
                <a:rPr lang="en-US" sz="2800" dirty="0" smtClean="0"/>
                <a:t>x</a:t>
              </a:r>
              <a:r>
                <a:rPr lang="en-US" sz="2800" baseline="-25000" dirty="0" smtClean="0"/>
                <a:t>2</a:t>
              </a:r>
              <a:endParaRPr lang="en-US" sz="2800" baseline="-25000" dirty="0"/>
            </a:p>
          </p:txBody>
        </p:sp>
      </p:grpSp>
      <p:grpSp>
        <p:nvGrpSpPr>
          <p:cNvPr id="26" name="Group 25"/>
          <p:cNvGrpSpPr/>
          <p:nvPr/>
        </p:nvGrpSpPr>
        <p:grpSpPr>
          <a:xfrm>
            <a:off x="2449947" y="4712458"/>
            <a:ext cx="1275387" cy="1272597"/>
            <a:chOff x="2449947" y="4712458"/>
            <a:chExt cx="1275387" cy="1272597"/>
          </a:xfrm>
        </p:grpSpPr>
        <p:sp>
          <p:nvSpPr>
            <p:cNvPr id="20" name="Oval 19"/>
            <p:cNvSpPr>
              <a:spLocks/>
            </p:cNvSpPr>
            <p:nvPr/>
          </p:nvSpPr>
          <p:spPr>
            <a:xfrm>
              <a:off x="3483412" y="4712458"/>
              <a:ext cx="241922" cy="237744"/>
            </a:xfrm>
            <a:prstGeom prst="ellipse">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endCxn id="20" idx="3"/>
            </p:cNvCxnSpPr>
            <p:nvPr/>
          </p:nvCxnSpPr>
          <p:spPr>
            <a:xfrm flipV="1">
              <a:off x="2449947" y="4915385"/>
              <a:ext cx="1068894" cy="1069670"/>
            </a:xfrm>
            <a:prstGeom prst="line">
              <a:avLst/>
            </a:prstGeom>
            <a:ln w="28575" cmpd="sng">
              <a:solidFill>
                <a:schemeClr val="accent6"/>
              </a:solidFill>
              <a:prstDash val="sysDash"/>
              <a:headEnd type="none"/>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257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feature templates to vectors</a:t>
            </a:r>
            <a:endParaRPr lang="en-US" dirty="0"/>
          </a:p>
        </p:txBody>
      </p:sp>
      <p:sp>
        <p:nvSpPr>
          <p:cNvPr id="3" name="Content Placeholder 2"/>
          <p:cNvSpPr>
            <a:spLocks noGrp="1"/>
          </p:cNvSpPr>
          <p:nvPr>
            <p:ph idx="1"/>
          </p:nvPr>
        </p:nvSpPr>
        <p:spPr/>
        <p:txBody>
          <a:bodyPr>
            <a:normAutofit/>
          </a:bodyPr>
          <a:lstStyle/>
          <a:p>
            <a:r>
              <a:rPr lang="en-US" dirty="0" smtClean="0"/>
              <a:t>When designing features, we often think in terms of </a:t>
            </a:r>
            <a:r>
              <a:rPr lang="en-US" dirty="0" smtClean="0">
                <a:solidFill>
                  <a:srgbClr val="C00000"/>
                </a:solidFill>
              </a:rPr>
              <a:t>templates</a:t>
            </a:r>
            <a:r>
              <a:rPr lang="en-US" dirty="0" smtClean="0"/>
              <a:t>, not individual features:</a:t>
            </a:r>
          </a:p>
          <a:p>
            <a:r>
              <a:rPr lang="en-US" b="1" dirty="0" smtClean="0"/>
              <a:t>Encoding a name by encoding it characters:</a:t>
            </a:r>
          </a:p>
          <a:p>
            <a:r>
              <a:rPr lang="en-US" b="1" dirty="0" smtClean="0"/>
              <a:t>What is the </a:t>
            </a:r>
            <a:r>
              <a:rPr lang="en-US" b="1" i="1" dirty="0" err="1" smtClean="0"/>
              <a:t>i-</a:t>
            </a:r>
            <a:r>
              <a:rPr lang="en-US" b="1" dirty="0" err="1" smtClean="0"/>
              <a:t>th</a:t>
            </a:r>
            <a:r>
              <a:rPr lang="en-US" b="1" dirty="0" smtClean="0"/>
              <a:t> letter? </a:t>
            </a:r>
            <a:endParaRPr lang="en-US" b="1" dirty="0"/>
          </a:p>
          <a:p>
            <a:r>
              <a:rPr lang="en-US" dirty="0"/>
              <a:t>	</a:t>
            </a:r>
            <a:r>
              <a:rPr lang="en-US" b="1" dirty="0" smtClean="0">
                <a:solidFill>
                  <a:srgbClr val="3366FF"/>
                </a:solidFill>
              </a:rPr>
              <a:t>A</a:t>
            </a:r>
            <a:r>
              <a:rPr lang="en-US" b="1" dirty="0" smtClean="0">
                <a:solidFill>
                  <a:srgbClr val="C00000"/>
                </a:solidFill>
              </a:rPr>
              <a:t>b</a:t>
            </a:r>
            <a:r>
              <a:rPr lang="en-US" b="1" dirty="0" smtClean="0">
                <a:solidFill>
                  <a:srgbClr val="008000"/>
                </a:solidFill>
              </a:rPr>
              <a:t>e</a:t>
            </a:r>
            <a:r>
              <a:rPr lang="en-US" dirty="0" smtClean="0"/>
              <a:t> → [</a:t>
            </a:r>
            <a:r>
              <a:rPr lang="en-US" b="1" dirty="0" smtClean="0">
                <a:solidFill>
                  <a:srgbClr val="3366FF"/>
                </a:solidFill>
              </a:rPr>
              <a:t>1</a:t>
            </a:r>
            <a:r>
              <a:rPr lang="en-US" dirty="0" smtClean="0">
                <a:solidFill>
                  <a:srgbClr val="3366FF"/>
                </a:solidFill>
              </a:rPr>
              <a:t> 0 0 0 0… </a:t>
            </a:r>
            <a:r>
              <a:rPr lang="en-US" dirty="0" smtClean="0">
                <a:solidFill>
                  <a:schemeClr val="accent6"/>
                </a:solidFill>
              </a:rPr>
              <a:t>0 </a:t>
            </a:r>
            <a:r>
              <a:rPr lang="en-US" dirty="0">
                <a:solidFill>
                  <a:schemeClr val="accent6"/>
                </a:solidFill>
              </a:rPr>
              <a:t>1 0 0 </a:t>
            </a:r>
            <a:r>
              <a:rPr lang="en-US" dirty="0" smtClean="0">
                <a:solidFill>
                  <a:schemeClr val="accent6"/>
                </a:solidFill>
              </a:rPr>
              <a:t>0 0… </a:t>
            </a:r>
            <a:r>
              <a:rPr lang="en-US" dirty="0" smtClean="0">
                <a:solidFill>
                  <a:srgbClr val="008000"/>
                </a:solidFill>
              </a:rPr>
              <a:t>0 0 0 0 </a:t>
            </a:r>
            <a:r>
              <a:rPr lang="en-US" b="1" dirty="0" smtClean="0">
                <a:solidFill>
                  <a:srgbClr val="008000"/>
                </a:solidFill>
              </a:rPr>
              <a:t>1</a:t>
            </a:r>
            <a:r>
              <a:rPr lang="en-US" dirty="0" smtClean="0">
                <a:solidFill>
                  <a:srgbClr val="008000"/>
                </a:solidFill>
              </a:rPr>
              <a:t> …</a:t>
            </a:r>
            <a:r>
              <a:rPr lang="en-US" dirty="0" smtClean="0"/>
              <a:t>]</a:t>
            </a:r>
            <a:endParaRPr lang="en-US" dirty="0"/>
          </a:p>
          <a:p>
            <a:pPr lvl="1"/>
            <a:r>
              <a:rPr lang="en-US" dirty="0" smtClean="0"/>
              <a:t>26*2 + 1 positions in each group; </a:t>
            </a:r>
          </a:p>
          <a:p>
            <a:pPr lvl="1"/>
            <a:r>
              <a:rPr lang="en-US" dirty="0" smtClean="0"/>
              <a:t># of groups == upper bounds on length of names</a:t>
            </a:r>
            <a:endParaRPr lang="en-US" dirty="0"/>
          </a:p>
        </p:txBody>
      </p:sp>
      <p:sp>
        <p:nvSpPr>
          <p:cNvPr id="4" name="Slide Number Placeholder 3"/>
          <p:cNvSpPr>
            <a:spLocks noGrp="1"/>
          </p:cNvSpPr>
          <p:nvPr>
            <p:ph type="sldNum" sz="quarter" idx="15"/>
          </p:nvPr>
        </p:nvSpPr>
        <p:spPr/>
        <p:txBody>
          <a:bodyPr/>
          <a:lstStyle/>
          <a:p>
            <a:fld id="{2066355A-084C-D24E-9AD2-7E4FC41EA627}" type="slidenum">
              <a:rPr lang="en-US" smtClean="0"/>
              <a:t>26</a:t>
            </a:fld>
            <a:endParaRPr lang="en-US"/>
          </a:p>
        </p:txBody>
      </p:sp>
    </p:spTree>
    <p:extLst>
      <p:ext uri="{BB962C8B-B14F-4D97-AF65-F5344CB8AC3E}">
        <p14:creationId xmlns:p14="http://schemas.microsoft.com/office/powerpoint/2010/main" val="122706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features are essential</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00"/>
                </a:solidFill>
                <a:cs typeface="Lucida Calligraphy"/>
              </a:rPr>
              <a:t>The choice of features is crucial for how well a task can be learned.</a:t>
            </a:r>
          </a:p>
          <a:p>
            <a:pPr lvl="1"/>
            <a:r>
              <a:rPr lang="en-US" dirty="0" smtClean="0">
                <a:solidFill>
                  <a:srgbClr val="000000"/>
                </a:solidFill>
                <a:cs typeface="Lucida Calligraphy"/>
              </a:rPr>
              <a:t>In many application areas (language, vision, etc.),  a lot of work goes into designing suitable features.</a:t>
            </a:r>
          </a:p>
          <a:p>
            <a:pPr lvl="1"/>
            <a:r>
              <a:rPr lang="en-US" dirty="0" smtClean="0">
                <a:solidFill>
                  <a:srgbClr val="000000"/>
                </a:solidFill>
                <a:cs typeface="Lucida Calligraphy"/>
              </a:rPr>
              <a:t>This requires domain expertise.</a:t>
            </a:r>
          </a:p>
          <a:p>
            <a:pPr lvl="1"/>
            <a:endParaRPr lang="en-US" dirty="0">
              <a:solidFill>
                <a:srgbClr val="000000"/>
              </a:solidFill>
              <a:cs typeface="Lucida Calligraphy"/>
            </a:endParaRPr>
          </a:p>
          <a:p>
            <a:r>
              <a:rPr lang="en-US" dirty="0" smtClean="0">
                <a:solidFill>
                  <a:srgbClr val="0000FF"/>
                </a:solidFill>
                <a:cs typeface="Lucida Calligraphy"/>
              </a:rPr>
              <a:t>Think about the badges game – what if you were focusing on visual features? </a:t>
            </a:r>
            <a:r>
              <a:rPr lang="en-US" dirty="0" smtClean="0">
                <a:solidFill>
                  <a:srgbClr val="000000"/>
                </a:solidFill>
                <a:cs typeface="Lucida Calligraphy"/>
              </a:rPr>
              <a:t/>
            </a:r>
            <a:br>
              <a:rPr lang="en-US" dirty="0" smtClean="0">
                <a:solidFill>
                  <a:srgbClr val="000000"/>
                </a:solidFill>
                <a:cs typeface="Lucida Calligraphy"/>
              </a:rPr>
            </a:br>
            <a:endParaRPr lang="en-US" dirty="0" smtClean="0">
              <a:solidFill>
                <a:srgbClr val="000000"/>
              </a:solidFill>
              <a:cs typeface="Lucida Calligraphy"/>
            </a:endParaRPr>
          </a:p>
          <a:p>
            <a:r>
              <a:rPr lang="en-US" dirty="0" smtClean="0">
                <a:solidFill>
                  <a:srgbClr val="000000"/>
                </a:solidFill>
                <a:cs typeface="Lucida Calligraphy"/>
              </a:rPr>
              <a:t>We can’t teach you what specific features </a:t>
            </a:r>
            <a:br>
              <a:rPr lang="en-US" dirty="0" smtClean="0">
                <a:solidFill>
                  <a:srgbClr val="000000"/>
                </a:solidFill>
                <a:cs typeface="Lucida Calligraphy"/>
              </a:rPr>
            </a:br>
            <a:r>
              <a:rPr lang="en-US" dirty="0" smtClean="0">
                <a:solidFill>
                  <a:srgbClr val="000000"/>
                </a:solidFill>
                <a:cs typeface="Lucida Calligraphy"/>
              </a:rPr>
              <a:t>to use for your task.</a:t>
            </a:r>
          </a:p>
          <a:p>
            <a:pPr lvl="1"/>
            <a:r>
              <a:rPr lang="en-US" dirty="0" smtClean="0">
                <a:solidFill>
                  <a:srgbClr val="000000"/>
                </a:solidFill>
                <a:cs typeface="Lucida Calligraphy"/>
              </a:rPr>
              <a:t>But we will touch on some general principles</a:t>
            </a:r>
          </a:p>
        </p:txBody>
      </p:sp>
      <p:sp>
        <p:nvSpPr>
          <p:cNvPr id="4" name="Slide Number Placeholder 3"/>
          <p:cNvSpPr>
            <a:spLocks noGrp="1"/>
          </p:cNvSpPr>
          <p:nvPr>
            <p:ph type="sldNum" sz="quarter" idx="4"/>
          </p:nvPr>
        </p:nvSpPr>
        <p:spPr/>
        <p:txBody>
          <a:bodyPr/>
          <a:lstStyle/>
          <a:p>
            <a:fld id="{2066355A-084C-D24E-9AD2-7E4FC41EA627}" type="slidenum">
              <a:rPr lang="en-US" smtClean="0"/>
              <a:t>27</a:t>
            </a:fld>
            <a:endParaRPr lang="en-US"/>
          </a:p>
        </p:txBody>
      </p:sp>
    </p:spTree>
    <p:extLst>
      <p:ext uri="{BB962C8B-B14F-4D97-AF65-F5344CB8AC3E}">
        <p14:creationId xmlns:p14="http://schemas.microsoft.com/office/powerpoint/2010/main" val="1991127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9900"/>
          </a:solidFill>
          <a:ln w="57150" cmpd="sng"/>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b="1" dirty="0" smtClean="0"/>
              <a:t>Output</a:t>
            </a:r>
            <a:endParaRPr lang="en-US" sz="3600" b="1" dirty="0"/>
          </a:p>
          <a:p>
            <a:pPr algn="ctr"/>
            <a:endParaRPr lang="en-US" sz="3600" dirty="0"/>
          </a:p>
          <a:p>
            <a:pPr algn="ctr"/>
            <a:r>
              <a:rPr lang="en-US" sz="3600" dirty="0" err="1"/>
              <a:t>y</a:t>
            </a:r>
            <a:r>
              <a:rPr lang="en-US" sz="3600" dirty="0" err="1" smtClean="0"/>
              <a:t>∈</a:t>
            </a:r>
            <a:r>
              <a:rPr lang="en-US" sz="3600" b="1" dirty="0" err="1" smtClean="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label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w="38100">
            <a:solidFill>
              <a:srgbClr val="FF99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a:t>
            </a:r>
            <a:r>
              <a:rPr lang="en-US" sz="3600" b="1" dirty="0" smtClean="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instance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solidFill>
            <a:schemeClr val="bg1"/>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Learned Model</a:t>
            </a:r>
          </a:p>
          <a:p>
            <a:pPr algn="ctr"/>
            <a:r>
              <a:rPr lang="en-US" sz="3200" b="1" dirty="0" smtClean="0"/>
              <a:t>y </a:t>
            </a:r>
            <a:r>
              <a:rPr lang="en-US" sz="3200" dirty="0" smtClean="0"/>
              <a:t>= g(</a:t>
            </a:r>
            <a:r>
              <a:rPr lang="en-US" sz="3200" b="1" dirty="0" smtClean="0"/>
              <a:t>x</a:t>
            </a:r>
            <a:r>
              <a:rPr lang="en-US" sz="3200" dirty="0" smtClean="0"/>
              <a:t>)</a:t>
            </a:r>
            <a:r>
              <a:rPr lang="en-US" sz="3200" b="1" dirty="0" smtClean="0"/>
              <a:t> </a:t>
            </a:r>
            <a:endParaRPr lang="en-US" sz="3200" b="1" dirty="0"/>
          </a:p>
        </p:txBody>
      </p:sp>
      <p:sp>
        <p:nvSpPr>
          <p:cNvPr id="10" name="Title 2"/>
          <p:cNvSpPr>
            <a:spLocks noGrp="1"/>
          </p:cNvSpPr>
          <p:nvPr>
            <p:ph type="title"/>
          </p:nvPr>
        </p:nvSpPr>
        <p:spPr/>
        <p:txBody>
          <a:bodyPr/>
          <a:lstStyle/>
          <a:p>
            <a:r>
              <a:rPr lang="en-US" dirty="0" smtClean="0"/>
              <a:t>2. The label space </a:t>
            </a:r>
            <a:r>
              <a:rPr lang="en-US" b="1" dirty="0" smtClean="0">
                <a:latin typeface="Lucida Calligraphy"/>
                <a:cs typeface="Lucida Calligraphy"/>
              </a:rPr>
              <a:t>Y</a:t>
            </a:r>
            <a:endParaRPr lang="en-US" dirty="0"/>
          </a:p>
        </p:txBody>
      </p:sp>
      <p:sp>
        <p:nvSpPr>
          <p:cNvPr id="3" name="Content Placeholder 2"/>
          <p:cNvSpPr>
            <a:spLocks noGrp="1"/>
          </p:cNvSpPr>
          <p:nvPr>
            <p:ph idx="1"/>
          </p:nvPr>
        </p:nvSpPr>
        <p:spPr>
          <a:xfrm>
            <a:off x="1524000" y="5105400"/>
            <a:ext cx="7162800" cy="990600"/>
          </a:xfrm>
        </p:spPr>
        <p:txBody>
          <a:bodyPr/>
          <a:lstStyle/>
          <a:p>
            <a:r>
              <a:rPr lang="en-US" dirty="0"/>
              <a:t>The label space </a:t>
            </a:r>
            <a:r>
              <a:rPr lang="en-US" b="1" dirty="0">
                <a:latin typeface="Lucida Calligraphy"/>
                <a:cs typeface="Lucida Calligraphy"/>
              </a:rPr>
              <a:t>Y </a:t>
            </a:r>
            <a:r>
              <a:rPr lang="en-US" dirty="0"/>
              <a:t>determines </a:t>
            </a:r>
            <a:r>
              <a:rPr lang="en-US" dirty="0">
                <a:solidFill>
                  <a:schemeClr val="accent6"/>
                </a:solidFill>
              </a:rPr>
              <a:t>what </a:t>
            </a:r>
            <a:r>
              <a:rPr lang="en-US" i="1" dirty="0">
                <a:solidFill>
                  <a:schemeClr val="accent6"/>
                </a:solidFill>
              </a:rPr>
              <a:t>kind</a:t>
            </a:r>
            <a:r>
              <a:rPr lang="en-US" dirty="0">
                <a:solidFill>
                  <a:schemeClr val="accent6"/>
                </a:solidFill>
              </a:rPr>
              <a:t> of supervised learning task</a:t>
            </a:r>
            <a:r>
              <a:rPr lang="en-US" dirty="0"/>
              <a:t> we are dealing with</a:t>
            </a:r>
          </a:p>
          <a:p>
            <a:endParaRPr lang="en-US" dirty="0"/>
          </a:p>
        </p:txBody>
      </p:sp>
      <p:sp>
        <p:nvSpPr>
          <p:cNvPr id="2" name="Slide Number Placeholder 1"/>
          <p:cNvSpPr>
            <a:spLocks noGrp="1"/>
          </p:cNvSpPr>
          <p:nvPr>
            <p:ph type="sldNum" sz="quarter" idx="12"/>
          </p:nvPr>
        </p:nvSpPr>
        <p:spPr/>
        <p:txBody>
          <a:bodyPr/>
          <a:lstStyle/>
          <a:p>
            <a:fld id="{0C921938-476A-4922-BE24-3B8F6A2854D9}" type="slidenum">
              <a:rPr lang="en-US" smtClean="0"/>
              <a:t>28</a:t>
            </a:fld>
            <a:endParaRPr lang="en-US" dirty="0"/>
          </a:p>
        </p:txBody>
      </p:sp>
    </p:spTree>
    <p:extLst>
      <p:ext uri="{BB962C8B-B14F-4D97-AF65-F5344CB8AC3E}">
        <p14:creationId xmlns:p14="http://schemas.microsoft.com/office/powerpoint/2010/main" val="288658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Supervised learning tasks I</a:t>
            </a:r>
            <a:endParaRPr lang="en-US" dirty="0"/>
          </a:p>
        </p:txBody>
      </p:sp>
      <p:sp>
        <p:nvSpPr>
          <p:cNvPr id="2" name="Content Placeholder 1"/>
          <p:cNvSpPr>
            <a:spLocks noGrp="1"/>
          </p:cNvSpPr>
          <p:nvPr>
            <p:ph idx="1"/>
          </p:nvPr>
        </p:nvSpPr>
        <p:spPr/>
        <p:txBody>
          <a:bodyPr/>
          <a:lstStyle/>
          <a:p>
            <a:r>
              <a:rPr lang="en-US" dirty="0" smtClean="0"/>
              <a:t>Output labels </a:t>
            </a:r>
            <a:r>
              <a:rPr lang="en-US" dirty="0" err="1" smtClean="0"/>
              <a:t>y∈Y</a:t>
            </a:r>
            <a:r>
              <a:rPr lang="en-US" dirty="0" smtClean="0"/>
              <a:t> are categorical:</a:t>
            </a:r>
          </a:p>
          <a:p>
            <a:pPr lvl="1"/>
            <a:r>
              <a:rPr lang="en-US" dirty="0" smtClean="0"/>
              <a:t>Binary classification: Two possible labels</a:t>
            </a:r>
          </a:p>
          <a:p>
            <a:pPr lvl="1"/>
            <a:r>
              <a:rPr lang="en-US" dirty="0" smtClean="0"/>
              <a:t>Multiclass classification: k possible labels</a:t>
            </a:r>
          </a:p>
          <a:p>
            <a:pPr lvl="1"/>
            <a:endParaRPr lang="en-US" dirty="0" smtClean="0"/>
          </a:p>
          <a:p>
            <a:pPr lvl="1"/>
            <a:r>
              <a:rPr lang="en-US" dirty="0" smtClean="0"/>
              <a:t>Output labels </a:t>
            </a:r>
            <a:r>
              <a:rPr lang="en-US" dirty="0" err="1" smtClean="0"/>
              <a:t>y∈Y</a:t>
            </a:r>
            <a:r>
              <a:rPr lang="en-US" dirty="0" smtClean="0"/>
              <a:t> are </a:t>
            </a:r>
            <a:r>
              <a:rPr lang="en-US" dirty="0" smtClean="0">
                <a:solidFill>
                  <a:srgbClr val="0000FF"/>
                </a:solidFill>
              </a:rPr>
              <a:t>structured objects </a:t>
            </a:r>
            <a:r>
              <a:rPr lang="en-US" dirty="0" smtClean="0"/>
              <a:t>(sequences of labels, parse trees, etc.)</a:t>
            </a:r>
          </a:p>
          <a:p>
            <a:pPr lvl="1"/>
            <a:r>
              <a:rPr lang="en-US" dirty="0" smtClean="0"/>
              <a:t>Structure learning</a:t>
            </a:r>
            <a:endParaRPr lang="en-US" dirty="0"/>
          </a:p>
        </p:txBody>
      </p:sp>
      <p:sp>
        <p:nvSpPr>
          <p:cNvPr id="5" name="Slide Number Placeholder 4"/>
          <p:cNvSpPr>
            <a:spLocks noGrp="1"/>
          </p:cNvSpPr>
          <p:nvPr>
            <p:ph type="sldNum" sz="quarter" idx="4"/>
          </p:nvPr>
        </p:nvSpPr>
        <p:spPr/>
        <p:txBody>
          <a:bodyPr/>
          <a:lstStyle/>
          <a:p>
            <a:fld id="{2066355A-084C-D24E-9AD2-7E4FC41EA627}" type="slidenum">
              <a:rPr lang="en-US" smtClean="0"/>
              <a:pPr/>
              <a:t>29</a:t>
            </a:fld>
            <a:endParaRPr lang="en-US"/>
          </a:p>
        </p:txBody>
      </p:sp>
    </p:spTree>
    <p:extLst>
      <p:ext uri="{BB962C8B-B14F-4D97-AF65-F5344CB8AC3E}">
        <p14:creationId xmlns:p14="http://schemas.microsoft.com/office/powerpoint/2010/main" val="210209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mn-lt"/>
              </a:rPr>
              <a:t>CIS519 on the web</a:t>
            </a:r>
            <a:endParaRPr lang="en-US" dirty="0">
              <a:latin typeface="+mn-lt"/>
            </a:endParaRPr>
          </a:p>
        </p:txBody>
      </p:sp>
      <p:sp>
        <p:nvSpPr>
          <p:cNvPr id="3" name="Content Placeholder 2"/>
          <p:cNvSpPr>
            <a:spLocks noGrp="1"/>
          </p:cNvSpPr>
          <p:nvPr>
            <p:ph idx="1"/>
          </p:nvPr>
        </p:nvSpPr>
        <p:spPr/>
        <p:txBody>
          <a:bodyPr/>
          <a:lstStyle/>
          <a:p>
            <a:r>
              <a:rPr lang="en-US" dirty="0" smtClean="0"/>
              <a:t>Check our class website:</a:t>
            </a:r>
            <a:endParaRPr lang="en-US" dirty="0" smtClean="0">
              <a:hlinkClick r:id="rId2"/>
            </a:endParaRPr>
          </a:p>
          <a:p>
            <a:pPr lvl="1"/>
            <a:r>
              <a:rPr lang="en-US" dirty="0" smtClean="0"/>
              <a:t>Schedule, slides, videos, policies</a:t>
            </a:r>
          </a:p>
          <a:p>
            <a:pPr lvl="2"/>
            <a:r>
              <a:rPr lang="en-US" dirty="0" smtClean="0">
                <a:hlinkClick r:id="rId3"/>
              </a:rPr>
              <a:t>http://www.seas.upenn.edu/~cis519/spring2018/</a:t>
            </a:r>
            <a:endParaRPr lang="en-US" dirty="0" smtClean="0"/>
          </a:p>
          <a:p>
            <a:pPr lvl="1"/>
            <a:r>
              <a:rPr lang="en-US" dirty="0" smtClean="0"/>
              <a:t>Sign up, participate in our Piazza forum:</a:t>
            </a:r>
          </a:p>
          <a:p>
            <a:pPr lvl="2"/>
            <a:r>
              <a:rPr lang="en-US" dirty="0" smtClean="0"/>
              <a:t>Announcements and discussions</a:t>
            </a:r>
          </a:p>
          <a:p>
            <a:pPr lvl="2"/>
            <a:r>
              <a:rPr lang="en-US" dirty="0" smtClean="0">
                <a:hlinkClick r:id="rId4"/>
              </a:rPr>
              <a:t>http://piazza.com/upenn/spring2018/cis419519</a:t>
            </a:r>
            <a:endParaRPr lang="en-US" dirty="0" smtClean="0"/>
          </a:p>
          <a:p>
            <a:pPr lvl="1"/>
            <a:r>
              <a:rPr lang="en-US" dirty="0" smtClean="0"/>
              <a:t>Check out our team</a:t>
            </a:r>
          </a:p>
          <a:p>
            <a:pPr lvl="2"/>
            <a:r>
              <a:rPr lang="en-US" dirty="0" smtClean="0"/>
              <a:t>Office hours</a:t>
            </a:r>
          </a:p>
          <a:p>
            <a:pPr lvl="1"/>
            <a:r>
              <a:rPr lang="en-US" dirty="0" smtClean="0"/>
              <a:t>Canvas:</a:t>
            </a:r>
          </a:p>
          <a:p>
            <a:pPr lvl="2"/>
            <a:r>
              <a:rPr lang="en-US" dirty="0" smtClean="0"/>
              <a:t>Notes, homework and videos will be open. </a:t>
            </a:r>
          </a:p>
          <a:p>
            <a:pPr lvl="1"/>
            <a:r>
              <a:rPr lang="en-US" dirty="0" smtClean="0"/>
              <a:t>[Optional] </a:t>
            </a:r>
            <a:r>
              <a:rPr lang="en-US" dirty="0" smtClean="0">
                <a:solidFill>
                  <a:srgbClr val="FF0000"/>
                </a:solidFill>
              </a:rPr>
              <a:t>Discussion Sessions:</a:t>
            </a:r>
          </a:p>
          <a:p>
            <a:pPr lvl="2"/>
            <a:r>
              <a:rPr lang="en-US" dirty="0" smtClean="0">
                <a:solidFill>
                  <a:srgbClr val="FF0000"/>
                </a:solidFill>
              </a:rPr>
              <a:t>Starting this Wednesday</a:t>
            </a:r>
            <a:r>
              <a:rPr lang="en-US" dirty="0">
                <a:solidFill>
                  <a:srgbClr val="FF0000"/>
                </a:solidFill>
              </a:rPr>
              <a:t>,</a:t>
            </a:r>
            <a:r>
              <a:rPr lang="en-US" dirty="0" smtClean="0">
                <a:solidFill>
                  <a:srgbClr val="FF0000"/>
                </a:solidFill>
              </a:rPr>
              <a:t> 5:30PM: Python Tutorial</a:t>
            </a:r>
          </a:p>
          <a:p>
            <a:pPr lvl="2"/>
            <a:r>
              <a:rPr lang="en-US" dirty="0" smtClean="0">
                <a:solidFill>
                  <a:srgbClr val="FF0000"/>
                </a:solidFill>
              </a:rPr>
              <a:t>Active Learning Class,  3401 Wing B/C</a:t>
            </a:r>
          </a:p>
          <a:p>
            <a:r>
              <a:rPr lang="en-US" dirty="0" smtClean="0"/>
              <a:t>Scribing the Class [Good writers; Latex]?</a:t>
            </a:r>
          </a:p>
        </p:txBody>
      </p:sp>
      <p:sp>
        <p:nvSpPr>
          <p:cNvPr id="7" name="Slide Number Placeholder 6"/>
          <p:cNvSpPr>
            <a:spLocks noGrp="1"/>
          </p:cNvSpPr>
          <p:nvPr>
            <p:ph type="sldNum" sz="quarter" idx="4"/>
          </p:nvPr>
        </p:nvSpPr>
        <p:spPr/>
        <p:txBody>
          <a:bodyPr/>
          <a:lstStyle/>
          <a:p>
            <a:fld id="{0C921938-476A-4922-BE24-3B8F6A2854D9}" type="slidenum">
              <a:rPr lang="en-US" smtClean="0">
                <a:latin typeface="+mn-lt"/>
              </a:rPr>
              <a:pPr/>
              <a:t>3</a:t>
            </a:fld>
            <a:endParaRPr lang="en-US" dirty="0">
              <a:latin typeface="+mn-lt"/>
            </a:endParaRPr>
          </a:p>
        </p:txBody>
      </p:sp>
    </p:spTree>
    <p:extLst>
      <p:ext uri="{BB962C8B-B14F-4D97-AF65-F5344CB8AC3E}">
        <p14:creationId xmlns:p14="http://schemas.microsoft.com/office/powerpoint/2010/main" val="27596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Supervised learning tasks II</a:t>
            </a:r>
            <a:endParaRPr lang="en-US" dirty="0"/>
          </a:p>
        </p:txBody>
      </p:sp>
      <p:sp>
        <p:nvSpPr>
          <p:cNvPr id="2" name="Content Placeholder 1"/>
          <p:cNvSpPr>
            <a:spLocks noGrp="1"/>
          </p:cNvSpPr>
          <p:nvPr>
            <p:ph idx="1"/>
          </p:nvPr>
        </p:nvSpPr>
        <p:spPr/>
        <p:txBody>
          <a:bodyPr/>
          <a:lstStyle/>
          <a:p>
            <a:r>
              <a:rPr lang="en-US" dirty="0" smtClean="0"/>
              <a:t>Output labels </a:t>
            </a:r>
            <a:r>
              <a:rPr lang="en-US" dirty="0" err="1" smtClean="0"/>
              <a:t>y∈Y</a:t>
            </a:r>
            <a:r>
              <a:rPr lang="en-US" dirty="0" smtClean="0"/>
              <a:t> are numerical:</a:t>
            </a:r>
          </a:p>
          <a:p>
            <a:pPr lvl="1"/>
            <a:r>
              <a:rPr lang="en-US" dirty="0" smtClean="0"/>
              <a:t>Regression (linear/polynomial): </a:t>
            </a:r>
          </a:p>
          <a:p>
            <a:pPr lvl="2"/>
            <a:r>
              <a:rPr lang="en-US" dirty="0" smtClean="0"/>
              <a:t>Labels are continuous-valued </a:t>
            </a:r>
          </a:p>
          <a:p>
            <a:pPr lvl="2"/>
            <a:r>
              <a:rPr lang="en-US" dirty="0" smtClean="0"/>
              <a:t>Learn a linear/polynomial function f(x)</a:t>
            </a:r>
          </a:p>
          <a:p>
            <a:pPr lvl="1"/>
            <a:r>
              <a:rPr lang="en-US" dirty="0" smtClean="0"/>
              <a:t>Ranking: </a:t>
            </a:r>
          </a:p>
          <a:p>
            <a:pPr lvl="2"/>
            <a:r>
              <a:rPr lang="en-US" dirty="0" smtClean="0"/>
              <a:t>Labels are ordinal </a:t>
            </a:r>
          </a:p>
          <a:p>
            <a:pPr lvl="2"/>
            <a:r>
              <a:rPr lang="en-US" dirty="0" smtClean="0"/>
              <a:t>Learn an ordering f(x</a:t>
            </a:r>
            <a:r>
              <a:rPr lang="en-US" baseline="-25000" dirty="0" smtClean="0"/>
              <a:t>1</a:t>
            </a:r>
            <a:r>
              <a:rPr lang="en-US" dirty="0" smtClean="0"/>
              <a:t>) &gt; f(x</a:t>
            </a:r>
            <a:r>
              <a:rPr lang="en-US" baseline="-25000" dirty="0" smtClean="0"/>
              <a:t>2</a:t>
            </a:r>
            <a:r>
              <a:rPr lang="en-US" dirty="0" smtClean="0"/>
              <a:t>) over input</a:t>
            </a:r>
          </a:p>
        </p:txBody>
      </p:sp>
      <p:sp>
        <p:nvSpPr>
          <p:cNvPr id="4" name="Slide Number Placeholder 3"/>
          <p:cNvSpPr>
            <a:spLocks noGrp="1"/>
          </p:cNvSpPr>
          <p:nvPr>
            <p:ph type="sldNum" sz="quarter" idx="4"/>
          </p:nvPr>
        </p:nvSpPr>
        <p:spPr/>
        <p:txBody>
          <a:bodyPr/>
          <a:lstStyle/>
          <a:p>
            <a:fld id="{2066355A-084C-D24E-9AD2-7E4FC41EA627}" type="slidenum">
              <a:rPr lang="en-US" smtClean="0"/>
              <a:pPr/>
              <a:t>30</a:t>
            </a:fld>
            <a:endParaRPr lang="en-US"/>
          </a:p>
        </p:txBody>
      </p:sp>
    </p:spTree>
    <p:extLst>
      <p:ext uri="{BB962C8B-B14F-4D97-AF65-F5344CB8AC3E}">
        <p14:creationId xmlns:p14="http://schemas.microsoft.com/office/powerpoint/2010/main" val="733114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31536" y="1299356"/>
            <a:ext cx="3318299" cy="3336274"/>
          </a:xfrm>
          <a:prstGeom prst="roundRect">
            <a:avLst>
              <a:gd name="adj" fmla="val 7897"/>
            </a:avLst>
          </a:prstGeom>
          <a:solidFill>
            <a:srgbClr val="FFFFCC"/>
          </a:solidFill>
          <a:ln w="12700" cmpd="sng">
            <a:solidFill>
              <a:schemeClr val="tx1"/>
            </a:solidFill>
          </a:ln>
        </p:spPr>
        <p:style>
          <a:lnRef idx="1">
            <a:schemeClr val="accent6"/>
          </a:lnRef>
          <a:fillRef idx="2">
            <a:schemeClr val="accent6"/>
          </a:fillRef>
          <a:effectRef idx="1">
            <a:schemeClr val="accent6"/>
          </a:effectRef>
          <a:fontRef idx="minor">
            <a:schemeClr val="dk1"/>
          </a:fontRef>
        </p:style>
        <p:txBody>
          <a:bodyPr lIns="0" tIns="0" rIns="0" rtlCol="0" anchor="t" anchorCtr="1"/>
          <a:lstStyle/>
          <a:p>
            <a:pPr algn="ctr"/>
            <a:r>
              <a:rPr lang="en-US" sz="3600" dirty="0" smtClean="0"/>
              <a:t>Output</a:t>
            </a:r>
            <a:endParaRPr lang="en-US" sz="3600" dirty="0"/>
          </a:p>
          <a:p>
            <a:pPr algn="ctr"/>
            <a:endParaRPr lang="en-US" sz="3600" dirty="0"/>
          </a:p>
          <a:p>
            <a:pPr algn="ctr"/>
            <a:r>
              <a:rPr lang="en-US" sz="3600" dirty="0" err="1"/>
              <a:t>y</a:t>
            </a:r>
            <a:r>
              <a:rPr lang="en-US" sz="3600" dirty="0" err="1" smtClean="0"/>
              <a:t>∈</a:t>
            </a:r>
            <a:r>
              <a:rPr lang="en-US" sz="3600" b="1" dirty="0" err="1" smtClean="0">
                <a:latin typeface="Lucida Calligraphy"/>
                <a:cs typeface="Lucida Calligraphy"/>
              </a:rPr>
              <a:t>Y</a:t>
            </a:r>
            <a:endParaRPr lang="en-US" sz="3600" b="1" dirty="0" smtClean="0">
              <a:latin typeface="Lucida Calligraphy"/>
              <a:cs typeface="Lucida Calligraphy"/>
            </a:endParaRPr>
          </a:p>
          <a:p>
            <a:pPr algn="ctr"/>
            <a:r>
              <a:rPr lang="en-US" sz="3200" dirty="0" smtClean="0"/>
              <a:t>An item </a:t>
            </a:r>
            <a:r>
              <a:rPr lang="en-US" sz="3200" b="1" dirty="0" smtClean="0"/>
              <a:t>y</a:t>
            </a:r>
            <a:r>
              <a:rPr lang="en-US" sz="3200" dirty="0" smtClean="0"/>
              <a:t> </a:t>
            </a:r>
            <a:br>
              <a:rPr lang="en-US" sz="3200" dirty="0" smtClean="0"/>
            </a:br>
            <a:r>
              <a:rPr lang="en-US" sz="3200" dirty="0" smtClean="0"/>
              <a:t>drawn from a label space </a:t>
            </a:r>
            <a:r>
              <a:rPr lang="en-US" sz="3200" b="1" dirty="0" smtClean="0">
                <a:latin typeface="Lucida Calligraphy"/>
                <a:cs typeface="Lucida Calligraphy"/>
              </a:rPr>
              <a:t>Y</a:t>
            </a:r>
            <a:endParaRPr lang="en-US" sz="3200" dirty="0">
              <a:latin typeface="Lucida Calligraphy"/>
              <a:cs typeface="Lucida Calligraphy"/>
            </a:endParaRPr>
          </a:p>
        </p:txBody>
      </p:sp>
      <p:sp>
        <p:nvSpPr>
          <p:cNvPr id="7" name="Rounded Rectangle 6"/>
          <p:cNvSpPr/>
          <p:nvPr/>
        </p:nvSpPr>
        <p:spPr>
          <a:xfrm>
            <a:off x="463426" y="1299356"/>
            <a:ext cx="3318299" cy="3336274"/>
          </a:xfrm>
          <a:prstGeom prst="roundRect">
            <a:avLst>
              <a:gd name="adj" fmla="val 7897"/>
            </a:avLst>
          </a:prstGeom>
          <a:solidFill>
            <a:srgbClr val="FFFFCC"/>
          </a:solidFill>
          <a:ln>
            <a:solidFill>
              <a:srgbClr val="000000"/>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0" tIns="0" rIns="0" rtlCol="0" anchor="t" anchorCtr="1"/>
          <a:lstStyle/>
          <a:p>
            <a:pPr algn="ctr"/>
            <a:r>
              <a:rPr lang="en-US" sz="3600" dirty="0" smtClean="0"/>
              <a:t>Input</a:t>
            </a:r>
          </a:p>
          <a:p>
            <a:pPr algn="ctr"/>
            <a:endParaRPr lang="en-US" sz="3600" dirty="0"/>
          </a:p>
          <a:p>
            <a:pPr algn="ctr"/>
            <a:r>
              <a:rPr lang="en-US" sz="3600" b="1" dirty="0"/>
              <a:t>x</a:t>
            </a:r>
            <a:r>
              <a:rPr lang="en-US" sz="3600" dirty="0" smtClean="0"/>
              <a:t>∈</a:t>
            </a:r>
            <a:r>
              <a:rPr lang="en-US" sz="3600" b="1" dirty="0" smtClean="0">
                <a:latin typeface="Lucida Calligraphy"/>
                <a:cs typeface="Lucida Calligraphy"/>
              </a:rPr>
              <a:t>X</a:t>
            </a:r>
            <a:endParaRPr lang="en-US" sz="3600" b="1" dirty="0" smtClean="0"/>
          </a:p>
          <a:p>
            <a:pPr algn="ctr"/>
            <a:r>
              <a:rPr lang="en-US" sz="3200" dirty="0" smtClean="0"/>
              <a:t>An item </a:t>
            </a:r>
            <a:r>
              <a:rPr lang="en-US" sz="3200" b="1" dirty="0" smtClean="0"/>
              <a:t>x</a:t>
            </a:r>
            <a:r>
              <a:rPr lang="en-US" sz="3200" dirty="0" smtClean="0"/>
              <a:t> </a:t>
            </a:r>
            <a:br>
              <a:rPr lang="en-US" sz="3200" dirty="0" smtClean="0"/>
            </a:br>
            <a:r>
              <a:rPr lang="en-US" sz="3200" dirty="0" smtClean="0"/>
              <a:t>drawn from an instance space </a:t>
            </a:r>
            <a:r>
              <a:rPr lang="en-US" sz="3200" b="1" dirty="0" smtClean="0">
                <a:latin typeface="Lucida Calligraphy"/>
                <a:cs typeface="Lucida Calligraphy"/>
              </a:rPr>
              <a:t>X</a:t>
            </a:r>
            <a:endParaRPr lang="en-US" sz="3200" b="1" dirty="0">
              <a:latin typeface="Lucida Calligraphy"/>
              <a:cs typeface="Lucida Calligraphy"/>
            </a:endParaRPr>
          </a:p>
        </p:txBody>
      </p:sp>
      <p:sp>
        <p:nvSpPr>
          <p:cNvPr id="5" name="Right Arrow 4"/>
          <p:cNvSpPr/>
          <p:nvPr/>
        </p:nvSpPr>
        <p:spPr>
          <a:xfrm>
            <a:off x="3417911" y="1367836"/>
            <a:ext cx="2465379" cy="3013069"/>
          </a:xfrm>
          <a:prstGeom prst="rightArrow">
            <a:avLst>
              <a:gd name="adj1" fmla="val 50753"/>
              <a:gd name="adj2" fmla="val 39135"/>
            </a:avLst>
          </a:prstGeom>
          <a:ln w="57150" cmpd="sng"/>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t>Learned Model</a:t>
            </a:r>
          </a:p>
          <a:p>
            <a:pPr algn="ctr"/>
            <a:r>
              <a:rPr lang="en-US" sz="3200" b="1" dirty="0" smtClean="0"/>
              <a:t>y </a:t>
            </a:r>
            <a:r>
              <a:rPr lang="en-US" sz="3200" dirty="0" smtClean="0"/>
              <a:t>= </a:t>
            </a:r>
            <a:r>
              <a:rPr lang="en-US" sz="3200" dirty="0"/>
              <a:t>g</a:t>
            </a:r>
            <a:r>
              <a:rPr lang="en-US" sz="3200" dirty="0" smtClean="0"/>
              <a:t>(</a:t>
            </a:r>
            <a:r>
              <a:rPr lang="en-US" sz="3200" b="1" dirty="0" smtClean="0"/>
              <a:t>x</a:t>
            </a:r>
            <a:r>
              <a:rPr lang="en-US" sz="3200" dirty="0" smtClean="0"/>
              <a:t>)</a:t>
            </a:r>
            <a:r>
              <a:rPr lang="en-US" sz="3200" b="1" dirty="0" smtClean="0"/>
              <a:t> </a:t>
            </a:r>
            <a:endParaRPr lang="en-US" sz="3200" b="1" dirty="0"/>
          </a:p>
        </p:txBody>
      </p:sp>
      <p:sp>
        <p:nvSpPr>
          <p:cNvPr id="10" name="Title 2"/>
          <p:cNvSpPr>
            <a:spLocks noGrp="1"/>
          </p:cNvSpPr>
          <p:nvPr>
            <p:ph type="title"/>
          </p:nvPr>
        </p:nvSpPr>
        <p:spPr/>
        <p:txBody>
          <a:bodyPr/>
          <a:lstStyle/>
          <a:p>
            <a:r>
              <a:rPr lang="en-US" dirty="0" smtClean="0"/>
              <a:t>3. The model g(</a:t>
            </a:r>
            <a:r>
              <a:rPr lang="en-US" b="1" dirty="0" smtClean="0"/>
              <a:t>x</a:t>
            </a:r>
            <a:r>
              <a:rPr lang="en-US" dirty="0" smtClean="0"/>
              <a:t>)</a:t>
            </a:r>
            <a:endParaRPr lang="en-US" dirty="0"/>
          </a:p>
        </p:txBody>
      </p:sp>
      <p:sp>
        <p:nvSpPr>
          <p:cNvPr id="3" name="Content Placeholder 2"/>
          <p:cNvSpPr>
            <a:spLocks noGrp="1"/>
          </p:cNvSpPr>
          <p:nvPr>
            <p:ph idx="1"/>
          </p:nvPr>
        </p:nvSpPr>
        <p:spPr>
          <a:xfrm>
            <a:off x="1419692" y="5105400"/>
            <a:ext cx="7162800" cy="990600"/>
          </a:xfrm>
        </p:spPr>
        <p:txBody>
          <a:bodyPr/>
          <a:lstStyle/>
          <a:p>
            <a:r>
              <a:rPr lang="en-US" dirty="0"/>
              <a:t>We need to choose what </a:t>
            </a:r>
            <a:r>
              <a:rPr lang="en-US" i="1" dirty="0"/>
              <a:t>kind</a:t>
            </a:r>
            <a:r>
              <a:rPr lang="en-US" dirty="0"/>
              <a:t> of model </a:t>
            </a:r>
            <a:br>
              <a:rPr lang="en-US" dirty="0"/>
            </a:br>
            <a:r>
              <a:rPr lang="en-US" dirty="0"/>
              <a:t>we want to learn</a:t>
            </a:r>
          </a:p>
          <a:p>
            <a:endParaRPr lang="en-US" dirty="0"/>
          </a:p>
        </p:txBody>
      </p:sp>
      <p:sp>
        <p:nvSpPr>
          <p:cNvPr id="2" name="Slide Number Placeholder 1"/>
          <p:cNvSpPr>
            <a:spLocks noGrp="1"/>
          </p:cNvSpPr>
          <p:nvPr>
            <p:ph type="sldNum" sz="quarter" idx="12"/>
          </p:nvPr>
        </p:nvSpPr>
        <p:spPr/>
        <p:txBody>
          <a:bodyPr/>
          <a:lstStyle/>
          <a:p>
            <a:fld id="{0C921938-476A-4922-BE24-3B8F6A2854D9}" type="slidenum">
              <a:rPr lang="en-US" smtClean="0"/>
              <a:t>31</a:t>
            </a:fld>
            <a:endParaRPr lang="en-US" dirty="0"/>
          </a:p>
        </p:txBody>
      </p:sp>
    </p:spTree>
    <p:extLst>
      <p:ext uri="{BB962C8B-B14F-4D97-AF65-F5344CB8AC3E}">
        <p14:creationId xmlns:p14="http://schemas.microsoft.com/office/powerpoint/2010/main" val="3773328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Learning Problem</a:t>
            </a:r>
            <a:endParaRPr lang="en-US" dirty="0"/>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5"/>
          </p:nvPr>
        </p:nvSpPr>
        <p:spPr/>
        <p:txBody>
          <a:bodyPr/>
          <a:lstStyle/>
          <a:p>
            <a:fld id="{0C921938-476A-4922-BE24-3B8F6A2854D9}" type="slidenum">
              <a:rPr lang="en-US" smtClean="0"/>
              <a:t>32</a:t>
            </a:fld>
            <a:endParaRPr lang="en-US" dirty="0"/>
          </a:p>
        </p:txBody>
      </p:sp>
      <p:sp>
        <p:nvSpPr>
          <p:cNvPr id="1075203" name="Text Box 3"/>
          <p:cNvSpPr txBox="1">
            <a:spLocks noChangeArrowheads="1"/>
          </p:cNvSpPr>
          <p:nvPr/>
        </p:nvSpPr>
        <p:spPr bwMode="auto">
          <a:xfrm>
            <a:off x="5943600" y="190817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FF"/>
                </a:solidFill>
                <a:latin typeface="Arial Narrow" pitchFamily="34" charset="0"/>
              </a:rPr>
              <a:t>y  =</a:t>
            </a:r>
            <a:r>
              <a:rPr lang="en-US" sz="2400" b="1" i="1">
                <a:solidFill>
                  <a:srgbClr val="0000FF"/>
                </a:solidFill>
                <a:latin typeface="Arial Narrow" pitchFamily="34" charset="0"/>
              </a:rPr>
              <a:t> f </a:t>
            </a:r>
            <a:r>
              <a:rPr lang="en-US" sz="2400" b="1">
                <a:solidFill>
                  <a:srgbClr val="0000FF"/>
                </a:solidFill>
                <a:latin typeface="Arial Narrow" pitchFamily="34" charset="0"/>
              </a:rPr>
              <a:t>(x</a:t>
            </a:r>
            <a:r>
              <a:rPr lang="en-US" sz="1600" b="1">
                <a:solidFill>
                  <a:srgbClr val="0000FF"/>
                </a:solidFill>
                <a:latin typeface="Arial Narrow" pitchFamily="34" charset="0"/>
              </a:rPr>
              <a:t>1</a:t>
            </a:r>
            <a:r>
              <a:rPr lang="en-US" sz="2400" b="1">
                <a:solidFill>
                  <a:srgbClr val="0000FF"/>
                </a:solidFill>
                <a:latin typeface="Arial Narrow" pitchFamily="34" charset="0"/>
              </a:rPr>
              <a:t>, x</a:t>
            </a:r>
            <a:r>
              <a:rPr lang="en-US" sz="1600" b="1">
                <a:solidFill>
                  <a:srgbClr val="0000FF"/>
                </a:solidFill>
                <a:latin typeface="Arial Narrow" pitchFamily="34" charset="0"/>
              </a:rPr>
              <a:t>2</a:t>
            </a:r>
            <a:r>
              <a:rPr lang="en-US" sz="2400" b="1">
                <a:solidFill>
                  <a:srgbClr val="0000FF"/>
                </a:solidFill>
                <a:latin typeface="Arial Narrow" pitchFamily="34" charset="0"/>
              </a:rPr>
              <a:t>, x</a:t>
            </a:r>
            <a:r>
              <a:rPr lang="en-US" sz="1600" b="1">
                <a:solidFill>
                  <a:srgbClr val="0000FF"/>
                </a:solidFill>
                <a:latin typeface="Arial Narrow" pitchFamily="34" charset="0"/>
              </a:rPr>
              <a:t>3</a:t>
            </a:r>
            <a:r>
              <a:rPr lang="en-US" sz="2400" b="1">
                <a:solidFill>
                  <a:srgbClr val="0000FF"/>
                </a:solidFill>
                <a:latin typeface="Arial Narrow" pitchFamily="34" charset="0"/>
              </a:rPr>
              <a:t>, x</a:t>
            </a:r>
            <a:r>
              <a:rPr lang="en-US" sz="1600" b="1">
                <a:solidFill>
                  <a:srgbClr val="0000FF"/>
                </a:solidFill>
                <a:latin typeface="Arial Narrow" pitchFamily="34" charset="0"/>
              </a:rPr>
              <a:t>4</a:t>
            </a:r>
            <a:r>
              <a:rPr lang="en-US" sz="2400" b="1">
                <a:solidFill>
                  <a:srgbClr val="0000FF"/>
                </a:solidFill>
                <a:latin typeface="Arial Narrow" pitchFamily="34" charset="0"/>
              </a:rPr>
              <a:t>)</a:t>
            </a:r>
          </a:p>
        </p:txBody>
      </p:sp>
      <p:sp>
        <p:nvSpPr>
          <p:cNvPr id="1075204" name="Rectangle 4"/>
          <p:cNvSpPr>
            <a:spLocks noChangeArrowheads="1"/>
          </p:cNvSpPr>
          <p:nvPr/>
        </p:nvSpPr>
        <p:spPr bwMode="auto">
          <a:xfrm>
            <a:off x="3200400" y="1527175"/>
            <a:ext cx="1828800" cy="1219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5" name="Line 5"/>
          <p:cNvSpPr>
            <a:spLocks noChangeShapeType="1"/>
          </p:cNvSpPr>
          <p:nvPr/>
        </p:nvSpPr>
        <p:spPr bwMode="auto">
          <a:xfrm>
            <a:off x="4724400" y="198437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6" name="Line 6"/>
          <p:cNvSpPr>
            <a:spLocks noChangeShapeType="1"/>
          </p:cNvSpPr>
          <p:nvPr/>
        </p:nvSpPr>
        <p:spPr bwMode="auto">
          <a:xfrm>
            <a:off x="5029200" y="21367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7" name="Text Box 7"/>
          <p:cNvSpPr txBox="1">
            <a:spLocks noChangeArrowheads="1"/>
          </p:cNvSpPr>
          <p:nvPr/>
        </p:nvSpPr>
        <p:spPr bwMode="auto">
          <a:xfrm>
            <a:off x="3352800" y="1755775"/>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003300"/>
                </a:solidFill>
                <a:latin typeface="Arial Narrow" pitchFamily="34" charset="0"/>
              </a:rPr>
              <a:t>Unknown</a:t>
            </a:r>
          </a:p>
          <a:p>
            <a:r>
              <a:rPr lang="en-US" sz="2000" b="1">
                <a:solidFill>
                  <a:srgbClr val="003300"/>
                </a:solidFill>
                <a:latin typeface="Arial Narrow" pitchFamily="34" charset="0"/>
              </a:rPr>
              <a:t>function</a:t>
            </a:r>
            <a:endParaRPr lang="en-US" sz="2000" b="1" u="sng">
              <a:solidFill>
                <a:srgbClr val="003300"/>
              </a:solidFill>
              <a:latin typeface="Arial Narrow" pitchFamily="34" charset="0"/>
            </a:endParaRPr>
          </a:p>
        </p:txBody>
      </p:sp>
      <p:sp>
        <p:nvSpPr>
          <p:cNvPr id="1075208" name="Line 8"/>
          <p:cNvSpPr>
            <a:spLocks noChangeShapeType="1"/>
          </p:cNvSpPr>
          <p:nvPr/>
        </p:nvSpPr>
        <p:spPr bwMode="auto">
          <a:xfrm>
            <a:off x="2286000" y="16033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09" name="Line 9"/>
          <p:cNvSpPr>
            <a:spLocks noChangeShapeType="1"/>
          </p:cNvSpPr>
          <p:nvPr/>
        </p:nvSpPr>
        <p:spPr bwMode="auto">
          <a:xfrm>
            <a:off x="2286000" y="19335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10" name="Line 10"/>
          <p:cNvSpPr>
            <a:spLocks noChangeShapeType="1"/>
          </p:cNvSpPr>
          <p:nvPr/>
        </p:nvSpPr>
        <p:spPr bwMode="auto">
          <a:xfrm>
            <a:off x="2286000" y="22637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11" name="Line 11"/>
          <p:cNvSpPr>
            <a:spLocks noChangeShapeType="1"/>
          </p:cNvSpPr>
          <p:nvPr/>
        </p:nvSpPr>
        <p:spPr bwMode="auto">
          <a:xfrm>
            <a:off x="2286000" y="2593975"/>
            <a:ext cx="91440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12" name="Text Box 12"/>
          <p:cNvSpPr txBox="1">
            <a:spLocks noChangeArrowheads="1"/>
          </p:cNvSpPr>
          <p:nvPr/>
        </p:nvSpPr>
        <p:spPr bwMode="auto">
          <a:xfrm>
            <a:off x="1638300" y="13716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1</a:t>
            </a:r>
          </a:p>
        </p:txBody>
      </p:sp>
      <p:sp>
        <p:nvSpPr>
          <p:cNvPr id="1075213" name="Text Box 13"/>
          <p:cNvSpPr txBox="1">
            <a:spLocks noChangeArrowheads="1"/>
          </p:cNvSpPr>
          <p:nvPr/>
        </p:nvSpPr>
        <p:spPr bwMode="auto">
          <a:xfrm>
            <a:off x="1638300" y="1704975"/>
            <a:ext cx="70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2</a:t>
            </a:r>
          </a:p>
        </p:txBody>
      </p:sp>
      <p:sp>
        <p:nvSpPr>
          <p:cNvPr id="1075214" name="Text Box 14"/>
          <p:cNvSpPr txBox="1">
            <a:spLocks noChangeArrowheads="1"/>
          </p:cNvSpPr>
          <p:nvPr/>
        </p:nvSpPr>
        <p:spPr bwMode="auto">
          <a:xfrm>
            <a:off x="1624012" y="20320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p>
        </p:txBody>
      </p:sp>
      <p:sp>
        <p:nvSpPr>
          <p:cNvPr id="1075215" name="Text Box 15"/>
          <p:cNvSpPr txBox="1">
            <a:spLocks noChangeArrowheads="1"/>
          </p:cNvSpPr>
          <p:nvPr/>
        </p:nvSpPr>
        <p:spPr bwMode="auto">
          <a:xfrm>
            <a:off x="1638300" y="2362200"/>
            <a:ext cx="41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x</a:t>
            </a:r>
            <a:r>
              <a:rPr lang="en-US" sz="1600" b="1">
                <a:solidFill>
                  <a:srgbClr val="0000FF"/>
                </a:solidFill>
                <a:latin typeface="Arial Narrow" pitchFamily="34" charset="0"/>
              </a:rPr>
              <a:t>4</a:t>
            </a:r>
          </a:p>
        </p:txBody>
      </p:sp>
      <p:grpSp>
        <p:nvGrpSpPr>
          <p:cNvPr id="1075216" name="Group 16"/>
          <p:cNvGrpSpPr>
            <a:grpSpLocks/>
          </p:cNvGrpSpPr>
          <p:nvPr/>
        </p:nvGrpSpPr>
        <p:grpSpPr bwMode="auto">
          <a:xfrm>
            <a:off x="2895600" y="2816225"/>
            <a:ext cx="3241675" cy="3203575"/>
            <a:chOff x="2134" y="1774"/>
            <a:chExt cx="2042" cy="2018"/>
          </a:xfrm>
        </p:grpSpPr>
        <p:grpSp>
          <p:nvGrpSpPr>
            <p:cNvPr id="1075217" name="Group 17"/>
            <p:cNvGrpSpPr>
              <a:grpSpLocks/>
            </p:cNvGrpSpPr>
            <p:nvPr/>
          </p:nvGrpSpPr>
          <p:grpSpPr bwMode="auto">
            <a:xfrm>
              <a:off x="2134" y="1774"/>
              <a:ext cx="2021" cy="288"/>
              <a:chOff x="2016" y="1774"/>
              <a:chExt cx="2021" cy="288"/>
            </a:xfrm>
          </p:grpSpPr>
          <p:sp>
            <p:nvSpPr>
              <p:cNvPr id="1075218" name="Text Box 18"/>
              <p:cNvSpPr txBox="1">
                <a:spLocks noChangeArrowheads="1"/>
              </p:cNvSpPr>
              <p:nvPr/>
            </p:nvSpPr>
            <p:spPr bwMode="auto">
              <a:xfrm>
                <a:off x="2016" y="1774"/>
                <a:ext cx="7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a:t>
                </a:r>
                <a:r>
                  <a:rPr lang="en-US" sz="2000" b="1">
                    <a:solidFill>
                      <a:srgbClr val="0000FF"/>
                    </a:solidFill>
                    <a:latin typeface="Arial Narrow" pitchFamily="34" charset="0"/>
                  </a:rPr>
                  <a:t> Example </a:t>
                </a:r>
                <a:endParaRPr lang="en-US" sz="2400" b="1">
                  <a:solidFill>
                    <a:srgbClr val="000066"/>
                  </a:solidFill>
                  <a:latin typeface="Arial Narrow" pitchFamily="34" charset="0"/>
                </a:endParaRPr>
              </a:p>
            </p:txBody>
          </p:sp>
          <p:sp>
            <p:nvSpPr>
              <p:cNvPr id="1075219" name="Text Box 19"/>
              <p:cNvSpPr txBox="1">
                <a:spLocks noChangeArrowheads="1"/>
              </p:cNvSpPr>
              <p:nvPr/>
            </p:nvSpPr>
            <p:spPr bwMode="auto">
              <a:xfrm>
                <a:off x="2708" y="1774"/>
                <a:ext cx="1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x</a:t>
                </a:r>
                <a:r>
                  <a:rPr lang="en-US" sz="1600" b="1">
                    <a:solidFill>
                      <a:srgbClr val="0000FF"/>
                    </a:solidFill>
                    <a:latin typeface="Arial Narrow" pitchFamily="34" charset="0"/>
                  </a:rPr>
                  <a:t>1</a:t>
                </a:r>
                <a:r>
                  <a:rPr lang="en-US" sz="2400" b="1">
                    <a:solidFill>
                      <a:srgbClr val="0000FF"/>
                    </a:solidFill>
                    <a:latin typeface="Arial Narrow" pitchFamily="34" charset="0"/>
                  </a:rPr>
                  <a:t>   x</a:t>
                </a:r>
                <a:r>
                  <a:rPr lang="en-US" sz="1600" b="1">
                    <a:solidFill>
                      <a:srgbClr val="0000FF"/>
                    </a:solidFill>
                    <a:latin typeface="Arial Narrow" pitchFamily="34" charset="0"/>
                  </a:rPr>
                  <a:t>2</a:t>
                </a:r>
                <a:r>
                  <a:rPr lang="en-US" sz="2400" b="1">
                    <a:solidFill>
                      <a:srgbClr val="0000FF"/>
                    </a:solidFill>
                    <a:latin typeface="Arial Narrow" pitchFamily="34" charset="0"/>
                  </a:rPr>
                  <a:t>   x</a:t>
                </a:r>
                <a:r>
                  <a:rPr lang="en-US" sz="1600" b="1">
                    <a:solidFill>
                      <a:srgbClr val="0000FF"/>
                    </a:solidFill>
                    <a:latin typeface="Arial Narrow" pitchFamily="34" charset="0"/>
                  </a:rPr>
                  <a:t>3</a:t>
                </a:r>
                <a:r>
                  <a:rPr lang="en-US" sz="2400" b="1">
                    <a:solidFill>
                      <a:srgbClr val="0000FF"/>
                    </a:solidFill>
                    <a:latin typeface="Arial Narrow" pitchFamily="34" charset="0"/>
                  </a:rPr>
                  <a:t>  x</a:t>
                </a:r>
                <a:r>
                  <a:rPr lang="en-US" sz="1600" b="1">
                    <a:solidFill>
                      <a:srgbClr val="0000FF"/>
                    </a:solidFill>
                    <a:latin typeface="Arial Narrow" pitchFamily="34" charset="0"/>
                  </a:rPr>
                  <a:t>4     </a:t>
                </a:r>
                <a:r>
                  <a:rPr lang="en-US" sz="2400" b="1">
                    <a:solidFill>
                      <a:srgbClr val="0000FF"/>
                    </a:solidFill>
                    <a:latin typeface="Arial Narrow" pitchFamily="34" charset="0"/>
                  </a:rPr>
                  <a:t>y</a:t>
                </a:r>
                <a:endParaRPr lang="en-US" sz="1600" b="1">
                  <a:solidFill>
                    <a:srgbClr val="0000FF"/>
                  </a:solidFill>
                  <a:latin typeface="Arial Narrow" pitchFamily="34" charset="0"/>
                </a:endParaRPr>
              </a:p>
            </p:txBody>
          </p:sp>
        </p:grpSp>
        <p:sp>
          <p:nvSpPr>
            <p:cNvPr id="1075220" name="Text Box 20"/>
            <p:cNvSpPr txBox="1">
              <a:spLocks noChangeArrowheads="1"/>
            </p:cNvSpPr>
            <p:nvPr/>
          </p:nvSpPr>
          <p:spPr bwMode="auto">
            <a:xfrm>
              <a:off x="2407" y="2021"/>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Narrow" pitchFamily="34" charset="0"/>
                </a:rPr>
                <a:t> 1</a:t>
              </a:r>
              <a:r>
                <a:rPr lang="en-US" sz="2400" b="1">
                  <a:solidFill>
                    <a:srgbClr val="0000FF"/>
                  </a:solidFill>
                  <a:latin typeface="Arial Narrow" pitchFamily="34" charset="0"/>
                </a:rPr>
                <a:t>         </a:t>
              </a:r>
              <a:r>
                <a:rPr lang="en-US" sz="2000" b="1">
                  <a:solidFill>
                    <a:srgbClr val="0000FF"/>
                  </a:solidFill>
                  <a:latin typeface="Arial Narrow" pitchFamily="34" charset="0"/>
                </a:rPr>
                <a:t>0     0     1     0     0</a:t>
              </a:r>
              <a:endParaRPr lang="en-US" sz="1600" b="1">
                <a:solidFill>
                  <a:srgbClr val="0000FF"/>
                </a:solidFill>
                <a:latin typeface="Arial Narrow" pitchFamily="34" charset="0"/>
              </a:endParaRPr>
            </a:p>
          </p:txBody>
        </p:sp>
        <p:sp>
          <p:nvSpPr>
            <p:cNvPr id="1075221" name="Text Box 21"/>
            <p:cNvSpPr txBox="1">
              <a:spLocks noChangeArrowheads="1"/>
            </p:cNvSpPr>
            <p:nvPr/>
          </p:nvSpPr>
          <p:spPr bwMode="auto">
            <a:xfrm>
              <a:off x="2400" y="2515"/>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3</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0     0     1     1     1</a:t>
              </a:r>
              <a:endParaRPr lang="en-US" sz="1600" b="1" dirty="0">
                <a:solidFill>
                  <a:srgbClr val="0000FF"/>
                </a:solidFill>
                <a:latin typeface="Arial Narrow" pitchFamily="34" charset="0"/>
              </a:endParaRPr>
            </a:p>
          </p:txBody>
        </p:sp>
        <p:sp>
          <p:nvSpPr>
            <p:cNvPr id="1075222" name="Text Box 22"/>
            <p:cNvSpPr txBox="1">
              <a:spLocks noChangeArrowheads="1"/>
            </p:cNvSpPr>
            <p:nvPr/>
          </p:nvSpPr>
          <p:spPr bwMode="auto">
            <a:xfrm>
              <a:off x="2400" y="2762"/>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4          1      0     0     1     1</a:t>
              </a:r>
            </a:p>
          </p:txBody>
        </p:sp>
        <p:sp>
          <p:nvSpPr>
            <p:cNvPr id="1075223" name="Text Box 23"/>
            <p:cNvSpPr txBox="1">
              <a:spLocks noChangeArrowheads="1"/>
            </p:cNvSpPr>
            <p:nvPr/>
          </p:nvSpPr>
          <p:spPr bwMode="auto">
            <a:xfrm>
              <a:off x="2400" y="3009"/>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5</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0      1    1     0     0</a:t>
              </a:r>
            </a:p>
          </p:txBody>
        </p:sp>
        <p:sp>
          <p:nvSpPr>
            <p:cNvPr id="1075224" name="Text Box 24"/>
            <p:cNvSpPr txBox="1">
              <a:spLocks noChangeArrowheads="1"/>
            </p:cNvSpPr>
            <p:nvPr/>
          </p:nvSpPr>
          <p:spPr bwMode="auto">
            <a:xfrm>
              <a:off x="2407" y="3256"/>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6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1      1    0     0     0</a:t>
              </a:r>
            </a:p>
          </p:txBody>
        </p:sp>
        <p:sp>
          <p:nvSpPr>
            <p:cNvPr id="1075225" name="Text Box 25"/>
            <p:cNvSpPr txBox="1">
              <a:spLocks noChangeArrowheads="1"/>
            </p:cNvSpPr>
            <p:nvPr/>
          </p:nvSpPr>
          <p:spPr bwMode="auto">
            <a:xfrm>
              <a:off x="2407" y="3502"/>
              <a:ext cx="1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7 </a:t>
              </a:r>
              <a:r>
                <a:rPr lang="en-US" sz="2400" b="1">
                  <a:solidFill>
                    <a:srgbClr val="0000FF"/>
                  </a:solidFill>
                  <a:latin typeface="Arial Narrow" pitchFamily="34" charset="0"/>
                </a:rPr>
                <a:t>       </a:t>
              </a:r>
              <a:r>
                <a:rPr lang="en-US" sz="2000" b="1">
                  <a:solidFill>
                    <a:srgbClr val="0000FF"/>
                  </a:solidFill>
                  <a:latin typeface="Arial Narrow" pitchFamily="34" charset="0"/>
                </a:rPr>
                <a:t> 0      1     0     1    0</a:t>
              </a:r>
              <a:endParaRPr lang="en-US" sz="1600" b="1">
                <a:solidFill>
                  <a:srgbClr val="0000FF"/>
                </a:solidFill>
                <a:latin typeface="Arial Narrow" pitchFamily="34" charset="0"/>
              </a:endParaRPr>
            </a:p>
          </p:txBody>
        </p:sp>
        <p:sp>
          <p:nvSpPr>
            <p:cNvPr id="1075226" name="Text Box 26"/>
            <p:cNvSpPr txBox="1">
              <a:spLocks noChangeArrowheads="1"/>
            </p:cNvSpPr>
            <p:nvPr/>
          </p:nvSpPr>
          <p:spPr bwMode="auto">
            <a:xfrm>
              <a:off x="2400" y="2268"/>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2</a:t>
              </a:r>
              <a:r>
                <a:rPr lang="en-US" sz="2400" b="1">
                  <a:solidFill>
                    <a:srgbClr val="0000FF"/>
                  </a:solidFill>
                  <a:latin typeface="Arial Narrow" pitchFamily="34" charset="0"/>
                </a:rPr>
                <a:t>         </a:t>
              </a:r>
              <a:r>
                <a:rPr lang="en-US" sz="2000" b="1">
                  <a:solidFill>
                    <a:srgbClr val="0000FF"/>
                  </a:solidFill>
                  <a:latin typeface="Arial Narrow" pitchFamily="34" charset="0"/>
                </a:rPr>
                <a:t>0     1     0     0     0</a:t>
              </a:r>
              <a:endParaRPr lang="en-US" sz="1600" b="1">
                <a:solidFill>
                  <a:srgbClr val="0000FF"/>
                </a:solidFill>
                <a:latin typeface="Arial Narrow" pitchFamily="34" charset="0"/>
              </a:endParaRPr>
            </a:p>
          </p:txBody>
        </p:sp>
        <p:sp>
          <p:nvSpPr>
            <p:cNvPr id="1075227" name="Line 27"/>
            <p:cNvSpPr>
              <a:spLocks noChangeShapeType="1"/>
            </p:cNvSpPr>
            <p:nvPr/>
          </p:nvSpPr>
          <p:spPr bwMode="auto">
            <a:xfrm>
              <a:off x="2208" y="206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28" name="Line 28"/>
            <p:cNvSpPr>
              <a:spLocks noChangeShapeType="1"/>
            </p:cNvSpPr>
            <p:nvPr/>
          </p:nvSpPr>
          <p:spPr bwMode="auto">
            <a:xfrm>
              <a:off x="3888" y="1824"/>
              <a:ext cx="0" cy="19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29" name="Line 29"/>
            <p:cNvSpPr>
              <a:spLocks noChangeShapeType="1"/>
            </p:cNvSpPr>
            <p:nvPr/>
          </p:nvSpPr>
          <p:spPr bwMode="auto">
            <a:xfrm>
              <a:off x="2208" y="3792"/>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5231" name="Text Box 31"/>
          <p:cNvSpPr txBox="1">
            <a:spLocks noChangeArrowheads="1"/>
          </p:cNvSpPr>
          <p:nvPr/>
        </p:nvSpPr>
        <p:spPr bwMode="auto">
          <a:xfrm>
            <a:off x="6172200" y="3429000"/>
            <a:ext cx="2819400" cy="646331"/>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dirty="0">
                <a:latin typeface="+mn-lt"/>
              </a:rPr>
              <a:t>Can you learn this </a:t>
            </a:r>
            <a:r>
              <a:rPr lang="en-US" sz="1800" dirty="0" smtClean="0">
                <a:latin typeface="+mn-lt"/>
              </a:rPr>
              <a:t>function? What </a:t>
            </a:r>
            <a:r>
              <a:rPr lang="en-US" sz="1800" dirty="0">
                <a:latin typeface="+mn-lt"/>
              </a:rPr>
              <a:t>is it?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Hypothesis Space</a:t>
            </a:r>
          </a:p>
        </p:txBody>
      </p:sp>
      <p:sp>
        <p:nvSpPr>
          <p:cNvPr id="1128451" name="Rectangle 3"/>
          <p:cNvSpPr>
            <a:spLocks noGrp="1" noChangeArrowheads="1"/>
          </p:cNvSpPr>
          <p:nvPr>
            <p:ph idx="1"/>
          </p:nvPr>
        </p:nvSpPr>
        <p:spPr>
          <a:ln/>
        </p:spPr>
        <p:txBody>
          <a:bodyPr lIns="91429" tIns="45714" rIns="91429" bIns="45714"/>
          <a:lstStyle/>
          <a:p>
            <a:pPr>
              <a:spcBef>
                <a:spcPct val="0"/>
              </a:spcBef>
              <a:buSzTx/>
              <a:buFontTx/>
              <a:buNone/>
            </a:pPr>
            <a:r>
              <a:rPr lang="en-US" sz="2400" b="1" dirty="0">
                <a:solidFill>
                  <a:srgbClr val="0000FF"/>
                </a:solidFill>
              </a:rPr>
              <a:t>Complete Ignorance: </a:t>
            </a:r>
            <a:r>
              <a:rPr lang="en-US" sz="2400" b="1" dirty="0"/>
              <a:t> </a:t>
            </a:r>
          </a:p>
          <a:p>
            <a:pPr>
              <a:spcBef>
                <a:spcPct val="0"/>
              </a:spcBef>
              <a:buSzTx/>
              <a:buFontTx/>
              <a:buNone/>
            </a:pPr>
            <a:r>
              <a:rPr lang="en-US" sz="2400" dirty="0">
                <a:solidFill>
                  <a:srgbClr val="000066"/>
                </a:solidFill>
              </a:rPr>
              <a:t>There are 2</a:t>
            </a:r>
            <a:r>
              <a:rPr lang="en-US" sz="2400" baseline="30000" dirty="0">
                <a:solidFill>
                  <a:srgbClr val="000066"/>
                </a:solidFill>
              </a:rPr>
              <a:t>16</a:t>
            </a:r>
            <a:r>
              <a:rPr lang="en-US" sz="2400" dirty="0">
                <a:solidFill>
                  <a:srgbClr val="000066"/>
                </a:solidFill>
              </a:rPr>
              <a:t>  = 65536 possible functions </a:t>
            </a:r>
          </a:p>
          <a:p>
            <a:pPr>
              <a:spcBef>
                <a:spcPct val="0"/>
              </a:spcBef>
              <a:buSzTx/>
              <a:buFontTx/>
              <a:buNone/>
            </a:pPr>
            <a:r>
              <a:rPr lang="en-US" sz="2400" dirty="0">
                <a:solidFill>
                  <a:srgbClr val="000066"/>
                </a:solidFill>
              </a:rPr>
              <a:t>over four input features.</a:t>
            </a:r>
            <a:r>
              <a:rPr lang="en-US" sz="2400" dirty="0"/>
              <a:t> </a:t>
            </a:r>
          </a:p>
          <a:p>
            <a:endParaRPr lang="en-US" sz="2400" dirty="0">
              <a:solidFill>
                <a:srgbClr val="000066"/>
              </a:solidFill>
            </a:endParaRPr>
          </a:p>
          <a:p>
            <a:pPr>
              <a:lnSpc>
                <a:spcPct val="90000"/>
              </a:lnSpc>
              <a:buFont typeface="Wingdings" pitchFamily="2" charset="2"/>
              <a:buNone/>
            </a:pPr>
            <a:r>
              <a:rPr lang="en-US" sz="2400" dirty="0">
                <a:solidFill>
                  <a:srgbClr val="000066"/>
                </a:solidFill>
              </a:rPr>
              <a:t>We can’t figure out which one is </a:t>
            </a:r>
          </a:p>
          <a:p>
            <a:pPr>
              <a:lnSpc>
                <a:spcPct val="90000"/>
              </a:lnSpc>
              <a:buFont typeface="Wingdings" pitchFamily="2" charset="2"/>
              <a:buNone/>
            </a:pPr>
            <a:r>
              <a:rPr lang="en-US" sz="2400" dirty="0">
                <a:solidFill>
                  <a:srgbClr val="000066"/>
                </a:solidFill>
              </a:rPr>
              <a:t>correct until we’ve seen every </a:t>
            </a:r>
          </a:p>
          <a:p>
            <a:pPr>
              <a:lnSpc>
                <a:spcPct val="90000"/>
              </a:lnSpc>
              <a:buFont typeface="Wingdings" pitchFamily="2" charset="2"/>
              <a:buNone/>
            </a:pPr>
            <a:r>
              <a:rPr lang="en-US" sz="2400" dirty="0">
                <a:solidFill>
                  <a:srgbClr val="000066"/>
                </a:solidFill>
              </a:rPr>
              <a:t>possible input-output pair. </a:t>
            </a:r>
          </a:p>
          <a:p>
            <a:pPr>
              <a:buFont typeface="Wingdings" pitchFamily="2" charset="2"/>
              <a:buNone/>
            </a:pPr>
            <a:endParaRPr lang="en-US" sz="2400" dirty="0">
              <a:solidFill>
                <a:srgbClr val="000066"/>
              </a:solidFill>
            </a:endParaRPr>
          </a:p>
          <a:p>
            <a:pPr>
              <a:buFont typeface="Wingdings" pitchFamily="2" charset="2"/>
              <a:buNone/>
            </a:pPr>
            <a:r>
              <a:rPr lang="en-US" sz="2400" dirty="0">
                <a:solidFill>
                  <a:srgbClr val="000066"/>
                </a:solidFill>
              </a:rPr>
              <a:t>After </a:t>
            </a:r>
            <a:r>
              <a:rPr lang="en-US" sz="2400" dirty="0" smtClean="0">
                <a:solidFill>
                  <a:srgbClr val="000066"/>
                </a:solidFill>
              </a:rPr>
              <a:t>observing seven </a:t>
            </a:r>
            <a:r>
              <a:rPr lang="en-US" sz="2400" dirty="0">
                <a:solidFill>
                  <a:srgbClr val="000066"/>
                </a:solidFill>
              </a:rPr>
              <a:t>examples we still</a:t>
            </a:r>
          </a:p>
          <a:p>
            <a:pPr>
              <a:buFont typeface="Wingdings" pitchFamily="2" charset="2"/>
              <a:buNone/>
            </a:pPr>
            <a:r>
              <a:rPr lang="en-US" sz="2400" dirty="0">
                <a:solidFill>
                  <a:srgbClr val="000066"/>
                </a:solidFill>
              </a:rPr>
              <a:t>have 2</a:t>
            </a:r>
            <a:r>
              <a:rPr lang="en-US" sz="2400" baseline="30000" dirty="0">
                <a:solidFill>
                  <a:srgbClr val="000066"/>
                </a:solidFill>
              </a:rPr>
              <a:t>9</a:t>
            </a:r>
            <a:r>
              <a:rPr lang="en-US" sz="2400" dirty="0">
                <a:solidFill>
                  <a:srgbClr val="000066"/>
                </a:solidFill>
              </a:rPr>
              <a:t>  possibilities for</a:t>
            </a:r>
            <a:r>
              <a:rPr lang="en-US" sz="2400" i="1" dirty="0">
                <a:solidFill>
                  <a:srgbClr val="000066"/>
                </a:solidFill>
              </a:rPr>
              <a:t> </a:t>
            </a:r>
            <a:r>
              <a:rPr lang="en-US" sz="2400" dirty="0">
                <a:solidFill>
                  <a:srgbClr val="000066"/>
                </a:solidFill>
              </a:rPr>
              <a:t>f</a:t>
            </a:r>
          </a:p>
          <a:p>
            <a:pPr>
              <a:spcBef>
                <a:spcPct val="0"/>
              </a:spcBef>
              <a:buSzTx/>
              <a:buFontTx/>
              <a:buNone/>
            </a:pPr>
            <a:endParaRPr lang="en-US" sz="2400" b="1" dirty="0">
              <a:solidFill>
                <a:srgbClr val="000066"/>
              </a:solidFill>
            </a:endParaRPr>
          </a:p>
          <a:p>
            <a:pPr>
              <a:spcBef>
                <a:spcPct val="0"/>
              </a:spcBef>
              <a:buSzTx/>
              <a:buFontTx/>
              <a:buNone/>
            </a:pPr>
            <a:r>
              <a:rPr lang="en-US" sz="2400" b="1" dirty="0">
                <a:solidFill>
                  <a:srgbClr val="3333FF"/>
                </a:solidFill>
              </a:rPr>
              <a:t>Is Learning Possible?</a:t>
            </a:r>
            <a:r>
              <a:rPr lang="en-US" sz="2400" b="1" dirty="0">
                <a:solidFill>
                  <a:srgbClr val="000066"/>
                </a:solidFill>
              </a:rPr>
              <a:t>   </a:t>
            </a:r>
            <a:endParaRPr lang="en-US" sz="2400" dirty="0"/>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fld id="{0C921938-476A-4922-BE24-3B8F6A2854D9}" type="slidenum">
              <a:rPr lang="en-US" smtClean="0"/>
              <a:t>33</a:t>
            </a:fld>
            <a:endParaRPr lang="en-US" dirty="0"/>
          </a:p>
        </p:txBody>
      </p:sp>
      <p:grpSp>
        <p:nvGrpSpPr>
          <p:cNvPr id="1128452" name="Group 4"/>
          <p:cNvGrpSpPr>
            <a:grpSpLocks/>
          </p:cNvGrpSpPr>
          <p:nvPr/>
        </p:nvGrpSpPr>
        <p:grpSpPr bwMode="auto">
          <a:xfrm>
            <a:off x="5637213" y="1371600"/>
            <a:ext cx="3278187" cy="4652963"/>
            <a:chOff x="1848" y="1102"/>
            <a:chExt cx="2065" cy="2931"/>
          </a:xfrm>
        </p:grpSpPr>
        <p:grpSp>
          <p:nvGrpSpPr>
            <p:cNvPr id="1128453" name="Group 5"/>
            <p:cNvGrpSpPr>
              <a:grpSpLocks/>
            </p:cNvGrpSpPr>
            <p:nvPr/>
          </p:nvGrpSpPr>
          <p:grpSpPr bwMode="auto">
            <a:xfrm>
              <a:off x="1848" y="1102"/>
              <a:ext cx="2065" cy="288"/>
              <a:chOff x="2016" y="1774"/>
              <a:chExt cx="2065" cy="288"/>
            </a:xfrm>
          </p:grpSpPr>
          <p:sp>
            <p:nvSpPr>
              <p:cNvPr id="1128454" name="Text Box 6"/>
              <p:cNvSpPr txBox="1">
                <a:spLocks noChangeArrowheads="1"/>
              </p:cNvSpPr>
              <p:nvPr/>
            </p:nvSpPr>
            <p:spPr bwMode="auto">
              <a:xfrm>
                <a:off x="2016" y="1774"/>
                <a:ext cx="7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66"/>
                    </a:solidFill>
                    <a:latin typeface="Arial Narrow" pitchFamily="34" charset="0"/>
                  </a:rPr>
                  <a:t> </a:t>
                </a:r>
                <a:r>
                  <a:rPr lang="en-US" sz="2000" b="1" dirty="0">
                    <a:solidFill>
                      <a:srgbClr val="0000FF"/>
                    </a:solidFill>
                    <a:latin typeface="Arial Narrow" pitchFamily="34" charset="0"/>
                  </a:rPr>
                  <a:t> Example </a:t>
                </a:r>
                <a:endParaRPr lang="en-US" sz="2400" b="1" dirty="0">
                  <a:solidFill>
                    <a:srgbClr val="000066"/>
                  </a:solidFill>
                  <a:latin typeface="Arial Narrow" pitchFamily="34" charset="0"/>
                </a:endParaRPr>
              </a:p>
            </p:txBody>
          </p:sp>
          <p:sp>
            <p:nvSpPr>
              <p:cNvPr id="1128455" name="Text Box 7"/>
              <p:cNvSpPr txBox="1">
                <a:spLocks noChangeArrowheads="1"/>
              </p:cNvSpPr>
              <p:nvPr/>
            </p:nvSpPr>
            <p:spPr bwMode="auto">
              <a:xfrm>
                <a:off x="2708" y="1774"/>
                <a:ext cx="13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x</a:t>
                </a:r>
                <a:r>
                  <a:rPr lang="en-US" sz="1600" b="1">
                    <a:solidFill>
                      <a:srgbClr val="0000FF"/>
                    </a:solidFill>
                    <a:latin typeface="Arial Narrow" pitchFamily="34" charset="0"/>
                  </a:rPr>
                  <a:t>1</a:t>
                </a:r>
                <a:r>
                  <a:rPr lang="en-US" sz="2400" b="1">
                    <a:solidFill>
                      <a:srgbClr val="0000FF"/>
                    </a:solidFill>
                    <a:latin typeface="Arial Narrow" pitchFamily="34" charset="0"/>
                  </a:rPr>
                  <a:t>   x</a:t>
                </a:r>
                <a:r>
                  <a:rPr lang="en-US" sz="1600" b="1">
                    <a:solidFill>
                      <a:srgbClr val="0000FF"/>
                    </a:solidFill>
                    <a:latin typeface="Arial Narrow" pitchFamily="34" charset="0"/>
                  </a:rPr>
                  <a:t>2</a:t>
                </a:r>
                <a:r>
                  <a:rPr lang="en-US" sz="2400" b="1">
                    <a:solidFill>
                      <a:srgbClr val="0000FF"/>
                    </a:solidFill>
                    <a:latin typeface="Arial Narrow" pitchFamily="34" charset="0"/>
                  </a:rPr>
                  <a:t>   x</a:t>
                </a:r>
                <a:r>
                  <a:rPr lang="en-US" sz="1600" b="1">
                    <a:solidFill>
                      <a:srgbClr val="0000FF"/>
                    </a:solidFill>
                    <a:latin typeface="Arial Narrow" pitchFamily="34" charset="0"/>
                  </a:rPr>
                  <a:t>3</a:t>
                </a:r>
                <a:r>
                  <a:rPr lang="en-US" sz="2400" b="1">
                    <a:solidFill>
                      <a:srgbClr val="0000FF"/>
                    </a:solidFill>
                    <a:latin typeface="Arial Narrow" pitchFamily="34" charset="0"/>
                  </a:rPr>
                  <a:t>   x</a:t>
                </a:r>
                <a:r>
                  <a:rPr lang="en-US" sz="1600" b="1">
                    <a:solidFill>
                      <a:srgbClr val="0000FF"/>
                    </a:solidFill>
                    <a:latin typeface="Arial Narrow" pitchFamily="34" charset="0"/>
                  </a:rPr>
                  <a:t>4     </a:t>
                </a:r>
                <a:r>
                  <a:rPr lang="en-US" sz="2400" b="1">
                    <a:solidFill>
                      <a:srgbClr val="0000FF"/>
                    </a:solidFill>
                    <a:latin typeface="Arial Narrow" pitchFamily="34" charset="0"/>
                  </a:rPr>
                  <a:t>y</a:t>
                </a:r>
                <a:endParaRPr lang="en-US" sz="1600" b="1">
                  <a:solidFill>
                    <a:srgbClr val="0000FF"/>
                  </a:solidFill>
                  <a:latin typeface="Arial Narrow" pitchFamily="34" charset="0"/>
                </a:endParaRPr>
              </a:p>
            </p:txBody>
          </p:sp>
        </p:grpSp>
        <p:sp>
          <p:nvSpPr>
            <p:cNvPr id="1128456" name="Line 8"/>
            <p:cNvSpPr>
              <a:spLocks noChangeShapeType="1"/>
            </p:cNvSpPr>
            <p:nvPr/>
          </p:nvSpPr>
          <p:spPr bwMode="auto">
            <a:xfrm>
              <a:off x="1944" y="134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57" name="Line 9"/>
            <p:cNvSpPr>
              <a:spLocks noChangeShapeType="1"/>
            </p:cNvSpPr>
            <p:nvPr/>
          </p:nvSpPr>
          <p:spPr bwMode="auto">
            <a:xfrm>
              <a:off x="1944" y="3984"/>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58" name="Line 10"/>
            <p:cNvSpPr>
              <a:spLocks noChangeShapeType="1"/>
            </p:cNvSpPr>
            <p:nvPr/>
          </p:nvSpPr>
          <p:spPr bwMode="auto">
            <a:xfrm>
              <a:off x="3628" y="1200"/>
              <a:ext cx="0" cy="27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59" name="Text Box 11"/>
            <p:cNvSpPr txBox="1">
              <a:spLocks noChangeArrowheads="1"/>
            </p:cNvSpPr>
            <p:nvPr/>
          </p:nvSpPr>
          <p:spPr bwMode="auto">
            <a:xfrm>
              <a:off x="2120" y="3742"/>
              <a:ext cx="169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smtClean="0">
                  <a:solidFill>
                    <a:srgbClr val="0000FF"/>
                  </a:solidFill>
                  <a:latin typeface="Arial Narrow" pitchFamily="34" charset="0"/>
                </a:rPr>
                <a:t>16   </a:t>
              </a:r>
              <a:r>
                <a:rPr lang="en-US" sz="2400" b="1" dirty="0" smtClean="0">
                  <a:solidFill>
                    <a:srgbClr val="0000FF"/>
                  </a:solidFill>
                  <a:latin typeface="Arial Narrow" pitchFamily="34" charset="0"/>
                </a:rPr>
                <a:t>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1     1     1     1     ?</a:t>
              </a:r>
              <a:endParaRPr lang="en-US" sz="1600" b="1" dirty="0">
                <a:solidFill>
                  <a:srgbClr val="0000FF"/>
                </a:solidFill>
                <a:latin typeface="Arial Narrow" pitchFamily="34" charset="0"/>
              </a:endParaRPr>
            </a:p>
          </p:txBody>
        </p:sp>
        <p:sp>
          <p:nvSpPr>
            <p:cNvPr id="1128460" name="Text Box 12"/>
            <p:cNvSpPr txBox="1">
              <a:spLocks noChangeArrowheads="1"/>
            </p:cNvSpPr>
            <p:nvPr/>
          </p:nvSpPr>
          <p:spPr bwMode="auto">
            <a:xfrm>
              <a:off x="2113" y="1294"/>
              <a:ext cx="17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0000FF"/>
                  </a:solidFill>
                  <a:latin typeface="Arial Narrow" pitchFamily="34" charset="0"/>
                </a:rPr>
                <a:t> </a:t>
              </a:r>
              <a:r>
                <a:rPr lang="en-US" sz="2000" b="1" dirty="0" smtClean="0">
                  <a:solidFill>
                    <a:srgbClr val="0000FF"/>
                  </a:solidFill>
                  <a:latin typeface="Arial Narrow" pitchFamily="34" charset="0"/>
                </a:rPr>
                <a:t>1</a:t>
              </a:r>
              <a:r>
                <a:rPr lang="en-US" sz="2400" b="1" dirty="0" smtClean="0">
                  <a:solidFill>
                    <a:srgbClr val="0000FF"/>
                  </a:solidFill>
                  <a:latin typeface="Arial Narrow" pitchFamily="34" charset="0"/>
                </a:rPr>
                <a:t>        </a:t>
              </a:r>
              <a:r>
                <a:rPr lang="en-US" sz="2000" b="1" dirty="0">
                  <a:solidFill>
                    <a:srgbClr val="0000FF"/>
                  </a:solidFill>
                  <a:latin typeface="Arial Narrow" pitchFamily="34" charset="0"/>
                </a:rPr>
                <a:t>0     0     0     0     </a:t>
              </a:r>
              <a:r>
                <a:rPr lang="en-US" sz="2000" b="1" dirty="0" smtClean="0">
                  <a:solidFill>
                    <a:srgbClr val="0000FF"/>
                  </a:solidFill>
                  <a:latin typeface="Arial Narrow" pitchFamily="34" charset="0"/>
                </a:rPr>
                <a:t> ?</a:t>
              </a:r>
              <a:endParaRPr lang="en-US" sz="1600" b="1" dirty="0">
                <a:solidFill>
                  <a:srgbClr val="0000FF"/>
                </a:solidFill>
                <a:latin typeface="Arial Narrow" pitchFamily="34" charset="0"/>
              </a:endParaRPr>
            </a:p>
          </p:txBody>
        </p:sp>
        <p:sp>
          <p:nvSpPr>
            <p:cNvPr id="1128461" name="Text Box 13"/>
            <p:cNvSpPr txBox="1">
              <a:spLocks noChangeArrowheads="1"/>
            </p:cNvSpPr>
            <p:nvPr/>
          </p:nvSpPr>
          <p:spPr bwMode="auto">
            <a:xfrm>
              <a:off x="2113" y="2600"/>
              <a:ext cx="16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0     0     ?</a:t>
              </a:r>
              <a:endParaRPr lang="en-US" sz="1600" b="1">
                <a:solidFill>
                  <a:srgbClr val="0000FF"/>
                </a:solidFill>
                <a:latin typeface="Arial Narrow" pitchFamily="34" charset="0"/>
              </a:endParaRPr>
            </a:p>
          </p:txBody>
        </p:sp>
        <p:sp>
          <p:nvSpPr>
            <p:cNvPr id="1128462" name="Text Box 14"/>
            <p:cNvSpPr txBox="1">
              <a:spLocks noChangeArrowheads="1"/>
            </p:cNvSpPr>
            <p:nvPr/>
          </p:nvSpPr>
          <p:spPr bwMode="auto">
            <a:xfrm>
              <a:off x="2106" y="3090"/>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1     1     ?</a:t>
              </a:r>
              <a:endParaRPr lang="en-US" sz="1600" b="1">
                <a:solidFill>
                  <a:srgbClr val="0000FF"/>
                </a:solidFill>
                <a:latin typeface="Arial Narrow" pitchFamily="34" charset="0"/>
              </a:endParaRPr>
            </a:p>
          </p:txBody>
        </p:sp>
        <p:sp>
          <p:nvSpPr>
            <p:cNvPr id="1128463" name="Text Box 15"/>
            <p:cNvSpPr txBox="1">
              <a:spLocks noChangeArrowheads="1"/>
            </p:cNvSpPr>
            <p:nvPr/>
          </p:nvSpPr>
          <p:spPr bwMode="auto">
            <a:xfrm>
              <a:off x="2088" y="3253"/>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1     1     0     0     </a:t>
              </a:r>
              <a:r>
                <a:rPr lang="en-US" sz="2000" b="1" dirty="0" smtClean="0">
                  <a:solidFill>
                    <a:srgbClr val="0000FF"/>
                  </a:solidFill>
                  <a:latin typeface="Arial Narrow" pitchFamily="34" charset="0"/>
                </a:rPr>
                <a:t> 0</a:t>
              </a:r>
              <a:endParaRPr lang="en-US" sz="2000" b="1" dirty="0">
                <a:solidFill>
                  <a:srgbClr val="0000FF"/>
                </a:solidFill>
                <a:latin typeface="Arial Narrow" pitchFamily="34" charset="0"/>
              </a:endParaRPr>
            </a:p>
          </p:txBody>
        </p:sp>
        <p:sp>
          <p:nvSpPr>
            <p:cNvPr id="1128464" name="Text Box 16"/>
            <p:cNvSpPr txBox="1">
              <a:spLocks noChangeArrowheads="1"/>
            </p:cNvSpPr>
            <p:nvPr/>
          </p:nvSpPr>
          <p:spPr bwMode="auto">
            <a:xfrm>
              <a:off x="2106" y="3416"/>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1     0     1     ?</a:t>
              </a:r>
            </a:p>
          </p:txBody>
        </p:sp>
        <p:sp>
          <p:nvSpPr>
            <p:cNvPr id="1128465" name="Text Box 17"/>
            <p:cNvSpPr txBox="1">
              <a:spLocks noChangeArrowheads="1"/>
            </p:cNvSpPr>
            <p:nvPr/>
          </p:nvSpPr>
          <p:spPr bwMode="auto">
            <a:xfrm>
              <a:off x="2106" y="2926"/>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1     0     ?</a:t>
              </a:r>
              <a:endParaRPr lang="en-US" sz="1600" b="1">
                <a:solidFill>
                  <a:srgbClr val="0000FF"/>
                </a:solidFill>
                <a:latin typeface="Arial Narrow" pitchFamily="34" charset="0"/>
              </a:endParaRPr>
            </a:p>
          </p:txBody>
        </p:sp>
        <p:sp>
          <p:nvSpPr>
            <p:cNvPr id="1128466" name="Text Box 18"/>
            <p:cNvSpPr txBox="1">
              <a:spLocks noChangeArrowheads="1"/>
            </p:cNvSpPr>
            <p:nvPr/>
          </p:nvSpPr>
          <p:spPr bwMode="auto">
            <a:xfrm>
              <a:off x="2106" y="2763"/>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1     0     0     1     1</a:t>
              </a:r>
              <a:endParaRPr lang="en-US" sz="1600" b="1">
                <a:solidFill>
                  <a:srgbClr val="0000FF"/>
                </a:solidFill>
                <a:latin typeface="Arial Narrow" pitchFamily="34" charset="0"/>
              </a:endParaRPr>
            </a:p>
          </p:txBody>
        </p:sp>
        <p:sp>
          <p:nvSpPr>
            <p:cNvPr id="1128467" name="Text Box 19"/>
            <p:cNvSpPr txBox="1">
              <a:spLocks noChangeArrowheads="1"/>
            </p:cNvSpPr>
            <p:nvPr/>
          </p:nvSpPr>
          <p:spPr bwMode="auto">
            <a:xfrm>
              <a:off x="2099" y="1947"/>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0     1     0     0     </a:t>
              </a:r>
              <a:r>
                <a:rPr lang="en-US" sz="2000" b="1" dirty="0" smtClean="0">
                  <a:solidFill>
                    <a:srgbClr val="0000FF"/>
                  </a:solidFill>
                  <a:latin typeface="Arial Narrow" pitchFamily="34" charset="0"/>
                </a:rPr>
                <a:t> 0</a:t>
              </a:r>
              <a:endParaRPr lang="en-US" sz="1600" b="1" dirty="0">
                <a:solidFill>
                  <a:srgbClr val="0000FF"/>
                </a:solidFill>
                <a:latin typeface="Arial Narrow" pitchFamily="34" charset="0"/>
              </a:endParaRPr>
            </a:p>
          </p:txBody>
        </p:sp>
        <p:sp>
          <p:nvSpPr>
            <p:cNvPr id="1128468" name="Text Box 20"/>
            <p:cNvSpPr txBox="1">
              <a:spLocks noChangeArrowheads="1"/>
            </p:cNvSpPr>
            <p:nvPr/>
          </p:nvSpPr>
          <p:spPr bwMode="auto">
            <a:xfrm>
              <a:off x="2088" y="2110"/>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0     1     0     1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0</a:t>
              </a:r>
            </a:p>
          </p:txBody>
        </p:sp>
        <p:sp>
          <p:nvSpPr>
            <p:cNvPr id="1128469" name="Text Box 21"/>
            <p:cNvSpPr txBox="1">
              <a:spLocks noChangeArrowheads="1"/>
            </p:cNvSpPr>
            <p:nvPr/>
          </p:nvSpPr>
          <p:spPr bwMode="auto">
            <a:xfrm>
              <a:off x="2089" y="2274"/>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0     1     1     0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0</a:t>
              </a:r>
            </a:p>
          </p:txBody>
        </p:sp>
        <p:sp>
          <p:nvSpPr>
            <p:cNvPr id="1128470" name="Text Box 22"/>
            <p:cNvSpPr txBox="1">
              <a:spLocks noChangeArrowheads="1"/>
            </p:cNvSpPr>
            <p:nvPr/>
          </p:nvSpPr>
          <p:spPr bwMode="auto">
            <a:xfrm>
              <a:off x="2113" y="2437"/>
              <a:ext cx="17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0     1     1     1     </a:t>
              </a:r>
              <a:r>
                <a:rPr lang="en-US" sz="2000" b="1" dirty="0" smtClean="0">
                  <a:solidFill>
                    <a:srgbClr val="0000FF"/>
                  </a:solidFill>
                  <a:latin typeface="Arial Narrow" pitchFamily="34" charset="0"/>
                </a:rPr>
                <a:t>?</a:t>
              </a:r>
              <a:endParaRPr lang="en-US" sz="2000" b="1" dirty="0">
                <a:solidFill>
                  <a:srgbClr val="0000FF"/>
                </a:solidFill>
                <a:latin typeface="Arial Narrow" pitchFamily="34" charset="0"/>
              </a:endParaRPr>
            </a:p>
          </p:txBody>
        </p:sp>
        <p:sp>
          <p:nvSpPr>
            <p:cNvPr id="1128471" name="Text Box 23"/>
            <p:cNvSpPr txBox="1">
              <a:spLocks noChangeArrowheads="1"/>
            </p:cNvSpPr>
            <p:nvPr/>
          </p:nvSpPr>
          <p:spPr bwMode="auto">
            <a:xfrm>
              <a:off x="2099" y="1784"/>
              <a:ext cx="17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0     0     1     1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1</a:t>
              </a:r>
              <a:endParaRPr lang="en-US" sz="1600" b="1" dirty="0">
                <a:solidFill>
                  <a:srgbClr val="0000FF"/>
                </a:solidFill>
                <a:latin typeface="Arial Narrow" pitchFamily="34" charset="0"/>
              </a:endParaRPr>
            </a:p>
          </p:txBody>
        </p:sp>
        <p:sp>
          <p:nvSpPr>
            <p:cNvPr id="1128472" name="Text Box 24"/>
            <p:cNvSpPr txBox="1">
              <a:spLocks noChangeArrowheads="1"/>
            </p:cNvSpPr>
            <p:nvPr/>
          </p:nvSpPr>
          <p:spPr bwMode="auto">
            <a:xfrm>
              <a:off x="2106" y="1621"/>
              <a:ext cx="17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0     0     1     0  </a:t>
              </a:r>
              <a:r>
                <a:rPr lang="en-US" sz="2000" b="1" dirty="0" smtClean="0">
                  <a:solidFill>
                    <a:srgbClr val="0000FF"/>
                  </a:solidFill>
                  <a:latin typeface="Arial Narrow" pitchFamily="34" charset="0"/>
                </a:rPr>
                <a:t>    </a:t>
              </a:r>
              <a:r>
                <a:rPr lang="en-US" sz="2000" b="1" dirty="0">
                  <a:solidFill>
                    <a:srgbClr val="0000FF"/>
                  </a:solidFill>
                  <a:latin typeface="Arial Narrow" pitchFamily="34" charset="0"/>
                </a:rPr>
                <a:t>0</a:t>
              </a:r>
              <a:endParaRPr lang="en-US" sz="1600" b="1" dirty="0">
                <a:solidFill>
                  <a:srgbClr val="0000FF"/>
                </a:solidFill>
                <a:latin typeface="Arial Narrow" pitchFamily="34" charset="0"/>
              </a:endParaRPr>
            </a:p>
          </p:txBody>
        </p:sp>
        <p:sp>
          <p:nvSpPr>
            <p:cNvPr id="1128473" name="Text Box 25"/>
            <p:cNvSpPr txBox="1">
              <a:spLocks noChangeArrowheads="1"/>
            </p:cNvSpPr>
            <p:nvPr/>
          </p:nvSpPr>
          <p:spPr bwMode="auto">
            <a:xfrm>
              <a:off x="2113" y="1458"/>
              <a:ext cx="17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 </a:t>
              </a:r>
              <a:r>
                <a:rPr lang="en-US" sz="2000" b="1" dirty="0" smtClean="0">
                  <a:solidFill>
                    <a:srgbClr val="0000FF"/>
                  </a:solidFill>
                  <a:latin typeface="Arial Narrow" pitchFamily="34" charset="0"/>
                </a:rPr>
                <a:t>2 </a:t>
              </a:r>
              <a:r>
                <a:rPr lang="en-US" sz="2000" b="1" dirty="0" smtClean="0">
                  <a:latin typeface="Arial Narrow" pitchFamily="34" charset="0"/>
                </a:rPr>
                <a:t> </a:t>
              </a:r>
              <a:r>
                <a:rPr lang="en-US" sz="2400" b="1" dirty="0" smtClean="0">
                  <a:latin typeface="Arial Narrow" pitchFamily="34" charset="0"/>
                </a:rPr>
                <a:t>      </a:t>
              </a:r>
              <a:r>
                <a:rPr lang="en-US" sz="2000" b="1" dirty="0">
                  <a:solidFill>
                    <a:srgbClr val="0000FF"/>
                  </a:solidFill>
                  <a:latin typeface="Arial Narrow" pitchFamily="34" charset="0"/>
                </a:rPr>
                <a:t>0     0     0     1     </a:t>
              </a:r>
              <a:r>
                <a:rPr lang="en-US" sz="2000" b="1" dirty="0" smtClean="0">
                  <a:solidFill>
                    <a:srgbClr val="0000FF"/>
                  </a:solidFill>
                  <a:latin typeface="Arial Narrow" pitchFamily="34" charset="0"/>
                </a:rPr>
                <a:t> ?</a:t>
              </a:r>
              <a:endParaRPr lang="en-US" sz="2000" b="1" dirty="0">
                <a:solidFill>
                  <a:srgbClr val="0000FF"/>
                </a:solidFill>
                <a:latin typeface="Arial Narrow" pitchFamily="34" charset="0"/>
              </a:endParaRPr>
            </a:p>
          </p:txBody>
        </p:sp>
        <p:sp>
          <p:nvSpPr>
            <p:cNvPr id="1128474" name="Text Box 26"/>
            <p:cNvSpPr txBox="1">
              <a:spLocks noChangeArrowheads="1"/>
            </p:cNvSpPr>
            <p:nvPr/>
          </p:nvSpPr>
          <p:spPr bwMode="auto">
            <a:xfrm>
              <a:off x="2106" y="3579"/>
              <a:ext cx="16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FF"/>
                  </a:solidFill>
                  <a:latin typeface="Arial Narrow" pitchFamily="34" charset="0"/>
                </a:rPr>
                <a:t> </a:t>
              </a:r>
              <a:r>
                <a:rPr lang="en-US" sz="2000" b="1">
                  <a:solidFill>
                    <a:srgbClr val="0000FF"/>
                  </a:solidFill>
                  <a:latin typeface="Arial Narrow" pitchFamily="34" charset="0"/>
                </a:rPr>
                <a:t> </a:t>
              </a:r>
              <a:r>
                <a:rPr lang="en-US" sz="2400" b="1">
                  <a:solidFill>
                    <a:srgbClr val="0000FF"/>
                  </a:solidFill>
                  <a:latin typeface="Arial Narrow" pitchFamily="34" charset="0"/>
                </a:rPr>
                <a:t>         </a:t>
              </a:r>
              <a:r>
                <a:rPr lang="en-US" sz="2000" b="1">
                  <a:solidFill>
                    <a:srgbClr val="0000FF"/>
                  </a:solidFill>
                  <a:latin typeface="Arial Narrow" pitchFamily="34" charset="0"/>
                </a:rPr>
                <a:t>1     1     1     0     ?</a:t>
              </a:r>
              <a:endParaRPr lang="en-US" sz="1600" b="1">
                <a:solidFill>
                  <a:srgbClr val="0000FF"/>
                </a:solidFill>
                <a:latin typeface="Arial Narrow" pitchFamily="34" charset="0"/>
              </a:endParaRPr>
            </a:p>
          </p:txBody>
        </p:sp>
      </p:grpSp>
      <p:sp>
        <p:nvSpPr>
          <p:cNvPr id="4" name="Rectangle 3"/>
          <p:cNvSpPr/>
          <p:nvPr/>
        </p:nvSpPr>
        <p:spPr>
          <a:xfrm>
            <a:off x="5100354" y="2028144"/>
            <a:ext cx="3810000" cy="2539157"/>
          </a:xfrm>
          <a:prstGeom prst="rect">
            <a:avLst/>
          </a:prstGeom>
          <a:solidFill>
            <a:srgbClr val="FFFFCC"/>
          </a:solidFill>
          <a:ln w="28575">
            <a:solidFill>
              <a:srgbClr val="FF9900"/>
            </a:solidFill>
          </a:ln>
        </p:spPr>
        <p:txBody>
          <a:bodyPr wrap="square">
            <a:spAutoFit/>
          </a:bodyPr>
          <a:lstStyle/>
          <a:p>
            <a:pPr marL="285750" indent="-285750" eaLnBrk="1" hangingPunct="1">
              <a:spcBef>
                <a:spcPct val="20000"/>
              </a:spcBef>
              <a:spcAft>
                <a:spcPts val="1800"/>
              </a:spcAft>
              <a:buClr>
                <a:srgbClr val="F79646"/>
              </a:buClr>
              <a:buSzPct val="75000"/>
              <a:buFont typeface="Wingdings" pitchFamily="2" charset="2"/>
              <a:buChar char="q"/>
            </a:pPr>
            <a:r>
              <a:rPr lang="en-US" sz="2000" dirty="0" smtClean="0">
                <a:latin typeface="+mn-lt"/>
              </a:rPr>
              <a:t>There are |</a:t>
            </a:r>
            <a:r>
              <a:rPr lang="en-US" sz="2000" b="1" dirty="0" smtClean="0">
                <a:latin typeface="+mn-lt"/>
                <a:cs typeface="Lucida Calligraphy"/>
              </a:rPr>
              <a:t>Y</a:t>
            </a:r>
            <a:r>
              <a:rPr lang="en-US" sz="2000" dirty="0" smtClean="0">
                <a:latin typeface="+mn-lt"/>
              </a:rPr>
              <a:t>|</a:t>
            </a:r>
            <a:r>
              <a:rPr lang="en-US" sz="2000" baseline="30000" dirty="0" smtClean="0">
                <a:latin typeface="+mn-lt"/>
              </a:rPr>
              <a:t>|</a:t>
            </a:r>
            <a:r>
              <a:rPr lang="en-US" sz="2000" b="1" baseline="30000" dirty="0" smtClean="0">
                <a:latin typeface="+mn-lt"/>
                <a:cs typeface="Lucida Calligraphy"/>
              </a:rPr>
              <a:t>X</a:t>
            </a:r>
            <a:r>
              <a:rPr lang="en-US" sz="2000" baseline="30000" dirty="0" smtClean="0">
                <a:latin typeface="+mn-lt"/>
              </a:rPr>
              <a:t>|</a:t>
            </a:r>
            <a:r>
              <a:rPr lang="en-US" sz="2000" dirty="0" smtClean="0">
                <a:latin typeface="+mn-lt"/>
              </a:rPr>
              <a:t> possible functions f(</a:t>
            </a:r>
            <a:r>
              <a:rPr lang="en-US" sz="2000" b="1" dirty="0" smtClean="0">
                <a:latin typeface="+mn-lt"/>
              </a:rPr>
              <a:t>x</a:t>
            </a:r>
            <a:r>
              <a:rPr lang="en-US" sz="2000" dirty="0" smtClean="0">
                <a:latin typeface="+mn-lt"/>
              </a:rPr>
              <a:t>) from the instance space </a:t>
            </a:r>
            <a:r>
              <a:rPr lang="en-US" sz="2000" b="1" dirty="0" smtClean="0">
                <a:latin typeface="+mn-lt"/>
                <a:cs typeface="Lucida Calligraphy"/>
              </a:rPr>
              <a:t>X</a:t>
            </a:r>
            <a:r>
              <a:rPr lang="en-US" sz="2000" dirty="0" smtClean="0">
                <a:latin typeface="+mn-lt"/>
              </a:rPr>
              <a:t> to the label space </a:t>
            </a:r>
            <a:r>
              <a:rPr lang="en-US" sz="2000" b="1" dirty="0" smtClean="0">
                <a:latin typeface="+mn-lt"/>
                <a:cs typeface="Lucida Calligraphy"/>
              </a:rPr>
              <a:t>Y. </a:t>
            </a:r>
          </a:p>
          <a:p>
            <a:pPr marL="285750" indent="-285750" eaLnBrk="1" hangingPunct="1">
              <a:spcBef>
                <a:spcPct val="20000"/>
              </a:spcBef>
              <a:spcAft>
                <a:spcPts val="1800"/>
              </a:spcAft>
              <a:buClr>
                <a:srgbClr val="F79646"/>
              </a:buClr>
              <a:buSzPct val="75000"/>
              <a:buFont typeface="Wingdings" pitchFamily="2" charset="2"/>
              <a:buChar char="q"/>
            </a:pPr>
            <a:r>
              <a:rPr lang="en-US" sz="2000" dirty="0">
                <a:latin typeface="+mn-lt"/>
                <a:cs typeface="Lucida Calligraphy"/>
              </a:rPr>
              <a:t>L</a:t>
            </a:r>
            <a:r>
              <a:rPr lang="en-US" sz="2000" dirty="0" smtClean="0">
                <a:latin typeface="+mn-lt"/>
                <a:cs typeface="Lucida Calligraphy"/>
              </a:rPr>
              <a:t>earners </a:t>
            </a:r>
            <a:r>
              <a:rPr lang="en-US" sz="2000" dirty="0">
                <a:latin typeface="+mn-lt"/>
                <a:cs typeface="Lucida Calligraphy"/>
              </a:rPr>
              <a:t>typically consider </a:t>
            </a:r>
            <a:r>
              <a:rPr lang="en-US" sz="2000" dirty="0">
                <a:solidFill>
                  <a:schemeClr val="accent6"/>
                </a:solidFill>
                <a:latin typeface="+mn-lt"/>
                <a:cs typeface="Lucida Calligraphy"/>
              </a:rPr>
              <a:t>only a </a:t>
            </a:r>
            <a:r>
              <a:rPr lang="en-US" sz="2000" i="1" dirty="0">
                <a:solidFill>
                  <a:schemeClr val="accent6"/>
                </a:solidFill>
                <a:latin typeface="+mn-lt"/>
                <a:cs typeface="Lucida Calligraphy"/>
              </a:rPr>
              <a:t>subset</a:t>
            </a:r>
            <a:r>
              <a:rPr lang="en-US" sz="2000" dirty="0">
                <a:solidFill>
                  <a:schemeClr val="accent6"/>
                </a:solidFill>
                <a:latin typeface="+mn-lt"/>
                <a:cs typeface="Lucida Calligraphy"/>
              </a:rPr>
              <a:t> of the functions from </a:t>
            </a:r>
            <a:r>
              <a:rPr lang="en-US" sz="2000" b="1" dirty="0">
                <a:solidFill>
                  <a:schemeClr val="accent6"/>
                </a:solidFill>
                <a:latin typeface="+mn-lt"/>
                <a:cs typeface="Lucida Calligraphy"/>
              </a:rPr>
              <a:t>X</a:t>
            </a:r>
            <a:r>
              <a:rPr lang="en-US" sz="2000" dirty="0">
                <a:solidFill>
                  <a:schemeClr val="accent6"/>
                </a:solidFill>
                <a:latin typeface="+mn-lt"/>
                <a:cs typeface="Lucida Calligraphy"/>
              </a:rPr>
              <a:t>  to </a:t>
            </a:r>
            <a:r>
              <a:rPr lang="en-US" sz="2000" b="1" dirty="0">
                <a:solidFill>
                  <a:schemeClr val="accent6"/>
                </a:solidFill>
                <a:latin typeface="+mn-lt"/>
                <a:cs typeface="Lucida Calligraphy"/>
              </a:rPr>
              <a:t>Y</a:t>
            </a:r>
            <a:r>
              <a:rPr lang="en-US" sz="2000" dirty="0">
                <a:solidFill>
                  <a:schemeClr val="accent6"/>
                </a:solidFill>
                <a:latin typeface="+mn-lt"/>
                <a:cs typeface="Lucida Calligraphy"/>
              </a:rPr>
              <a:t>, </a:t>
            </a:r>
            <a:r>
              <a:rPr lang="en-US" sz="2000" dirty="0">
                <a:latin typeface="+mn-lt"/>
                <a:cs typeface="Lucida Calligraphy"/>
              </a:rPr>
              <a:t>called the hypothesis space </a:t>
            </a:r>
            <a:r>
              <a:rPr lang="en-US" sz="2000" b="1" dirty="0">
                <a:latin typeface="+mn-lt"/>
                <a:cs typeface="Lucida Calligraphy"/>
              </a:rPr>
              <a:t>H</a:t>
            </a:r>
            <a:r>
              <a:rPr lang="en-US" sz="2000" dirty="0">
                <a:latin typeface="+mn-lt"/>
                <a:cs typeface="Lucida Calligraphy"/>
              </a:rPr>
              <a:t> </a:t>
            </a:r>
            <a:r>
              <a:rPr lang="en-US" sz="2000" dirty="0" smtClean="0">
                <a:latin typeface="+mn-lt"/>
                <a:cs typeface="Lucida Calligraphy"/>
              </a:rPr>
              <a:t>. </a:t>
            </a:r>
            <a:r>
              <a:rPr lang="en-US" sz="2000" b="1" dirty="0" smtClean="0">
                <a:latin typeface="+mn-lt"/>
                <a:cs typeface="Lucida Calligraphy"/>
              </a:rPr>
              <a:t>H </a:t>
            </a:r>
            <a:r>
              <a:rPr lang="en-US" sz="2000" dirty="0">
                <a:latin typeface="+mn-lt"/>
                <a:cs typeface="Lucida Calligraphy"/>
              </a:rPr>
              <a:t>⊆|</a:t>
            </a:r>
            <a:r>
              <a:rPr lang="en-US" sz="2000" b="1" dirty="0">
                <a:latin typeface="+mn-lt"/>
                <a:cs typeface="Lucida Calligraphy"/>
              </a:rPr>
              <a:t>Y</a:t>
            </a:r>
            <a:r>
              <a:rPr lang="en-US" sz="2000" dirty="0">
                <a:latin typeface="+mn-lt"/>
                <a:cs typeface="Lucida Calligraphy"/>
              </a:rPr>
              <a:t>|</a:t>
            </a:r>
            <a:r>
              <a:rPr lang="en-US" sz="2000" baseline="30000" dirty="0">
                <a:latin typeface="+mn-lt"/>
                <a:cs typeface="Lucida Calligraphy"/>
              </a:rPr>
              <a:t>|</a:t>
            </a:r>
            <a:r>
              <a:rPr lang="en-US" sz="2000" b="1" baseline="30000" dirty="0">
                <a:latin typeface="+mn-lt"/>
                <a:cs typeface="Lucida Calligraphy"/>
              </a:rPr>
              <a:t>X|</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84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84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84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84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84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845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8451">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28451">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128450"/>
                                        </p:tgtEl>
                                        <p:attrNameLst>
                                          <p:attrName>style.visibility</p:attrName>
                                        </p:attrNameLst>
                                      </p:cBhvr>
                                      <p:to>
                                        <p:strVal val="visible"/>
                                      </p:to>
                                    </p:set>
                                    <p:anim calcmode="lin" valueType="num">
                                      <p:cBhvr>
                                        <p:cTn id="33" dur="500" fill="hold"/>
                                        <p:tgtEl>
                                          <p:spTgt spid="1128450"/>
                                        </p:tgtEl>
                                        <p:attrNameLst>
                                          <p:attrName>ppt_w</p:attrName>
                                        </p:attrNameLst>
                                      </p:cBhvr>
                                      <p:tavLst>
                                        <p:tav tm="0">
                                          <p:val>
                                            <p:fltVal val="0"/>
                                          </p:val>
                                        </p:tav>
                                        <p:tav tm="100000">
                                          <p:val>
                                            <p:strVal val="#ppt_w"/>
                                          </p:val>
                                        </p:tav>
                                      </p:tavLst>
                                    </p:anim>
                                    <p:anim calcmode="lin" valueType="num">
                                      <p:cBhvr>
                                        <p:cTn id="34" dur="500" fill="hold"/>
                                        <p:tgtEl>
                                          <p:spTgt spid="112845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50"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Hypothesis Space (2)</a:t>
            </a:r>
          </a:p>
        </p:txBody>
      </p:sp>
      <p:sp>
        <p:nvSpPr>
          <p:cNvPr id="1130499" name="Rectangle 3"/>
          <p:cNvSpPr>
            <a:spLocks noGrp="1" noChangeArrowheads="1"/>
          </p:cNvSpPr>
          <p:nvPr>
            <p:ph idx="4294967295"/>
          </p:nvPr>
        </p:nvSpPr>
        <p:spPr>
          <a:xfrm>
            <a:off x="0" y="1752600"/>
            <a:ext cx="7620000" cy="4648200"/>
          </a:xfrm>
          <a:ln/>
        </p:spPr>
        <p:txBody>
          <a:bodyPr lIns="91429" tIns="45714" rIns="91429" bIns="45714"/>
          <a:lstStyle/>
          <a:p>
            <a:pPr>
              <a:buFont typeface="Wingdings" pitchFamily="2" charset="2"/>
              <a:buNone/>
            </a:pPr>
            <a:r>
              <a:rPr lang="en-US" sz="2000" dirty="0">
                <a:solidFill>
                  <a:srgbClr val="0000FF"/>
                </a:solidFill>
              </a:rPr>
              <a:t>Simple Rules: </a:t>
            </a:r>
            <a:r>
              <a:rPr lang="en-US" sz="2000" dirty="0">
                <a:solidFill>
                  <a:srgbClr val="000066"/>
                </a:solidFill>
              </a:rPr>
              <a:t>There are  only 16 simple</a:t>
            </a:r>
            <a:r>
              <a:rPr lang="en-US" sz="2400" dirty="0">
                <a:solidFill>
                  <a:srgbClr val="000066"/>
                </a:solidFill>
              </a:rPr>
              <a:t> </a:t>
            </a:r>
            <a:r>
              <a:rPr lang="en-US" sz="2000" b="1" dirty="0" smtClean="0">
                <a:solidFill>
                  <a:srgbClr val="000066"/>
                </a:solidFill>
              </a:rPr>
              <a:t>conjunctive </a:t>
            </a:r>
            <a:r>
              <a:rPr lang="en-US" sz="2000" b="1" dirty="0">
                <a:solidFill>
                  <a:srgbClr val="000066"/>
                </a:solidFill>
              </a:rPr>
              <a:t>rules </a:t>
            </a:r>
            <a:endParaRPr lang="en-US" sz="2000" b="1" dirty="0" smtClean="0">
              <a:solidFill>
                <a:srgbClr val="000066"/>
              </a:solidFill>
            </a:endParaRPr>
          </a:p>
          <a:p>
            <a:pPr>
              <a:buNone/>
            </a:pPr>
            <a:r>
              <a:rPr lang="en-US" sz="2000" dirty="0" smtClean="0">
                <a:solidFill>
                  <a:srgbClr val="000066"/>
                </a:solidFill>
              </a:rPr>
              <a:t>of </a:t>
            </a:r>
            <a:r>
              <a:rPr lang="en-US" sz="2000" dirty="0">
                <a:solidFill>
                  <a:srgbClr val="000066"/>
                </a:solidFill>
              </a:rPr>
              <a:t>the form     </a:t>
            </a:r>
            <a:r>
              <a:rPr lang="en-US" sz="2000" dirty="0">
                <a:solidFill>
                  <a:schemeClr val="tx2"/>
                </a:solidFill>
              </a:rPr>
              <a:t>y=x</a:t>
            </a:r>
            <a:r>
              <a:rPr lang="en-US" sz="2000" baseline="-25000" dirty="0">
                <a:solidFill>
                  <a:schemeClr val="tx2"/>
                </a:solidFill>
              </a:rPr>
              <a:t>i</a:t>
            </a:r>
            <a:r>
              <a:rPr lang="en-US" sz="2000" dirty="0">
                <a:solidFill>
                  <a:schemeClr val="tx2"/>
                </a:solidFill>
              </a:rPr>
              <a:t> </a:t>
            </a:r>
            <a:r>
              <a:rPr lang="en-US" sz="2000" dirty="0">
                <a:solidFill>
                  <a:schemeClr val="tx2"/>
                </a:solidFill>
                <a:latin typeface="cmsy10" pitchFamily="34" charset="0"/>
              </a:rPr>
              <a:t>˄</a:t>
            </a:r>
            <a:r>
              <a:rPr lang="en-US" sz="2000" dirty="0" smtClean="0">
                <a:solidFill>
                  <a:schemeClr val="tx2"/>
                </a:solidFill>
              </a:rPr>
              <a:t> </a:t>
            </a:r>
            <a:r>
              <a:rPr lang="en-US" sz="2000" dirty="0" err="1">
                <a:solidFill>
                  <a:schemeClr val="tx2"/>
                </a:solidFill>
              </a:rPr>
              <a:t>x</a:t>
            </a:r>
            <a:r>
              <a:rPr lang="en-US" sz="2000" baseline="-25000" dirty="0" err="1">
                <a:solidFill>
                  <a:schemeClr val="tx2"/>
                </a:solidFill>
              </a:rPr>
              <a:t>j</a:t>
            </a:r>
            <a:r>
              <a:rPr lang="en-US" sz="2000" dirty="0">
                <a:solidFill>
                  <a:schemeClr val="tx2"/>
                </a:solidFill>
              </a:rPr>
              <a:t> </a:t>
            </a:r>
            <a:r>
              <a:rPr lang="en-US" sz="2000" dirty="0" smtClean="0">
                <a:solidFill>
                  <a:schemeClr val="tx2"/>
                </a:solidFill>
                <a:latin typeface="cmsy10" pitchFamily="34" charset="0"/>
              </a:rPr>
              <a:t>˄</a:t>
            </a:r>
            <a:r>
              <a:rPr lang="en-US" sz="2000" dirty="0" smtClean="0">
                <a:solidFill>
                  <a:schemeClr val="tx2"/>
                </a:solidFill>
              </a:rPr>
              <a:t> </a:t>
            </a:r>
            <a:r>
              <a:rPr lang="en-US" sz="2000" dirty="0" err="1">
                <a:solidFill>
                  <a:schemeClr val="tx2"/>
                </a:solidFill>
              </a:rPr>
              <a:t>x</a:t>
            </a:r>
            <a:r>
              <a:rPr lang="en-US" sz="2000" baseline="-25000" dirty="0" err="1">
                <a:solidFill>
                  <a:schemeClr val="tx2"/>
                </a:solidFill>
              </a:rPr>
              <a:t>k</a:t>
            </a:r>
            <a:endParaRPr lang="en-US" sz="2000" dirty="0">
              <a:solidFill>
                <a:schemeClr val="tx2"/>
              </a:solidFill>
            </a:endParaRPr>
          </a:p>
          <a:p>
            <a:endParaRPr lang="en-US" sz="2000" b="1" dirty="0">
              <a:solidFill>
                <a:srgbClr val="000066"/>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400" b="1" dirty="0">
              <a:solidFill>
                <a:srgbClr val="0000FF"/>
              </a:solidFill>
            </a:endParaRPr>
          </a:p>
          <a:p>
            <a:pPr>
              <a:spcBef>
                <a:spcPct val="0"/>
              </a:spcBef>
              <a:buSzTx/>
              <a:buFontTx/>
              <a:buNone/>
            </a:pPr>
            <a:endParaRPr lang="en-US" sz="2000" b="1" dirty="0"/>
          </a:p>
          <a:p>
            <a:pPr>
              <a:spcBef>
                <a:spcPct val="0"/>
              </a:spcBef>
              <a:buSzTx/>
              <a:buFontTx/>
              <a:buNone/>
            </a:pPr>
            <a:endParaRPr lang="en-US" sz="2000" b="1" dirty="0"/>
          </a:p>
          <a:p>
            <a:pPr>
              <a:spcBef>
                <a:spcPct val="0"/>
              </a:spcBef>
              <a:buSzTx/>
              <a:buFontTx/>
              <a:buNone/>
            </a:pPr>
            <a:r>
              <a:rPr lang="en-US" sz="2000" dirty="0"/>
              <a:t>No simple rule explains the data. The same is true for </a:t>
            </a:r>
            <a:r>
              <a:rPr lang="en-US" sz="2000" b="1" dirty="0" smtClean="0"/>
              <a:t>simple clauses</a:t>
            </a:r>
            <a:r>
              <a:rPr lang="en-US" sz="2000" dirty="0"/>
              <a:t>.</a:t>
            </a:r>
          </a:p>
        </p:txBody>
      </p:sp>
      <p:sp>
        <p:nvSpPr>
          <p:cNvPr id="2" name="Slide Number Placeholder 1"/>
          <p:cNvSpPr>
            <a:spLocks noGrp="1"/>
          </p:cNvSpPr>
          <p:nvPr>
            <p:ph type="sldNum" sz="quarter" idx="4294967295"/>
          </p:nvPr>
        </p:nvSpPr>
        <p:spPr>
          <a:xfrm>
            <a:off x="7010400" y="6373813"/>
            <a:ext cx="2133600" cy="365125"/>
          </a:xfrm>
        </p:spPr>
        <p:txBody>
          <a:bodyPr/>
          <a:lstStyle/>
          <a:p>
            <a:fld id="{0C921938-476A-4922-BE24-3B8F6A2854D9}" type="slidenum">
              <a:rPr lang="en-US" smtClean="0"/>
              <a:t>34</a:t>
            </a:fld>
            <a:endParaRPr lang="en-US" dirty="0"/>
          </a:p>
        </p:txBody>
      </p:sp>
      <p:grpSp>
        <p:nvGrpSpPr>
          <p:cNvPr id="1130523" name="Group 27"/>
          <p:cNvGrpSpPr>
            <a:grpSpLocks/>
          </p:cNvGrpSpPr>
          <p:nvPr/>
        </p:nvGrpSpPr>
        <p:grpSpPr bwMode="auto">
          <a:xfrm>
            <a:off x="6289675" y="1090612"/>
            <a:ext cx="2746375" cy="1804988"/>
            <a:chOff x="3792" y="3024"/>
            <a:chExt cx="1730" cy="1137"/>
          </a:xfrm>
        </p:grpSpPr>
        <p:sp>
          <p:nvSpPr>
            <p:cNvPr id="1130524" name="Text Box 28"/>
            <p:cNvSpPr txBox="1">
              <a:spLocks noChangeArrowheads="1"/>
            </p:cNvSpPr>
            <p:nvPr/>
          </p:nvSpPr>
          <p:spPr bwMode="auto">
            <a:xfrm>
              <a:off x="3811" y="3024"/>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tx2"/>
                  </a:solidFill>
                  <a:latin typeface="Arial Narrow" pitchFamily="34" charset="0"/>
                </a:rPr>
                <a:t> 1</a:t>
              </a:r>
              <a:r>
                <a:rPr lang="en-US" sz="2400" b="1">
                  <a:solidFill>
                    <a:schemeClr val="tx2"/>
                  </a:solidFill>
                  <a:latin typeface="Arial Narrow" pitchFamily="34" charset="0"/>
                </a:rPr>
                <a:t>         </a:t>
              </a:r>
              <a:r>
                <a:rPr lang="en-US" sz="2000" b="1">
                  <a:solidFill>
                    <a:schemeClr val="tx2"/>
                  </a:solidFill>
                  <a:latin typeface="Arial Narrow" pitchFamily="34" charset="0"/>
                </a:rPr>
                <a:t>0     0     1     0     </a:t>
              </a:r>
              <a:r>
                <a:rPr lang="en-US" sz="2000" b="1">
                  <a:latin typeface="Arial Narrow" pitchFamily="34" charset="0"/>
                </a:rPr>
                <a:t>0</a:t>
              </a:r>
              <a:endParaRPr lang="en-US" sz="1600" b="1">
                <a:solidFill>
                  <a:schemeClr val="tx2"/>
                </a:solidFill>
                <a:latin typeface="Arial Narrow" pitchFamily="34" charset="0"/>
              </a:endParaRPr>
            </a:p>
          </p:txBody>
        </p:sp>
        <p:sp>
          <p:nvSpPr>
            <p:cNvPr id="1130525" name="Text Box 29"/>
            <p:cNvSpPr txBox="1">
              <a:spLocks noChangeArrowheads="1"/>
            </p:cNvSpPr>
            <p:nvPr/>
          </p:nvSpPr>
          <p:spPr bwMode="auto">
            <a:xfrm>
              <a:off x="3806" y="3307"/>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3</a:t>
              </a:r>
              <a:r>
                <a:rPr lang="en-US" sz="2400" b="1">
                  <a:solidFill>
                    <a:schemeClr val="tx2"/>
                  </a:solidFill>
                  <a:latin typeface="Arial Narrow" pitchFamily="34" charset="0"/>
                </a:rPr>
                <a:t>         </a:t>
              </a:r>
              <a:r>
                <a:rPr lang="en-US" sz="2000" b="1">
                  <a:solidFill>
                    <a:schemeClr val="tx2"/>
                  </a:solidFill>
                  <a:latin typeface="Arial Narrow" pitchFamily="34" charset="0"/>
                </a:rPr>
                <a:t>0     0     1     1   </a:t>
              </a:r>
              <a:r>
                <a:rPr lang="en-US" sz="2000" b="1">
                  <a:latin typeface="Arial Narrow" pitchFamily="34" charset="0"/>
                </a:rPr>
                <a:t>  1</a:t>
              </a:r>
              <a:endParaRPr lang="en-US" sz="1600" b="1">
                <a:solidFill>
                  <a:schemeClr val="tx2"/>
                </a:solidFill>
                <a:latin typeface="Arial Narrow" pitchFamily="34" charset="0"/>
              </a:endParaRPr>
            </a:p>
          </p:txBody>
        </p:sp>
        <p:sp>
          <p:nvSpPr>
            <p:cNvPr id="1130526" name="Text Box 30"/>
            <p:cNvSpPr txBox="1">
              <a:spLocks noChangeArrowheads="1"/>
            </p:cNvSpPr>
            <p:nvPr/>
          </p:nvSpPr>
          <p:spPr bwMode="auto">
            <a:xfrm>
              <a:off x="3792" y="3456"/>
              <a:ext cx="17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4           1    </a:t>
              </a:r>
              <a:r>
                <a:rPr lang="en-US" sz="2000" b="1" dirty="0" smtClean="0">
                  <a:solidFill>
                    <a:schemeClr val="tx2"/>
                  </a:solidFill>
                  <a:latin typeface="Arial Narrow" pitchFamily="34" charset="0"/>
                </a:rPr>
                <a:t> </a:t>
              </a:r>
              <a:r>
                <a:rPr lang="en-US" sz="2000" b="1" dirty="0">
                  <a:solidFill>
                    <a:schemeClr val="tx2"/>
                  </a:solidFill>
                  <a:latin typeface="Arial Narrow" pitchFamily="34" charset="0"/>
                </a:rPr>
                <a:t>0    </a:t>
              </a:r>
              <a:r>
                <a:rPr lang="en-US" sz="2000" b="1" dirty="0" smtClean="0">
                  <a:solidFill>
                    <a:schemeClr val="tx2"/>
                  </a:solidFill>
                  <a:latin typeface="Arial Narrow" pitchFamily="34" charset="0"/>
                </a:rPr>
                <a:t>  </a:t>
              </a:r>
              <a:r>
                <a:rPr lang="en-US" sz="2000" b="1" dirty="0">
                  <a:solidFill>
                    <a:schemeClr val="tx2"/>
                  </a:solidFill>
                  <a:latin typeface="Arial Narrow" pitchFamily="34" charset="0"/>
                </a:rPr>
                <a:t>0    </a:t>
              </a:r>
              <a:r>
                <a:rPr lang="en-US" sz="2000" b="1" dirty="0" smtClean="0">
                  <a:solidFill>
                    <a:schemeClr val="tx2"/>
                  </a:solidFill>
                  <a:latin typeface="Arial Narrow" pitchFamily="34" charset="0"/>
                </a:rPr>
                <a:t>1     </a:t>
              </a:r>
              <a:r>
                <a:rPr lang="en-US" sz="2000" b="1" dirty="0" smtClean="0">
                  <a:latin typeface="Arial Narrow" pitchFamily="34" charset="0"/>
                </a:rPr>
                <a:t>1</a:t>
              </a:r>
              <a:endParaRPr lang="en-US" sz="2000" b="1" dirty="0">
                <a:solidFill>
                  <a:schemeClr val="tx2"/>
                </a:solidFill>
                <a:latin typeface="Arial Narrow" pitchFamily="34" charset="0"/>
              </a:endParaRPr>
            </a:p>
          </p:txBody>
        </p:sp>
        <p:sp>
          <p:nvSpPr>
            <p:cNvPr id="1130527" name="Text Box 31"/>
            <p:cNvSpPr txBox="1">
              <a:spLocks noChangeArrowheads="1"/>
            </p:cNvSpPr>
            <p:nvPr/>
          </p:nvSpPr>
          <p:spPr bwMode="auto">
            <a:xfrm>
              <a:off x="3806" y="3590"/>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5</a:t>
              </a:r>
              <a:r>
                <a:rPr lang="en-US" sz="2400" b="1" dirty="0">
                  <a:solidFill>
                    <a:schemeClr val="tx2"/>
                  </a:solidFill>
                  <a:latin typeface="Arial Narrow" pitchFamily="34" charset="0"/>
                </a:rPr>
                <a:t>         </a:t>
              </a:r>
              <a:r>
                <a:rPr lang="en-US" sz="2000" b="1" dirty="0">
                  <a:solidFill>
                    <a:schemeClr val="tx2"/>
                  </a:solidFill>
                  <a:latin typeface="Arial Narrow" pitchFamily="34" charset="0"/>
                </a:rPr>
                <a:t>0      1    1     0     </a:t>
              </a:r>
              <a:r>
                <a:rPr lang="en-US" sz="2000" b="1" dirty="0">
                  <a:latin typeface="Arial Narrow" pitchFamily="34" charset="0"/>
                </a:rPr>
                <a:t>0</a:t>
              </a:r>
              <a:endParaRPr lang="en-US" sz="2000" b="1" dirty="0">
                <a:solidFill>
                  <a:schemeClr val="tx2"/>
                </a:solidFill>
                <a:latin typeface="Arial Narrow" pitchFamily="34" charset="0"/>
              </a:endParaRPr>
            </a:p>
          </p:txBody>
        </p:sp>
        <p:sp>
          <p:nvSpPr>
            <p:cNvPr id="1130528" name="Text Box 32"/>
            <p:cNvSpPr txBox="1">
              <a:spLocks noChangeArrowheads="1"/>
            </p:cNvSpPr>
            <p:nvPr/>
          </p:nvSpPr>
          <p:spPr bwMode="auto">
            <a:xfrm>
              <a:off x="3811" y="3732"/>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6 </a:t>
              </a:r>
              <a:r>
                <a:rPr lang="en-US" sz="2400" b="1" dirty="0">
                  <a:solidFill>
                    <a:schemeClr val="tx2"/>
                  </a:solidFill>
                  <a:latin typeface="Arial Narrow" pitchFamily="34" charset="0"/>
                </a:rPr>
                <a:t>        </a:t>
              </a:r>
              <a:r>
                <a:rPr lang="en-US" sz="2000" b="1" dirty="0">
                  <a:solidFill>
                    <a:schemeClr val="tx2"/>
                  </a:solidFill>
                  <a:latin typeface="Arial Narrow" pitchFamily="34" charset="0"/>
                </a:rPr>
                <a:t>1      1    0     0     </a:t>
              </a:r>
              <a:r>
                <a:rPr lang="en-US" sz="2000" b="1" dirty="0">
                  <a:latin typeface="Arial Narrow" pitchFamily="34" charset="0"/>
                </a:rPr>
                <a:t>0</a:t>
              </a:r>
            </a:p>
          </p:txBody>
        </p:sp>
        <p:sp>
          <p:nvSpPr>
            <p:cNvPr id="1130529" name="Text Box 33"/>
            <p:cNvSpPr txBox="1">
              <a:spLocks noChangeArrowheads="1"/>
            </p:cNvSpPr>
            <p:nvPr/>
          </p:nvSpPr>
          <p:spPr bwMode="auto">
            <a:xfrm>
              <a:off x="3811" y="3873"/>
              <a:ext cx="1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7 </a:t>
              </a:r>
              <a:r>
                <a:rPr lang="en-US" sz="2400" b="1">
                  <a:solidFill>
                    <a:schemeClr val="tx2"/>
                  </a:solidFill>
                  <a:latin typeface="Arial Narrow" pitchFamily="34" charset="0"/>
                </a:rPr>
                <a:t>       </a:t>
              </a:r>
              <a:r>
                <a:rPr lang="en-US" sz="2000" b="1">
                  <a:solidFill>
                    <a:schemeClr val="tx2"/>
                  </a:solidFill>
                  <a:latin typeface="Arial Narrow" pitchFamily="34" charset="0"/>
                </a:rPr>
                <a:t> 0      1     0     1    </a:t>
              </a:r>
              <a:r>
                <a:rPr lang="en-US" sz="2000" b="1">
                  <a:latin typeface="Arial Narrow" pitchFamily="34" charset="0"/>
                </a:rPr>
                <a:t>0</a:t>
              </a:r>
              <a:endParaRPr lang="en-US" sz="1600" b="1">
                <a:solidFill>
                  <a:schemeClr val="tx2"/>
                </a:solidFill>
                <a:latin typeface="Arial Narrow" pitchFamily="34" charset="0"/>
              </a:endParaRPr>
            </a:p>
          </p:txBody>
        </p:sp>
        <p:sp>
          <p:nvSpPr>
            <p:cNvPr id="1130530" name="Text Box 34"/>
            <p:cNvSpPr txBox="1">
              <a:spLocks noChangeArrowheads="1"/>
            </p:cNvSpPr>
            <p:nvPr/>
          </p:nvSpPr>
          <p:spPr bwMode="auto">
            <a:xfrm>
              <a:off x="3806" y="3165"/>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2</a:t>
              </a:r>
              <a:r>
                <a:rPr lang="en-US" sz="2400" b="1" dirty="0">
                  <a:solidFill>
                    <a:schemeClr val="tx2"/>
                  </a:solidFill>
                  <a:latin typeface="Arial Narrow" pitchFamily="34" charset="0"/>
                </a:rPr>
                <a:t>         </a:t>
              </a:r>
              <a:r>
                <a:rPr lang="en-US" sz="2000" b="1" dirty="0">
                  <a:solidFill>
                    <a:schemeClr val="tx2"/>
                  </a:solidFill>
                  <a:latin typeface="Arial Narrow" pitchFamily="34" charset="0"/>
                </a:rPr>
                <a:t>0     1     0     0     </a:t>
              </a:r>
              <a:r>
                <a:rPr lang="en-US" sz="2000" b="1" dirty="0">
                  <a:latin typeface="Arial Narrow" pitchFamily="34" charset="0"/>
                </a:rPr>
                <a:t>0</a:t>
              </a:r>
              <a:endParaRPr lang="en-US" sz="1600" b="1" dirty="0">
                <a:solidFill>
                  <a:schemeClr val="tx2"/>
                </a:solidFill>
                <a:latin typeface="Arial Narrow" pitchFamily="34" charset="0"/>
              </a:endParaRPr>
            </a:p>
          </p:txBody>
        </p:sp>
      </p:grpSp>
      <p:grpSp>
        <p:nvGrpSpPr>
          <p:cNvPr id="1130531" name="Group 35"/>
          <p:cNvGrpSpPr>
            <a:grpSpLocks/>
          </p:cNvGrpSpPr>
          <p:nvPr/>
        </p:nvGrpSpPr>
        <p:grpSpPr bwMode="auto">
          <a:xfrm>
            <a:off x="381000" y="2667000"/>
            <a:ext cx="8148638" cy="3413125"/>
            <a:chOff x="432" y="1102"/>
            <a:chExt cx="5181" cy="2150"/>
          </a:xfrm>
        </p:grpSpPr>
        <p:grpSp>
          <p:nvGrpSpPr>
            <p:cNvPr id="1130532" name="Group 36"/>
            <p:cNvGrpSpPr>
              <a:grpSpLocks/>
            </p:cNvGrpSpPr>
            <p:nvPr/>
          </p:nvGrpSpPr>
          <p:grpSpPr bwMode="auto">
            <a:xfrm>
              <a:off x="432" y="1102"/>
              <a:ext cx="2397" cy="2150"/>
              <a:chOff x="710" y="706"/>
              <a:chExt cx="2397" cy="2150"/>
            </a:xfrm>
          </p:grpSpPr>
          <p:sp>
            <p:nvSpPr>
              <p:cNvPr id="1130533" name="Text Box 37"/>
              <p:cNvSpPr txBox="1">
                <a:spLocks noChangeArrowheads="1"/>
              </p:cNvSpPr>
              <p:nvPr/>
            </p:nvSpPr>
            <p:spPr bwMode="auto">
              <a:xfrm>
                <a:off x="768" y="958"/>
                <a:ext cx="2156"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sym typeface="Symbol" pitchFamily="18" charset="2"/>
                  </a:rPr>
                  <a:t>y</a:t>
                </a:r>
                <a:r>
                  <a:rPr lang="en-US" sz="1600" b="1" dirty="0">
                    <a:solidFill>
                      <a:srgbClr val="0000FF"/>
                    </a:solidFill>
                    <a:latin typeface="Arial Narrow" pitchFamily="34" charset="0"/>
                    <a:sym typeface="Symbol" pitchFamily="18" charset="2"/>
                  </a:rPr>
                  <a:t>=c</a:t>
                </a:r>
                <a:r>
                  <a:rPr lang="en-US" sz="1600" b="1" dirty="0">
                    <a:solidFill>
                      <a:srgbClr val="0000FF"/>
                    </a:solidFill>
                    <a:latin typeface="Arial Narrow" pitchFamily="34" charset="0"/>
                  </a:rPr>
                  <a:t>   </a:t>
                </a:r>
                <a:r>
                  <a:rPr lang="en-US" sz="2400" b="1" dirty="0">
                    <a:solidFill>
                      <a:srgbClr val="0000FF"/>
                    </a:solidFill>
                    <a:latin typeface="Arial Narrow" pitchFamily="34" charset="0"/>
                  </a:rPr>
                  <a:t>                            </a:t>
                </a: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1100  0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0100  0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0110  0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0101  1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1100   0</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p>
            </p:txBody>
          </p:sp>
          <p:sp>
            <p:nvSpPr>
              <p:cNvPr id="1130534" name="Text Box 38"/>
              <p:cNvSpPr txBox="1">
                <a:spLocks noChangeArrowheads="1"/>
              </p:cNvSpPr>
              <p:nvPr/>
            </p:nvSpPr>
            <p:spPr bwMode="auto">
              <a:xfrm>
                <a:off x="710" y="706"/>
                <a:ext cx="2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66"/>
                    </a:solidFill>
                    <a:latin typeface="Arial Narrow" pitchFamily="34" charset="0"/>
                  </a:rPr>
                  <a:t> Rule               Counterexample</a:t>
                </a:r>
              </a:p>
            </p:txBody>
          </p:sp>
          <p:sp>
            <p:nvSpPr>
              <p:cNvPr id="1130535" name="Line 39"/>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0536" name="Group 40"/>
            <p:cNvGrpSpPr>
              <a:grpSpLocks/>
            </p:cNvGrpSpPr>
            <p:nvPr/>
          </p:nvGrpSpPr>
          <p:grpSpPr bwMode="auto">
            <a:xfrm>
              <a:off x="3216" y="1102"/>
              <a:ext cx="2397" cy="2150"/>
              <a:chOff x="710" y="706"/>
              <a:chExt cx="2397" cy="2150"/>
            </a:xfrm>
          </p:grpSpPr>
          <p:sp>
            <p:nvSpPr>
              <p:cNvPr id="1130537" name="Text Box 41"/>
              <p:cNvSpPr txBox="1">
                <a:spLocks noChangeArrowheads="1"/>
              </p:cNvSpPr>
              <p:nvPr/>
            </p:nvSpPr>
            <p:spPr bwMode="auto">
              <a:xfrm>
                <a:off x="768" y="958"/>
                <a:ext cx="2149"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24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 </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1600" b="1" dirty="0">
                    <a:solidFill>
                      <a:srgbClr val="0000FF"/>
                    </a:solidFill>
                    <a:latin typeface="Arial Narrow" pitchFamily="34" charset="0"/>
                    <a:sym typeface="Symbol" pitchFamily="18" charset="2"/>
                  </a:rPr>
                  <a:t> </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1001  1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 </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600" b="1" dirty="0">
                  <a:solidFill>
                    <a:srgbClr val="0000FF"/>
                  </a:solidFill>
                  <a:latin typeface="Arial Narrow" pitchFamily="34" charset="0"/>
                </a:endParaRPr>
              </a:p>
              <a:p>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0011 1</a:t>
                </a:r>
                <a:endParaRPr lang="en-US" sz="1800" b="1" dirty="0">
                  <a:solidFill>
                    <a:srgbClr val="0000FF"/>
                  </a:solidFill>
                  <a:latin typeface="Arial Narrow" pitchFamily="34" charset="0"/>
                </a:endParaRPr>
              </a:p>
            </p:txBody>
          </p:sp>
          <p:sp>
            <p:nvSpPr>
              <p:cNvPr id="1130538" name="Text Box 42"/>
              <p:cNvSpPr txBox="1">
                <a:spLocks noChangeArrowheads="1"/>
              </p:cNvSpPr>
              <p:nvPr/>
            </p:nvSpPr>
            <p:spPr bwMode="auto">
              <a:xfrm>
                <a:off x="710" y="706"/>
                <a:ext cx="23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66"/>
                    </a:solidFill>
                    <a:latin typeface="Arial Narrow" pitchFamily="34" charset="0"/>
                  </a:rPr>
                  <a:t> Rule               Counterexample</a:t>
                </a:r>
              </a:p>
            </p:txBody>
          </p:sp>
          <p:sp>
            <p:nvSpPr>
              <p:cNvPr id="1130539" name="Line 43"/>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cxnSp>
        <p:nvCxnSpPr>
          <p:cNvPr id="4" name="Straight Connector 3"/>
          <p:cNvCxnSpPr/>
          <p:nvPr/>
        </p:nvCxnSpPr>
        <p:spPr>
          <a:xfrm>
            <a:off x="8686800" y="1270908"/>
            <a:ext cx="0" cy="1581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0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04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58000" y="4690154"/>
            <a:ext cx="657225" cy="382588"/>
          </a:xfrm>
          <a:prstGeom prst="ellipse">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228600" y="1015320"/>
            <a:ext cx="4664075" cy="707117"/>
          </a:xfrm>
          <a:prstGeom prst="wedgeRectCallout">
            <a:avLst>
              <a:gd name="adj1" fmla="val 4922"/>
              <a:gd name="adj2" fmla="val 21397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Notation: </a:t>
            </a:r>
            <a:r>
              <a:rPr lang="en-US" sz="2000" dirty="0" smtClean="0">
                <a:solidFill>
                  <a:schemeClr val="tx1"/>
                </a:solidFill>
              </a:rPr>
              <a:t>2 variables from the set on the left. </a:t>
            </a:r>
            <a:r>
              <a:rPr lang="en-US" sz="2000" b="1" dirty="0" smtClean="0">
                <a:solidFill>
                  <a:schemeClr val="tx1"/>
                </a:solidFill>
              </a:rPr>
              <a:t>Value</a:t>
            </a:r>
            <a:r>
              <a:rPr lang="en-US" sz="2000" dirty="0" smtClean="0">
                <a:solidFill>
                  <a:schemeClr val="tx1"/>
                </a:solidFill>
              </a:rPr>
              <a:t>: Index of the counterexample.</a:t>
            </a:r>
            <a:endParaRPr lang="en-US" sz="2000" dirty="0">
              <a:solidFill>
                <a:schemeClr val="tx1"/>
              </a:solidFill>
            </a:endParaRPr>
          </a:p>
        </p:txBody>
      </p:sp>
      <p:sp>
        <p:nvSpPr>
          <p:cNvPr id="1132546"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Hypothesis Space (3)</a:t>
            </a:r>
          </a:p>
        </p:txBody>
      </p:sp>
      <p:sp>
        <p:nvSpPr>
          <p:cNvPr id="1132547" name="Rectangle 3"/>
          <p:cNvSpPr>
            <a:spLocks noGrp="1" noChangeArrowheads="1"/>
          </p:cNvSpPr>
          <p:nvPr>
            <p:ph idx="4294967295"/>
          </p:nvPr>
        </p:nvSpPr>
        <p:spPr>
          <a:xfrm>
            <a:off x="0" y="1722438"/>
            <a:ext cx="7162800" cy="4525962"/>
          </a:xfrm>
          <a:ln/>
        </p:spPr>
        <p:txBody>
          <a:bodyPr lIns="91429" tIns="45714" rIns="91429" bIns="45714"/>
          <a:lstStyle/>
          <a:p>
            <a:pPr>
              <a:lnSpc>
                <a:spcPct val="90000"/>
              </a:lnSpc>
              <a:buFont typeface="Wingdings" pitchFamily="2" charset="2"/>
              <a:buNone/>
            </a:pPr>
            <a:r>
              <a:rPr lang="en-US" sz="2000" dirty="0">
                <a:solidFill>
                  <a:srgbClr val="0000FF"/>
                </a:solidFill>
              </a:rPr>
              <a:t>m-of-n rules: </a:t>
            </a:r>
            <a:r>
              <a:rPr lang="en-US" sz="2000" dirty="0"/>
              <a:t> </a:t>
            </a:r>
            <a:r>
              <a:rPr lang="en-US" sz="2000" dirty="0">
                <a:solidFill>
                  <a:srgbClr val="000066"/>
                </a:solidFill>
              </a:rPr>
              <a:t>There are </a:t>
            </a:r>
            <a:r>
              <a:rPr lang="en-US" sz="2000" dirty="0" smtClean="0">
                <a:solidFill>
                  <a:srgbClr val="000066"/>
                </a:solidFill>
              </a:rPr>
              <a:t>32 </a:t>
            </a:r>
            <a:r>
              <a:rPr lang="en-US" sz="2000" dirty="0">
                <a:solidFill>
                  <a:srgbClr val="000066"/>
                </a:solidFill>
              </a:rPr>
              <a:t>possible rules </a:t>
            </a:r>
          </a:p>
          <a:p>
            <a:pPr>
              <a:lnSpc>
                <a:spcPct val="90000"/>
              </a:lnSpc>
              <a:buFont typeface="Wingdings" pitchFamily="2" charset="2"/>
              <a:buNone/>
            </a:pPr>
            <a:r>
              <a:rPr lang="en-US" sz="2000" dirty="0">
                <a:solidFill>
                  <a:srgbClr val="000066"/>
                </a:solidFill>
              </a:rPr>
              <a:t>of the form </a:t>
            </a:r>
            <a:r>
              <a:rPr lang="en-US" sz="2000" dirty="0">
                <a:solidFill>
                  <a:srgbClr val="0000FF"/>
                </a:solidFill>
                <a:sym typeface="Symbol" pitchFamily="18" charset="2"/>
              </a:rPr>
              <a:t>”y = 1  </a:t>
            </a:r>
            <a:r>
              <a:rPr lang="en-US" sz="2000" dirty="0">
                <a:solidFill>
                  <a:srgbClr val="000066"/>
                </a:solidFill>
                <a:sym typeface="Symbol" pitchFamily="18" charset="2"/>
              </a:rPr>
              <a:t>if and only if at least</a:t>
            </a:r>
            <a:r>
              <a:rPr lang="en-US" sz="2000" dirty="0">
                <a:solidFill>
                  <a:srgbClr val="0000FF"/>
                </a:solidFill>
                <a:sym typeface="Symbol" pitchFamily="18" charset="2"/>
              </a:rPr>
              <a:t> m </a:t>
            </a:r>
          </a:p>
          <a:p>
            <a:pPr>
              <a:lnSpc>
                <a:spcPct val="90000"/>
              </a:lnSpc>
              <a:buFont typeface="Wingdings" pitchFamily="2" charset="2"/>
              <a:buNone/>
            </a:pPr>
            <a:r>
              <a:rPr lang="en-US" sz="2000" dirty="0">
                <a:solidFill>
                  <a:srgbClr val="000066"/>
                </a:solidFill>
                <a:sym typeface="Symbol" pitchFamily="18" charset="2"/>
              </a:rPr>
              <a:t>of the following</a:t>
            </a:r>
            <a:r>
              <a:rPr lang="en-US" sz="2000" dirty="0">
                <a:solidFill>
                  <a:srgbClr val="0000FF"/>
                </a:solidFill>
                <a:sym typeface="Symbol" pitchFamily="18" charset="2"/>
              </a:rPr>
              <a:t> n </a:t>
            </a:r>
            <a:r>
              <a:rPr lang="en-US" sz="2000" dirty="0">
                <a:solidFill>
                  <a:srgbClr val="000066"/>
                </a:solidFill>
                <a:sym typeface="Symbol" pitchFamily="18" charset="2"/>
              </a:rPr>
              <a:t>variables are</a:t>
            </a:r>
            <a:r>
              <a:rPr lang="en-US" sz="2000" dirty="0">
                <a:solidFill>
                  <a:srgbClr val="0000FF"/>
                </a:solidFill>
                <a:sym typeface="Symbol" pitchFamily="18" charset="2"/>
              </a:rPr>
              <a:t> 1”</a:t>
            </a:r>
          </a:p>
          <a:p>
            <a:pPr>
              <a:lnSpc>
                <a:spcPct val="90000"/>
              </a:lnSpc>
              <a:buFont typeface="Wingdings" pitchFamily="2" charset="2"/>
              <a:buNone/>
            </a:pPr>
            <a:endParaRPr lang="en-US" sz="2000" b="1" dirty="0">
              <a:solidFill>
                <a:srgbClr val="000066"/>
              </a:solidFill>
            </a:endParaRPr>
          </a:p>
          <a:p>
            <a:pPr>
              <a:lnSpc>
                <a:spcPct val="90000"/>
              </a:lnSpc>
              <a:buFont typeface="Wingdings" pitchFamily="2" charset="2"/>
              <a:buNone/>
            </a:pPr>
            <a:endParaRPr lang="en-US" sz="2000" b="1" dirty="0">
              <a:solidFill>
                <a:srgbClr val="000066"/>
              </a:solidFill>
            </a:endParaRPr>
          </a:p>
          <a:p>
            <a:pPr>
              <a:lnSpc>
                <a:spcPct val="90000"/>
              </a:lnSpc>
              <a:spcBef>
                <a:spcPct val="0"/>
              </a:spcBef>
              <a:buSzTx/>
              <a:buFontTx/>
              <a:buNone/>
            </a:pPr>
            <a:endParaRPr lang="en-US" sz="20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400" b="1" dirty="0">
              <a:solidFill>
                <a:srgbClr val="0000FF"/>
              </a:solidFill>
            </a:endParaRPr>
          </a:p>
          <a:p>
            <a:pPr>
              <a:lnSpc>
                <a:spcPct val="90000"/>
              </a:lnSpc>
              <a:spcBef>
                <a:spcPct val="0"/>
              </a:spcBef>
              <a:buSzTx/>
              <a:buFontTx/>
              <a:buNone/>
            </a:pPr>
            <a:endParaRPr lang="en-US" sz="2000" b="1" dirty="0"/>
          </a:p>
        </p:txBody>
      </p:sp>
      <p:sp>
        <p:nvSpPr>
          <p:cNvPr id="2" name="Slide Number Placeholder 1"/>
          <p:cNvSpPr>
            <a:spLocks noGrp="1"/>
          </p:cNvSpPr>
          <p:nvPr>
            <p:ph type="sldNum" sz="quarter" idx="4294967295"/>
          </p:nvPr>
        </p:nvSpPr>
        <p:spPr>
          <a:xfrm>
            <a:off x="7010400" y="6356350"/>
            <a:ext cx="2133600" cy="365125"/>
          </a:xfrm>
        </p:spPr>
        <p:txBody>
          <a:bodyPr/>
          <a:lstStyle/>
          <a:p>
            <a:fld id="{0C921938-476A-4922-BE24-3B8F6A2854D9}" type="slidenum">
              <a:rPr lang="en-US" smtClean="0"/>
              <a:t>35</a:t>
            </a:fld>
            <a:endParaRPr lang="en-US" dirty="0"/>
          </a:p>
        </p:txBody>
      </p:sp>
      <p:grpSp>
        <p:nvGrpSpPr>
          <p:cNvPr id="1132548" name="Group 4"/>
          <p:cNvGrpSpPr>
            <a:grpSpLocks/>
          </p:cNvGrpSpPr>
          <p:nvPr/>
        </p:nvGrpSpPr>
        <p:grpSpPr bwMode="auto">
          <a:xfrm>
            <a:off x="6137275" y="1066800"/>
            <a:ext cx="2778125" cy="1812926"/>
            <a:chOff x="3792" y="3024"/>
            <a:chExt cx="1750" cy="1142"/>
          </a:xfrm>
        </p:grpSpPr>
        <p:sp>
          <p:nvSpPr>
            <p:cNvPr id="1132549" name="Text Box 5"/>
            <p:cNvSpPr txBox="1">
              <a:spLocks noChangeArrowheads="1"/>
            </p:cNvSpPr>
            <p:nvPr/>
          </p:nvSpPr>
          <p:spPr bwMode="auto">
            <a:xfrm>
              <a:off x="3811" y="3024"/>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tx2"/>
                  </a:solidFill>
                  <a:latin typeface="Arial Narrow" pitchFamily="34" charset="0"/>
                </a:rPr>
                <a:t> 1</a:t>
              </a:r>
              <a:r>
                <a:rPr lang="en-US" sz="2400" b="1">
                  <a:solidFill>
                    <a:schemeClr val="tx2"/>
                  </a:solidFill>
                  <a:latin typeface="Arial Narrow" pitchFamily="34" charset="0"/>
                </a:rPr>
                <a:t>         </a:t>
              </a:r>
              <a:r>
                <a:rPr lang="en-US" sz="2000" b="1">
                  <a:solidFill>
                    <a:schemeClr val="tx2"/>
                  </a:solidFill>
                  <a:latin typeface="Arial Narrow" pitchFamily="34" charset="0"/>
                </a:rPr>
                <a:t>0     0     1     0     </a:t>
              </a:r>
              <a:r>
                <a:rPr lang="en-US" sz="2000" b="1">
                  <a:latin typeface="Arial Narrow" pitchFamily="34" charset="0"/>
                </a:rPr>
                <a:t>0</a:t>
              </a:r>
              <a:endParaRPr lang="en-US" sz="1600" b="1">
                <a:solidFill>
                  <a:schemeClr val="tx2"/>
                </a:solidFill>
                <a:latin typeface="Arial Narrow" pitchFamily="34" charset="0"/>
              </a:endParaRPr>
            </a:p>
          </p:txBody>
        </p:sp>
        <p:sp>
          <p:nvSpPr>
            <p:cNvPr id="1132550" name="Text Box 6"/>
            <p:cNvSpPr txBox="1">
              <a:spLocks noChangeArrowheads="1"/>
            </p:cNvSpPr>
            <p:nvPr/>
          </p:nvSpPr>
          <p:spPr bwMode="auto">
            <a:xfrm>
              <a:off x="3806" y="3307"/>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3</a:t>
              </a:r>
              <a:r>
                <a:rPr lang="en-US" sz="2400" b="1">
                  <a:solidFill>
                    <a:schemeClr val="tx2"/>
                  </a:solidFill>
                  <a:latin typeface="Arial Narrow" pitchFamily="34" charset="0"/>
                </a:rPr>
                <a:t>         </a:t>
              </a:r>
              <a:r>
                <a:rPr lang="en-US" sz="2000" b="1">
                  <a:solidFill>
                    <a:schemeClr val="tx2"/>
                  </a:solidFill>
                  <a:latin typeface="Arial Narrow" pitchFamily="34" charset="0"/>
                </a:rPr>
                <a:t>0     0     1     1   </a:t>
              </a:r>
              <a:r>
                <a:rPr lang="en-US" sz="2000" b="1">
                  <a:latin typeface="Arial Narrow" pitchFamily="34" charset="0"/>
                </a:rPr>
                <a:t>  1</a:t>
              </a:r>
              <a:endParaRPr lang="en-US" sz="1600" b="1">
                <a:solidFill>
                  <a:schemeClr val="tx2"/>
                </a:solidFill>
                <a:latin typeface="Arial Narrow" pitchFamily="34" charset="0"/>
              </a:endParaRPr>
            </a:p>
          </p:txBody>
        </p:sp>
        <p:sp>
          <p:nvSpPr>
            <p:cNvPr id="1132551" name="Text Box 7"/>
            <p:cNvSpPr txBox="1">
              <a:spLocks noChangeArrowheads="1"/>
            </p:cNvSpPr>
            <p:nvPr/>
          </p:nvSpPr>
          <p:spPr bwMode="auto">
            <a:xfrm>
              <a:off x="3792" y="3456"/>
              <a:ext cx="17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4           1      0     0     1     </a:t>
              </a:r>
              <a:r>
                <a:rPr lang="en-US" sz="2000" b="1">
                  <a:latin typeface="Arial Narrow" pitchFamily="34" charset="0"/>
                </a:rPr>
                <a:t>1</a:t>
              </a:r>
              <a:endParaRPr lang="en-US" sz="2000" b="1">
                <a:solidFill>
                  <a:schemeClr val="tx2"/>
                </a:solidFill>
                <a:latin typeface="Arial Narrow" pitchFamily="34" charset="0"/>
              </a:endParaRPr>
            </a:p>
          </p:txBody>
        </p:sp>
        <p:sp>
          <p:nvSpPr>
            <p:cNvPr id="1132552" name="Text Box 8"/>
            <p:cNvSpPr txBox="1">
              <a:spLocks noChangeArrowheads="1"/>
            </p:cNvSpPr>
            <p:nvPr/>
          </p:nvSpPr>
          <p:spPr bwMode="auto">
            <a:xfrm>
              <a:off x="3806" y="3590"/>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5</a:t>
              </a:r>
              <a:r>
                <a:rPr lang="en-US" sz="2400" b="1" dirty="0">
                  <a:solidFill>
                    <a:schemeClr val="tx2"/>
                  </a:solidFill>
                  <a:latin typeface="Arial Narrow" pitchFamily="34" charset="0"/>
                </a:rPr>
                <a:t>         </a:t>
              </a:r>
              <a:r>
                <a:rPr lang="en-US" sz="2000" b="1" dirty="0">
                  <a:solidFill>
                    <a:schemeClr val="tx2"/>
                  </a:solidFill>
                  <a:latin typeface="Arial Narrow" pitchFamily="34" charset="0"/>
                </a:rPr>
                <a:t>0      1    1     0     </a:t>
              </a:r>
              <a:r>
                <a:rPr lang="en-US" sz="2000" b="1" dirty="0">
                  <a:latin typeface="Arial Narrow" pitchFamily="34" charset="0"/>
                </a:rPr>
                <a:t>0</a:t>
              </a:r>
              <a:endParaRPr lang="en-US" sz="2000" b="1" dirty="0">
                <a:solidFill>
                  <a:schemeClr val="tx2"/>
                </a:solidFill>
                <a:latin typeface="Arial Narrow" pitchFamily="34" charset="0"/>
              </a:endParaRPr>
            </a:p>
          </p:txBody>
        </p:sp>
        <p:sp>
          <p:nvSpPr>
            <p:cNvPr id="1132553" name="Text Box 9"/>
            <p:cNvSpPr txBox="1">
              <a:spLocks noChangeArrowheads="1"/>
            </p:cNvSpPr>
            <p:nvPr/>
          </p:nvSpPr>
          <p:spPr bwMode="auto">
            <a:xfrm>
              <a:off x="3811" y="3732"/>
              <a:ext cx="17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chemeClr val="tx2"/>
                  </a:solidFill>
                  <a:latin typeface="Arial Narrow" pitchFamily="34" charset="0"/>
                </a:rPr>
                <a:t> </a:t>
              </a:r>
              <a:r>
                <a:rPr lang="en-US" sz="2000" b="1" dirty="0">
                  <a:solidFill>
                    <a:schemeClr val="tx2"/>
                  </a:solidFill>
                  <a:latin typeface="Arial Narrow" pitchFamily="34" charset="0"/>
                </a:rPr>
                <a:t>6 </a:t>
              </a:r>
              <a:r>
                <a:rPr lang="en-US" sz="2400" b="1" dirty="0">
                  <a:solidFill>
                    <a:schemeClr val="tx2"/>
                  </a:solidFill>
                  <a:latin typeface="Arial Narrow" pitchFamily="34" charset="0"/>
                </a:rPr>
                <a:t>        </a:t>
              </a:r>
              <a:r>
                <a:rPr lang="en-US" sz="2000" b="1" dirty="0">
                  <a:solidFill>
                    <a:schemeClr val="tx2"/>
                  </a:solidFill>
                  <a:latin typeface="Arial Narrow" pitchFamily="34" charset="0"/>
                </a:rPr>
                <a:t>1      1    0     0     </a:t>
              </a:r>
              <a:r>
                <a:rPr lang="en-US" sz="2000" b="1" dirty="0">
                  <a:latin typeface="Arial Narrow" pitchFamily="34" charset="0"/>
                </a:rPr>
                <a:t>0</a:t>
              </a:r>
            </a:p>
          </p:txBody>
        </p:sp>
        <p:sp>
          <p:nvSpPr>
            <p:cNvPr id="1132554" name="Text Box 10"/>
            <p:cNvSpPr txBox="1">
              <a:spLocks noChangeArrowheads="1"/>
            </p:cNvSpPr>
            <p:nvPr/>
          </p:nvSpPr>
          <p:spPr bwMode="auto">
            <a:xfrm>
              <a:off x="3811" y="3878"/>
              <a:ext cx="16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7 </a:t>
              </a:r>
              <a:r>
                <a:rPr lang="en-US" sz="2400" b="1">
                  <a:solidFill>
                    <a:schemeClr val="tx2"/>
                  </a:solidFill>
                  <a:latin typeface="Arial Narrow" pitchFamily="34" charset="0"/>
                </a:rPr>
                <a:t>       </a:t>
              </a:r>
              <a:r>
                <a:rPr lang="en-US" sz="2000" b="1">
                  <a:solidFill>
                    <a:schemeClr val="tx2"/>
                  </a:solidFill>
                  <a:latin typeface="Arial Narrow" pitchFamily="34" charset="0"/>
                </a:rPr>
                <a:t> 0      1     0     1    </a:t>
              </a:r>
              <a:r>
                <a:rPr lang="en-US" sz="2000" b="1">
                  <a:latin typeface="Arial Narrow" pitchFamily="34" charset="0"/>
                </a:rPr>
                <a:t>0</a:t>
              </a:r>
              <a:endParaRPr lang="en-US" sz="1600" b="1">
                <a:solidFill>
                  <a:schemeClr val="tx2"/>
                </a:solidFill>
                <a:latin typeface="Arial Narrow" pitchFamily="34" charset="0"/>
              </a:endParaRPr>
            </a:p>
          </p:txBody>
        </p:sp>
        <p:sp>
          <p:nvSpPr>
            <p:cNvPr id="1132555" name="Text Box 11"/>
            <p:cNvSpPr txBox="1">
              <a:spLocks noChangeArrowheads="1"/>
            </p:cNvSpPr>
            <p:nvPr/>
          </p:nvSpPr>
          <p:spPr bwMode="auto">
            <a:xfrm>
              <a:off x="3806" y="3165"/>
              <a:ext cx="17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Narrow" pitchFamily="34" charset="0"/>
                </a:rPr>
                <a:t> </a:t>
              </a:r>
              <a:r>
                <a:rPr lang="en-US" sz="2000" b="1">
                  <a:solidFill>
                    <a:schemeClr val="tx2"/>
                  </a:solidFill>
                  <a:latin typeface="Arial Narrow" pitchFamily="34" charset="0"/>
                </a:rPr>
                <a:t>2</a:t>
              </a:r>
              <a:r>
                <a:rPr lang="en-US" sz="2400" b="1">
                  <a:solidFill>
                    <a:schemeClr val="tx2"/>
                  </a:solidFill>
                  <a:latin typeface="Arial Narrow" pitchFamily="34" charset="0"/>
                </a:rPr>
                <a:t>         </a:t>
              </a:r>
              <a:r>
                <a:rPr lang="en-US" sz="2000" b="1">
                  <a:solidFill>
                    <a:schemeClr val="tx2"/>
                  </a:solidFill>
                  <a:latin typeface="Arial Narrow" pitchFamily="34" charset="0"/>
                </a:rPr>
                <a:t>0     1     0     0     </a:t>
              </a:r>
              <a:r>
                <a:rPr lang="en-US" sz="2000" b="1">
                  <a:latin typeface="Arial Narrow" pitchFamily="34" charset="0"/>
                </a:rPr>
                <a:t>0</a:t>
              </a:r>
              <a:endParaRPr lang="en-US" sz="1600" b="1">
                <a:solidFill>
                  <a:schemeClr val="tx2"/>
                </a:solidFill>
                <a:latin typeface="Arial Narrow" pitchFamily="34" charset="0"/>
              </a:endParaRPr>
            </a:p>
          </p:txBody>
        </p:sp>
      </p:grpSp>
      <p:grpSp>
        <p:nvGrpSpPr>
          <p:cNvPr id="1132566" name="Group 22"/>
          <p:cNvGrpSpPr>
            <a:grpSpLocks/>
          </p:cNvGrpSpPr>
          <p:nvPr/>
        </p:nvGrpSpPr>
        <p:grpSpPr bwMode="auto">
          <a:xfrm>
            <a:off x="304800" y="2740025"/>
            <a:ext cx="8332788" cy="3432175"/>
            <a:chOff x="432" y="1102"/>
            <a:chExt cx="5249" cy="2162"/>
          </a:xfrm>
        </p:grpSpPr>
        <p:grpSp>
          <p:nvGrpSpPr>
            <p:cNvPr id="1132567" name="Group 23"/>
            <p:cNvGrpSpPr>
              <a:grpSpLocks/>
            </p:cNvGrpSpPr>
            <p:nvPr/>
          </p:nvGrpSpPr>
          <p:grpSpPr bwMode="auto">
            <a:xfrm>
              <a:off x="432" y="1102"/>
              <a:ext cx="2465" cy="2150"/>
              <a:chOff x="710" y="706"/>
              <a:chExt cx="2465" cy="2150"/>
            </a:xfrm>
          </p:grpSpPr>
          <p:sp>
            <p:nvSpPr>
              <p:cNvPr id="1132568" name="Text Box 24"/>
              <p:cNvSpPr txBox="1">
                <a:spLocks noChangeArrowheads="1"/>
              </p:cNvSpPr>
              <p:nvPr/>
            </p:nvSpPr>
            <p:spPr bwMode="auto">
              <a:xfrm>
                <a:off x="768" y="958"/>
                <a:ext cx="2094"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3      -       -       -</a:t>
                </a:r>
                <a:endParaRPr lang="en-US" sz="24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2      -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1      -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7      -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1600" b="1" dirty="0">
                    <a:solidFill>
                      <a:srgbClr val="0000FF"/>
                    </a:solidFill>
                    <a:latin typeface="Arial Narrow" pitchFamily="34" charset="0"/>
                    <a:sym typeface="Symbol" pitchFamily="18" charset="2"/>
                  </a:rPr>
                  <a:t>               </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2      3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1      3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6      3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2     3      -       -</a:t>
                </a:r>
              </a:p>
            </p:txBody>
          </p:sp>
          <p:sp>
            <p:nvSpPr>
              <p:cNvPr id="1132569" name="Text Box 25"/>
              <p:cNvSpPr txBox="1">
                <a:spLocks noChangeArrowheads="1"/>
              </p:cNvSpPr>
              <p:nvPr/>
            </p:nvSpPr>
            <p:spPr bwMode="auto">
              <a:xfrm>
                <a:off x="710" y="706"/>
                <a:ext cx="24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variables         </a:t>
                </a:r>
                <a:r>
                  <a:rPr lang="en-US" sz="2000" b="1">
                    <a:solidFill>
                      <a:srgbClr val="000066"/>
                    </a:solidFill>
                    <a:latin typeface="Arial Narrow" pitchFamily="34" charset="0"/>
                  </a:rPr>
                  <a:t>1</a:t>
                </a:r>
                <a:r>
                  <a:rPr lang="en-US" sz="2400" b="1">
                    <a:solidFill>
                      <a:srgbClr val="000066"/>
                    </a:solidFill>
                    <a:latin typeface="Arial Narrow" pitchFamily="34" charset="0"/>
                  </a:rPr>
                  <a:t>-of </a:t>
                </a:r>
                <a:r>
                  <a:rPr lang="en-US" sz="2000" b="1">
                    <a:solidFill>
                      <a:srgbClr val="000066"/>
                    </a:solidFill>
                    <a:latin typeface="Arial Narrow" pitchFamily="34" charset="0"/>
                  </a:rPr>
                  <a:t>2</a:t>
                </a:r>
                <a:r>
                  <a:rPr lang="en-US" sz="2400" b="1">
                    <a:solidFill>
                      <a:srgbClr val="000066"/>
                    </a:solidFill>
                    <a:latin typeface="Arial Narrow" pitchFamily="34" charset="0"/>
                  </a:rPr>
                  <a:t>-of </a:t>
                </a:r>
                <a:r>
                  <a:rPr lang="en-US" sz="2000" b="1">
                    <a:solidFill>
                      <a:srgbClr val="000066"/>
                    </a:solidFill>
                    <a:latin typeface="Arial Narrow" pitchFamily="34" charset="0"/>
                  </a:rPr>
                  <a:t>3</a:t>
                </a:r>
                <a:r>
                  <a:rPr lang="en-US" sz="2400" b="1">
                    <a:solidFill>
                      <a:srgbClr val="000066"/>
                    </a:solidFill>
                    <a:latin typeface="Arial Narrow" pitchFamily="34" charset="0"/>
                  </a:rPr>
                  <a:t>-of </a:t>
                </a:r>
                <a:r>
                  <a:rPr lang="en-US" sz="2000" b="1">
                    <a:solidFill>
                      <a:srgbClr val="000066"/>
                    </a:solidFill>
                    <a:latin typeface="Arial Narrow" pitchFamily="34" charset="0"/>
                  </a:rPr>
                  <a:t>4</a:t>
                </a:r>
                <a:r>
                  <a:rPr lang="en-US" sz="2400" b="1">
                    <a:solidFill>
                      <a:srgbClr val="000066"/>
                    </a:solidFill>
                    <a:latin typeface="Arial Narrow" pitchFamily="34" charset="0"/>
                  </a:rPr>
                  <a:t>-of</a:t>
                </a:r>
              </a:p>
            </p:txBody>
          </p:sp>
          <p:sp>
            <p:nvSpPr>
              <p:cNvPr id="1132570" name="Line 26"/>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2571" name="Group 27"/>
            <p:cNvGrpSpPr>
              <a:grpSpLocks/>
            </p:cNvGrpSpPr>
            <p:nvPr/>
          </p:nvGrpSpPr>
          <p:grpSpPr bwMode="auto">
            <a:xfrm>
              <a:off x="3216" y="1102"/>
              <a:ext cx="2465" cy="1939"/>
              <a:chOff x="710" y="706"/>
              <a:chExt cx="2465" cy="1939"/>
            </a:xfrm>
          </p:grpSpPr>
          <p:sp>
            <p:nvSpPr>
              <p:cNvPr id="1132572" name="Text Box 28"/>
              <p:cNvSpPr txBox="1">
                <a:spLocks noChangeArrowheads="1"/>
              </p:cNvSpPr>
              <p:nvPr/>
            </p:nvSpPr>
            <p:spPr bwMode="auto">
              <a:xfrm>
                <a:off x="768" y="958"/>
                <a:ext cx="2259"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a:t>
                </a:r>
                <a:r>
                  <a:rPr lang="en-US" sz="1600" b="1" dirty="0">
                    <a:solidFill>
                      <a:srgbClr val="0000FF"/>
                    </a:solidFill>
                    <a:latin typeface="Arial Narrow" pitchFamily="34" charset="0"/>
                    <a:sym typeface="Symbol" pitchFamily="18" charset="2"/>
                  </a:rPr>
                  <a:t>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                2      3      -       -   </a:t>
                </a:r>
                <a:endParaRPr lang="en-US" sz="24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                4      4       -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1      3       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2      3       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 </a:t>
                </a:r>
                <a:r>
                  <a:rPr lang="en-US" sz="2000" b="1" dirty="0">
                    <a:solidFill>
                      <a:srgbClr val="0000FF"/>
                    </a:solidFill>
                    <a:latin typeface="Arial Narrow" pitchFamily="34" charset="0"/>
                  </a:rPr>
                  <a:t>             1   </a:t>
                </a:r>
                <a:r>
                  <a:rPr lang="en-US" sz="1600" b="1" dirty="0">
                    <a:solidFill>
                      <a:srgbClr val="FF0000"/>
                    </a:solidFill>
                    <a:latin typeface="Arial Narrow" pitchFamily="34" charset="0"/>
                    <a:sym typeface="Symbol" pitchFamily="18" charset="2"/>
                  </a:rPr>
                  <a:t>   </a:t>
                </a:r>
                <a:r>
                  <a:rPr lang="en-US" sz="2000" b="1" dirty="0">
                    <a:solidFill>
                      <a:srgbClr val="FF0000"/>
                    </a:solidFill>
                    <a:latin typeface="Arial Narrow" pitchFamily="34" charset="0"/>
                  </a:rPr>
                  <a:t>    </a:t>
                </a:r>
                <a:r>
                  <a:rPr lang="en-US" sz="2000" b="1" dirty="0">
                    <a:solidFill>
                      <a:srgbClr val="0000FF"/>
                    </a:solidFill>
                    <a:latin typeface="Arial Narrow" pitchFamily="34" charset="0"/>
                  </a:rPr>
                  <a:t>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000" b="1" dirty="0">
                    <a:solidFill>
                      <a:srgbClr val="0000FF"/>
                    </a:solidFill>
                    <a:latin typeface="Arial Narrow" pitchFamily="34" charset="0"/>
                  </a:rPr>
                  <a:t>            1      5       3      -</a:t>
                </a:r>
                <a:endParaRPr lang="en-US" sz="1600" b="1" dirty="0">
                  <a:solidFill>
                    <a:srgbClr val="0000FF"/>
                  </a:solidFill>
                  <a:latin typeface="Arial Narrow" pitchFamily="34" charset="0"/>
                </a:endParaRPr>
              </a:p>
              <a:p>
                <a:r>
                  <a:rPr lang="en-US" sz="1600" b="1" dirty="0">
                    <a:solidFill>
                      <a:srgbClr val="0000FF"/>
                    </a:solidFill>
                    <a:latin typeface="Arial Narrow" pitchFamily="34" charset="0"/>
                    <a:sym typeface="Symbol" pitchFamily="18" charset="2"/>
                  </a:rPr>
                  <a:t></a:t>
                </a:r>
                <a:r>
                  <a:rPr lang="en-US" sz="2400" b="1" dirty="0">
                    <a:solidFill>
                      <a:srgbClr val="0000FF"/>
                    </a:solidFill>
                    <a:latin typeface="Arial Narrow" pitchFamily="34" charset="0"/>
                  </a:rPr>
                  <a:t>x</a:t>
                </a:r>
                <a:r>
                  <a:rPr lang="en-US" sz="1600" b="1" dirty="0">
                    <a:solidFill>
                      <a:srgbClr val="0000FF"/>
                    </a:solidFill>
                    <a:latin typeface="Arial Narrow" pitchFamily="34" charset="0"/>
                  </a:rPr>
                  <a:t>1,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2, </a:t>
                </a:r>
                <a:r>
                  <a:rPr lang="en-US" sz="2400" b="1" dirty="0">
                    <a:solidFill>
                      <a:srgbClr val="0000FF"/>
                    </a:solidFill>
                    <a:latin typeface="Arial Narrow" pitchFamily="34" charset="0"/>
                  </a:rPr>
                  <a:t>x</a:t>
                </a:r>
                <a:r>
                  <a:rPr lang="en-US" sz="1600" b="1" dirty="0">
                    <a:solidFill>
                      <a:srgbClr val="0000FF"/>
                    </a:solidFill>
                    <a:latin typeface="Arial Narrow" pitchFamily="34" charset="0"/>
                  </a:rPr>
                  <a:t>3,</a:t>
                </a:r>
                <a:r>
                  <a:rPr lang="en-US" sz="2400" b="1" dirty="0">
                    <a:solidFill>
                      <a:srgbClr val="0000FF"/>
                    </a:solidFill>
                    <a:latin typeface="Arial Narrow" pitchFamily="34" charset="0"/>
                  </a:rPr>
                  <a:t>x</a:t>
                </a:r>
                <a:r>
                  <a:rPr lang="en-US" sz="1600" b="1" dirty="0">
                    <a:solidFill>
                      <a:srgbClr val="0000FF"/>
                    </a:solidFill>
                    <a:latin typeface="Arial Narrow" pitchFamily="34" charset="0"/>
                  </a:rPr>
                  <a:t>4</a:t>
                </a:r>
                <a:r>
                  <a:rPr lang="en-US" sz="1600" b="1" dirty="0">
                    <a:solidFill>
                      <a:srgbClr val="0000FF"/>
                    </a:solidFill>
                    <a:latin typeface="Arial Narrow" pitchFamily="34" charset="0"/>
                    <a:sym typeface="Symbol" pitchFamily="18" charset="2"/>
                  </a:rPr>
                  <a:t></a:t>
                </a:r>
                <a:r>
                  <a:rPr lang="en-US" sz="1600" b="1" dirty="0">
                    <a:solidFill>
                      <a:srgbClr val="0000FF"/>
                    </a:solidFill>
                    <a:latin typeface="Arial Narrow" pitchFamily="34" charset="0"/>
                  </a:rPr>
                  <a:t> </a:t>
                </a:r>
                <a:r>
                  <a:rPr lang="en-US" sz="2400" b="1" dirty="0">
                    <a:solidFill>
                      <a:srgbClr val="0000FF"/>
                    </a:solidFill>
                    <a:latin typeface="Arial Narrow" pitchFamily="34" charset="0"/>
                  </a:rPr>
                  <a:t>      </a:t>
                </a:r>
                <a:r>
                  <a:rPr lang="en-US" sz="2000" b="1" dirty="0">
                    <a:solidFill>
                      <a:srgbClr val="0000FF"/>
                    </a:solidFill>
                    <a:latin typeface="Arial Narrow" pitchFamily="34" charset="0"/>
                  </a:rPr>
                  <a:t>1      5       3      3</a:t>
                </a:r>
              </a:p>
            </p:txBody>
          </p:sp>
          <p:sp>
            <p:nvSpPr>
              <p:cNvPr id="1132573" name="Text Box 29"/>
              <p:cNvSpPr txBox="1">
                <a:spLocks noChangeArrowheads="1"/>
              </p:cNvSpPr>
              <p:nvPr/>
            </p:nvSpPr>
            <p:spPr bwMode="auto">
              <a:xfrm>
                <a:off x="710" y="706"/>
                <a:ext cx="24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0066"/>
                    </a:solidFill>
                    <a:latin typeface="Arial Narrow" pitchFamily="34" charset="0"/>
                  </a:rPr>
                  <a:t> variables         </a:t>
                </a:r>
                <a:r>
                  <a:rPr lang="en-US" sz="2000" b="1">
                    <a:solidFill>
                      <a:srgbClr val="000066"/>
                    </a:solidFill>
                    <a:latin typeface="Arial Narrow" pitchFamily="34" charset="0"/>
                  </a:rPr>
                  <a:t>1</a:t>
                </a:r>
                <a:r>
                  <a:rPr lang="en-US" sz="2400" b="1">
                    <a:solidFill>
                      <a:srgbClr val="000066"/>
                    </a:solidFill>
                    <a:latin typeface="Arial Narrow" pitchFamily="34" charset="0"/>
                  </a:rPr>
                  <a:t>-of </a:t>
                </a:r>
                <a:r>
                  <a:rPr lang="en-US" sz="2000" b="1">
                    <a:solidFill>
                      <a:srgbClr val="000066"/>
                    </a:solidFill>
                    <a:latin typeface="Arial Narrow" pitchFamily="34" charset="0"/>
                  </a:rPr>
                  <a:t>2</a:t>
                </a:r>
                <a:r>
                  <a:rPr lang="en-US" sz="2400" b="1">
                    <a:solidFill>
                      <a:srgbClr val="000066"/>
                    </a:solidFill>
                    <a:latin typeface="Arial Narrow" pitchFamily="34" charset="0"/>
                  </a:rPr>
                  <a:t>-of </a:t>
                </a:r>
                <a:r>
                  <a:rPr lang="en-US" sz="2000" b="1">
                    <a:solidFill>
                      <a:srgbClr val="000066"/>
                    </a:solidFill>
                    <a:latin typeface="Arial Narrow" pitchFamily="34" charset="0"/>
                  </a:rPr>
                  <a:t>3</a:t>
                </a:r>
                <a:r>
                  <a:rPr lang="en-US" sz="2400" b="1">
                    <a:solidFill>
                      <a:srgbClr val="000066"/>
                    </a:solidFill>
                    <a:latin typeface="Arial Narrow" pitchFamily="34" charset="0"/>
                  </a:rPr>
                  <a:t>-of </a:t>
                </a:r>
                <a:r>
                  <a:rPr lang="en-US" sz="2000" b="1">
                    <a:solidFill>
                      <a:srgbClr val="000066"/>
                    </a:solidFill>
                    <a:latin typeface="Arial Narrow" pitchFamily="34" charset="0"/>
                  </a:rPr>
                  <a:t>4</a:t>
                </a:r>
                <a:r>
                  <a:rPr lang="en-US" sz="2400" b="1">
                    <a:solidFill>
                      <a:srgbClr val="000066"/>
                    </a:solidFill>
                    <a:latin typeface="Arial Narrow" pitchFamily="34" charset="0"/>
                  </a:rPr>
                  <a:t>-of</a:t>
                </a:r>
              </a:p>
            </p:txBody>
          </p:sp>
          <p:sp>
            <p:nvSpPr>
              <p:cNvPr id="1132574" name="Line 30"/>
              <p:cNvSpPr>
                <a:spLocks noChangeShapeType="1"/>
              </p:cNvSpPr>
              <p:nvPr/>
            </p:nvSpPr>
            <p:spPr bwMode="auto">
              <a:xfrm>
                <a:off x="816" y="960"/>
                <a:ext cx="19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2575" name="Line 31"/>
            <p:cNvSpPr>
              <a:spLocks noChangeShapeType="1"/>
            </p:cNvSpPr>
            <p:nvPr/>
          </p:nvSpPr>
          <p:spPr bwMode="auto">
            <a:xfrm>
              <a:off x="576" y="3264"/>
              <a:ext cx="48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3" name="Straight Connector 22"/>
          <p:cNvCxnSpPr/>
          <p:nvPr/>
        </p:nvCxnSpPr>
        <p:spPr>
          <a:xfrm>
            <a:off x="8534400" y="1270908"/>
            <a:ext cx="0" cy="1581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47906" name="Picture 2" descr="Image result for neur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32" y="3289299"/>
            <a:ext cx="5715000" cy="2714626"/>
          </a:xfrm>
          <a:prstGeom prst="rect">
            <a:avLst/>
          </a:prstGeom>
          <a:solidFill>
            <a:schemeClr val="bg1"/>
          </a:solidFill>
          <a:ln>
            <a:solidFill>
              <a:srgbClr val="FF9900"/>
            </a:solidFill>
          </a:ln>
        </p:spPr>
      </p:pic>
      <p:sp>
        <p:nvSpPr>
          <p:cNvPr id="27" name="Rectangular Callout 26"/>
          <p:cNvSpPr/>
          <p:nvPr/>
        </p:nvSpPr>
        <p:spPr>
          <a:xfrm>
            <a:off x="5562600" y="122090"/>
            <a:ext cx="3455193" cy="557892"/>
          </a:xfrm>
          <a:prstGeom prst="wedgeRectCallout">
            <a:avLst>
              <a:gd name="adj1" fmla="val 4563"/>
              <a:gd name="adj2" fmla="val 44056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Don’t worry, this function is actually a neural network…</a:t>
            </a:r>
            <a:endParaRPr lang="en-US" sz="2000" dirty="0">
              <a:solidFill>
                <a:schemeClr val="tx1"/>
              </a:solidFill>
            </a:endParaRPr>
          </a:p>
        </p:txBody>
      </p:sp>
      <p:sp>
        <p:nvSpPr>
          <p:cNvPr id="5" name="Rectangle 4"/>
          <p:cNvSpPr/>
          <p:nvPr/>
        </p:nvSpPr>
        <p:spPr>
          <a:xfrm>
            <a:off x="2276021" y="3365501"/>
            <a:ext cx="4087132" cy="424732"/>
          </a:xfrm>
          <a:prstGeom prst="rect">
            <a:avLst/>
          </a:prstGeom>
          <a:solidFill>
            <a:srgbClr val="FFFFCC"/>
          </a:solidFill>
          <a:ln>
            <a:solidFill>
              <a:srgbClr val="FF9900"/>
            </a:solidFill>
          </a:ln>
        </p:spPr>
        <p:txBody>
          <a:bodyPr wrap="square">
            <a:spAutoFit/>
          </a:bodyPr>
          <a:lstStyle/>
          <a:p>
            <a:pPr>
              <a:lnSpc>
                <a:spcPct val="90000"/>
              </a:lnSpc>
            </a:pPr>
            <a:r>
              <a:rPr lang="en-US" sz="2400" dirty="0" smtClean="0">
                <a:latin typeface="+mj-lt"/>
              </a:rPr>
              <a:t>Found </a:t>
            </a:r>
            <a:r>
              <a:rPr lang="en-US" sz="2400" dirty="0">
                <a:latin typeface="+mj-lt"/>
              </a:rPr>
              <a:t>a consistent </a:t>
            </a:r>
            <a:r>
              <a:rPr lang="en-US" sz="2400" dirty="0" smtClean="0">
                <a:latin typeface="+mj-lt"/>
              </a:rPr>
              <a:t>hypothesis</a:t>
            </a:r>
            <a:r>
              <a:rPr lang="en-US" sz="2400" b="1" dirty="0" smtClean="0">
                <a:latin typeface="+mj-lt"/>
              </a:rPr>
              <a:t>!</a:t>
            </a:r>
            <a:endParaRPr lang="en-US" sz="2400" b="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25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7"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Views of Learning</a:t>
            </a:r>
            <a:br>
              <a:rPr lang="en-US" dirty="0">
                <a:solidFill>
                  <a:schemeClr val="tx2">
                    <a:lumMod val="50000"/>
                  </a:schemeClr>
                </a:solidFill>
              </a:rPr>
            </a:br>
            <a:endParaRPr lang="en-US" dirty="0">
              <a:solidFill>
                <a:schemeClr val="tx2">
                  <a:lumMod val="50000"/>
                </a:schemeClr>
              </a:solidFill>
            </a:endParaRPr>
          </a:p>
        </p:txBody>
      </p:sp>
      <p:sp>
        <p:nvSpPr>
          <p:cNvPr id="1134595" name="Rectangle 3"/>
          <p:cNvSpPr>
            <a:spLocks noGrp="1" noChangeArrowheads="1"/>
          </p:cNvSpPr>
          <p:nvPr>
            <p:ph idx="1"/>
          </p:nvPr>
        </p:nvSpPr>
        <p:spPr>
          <a:ln/>
        </p:spPr>
        <p:txBody>
          <a:bodyPr lIns="91429" tIns="45714" rIns="91429" bIns="45714"/>
          <a:lstStyle/>
          <a:p>
            <a:pPr>
              <a:lnSpc>
                <a:spcPct val="80000"/>
              </a:lnSpc>
            </a:pPr>
            <a:r>
              <a:rPr lang="en-US" sz="2400" dirty="0">
                <a:solidFill>
                  <a:srgbClr val="0000FF"/>
                </a:solidFill>
              </a:rPr>
              <a:t>Learning is the removal of our </a:t>
            </a:r>
            <a:r>
              <a:rPr lang="en-US" sz="2400" u="sng" dirty="0">
                <a:solidFill>
                  <a:srgbClr val="0000FF"/>
                </a:solidFill>
              </a:rPr>
              <a:t>remaining</a:t>
            </a:r>
            <a:r>
              <a:rPr lang="en-US" sz="2400" dirty="0">
                <a:solidFill>
                  <a:srgbClr val="0000FF"/>
                </a:solidFill>
              </a:rPr>
              <a:t> uncertainty: </a:t>
            </a:r>
          </a:p>
          <a:p>
            <a:pPr lvl="1">
              <a:lnSpc>
                <a:spcPct val="80000"/>
              </a:lnSpc>
            </a:pPr>
            <a:r>
              <a:rPr lang="en-US" sz="2000" dirty="0">
                <a:solidFill>
                  <a:srgbClr val="000066"/>
                </a:solidFill>
              </a:rPr>
              <a:t>Suppose we </a:t>
            </a:r>
            <a:r>
              <a:rPr lang="en-US" sz="2000" u="sng" dirty="0">
                <a:solidFill>
                  <a:srgbClr val="0000FF"/>
                </a:solidFill>
              </a:rPr>
              <a:t>knew</a:t>
            </a:r>
            <a:r>
              <a:rPr lang="en-US" sz="2000" dirty="0">
                <a:solidFill>
                  <a:srgbClr val="000066"/>
                </a:solidFill>
              </a:rPr>
              <a:t> that the unknown function was an m-of-n Boolean function, then we could use the training data to infer which function it is.</a:t>
            </a:r>
          </a:p>
          <a:p>
            <a:pPr>
              <a:lnSpc>
                <a:spcPct val="80000"/>
              </a:lnSpc>
            </a:pPr>
            <a:r>
              <a:rPr lang="en-US" sz="2400" dirty="0">
                <a:solidFill>
                  <a:srgbClr val="0000FF"/>
                </a:solidFill>
              </a:rPr>
              <a:t>Learning requires guessing a </a:t>
            </a:r>
            <a:r>
              <a:rPr lang="en-US" sz="2400" dirty="0" smtClean="0">
                <a:solidFill>
                  <a:srgbClr val="0000FF"/>
                </a:solidFill>
              </a:rPr>
              <a:t>good hypothesis </a:t>
            </a:r>
            <a:r>
              <a:rPr lang="en-US" sz="2400" dirty="0">
                <a:solidFill>
                  <a:srgbClr val="0000FF"/>
                </a:solidFill>
              </a:rPr>
              <a:t>class</a:t>
            </a:r>
            <a:r>
              <a:rPr lang="en-US" sz="1800" dirty="0">
                <a:solidFill>
                  <a:srgbClr val="0000FF"/>
                </a:solidFill>
              </a:rPr>
              <a:t>: </a:t>
            </a:r>
            <a:r>
              <a:rPr lang="en-US" sz="1800" dirty="0"/>
              <a:t> </a:t>
            </a:r>
          </a:p>
          <a:p>
            <a:pPr lvl="1">
              <a:lnSpc>
                <a:spcPct val="80000"/>
              </a:lnSpc>
            </a:pPr>
            <a:r>
              <a:rPr lang="en-US" sz="2000" dirty="0">
                <a:solidFill>
                  <a:srgbClr val="000066"/>
                </a:solidFill>
              </a:rPr>
              <a:t>We can start with a very small class and enlarge it until it contains an hypothesis that fits the data.</a:t>
            </a:r>
          </a:p>
          <a:p>
            <a:pPr>
              <a:lnSpc>
                <a:spcPct val="80000"/>
              </a:lnSpc>
            </a:pPr>
            <a:endParaRPr lang="en-US" sz="2400" dirty="0">
              <a:solidFill>
                <a:srgbClr val="0000FF"/>
              </a:solidFill>
            </a:endParaRPr>
          </a:p>
          <a:p>
            <a:pPr>
              <a:lnSpc>
                <a:spcPct val="80000"/>
              </a:lnSpc>
            </a:pPr>
            <a:r>
              <a:rPr lang="en-US" sz="2400" dirty="0">
                <a:solidFill>
                  <a:srgbClr val="0000FF"/>
                </a:solidFill>
              </a:rPr>
              <a:t>We could be wrong !</a:t>
            </a:r>
            <a:endParaRPr lang="en-US" sz="2400" dirty="0">
              <a:solidFill>
                <a:srgbClr val="000066"/>
              </a:solidFill>
            </a:endParaRPr>
          </a:p>
          <a:p>
            <a:pPr lvl="1">
              <a:lnSpc>
                <a:spcPct val="80000"/>
              </a:lnSpc>
            </a:pPr>
            <a:r>
              <a:rPr lang="en-US" sz="2000" dirty="0">
                <a:solidFill>
                  <a:srgbClr val="000066"/>
                </a:solidFill>
              </a:rPr>
              <a:t>Our prior knowledge might be wrong:   </a:t>
            </a:r>
            <a:endParaRPr lang="en-US" sz="2000" dirty="0" smtClean="0">
              <a:solidFill>
                <a:srgbClr val="000066"/>
              </a:solidFill>
            </a:endParaRPr>
          </a:p>
          <a:p>
            <a:pPr lvl="2">
              <a:lnSpc>
                <a:spcPct val="80000"/>
              </a:lnSpc>
            </a:pPr>
            <a:r>
              <a:rPr lang="en-US" sz="1800" dirty="0" smtClean="0">
                <a:solidFill>
                  <a:srgbClr val="0000FF"/>
                </a:solidFill>
              </a:rPr>
              <a:t>y=x4  </a:t>
            </a:r>
            <a:r>
              <a:rPr lang="en-US" sz="1800" dirty="0">
                <a:solidFill>
                  <a:srgbClr val="0000FF"/>
                </a:solidFill>
                <a:sym typeface="Symbol" pitchFamily="18" charset="2"/>
              </a:rPr>
              <a:t></a:t>
            </a:r>
            <a:r>
              <a:rPr lang="en-US" sz="1800" dirty="0">
                <a:solidFill>
                  <a:srgbClr val="0000FF"/>
                </a:solidFill>
              </a:rPr>
              <a:t> one-of (x1, x3) is also consistent</a:t>
            </a:r>
            <a:r>
              <a:rPr lang="en-US" sz="1800" dirty="0">
                <a:solidFill>
                  <a:srgbClr val="000066"/>
                </a:solidFill>
              </a:rPr>
              <a:t> </a:t>
            </a:r>
          </a:p>
          <a:p>
            <a:pPr lvl="1">
              <a:lnSpc>
                <a:spcPct val="80000"/>
              </a:lnSpc>
            </a:pPr>
            <a:r>
              <a:rPr lang="en-US" sz="2000" dirty="0">
                <a:solidFill>
                  <a:srgbClr val="000066"/>
                </a:solidFill>
              </a:rPr>
              <a:t>Our guess of the hypothesis </a:t>
            </a:r>
            <a:r>
              <a:rPr lang="en-US" sz="2000" dirty="0" smtClean="0">
                <a:solidFill>
                  <a:srgbClr val="000066"/>
                </a:solidFill>
              </a:rPr>
              <a:t>space </a:t>
            </a:r>
            <a:r>
              <a:rPr lang="en-US" sz="2000" dirty="0">
                <a:solidFill>
                  <a:srgbClr val="000066"/>
                </a:solidFill>
              </a:rPr>
              <a:t>could be wrong</a:t>
            </a:r>
            <a:r>
              <a:rPr lang="en-US" sz="1600" dirty="0">
                <a:solidFill>
                  <a:srgbClr val="000066"/>
                </a:solidFill>
              </a:rPr>
              <a:t>  </a:t>
            </a:r>
          </a:p>
          <a:p>
            <a:pPr>
              <a:lnSpc>
                <a:spcPct val="80000"/>
              </a:lnSpc>
            </a:pPr>
            <a:endParaRPr lang="en-US" sz="1800" dirty="0">
              <a:solidFill>
                <a:srgbClr val="0000FF"/>
              </a:solidFill>
            </a:endParaRPr>
          </a:p>
          <a:p>
            <a:pPr>
              <a:lnSpc>
                <a:spcPct val="80000"/>
              </a:lnSpc>
            </a:pPr>
            <a:r>
              <a:rPr lang="en-US" sz="2000" dirty="0"/>
              <a:t>If </a:t>
            </a:r>
            <a:r>
              <a:rPr lang="en-US" sz="2000" dirty="0">
                <a:solidFill>
                  <a:srgbClr val="0000FF"/>
                </a:solidFill>
              </a:rPr>
              <a:t>this</a:t>
            </a:r>
            <a:r>
              <a:rPr lang="en-US" sz="2000" dirty="0"/>
              <a:t> is the unknown function, then we will make errors when we are given new  examples, and are asked to predict the value of the function</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a:lstStyle/>
          <a:p>
            <a:r>
              <a:rPr lang="en-US" smtClean="0"/>
              <a:t>General strategies for Machine Learning</a:t>
            </a:r>
            <a:endParaRPr lang="en-US" dirty="0"/>
          </a:p>
        </p:txBody>
      </p:sp>
      <p:sp>
        <p:nvSpPr>
          <p:cNvPr id="1136643" name="Rectangle 3"/>
          <p:cNvSpPr>
            <a:spLocks noGrp="1" noChangeArrowheads="1"/>
          </p:cNvSpPr>
          <p:nvPr>
            <p:ph idx="1"/>
          </p:nvPr>
        </p:nvSpPr>
        <p:spPr/>
        <p:txBody>
          <a:bodyPr/>
          <a:lstStyle/>
          <a:p>
            <a:r>
              <a:rPr lang="en-US" dirty="0" smtClean="0"/>
              <a:t>Develop flexible hypothesis spaces:  </a:t>
            </a:r>
          </a:p>
          <a:p>
            <a:pPr lvl="1"/>
            <a:r>
              <a:rPr lang="en-US" dirty="0" smtClean="0"/>
              <a:t>Decision trees, neural networks, nested collections.</a:t>
            </a:r>
          </a:p>
          <a:p>
            <a:r>
              <a:rPr lang="en-US" dirty="0" smtClean="0"/>
              <a:t>Develop representation languages for restricted classes of functions:</a:t>
            </a:r>
          </a:p>
          <a:p>
            <a:pPr lvl="1"/>
            <a:r>
              <a:rPr lang="en-US" dirty="0" smtClean="0"/>
              <a:t>Serve to limit the expressivity of the target models</a:t>
            </a:r>
          </a:p>
          <a:p>
            <a:pPr lvl="1"/>
            <a:r>
              <a:rPr lang="en-US" dirty="0" smtClean="0"/>
              <a:t>E.g., Functional representation (n-of-m); Grammars;  linear functions; stochastic models; </a:t>
            </a:r>
          </a:p>
          <a:p>
            <a:pPr lvl="1"/>
            <a:r>
              <a:rPr lang="en-US" dirty="0" smtClean="0"/>
              <a:t>Get flexibility by augmenting the feature space  </a:t>
            </a:r>
          </a:p>
          <a:p>
            <a:r>
              <a:rPr lang="en-US" dirty="0" smtClean="0"/>
              <a:t>In either case:</a:t>
            </a:r>
          </a:p>
          <a:p>
            <a:pPr lvl="1"/>
            <a:r>
              <a:rPr lang="en-US" dirty="0" smtClean="0"/>
              <a:t>Develop algorithms for finding a hypothesis in our hypothesis space, that fits the data </a:t>
            </a:r>
          </a:p>
          <a:p>
            <a:pPr lvl="1"/>
            <a:r>
              <a:rPr lang="en-US" dirty="0" smtClean="0"/>
              <a:t>And hope that they will generalize well</a:t>
            </a:r>
          </a:p>
          <a:p>
            <a:endParaRPr lang="en-US" dirty="0"/>
          </a:p>
        </p:txBody>
      </p:sp>
      <p:sp>
        <p:nvSpPr>
          <p:cNvPr id="3" name="Slide Number Placeholder 2"/>
          <p:cNvSpPr>
            <a:spLocks noGrp="1"/>
          </p:cNvSpPr>
          <p:nvPr>
            <p:ph type="sldNum" sz="quarter" idx="15"/>
          </p:nvPr>
        </p:nvSpPr>
        <p:spPr/>
        <p:txBody>
          <a:bodyPr/>
          <a:lstStyle/>
          <a:p>
            <a:fld id="{0C921938-476A-4922-BE24-3B8F6A2854D9}" type="slidenum">
              <a:rPr lang="en-US" smtClean="0"/>
              <a:pPr/>
              <a:t>37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4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lIns="91429" tIns="45714" rIns="91429" bIns="45714" anchor="t"/>
          <a:lstStyle/>
          <a:p>
            <a:r>
              <a:rPr lang="en-US" dirty="0">
                <a:solidFill>
                  <a:schemeClr val="tx2">
                    <a:lumMod val="50000"/>
                  </a:schemeClr>
                </a:solidFill>
              </a:rPr>
              <a:t>Terminology</a:t>
            </a:r>
          </a:p>
        </p:txBody>
      </p:sp>
      <p:sp>
        <p:nvSpPr>
          <p:cNvPr id="1138691" name="Rectangle 3"/>
          <p:cNvSpPr>
            <a:spLocks noGrp="1" noChangeArrowheads="1"/>
          </p:cNvSpPr>
          <p:nvPr>
            <p:ph idx="1"/>
          </p:nvPr>
        </p:nvSpPr>
        <p:spPr>
          <a:ln/>
        </p:spPr>
        <p:txBody>
          <a:bodyPr lIns="91429" tIns="45714" rIns="91429" bIns="45714"/>
          <a:lstStyle/>
          <a:p>
            <a:pPr marL="457200" indent="-457200">
              <a:lnSpc>
                <a:spcPct val="90000"/>
              </a:lnSpc>
            </a:pPr>
            <a:r>
              <a:rPr lang="en-US" sz="2000" dirty="0">
                <a:solidFill>
                  <a:srgbClr val="0000FF"/>
                </a:solidFill>
              </a:rPr>
              <a:t>Target function (concept): </a:t>
            </a:r>
            <a:r>
              <a:rPr lang="en-US" sz="2000" dirty="0">
                <a:solidFill>
                  <a:srgbClr val="000066"/>
                </a:solidFill>
              </a:rPr>
              <a:t>The true function f :X </a:t>
            </a:r>
            <a:r>
              <a:rPr lang="en-US" sz="2000" dirty="0">
                <a:solidFill>
                  <a:srgbClr val="000066"/>
                </a:solidFill>
                <a:sym typeface="Wingdings" pitchFamily="2" charset="2"/>
              </a:rPr>
              <a:t>{…Labels…}</a:t>
            </a:r>
          </a:p>
          <a:p>
            <a:pPr marL="457200" indent="-457200">
              <a:lnSpc>
                <a:spcPct val="90000"/>
              </a:lnSpc>
            </a:pPr>
            <a:r>
              <a:rPr lang="en-US" sz="2000" dirty="0">
                <a:solidFill>
                  <a:srgbClr val="0000FF"/>
                </a:solidFill>
              </a:rPr>
              <a:t>Concept:  </a:t>
            </a:r>
            <a:r>
              <a:rPr lang="en-US" sz="2000" dirty="0">
                <a:solidFill>
                  <a:srgbClr val="000066"/>
                </a:solidFill>
              </a:rPr>
              <a:t>Boolean function.  Example for which f (x)= 1 are </a:t>
            </a:r>
            <a:r>
              <a:rPr lang="en-US" sz="2000" dirty="0">
                <a:solidFill>
                  <a:srgbClr val="0000FF"/>
                </a:solidFill>
              </a:rPr>
              <a:t>positive</a:t>
            </a:r>
            <a:r>
              <a:rPr lang="en-US" sz="2000" dirty="0">
                <a:solidFill>
                  <a:srgbClr val="000066"/>
                </a:solidFill>
              </a:rPr>
              <a:t> examples; those for which  f (x)= 0 are </a:t>
            </a:r>
            <a:r>
              <a:rPr lang="en-US" sz="2000" dirty="0">
                <a:solidFill>
                  <a:srgbClr val="0000FF"/>
                </a:solidFill>
              </a:rPr>
              <a:t>negative</a:t>
            </a:r>
            <a:r>
              <a:rPr lang="en-US" sz="2000" dirty="0">
                <a:solidFill>
                  <a:srgbClr val="000066"/>
                </a:solidFill>
              </a:rPr>
              <a:t> examples (instances) </a:t>
            </a:r>
          </a:p>
          <a:p>
            <a:pPr marL="457200" indent="-457200">
              <a:lnSpc>
                <a:spcPct val="90000"/>
              </a:lnSpc>
              <a:buFont typeface="Wingdings" pitchFamily="2" charset="2"/>
              <a:buNone/>
            </a:pPr>
            <a:endParaRPr lang="en-US" sz="2000" dirty="0">
              <a:solidFill>
                <a:srgbClr val="000066"/>
              </a:solidFill>
            </a:endParaRPr>
          </a:p>
          <a:p>
            <a:pPr marL="457200" indent="-457200">
              <a:lnSpc>
                <a:spcPct val="90000"/>
              </a:lnSpc>
            </a:pPr>
            <a:r>
              <a:rPr lang="en-US" sz="2000" dirty="0">
                <a:solidFill>
                  <a:srgbClr val="0000FF"/>
                </a:solidFill>
              </a:rPr>
              <a:t>Hypothesis: </a:t>
            </a:r>
            <a:r>
              <a:rPr lang="en-US" sz="2000" dirty="0">
                <a:solidFill>
                  <a:srgbClr val="000066"/>
                </a:solidFill>
              </a:rPr>
              <a:t>A proposed function h, believed to be similar to f. The output of our learning algorithm. </a:t>
            </a:r>
            <a:r>
              <a:rPr lang="en-US" sz="2000" dirty="0"/>
              <a:t> </a:t>
            </a:r>
          </a:p>
          <a:p>
            <a:pPr marL="457200" indent="-457200">
              <a:lnSpc>
                <a:spcPct val="90000"/>
              </a:lnSpc>
            </a:pPr>
            <a:r>
              <a:rPr lang="en-US" sz="2000" dirty="0">
                <a:solidFill>
                  <a:srgbClr val="0000FF"/>
                </a:solidFill>
              </a:rPr>
              <a:t>Hypothesis space: </a:t>
            </a:r>
            <a:r>
              <a:rPr lang="en-US" sz="2000" dirty="0">
                <a:solidFill>
                  <a:srgbClr val="000066"/>
                </a:solidFill>
              </a:rPr>
              <a:t>The space of all hypotheses that can, in principle, be </a:t>
            </a:r>
            <a:r>
              <a:rPr lang="en-US" sz="2000" dirty="0" smtClean="0">
                <a:solidFill>
                  <a:srgbClr val="000066"/>
                </a:solidFill>
              </a:rPr>
              <a:t>the output of the </a:t>
            </a:r>
            <a:r>
              <a:rPr lang="en-US" sz="2000" dirty="0">
                <a:solidFill>
                  <a:srgbClr val="000066"/>
                </a:solidFill>
              </a:rPr>
              <a:t>learning algorithm.</a:t>
            </a:r>
          </a:p>
          <a:p>
            <a:pPr marL="457200" indent="-457200">
              <a:lnSpc>
                <a:spcPct val="90000"/>
              </a:lnSpc>
            </a:pPr>
            <a:endParaRPr lang="en-US" sz="2000" dirty="0">
              <a:solidFill>
                <a:srgbClr val="000066"/>
              </a:solidFill>
            </a:endParaRPr>
          </a:p>
          <a:p>
            <a:pPr marL="457200" indent="-457200">
              <a:lnSpc>
                <a:spcPct val="90000"/>
              </a:lnSpc>
            </a:pPr>
            <a:r>
              <a:rPr lang="en-US" sz="2000" dirty="0">
                <a:solidFill>
                  <a:srgbClr val="0000FF"/>
                </a:solidFill>
              </a:rPr>
              <a:t>Classifier: </a:t>
            </a:r>
            <a:r>
              <a:rPr lang="en-US" sz="2000" dirty="0">
                <a:solidFill>
                  <a:srgbClr val="000066"/>
                </a:solidFill>
              </a:rPr>
              <a:t>A discrete valued function produced by the learning algorithm. The possible value of f: {1,2,…K} are the classes or </a:t>
            </a:r>
            <a:r>
              <a:rPr lang="en-US" sz="2000" dirty="0">
                <a:solidFill>
                  <a:srgbClr val="0000FF"/>
                </a:solidFill>
              </a:rPr>
              <a:t>class labels</a:t>
            </a:r>
            <a:r>
              <a:rPr lang="en-US" sz="2000" dirty="0">
                <a:solidFill>
                  <a:srgbClr val="000066"/>
                </a:solidFill>
              </a:rPr>
              <a:t>. (In most algorithms the classifier will actually return a real valued function that we’ll have to interpret</a:t>
            </a:r>
            <a:r>
              <a:rPr lang="en-US" sz="2000" dirty="0" smtClean="0">
                <a:solidFill>
                  <a:srgbClr val="000066"/>
                </a:solidFill>
              </a:rPr>
              <a:t>).</a:t>
            </a:r>
          </a:p>
          <a:p>
            <a:pPr marL="0" indent="0">
              <a:lnSpc>
                <a:spcPct val="90000"/>
              </a:lnSpc>
              <a:buNone/>
            </a:pPr>
            <a:endParaRPr lang="en-US" sz="2000" dirty="0">
              <a:solidFill>
                <a:srgbClr val="000066"/>
              </a:solidFill>
            </a:endParaRPr>
          </a:p>
          <a:p>
            <a:pPr marL="457200" indent="-457200">
              <a:lnSpc>
                <a:spcPct val="90000"/>
              </a:lnSpc>
            </a:pPr>
            <a:r>
              <a:rPr lang="en-US" sz="2000" dirty="0">
                <a:solidFill>
                  <a:srgbClr val="0000FF"/>
                </a:solidFill>
              </a:rPr>
              <a:t>Training examples: </a:t>
            </a:r>
            <a:r>
              <a:rPr lang="en-US" sz="2000" dirty="0">
                <a:solidFill>
                  <a:srgbClr val="000066"/>
                </a:solidFill>
              </a:rPr>
              <a:t>A set of examples of the form {(x, f (x))} </a:t>
            </a:r>
          </a:p>
          <a:p>
            <a:pPr marL="457200" indent="-457200">
              <a:lnSpc>
                <a:spcPct val="90000"/>
              </a:lnSpc>
            </a:pPr>
            <a:endParaRPr lang="en-US" sz="2000" dirty="0">
              <a:solidFill>
                <a:srgbClr val="000066"/>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38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a:xfrm>
            <a:off x="1371600" y="-152400"/>
            <a:ext cx="7772400" cy="1143000"/>
          </a:xfrm>
        </p:spPr>
        <p:txBody>
          <a:bodyPr lIns="91429" tIns="45714" rIns="91429" bIns="45714" anchor="t"/>
          <a:lstStyle/>
          <a:p>
            <a:r>
              <a:rPr lang="en-US" dirty="0">
                <a:solidFill>
                  <a:schemeClr val="tx2">
                    <a:lumMod val="50000"/>
                  </a:schemeClr>
                </a:solidFill>
              </a:rPr>
              <a:t>Example: Generalization </a:t>
            </a:r>
            <a:r>
              <a:rPr lang="en-US" dirty="0" err="1">
                <a:solidFill>
                  <a:schemeClr val="tx2">
                    <a:lumMod val="50000"/>
                  </a:schemeClr>
                </a:solidFill>
              </a:rPr>
              <a:t>vs</a:t>
            </a:r>
            <a:r>
              <a:rPr lang="en-US" dirty="0">
                <a:solidFill>
                  <a:schemeClr val="tx2">
                    <a:lumMod val="50000"/>
                  </a:schemeClr>
                </a:solidFill>
              </a:rPr>
              <a:t> </a:t>
            </a:r>
            <a:r>
              <a:rPr lang="en-US" dirty="0" err="1">
                <a:solidFill>
                  <a:schemeClr val="tx2">
                    <a:lumMod val="50000"/>
                  </a:schemeClr>
                </a:solidFill>
              </a:rPr>
              <a:t>Overfitting</a:t>
            </a:r>
            <a:r>
              <a:rPr lang="en-US" dirty="0">
                <a:solidFill>
                  <a:schemeClr val="tx2">
                    <a:lumMod val="50000"/>
                  </a:schemeClr>
                </a:solidFill>
              </a:rPr>
              <a:t/>
            </a:r>
            <a:br>
              <a:rPr lang="en-US" dirty="0">
                <a:solidFill>
                  <a:schemeClr val="tx2">
                    <a:lumMod val="50000"/>
                  </a:schemeClr>
                </a:solidFill>
              </a:rPr>
            </a:br>
            <a:endParaRPr lang="en-US" dirty="0">
              <a:solidFill>
                <a:schemeClr val="tx2">
                  <a:lumMod val="50000"/>
                </a:schemeClr>
              </a:solidFill>
            </a:endParaRPr>
          </a:p>
        </p:txBody>
      </p:sp>
      <p:sp>
        <p:nvSpPr>
          <p:cNvPr id="1142787" name="Rectangle 3"/>
          <p:cNvSpPr>
            <a:spLocks noGrp="1" noChangeArrowheads="1"/>
          </p:cNvSpPr>
          <p:nvPr>
            <p:ph idx="1"/>
          </p:nvPr>
        </p:nvSpPr>
        <p:spPr>
          <a:xfrm>
            <a:off x="1524000" y="1447800"/>
            <a:ext cx="7162800" cy="4525963"/>
          </a:xfrm>
          <a:ln/>
        </p:spPr>
        <p:txBody>
          <a:bodyPr lIns="91429" tIns="45714" rIns="91429" bIns="45714"/>
          <a:lstStyle/>
          <a:p>
            <a:pPr marL="457200" indent="-457200" algn="ctr">
              <a:spcBef>
                <a:spcPct val="0"/>
              </a:spcBef>
              <a:buSzTx/>
              <a:buFontTx/>
              <a:buNone/>
            </a:pPr>
            <a:r>
              <a:rPr lang="en-US" dirty="0"/>
              <a:t>What is a Tree ?</a:t>
            </a:r>
          </a:p>
          <a:p>
            <a:pPr marL="457200" indent="-457200">
              <a:spcBef>
                <a:spcPct val="0"/>
              </a:spcBef>
              <a:buSzTx/>
              <a:buFontTx/>
              <a:buNone/>
            </a:pPr>
            <a:endParaRPr lang="en-US" dirty="0"/>
          </a:p>
          <a:p>
            <a:pPr marL="457200" indent="-457200" algn="ctr">
              <a:spcBef>
                <a:spcPct val="0"/>
              </a:spcBef>
              <a:buSzTx/>
              <a:buFontTx/>
              <a:buNone/>
            </a:pPr>
            <a:r>
              <a:rPr lang="en-US" dirty="0">
                <a:solidFill>
                  <a:srgbClr val="3333FF"/>
                </a:solidFill>
              </a:rPr>
              <a:t>A botanist</a:t>
            </a:r>
            <a:r>
              <a:rPr lang="en-US" dirty="0"/>
              <a:t>                         </a:t>
            </a:r>
            <a:r>
              <a:rPr lang="en-US" dirty="0">
                <a:solidFill>
                  <a:schemeClr val="tx2"/>
                </a:solidFill>
              </a:rPr>
              <a:t>Her brother</a:t>
            </a:r>
            <a:r>
              <a:rPr lang="en-US" dirty="0"/>
              <a:t> </a:t>
            </a:r>
          </a:p>
          <a:p>
            <a:pPr marL="457200" indent="-457200">
              <a:spcBef>
                <a:spcPct val="0"/>
              </a:spcBef>
              <a:buSzTx/>
              <a:buFontTx/>
              <a:buNone/>
            </a:pPr>
            <a:endParaRPr lang="en-US" dirty="0"/>
          </a:p>
          <a:p>
            <a:pPr marL="457200" indent="-457200" algn="ctr">
              <a:lnSpc>
                <a:spcPct val="80000"/>
              </a:lnSpc>
              <a:buFont typeface="Wingdings" pitchFamily="2" charset="2"/>
              <a:buNone/>
            </a:pPr>
            <a:r>
              <a:rPr lang="en-US" sz="2400" dirty="0">
                <a:solidFill>
                  <a:srgbClr val="3333FF"/>
                </a:solidFill>
              </a:rPr>
              <a:t>A tree is something with</a:t>
            </a:r>
            <a:r>
              <a:rPr lang="en-US" sz="2400" dirty="0"/>
              <a:t>              </a:t>
            </a:r>
            <a:r>
              <a:rPr lang="en-US" sz="2400" dirty="0">
                <a:solidFill>
                  <a:schemeClr val="tx2"/>
                </a:solidFill>
              </a:rPr>
              <a:t>A tree is a </a:t>
            </a:r>
            <a:r>
              <a:rPr lang="en-US" sz="2400" dirty="0">
                <a:solidFill>
                  <a:srgbClr val="99CC00"/>
                </a:solidFill>
              </a:rPr>
              <a:t>green</a:t>
            </a:r>
            <a:r>
              <a:rPr lang="en-US" sz="2400" dirty="0">
                <a:solidFill>
                  <a:schemeClr val="tx2"/>
                </a:solidFill>
              </a:rPr>
              <a:t>  thing</a:t>
            </a:r>
            <a:r>
              <a:rPr lang="en-US" sz="2400" dirty="0"/>
              <a:t> </a:t>
            </a:r>
          </a:p>
          <a:p>
            <a:pPr marL="457200" indent="-457200">
              <a:lnSpc>
                <a:spcPct val="80000"/>
              </a:lnSpc>
              <a:buFont typeface="Wingdings" pitchFamily="2" charset="2"/>
              <a:buNone/>
            </a:pPr>
            <a:r>
              <a:rPr lang="en-US" sz="2400" dirty="0"/>
              <a:t>      </a:t>
            </a:r>
            <a:r>
              <a:rPr lang="en-US" sz="2400" dirty="0">
                <a:solidFill>
                  <a:srgbClr val="3333FF"/>
                </a:solidFill>
              </a:rPr>
              <a:t>leaves I’ve seen before</a:t>
            </a:r>
            <a:r>
              <a:rPr lang="en-US" sz="2400" dirty="0"/>
              <a:t>   </a:t>
            </a:r>
          </a:p>
          <a:p>
            <a:pPr marL="457200" indent="-457200">
              <a:lnSpc>
                <a:spcPct val="80000"/>
              </a:lnSpc>
              <a:buFont typeface="Wingdings" pitchFamily="2" charset="2"/>
              <a:buNone/>
            </a:pPr>
            <a:endParaRPr lang="en-US" sz="2400" dirty="0"/>
          </a:p>
          <a:p>
            <a:pPr marL="457200" indent="-457200">
              <a:lnSpc>
                <a:spcPct val="80000"/>
              </a:lnSpc>
              <a:buFont typeface="Wingdings" pitchFamily="2" charset="2"/>
              <a:buNone/>
            </a:pPr>
            <a:endParaRPr lang="en-US" sz="2400" dirty="0"/>
          </a:p>
          <a:p>
            <a:pPr marL="457200" indent="-457200">
              <a:spcBef>
                <a:spcPct val="0"/>
              </a:spcBef>
              <a:buSzTx/>
              <a:buFontTx/>
              <a:buNone/>
            </a:pPr>
            <a:r>
              <a:rPr lang="en-US" sz="1600" b="1" dirty="0">
                <a:solidFill>
                  <a:srgbClr val="0000FF"/>
                </a:solidFill>
              </a:rPr>
              <a:t>                                                                                       </a:t>
            </a:r>
            <a:r>
              <a:rPr lang="en-US" sz="1600" b="1" dirty="0" smtClean="0">
                <a:solidFill>
                  <a:srgbClr val="0000FF"/>
                </a:solidFill>
              </a:rPr>
              <a:t> </a:t>
            </a:r>
            <a:r>
              <a:rPr lang="en-US" sz="2000" b="1" dirty="0"/>
              <a:t>Neither will generalize well</a:t>
            </a:r>
            <a:endParaRPr lang="en-US" sz="2000" b="1" u="sng" dirty="0"/>
          </a:p>
          <a:p>
            <a:pPr marL="457200" indent="-457200">
              <a:lnSpc>
                <a:spcPct val="80000"/>
              </a:lnSpc>
              <a:buFont typeface="Wingdings" pitchFamily="2" charset="2"/>
              <a:buNone/>
            </a:pPr>
            <a:endParaRPr lang="en-US" dirty="0"/>
          </a:p>
        </p:txBody>
      </p:sp>
      <p:sp>
        <p:nvSpPr>
          <p:cNvPr id="2" name="Slide Number Placeholder 1"/>
          <p:cNvSpPr>
            <a:spLocks noGrp="1"/>
          </p:cNvSpPr>
          <p:nvPr>
            <p:ph type="sldNum" sz="quarter" idx="15"/>
          </p:nvPr>
        </p:nvSpPr>
        <p:spPr/>
        <p:txBody>
          <a:bodyPr/>
          <a:lstStyle/>
          <a:p>
            <a:fld id="{0C921938-476A-4922-BE24-3B8F6A2854D9}" type="slidenum">
              <a:rPr lang="en-US" smtClean="0"/>
              <a:t>39</a:t>
            </a:fld>
            <a:endParaRPr lang="en-US" dirty="0"/>
          </a:p>
        </p:txBody>
      </p:sp>
      <p:grpSp>
        <p:nvGrpSpPr>
          <p:cNvPr id="1142788" name="Group 4"/>
          <p:cNvGrpSpPr>
            <a:grpSpLocks/>
          </p:cNvGrpSpPr>
          <p:nvPr/>
        </p:nvGrpSpPr>
        <p:grpSpPr bwMode="auto">
          <a:xfrm>
            <a:off x="1570037" y="4022725"/>
            <a:ext cx="3840163" cy="2149475"/>
            <a:chOff x="672" y="1920"/>
            <a:chExt cx="2419" cy="1354"/>
          </a:xfrm>
        </p:grpSpPr>
        <p:graphicFrame>
          <p:nvGraphicFramePr>
            <p:cNvPr id="1142789" name="Object 5"/>
            <p:cNvGraphicFramePr>
              <a:graphicFrameLocks noChangeAspect="1"/>
            </p:cNvGraphicFramePr>
            <p:nvPr/>
          </p:nvGraphicFramePr>
          <p:xfrm flipV="1">
            <a:off x="672" y="1920"/>
            <a:ext cx="614" cy="636"/>
          </p:xfrm>
          <a:graphic>
            <a:graphicData uri="http://schemas.openxmlformats.org/presentationml/2006/ole">
              <mc:AlternateContent xmlns:mc="http://schemas.openxmlformats.org/markup-compatibility/2006">
                <mc:Choice xmlns:v="urn:schemas-microsoft-com:vml" Requires="v">
                  <p:oleObj spid="_x0000_s4163" name="Clip" r:id="rId4" imgW="3346560" imgH="3468960" progId="MS_ClipArt_Gallery.2">
                    <p:embed/>
                  </p:oleObj>
                </mc:Choice>
                <mc:Fallback>
                  <p:oleObj name="Clip" r:id="rId4" imgW="3346560" imgH="346896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72" y="1920"/>
                          <a:ext cx="614" cy="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0" name="Object 6"/>
            <p:cNvGraphicFramePr>
              <a:graphicFrameLocks noChangeAspect="1"/>
            </p:cNvGraphicFramePr>
            <p:nvPr/>
          </p:nvGraphicFramePr>
          <p:xfrm>
            <a:off x="1584" y="1968"/>
            <a:ext cx="576" cy="553"/>
          </p:xfrm>
          <a:graphic>
            <a:graphicData uri="http://schemas.openxmlformats.org/presentationml/2006/ole">
              <mc:AlternateContent xmlns:mc="http://schemas.openxmlformats.org/markup-compatibility/2006">
                <mc:Choice xmlns:v="urn:schemas-microsoft-com:vml" Requires="v">
                  <p:oleObj spid="_x0000_s4164" name="Clip" r:id="rId6" imgW="3657600" imgH="3544920" progId="MS_ClipArt_Gallery.2">
                    <p:embed/>
                  </p:oleObj>
                </mc:Choice>
                <mc:Fallback>
                  <p:oleObj name="Clip" r:id="rId6" imgW="3657600" imgH="354492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1968"/>
                          <a:ext cx="576" cy="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1" name="Object 7"/>
            <p:cNvGraphicFramePr>
              <a:graphicFrameLocks noChangeAspect="1"/>
            </p:cNvGraphicFramePr>
            <p:nvPr/>
          </p:nvGraphicFramePr>
          <p:xfrm>
            <a:off x="2448" y="2016"/>
            <a:ext cx="643" cy="554"/>
          </p:xfrm>
          <a:graphic>
            <a:graphicData uri="http://schemas.openxmlformats.org/presentationml/2006/ole">
              <mc:AlternateContent xmlns:mc="http://schemas.openxmlformats.org/markup-compatibility/2006">
                <mc:Choice xmlns:v="urn:schemas-microsoft-com:vml" Requires="v">
                  <p:oleObj spid="_x0000_s4165" name="Clip" r:id="rId8" imgW="4024080" imgH="3468960" progId="MS_ClipArt_Gallery.2">
                    <p:embed/>
                  </p:oleObj>
                </mc:Choice>
                <mc:Fallback>
                  <p:oleObj name="Clip" r:id="rId8" imgW="4024080" imgH="3468960" progId="MS_ClipArt_Gallery.2">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016"/>
                          <a:ext cx="643" cy="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2" name="Object 8"/>
            <p:cNvGraphicFramePr>
              <a:graphicFrameLocks noChangeAspect="1"/>
            </p:cNvGraphicFramePr>
            <p:nvPr/>
          </p:nvGraphicFramePr>
          <p:xfrm>
            <a:off x="1536" y="2736"/>
            <a:ext cx="466" cy="480"/>
          </p:xfrm>
          <a:graphic>
            <a:graphicData uri="http://schemas.openxmlformats.org/presentationml/2006/ole">
              <mc:AlternateContent xmlns:mc="http://schemas.openxmlformats.org/markup-compatibility/2006">
                <mc:Choice xmlns:v="urn:schemas-microsoft-com:vml" Requires="v">
                  <p:oleObj spid="_x0000_s4166" name="Clip" r:id="rId10" imgW="541080" imgH="556920" progId="MS_ClipArt_Gallery.2">
                    <p:embed/>
                  </p:oleObj>
                </mc:Choice>
                <mc:Fallback>
                  <p:oleObj name="Clip" r:id="rId10" imgW="541080" imgH="556920" progId="MS_ClipArt_Gallery.2">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 y="2736"/>
                          <a:ext cx="466"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3" name="Object 9"/>
            <p:cNvGraphicFramePr>
              <a:graphicFrameLocks noChangeAspect="1"/>
            </p:cNvGraphicFramePr>
            <p:nvPr/>
          </p:nvGraphicFramePr>
          <p:xfrm>
            <a:off x="864" y="2688"/>
            <a:ext cx="583" cy="527"/>
          </p:xfrm>
          <a:graphic>
            <a:graphicData uri="http://schemas.openxmlformats.org/presentationml/2006/ole">
              <mc:AlternateContent xmlns:mc="http://schemas.openxmlformats.org/markup-compatibility/2006">
                <mc:Choice xmlns:v="urn:schemas-microsoft-com:vml" Requires="v">
                  <p:oleObj spid="_x0000_s4167" name="Clip" r:id="rId12" imgW="3834000" imgH="3468960" progId="MS_ClipArt_Gallery.2">
                    <p:embed/>
                  </p:oleObj>
                </mc:Choice>
                <mc:Fallback>
                  <p:oleObj name="Clip" r:id="rId12" imgW="3834000" imgH="3468960" progId="MS_ClipArt_Gallery.2">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4" y="2688"/>
                          <a:ext cx="583" cy="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2794" name="Object 10"/>
            <p:cNvGraphicFramePr>
              <a:graphicFrameLocks noChangeAspect="1"/>
            </p:cNvGraphicFramePr>
            <p:nvPr/>
          </p:nvGraphicFramePr>
          <p:xfrm>
            <a:off x="2160" y="2688"/>
            <a:ext cx="670" cy="586"/>
          </p:xfrm>
          <a:graphic>
            <a:graphicData uri="http://schemas.openxmlformats.org/presentationml/2006/ole">
              <mc:AlternateContent xmlns:mc="http://schemas.openxmlformats.org/markup-compatibility/2006">
                <mc:Choice xmlns:v="urn:schemas-microsoft-com:vml" Requires="v">
                  <p:oleObj spid="_x0000_s4168" name="Clip" r:id="rId14" imgW="3957840" imgH="3459960" progId="MS_ClipArt_Gallery.2">
                    <p:embed/>
                  </p:oleObj>
                </mc:Choice>
                <mc:Fallback>
                  <p:oleObj name="Clip" r:id="rId14" imgW="3957840" imgH="3459960" progId="MS_ClipArt_Gallery.2">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60" y="2688"/>
                          <a:ext cx="670" cy="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27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1142787">
                                            <p:txEl>
                                              <p:pRg st="4" end="4"/>
                                            </p:txEl>
                                          </p:spTgt>
                                        </p:tgtEl>
                                        <p:attrNameLst>
                                          <p:attrName>style.visibility</p:attrName>
                                        </p:attrNameLst>
                                      </p:cBhvr>
                                      <p:to>
                                        <p:strVal val="visible"/>
                                      </p:to>
                                    </p:set>
                                    <p:anim calcmode="lin" valueType="num">
                                      <p:cBhvr>
                                        <p:cTn id="11" dur="500" fill="hold"/>
                                        <p:tgtEl>
                                          <p:spTgt spid="1142787">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1142787">
                                            <p:txEl>
                                              <p:pRg st="4" end="4"/>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42787">
                                            <p:txEl>
                                              <p:pRg st="5" end="5"/>
                                            </p:txEl>
                                          </p:spTgt>
                                        </p:tgtEl>
                                        <p:attrNameLst>
                                          <p:attrName>style.visibility</p:attrName>
                                        </p:attrNameLst>
                                      </p:cBhvr>
                                      <p:to>
                                        <p:strVal val="visible"/>
                                      </p:to>
                                    </p:set>
                                    <p:anim calcmode="lin" valueType="num">
                                      <p:cBhvr>
                                        <p:cTn id="15" dur="500" fill="hold"/>
                                        <p:tgtEl>
                                          <p:spTgt spid="1142787">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1142787">
                                            <p:txEl>
                                              <p:pRg st="5" end="5"/>
                                            </p:txEl>
                                          </p:spTgt>
                                        </p:tgtEl>
                                        <p:attrNameLst>
                                          <p:attrName>ppt_h</p:attrName>
                                        </p:attrNameLst>
                                      </p:cBhvr>
                                      <p:tavLst>
                                        <p:tav tm="0">
                                          <p:val>
                                            <p:strVal val="#ppt_h"/>
                                          </p:val>
                                        </p:tav>
                                        <p:tav tm="100000">
                                          <p:val>
                                            <p:strVal val="#ppt_h"/>
                                          </p:val>
                                        </p:tav>
                                      </p:tavLst>
                                    </p:anim>
                                  </p:childTnLst>
                                </p:cTn>
                              </p:par>
                              <p:par>
                                <p:cTn id="17" presetID="1" presetClass="entr" presetSubtype="0" fill="hold" nodeType="withEffect">
                                  <p:stCondLst>
                                    <p:cond delay="0"/>
                                  </p:stCondLst>
                                  <p:childTnLst>
                                    <p:set>
                                      <p:cBhvr>
                                        <p:cTn id="18" dur="1" fill="hold">
                                          <p:stCondLst>
                                            <p:cond delay="0"/>
                                          </p:stCondLst>
                                        </p:cTn>
                                        <p:tgtEl>
                                          <p:spTgt spid="11427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427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42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smtClean="0">
                <a:latin typeface="+mn-lt"/>
              </a:rPr>
              <a:t>What is Learning</a:t>
            </a:r>
            <a:endParaRPr lang="en-US" dirty="0">
              <a:latin typeface="+mn-lt"/>
            </a:endParaRPr>
          </a:p>
        </p:txBody>
      </p:sp>
      <p:sp>
        <p:nvSpPr>
          <p:cNvPr id="1063939" name="Rectangle 3"/>
          <p:cNvSpPr>
            <a:spLocks noGrp="1" noChangeArrowheads="1"/>
          </p:cNvSpPr>
          <p:nvPr>
            <p:ph idx="1"/>
          </p:nvPr>
        </p:nvSpPr>
        <p:spPr>
          <a:xfrm>
            <a:off x="685800" y="1219200"/>
            <a:ext cx="8077200" cy="4983163"/>
          </a:xfrm>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a:t>
            </a:r>
          </a:p>
          <a:p>
            <a:pPr lvl="1"/>
            <a:r>
              <a:rPr lang="en-US" dirty="0" smtClean="0"/>
              <a:t>Why?</a:t>
            </a:r>
          </a:p>
          <a:p>
            <a:pPr marL="0" indent="0">
              <a:buNone/>
            </a:pP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4</a:t>
            </a:fld>
            <a:endParaRPr lang="en-US" dirty="0">
              <a:latin typeface="+mn-lt"/>
            </a:endParaRPr>
          </a:p>
        </p:txBody>
      </p:sp>
    </p:spTree>
    <p:extLst>
      <p:ext uri="{BB962C8B-B14F-4D97-AF65-F5344CB8AC3E}">
        <p14:creationId xmlns:p14="http://schemas.microsoft.com/office/powerpoint/2010/main" val="3118230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dirty="0" smtClean="0"/>
              <a:t>Administration</a:t>
            </a:r>
            <a:endParaRPr lang="en-US" dirty="0"/>
          </a:p>
        </p:txBody>
      </p:sp>
      <p:sp>
        <p:nvSpPr>
          <p:cNvPr id="1217539" name="Rectangle 3"/>
          <p:cNvSpPr>
            <a:spLocks noGrp="1" noChangeArrowheads="1"/>
          </p:cNvSpPr>
          <p:nvPr>
            <p:ph idx="1"/>
          </p:nvPr>
        </p:nvSpPr>
        <p:spPr/>
        <p:txBody>
          <a:bodyPr/>
          <a:lstStyle/>
          <a:p>
            <a:r>
              <a:rPr lang="en-US" dirty="0" smtClean="0"/>
              <a:t>The class is still full. </a:t>
            </a:r>
          </a:p>
          <a:p>
            <a:r>
              <a:rPr lang="en-US" dirty="0" smtClean="0"/>
              <a:t>We had a first Python session yesterday. </a:t>
            </a:r>
          </a:p>
          <a:p>
            <a:pPr lvl="1"/>
            <a:r>
              <a:rPr lang="en-US" dirty="0" smtClean="0"/>
              <a:t>We will continue next week.</a:t>
            </a:r>
          </a:p>
          <a:p>
            <a:r>
              <a:rPr lang="en-US" dirty="0" smtClean="0"/>
              <a:t>Discussion sessions will be held each week on</a:t>
            </a:r>
          </a:p>
          <a:p>
            <a:pPr lvl="2"/>
            <a:r>
              <a:rPr lang="en-US" dirty="0" smtClean="0">
                <a:solidFill>
                  <a:srgbClr val="FF0000"/>
                </a:solidFill>
              </a:rPr>
              <a:t>Tuesday, 6:30</a:t>
            </a:r>
          </a:p>
          <a:p>
            <a:pPr lvl="2"/>
            <a:r>
              <a:rPr lang="en-US" dirty="0" smtClean="0">
                <a:solidFill>
                  <a:srgbClr val="FF0000"/>
                </a:solidFill>
              </a:rPr>
              <a:t>Wednesday</a:t>
            </a:r>
            <a:r>
              <a:rPr lang="en-US" dirty="0">
                <a:solidFill>
                  <a:srgbClr val="FF0000"/>
                </a:solidFill>
              </a:rPr>
              <a:t>, 5:30PM: </a:t>
            </a:r>
            <a:r>
              <a:rPr lang="en-US" dirty="0" smtClean="0">
                <a:solidFill>
                  <a:srgbClr val="FF0000"/>
                </a:solidFill>
              </a:rPr>
              <a:t>Python</a:t>
            </a:r>
            <a:endParaRPr lang="en-US" dirty="0">
              <a:solidFill>
                <a:srgbClr val="FF0000"/>
              </a:solidFill>
            </a:endParaRPr>
          </a:p>
          <a:p>
            <a:pPr lvl="2"/>
            <a:r>
              <a:rPr lang="en-US" dirty="0">
                <a:solidFill>
                  <a:srgbClr val="FF0000"/>
                </a:solidFill>
              </a:rPr>
              <a:t>Active Learning Class,  3401 </a:t>
            </a:r>
            <a:r>
              <a:rPr lang="en-US" dirty="0" smtClean="0">
                <a:solidFill>
                  <a:srgbClr val="FF0000"/>
                </a:solidFill>
              </a:rPr>
              <a:t>Walnut, 401B </a:t>
            </a:r>
            <a:endParaRPr lang="en-US" dirty="0">
              <a:solidFill>
                <a:srgbClr val="FF0000"/>
              </a:solidFill>
            </a:endParaRPr>
          </a:p>
          <a:p>
            <a:pPr lvl="1"/>
            <a:r>
              <a:rPr lang="en-US" dirty="0" smtClean="0"/>
              <a:t>The next two will still be about Python. We’ll move to give other complementary material that is relevant to the class and the HW.</a:t>
            </a:r>
          </a:p>
          <a:p>
            <a:pPr lvl="1"/>
            <a:r>
              <a:rPr lang="en-US" dirty="0" smtClean="0"/>
              <a:t>Both sessions will be identical</a:t>
            </a:r>
          </a:p>
          <a:p>
            <a:r>
              <a:rPr lang="en-US" dirty="0" smtClean="0"/>
              <a:t>Anyone wants to go but cannot make any of these?</a:t>
            </a:r>
            <a:endParaRPr lang="en-US" dirty="0"/>
          </a:p>
          <a:p>
            <a:r>
              <a:rPr lang="en-US" dirty="0" smtClean="0">
                <a:solidFill>
                  <a:srgbClr val="FF0000"/>
                </a:solidFill>
              </a:rPr>
              <a:t>Questions?</a:t>
            </a:r>
          </a:p>
          <a:p>
            <a:pPr lvl="1"/>
            <a:r>
              <a:rPr lang="en-US" dirty="0" smtClean="0"/>
              <a:t>Please ask/comment during class.</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pPr/>
              <a:t>40</a:t>
            </a:fld>
            <a:endParaRPr lang="en-US" dirty="0"/>
          </a:p>
        </p:txBody>
      </p:sp>
    </p:spTree>
    <p:extLst>
      <p:ext uri="{BB962C8B-B14F-4D97-AF65-F5344CB8AC3E}">
        <p14:creationId xmlns:p14="http://schemas.microsoft.com/office/powerpoint/2010/main" val="358304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dirty="0" smtClean="0"/>
              <a:t>Key Issues in Machine Learning</a:t>
            </a:r>
            <a:endParaRPr lang="en-US" dirty="0"/>
          </a:p>
        </p:txBody>
      </p:sp>
      <p:sp>
        <p:nvSpPr>
          <p:cNvPr id="1217539" name="Rectangle 3"/>
          <p:cNvSpPr>
            <a:spLocks noGrp="1" noChangeArrowheads="1"/>
          </p:cNvSpPr>
          <p:nvPr>
            <p:ph idx="1"/>
          </p:nvPr>
        </p:nvSpPr>
        <p:spPr/>
        <p:txBody>
          <a:bodyPr/>
          <a:lstStyle/>
          <a:p>
            <a:r>
              <a:rPr lang="en-US" dirty="0" smtClean="0"/>
              <a:t>Modeling</a:t>
            </a:r>
          </a:p>
          <a:p>
            <a:pPr lvl="1"/>
            <a:r>
              <a:rPr lang="en-US" dirty="0" smtClean="0"/>
              <a:t>How to formulate application problems as machine learning problems ?  How to represent the data?</a:t>
            </a:r>
          </a:p>
          <a:p>
            <a:pPr lvl="1"/>
            <a:r>
              <a:rPr lang="en-US" dirty="0" smtClean="0"/>
              <a:t>Learning Protocols (where is the data &amp; labels coming from?) </a:t>
            </a:r>
          </a:p>
          <a:p>
            <a:r>
              <a:rPr lang="en-US" dirty="0" smtClean="0"/>
              <a:t>Representation</a:t>
            </a:r>
          </a:p>
          <a:p>
            <a:pPr lvl="1"/>
            <a:r>
              <a:rPr lang="en-US" dirty="0" smtClean="0"/>
              <a:t>What functions should we learn (hypothesis spaces) ? </a:t>
            </a:r>
          </a:p>
          <a:p>
            <a:pPr lvl="1"/>
            <a:r>
              <a:rPr lang="en-US" dirty="0" smtClean="0"/>
              <a:t>How to map raw input to  an instance space?</a:t>
            </a:r>
          </a:p>
          <a:p>
            <a:pPr lvl="1"/>
            <a:r>
              <a:rPr lang="en-US" dirty="0" smtClean="0"/>
              <a:t>Any rigorous way to find these? Any general approach?</a:t>
            </a:r>
          </a:p>
          <a:p>
            <a:r>
              <a:rPr lang="en-US" dirty="0" smtClean="0"/>
              <a:t> Algorithms</a:t>
            </a:r>
          </a:p>
          <a:p>
            <a:pPr lvl="1"/>
            <a:r>
              <a:rPr lang="en-US" dirty="0" smtClean="0"/>
              <a:t>What are good algorithms? </a:t>
            </a:r>
          </a:p>
          <a:p>
            <a:pPr lvl="1"/>
            <a:r>
              <a:rPr lang="en-US" dirty="0" smtClean="0"/>
              <a:t>How do we define success? </a:t>
            </a:r>
          </a:p>
          <a:p>
            <a:pPr lvl="1"/>
            <a:r>
              <a:rPr lang="en-US" dirty="0" smtClean="0"/>
              <a:t>Generalization Vs. over fitting</a:t>
            </a:r>
          </a:p>
          <a:p>
            <a:pPr lvl="1"/>
            <a:r>
              <a:rPr lang="en-US" dirty="0" smtClean="0"/>
              <a:t>The computational problem</a:t>
            </a:r>
          </a:p>
          <a:p>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pPr/>
              <a:t>41</a:t>
            </a:fld>
            <a:endParaRPr lang="en-US" dirty="0"/>
          </a:p>
        </p:txBody>
      </p:sp>
    </p:spTree>
    <p:extLst>
      <p:ext uri="{BB962C8B-B14F-4D97-AF65-F5344CB8AC3E}">
        <p14:creationId xmlns:p14="http://schemas.microsoft.com/office/powerpoint/2010/main" val="1114256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dirty="0"/>
              <a:t>An </a:t>
            </a:r>
            <a:r>
              <a:rPr lang="en-US" dirty="0" smtClean="0"/>
              <a:t>Example: Modeling</a:t>
            </a:r>
            <a:endParaRPr lang="en-US" dirty="0"/>
          </a:p>
        </p:txBody>
      </p:sp>
      <p:sp>
        <p:nvSpPr>
          <p:cNvPr id="1086467" name="Rectangle 3"/>
          <p:cNvSpPr>
            <a:spLocks noGrp="1" noChangeArrowheads="1"/>
          </p:cNvSpPr>
          <p:nvPr>
            <p:ph idx="1"/>
          </p:nvPr>
        </p:nvSpPr>
        <p:spPr>
          <a:xfrm>
            <a:off x="1524000" y="1371600"/>
            <a:ext cx="7467600" cy="4525963"/>
          </a:xfrm>
        </p:spPr>
        <p:txBody>
          <a:bodyPr/>
          <a:lstStyle/>
          <a:p>
            <a:pPr>
              <a:lnSpc>
                <a:spcPct val="90000"/>
              </a:lnSpc>
              <a:buFont typeface="Wingdings" pitchFamily="2" charset="2"/>
              <a:buNone/>
            </a:pPr>
            <a:r>
              <a:rPr lang="en-US" sz="2400" dirty="0"/>
              <a:t>I don’t know {</a:t>
            </a:r>
            <a:r>
              <a:rPr lang="en-US" sz="2400" dirty="0">
                <a:solidFill>
                  <a:srgbClr val="FF0000"/>
                </a:solidFill>
              </a:rPr>
              <a:t>whether,</a:t>
            </a:r>
            <a:r>
              <a:rPr lang="en-US" sz="2400" dirty="0"/>
              <a:t> </a:t>
            </a:r>
            <a:r>
              <a:rPr lang="en-US" sz="2400" dirty="0">
                <a:solidFill>
                  <a:srgbClr val="9900CC"/>
                </a:solidFill>
              </a:rPr>
              <a:t>weather</a:t>
            </a:r>
            <a:r>
              <a:rPr lang="en-US" sz="2400" dirty="0">
                <a:solidFill>
                  <a:schemeClr val="accent1"/>
                </a:solidFill>
              </a:rPr>
              <a:t>}</a:t>
            </a:r>
            <a:r>
              <a:rPr lang="en-US" sz="2400" dirty="0">
                <a:solidFill>
                  <a:schemeClr val="hlink"/>
                </a:solidFill>
              </a:rPr>
              <a:t> </a:t>
            </a:r>
            <a:r>
              <a:rPr lang="en-US" sz="2400" dirty="0"/>
              <a:t>to laugh or cry</a:t>
            </a:r>
          </a:p>
          <a:p>
            <a:pPr>
              <a:lnSpc>
                <a:spcPct val="90000"/>
              </a:lnSpc>
              <a:buFont typeface="Wingdings" pitchFamily="2" charset="2"/>
              <a:buNone/>
            </a:pPr>
            <a:endParaRPr lang="en-US" sz="2400" b="1" u="sng" dirty="0"/>
          </a:p>
          <a:p>
            <a:pPr>
              <a:lnSpc>
                <a:spcPct val="90000"/>
              </a:lnSpc>
              <a:buFont typeface="Wingdings" pitchFamily="2" charset="2"/>
              <a:buNone/>
            </a:pPr>
            <a:r>
              <a:rPr lang="en-US" sz="2400" b="1" u="sng" dirty="0"/>
              <a:t>How can we make this a learning problem?</a:t>
            </a:r>
          </a:p>
          <a:p>
            <a:pPr>
              <a:lnSpc>
                <a:spcPct val="90000"/>
              </a:lnSpc>
            </a:pPr>
            <a:endParaRPr lang="en-US" sz="2000" dirty="0"/>
          </a:p>
          <a:p>
            <a:pPr>
              <a:lnSpc>
                <a:spcPct val="90000"/>
              </a:lnSpc>
            </a:pPr>
            <a:r>
              <a:rPr lang="en-US" sz="2000" dirty="0"/>
              <a:t>We will look for a function </a:t>
            </a:r>
          </a:p>
          <a:p>
            <a:pPr>
              <a:lnSpc>
                <a:spcPct val="90000"/>
              </a:lnSpc>
              <a:buFont typeface="Wingdings" pitchFamily="2" charset="2"/>
              <a:buNone/>
            </a:pPr>
            <a:r>
              <a:rPr lang="en-US" sz="2000" dirty="0"/>
              <a:t>                    F: Sentences</a:t>
            </a:r>
            <a:r>
              <a:rPr lang="en-US" sz="2000" dirty="0">
                <a:sym typeface="Wingdings" pitchFamily="2" charset="2"/>
              </a:rPr>
              <a:t> </a:t>
            </a:r>
            <a:r>
              <a:rPr lang="en-US" sz="2000" dirty="0"/>
              <a:t>{</a:t>
            </a:r>
            <a:r>
              <a:rPr lang="en-US" sz="2000" dirty="0">
                <a:solidFill>
                  <a:srgbClr val="FF0000"/>
                </a:solidFill>
              </a:rPr>
              <a:t>whether,</a:t>
            </a:r>
            <a:r>
              <a:rPr lang="en-US" sz="2000" dirty="0"/>
              <a:t> </a:t>
            </a:r>
            <a:r>
              <a:rPr lang="en-US" sz="2000" dirty="0">
                <a:solidFill>
                  <a:srgbClr val="9900CC"/>
                </a:solidFill>
              </a:rPr>
              <a:t>weather</a:t>
            </a:r>
            <a:r>
              <a:rPr lang="en-US" sz="2000" dirty="0"/>
              <a:t>}</a:t>
            </a:r>
            <a:r>
              <a:rPr lang="en-US" sz="2000" dirty="0">
                <a:solidFill>
                  <a:schemeClr val="hlink"/>
                </a:solidFill>
              </a:rPr>
              <a:t> </a:t>
            </a:r>
          </a:p>
          <a:p>
            <a:pPr>
              <a:lnSpc>
                <a:spcPct val="90000"/>
              </a:lnSpc>
            </a:pPr>
            <a:r>
              <a:rPr lang="en-US" sz="2000" dirty="0"/>
              <a:t>We need to define the domain of this function better.</a:t>
            </a:r>
          </a:p>
          <a:p>
            <a:pPr>
              <a:lnSpc>
                <a:spcPct val="90000"/>
              </a:lnSpc>
            </a:pPr>
            <a:endParaRPr lang="en-US" sz="2000" dirty="0"/>
          </a:p>
          <a:p>
            <a:pPr>
              <a:lnSpc>
                <a:spcPct val="90000"/>
              </a:lnSpc>
            </a:pPr>
            <a:r>
              <a:rPr lang="en-US" sz="2000" b="1" u="sng" dirty="0"/>
              <a:t>An option</a:t>
            </a:r>
            <a:r>
              <a:rPr lang="en-US" sz="2000" dirty="0"/>
              <a:t>: For each word</a:t>
            </a:r>
            <a:r>
              <a:rPr lang="en-US" sz="2000" dirty="0">
                <a:solidFill>
                  <a:schemeClr val="tx2"/>
                </a:solidFill>
              </a:rPr>
              <a:t> w</a:t>
            </a:r>
            <a:r>
              <a:rPr lang="en-US" sz="2000" dirty="0"/>
              <a:t> in English define a </a:t>
            </a:r>
            <a:r>
              <a:rPr lang="en-US" sz="2000" dirty="0">
                <a:solidFill>
                  <a:schemeClr val="tx2"/>
                </a:solidFill>
              </a:rPr>
              <a:t>Boolean</a:t>
            </a:r>
            <a:r>
              <a:rPr lang="en-US" sz="2000" dirty="0"/>
              <a:t> </a:t>
            </a:r>
            <a:r>
              <a:rPr lang="en-US" sz="2000" dirty="0" smtClean="0"/>
              <a:t>feature </a:t>
            </a:r>
            <a:r>
              <a:rPr lang="en-US" sz="2000" dirty="0" err="1" smtClean="0"/>
              <a:t>x</a:t>
            </a:r>
            <a:r>
              <a:rPr lang="en-US" sz="2000" baseline="-25000" dirty="0" err="1" smtClean="0"/>
              <a:t>w</a:t>
            </a:r>
            <a:r>
              <a:rPr lang="en-US" sz="2000" dirty="0" smtClean="0"/>
              <a:t> </a:t>
            </a:r>
            <a:r>
              <a:rPr lang="en-US" sz="2000" dirty="0"/>
              <a:t>:  </a:t>
            </a:r>
          </a:p>
          <a:p>
            <a:pPr algn="ctr">
              <a:lnSpc>
                <a:spcPct val="90000"/>
              </a:lnSpc>
              <a:buFont typeface="Wingdings" pitchFamily="2" charset="2"/>
              <a:buNone/>
            </a:pPr>
            <a:r>
              <a:rPr lang="en-US" sz="2000" dirty="0"/>
              <a:t>[</a:t>
            </a:r>
            <a:r>
              <a:rPr lang="en-US" sz="2000" dirty="0" err="1"/>
              <a:t>x</a:t>
            </a:r>
            <a:r>
              <a:rPr lang="en-US" sz="2000" baseline="-25000" dirty="0" err="1"/>
              <a:t>w</a:t>
            </a:r>
            <a:r>
              <a:rPr lang="en-US" sz="2000" dirty="0"/>
              <a:t> =1] </a:t>
            </a:r>
            <a:r>
              <a:rPr lang="en-US" sz="2000" dirty="0" err="1"/>
              <a:t>iff</a:t>
            </a:r>
            <a:r>
              <a:rPr lang="en-US" sz="2000" dirty="0"/>
              <a:t> w is in the sentence</a:t>
            </a:r>
          </a:p>
          <a:p>
            <a:pPr>
              <a:lnSpc>
                <a:spcPct val="90000"/>
              </a:lnSpc>
            </a:pPr>
            <a:r>
              <a:rPr lang="en-US" sz="2000" dirty="0"/>
              <a:t>This maps a sentence to a </a:t>
            </a:r>
            <a:r>
              <a:rPr lang="en-US" sz="2000" dirty="0">
                <a:solidFill>
                  <a:srgbClr val="FF6600"/>
                </a:solidFill>
              </a:rPr>
              <a:t>point </a:t>
            </a:r>
            <a:r>
              <a:rPr lang="en-US" sz="2000" dirty="0"/>
              <a:t>in {0,1}</a:t>
            </a:r>
            <a:r>
              <a:rPr lang="en-US" sz="2000" baseline="30000" dirty="0"/>
              <a:t>50,000</a:t>
            </a:r>
          </a:p>
          <a:p>
            <a:pPr>
              <a:lnSpc>
                <a:spcPct val="90000"/>
              </a:lnSpc>
            </a:pPr>
            <a:r>
              <a:rPr lang="en-US" sz="2000" dirty="0"/>
              <a:t>In this space:   some points are </a:t>
            </a:r>
            <a:r>
              <a:rPr lang="en-US" sz="2000" u="sng" dirty="0">
                <a:solidFill>
                  <a:srgbClr val="FF0000"/>
                </a:solidFill>
              </a:rPr>
              <a:t>whether</a:t>
            </a:r>
            <a:r>
              <a:rPr lang="en-US" sz="2000" dirty="0">
                <a:solidFill>
                  <a:srgbClr val="FF0000"/>
                </a:solidFill>
              </a:rPr>
              <a:t> </a:t>
            </a:r>
            <a:r>
              <a:rPr lang="en-US" sz="2000" dirty="0"/>
              <a:t>points</a:t>
            </a:r>
          </a:p>
          <a:p>
            <a:pPr>
              <a:lnSpc>
                <a:spcPct val="90000"/>
              </a:lnSpc>
              <a:buFont typeface="Wingdings" pitchFamily="2" charset="2"/>
              <a:buNone/>
            </a:pPr>
            <a:r>
              <a:rPr lang="en-US" sz="2000" dirty="0"/>
              <a:t>                           some are </a:t>
            </a:r>
            <a:r>
              <a:rPr lang="en-US" sz="2000" u="sng" dirty="0">
                <a:solidFill>
                  <a:srgbClr val="9900CC"/>
                </a:solidFill>
              </a:rPr>
              <a:t>weather</a:t>
            </a:r>
            <a:r>
              <a:rPr lang="en-US" sz="2000" dirty="0">
                <a:solidFill>
                  <a:schemeClr val="accent1"/>
                </a:solidFill>
              </a:rPr>
              <a:t> </a:t>
            </a:r>
            <a:r>
              <a:rPr lang="en-US" sz="2000" dirty="0"/>
              <a:t>points</a:t>
            </a:r>
          </a:p>
        </p:txBody>
      </p:sp>
      <p:sp>
        <p:nvSpPr>
          <p:cNvPr id="3" name="Slide Number Placeholder 2"/>
          <p:cNvSpPr>
            <a:spLocks noGrp="1"/>
          </p:cNvSpPr>
          <p:nvPr>
            <p:ph type="sldNum" sz="quarter" idx="15"/>
          </p:nvPr>
        </p:nvSpPr>
        <p:spPr/>
        <p:txBody>
          <a:bodyPr/>
          <a:lstStyle/>
          <a:p>
            <a:fld id="{0C921938-476A-4922-BE24-3B8F6A2854D9}" type="slidenum">
              <a:rPr lang="en-US" smtClean="0"/>
              <a:t>42</a:t>
            </a:fld>
            <a:endParaRPr lang="en-US" dirty="0"/>
          </a:p>
        </p:txBody>
      </p:sp>
      <p:sp>
        <p:nvSpPr>
          <p:cNvPr id="1086468" name="Text Box 4"/>
          <p:cNvSpPr txBox="1">
            <a:spLocks noChangeArrowheads="1"/>
          </p:cNvSpPr>
          <p:nvPr/>
        </p:nvSpPr>
        <p:spPr bwMode="auto">
          <a:xfrm>
            <a:off x="6019800" y="5638800"/>
            <a:ext cx="2971800" cy="784830"/>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latin typeface="+mj-lt"/>
              </a:rPr>
              <a:t>Learning Protocol?</a:t>
            </a:r>
          </a:p>
          <a:p>
            <a:pPr>
              <a:spcBef>
                <a:spcPct val="50000"/>
              </a:spcBef>
            </a:pPr>
            <a:r>
              <a:rPr lang="en-US" sz="1800" dirty="0">
                <a:latin typeface="+mj-lt"/>
              </a:rPr>
              <a:t>Supervised? Unsupervised?</a:t>
            </a:r>
          </a:p>
        </p:txBody>
      </p:sp>
      <p:sp>
        <p:nvSpPr>
          <p:cNvPr id="1086469" name="Text Box 5"/>
          <p:cNvSpPr txBox="1">
            <a:spLocks noChangeArrowheads="1"/>
          </p:cNvSpPr>
          <p:nvPr/>
        </p:nvSpPr>
        <p:spPr bwMode="auto">
          <a:xfrm>
            <a:off x="6400800" y="1828800"/>
            <a:ext cx="2590800"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a:latin typeface="+mj-lt"/>
              </a:rPr>
              <a:t>This is the </a:t>
            </a:r>
            <a:r>
              <a:rPr lang="en-US" sz="1800" dirty="0">
                <a:solidFill>
                  <a:schemeClr val="tx2"/>
                </a:solidFill>
                <a:latin typeface="+mj-lt"/>
              </a:rPr>
              <a:t>Modeling Step</a:t>
            </a:r>
          </a:p>
        </p:txBody>
      </p:sp>
      <p:sp>
        <p:nvSpPr>
          <p:cNvPr id="8" name="Text Box 4"/>
          <p:cNvSpPr txBox="1">
            <a:spLocks noChangeArrowheads="1"/>
          </p:cNvSpPr>
          <p:nvPr/>
        </p:nvSpPr>
        <p:spPr bwMode="auto">
          <a:xfrm>
            <a:off x="5943600" y="2667000"/>
            <a:ext cx="3048000"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dirty="0" smtClean="0">
                <a:latin typeface="+mj-lt"/>
              </a:rPr>
              <a:t>What is the hypothesis space? </a:t>
            </a:r>
            <a:endParaRPr lang="en-US" sz="1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64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646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864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646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646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6467">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6467">
                                            <p:txEl>
                                              <p:pRg st="12" end="1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646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86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8" grpId="0" animBg="1" autoUpdateAnimBg="0"/>
      <p:bldP spid="1086469" grpId="0" animBg="1" autoUpdateAnimBg="0"/>
      <p:bldP spid="8"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9998" name="Text Box 46"/>
          <p:cNvSpPr txBox="1">
            <a:spLocks noChangeArrowheads="1"/>
          </p:cNvSpPr>
          <p:nvPr/>
        </p:nvSpPr>
        <p:spPr bwMode="auto">
          <a:xfrm>
            <a:off x="76200" y="4267200"/>
            <a:ext cx="4419600" cy="1292662"/>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n-US" sz="2000" dirty="0">
                <a:latin typeface="+mn-lt"/>
              </a:rPr>
              <a:t>Linear = linear in the </a:t>
            </a:r>
            <a:r>
              <a:rPr lang="en-US" sz="2000" dirty="0" smtClean="0">
                <a:latin typeface="+mn-lt"/>
              </a:rPr>
              <a:t>feature space</a:t>
            </a:r>
          </a:p>
          <a:p>
            <a:pPr>
              <a:spcBef>
                <a:spcPts val="0"/>
              </a:spcBef>
            </a:pPr>
            <a:r>
              <a:rPr lang="en-US" sz="2000" b="1" dirty="0" smtClean="0">
                <a:solidFill>
                  <a:schemeClr val="tx2"/>
                </a:solidFill>
                <a:latin typeface="+mn-lt"/>
              </a:rPr>
              <a:t>x</a:t>
            </a:r>
            <a:r>
              <a:rPr lang="en-US" sz="2000" dirty="0">
                <a:latin typeface="+mn-lt"/>
              </a:rPr>
              <a:t>= data representation; </a:t>
            </a:r>
            <a:r>
              <a:rPr lang="en-US" sz="2000" b="1" dirty="0">
                <a:solidFill>
                  <a:schemeClr val="tx2"/>
                </a:solidFill>
                <a:latin typeface="+mn-lt"/>
              </a:rPr>
              <a:t>w</a:t>
            </a:r>
            <a:r>
              <a:rPr lang="en-US" sz="2000" dirty="0">
                <a:solidFill>
                  <a:schemeClr val="tx2"/>
                </a:solidFill>
                <a:latin typeface="+mn-lt"/>
              </a:rPr>
              <a:t> </a:t>
            </a:r>
            <a:r>
              <a:rPr lang="en-US" sz="2000" dirty="0">
                <a:latin typeface="+mn-lt"/>
              </a:rPr>
              <a:t>= the </a:t>
            </a:r>
            <a:r>
              <a:rPr lang="en-US" sz="2000" dirty="0" smtClean="0">
                <a:latin typeface="+mn-lt"/>
              </a:rPr>
              <a:t>classifier </a:t>
            </a:r>
            <a:r>
              <a:rPr lang="en-US" sz="1800" dirty="0"/>
              <a:t>(</a:t>
            </a:r>
            <a:r>
              <a:rPr lang="en-US" sz="1800" b="1" dirty="0"/>
              <a:t>w</a:t>
            </a:r>
            <a:r>
              <a:rPr lang="en-US" sz="1800" dirty="0"/>
              <a:t>, </a:t>
            </a:r>
            <a:r>
              <a:rPr lang="en-US" sz="1800" b="1" dirty="0"/>
              <a:t>x</a:t>
            </a:r>
            <a:r>
              <a:rPr lang="en-US" sz="1800" dirty="0"/>
              <a:t>, column </a:t>
            </a:r>
            <a:r>
              <a:rPr lang="en-US" sz="1800" dirty="0" smtClean="0"/>
              <a:t>vectors of dimensionality n)</a:t>
            </a:r>
            <a:endParaRPr lang="en-US" sz="2000" dirty="0"/>
          </a:p>
          <a:p>
            <a:pPr>
              <a:spcBef>
                <a:spcPts val="0"/>
              </a:spcBef>
            </a:pPr>
            <a:r>
              <a:rPr lang="en-US" sz="2000" dirty="0" smtClean="0">
                <a:solidFill>
                  <a:schemeClr val="tx2"/>
                </a:solidFill>
                <a:latin typeface="+mn-lt"/>
              </a:rPr>
              <a:t>	            </a:t>
            </a:r>
            <a:r>
              <a:rPr lang="en-US" sz="2000" b="1" dirty="0" smtClean="0">
                <a:solidFill>
                  <a:schemeClr val="tx2"/>
                </a:solidFill>
                <a:latin typeface="+mn-lt"/>
              </a:rPr>
              <a:t>y</a:t>
            </a:r>
            <a:r>
              <a:rPr lang="en-US" sz="2000" b="1" dirty="0" smtClean="0">
                <a:latin typeface="+mn-lt"/>
              </a:rPr>
              <a:t> </a:t>
            </a:r>
            <a:r>
              <a:rPr lang="en-US" sz="2000" b="1" dirty="0">
                <a:latin typeface="+mn-lt"/>
              </a:rPr>
              <a:t>= </a:t>
            </a:r>
            <a:r>
              <a:rPr lang="en-US" sz="2000" b="1" dirty="0" err="1">
                <a:latin typeface="+mn-lt"/>
              </a:rPr>
              <a:t>sgn</a:t>
            </a:r>
            <a:r>
              <a:rPr lang="en-US" sz="2000" b="1" dirty="0">
                <a:latin typeface="+mn-lt"/>
              </a:rPr>
              <a:t> {</a:t>
            </a:r>
            <a:r>
              <a:rPr lang="en-US" sz="2000" b="1" dirty="0" err="1">
                <a:latin typeface="+mn-lt"/>
              </a:rPr>
              <a:t>w</a:t>
            </a:r>
            <a:r>
              <a:rPr lang="en-US" sz="2000" b="1" baseline="30000" dirty="0" err="1">
                <a:latin typeface="+mn-lt"/>
              </a:rPr>
              <a:t>T</a:t>
            </a:r>
            <a:r>
              <a:rPr lang="en-US" sz="2000" b="1" dirty="0" err="1">
                <a:latin typeface="+mn-lt"/>
              </a:rPr>
              <a:t>x</a:t>
            </a:r>
            <a:r>
              <a:rPr lang="en-US" sz="2000" b="1" dirty="0">
                <a:latin typeface="+mn-lt"/>
              </a:rPr>
              <a:t>}</a:t>
            </a:r>
          </a:p>
        </p:txBody>
      </p:sp>
      <p:sp>
        <p:nvSpPr>
          <p:cNvPr id="5" name="Rectangular Callout 4"/>
          <p:cNvSpPr/>
          <p:nvPr/>
        </p:nvSpPr>
        <p:spPr>
          <a:xfrm>
            <a:off x="2095500" y="457200"/>
            <a:ext cx="1981200" cy="914400"/>
          </a:xfrm>
          <a:prstGeom prst="wedgeRectCallout">
            <a:avLst>
              <a:gd name="adj1" fmla="val -15998"/>
              <a:gd name="adj2" fmla="val 470634"/>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954" name="Rectangle 2"/>
          <p:cNvSpPr>
            <a:spLocks noGrp="1" noChangeArrowheads="1"/>
          </p:cNvSpPr>
          <p:nvPr>
            <p:ph type="title"/>
          </p:nvPr>
        </p:nvSpPr>
        <p:spPr>
          <a:xfrm>
            <a:off x="685800" y="-304800"/>
            <a:ext cx="7772400" cy="1143000"/>
          </a:xfrm>
        </p:spPr>
        <p:txBody>
          <a:bodyPr/>
          <a:lstStyle/>
          <a:p>
            <a:r>
              <a:rPr lang="en-US" sz="4000" dirty="0"/>
              <a:t>Representation Step: What’s Good? </a:t>
            </a:r>
          </a:p>
        </p:txBody>
      </p:sp>
      <p:sp>
        <p:nvSpPr>
          <p:cNvPr id="3" name="Slide Number Placeholder 2"/>
          <p:cNvSpPr>
            <a:spLocks noGrp="1"/>
          </p:cNvSpPr>
          <p:nvPr>
            <p:ph type="sldNum" sz="quarter" idx="15"/>
          </p:nvPr>
        </p:nvSpPr>
        <p:spPr/>
        <p:txBody>
          <a:bodyPr/>
          <a:lstStyle/>
          <a:p>
            <a:fld id="{0C921938-476A-4922-BE24-3B8F6A2854D9}" type="slidenum">
              <a:rPr lang="en-US" smtClean="0"/>
              <a:t>43</a:t>
            </a:fld>
            <a:endParaRPr lang="en-US" dirty="0"/>
          </a:p>
        </p:txBody>
      </p:sp>
      <p:sp>
        <p:nvSpPr>
          <p:cNvPr id="1149956" name="Rectangle 4"/>
          <p:cNvSpPr>
            <a:spLocks noChangeArrowheads="1"/>
          </p:cNvSpPr>
          <p:nvPr/>
        </p:nvSpPr>
        <p:spPr bwMode="auto">
          <a:xfrm>
            <a:off x="6881813" y="2549525"/>
            <a:ext cx="187325" cy="5556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9957" name="Group 5"/>
          <p:cNvGrpSpPr>
            <a:grpSpLocks/>
          </p:cNvGrpSpPr>
          <p:nvPr/>
        </p:nvGrpSpPr>
        <p:grpSpPr bwMode="auto">
          <a:xfrm>
            <a:off x="4875213" y="1173163"/>
            <a:ext cx="3963987" cy="4008437"/>
            <a:chOff x="1809" y="624"/>
            <a:chExt cx="2497" cy="2525"/>
          </a:xfrm>
        </p:grpSpPr>
        <p:sp>
          <p:nvSpPr>
            <p:cNvPr id="1149958" name="Line 6"/>
            <p:cNvSpPr>
              <a:spLocks noChangeShapeType="1"/>
            </p:cNvSpPr>
            <p:nvPr/>
          </p:nvSpPr>
          <p:spPr bwMode="auto">
            <a:xfrm>
              <a:off x="1809" y="996"/>
              <a:ext cx="0" cy="215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59" name="Line 7"/>
            <p:cNvSpPr>
              <a:spLocks noChangeShapeType="1"/>
            </p:cNvSpPr>
            <p:nvPr/>
          </p:nvSpPr>
          <p:spPr bwMode="auto">
            <a:xfrm>
              <a:off x="1809" y="3149"/>
              <a:ext cx="249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60" name="Oval 8"/>
            <p:cNvSpPr>
              <a:spLocks noChangeArrowheads="1"/>
            </p:cNvSpPr>
            <p:nvPr/>
          </p:nvSpPr>
          <p:spPr bwMode="auto">
            <a:xfrm>
              <a:off x="2208" y="2359"/>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1" name="Oval 9"/>
            <p:cNvSpPr>
              <a:spLocks noChangeArrowheads="1"/>
            </p:cNvSpPr>
            <p:nvPr/>
          </p:nvSpPr>
          <p:spPr bwMode="auto">
            <a:xfrm>
              <a:off x="2688" y="1678"/>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2" name="Oval 10"/>
            <p:cNvSpPr>
              <a:spLocks noChangeArrowheads="1"/>
            </p:cNvSpPr>
            <p:nvPr/>
          </p:nvSpPr>
          <p:spPr bwMode="auto">
            <a:xfrm>
              <a:off x="2660" y="1139"/>
              <a:ext cx="61"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3" name="Oval 11"/>
            <p:cNvSpPr>
              <a:spLocks noChangeArrowheads="1"/>
            </p:cNvSpPr>
            <p:nvPr/>
          </p:nvSpPr>
          <p:spPr bwMode="auto">
            <a:xfrm>
              <a:off x="2736" y="2064"/>
              <a:ext cx="60"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4" name="Oval 12"/>
            <p:cNvSpPr>
              <a:spLocks noChangeArrowheads="1"/>
            </p:cNvSpPr>
            <p:nvPr/>
          </p:nvSpPr>
          <p:spPr bwMode="auto">
            <a:xfrm>
              <a:off x="2926" y="146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5" name="Oval 13"/>
            <p:cNvSpPr>
              <a:spLocks noChangeArrowheads="1"/>
            </p:cNvSpPr>
            <p:nvPr/>
          </p:nvSpPr>
          <p:spPr bwMode="auto">
            <a:xfrm>
              <a:off x="3216" y="105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6" name="Oval 14"/>
            <p:cNvSpPr>
              <a:spLocks noChangeArrowheads="1"/>
            </p:cNvSpPr>
            <p:nvPr/>
          </p:nvSpPr>
          <p:spPr bwMode="auto">
            <a:xfrm>
              <a:off x="2832" y="163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7" name="Oval 15"/>
            <p:cNvSpPr>
              <a:spLocks noChangeArrowheads="1"/>
            </p:cNvSpPr>
            <p:nvPr/>
          </p:nvSpPr>
          <p:spPr bwMode="auto">
            <a:xfrm>
              <a:off x="2784" y="142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8" name="Oval 16"/>
            <p:cNvSpPr>
              <a:spLocks noChangeArrowheads="1"/>
            </p:cNvSpPr>
            <p:nvPr/>
          </p:nvSpPr>
          <p:spPr bwMode="auto">
            <a:xfrm>
              <a:off x="2544" y="1821"/>
              <a:ext cx="58"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69" name="Oval 17"/>
            <p:cNvSpPr>
              <a:spLocks noChangeArrowheads="1"/>
            </p:cNvSpPr>
            <p:nvPr/>
          </p:nvSpPr>
          <p:spPr bwMode="auto">
            <a:xfrm>
              <a:off x="2544" y="2112"/>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0" name="Oval 18"/>
            <p:cNvSpPr>
              <a:spLocks noChangeArrowheads="1"/>
            </p:cNvSpPr>
            <p:nvPr/>
          </p:nvSpPr>
          <p:spPr bwMode="auto">
            <a:xfrm>
              <a:off x="2448" y="2208"/>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1" name="Oval 19"/>
            <p:cNvSpPr>
              <a:spLocks noChangeArrowheads="1"/>
            </p:cNvSpPr>
            <p:nvPr/>
          </p:nvSpPr>
          <p:spPr bwMode="auto">
            <a:xfrm>
              <a:off x="3504" y="1008"/>
              <a:ext cx="58"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2" name="Oval 20"/>
            <p:cNvSpPr>
              <a:spLocks noChangeArrowheads="1"/>
            </p:cNvSpPr>
            <p:nvPr/>
          </p:nvSpPr>
          <p:spPr bwMode="auto">
            <a:xfrm>
              <a:off x="2832" y="1104"/>
              <a:ext cx="59"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3" name="Oval 21"/>
            <p:cNvSpPr>
              <a:spLocks noChangeArrowheads="1"/>
            </p:cNvSpPr>
            <p:nvPr/>
          </p:nvSpPr>
          <p:spPr bwMode="auto">
            <a:xfrm>
              <a:off x="3072" y="816"/>
              <a:ext cx="60" cy="7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4" name="Oval 22"/>
            <p:cNvSpPr>
              <a:spLocks noChangeArrowheads="1"/>
            </p:cNvSpPr>
            <p:nvPr/>
          </p:nvSpPr>
          <p:spPr bwMode="auto">
            <a:xfrm>
              <a:off x="3072" y="1200"/>
              <a:ext cx="58"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5" name="Oval 23"/>
            <p:cNvSpPr>
              <a:spLocks noChangeArrowheads="1"/>
            </p:cNvSpPr>
            <p:nvPr/>
          </p:nvSpPr>
          <p:spPr bwMode="auto">
            <a:xfrm>
              <a:off x="3312" y="624"/>
              <a:ext cx="58" cy="7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49976" name="Rectangle 24"/>
            <p:cNvSpPr>
              <a:spLocks noChangeArrowheads="1"/>
            </p:cNvSpPr>
            <p:nvPr/>
          </p:nvSpPr>
          <p:spPr bwMode="auto">
            <a:xfrm>
              <a:off x="2954" y="1748"/>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7" name="Rectangle 25"/>
            <p:cNvSpPr>
              <a:spLocks noChangeArrowheads="1"/>
            </p:cNvSpPr>
            <p:nvPr/>
          </p:nvSpPr>
          <p:spPr bwMode="auto">
            <a:xfrm>
              <a:off x="2112" y="2880"/>
              <a:ext cx="119"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8" name="Rectangle 26"/>
            <p:cNvSpPr>
              <a:spLocks noChangeArrowheads="1"/>
            </p:cNvSpPr>
            <p:nvPr/>
          </p:nvSpPr>
          <p:spPr bwMode="auto">
            <a:xfrm>
              <a:off x="3835" y="139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9" name="Rectangle 27"/>
            <p:cNvSpPr>
              <a:spLocks noChangeArrowheads="1"/>
            </p:cNvSpPr>
            <p:nvPr/>
          </p:nvSpPr>
          <p:spPr bwMode="auto">
            <a:xfrm>
              <a:off x="2808" y="218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0" name="Rectangle 28"/>
            <p:cNvSpPr>
              <a:spLocks noChangeArrowheads="1"/>
            </p:cNvSpPr>
            <p:nvPr/>
          </p:nvSpPr>
          <p:spPr bwMode="auto">
            <a:xfrm>
              <a:off x="3425" y="1390"/>
              <a:ext cx="116"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1" name="Rectangle 29"/>
            <p:cNvSpPr>
              <a:spLocks noChangeArrowheads="1"/>
            </p:cNvSpPr>
            <p:nvPr/>
          </p:nvSpPr>
          <p:spPr bwMode="auto">
            <a:xfrm>
              <a:off x="3024" y="1392"/>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2" name="Rectangle 30"/>
            <p:cNvSpPr>
              <a:spLocks noChangeArrowheads="1"/>
            </p:cNvSpPr>
            <p:nvPr/>
          </p:nvSpPr>
          <p:spPr bwMode="auto">
            <a:xfrm>
              <a:off x="2515" y="2394"/>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3" name="Rectangle 31"/>
            <p:cNvSpPr>
              <a:spLocks noChangeArrowheads="1"/>
            </p:cNvSpPr>
            <p:nvPr/>
          </p:nvSpPr>
          <p:spPr bwMode="auto">
            <a:xfrm>
              <a:off x="3631" y="1426"/>
              <a:ext cx="116"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4" name="Rectangle 32"/>
            <p:cNvSpPr>
              <a:spLocks noChangeArrowheads="1"/>
            </p:cNvSpPr>
            <p:nvPr/>
          </p:nvSpPr>
          <p:spPr bwMode="auto">
            <a:xfrm>
              <a:off x="4071" y="923"/>
              <a:ext cx="118"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5" name="Rectangle 33"/>
            <p:cNvSpPr>
              <a:spLocks noChangeArrowheads="1"/>
            </p:cNvSpPr>
            <p:nvPr/>
          </p:nvSpPr>
          <p:spPr bwMode="auto">
            <a:xfrm>
              <a:off x="3308" y="1569"/>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6" name="Rectangle 34"/>
            <p:cNvSpPr>
              <a:spLocks noChangeArrowheads="1"/>
            </p:cNvSpPr>
            <p:nvPr/>
          </p:nvSpPr>
          <p:spPr bwMode="auto">
            <a:xfrm>
              <a:off x="3953" y="852"/>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7" name="Rectangle 35"/>
            <p:cNvSpPr>
              <a:spLocks noChangeArrowheads="1"/>
            </p:cNvSpPr>
            <p:nvPr/>
          </p:nvSpPr>
          <p:spPr bwMode="auto">
            <a:xfrm>
              <a:off x="2896" y="1892"/>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88" name="Rectangle 36"/>
            <p:cNvSpPr>
              <a:spLocks noChangeArrowheads="1"/>
            </p:cNvSpPr>
            <p:nvPr/>
          </p:nvSpPr>
          <p:spPr bwMode="auto">
            <a:xfrm>
              <a:off x="2256" y="2544"/>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49989" name="Rectangle 37"/>
            <p:cNvSpPr>
              <a:spLocks noChangeArrowheads="1"/>
            </p:cNvSpPr>
            <p:nvPr/>
          </p:nvSpPr>
          <p:spPr bwMode="auto">
            <a:xfrm>
              <a:off x="4041" y="1678"/>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0" name="Rectangle 38"/>
            <p:cNvSpPr>
              <a:spLocks noChangeArrowheads="1"/>
            </p:cNvSpPr>
            <p:nvPr/>
          </p:nvSpPr>
          <p:spPr bwMode="auto">
            <a:xfrm>
              <a:off x="4012" y="1498"/>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1" name="Rectangle 39"/>
            <p:cNvSpPr>
              <a:spLocks noChangeArrowheads="1"/>
            </p:cNvSpPr>
            <p:nvPr/>
          </p:nvSpPr>
          <p:spPr bwMode="auto">
            <a:xfrm>
              <a:off x="2748" y="2503"/>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2" name="Rectangle 40"/>
            <p:cNvSpPr>
              <a:spLocks noChangeArrowheads="1"/>
            </p:cNvSpPr>
            <p:nvPr/>
          </p:nvSpPr>
          <p:spPr bwMode="auto">
            <a:xfrm>
              <a:off x="2090" y="2790"/>
              <a:ext cx="118"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3" name="Rectangle 41"/>
            <p:cNvSpPr>
              <a:spLocks noChangeArrowheads="1"/>
            </p:cNvSpPr>
            <p:nvPr/>
          </p:nvSpPr>
          <p:spPr bwMode="auto">
            <a:xfrm>
              <a:off x="2185" y="2652"/>
              <a:ext cx="119"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9994" name="Line 42"/>
          <p:cNvSpPr>
            <a:spLocks noChangeShapeType="1"/>
          </p:cNvSpPr>
          <p:nvPr/>
        </p:nvSpPr>
        <p:spPr bwMode="auto">
          <a:xfrm flipV="1">
            <a:off x="4800600" y="1371600"/>
            <a:ext cx="2743200" cy="37338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5" name="Freeform 43"/>
          <p:cNvSpPr>
            <a:spLocks/>
          </p:cNvSpPr>
          <p:nvPr/>
        </p:nvSpPr>
        <p:spPr bwMode="auto">
          <a:xfrm>
            <a:off x="5105400" y="1143000"/>
            <a:ext cx="3035300" cy="3962400"/>
          </a:xfrm>
          <a:custGeom>
            <a:avLst/>
            <a:gdLst>
              <a:gd name="T0" fmla="*/ 72 w 1912"/>
              <a:gd name="T1" fmla="*/ 2496 h 2496"/>
              <a:gd name="T2" fmla="*/ 120 w 1912"/>
              <a:gd name="T3" fmla="*/ 1920 h 2496"/>
              <a:gd name="T4" fmla="*/ 792 w 1912"/>
              <a:gd name="T5" fmla="*/ 1728 h 2496"/>
              <a:gd name="T6" fmla="*/ 840 w 1912"/>
              <a:gd name="T7" fmla="*/ 1536 h 2496"/>
              <a:gd name="T8" fmla="*/ 1128 w 1912"/>
              <a:gd name="T9" fmla="*/ 1536 h 2496"/>
              <a:gd name="T10" fmla="*/ 840 w 1912"/>
              <a:gd name="T11" fmla="*/ 1200 h 2496"/>
              <a:gd name="T12" fmla="*/ 1128 w 1912"/>
              <a:gd name="T13" fmla="*/ 1056 h 2496"/>
              <a:gd name="T14" fmla="*/ 1032 w 1912"/>
              <a:gd name="T15" fmla="*/ 720 h 2496"/>
              <a:gd name="T16" fmla="*/ 1800 w 1912"/>
              <a:gd name="T17" fmla="*/ 672 h 2496"/>
              <a:gd name="T18" fmla="*/ 1704 w 1912"/>
              <a:gd name="T19" fmla="*/ 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2" h="2496">
                <a:moveTo>
                  <a:pt x="72" y="2496"/>
                </a:moveTo>
                <a:cubicBezTo>
                  <a:pt x="36" y="2272"/>
                  <a:pt x="0" y="2048"/>
                  <a:pt x="120" y="1920"/>
                </a:cubicBezTo>
                <a:cubicBezTo>
                  <a:pt x="240" y="1792"/>
                  <a:pt x="672" y="1792"/>
                  <a:pt x="792" y="1728"/>
                </a:cubicBezTo>
                <a:cubicBezTo>
                  <a:pt x="912" y="1664"/>
                  <a:pt x="784" y="1568"/>
                  <a:pt x="840" y="1536"/>
                </a:cubicBezTo>
                <a:cubicBezTo>
                  <a:pt x="896" y="1504"/>
                  <a:pt x="1128" y="1592"/>
                  <a:pt x="1128" y="1536"/>
                </a:cubicBezTo>
                <a:cubicBezTo>
                  <a:pt x="1128" y="1480"/>
                  <a:pt x="840" y="1280"/>
                  <a:pt x="840" y="1200"/>
                </a:cubicBezTo>
                <a:cubicBezTo>
                  <a:pt x="840" y="1120"/>
                  <a:pt x="1096" y="1136"/>
                  <a:pt x="1128" y="1056"/>
                </a:cubicBezTo>
                <a:cubicBezTo>
                  <a:pt x="1160" y="976"/>
                  <a:pt x="920" y="784"/>
                  <a:pt x="1032" y="720"/>
                </a:cubicBezTo>
                <a:cubicBezTo>
                  <a:pt x="1144" y="656"/>
                  <a:pt x="1688" y="792"/>
                  <a:pt x="1800" y="672"/>
                </a:cubicBezTo>
                <a:cubicBezTo>
                  <a:pt x="1912" y="552"/>
                  <a:pt x="1720" y="112"/>
                  <a:pt x="1704" y="0"/>
                </a:cubicBezTo>
              </a:path>
            </a:pathLst>
          </a:custGeom>
          <a:noFill/>
          <a:ln w="2857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6" name="Line 44"/>
          <p:cNvSpPr>
            <a:spLocks noChangeShapeType="1"/>
          </p:cNvSpPr>
          <p:nvPr/>
        </p:nvSpPr>
        <p:spPr bwMode="auto">
          <a:xfrm flipV="1">
            <a:off x="5257800" y="1600200"/>
            <a:ext cx="2743200" cy="37338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97" name="Line 45"/>
          <p:cNvSpPr>
            <a:spLocks noChangeShapeType="1"/>
          </p:cNvSpPr>
          <p:nvPr/>
        </p:nvSpPr>
        <p:spPr bwMode="auto">
          <a:xfrm flipV="1">
            <a:off x="5029200" y="1447800"/>
            <a:ext cx="2743200" cy="373380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ular Callout 51"/>
          <p:cNvSpPr/>
          <p:nvPr/>
        </p:nvSpPr>
        <p:spPr>
          <a:xfrm>
            <a:off x="76199" y="457200"/>
            <a:ext cx="1981201" cy="914400"/>
          </a:xfrm>
          <a:prstGeom prst="wedgeRectCallout">
            <a:avLst>
              <a:gd name="adj1" fmla="val 58204"/>
              <a:gd name="adj2" fmla="val 474462"/>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smtClean="0">
                <a:solidFill>
                  <a:schemeClr val="tx1"/>
                </a:solidFill>
              </a:rPr>
              <a:t>sgn</a:t>
            </a:r>
            <a:r>
              <a:rPr lang="en-US" sz="1800" dirty="0" smtClean="0">
                <a:solidFill>
                  <a:schemeClr val="tx1"/>
                </a:solidFill>
              </a:rPr>
              <a:t>(z) =</a:t>
            </a:r>
            <a:r>
              <a:rPr lang="en-US" sz="1800" dirty="0" smtClean="0">
                <a:solidFill>
                  <a:srgbClr val="0000FF"/>
                </a:solidFill>
              </a:rPr>
              <a:t>0</a:t>
            </a:r>
            <a:r>
              <a:rPr lang="en-US" sz="1800" dirty="0" smtClean="0">
                <a:solidFill>
                  <a:schemeClr val="tx1"/>
                </a:solidFill>
              </a:rPr>
              <a:t> if z&lt;0; </a:t>
            </a:r>
          </a:p>
          <a:p>
            <a:r>
              <a:rPr lang="en-US" sz="1800" dirty="0">
                <a:solidFill>
                  <a:schemeClr val="tx1"/>
                </a:solidFill>
              </a:rPr>
              <a:t> </a:t>
            </a:r>
            <a:r>
              <a:rPr lang="en-US" sz="1800" dirty="0" smtClean="0">
                <a:solidFill>
                  <a:schemeClr val="tx1"/>
                </a:solidFill>
              </a:rPr>
              <a:t>            </a:t>
            </a:r>
            <a:r>
              <a:rPr lang="en-US" sz="1800" dirty="0" smtClean="0">
                <a:solidFill>
                  <a:srgbClr val="0000FF"/>
                </a:solidFill>
              </a:rPr>
              <a:t>1</a:t>
            </a:r>
            <a:r>
              <a:rPr lang="en-US" sz="1800" dirty="0" smtClean="0">
                <a:solidFill>
                  <a:schemeClr val="tx1"/>
                </a:solidFill>
              </a:rPr>
              <a:t> otherwise</a:t>
            </a:r>
            <a:endParaRPr lang="en-US" dirty="0">
              <a:solidFill>
                <a:schemeClr val="tx1"/>
              </a:solidFill>
            </a:endParaRPr>
          </a:p>
        </p:txBody>
      </p:sp>
      <p:sp>
        <p:nvSpPr>
          <p:cNvPr id="49" name="Text Box 46"/>
          <p:cNvSpPr txBox="1">
            <a:spLocks noChangeArrowheads="1"/>
          </p:cNvSpPr>
          <p:nvPr/>
        </p:nvSpPr>
        <p:spPr bwMode="auto">
          <a:xfrm>
            <a:off x="5508624" y="3209699"/>
            <a:ext cx="3482975" cy="1840504"/>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eaLnBrk="1" hangingPunct="1">
              <a:spcBef>
                <a:spcPct val="20000"/>
              </a:spcBef>
              <a:buSzPct val="75000"/>
              <a:buBlip>
                <a:blip r:embed="rId3"/>
              </a:buBlip>
            </a:pPr>
            <a:r>
              <a:rPr lang="en-US" sz="2000" dirty="0" smtClean="0">
                <a:latin typeface="+mn-lt"/>
              </a:rPr>
              <a:t>Memorizing vs. Learning</a:t>
            </a:r>
          </a:p>
          <a:p>
            <a:pPr marL="800100" lvl="1" indent="-342900" eaLnBrk="1" hangingPunct="1">
              <a:spcBef>
                <a:spcPct val="20000"/>
              </a:spcBef>
              <a:buSzPct val="75000"/>
              <a:buBlip>
                <a:blip r:embed="rId3"/>
              </a:buBlip>
            </a:pPr>
            <a:r>
              <a:rPr lang="en-US" sz="1800" dirty="0" smtClean="0">
                <a:latin typeface="+mn-lt"/>
              </a:rPr>
              <a:t>Accuracy vs. Simplicity</a:t>
            </a:r>
          </a:p>
          <a:p>
            <a:pPr marL="342900" indent="-342900" eaLnBrk="1" hangingPunct="1">
              <a:spcBef>
                <a:spcPct val="20000"/>
              </a:spcBef>
              <a:buSzPct val="75000"/>
              <a:buBlip>
                <a:blip r:embed="rId3"/>
              </a:buBlip>
            </a:pPr>
            <a:r>
              <a:rPr lang="en-US" sz="2000" dirty="0" smtClean="0">
                <a:latin typeface="+mn-lt"/>
              </a:rPr>
              <a:t>How well will you do?</a:t>
            </a:r>
          </a:p>
          <a:p>
            <a:pPr marL="800100" lvl="1" indent="-342900" eaLnBrk="1" hangingPunct="1">
              <a:spcBef>
                <a:spcPct val="20000"/>
              </a:spcBef>
              <a:buSzPct val="75000"/>
              <a:buBlip>
                <a:blip r:embed="rId3"/>
              </a:buBlip>
            </a:pPr>
            <a:r>
              <a:rPr lang="en-US" sz="2000" dirty="0" smtClean="0">
                <a:latin typeface="+mn-lt"/>
              </a:rPr>
              <a:t>On what? </a:t>
            </a:r>
          </a:p>
          <a:p>
            <a:pPr marL="342900" indent="-342900" eaLnBrk="1" hangingPunct="1">
              <a:spcBef>
                <a:spcPct val="20000"/>
              </a:spcBef>
              <a:buSzPct val="75000"/>
              <a:buBlip>
                <a:blip r:embed="rId3"/>
              </a:buBlip>
            </a:pPr>
            <a:r>
              <a:rPr lang="en-US" sz="2000" dirty="0" smtClean="0">
                <a:latin typeface="+mn-lt"/>
              </a:rPr>
              <a:t>Impact on Generalization</a:t>
            </a:r>
            <a:endParaRPr lang="en-US" sz="2000"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5725" y="457200"/>
                <a:ext cx="2846275" cy="932628"/>
              </a:xfrm>
              <a:prstGeom prst="rect">
                <a:avLst/>
              </a:prstGeom>
            </p:spPr>
            <p:txBody>
              <a:bodyPr wrap="square">
                <a:spAutoFit/>
              </a:bodyPr>
              <a:lstStyle/>
              <a:p>
                <a:pPr algn="ctr">
                  <a:buFont typeface="Wingdings" pitchFamily="2" charset="2"/>
                  <a:buNone/>
                </a:pPr>
                <a14:m>
                  <m:oMathPara xmlns:m="http://schemas.openxmlformats.org/officeDocument/2006/math">
                    <m:oMathParaPr>
                      <m:jc m:val="centerGroup"/>
                    </m:oMathParaPr>
                    <m:oMath xmlns:m="http://schemas.openxmlformats.org/officeDocument/2006/math">
                      <m:sSup>
                        <m:sSupPr>
                          <m:ctrlPr>
                            <a:rPr lang="pt-BR" sz="2000" i="1" smtClean="0">
                              <a:latin typeface="Cambria Math" panose="02040503050406030204" pitchFamily="18" charset="0"/>
                            </a:rPr>
                          </m:ctrlPr>
                        </m:sSupPr>
                        <m:e>
                          <m:r>
                            <a:rPr lang="en-US" sz="2000" i="1">
                              <a:latin typeface="Cambria Math" panose="02040503050406030204" pitchFamily="18" charset="0"/>
                            </a:rPr>
                            <m:t>𝑤</m:t>
                          </m:r>
                        </m:e>
                        <m:sup>
                          <m:r>
                            <a:rPr lang="en-US" sz="2000" i="1">
                              <a:latin typeface="Cambria Math" panose="02040503050406030204" pitchFamily="18" charset="0"/>
                            </a:rPr>
                            <m:t>𝑇</m:t>
                          </m:r>
                        </m:sup>
                      </m:sSup>
                      <m:r>
                        <a:rPr lang="pt-BR"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nary>
                        <m:naryPr>
                          <m:chr m:val="∑"/>
                          <m:ctrlPr>
                            <a:rPr lang="pt-BR" sz="2000" i="1">
                              <a:latin typeface="Cambria Math" panose="02040503050406030204" pitchFamily="18" charset="0"/>
                            </a:rPr>
                          </m:ctrlPr>
                        </m:naryPr>
                        <m:sub>
                          <m:r>
                            <m:rPr>
                              <m:brk m:alnAt="23"/>
                            </m:rPr>
                            <a:rPr lang="en-US" sz="2000" i="1">
                              <a:latin typeface="Cambria Math" panose="02040503050406030204" pitchFamily="18" charset="0"/>
                            </a:rPr>
                            <m:t>𝑖</m:t>
                          </m:r>
                          <m:r>
                            <a:rPr lang="pt-BR" sz="2000" i="1">
                              <a:latin typeface="Cambria Math" panose="02040503050406030204" pitchFamily="18" charset="0"/>
                            </a:rPr>
                            <m:t>=</m:t>
                          </m:r>
                          <m:r>
                            <a:rPr lang="en-US" sz="2000" i="1">
                              <a:latin typeface="Cambria Math" panose="02040503050406030204" pitchFamily="18" charset="0"/>
                            </a:rPr>
                            <m:t>1</m:t>
                          </m:r>
                        </m:sub>
                        <m:sup>
                          <m:r>
                            <a:rPr lang="pt-BR" sz="2000" i="1">
                              <a:latin typeface="Cambria Math" panose="02040503050406030204" pitchFamily="18" charset="0"/>
                            </a:rPr>
                            <m:t>𝑛</m:t>
                          </m:r>
                        </m:sup>
                        <m:e>
                          <m:r>
                            <a:rPr lang="en-US" sz="2000" i="1">
                              <a:latin typeface="Cambria Math" panose="02040503050406030204" pitchFamily="18" charset="0"/>
                            </a:rPr>
                            <m:t>𝑤</m:t>
                          </m:r>
                          <m:r>
                            <a:rPr lang="en-US" sz="2000" i="1" baseline="-25000">
                              <a:latin typeface="Cambria Math" panose="02040503050406030204" pitchFamily="18" charset="0"/>
                            </a:rPr>
                            <m:t>𝑖</m:t>
                          </m:r>
                          <m:r>
                            <a:rPr lang="pt-BR" sz="2000" i="1">
                              <a:latin typeface="Cambria Math" panose="02040503050406030204" pitchFamily="18" charset="0"/>
                            </a:rPr>
                            <m:t>𝑥</m:t>
                          </m:r>
                          <m:r>
                            <a:rPr lang="en-US" sz="2000" i="1" baseline="-25000">
                              <a:latin typeface="Cambria Math" panose="02040503050406030204" pitchFamily="18" charset="0"/>
                            </a:rPr>
                            <m:t>𝑖</m:t>
                          </m:r>
                          <m:r>
                            <a:rPr lang="en-US" sz="2000" i="1" baseline="-25000">
                              <a:latin typeface="Cambria Math" panose="02040503050406030204" pitchFamily="18" charset="0"/>
                            </a:rPr>
                            <m:t> </m:t>
                          </m:r>
                        </m:e>
                      </m:nary>
                    </m:oMath>
                  </m:oMathPara>
                </a14:m>
                <a:endParaRPr lang="en-US" sz="2800" dirty="0">
                  <a:solidFill>
                    <a:srgbClr val="0000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725725" y="457200"/>
                <a:ext cx="2846275" cy="932628"/>
              </a:xfrm>
              <a:prstGeom prst="rect">
                <a:avLst/>
              </a:prstGeom>
              <a:blipFill>
                <a:blip r:embed="rId4"/>
                <a:stretch>
                  <a:fillRect/>
                </a:stretch>
              </a:blipFill>
            </p:spPr>
            <p:txBody>
              <a:bodyPr/>
              <a:lstStyle/>
              <a:p>
                <a:r>
                  <a:rPr lang="en-US">
                    <a:noFill/>
                  </a:rPr>
                  <a:t> </a:t>
                </a:r>
              </a:p>
            </p:txBody>
          </p:sp>
        </mc:Fallback>
      </mc:AlternateContent>
      <p:sp>
        <p:nvSpPr>
          <p:cNvPr id="1149955" name="Rectangle 3"/>
          <p:cNvSpPr>
            <a:spLocks noGrp="1" noChangeArrowheads="1"/>
          </p:cNvSpPr>
          <p:nvPr>
            <p:ph idx="1"/>
          </p:nvPr>
        </p:nvSpPr>
        <p:spPr/>
        <p:txBody>
          <a:bodyPr/>
          <a:lstStyle/>
          <a:p>
            <a:r>
              <a:rPr lang="en-US" sz="2400" dirty="0" smtClean="0"/>
              <a:t>Learning problem: </a:t>
            </a:r>
            <a:endParaRPr lang="en-US" sz="2400" dirty="0"/>
          </a:p>
          <a:p>
            <a:pPr lvl="1">
              <a:buFont typeface="Wingdings" pitchFamily="2" charset="2"/>
              <a:buNone/>
            </a:pPr>
            <a:r>
              <a:rPr lang="en-US" dirty="0"/>
              <a:t>Find a function that </a:t>
            </a:r>
          </a:p>
          <a:p>
            <a:pPr lvl="1">
              <a:buFont typeface="Wingdings" pitchFamily="2" charset="2"/>
              <a:buNone/>
            </a:pPr>
            <a:r>
              <a:rPr lang="en-US" dirty="0"/>
              <a:t>   </a:t>
            </a:r>
            <a:r>
              <a:rPr lang="en-US" dirty="0">
                <a:solidFill>
                  <a:schemeClr val="tx2"/>
                </a:solidFill>
              </a:rPr>
              <a:t>best</a:t>
            </a:r>
            <a:r>
              <a:rPr lang="en-US" dirty="0"/>
              <a:t> separates the data</a:t>
            </a:r>
          </a:p>
          <a:p>
            <a:r>
              <a:rPr lang="en-US" sz="2400" dirty="0"/>
              <a:t>What function?</a:t>
            </a:r>
          </a:p>
          <a:p>
            <a:r>
              <a:rPr lang="en-US" sz="2400" dirty="0"/>
              <a:t>What’s best</a:t>
            </a:r>
            <a:r>
              <a:rPr lang="en-US" sz="2400" dirty="0" smtClean="0"/>
              <a:t>?</a:t>
            </a:r>
          </a:p>
          <a:p>
            <a:r>
              <a:rPr lang="en-US" sz="2400" dirty="0" smtClean="0"/>
              <a:t>(</a:t>
            </a:r>
            <a:r>
              <a:rPr lang="en-US" sz="2400" dirty="0"/>
              <a:t>How to find it</a:t>
            </a:r>
            <a:r>
              <a:rPr lang="en-US" sz="2400" dirty="0" smtClean="0"/>
              <a:t>?)</a:t>
            </a:r>
          </a:p>
          <a:p>
            <a:endParaRPr lang="en-US" sz="2400" dirty="0"/>
          </a:p>
          <a:p>
            <a:endParaRPr lang="en-US" sz="2400" dirty="0"/>
          </a:p>
          <a:p>
            <a:endParaRPr lang="en-US" dirty="0" smtClean="0"/>
          </a:p>
          <a:p>
            <a:endParaRPr lang="en-US" sz="2400" dirty="0"/>
          </a:p>
          <a:p>
            <a:r>
              <a:rPr lang="en-US" sz="2400" dirty="0"/>
              <a:t>A possibility: Define the learning problem to </a:t>
            </a:r>
            <a:r>
              <a:rPr lang="en-US" sz="2400" dirty="0" smtClean="0"/>
              <a:t>be:         </a:t>
            </a:r>
          </a:p>
          <a:p>
            <a:pPr lvl="1"/>
            <a:r>
              <a:rPr lang="en-US" dirty="0" smtClean="0"/>
              <a:t>A </a:t>
            </a:r>
            <a:r>
              <a:rPr lang="en-US" dirty="0" smtClean="0">
                <a:solidFill>
                  <a:srgbClr val="FF6600"/>
                </a:solidFill>
              </a:rPr>
              <a:t>(linear</a:t>
            </a:r>
            <a:r>
              <a:rPr lang="en-US" dirty="0">
                <a:solidFill>
                  <a:srgbClr val="FF6600"/>
                </a:solidFill>
              </a:rPr>
              <a:t>) function </a:t>
            </a:r>
            <a:r>
              <a:rPr lang="en-US" dirty="0"/>
              <a:t>that best separates the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995"/>
                                        </p:tgtEl>
                                        <p:attrNameLst>
                                          <p:attrName>style.visibility</p:attrName>
                                        </p:attrNameLst>
                                      </p:cBhvr>
                                      <p:to>
                                        <p:strVal val="visible"/>
                                      </p:to>
                                    </p:set>
                                    <p:anim calcmode="lin" valueType="num">
                                      <p:cBhvr additive="base">
                                        <p:cTn id="7" dur="500" fill="hold"/>
                                        <p:tgtEl>
                                          <p:spTgt spid="1149995"/>
                                        </p:tgtEl>
                                        <p:attrNameLst>
                                          <p:attrName>ppt_x</p:attrName>
                                        </p:attrNameLst>
                                      </p:cBhvr>
                                      <p:tavLst>
                                        <p:tav tm="0">
                                          <p:val>
                                            <p:strVal val="#ppt_x"/>
                                          </p:val>
                                        </p:tav>
                                        <p:tav tm="100000">
                                          <p:val>
                                            <p:strVal val="#ppt_x"/>
                                          </p:val>
                                        </p:tav>
                                      </p:tavLst>
                                    </p:anim>
                                    <p:anim calcmode="lin" valueType="num">
                                      <p:cBhvr additive="base">
                                        <p:cTn id="8" dur="500" fill="hold"/>
                                        <p:tgtEl>
                                          <p:spTgt spid="11499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9994"/>
                                        </p:tgtEl>
                                        <p:attrNameLst>
                                          <p:attrName>style.visibility</p:attrName>
                                        </p:attrNameLst>
                                      </p:cBhvr>
                                      <p:to>
                                        <p:strVal val="visible"/>
                                      </p:to>
                                    </p:set>
                                    <p:anim calcmode="lin" valueType="num">
                                      <p:cBhvr additive="base">
                                        <p:cTn id="13" dur="500" fill="hold"/>
                                        <p:tgtEl>
                                          <p:spTgt spid="1149994"/>
                                        </p:tgtEl>
                                        <p:attrNameLst>
                                          <p:attrName>ppt_x</p:attrName>
                                        </p:attrNameLst>
                                      </p:cBhvr>
                                      <p:tavLst>
                                        <p:tav tm="0">
                                          <p:val>
                                            <p:strVal val="0-#ppt_w/2"/>
                                          </p:val>
                                        </p:tav>
                                        <p:tav tm="100000">
                                          <p:val>
                                            <p:strVal val="#ppt_x"/>
                                          </p:val>
                                        </p:tav>
                                      </p:tavLst>
                                    </p:anim>
                                    <p:anim calcmode="lin" valueType="num">
                                      <p:cBhvr additive="base">
                                        <p:cTn id="14" dur="500" fill="hold"/>
                                        <p:tgtEl>
                                          <p:spTgt spid="11499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49996"/>
                                        </p:tgtEl>
                                        <p:attrNameLst>
                                          <p:attrName>style.visibility</p:attrName>
                                        </p:attrNameLst>
                                      </p:cBhvr>
                                      <p:to>
                                        <p:strVal val="visible"/>
                                      </p:to>
                                    </p:set>
                                    <p:anim calcmode="lin" valueType="num">
                                      <p:cBhvr additive="base">
                                        <p:cTn id="19" dur="500" fill="hold"/>
                                        <p:tgtEl>
                                          <p:spTgt spid="1149996"/>
                                        </p:tgtEl>
                                        <p:attrNameLst>
                                          <p:attrName>ppt_x</p:attrName>
                                        </p:attrNameLst>
                                      </p:cBhvr>
                                      <p:tavLst>
                                        <p:tav tm="0">
                                          <p:val>
                                            <p:strVal val="1+#ppt_w/2"/>
                                          </p:val>
                                        </p:tav>
                                        <p:tav tm="100000">
                                          <p:val>
                                            <p:strVal val="#ppt_x"/>
                                          </p:val>
                                        </p:tav>
                                      </p:tavLst>
                                    </p:anim>
                                    <p:anim calcmode="lin" valueType="num">
                                      <p:cBhvr additive="base">
                                        <p:cTn id="20" dur="500" fill="hold"/>
                                        <p:tgtEl>
                                          <p:spTgt spid="114999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49997"/>
                                        </p:tgtEl>
                                        <p:attrNameLst>
                                          <p:attrName>style.visibility</p:attrName>
                                        </p:attrNameLst>
                                      </p:cBhvr>
                                      <p:to>
                                        <p:strVal val="visible"/>
                                      </p:to>
                                    </p:set>
                                    <p:anim calcmode="lin" valueType="num">
                                      <p:cBhvr additive="base">
                                        <p:cTn id="25" dur="500" fill="hold"/>
                                        <p:tgtEl>
                                          <p:spTgt spid="1149997"/>
                                        </p:tgtEl>
                                        <p:attrNameLst>
                                          <p:attrName>ppt_x</p:attrName>
                                        </p:attrNameLst>
                                      </p:cBhvr>
                                      <p:tavLst>
                                        <p:tav tm="0">
                                          <p:val>
                                            <p:strVal val="#ppt_x"/>
                                          </p:val>
                                        </p:tav>
                                        <p:tav tm="100000">
                                          <p:val>
                                            <p:strVal val="#ppt_x"/>
                                          </p:val>
                                        </p:tav>
                                      </p:tavLst>
                                    </p:anim>
                                    <p:anim calcmode="lin" valueType="num">
                                      <p:cBhvr additive="base">
                                        <p:cTn id="26" dur="500" fill="hold"/>
                                        <p:tgtEl>
                                          <p:spTgt spid="114999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4995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9955">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4995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49955">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49955">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1499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98" grpId="0" animBg="1" autoUpdateAnimBg="0"/>
      <p:bldP spid="5" grpId="0" animBg="1"/>
      <p:bldP spid="1149994" grpId="0" animBg="1"/>
      <p:bldP spid="1149995" grpId="0" animBg="1"/>
      <p:bldP spid="1149996" grpId="0" animBg="1"/>
      <p:bldP spid="1149997" grpId="0" animBg="1"/>
      <p:bldP spid="52" grpId="0" animBg="1"/>
      <p:bldP spid="49"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1143000" y="30822"/>
            <a:ext cx="7772400" cy="1143000"/>
          </a:xfrm>
        </p:spPr>
        <p:txBody>
          <a:bodyPr/>
          <a:lstStyle/>
          <a:p>
            <a:r>
              <a:rPr lang="en-US" smtClean="0">
                <a:solidFill>
                  <a:schemeClr val="tx2">
                    <a:lumMod val="50000"/>
                  </a:schemeClr>
                </a:solidFill>
              </a:rPr>
              <a:t>Expressivity  </a:t>
            </a:r>
            <a:endParaRPr lang="en-US" dirty="0">
              <a:solidFill>
                <a:schemeClr val="tx2">
                  <a:lumMod val="50000"/>
                </a:schemeClr>
              </a:solidFill>
            </a:endParaRPr>
          </a:p>
        </p:txBody>
      </p:sp>
      <mc:AlternateContent xmlns:mc="http://schemas.openxmlformats.org/markup-compatibility/2006" xmlns:a14="http://schemas.microsoft.com/office/drawing/2010/main">
        <mc:Choice Requires="a14">
          <p:sp>
            <p:nvSpPr>
              <p:cNvPr id="1215491" name="Rectangle 3"/>
              <p:cNvSpPr>
                <a:spLocks noGrp="1" noChangeArrowheads="1"/>
              </p:cNvSpPr>
              <p:nvPr>
                <p:ph idx="1"/>
              </p:nvPr>
            </p:nvSpPr>
            <p:spPr/>
            <p:txBody>
              <a:bodyPr/>
              <a:lstStyle/>
              <a:p>
                <a:pPr algn="ctr">
                  <a:buNone/>
                </a:pPr>
                <a:r>
                  <a:rPr lang="en-US" sz="2400" dirty="0" smtClean="0"/>
                  <a:t> </a:t>
                </a:r>
                <a:r>
                  <a:rPr lang="en-US" dirty="0" smtClean="0"/>
                  <a:t>f(x) = </a:t>
                </a:r>
                <a:r>
                  <a:rPr lang="en-US" dirty="0" err="1" smtClean="0"/>
                  <a:t>sgn</a:t>
                </a:r>
                <a:r>
                  <a:rPr lang="en-US" dirty="0" smtClean="0"/>
                  <a:t> {</a:t>
                </a:r>
                <a14:m>
                  <m:oMath xmlns:m="http://schemas.openxmlformats.org/officeDocument/2006/math">
                    <m:sSup>
                      <m:sSupPr>
                        <m:ctrlPr>
                          <a:rPr lang="pt-BR"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oMath>
                </a14:m>
                <a:r>
                  <a:rPr lang="en-US" dirty="0" smtClean="0"/>
                  <a:t>- </a:t>
                </a:r>
                <a:r>
                  <a:rPr lang="en-US" dirty="0" smtClean="0">
                    <a:latin typeface="Symbol" pitchFamily="18" charset="2"/>
                    <a:sym typeface="Symbol" pitchFamily="18" charset="2"/>
                  </a:rPr>
                  <a:t></a:t>
                </a:r>
                <a:r>
                  <a:rPr lang="en-US" dirty="0" smtClean="0"/>
                  <a:t>} = </a:t>
                </a:r>
                <a:r>
                  <a:rPr lang="en-US" dirty="0" err="1" smtClean="0"/>
                  <a:t>sgn</a:t>
                </a:r>
                <a:r>
                  <a:rPr lang="en-US" dirty="0" smtClean="0"/>
                  <a:t>{</a:t>
                </a:r>
                <a14:m>
                  <m:oMath xmlns:m="http://schemas.openxmlformats.org/officeDocument/2006/math">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smtClean="0"/>
                  <a:t>- </a:t>
                </a:r>
                <a:r>
                  <a:rPr lang="en-US" dirty="0" smtClean="0">
                    <a:latin typeface="Symbol" pitchFamily="18" charset="2"/>
                    <a:sym typeface="Symbol" pitchFamily="18" charset="2"/>
                  </a:rPr>
                  <a:t> </a:t>
                </a:r>
                <a:r>
                  <a:rPr lang="en-US" dirty="0" smtClean="0"/>
                  <a:t>}</a:t>
                </a:r>
                <a:endParaRPr lang="en-US" dirty="0" smtClean="0">
                  <a:solidFill>
                    <a:srgbClr val="000066"/>
                  </a:solidFill>
                </a:endParaRPr>
              </a:p>
              <a:p>
                <a:r>
                  <a:rPr lang="en-US" sz="2400" dirty="0" smtClean="0">
                    <a:solidFill>
                      <a:srgbClr val="0000FF"/>
                    </a:solidFill>
                  </a:rPr>
                  <a:t>Many functions are Linear </a:t>
                </a:r>
              </a:p>
              <a:p>
                <a:pPr lvl="1"/>
                <a:r>
                  <a:rPr lang="en-US" sz="2000" dirty="0" smtClean="0">
                    <a:solidFill>
                      <a:schemeClr val="tx1"/>
                    </a:solidFill>
                  </a:rPr>
                  <a:t>Conjunctions:</a:t>
                </a:r>
              </a:p>
              <a:p>
                <a:pPr lvl="2"/>
                <a:r>
                  <a:rPr lang="en-US" dirty="0" smtClean="0">
                    <a:solidFill>
                      <a:srgbClr val="0000FF"/>
                    </a:solidFill>
                  </a:rPr>
                  <a:t>y = x</a:t>
                </a:r>
                <a:r>
                  <a:rPr lang="en-US" baseline="-25000" dirty="0" smtClean="0">
                    <a:solidFill>
                      <a:srgbClr val="0000FF"/>
                    </a:solidFill>
                  </a:rPr>
                  <a:t>1</a:t>
                </a:r>
                <a:r>
                  <a:rPr lang="en-US" dirty="0" smtClean="0">
                    <a:solidFill>
                      <a:srgbClr val="0000FF"/>
                    </a:solidFill>
                  </a:rPr>
                  <a:t> </a:t>
                </a:r>
                <a:r>
                  <a:rPr lang="en-US" dirty="0" smtClean="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3</a:t>
                </a:r>
                <a:r>
                  <a:rPr lang="en-US" dirty="0" smtClean="0">
                    <a:solidFill>
                      <a:srgbClr val="0000FF"/>
                    </a:solidFill>
                  </a:rPr>
                  <a:t> </a:t>
                </a:r>
                <a:r>
                  <a:rPr lang="en-US" dirty="0">
                    <a:solidFill>
                      <a:srgbClr val="0000FF"/>
                    </a:solidFill>
                    <a:latin typeface="cmsy10" pitchFamily="34" charset="0"/>
                  </a:rPr>
                  <a:t>˄</a:t>
                </a:r>
                <a:r>
                  <a:rPr lang="en-US" dirty="0" smtClean="0">
                    <a:solidFill>
                      <a:srgbClr val="0000FF"/>
                    </a:solidFill>
                  </a:rPr>
                  <a:t> x</a:t>
                </a:r>
                <a:r>
                  <a:rPr lang="en-US" baseline="-25000" dirty="0" smtClean="0">
                    <a:solidFill>
                      <a:srgbClr val="0000FF"/>
                    </a:solidFill>
                  </a:rPr>
                  <a:t>5                                        </a:t>
                </a:r>
              </a:p>
              <a:p>
                <a:pPr lvl="2"/>
                <a:r>
                  <a:rPr lang="en-US" dirty="0" smtClean="0">
                    <a:solidFill>
                      <a:srgbClr val="0000FF"/>
                    </a:solidFill>
                  </a:rPr>
                  <a:t>y = </a:t>
                </a:r>
                <a:r>
                  <a:rPr lang="en-US" dirty="0" err="1" smtClean="0">
                    <a:solidFill>
                      <a:srgbClr val="0000FF"/>
                    </a:solidFill>
                  </a:rPr>
                  <a:t>sgn</a:t>
                </a:r>
                <a:r>
                  <a:rPr lang="en-US" dirty="0" smtClean="0">
                    <a:solidFill>
                      <a:srgbClr val="0000FF"/>
                    </a:solidFill>
                  </a:rPr>
                  <a:t>{1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1</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3</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- 3</a:t>
                </a:r>
                <a:r>
                  <a:rPr lang="en-US" dirty="0" smtClean="0"/>
                  <a:t>};             w = (1, 0, 1, 0, 1) </a:t>
                </a:r>
                <a:r>
                  <a:rPr lang="en-US" dirty="0" smtClean="0">
                    <a:latin typeface="Symbol" pitchFamily="18" charset="2"/>
                    <a:sym typeface="Symbol" pitchFamily="18" charset="2"/>
                  </a:rPr>
                  <a:t>=3</a:t>
                </a:r>
                <a:endParaRPr lang="en-US" dirty="0" smtClean="0"/>
              </a:p>
              <a:p>
                <a:pPr lvl="1"/>
                <a:r>
                  <a:rPr lang="en-US" sz="2000" dirty="0" smtClean="0">
                    <a:solidFill>
                      <a:schemeClr val="tx1"/>
                    </a:solidFill>
                  </a:rPr>
                  <a:t>At least m of n:</a:t>
                </a:r>
              </a:p>
              <a:p>
                <a:pPr lvl="2"/>
                <a:r>
                  <a:rPr lang="en-US" dirty="0" smtClean="0">
                    <a:solidFill>
                      <a:srgbClr val="0000FF"/>
                    </a:solidFill>
                  </a:rPr>
                  <a:t>y = at least 2 of {</a:t>
                </a:r>
                <a:r>
                  <a:rPr lang="en-US" dirty="0" smtClean="0">
                    <a:solidFill>
                      <a:srgbClr val="3333FF"/>
                    </a:solidFill>
                  </a:rPr>
                  <a:t>x</a:t>
                </a:r>
                <a:r>
                  <a:rPr lang="en-US" baseline="-25000" dirty="0" smtClean="0">
                    <a:solidFill>
                      <a:srgbClr val="3333FF"/>
                    </a:solidFill>
                  </a:rPr>
                  <a:t>1</a:t>
                </a:r>
                <a:r>
                  <a:rPr lang="en-US" dirty="0" smtClean="0">
                    <a:solidFill>
                      <a:srgbClr val="3333FF"/>
                    </a:solidFill>
                  </a:rPr>
                  <a:t> ,x</a:t>
                </a:r>
                <a:r>
                  <a:rPr lang="en-US" b="0" baseline="-25000" dirty="0" smtClean="0">
                    <a:solidFill>
                      <a:srgbClr val="3333FF"/>
                    </a:solidFill>
                  </a:rPr>
                  <a:t>3</a:t>
                </a:r>
                <a:r>
                  <a:rPr lang="en-US" dirty="0" smtClean="0">
                    <a:solidFill>
                      <a:srgbClr val="3333FF"/>
                    </a:solidFill>
                  </a:rPr>
                  <a:t>,</a:t>
                </a:r>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       </a:t>
                </a:r>
              </a:p>
              <a:p>
                <a:pPr lvl="2"/>
                <a:r>
                  <a:rPr lang="en-US" dirty="0" smtClean="0">
                    <a:solidFill>
                      <a:srgbClr val="0000FF"/>
                    </a:solidFill>
                  </a:rPr>
                  <a:t>y = </a:t>
                </a:r>
                <a:r>
                  <a:rPr lang="en-US" dirty="0" err="1" smtClean="0">
                    <a:solidFill>
                      <a:srgbClr val="0000FF"/>
                    </a:solidFill>
                  </a:rPr>
                  <a:t>sgn</a:t>
                </a:r>
                <a:r>
                  <a:rPr lang="en-US" dirty="0" smtClean="0">
                    <a:solidFill>
                      <a:srgbClr val="0000FF"/>
                    </a:solidFill>
                  </a:rPr>
                  <a:t>{1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1</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3</a:t>
                </a:r>
                <a:r>
                  <a:rPr lang="en-US" dirty="0" smtClean="0">
                    <a:solidFill>
                      <a:srgbClr val="0000FF"/>
                    </a:solidFill>
                  </a:rPr>
                  <a:t> + 1 </a:t>
                </a:r>
                <a14:m>
                  <m:oMath xmlns:m="http://schemas.openxmlformats.org/officeDocument/2006/math">
                    <m:r>
                      <a:rPr lang="pt-BR" i="1">
                        <a:latin typeface="Cambria Math" panose="02040503050406030204" pitchFamily="18" charset="0"/>
                        <a:ea typeface="Cambria Math" panose="02040503050406030204" pitchFamily="18" charset="0"/>
                      </a:rPr>
                      <m:t>∙</m:t>
                    </m:r>
                  </m:oMath>
                </a14:m>
                <a:r>
                  <a:rPr lang="en-US" dirty="0" smtClean="0">
                    <a:solidFill>
                      <a:srgbClr val="0000FF"/>
                    </a:solidFill>
                  </a:rPr>
                  <a:t> x</a:t>
                </a:r>
                <a:r>
                  <a:rPr lang="en-US" b="0" baseline="-25000" dirty="0" smtClean="0">
                    <a:solidFill>
                      <a:srgbClr val="0000FF"/>
                    </a:solidFill>
                  </a:rPr>
                  <a:t>5</a:t>
                </a:r>
                <a:r>
                  <a:rPr lang="en-US" dirty="0" smtClean="0">
                    <a:solidFill>
                      <a:srgbClr val="0000FF"/>
                    </a:solidFill>
                  </a:rPr>
                  <a:t> </a:t>
                </a:r>
                <a:r>
                  <a:rPr lang="en-US" dirty="0" smtClean="0">
                    <a:solidFill>
                      <a:srgbClr val="0000FF"/>
                    </a:solidFill>
                    <a:latin typeface="cmsy10" pitchFamily="34" charset="0"/>
                  </a:rPr>
                  <a:t> </a:t>
                </a:r>
                <a:r>
                  <a:rPr lang="en-US" dirty="0" smtClean="0">
                    <a:solidFill>
                      <a:srgbClr val="0000FF"/>
                    </a:solidFill>
                  </a:rPr>
                  <a:t>- 2} </a:t>
                </a:r>
                <a:r>
                  <a:rPr lang="en-US" dirty="0" smtClean="0"/>
                  <a:t>};           w = (1, 0, 1, 0, 1) </a:t>
                </a:r>
                <a:r>
                  <a:rPr lang="en-US" dirty="0" smtClean="0">
                    <a:latin typeface="Symbol" pitchFamily="18" charset="2"/>
                    <a:sym typeface="Symbol" pitchFamily="18" charset="2"/>
                  </a:rPr>
                  <a:t>=2</a:t>
                </a:r>
                <a:endParaRPr lang="en-US" dirty="0" smtClean="0">
                  <a:solidFill>
                    <a:srgbClr val="0000FF"/>
                  </a:solidFill>
                </a:endParaRPr>
              </a:p>
              <a:p>
                <a:r>
                  <a:rPr lang="en-US" sz="2400" dirty="0" smtClean="0">
                    <a:solidFill>
                      <a:srgbClr val="0000FF"/>
                    </a:solidFill>
                  </a:rPr>
                  <a:t>Many functions are not</a:t>
                </a:r>
              </a:p>
              <a:p>
                <a:pPr lvl="1"/>
                <a:r>
                  <a:rPr lang="en-US" sz="2000" dirty="0" err="1" smtClean="0"/>
                  <a:t>Xor</a:t>
                </a:r>
                <a:r>
                  <a:rPr lang="en-US" sz="2000" dirty="0" smtClean="0"/>
                  <a:t>: </a:t>
                </a:r>
                <a:r>
                  <a:rPr lang="en-US" sz="2000" dirty="0" smtClean="0">
                    <a:solidFill>
                      <a:srgbClr val="0000FF"/>
                    </a:solidFill>
                  </a:rPr>
                  <a:t>y = (x</a:t>
                </a:r>
                <a:r>
                  <a:rPr lang="en-US" sz="2000" baseline="-25000" dirty="0" smtClean="0">
                    <a:solidFill>
                      <a:srgbClr val="0000FF"/>
                    </a:solidFill>
                  </a:rPr>
                  <a:t>1</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aseline="-25000" dirty="0" smtClean="0">
                    <a:solidFill>
                      <a:srgbClr val="0000FF"/>
                    </a:solidFill>
                  </a:rPr>
                  <a:t>2 </a:t>
                </a:r>
                <a:r>
                  <a:rPr lang="en-US" dirty="0">
                    <a:solidFill>
                      <a:srgbClr val="0000FF"/>
                    </a:solidFill>
                  </a:rPr>
                  <a:t>) </a:t>
                </a:r>
                <a:r>
                  <a:rPr lang="en-US" sz="2000" dirty="0" smtClean="0">
                    <a:solidFill>
                      <a:srgbClr val="0000FF"/>
                    </a:solidFill>
                    <a:latin typeface="cmsy10" pitchFamily="34" charset="0"/>
                  </a:rPr>
                  <a:t>˅(</a:t>
                </a:r>
                <a14:m>
                  <m:oMath xmlns:m="http://schemas.openxmlformats.org/officeDocument/2006/math">
                    <m:r>
                      <a:rPr lang="en-US" i="1" dirty="0">
                        <a:solidFill>
                          <a:srgbClr val="0000FF"/>
                        </a:solidFill>
                        <a:latin typeface="Cambria Math" panose="02040503050406030204" pitchFamily="18" charset="0"/>
                      </a:rPr>
                      <m:t>¬</m:t>
                    </m:r>
                    <m:r>
                      <a:rPr lang="en-US" i="1" dirty="0">
                        <a:solidFill>
                          <a:srgbClr val="0000FF"/>
                        </a:solidFill>
                        <a:latin typeface="Cambria Math" panose="02040503050406030204" pitchFamily="18" charset="0"/>
                      </a:rPr>
                      <m:t>𝑥</m:t>
                    </m:r>
                    <m:r>
                      <a:rPr lang="en-US" sz="2000" b="0" i="1" baseline="-25000" dirty="0" smtClean="0">
                        <a:solidFill>
                          <a:srgbClr val="0000FF"/>
                        </a:solidFill>
                        <a:latin typeface="Cambria Math" panose="02040503050406030204" pitchFamily="18" charset="0"/>
                      </a:rPr>
                      <m:t>1</m:t>
                    </m:r>
                    <m:r>
                      <a:rPr lang="en-US" sz="2000" i="1" dirty="0" smtClean="0">
                        <a:solidFill>
                          <a:srgbClr val="0000FF"/>
                        </a:solidFill>
                        <a:latin typeface="Cambria Math" panose="02040503050406030204" pitchFamily="18" charset="0"/>
                      </a:rPr>
                      <m:t> </m:t>
                    </m:r>
                  </m:oMath>
                </a14:m>
                <a:r>
                  <a:rPr lang="en-US" dirty="0">
                    <a:solidFill>
                      <a:srgbClr val="0000FF"/>
                    </a:solidFill>
                    <a:latin typeface="cmsy10" pitchFamily="34" charset="0"/>
                  </a:rPr>
                  <a:t>˄</a:t>
                </a:r>
                <a:r>
                  <a:rPr lang="en-US" sz="2000" dirty="0" smtClean="0">
                    <a:solidFill>
                      <a:srgbClr val="0000FF"/>
                    </a:solidFill>
                  </a:rPr>
                  <a:t> </a:t>
                </a:r>
                <a14:m>
                  <m:oMath xmlns:m="http://schemas.openxmlformats.org/officeDocument/2006/math">
                    <m:r>
                      <a:rPr lang="en-US" i="1" dirty="0">
                        <a:solidFill>
                          <a:srgbClr val="0000FF"/>
                        </a:solidFill>
                        <a:latin typeface="Cambria Math" panose="02040503050406030204" pitchFamily="18" charset="0"/>
                      </a:rPr>
                      <m:t>¬ </m:t>
                    </m:r>
                  </m:oMath>
                </a14:m>
                <a:r>
                  <a:rPr lang="en-US" sz="2000" dirty="0" smtClean="0">
                    <a:solidFill>
                      <a:srgbClr val="0000FF"/>
                    </a:solidFill>
                  </a:rPr>
                  <a:t>x</a:t>
                </a:r>
                <a:r>
                  <a:rPr lang="en-US" sz="2000" b="0" baseline="-25000" dirty="0" smtClean="0">
                    <a:solidFill>
                      <a:srgbClr val="0000FF"/>
                    </a:solidFill>
                  </a:rPr>
                  <a:t>2</a:t>
                </a:r>
                <a:r>
                  <a:rPr lang="en-US" sz="2000" dirty="0" smtClean="0">
                    <a:solidFill>
                      <a:srgbClr val="0000FF"/>
                    </a:solidFill>
                  </a:rPr>
                  <a:t> )</a:t>
                </a:r>
              </a:p>
              <a:p>
                <a:pPr lvl="1"/>
                <a:r>
                  <a:rPr lang="en-US" sz="2000" dirty="0" smtClean="0"/>
                  <a:t>Non trivial DNF: </a:t>
                </a:r>
                <a:r>
                  <a:rPr lang="en-US" sz="2000" dirty="0" smtClean="0">
                    <a:solidFill>
                      <a:srgbClr val="0000FF"/>
                    </a:solidFill>
                  </a:rPr>
                  <a:t>y = </a:t>
                </a:r>
                <a:r>
                  <a:rPr lang="en-US" dirty="0">
                    <a:solidFill>
                      <a:srgbClr val="0000FF"/>
                    </a:solidFill>
                  </a:rPr>
                  <a:t>( x</a:t>
                </a:r>
                <a:r>
                  <a:rPr lang="en-US" sz="2000" baseline="-25000" dirty="0" smtClean="0">
                    <a:solidFill>
                      <a:srgbClr val="0000FF"/>
                    </a:solidFill>
                  </a:rPr>
                  <a:t>1</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aseline="-25000" dirty="0" smtClean="0">
                    <a:solidFill>
                      <a:srgbClr val="0000FF"/>
                    </a:solidFill>
                  </a:rPr>
                  <a:t>2 </a:t>
                </a:r>
                <a:r>
                  <a:rPr lang="en-US" dirty="0">
                    <a:solidFill>
                      <a:srgbClr val="0000FF"/>
                    </a:solidFill>
                  </a:rPr>
                  <a:t>) </a:t>
                </a:r>
                <a:r>
                  <a:rPr lang="en-US" dirty="0" smtClean="0">
                    <a:solidFill>
                      <a:srgbClr val="0000FF"/>
                    </a:solidFill>
                    <a:latin typeface="cmsy10" pitchFamily="34" charset="0"/>
                  </a:rPr>
                  <a:t>˅</a:t>
                </a:r>
                <a:r>
                  <a:rPr lang="en-US" dirty="0">
                    <a:solidFill>
                      <a:srgbClr val="0000FF"/>
                    </a:solidFill>
                  </a:rPr>
                  <a:t> (  </a:t>
                </a:r>
                <a:r>
                  <a:rPr lang="en-US" sz="2000" dirty="0" smtClean="0">
                    <a:solidFill>
                      <a:srgbClr val="0000FF"/>
                    </a:solidFill>
                  </a:rPr>
                  <a:t>x</a:t>
                </a:r>
                <a:r>
                  <a:rPr lang="en-US" sz="2000" b="0" baseline="-25000" dirty="0" smtClean="0">
                    <a:solidFill>
                      <a:srgbClr val="0000FF"/>
                    </a:solidFill>
                  </a:rPr>
                  <a:t>3</a:t>
                </a:r>
                <a:r>
                  <a:rPr lang="en-US" sz="2000" dirty="0" smtClean="0">
                    <a:solidFill>
                      <a:srgbClr val="0000FF"/>
                    </a:solidFill>
                  </a:rPr>
                  <a:t> </a:t>
                </a:r>
                <a:r>
                  <a:rPr lang="en-US" dirty="0">
                    <a:solidFill>
                      <a:srgbClr val="0000FF"/>
                    </a:solidFill>
                    <a:latin typeface="cmsy10" pitchFamily="34" charset="0"/>
                  </a:rPr>
                  <a:t>˄</a:t>
                </a:r>
                <a:r>
                  <a:rPr lang="en-US" sz="2000" dirty="0" smtClean="0">
                    <a:solidFill>
                      <a:srgbClr val="0000FF"/>
                    </a:solidFill>
                  </a:rPr>
                  <a:t> x</a:t>
                </a:r>
                <a:r>
                  <a:rPr lang="en-US" sz="2000" b="0" baseline="-25000" dirty="0" smtClean="0">
                    <a:solidFill>
                      <a:srgbClr val="0000FF"/>
                    </a:solidFill>
                  </a:rPr>
                  <a:t>4</a:t>
                </a:r>
                <a:r>
                  <a:rPr lang="en-US" sz="2000" dirty="0" smtClean="0">
                    <a:solidFill>
                      <a:srgbClr val="0000FF"/>
                    </a:solidFill>
                  </a:rPr>
                  <a:t> </a:t>
                </a:r>
                <a:r>
                  <a:rPr lang="en-US" dirty="0">
                    <a:solidFill>
                      <a:srgbClr val="0000FF"/>
                    </a:solidFill>
                  </a:rPr>
                  <a:t>) </a:t>
                </a:r>
                <a:endParaRPr lang="en-US" sz="2000" dirty="0" smtClean="0">
                  <a:solidFill>
                    <a:srgbClr val="0000FF"/>
                  </a:solidFill>
                </a:endParaRPr>
              </a:p>
              <a:p>
                <a:r>
                  <a:rPr lang="en-US" sz="2400" dirty="0" smtClean="0">
                    <a:solidFill>
                      <a:srgbClr val="0000FF"/>
                    </a:solidFill>
                  </a:rPr>
                  <a:t>But can be made linear</a:t>
                </a:r>
              </a:p>
              <a:p>
                <a:r>
                  <a:rPr lang="en-US" sz="2000" dirty="0" smtClean="0"/>
                  <a:t>Note: all the variables above are Boolean variables</a:t>
                </a:r>
                <a:endParaRPr lang="en-US" sz="2000" dirty="0"/>
              </a:p>
            </p:txBody>
          </p:sp>
        </mc:Choice>
        <mc:Fallback xmlns="">
          <p:sp>
            <p:nvSpPr>
              <p:cNvPr id="1215491" name="Rectangle 3"/>
              <p:cNvSpPr>
                <a:spLocks noGrp="1" noRot="1" noChangeAspect="1" noMove="1" noResize="1" noEditPoints="1" noAdjustHandles="1" noChangeArrowheads="1" noChangeShapeType="1" noTextEdit="1"/>
              </p:cNvSpPr>
              <p:nvPr>
                <p:ph idx="1"/>
              </p:nvPr>
            </p:nvSpPr>
            <p:spPr>
              <a:blipFill>
                <a:blip r:embed="rId3"/>
                <a:stretch>
                  <a:fillRect l="-1098" t="-13342" b="-11186"/>
                </a:stretch>
              </a:blipFill>
            </p:spPr>
            <p:txBody>
              <a:bodyPr/>
              <a:lstStyle/>
              <a:p>
                <a:r>
                  <a:rPr lang="en-US">
                    <a:noFill/>
                  </a:rPr>
                  <a:t> </a:t>
                </a:r>
              </a:p>
            </p:txBody>
          </p:sp>
        </mc:Fallback>
      </mc:AlternateContent>
      <p:sp>
        <p:nvSpPr>
          <p:cNvPr id="3" name="Slide Number Placeholder 2"/>
          <p:cNvSpPr>
            <a:spLocks noGrp="1"/>
          </p:cNvSpPr>
          <p:nvPr>
            <p:ph type="sldNum" sz="quarter" idx="15"/>
          </p:nvPr>
        </p:nvSpPr>
        <p:spPr/>
        <p:txBody>
          <a:bodyPr/>
          <a:lstStyle/>
          <a:p>
            <a:fld id="{0C921938-476A-4922-BE24-3B8F6A2854D9}" type="slidenum">
              <a:rPr lang="en-US" smtClean="0"/>
              <a:t>44</a:t>
            </a:fld>
            <a:endParaRPr lang="en-US" dirty="0"/>
          </a:p>
        </p:txBody>
      </p:sp>
      <p:sp>
        <p:nvSpPr>
          <p:cNvPr id="1215492" name="Rectangle 4"/>
          <p:cNvSpPr>
            <a:spLocks noChangeArrowheads="1"/>
          </p:cNvSpPr>
          <p:nvPr/>
        </p:nvSpPr>
        <p:spPr bwMode="auto">
          <a:xfrm>
            <a:off x="5766154" y="1905000"/>
            <a:ext cx="2996846" cy="369332"/>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66"/>
                </a:solidFill>
                <a:latin typeface="+mj-lt"/>
              </a:rPr>
              <a:t>Probabilistic Classifiers as well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5491">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5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15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154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549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1549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54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1549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1549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15491">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15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1"/>
          </p:nvPr>
        </p:nvSpPr>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a:t>
            </a:r>
            <a:r>
              <a:rPr lang="en-US" dirty="0" smtClean="0">
                <a:solidFill>
                  <a:schemeClr val="tx2"/>
                </a:solidFill>
              </a:rPr>
              <a:t>functions (e.g., linear)</a:t>
            </a:r>
            <a:endParaRPr lang="en-US" dirty="0">
              <a:solidFill>
                <a:schemeClr val="tx2"/>
              </a:solidFill>
            </a:endParaRPr>
          </a:p>
          <a:p>
            <a:pPr>
              <a:buFont typeface="Wingdings" pitchFamily="2" charset="2"/>
              <a:buNone/>
            </a:pPr>
            <a:endParaRPr lang="en-US" dirty="0">
              <a:solidFill>
                <a:schemeClr val="tx2"/>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45</a:t>
            </a:fld>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1"/>
          </p:nvPr>
        </p:nvSpPr>
        <p:spPr/>
        <p:txBody>
          <a:bodyPr/>
          <a:lstStyle/>
          <a:p>
            <a:r>
              <a:rPr lang="en-US" dirty="0"/>
              <a:t>Data are separable in &lt;x, x</a:t>
            </a:r>
            <a:r>
              <a:rPr lang="en-US" baseline="30000" dirty="0"/>
              <a:t>2</a:t>
            </a:r>
            <a:r>
              <a:rPr lang="en-US" dirty="0"/>
              <a:t>&gt; space</a:t>
            </a:r>
          </a:p>
        </p:txBody>
      </p:sp>
      <p:sp>
        <p:nvSpPr>
          <p:cNvPr id="3" name="Slide Number Placeholder 2"/>
          <p:cNvSpPr>
            <a:spLocks noGrp="1"/>
          </p:cNvSpPr>
          <p:nvPr>
            <p:ph type="sldNum" sz="quarter" idx="15"/>
          </p:nvPr>
        </p:nvSpPr>
        <p:spPr/>
        <p:txBody>
          <a:bodyPr/>
          <a:lstStyle/>
          <a:p>
            <a:fld id="{0C921938-476A-4922-BE24-3B8F6A2854D9}" type="slidenum">
              <a:rPr lang="en-US" smtClean="0"/>
              <a:t>46</a:t>
            </a:fld>
            <a:endParaRPr lang="en-US" dirty="0"/>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a:t>
            </a:r>
            <a:r>
              <a:rPr lang="en-US" sz="2400" baseline="30000"/>
              <a:t>2</a:t>
            </a:r>
            <a:endParaRPr lang="en-US" sz="240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4" name="Text Box 22"/>
          <p:cNvSpPr txBox="1">
            <a:spLocks noChangeArrowheads="1"/>
          </p:cNvSpPr>
          <p:nvPr/>
        </p:nvSpPr>
        <p:spPr bwMode="auto">
          <a:xfrm>
            <a:off x="228600" y="1905000"/>
            <a:ext cx="3340100" cy="1815882"/>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lvl="0" indent="-342900" eaLnBrk="1" hangingPunct="1">
              <a:spcBef>
                <a:spcPct val="20000"/>
              </a:spcBef>
              <a:buSzPct val="75000"/>
              <a:buBlip>
                <a:blip r:embed="rId3"/>
              </a:buBlip>
            </a:pPr>
            <a:r>
              <a:rPr lang="en-US" sz="2000" dirty="0" smtClean="0">
                <a:latin typeface="+mj-lt"/>
              </a:rPr>
              <a:t>Key issue: Representation:</a:t>
            </a:r>
          </a:p>
          <a:p>
            <a:pPr marL="800100" lvl="1" indent="-342900" eaLnBrk="1" hangingPunct="1">
              <a:spcBef>
                <a:spcPct val="20000"/>
              </a:spcBef>
              <a:buSzPct val="75000"/>
              <a:buBlip>
                <a:blip r:embed="rId3"/>
              </a:buBlip>
            </a:pPr>
            <a:r>
              <a:rPr lang="en-US" sz="2000" dirty="0" smtClean="0">
                <a:latin typeface="+mj-lt"/>
              </a:rPr>
              <a:t>what features to use.</a:t>
            </a:r>
          </a:p>
          <a:p>
            <a:pPr marL="342900" indent="-342900" eaLnBrk="1" hangingPunct="1">
              <a:spcBef>
                <a:spcPct val="20000"/>
              </a:spcBef>
              <a:buSzPct val="75000"/>
              <a:buBlip>
                <a:blip r:embed="rId3"/>
              </a:buBlip>
            </a:pPr>
            <a:r>
              <a:rPr lang="en-US" sz="2000" dirty="0" smtClean="0">
                <a:latin typeface="+mj-lt"/>
              </a:rPr>
              <a:t>Computationally</a:t>
            </a:r>
            <a:r>
              <a:rPr lang="en-US" sz="2000" dirty="0">
                <a:latin typeface="+mj-lt"/>
              </a:rPr>
              <a:t>, can be done implicitly  (kernels</a:t>
            </a:r>
            <a:r>
              <a:rPr lang="en-US" sz="2000" dirty="0" smtClean="0">
                <a:latin typeface="+mj-lt"/>
              </a:rPr>
              <a:t>) </a:t>
            </a:r>
          </a:p>
          <a:p>
            <a:pPr marL="800100" lvl="1" indent="-342900" eaLnBrk="1" hangingPunct="1">
              <a:spcBef>
                <a:spcPct val="20000"/>
              </a:spcBef>
              <a:buSzPct val="75000"/>
              <a:buBlip>
                <a:blip r:embed="rId3"/>
              </a:buBlip>
            </a:pPr>
            <a:r>
              <a:rPr lang="en-US" sz="2000" dirty="0">
                <a:latin typeface="+mj-lt"/>
              </a:rPr>
              <a:t>N</a:t>
            </a:r>
            <a:r>
              <a:rPr lang="en-US" sz="2000" dirty="0" smtClean="0">
                <a:latin typeface="+mj-lt"/>
              </a:rPr>
              <a:t>ot always ideal.</a:t>
            </a:r>
            <a:endParaRPr lang="en-US" sz="20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93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P spid="1093654"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r>
              <a:rPr lang="en-US" dirty="0">
                <a:solidFill>
                  <a:schemeClr val="tx2">
                    <a:lumMod val="50000"/>
                  </a:schemeClr>
                </a:solidFill>
              </a:rPr>
              <a:t>Exclusive-OR  (XOR)</a:t>
            </a:r>
          </a:p>
        </p:txBody>
      </p:sp>
      <mc:AlternateContent xmlns:mc="http://schemas.openxmlformats.org/markup-compatibility/2006" xmlns:a14="http://schemas.microsoft.com/office/drawing/2010/main">
        <mc:Choice Requires="a14">
          <p:sp>
            <p:nvSpPr>
              <p:cNvPr id="1152003" name="Rectangle 3"/>
              <p:cNvSpPr>
                <a:spLocks noGrp="1" noChangeArrowheads="1"/>
              </p:cNvSpPr>
              <p:nvPr>
                <p:ph idx="1"/>
              </p:nvPr>
            </p:nvSpPr>
            <p:spPr/>
            <p:txBody>
              <a:bodyPr/>
              <a:lstStyle/>
              <a:p>
                <a:pPr marL="533400" indent="-533400"/>
                <a:r>
                  <a:rPr lang="en-US" sz="2400" dirty="0"/>
                  <a:t>(x</a:t>
                </a:r>
                <a:r>
                  <a:rPr lang="en-US" sz="2400" baseline="-25000" dirty="0"/>
                  <a:t>1</a:t>
                </a:r>
                <a:r>
                  <a:rPr lang="en-US" sz="2400" dirty="0"/>
                  <a:t> </a:t>
                </a:r>
                <a:r>
                  <a:rPr lang="en-US" dirty="0">
                    <a:solidFill>
                      <a:srgbClr val="0000FF"/>
                    </a:solidFill>
                    <a:latin typeface="cmsy10" pitchFamily="34" charset="0"/>
                  </a:rPr>
                  <a:t>˄</a:t>
                </a:r>
                <a:r>
                  <a:rPr lang="en-US" sz="2400" dirty="0" smtClean="0"/>
                  <a:t> x</a:t>
                </a:r>
                <a:r>
                  <a:rPr lang="en-US" sz="2400" baseline="-25000" dirty="0" smtClean="0"/>
                  <a:t>2</a:t>
                </a:r>
                <a:r>
                  <a:rPr lang="en-US" dirty="0" smtClean="0"/>
                  <a:t>)</a:t>
                </a:r>
                <a:r>
                  <a:rPr lang="en-US" sz="2400" dirty="0" smtClean="0"/>
                  <a:t> </a:t>
                </a:r>
                <a:r>
                  <a:rPr lang="en-US" dirty="0">
                    <a:solidFill>
                      <a:srgbClr val="0000FF"/>
                    </a:solidFill>
                    <a:latin typeface="cmsy10" pitchFamily="34" charset="0"/>
                  </a:rPr>
                  <a:t>˅</a:t>
                </a:r>
                <a:r>
                  <a:rPr lang="en-US" sz="2400" dirty="0" smtClean="0"/>
                  <a:t> </a:t>
                </a:r>
                <a:r>
                  <a:rPr lang="en-US" sz="2400" dirty="0"/>
                  <a:t>(</a:t>
                </a:r>
                <a14:m>
                  <m:oMath xmlns:m="http://schemas.openxmlformats.org/officeDocument/2006/math">
                    <m:r>
                      <a:rPr lang="en-US" i="1" dirty="0">
                        <a:solidFill>
                          <a:srgbClr val="0000FF"/>
                        </a:solidFill>
                        <a:latin typeface="Cambria Math" panose="02040503050406030204" pitchFamily="18" charset="0"/>
                      </a:rPr>
                      <m:t>¬</m:t>
                    </m:r>
                  </m:oMath>
                </a14:m>
                <a:r>
                  <a:rPr lang="en-US" sz="2400" dirty="0"/>
                  <a:t>{x</a:t>
                </a:r>
                <a:r>
                  <a:rPr lang="en-US" sz="2400" baseline="-25000" dirty="0"/>
                  <a:t>1</a:t>
                </a:r>
                <a:r>
                  <a:rPr lang="en-US" sz="2400" dirty="0"/>
                  <a:t>} </a:t>
                </a:r>
                <a:r>
                  <a:rPr lang="en-US" dirty="0">
                    <a:solidFill>
                      <a:srgbClr val="0000FF"/>
                    </a:solidFill>
                    <a:latin typeface="cmsy10" pitchFamily="34" charset="0"/>
                  </a:rPr>
                  <a:t>˄</a:t>
                </a:r>
                <a:r>
                  <a:rPr lang="en-US" sz="2400" dirty="0" smtClean="0"/>
                  <a:t> </a:t>
                </a:r>
                <a14:m>
                  <m:oMath xmlns:m="http://schemas.openxmlformats.org/officeDocument/2006/math">
                    <m:r>
                      <a:rPr lang="en-US" i="1" dirty="0">
                        <a:solidFill>
                          <a:srgbClr val="0000FF"/>
                        </a:solidFill>
                        <a:latin typeface="Cambria Math" panose="02040503050406030204" pitchFamily="18" charset="0"/>
                      </a:rPr>
                      <m:t>¬</m:t>
                    </m:r>
                  </m:oMath>
                </a14:m>
                <a:r>
                  <a:rPr lang="en-US" sz="2400" dirty="0"/>
                  <a:t>{x</a:t>
                </a:r>
                <a:r>
                  <a:rPr lang="en-US" sz="2400" baseline="-25000" dirty="0"/>
                  <a:t>2</a:t>
                </a:r>
                <a:r>
                  <a:rPr lang="en-US" sz="2400" dirty="0"/>
                  <a:t>})</a:t>
                </a:r>
              </a:p>
              <a:p>
                <a:pPr marL="533400" indent="-533400"/>
                <a:r>
                  <a:rPr lang="en-US" sz="2400" dirty="0"/>
                  <a:t>In general: a parity function.</a:t>
                </a:r>
              </a:p>
              <a:p>
                <a:pPr marL="533400" indent="-533400"/>
                <a:endParaRPr lang="en-US" sz="2400" dirty="0"/>
              </a:p>
              <a:p>
                <a:pPr marL="533400" indent="-533400"/>
                <a:r>
                  <a:rPr lang="en-US" sz="2400" dirty="0"/>
                  <a:t>x</a:t>
                </a:r>
                <a:r>
                  <a:rPr lang="en-US" sz="2400" baseline="-25000" dirty="0"/>
                  <a:t>i</a:t>
                </a:r>
                <a:r>
                  <a:rPr lang="en-US" sz="2400" dirty="0"/>
                  <a:t> </a:t>
                </a:r>
                <a:r>
                  <a:rPr lang="en-US" dirty="0"/>
                  <a:t>∈ </a:t>
                </a:r>
                <a:r>
                  <a:rPr lang="en-US" sz="2400" dirty="0"/>
                  <a:t>{0,1}</a:t>
                </a:r>
              </a:p>
              <a:p>
                <a:pPr marL="533400" indent="-533400"/>
                <a:r>
                  <a:rPr lang="en-US" sz="2400" dirty="0"/>
                  <a:t>f(x</a:t>
                </a:r>
                <a:r>
                  <a:rPr lang="en-US" sz="2400" baseline="-25000" dirty="0"/>
                  <a:t>1</a:t>
                </a:r>
                <a:r>
                  <a:rPr lang="en-US" sz="2400" dirty="0"/>
                  <a:t>, x</a:t>
                </a:r>
                <a:r>
                  <a:rPr lang="en-US" sz="2400" baseline="-25000" dirty="0"/>
                  <a:t>2</a:t>
                </a:r>
                <a:r>
                  <a:rPr lang="en-US" sz="2400" dirty="0"/>
                  <a:t>,…, </a:t>
                </a:r>
                <a:r>
                  <a:rPr lang="en-US" sz="2400" dirty="0" err="1"/>
                  <a:t>x</a:t>
                </a:r>
                <a:r>
                  <a:rPr lang="en-US" sz="2400" baseline="-25000" dirty="0" err="1"/>
                  <a:t>n</a:t>
                </a:r>
                <a:r>
                  <a:rPr lang="en-US" sz="2400" dirty="0"/>
                  <a:t>) = 1 </a:t>
                </a:r>
              </a:p>
              <a:p>
                <a:pPr marL="533400" indent="-533400">
                  <a:buFont typeface="Wingdings" pitchFamily="2" charset="2"/>
                  <a:buNone/>
                </a:pPr>
                <a:r>
                  <a:rPr lang="en-US" sz="2400" dirty="0"/>
                  <a:t>                         </a:t>
                </a:r>
                <a:r>
                  <a:rPr lang="en-US" sz="2400" dirty="0" err="1"/>
                  <a:t>iff</a:t>
                </a:r>
                <a:r>
                  <a:rPr lang="en-US" sz="2400" dirty="0"/>
                  <a:t> </a:t>
                </a:r>
                <a:r>
                  <a:rPr lang="en-US" sz="2400" dirty="0">
                    <a:latin typeface="Symbol" pitchFamily="18" charset="2"/>
                    <a:sym typeface="Symbol" pitchFamily="18" charset="2"/>
                  </a:rPr>
                  <a:t></a:t>
                </a:r>
                <a:r>
                  <a:rPr lang="en-US" sz="2400" dirty="0"/>
                  <a:t> x</a:t>
                </a:r>
                <a:r>
                  <a:rPr lang="en-US" sz="2400" b="1" baseline="-25000" dirty="0"/>
                  <a:t>i</a:t>
                </a:r>
                <a:r>
                  <a:rPr lang="en-US" sz="2400" dirty="0"/>
                  <a:t> is even</a:t>
                </a:r>
              </a:p>
              <a:p>
                <a:pPr marL="533400" indent="-533400">
                  <a:buFont typeface="Wingdings" pitchFamily="2" charset="2"/>
                  <a:buNone/>
                </a:pPr>
                <a:endParaRPr lang="en-US" sz="2400" dirty="0"/>
              </a:p>
              <a:p>
                <a:pPr marL="533400" indent="-533400">
                  <a:buFont typeface="Wingdings" pitchFamily="2" charset="2"/>
                  <a:buNone/>
                </a:pPr>
                <a:r>
                  <a:rPr lang="en-US" sz="2400" dirty="0"/>
                  <a:t>This function is not </a:t>
                </a:r>
              </a:p>
              <a:p>
                <a:pPr marL="533400" indent="-533400">
                  <a:buFont typeface="Wingdings" pitchFamily="2" charset="2"/>
                  <a:buNone/>
                </a:pPr>
                <a:r>
                  <a:rPr lang="en-US" sz="2400" dirty="0"/>
                  <a:t>    </a:t>
                </a:r>
                <a:r>
                  <a:rPr lang="en-US" sz="2400" dirty="0">
                    <a:solidFill>
                      <a:schemeClr val="tx2"/>
                    </a:solidFill>
                  </a:rPr>
                  <a:t>linearly separable</a:t>
                </a:r>
                <a:r>
                  <a:rPr lang="en-US" sz="2400" dirty="0"/>
                  <a:t>.</a:t>
                </a:r>
              </a:p>
            </p:txBody>
          </p:sp>
        </mc:Choice>
        <mc:Fallback xmlns="">
          <p:sp>
            <p:nvSpPr>
              <p:cNvPr id="1152003" name="Rectangle 3"/>
              <p:cNvSpPr>
                <a:spLocks noGrp="1" noRot="1" noChangeAspect="1" noMove="1" noResize="1" noEditPoints="1" noAdjustHandles="1" noChangeArrowheads="1" noChangeShapeType="1" noTextEdit="1"/>
              </p:cNvSpPr>
              <p:nvPr>
                <p:ph idx="1"/>
              </p:nvPr>
            </p:nvSpPr>
            <p:spPr>
              <a:blipFill>
                <a:blip r:embed="rId3"/>
                <a:stretch>
                  <a:fillRect l="-1255" t="-1213"/>
                </a:stretch>
              </a:blipFill>
            </p:spPr>
            <p:txBody>
              <a:bodyPr/>
              <a:lstStyle/>
              <a:p>
                <a:r>
                  <a:rPr lang="en-US">
                    <a:noFill/>
                  </a:rPr>
                  <a:t> </a:t>
                </a:r>
              </a:p>
            </p:txBody>
          </p:sp>
        </mc:Fallback>
      </mc:AlternateContent>
      <p:sp>
        <p:nvSpPr>
          <p:cNvPr id="3" name="Slide Number Placeholder 2"/>
          <p:cNvSpPr>
            <a:spLocks noGrp="1"/>
          </p:cNvSpPr>
          <p:nvPr>
            <p:ph type="sldNum" sz="quarter" idx="15"/>
          </p:nvPr>
        </p:nvSpPr>
        <p:spPr/>
        <p:txBody>
          <a:bodyPr/>
          <a:lstStyle/>
          <a:p>
            <a:fld id="{0C921938-476A-4922-BE24-3B8F6A2854D9}" type="slidenum">
              <a:rPr lang="en-US" smtClean="0"/>
              <a:t>47</a:t>
            </a:fld>
            <a:endParaRPr lang="en-US" dirty="0"/>
          </a:p>
        </p:txBody>
      </p:sp>
      <p:grpSp>
        <p:nvGrpSpPr>
          <p:cNvPr id="1152046" name="Group 46"/>
          <p:cNvGrpSpPr>
            <a:grpSpLocks/>
          </p:cNvGrpSpPr>
          <p:nvPr/>
        </p:nvGrpSpPr>
        <p:grpSpPr bwMode="auto">
          <a:xfrm>
            <a:off x="4365625" y="2209800"/>
            <a:ext cx="4778375" cy="3970338"/>
            <a:chOff x="1296" y="996"/>
            <a:chExt cx="3010" cy="2501"/>
          </a:xfrm>
        </p:grpSpPr>
        <p:sp>
          <p:nvSpPr>
            <p:cNvPr id="1152047" name="Line 47"/>
            <p:cNvSpPr>
              <a:spLocks noChangeShapeType="1"/>
            </p:cNvSpPr>
            <p:nvPr/>
          </p:nvSpPr>
          <p:spPr bwMode="auto">
            <a:xfrm>
              <a:off x="1809" y="996"/>
              <a:ext cx="0" cy="215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48" name="Line 48"/>
            <p:cNvSpPr>
              <a:spLocks noChangeShapeType="1"/>
            </p:cNvSpPr>
            <p:nvPr/>
          </p:nvSpPr>
          <p:spPr bwMode="auto">
            <a:xfrm>
              <a:off x="1809" y="3149"/>
              <a:ext cx="249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49" name="Oval 49"/>
            <p:cNvSpPr>
              <a:spLocks noChangeArrowheads="1"/>
            </p:cNvSpPr>
            <p:nvPr/>
          </p:nvSpPr>
          <p:spPr bwMode="auto">
            <a:xfrm>
              <a:off x="2534" y="230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50" name="Oval 50"/>
            <p:cNvSpPr>
              <a:spLocks noChangeArrowheads="1"/>
            </p:cNvSpPr>
            <p:nvPr/>
          </p:nvSpPr>
          <p:spPr bwMode="auto">
            <a:xfrm>
              <a:off x="1776" y="309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51" name="Rectangle 51"/>
            <p:cNvSpPr>
              <a:spLocks noChangeArrowheads="1"/>
            </p:cNvSpPr>
            <p:nvPr/>
          </p:nvSpPr>
          <p:spPr bwMode="auto">
            <a:xfrm>
              <a:off x="1824" y="2304"/>
              <a:ext cx="117" cy="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2" name="Rectangle 52"/>
            <p:cNvSpPr>
              <a:spLocks noChangeArrowheads="1"/>
            </p:cNvSpPr>
            <p:nvPr/>
          </p:nvSpPr>
          <p:spPr bwMode="auto">
            <a:xfrm>
              <a:off x="2522" y="3085"/>
              <a:ext cx="118"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3" name="Line 53"/>
            <p:cNvSpPr>
              <a:spLocks noChangeShapeType="1"/>
            </p:cNvSpPr>
            <p:nvPr/>
          </p:nvSpPr>
          <p:spPr bwMode="auto">
            <a:xfrm flipV="1">
              <a:off x="1296" y="1056"/>
              <a:ext cx="1728" cy="235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4" name="Text Box 54"/>
            <p:cNvSpPr txBox="1">
              <a:spLocks noChangeArrowheads="1"/>
            </p:cNvSpPr>
            <p:nvPr/>
          </p:nvSpPr>
          <p:spPr bwMode="auto">
            <a:xfrm>
              <a:off x="4032" y="3247"/>
              <a:ext cx="2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66"/>
                  </a:solidFill>
                  <a:latin typeface="Tempus Sans ITC" pitchFamily="82" charset="0"/>
                </a:rPr>
                <a:t>x</a:t>
              </a:r>
              <a:r>
                <a:rPr lang="en-US" sz="2000" baseline="-25000">
                  <a:solidFill>
                    <a:srgbClr val="000066"/>
                  </a:solidFill>
                  <a:latin typeface="Tempus Sans ITC" pitchFamily="82" charset="0"/>
                </a:rPr>
                <a:t>1</a:t>
              </a:r>
            </a:p>
          </p:txBody>
        </p:sp>
        <p:sp>
          <p:nvSpPr>
            <p:cNvPr id="1152055" name="Text Box 55"/>
            <p:cNvSpPr txBox="1">
              <a:spLocks noChangeArrowheads="1"/>
            </p:cNvSpPr>
            <p:nvPr/>
          </p:nvSpPr>
          <p:spPr bwMode="auto">
            <a:xfrm>
              <a:off x="1440" y="1164"/>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000066"/>
                  </a:solidFill>
                  <a:latin typeface="Tempus Sans ITC" pitchFamily="82" charset="0"/>
                </a:rPr>
                <a:t> x</a:t>
              </a:r>
              <a:r>
                <a:rPr lang="en-US" sz="2000" baseline="-25000">
                  <a:solidFill>
                    <a:srgbClr val="000066"/>
                  </a:solidFill>
                  <a:latin typeface="Tempus Sans ITC" pitchFamily="82" charset="0"/>
                </a:rPr>
                <a:t>2</a:t>
              </a:r>
            </a:p>
          </p:txBody>
        </p:sp>
        <p:sp>
          <p:nvSpPr>
            <p:cNvPr id="1152056" name="Rectangle 56"/>
            <p:cNvSpPr>
              <a:spLocks noChangeArrowheads="1"/>
            </p:cNvSpPr>
            <p:nvPr/>
          </p:nvSpPr>
          <p:spPr bwMode="auto">
            <a:xfrm>
              <a:off x="1632" y="216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7" name="Rectangle 57"/>
            <p:cNvSpPr>
              <a:spLocks noChangeArrowheads="1"/>
            </p:cNvSpPr>
            <p:nvPr/>
          </p:nvSpPr>
          <p:spPr bwMode="auto">
            <a:xfrm>
              <a:off x="2592" y="2892"/>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8" name="Rectangle 58"/>
            <p:cNvSpPr>
              <a:spLocks noChangeArrowheads="1"/>
            </p:cNvSpPr>
            <p:nvPr/>
          </p:nvSpPr>
          <p:spPr bwMode="auto">
            <a:xfrm>
              <a:off x="2688" y="2988"/>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59" name="Rectangle 59"/>
            <p:cNvSpPr>
              <a:spLocks noChangeArrowheads="1"/>
            </p:cNvSpPr>
            <p:nvPr/>
          </p:nvSpPr>
          <p:spPr bwMode="auto">
            <a:xfrm>
              <a:off x="2784" y="3084"/>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0" name="Rectangle 60"/>
            <p:cNvSpPr>
              <a:spLocks noChangeArrowheads="1"/>
            </p:cNvSpPr>
            <p:nvPr/>
          </p:nvSpPr>
          <p:spPr bwMode="auto">
            <a:xfrm>
              <a:off x="2880" y="318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1" name="Rectangle 61"/>
            <p:cNvSpPr>
              <a:spLocks noChangeArrowheads="1"/>
            </p:cNvSpPr>
            <p:nvPr/>
          </p:nvSpPr>
          <p:spPr bwMode="auto">
            <a:xfrm>
              <a:off x="1584" y="2304"/>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2" name="Rectangle 62"/>
            <p:cNvSpPr>
              <a:spLocks noChangeArrowheads="1"/>
            </p:cNvSpPr>
            <p:nvPr/>
          </p:nvSpPr>
          <p:spPr bwMode="auto">
            <a:xfrm>
              <a:off x="1680" y="2400"/>
              <a:ext cx="117" cy="36"/>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063" name="Oval 63"/>
            <p:cNvSpPr>
              <a:spLocks noChangeArrowheads="1"/>
            </p:cNvSpPr>
            <p:nvPr/>
          </p:nvSpPr>
          <p:spPr bwMode="auto">
            <a:xfrm>
              <a:off x="2630" y="2400"/>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4" name="Oval 64"/>
            <p:cNvSpPr>
              <a:spLocks noChangeArrowheads="1"/>
            </p:cNvSpPr>
            <p:nvPr/>
          </p:nvSpPr>
          <p:spPr bwMode="auto">
            <a:xfrm>
              <a:off x="2726" y="230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5" name="Oval 65"/>
            <p:cNvSpPr>
              <a:spLocks noChangeArrowheads="1"/>
            </p:cNvSpPr>
            <p:nvPr/>
          </p:nvSpPr>
          <p:spPr bwMode="auto">
            <a:xfrm>
              <a:off x="2544" y="249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6" name="Oval 66"/>
            <p:cNvSpPr>
              <a:spLocks noChangeArrowheads="1"/>
            </p:cNvSpPr>
            <p:nvPr/>
          </p:nvSpPr>
          <p:spPr bwMode="auto">
            <a:xfrm>
              <a:off x="2736" y="247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7" name="Oval 67"/>
            <p:cNvSpPr>
              <a:spLocks noChangeArrowheads="1"/>
            </p:cNvSpPr>
            <p:nvPr/>
          </p:nvSpPr>
          <p:spPr bwMode="auto">
            <a:xfrm>
              <a:off x="1920" y="3216"/>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8" name="Oval 68"/>
            <p:cNvSpPr>
              <a:spLocks noChangeArrowheads="1"/>
            </p:cNvSpPr>
            <p:nvPr/>
          </p:nvSpPr>
          <p:spPr bwMode="auto">
            <a:xfrm>
              <a:off x="1718" y="3024"/>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69" name="Oval 69"/>
            <p:cNvSpPr>
              <a:spLocks noChangeArrowheads="1"/>
            </p:cNvSpPr>
            <p:nvPr/>
          </p:nvSpPr>
          <p:spPr bwMode="auto">
            <a:xfrm>
              <a:off x="1776" y="319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70" name="Oval 70"/>
            <p:cNvSpPr>
              <a:spLocks noChangeArrowheads="1"/>
            </p:cNvSpPr>
            <p:nvPr/>
          </p:nvSpPr>
          <p:spPr bwMode="auto">
            <a:xfrm>
              <a:off x="1968" y="3000"/>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2071" name="Oval 71"/>
            <p:cNvSpPr>
              <a:spLocks noChangeArrowheads="1"/>
            </p:cNvSpPr>
            <p:nvPr/>
          </p:nvSpPr>
          <p:spPr bwMode="auto">
            <a:xfrm>
              <a:off x="1862" y="2952"/>
              <a:ext cx="58" cy="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457200" y="76200"/>
            <a:ext cx="8229600" cy="1143000"/>
          </a:xfrm>
        </p:spPr>
        <p:txBody>
          <a:bodyPr/>
          <a:lstStyle/>
          <a:p>
            <a:r>
              <a:rPr lang="en-US" dirty="0">
                <a:solidFill>
                  <a:schemeClr val="tx2">
                    <a:lumMod val="50000"/>
                  </a:schemeClr>
                </a:solidFill>
              </a:rPr>
              <a:t>Functions Can be Made </a:t>
            </a:r>
            <a:r>
              <a:rPr lang="en-US" dirty="0" smtClean="0">
                <a:solidFill>
                  <a:schemeClr val="tx2">
                    <a:lumMod val="50000"/>
                  </a:schemeClr>
                </a:solidFill>
              </a:rPr>
              <a:t>Linear</a:t>
            </a:r>
            <a:br>
              <a:rPr lang="en-US" dirty="0" smtClean="0">
                <a:solidFill>
                  <a:schemeClr val="tx2">
                    <a:lumMod val="50000"/>
                  </a:schemeClr>
                </a:solidFill>
              </a:rPr>
            </a:br>
            <a:r>
              <a:rPr lang="en-US" sz="2400" dirty="0" smtClean="0">
                <a:solidFill>
                  <a:schemeClr val="tx2">
                    <a:lumMod val="50000"/>
                  </a:schemeClr>
                </a:solidFill>
              </a:rPr>
              <a:t>Discrete Case</a:t>
            </a:r>
            <a:endParaRPr lang="en-US" sz="2400" dirty="0">
              <a:solidFill>
                <a:schemeClr val="tx2">
                  <a:lumMod val="50000"/>
                </a:schemeClr>
              </a:solidFill>
            </a:endParaRPr>
          </a:p>
        </p:txBody>
      </p:sp>
      <p:sp>
        <p:nvSpPr>
          <p:cNvPr id="2" name="Slide Number Placeholder 1"/>
          <p:cNvSpPr>
            <a:spLocks noGrp="1"/>
          </p:cNvSpPr>
          <p:nvPr>
            <p:ph type="sldNum" sz="quarter" idx="4294967295"/>
          </p:nvPr>
        </p:nvSpPr>
        <p:spPr>
          <a:xfrm>
            <a:off x="7010400" y="6356350"/>
            <a:ext cx="2133600" cy="365125"/>
          </a:xfrm>
        </p:spPr>
        <p:txBody>
          <a:bodyPr/>
          <a:lstStyle/>
          <a:p>
            <a:fld id="{0C921938-476A-4922-BE24-3B8F6A2854D9}" type="slidenum">
              <a:rPr lang="en-US" smtClean="0"/>
              <a:t>48</a:t>
            </a:fld>
            <a:endParaRPr lang="en-US" dirty="0"/>
          </a:p>
        </p:txBody>
      </p:sp>
      <p:sp>
        <p:nvSpPr>
          <p:cNvPr id="1154051" name="Rectangle 3"/>
          <p:cNvSpPr>
            <a:spLocks noGrp="1" noChangeArrowheads="1"/>
          </p:cNvSpPr>
          <p:nvPr>
            <p:ph idx="4294967295"/>
          </p:nvPr>
        </p:nvSpPr>
        <p:spPr>
          <a:xfrm>
            <a:off x="1981200" y="1600200"/>
            <a:ext cx="7162800" cy="4525963"/>
          </a:xfrm>
        </p:spPr>
        <p:txBody>
          <a:bodyPr/>
          <a:lstStyle/>
          <a:p>
            <a:pPr marL="533400" indent="-533400">
              <a:lnSpc>
                <a:spcPct val="80000"/>
              </a:lnSpc>
              <a:buNone/>
            </a:pPr>
            <a:r>
              <a:rPr lang="en-US" sz="2400" b="1" dirty="0">
                <a:solidFill>
                  <a:schemeClr val="tx2"/>
                </a:solidFill>
              </a:rPr>
              <a:t>x</a:t>
            </a:r>
            <a:r>
              <a:rPr lang="en-US" sz="2400" b="1" baseline="-25000" dirty="0">
                <a:solidFill>
                  <a:schemeClr val="tx2"/>
                </a:solidFill>
              </a:rPr>
              <a:t>1</a:t>
            </a:r>
            <a:r>
              <a:rPr lang="en-US" sz="2400" b="1" dirty="0">
                <a:solidFill>
                  <a:schemeClr val="tx2"/>
                </a:solidFill>
              </a:rPr>
              <a:t> x</a:t>
            </a:r>
            <a:r>
              <a:rPr lang="en-US" sz="2400" b="1" baseline="-25000" dirty="0">
                <a:solidFill>
                  <a:schemeClr val="tx2"/>
                </a:solidFill>
              </a:rPr>
              <a:t>2</a:t>
            </a:r>
            <a:r>
              <a:rPr lang="en-US" sz="2400" b="1" dirty="0">
                <a:solidFill>
                  <a:schemeClr val="tx2"/>
                </a:solidFill>
              </a:rPr>
              <a:t> x</a:t>
            </a:r>
            <a:r>
              <a:rPr lang="en-US" sz="2400" b="1" baseline="-25000" dirty="0">
                <a:solidFill>
                  <a:schemeClr val="tx2"/>
                </a:solidFill>
              </a:rPr>
              <a:t>4</a:t>
            </a:r>
            <a:r>
              <a:rPr lang="en-US" sz="2400" b="1" dirty="0">
                <a:solidFill>
                  <a:schemeClr val="tx2"/>
                </a:solidFill>
              </a:rPr>
              <a:t> </a:t>
            </a:r>
            <a:r>
              <a:rPr lang="en-US" dirty="0">
                <a:solidFill>
                  <a:srgbClr val="0000FF"/>
                </a:solidFill>
                <a:latin typeface="cmsy10" pitchFamily="34" charset="0"/>
              </a:rPr>
              <a:t>˅</a:t>
            </a:r>
            <a:r>
              <a:rPr lang="en-US" sz="2400" b="1" dirty="0" smtClean="0">
                <a:solidFill>
                  <a:schemeClr val="tx2"/>
                </a:solidFill>
              </a:rPr>
              <a:t> </a:t>
            </a:r>
            <a:r>
              <a:rPr lang="en-US" sz="2400" b="1" dirty="0">
                <a:solidFill>
                  <a:schemeClr val="tx2"/>
                </a:solidFill>
              </a:rPr>
              <a:t>x</a:t>
            </a:r>
            <a:r>
              <a:rPr lang="en-US" sz="2400" b="1" baseline="-25000" dirty="0">
                <a:solidFill>
                  <a:schemeClr val="tx2"/>
                </a:solidFill>
              </a:rPr>
              <a:t>2</a:t>
            </a:r>
            <a:r>
              <a:rPr lang="en-US" sz="2400" b="1" dirty="0">
                <a:solidFill>
                  <a:schemeClr val="tx2"/>
                </a:solidFill>
              </a:rPr>
              <a:t> x</a:t>
            </a:r>
            <a:r>
              <a:rPr lang="en-US" sz="2400" b="1" baseline="-25000" dirty="0">
                <a:solidFill>
                  <a:schemeClr val="tx2"/>
                </a:solidFill>
              </a:rPr>
              <a:t>4 </a:t>
            </a:r>
            <a:r>
              <a:rPr lang="en-US" sz="2400" b="1" dirty="0">
                <a:solidFill>
                  <a:schemeClr val="tx2"/>
                </a:solidFill>
              </a:rPr>
              <a:t>x</a:t>
            </a:r>
            <a:r>
              <a:rPr lang="en-US" sz="2400" b="1" baseline="-25000" dirty="0">
                <a:solidFill>
                  <a:schemeClr val="tx2"/>
                </a:solidFill>
              </a:rPr>
              <a:t>5</a:t>
            </a:r>
            <a:r>
              <a:rPr lang="en-US" sz="2400" b="1" dirty="0">
                <a:solidFill>
                  <a:schemeClr val="tx2"/>
                </a:solidFill>
              </a:rPr>
              <a:t> </a:t>
            </a:r>
            <a:r>
              <a:rPr lang="en-US" dirty="0">
                <a:solidFill>
                  <a:srgbClr val="0000FF"/>
                </a:solidFill>
                <a:latin typeface="cmsy10" pitchFamily="34" charset="0"/>
              </a:rPr>
              <a:t>˅</a:t>
            </a:r>
            <a:r>
              <a:rPr lang="en-US" sz="2400" b="1" dirty="0" smtClean="0">
                <a:solidFill>
                  <a:schemeClr val="tx2"/>
                </a:solidFill>
              </a:rPr>
              <a:t> </a:t>
            </a:r>
            <a:r>
              <a:rPr lang="en-US" sz="2400" b="1" dirty="0">
                <a:solidFill>
                  <a:schemeClr val="tx2"/>
                </a:solidFill>
              </a:rPr>
              <a:t>x</a:t>
            </a:r>
            <a:r>
              <a:rPr lang="en-US" sz="2400" b="1" baseline="-25000" dirty="0">
                <a:solidFill>
                  <a:schemeClr val="tx2"/>
                </a:solidFill>
              </a:rPr>
              <a:t>1</a:t>
            </a:r>
            <a:r>
              <a:rPr lang="en-US" sz="2400" b="1" dirty="0">
                <a:solidFill>
                  <a:schemeClr val="tx2"/>
                </a:solidFill>
              </a:rPr>
              <a:t> x</a:t>
            </a:r>
            <a:r>
              <a:rPr lang="en-US" sz="2400" b="1" baseline="-25000" dirty="0">
                <a:solidFill>
                  <a:schemeClr val="tx2"/>
                </a:solidFill>
              </a:rPr>
              <a:t>3</a:t>
            </a:r>
            <a:r>
              <a:rPr lang="en-US" sz="2400" b="1" dirty="0">
                <a:solidFill>
                  <a:schemeClr val="tx2"/>
                </a:solidFill>
              </a:rPr>
              <a:t> x</a:t>
            </a:r>
            <a:r>
              <a:rPr lang="en-US" sz="2400" b="1" baseline="-25000" dirty="0">
                <a:solidFill>
                  <a:schemeClr val="tx2"/>
                </a:solidFill>
              </a:rPr>
              <a:t>7</a:t>
            </a:r>
            <a:endParaRPr lang="en-US" dirty="0"/>
          </a:p>
          <a:p>
            <a:pPr marL="533400" indent="-533400">
              <a:lnSpc>
                <a:spcPct val="80000"/>
              </a:lnSpc>
              <a:buFont typeface="Wingdings" pitchFamily="2" charset="2"/>
              <a:buNone/>
            </a:pPr>
            <a:r>
              <a:rPr lang="en-US" sz="1600" b="1" dirty="0"/>
              <a:t>  </a:t>
            </a: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endParaRPr lang="en-US" sz="1800" dirty="0"/>
          </a:p>
          <a:p>
            <a:pPr marL="533400" indent="-533400">
              <a:lnSpc>
                <a:spcPct val="80000"/>
              </a:lnSpc>
              <a:buFont typeface="Wingdings" pitchFamily="2" charset="2"/>
              <a:buNone/>
            </a:pPr>
            <a:r>
              <a:rPr lang="en-US" sz="2000" b="1" dirty="0"/>
              <a:t>Space: X= x</a:t>
            </a:r>
            <a:r>
              <a:rPr lang="en-US" sz="2000" b="1" baseline="-25000" dirty="0"/>
              <a:t>1</a:t>
            </a:r>
            <a:r>
              <a:rPr lang="en-US" sz="2000" b="1" dirty="0"/>
              <a:t>, x</a:t>
            </a:r>
            <a:r>
              <a:rPr lang="en-US" sz="2000" b="1" baseline="-25000" dirty="0"/>
              <a:t>2</a:t>
            </a:r>
            <a:r>
              <a:rPr lang="en-US" sz="2000" b="1" dirty="0"/>
              <a:t>,…, </a:t>
            </a:r>
            <a:r>
              <a:rPr lang="en-US" sz="2000" b="1" dirty="0" err="1"/>
              <a:t>x</a:t>
            </a:r>
            <a:r>
              <a:rPr lang="en-US" sz="2000" b="1" baseline="-25000" dirty="0" err="1"/>
              <a:t>n</a:t>
            </a:r>
            <a:endParaRPr lang="en-US" sz="2000" b="1" baseline="-25000" dirty="0"/>
          </a:p>
          <a:p>
            <a:pPr marL="533400" indent="-533400">
              <a:lnSpc>
                <a:spcPct val="80000"/>
              </a:lnSpc>
              <a:buFont typeface="Wingdings" pitchFamily="2" charset="2"/>
              <a:buNone/>
            </a:pPr>
            <a:endParaRPr lang="en-US" sz="2000" b="1" dirty="0"/>
          </a:p>
          <a:p>
            <a:pPr marL="533400" indent="-533400">
              <a:spcBef>
                <a:spcPct val="0"/>
              </a:spcBef>
              <a:buSzTx/>
              <a:buFontTx/>
              <a:buNone/>
            </a:pPr>
            <a:endParaRPr lang="en-US" sz="1800" b="1" dirty="0" smtClean="0">
              <a:solidFill>
                <a:srgbClr val="FF0000"/>
              </a:solidFill>
            </a:endParaRPr>
          </a:p>
          <a:p>
            <a:pPr marL="533400" indent="-533400">
              <a:spcBef>
                <a:spcPct val="0"/>
              </a:spcBef>
              <a:buSzTx/>
              <a:buFontTx/>
              <a:buNone/>
            </a:pPr>
            <a:r>
              <a:rPr lang="en-US" sz="1800" dirty="0" smtClean="0">
                <a:solidFill>
                  <a:srgbClr val="FF0000"/>
                </a:solidFill>
              </a:rPr>
              <a:t>Input </a:t>
            </a:r>
            <a:r>
              <a:rPr lang="en-US" sz="1800" dirty="0">
                <a:solidFill>
                  <a:srgbClr val="FF0000"/>
                </a:solidFill>
              </a:rPr>
              <a:t>Transformation</a:t>
            </a:r>
          </a:p>
          <a:p>
            <a:pPr marL="533400" indent="-533400">
              <a:lnSpc>
                <a:spcPct val="80000"/>
              </a:lnSpc>
              <a:buFont typeface="Wingdings" pitchFamily="2" charset="2"/>
              <a:buNone/>
            </a:pPr>
            <a:r>
              <a:rPr lang="en-US" sz="1800" dirty="0"/>
              <a:t>                                             </a:t>
            </a:r>
            <a:r>
              <a:rPr lang="en-US" sz="2000" b="1" dirty="0" smtClean="0"/>
              <a:t>New </a:t>
            </a:r>
            <a:r>
              <a:rPr lang="en-US" sz="2000" b="1" dirty="0"/>
              <a:t>Space: Y = {y</a:t>
            </a:r>
            <a:r>
              <a:rPr lang="en-US" sz="2000" b="1" baseline="-25000" dirty="0"/>
              <a:t>1</a:t>
            </a:r>
            <a:r>
              <a:rPr lang="en-US" sz="2000" b="1" dirty="0"/>
              <a:t>,y</a:t>
            </a:r>
            <a:r>
              <a:rPr lang="en-US" sz="2000" b="1" baseline="-25000" dirty="0"/>
              <a:t>2</a:t>
            </a:r>
            <a:r>
              <a:rPr lang="en-US" sz="2000" b="1" dirty="0"/>
              <a:t>,…} = {</a:t>
            </a:r>
            <a:r>
              <a:rPr lang="en-US" sz="2000" b="1" dirty="0" err="1">
                <a:solidFill>
                  <a:srgbClr val="FF6600"/>
                </a:solidFill>
              </a:rPr>
              <a:t>x</a:t>
            </a:r>
            <a:r>
              <a:rPr lang="en-US" sz="2000" b="1" baseline="-25000" dirty="0" err="1">
                <a:solidFill>
                  <a:srgbClr val="FF6600"/>
                </a:solidFill>
              </a:rPr>
              <a:t>i</a:t>
            </a:r>
            <a:r>
              <a:rPr lang="en-US" sz="2000" b="1" dirty="0" err="1">
                <a:solidFill>
                  <a:srgbClr val="FF6600"/>
                </a:solidFill>
              </a:rPr>
              <a:t>,x</a:t>
            </a:r>
            <a:r>
              <a:rPr lang="en-US" sz="2000" b="1" baseline="-25000" dirty="0" err="1">
                <a:solidFill>
                  <a:srgbClr val="FF6600"/>
                </a:solidFill>
              </a:rPr>
              <a:t>i</a:t>
            </a:r>
            <a:r>
              <a:rPr lang="en-US" sz="2000" b="1" dirty="0">
                <a:solidFill>
                  <a:srgbClr val="FF6600"/>
                </a:solidFill>
              </a:rPr>
              <a:t> </a:t>
            </a:r>
            <a:r>
              <a:rPr lang="en-US" sz="2000" b="1" dirty="0" err="1">
                <a:solidFill>
                  <a:srgbClr val="FF6600"/>
                </a:solidFill>
              </a:rPr>
              <a:t>x</a:t>
            </a:r>
            <a:r>
              <a:rPr lang="en-US" sz="2000" b="1" baseline="-25000" dirty="0" err="1">
                <a:solidFill>
                  <a:srgbClr val="FF6600"/>
                </a:solidFill>
              </a:rPr>
              <a:t>j</a:t>
            </a:r>
            <a:r>
              <a:rPr lang="en-US" sz="2000" b="1" dirty="0"/>
              <a:t>, x</a:t>
            </a:r>
            <a:r>
              <a:rPr lang="en-US" sz="2000" b="1" baseline="-25000" dirty="0"/>
              <a:t>i</a:t>
            </a:r>
            <a:r>
              <a:rPr lang="en-US" sz="2000" b="1" dirty="0"/>
              <a:t> </a:t>
            </a:r>
            <a:r>
              <a:rPr lang="en-US" sz="2000" b="1" dirty="0" err="1"/>
              <a:t>x</a:t>
            </a:r>
            <a:r>
              <a:rPr lang="en-US" sz="2000" b="1" baseline="-25000" dirty="0" err="1"/>
              <a:t>j</a:t>
            </a:r>
            <a:r>
              <a:rPr lang="en-US" sz="2000" b="1" dirty="0"/>
              <a:t> </a:t>
            </a:r>
            <a:r>
              <a:rPr lang="en-US" sz="2000" b="1" dirty="0" err="1" smtClean="0"/>
              <a:t>x</a:t>
            </a:r>
            <a:r>
              <a:rPr lang="en-US" sz="2000" b="1" baseline="-25000" dirty="0" err="1" smtClean="0"/>
              <a:t>j</a:t>
            </a:r>
            <a:r>
              <a:rPr lang="en-US" sz="2000" b="1" baseline="-25000" dirty="0" smtClean="0"/>
              <a:t>,…</a:t>
            </a:r>
            <a:r>
              <a:rPr lang="en-US" sz="2000" b="1" dirty="0" smtClean="0"/>
              <a:t>}</a:t>
            </a:r>
            <a:endParaRPr lang="en-US" sz="2000" b="1" dirty="0"/>
          </a:p>
        </p:txBody>
      </p:sp>
      <p:grpSp>
        <p:nvGrpSpPr>
          <p:cNvPr id="1154078" name="Group 30"/>
          <p:cNvGrpSpPr>
            <a:grpSpLocks/>
          </p:cNvGrpSpPr>
          <p:nvPr/>
        </p:nvGrpSpPr>
        <p:grpSpPr bwMode="auto">
          <a:xfrm>
            <a:off x="914400" y="2058988"/>
            <a:ext cx="7716837" cy="4494212"/>
            <a:chOff x="432" y="720"/>
            <a:chExt cx="5101" cy="3119"/>
          </a:xfrm>
        </p:grpSpPr>
        <p:sp>
          <p:nvSpPr>
            <p:cNvPr id="1154079" name="AutoShape 31"/>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54080" name="Group 32"/>
            <p:cNvGrpSpPr>
              <a:grpSpLocks/>
            </p:cNvGrpSpPr>
            <p:nvPr/>
          </p:nvGrpSpPr>
          <p:grpSpPr bwMode="auto">
            <a:xfrm>
              <a:off x="432" y="816"/>
              <a:ext cx="5101" cy="2640"/>
              <a:chOff x="192" y="768"/>
              <a:chExt cx="5341" cy="3120"/>
            </a:xfrm>
          </p:grpSpPr>
          <p:sp>
            <p:nvSpPr>
              <p:cNvPr id="1154081" name="Line 33"/>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2" name="Line 34"/>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3" name="Line 35"/>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4" name="Freeform 36"/>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85" name="Oval 37"/>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6" name="Oval 38"/>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7" name="Oval 39"/>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8" name="Oval 40"/>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89" name="Oval 41"/>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0" name="Oval 42"/>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1" name="Oval 43"/>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2" name="Oval 44"/>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3" name="Oval 45"/>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4" name="Oval 46"/>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5" name="Oval 47"/>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6" name="Oval 48"/>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7" name="Oval 49"/>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8" name="Oval 50"/>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099" name="Oval 51"/>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00" name="Oval 52"/>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01" name="Rectangle 53"/>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2" name="Rectangle 54"/>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3" name="Rectangle 55"/>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4" name="Rectangle 56"/>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5" name="Rectangle 57"/>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6" name="Rectangle 58"/>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7" name="Rectangle 59"/>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8" name="Rectangle 60"/>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09" name="Rectangle 61"/>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0" name="Rectangle 62"/>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1" name="Rectangle 63"/>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2" name="Rectangle 64"/>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3" name="Rectangle 65"/>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154114" name="Rectangle 66"/>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5" name="Rectangle 67"/>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6" name="Rectangle 68"/>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7" name="Rectangle 69"/>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8" name="Rectangle 70"/>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19" name="Text Box 71"/>
              <p:cNvSpPr txBox="1">
                <a:spLocks noChangeArrowheads="1"/>
              </p:cNvSpPr>
              <p:nvPr/>
            </p:nvSpPr>
            <p:spPr bwMode="auto">
              <a:xfrm>
                <a:off x="1152" y="2259"/>
                <a:ext cx="1024"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chemeClr val="tx2"/>
                    </a:solidFill>
                    <a:latin typeface="+mj-lt"/>
                  </a:rPr>
                  <a:t>Weather</a:t>
                </a:r>
              </a:p>
            </p:txBody>
          </p:sp>
          <p:sp>
            <p:nvSpPr>
              <p:cNvPr id="1154120" name="Text Box 72"/>
              <p:cNvSpPr txBox="1">
                <a:spLocks noChangeArrowheads="1"/>
              </p:cNvSpPr>
              <p:nvPr/>
            </p:nvSpPr>
            <p:spPr bwMode="auto">
              <a:xfrm>
                <a:off x="343" y="1091"/>
                <a:ext cx="1035"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FF0000"/>
                    </a:solidFill>
                    <a:latin typeface="+mj-lt"/>
                  </a:rPr>
                  <a:t>Whether</a:t>
                </a:r>
                <a:endParaRPr lang="en-US" sz="2800" b="1" dirty="0">
                  <a:latin typeface="+mj-lt"/>
                </a:endParaRPr>
              </a:p>
            </p:txBody>
          </p:sp>
          <p:sp>
            <p:nvSpPr>
              <p:cNvPr id="1154121" name="Line 73"/>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22" name="Line 74"/>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23" name="Oval 75"/>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4" name="Oval 76"/>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5" name="Oval 77"/>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6" name="Oval 78"/>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7" name="Oval 79"/>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8" name="Oval 80"/>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29" name="Oval 81"/>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0" name="Oval 82"/>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1" name="Oval 83"/>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2" name="Oval 84"/>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3" name="Oval 85"/>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4" name="Oval 86"/>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Times New Roman" pitchFamily="18" charset="0"/>
                </a:endParaRPr>
              </a:p>
            </p:txBody>
          </p:sp>
          <p:sp>
            <p:nvSpPr>
              <p:cNvPr id="1154135" name="Rectangle 87"/>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6" name="Rectangle 88"/>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7" name="Rectangle 89"/>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8" name="Rectangle 90"/>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39" name="Rectangle 91"/>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0" name="Rectangle 92"/>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1" name="Rectangle 93"/>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2" name="Rectangle 94"/>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3" name="Rectangle 95"/>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4" name="Rectangle 96"/>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5" name="Rectangle 97"/>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6" name="Rectangle 98"/>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7" name="Rectangle 99"/>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8" name="Rectangle 100"/>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49" name="Rectangle 101"/>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0" name="Rectangle 102"/>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1" name="Rectangle 103"/>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2" name="Rectangle 104"/>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54156" name="AutoShape 108"/>
          <p:cNvSpPr>
            <a:spLocks noChangeArrowheads="1"/>
          </p:cNvSpPr>
          <p:nvPr/>
        </p:nvSpPr>
        <p:spPr bwMode="auto">
          <a:xfrm>
            <a:off x="381000" y="5029200"/>
            <a:ext cx="609600" cy="1066800"/>
          </a:xfrm>
          <a:prstGeom prst="curvedRightArrow">
            <a:avLst>
              <a:gd name="adj1" fmla="val 35000"/>
              <a:gd name="adj2" fmla="val 7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157" name="Text Box 109"/>
          <p:cNvSpPr txBox="1">
            <a:spLocks noChangeArrowheads="1"/>
          </p:cNvSpPr>
          <p:nvPr/>
        </p:nvSpPr>
        <p:spPr bwMode="auto">
          <a:xfrm>
            <a:off x="6553200" y="1290191"/>
            <a:ext cx="243998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b="1" dirty="0">
                <a:solidFill>
                  <a:schemeClr val="tx2"/>
                </a:solidFill>
                <a:latin typeface="+mj-lt"/>
              </a:rPr>
              <a:t>y</a:t>
            </a:r>
            <a:r>
              <a:rPr lang="en-US" sz="2400" b="1" baseline="-25000" dirty="0">
                <a:solidFill>
                  <a:schemeClr val="tx2"/>
                </a:solidFill>
                <a:latin typeface="+mj-lt"/>
              </a:rPr>
              <a:t>3</a:t>
            </a:r>
            <a:r>
              <a:rPr lang="en-US" sz="2400" b="1" dirty="0">
                <a:solidFill>
                  <a:schemeClr val="tx2"/>
                </a:solidFill>
                <a:latin typeface="+mj-lt"/>
              </a:rPr>
              <a:t> </a:t>
            </a:r>
            <a:r>
              <a:rPr lang="en-US" sz="2400" dirty="0">
                <a:solidFill>
                  <a:srgbClr val="0000FF"/>
                </a:solidFill>
                <a:latin typeface="cmsy10" pitchFamily="34" charset="0"/>
              </a:rPr>
              <a:t>˅</a:t>
            </a:r>
            <a:r>
              <a:rPr lang="en-US" sz="2400" b="1" dirty="0" smtClean="0">
                <a:solidFill>
                  <a:schemeClr val="tx2"/>
                </a:solidFill>
                <a:latin typeface="+mj-lt"/>
              </a:rPr>
              <a:t> </a:t>
            </a:r>
            <a:r>
              <a:rPr lang="en-US" sz="2400" b="1" dirty="0">
                <a:solidFill>
                  <a:schemeClr val="tx2"/>
                </a:solidFill>
                <a:latin typeface="+mj-lt"/>
              </a:rPr>
              <a:t>y</a:t>
            </a:r>
            <a:r>
              <a:rPr lang="en-US" sz="2400" b="1" baseline="-25000" dirty="0">
                <a:solidFill>
                  <a:schemeClr val="tx2"/>
                </a:solidFill>
                <a:latin typeface="+mj-lt"/>
              </a:rPr>
              <a:t>4</a:t>
            </a:r>
            <a:r>
              <a:rPr lang="en-US" sz="2400" b="1" dirty="0">
                <a:solidFill>
                  <a:schemeClr val="tx2"/>
                </a:solidFill>
                <a:latin typeface="+mj-lt"/>
              </a:rPr>
              <a:t> </a:t>
            </a:r>
            <a:r>
              <a:rPr lang="en-US" sz="2400" dirty="0">
                <a:solidFill>
                  <a:srgbClr val="0000FF"/>
                </a:solidFill>
                <a:latin typeface="cmsy10" pitchFamily="34" charset="0"/>
              </a:rPr>
              <a:t>˅</a:t>
            </a:r>
            <a:r>
              <a:rPr lang="en-US" sz="2400" b="1" dirty="0" smtClean="0">
                <a:solidFill>
                  <a:schemeClr val="tx2"/>
                </a:solidFill>
                <a:latin typeface="+mj-lt"/>
              </a:rPr>
              <a:t> </a:t>
            </a:r>
            <a:r>
              <a:rPr lang="en-US" sz="2400" b="1" dirty="0">
                <a:solidFill>
                  <a:schemeClr val="tx2"/>
                </a:solidFill>
                <a:latin typeface="+mj-lt"/>
              </a:rPr>
              <a:t>y</a:t>
            </a:r>
            <a:r>
              <a:rPr lang="en-US" sz="2400" b="1" baseline="-25000" dirty="0">
                <a:solidFill>
                  <a:schemeClr val="tx2"/>
                </a:solidFill>
                <a:latin typeface="+mj-lt"/>
              </a:rPr>
              <a:t>7</a:t>
            </a:r>
            <a:r>
              <a:rPr lang="en-US" sz="2400" dirty="0">
                <a:latin typeface="+mj-lt"/>
              </a:rPr>
              <a:t> </a:t>
            </a:r>
          </a:p>
          <a:p>
            <a:pPr algn="ctr"/>
            <a:r>
              <a:rPr lang="en-US" sz="2000" b="1" dirty="0">
                <a:solidFill>
                  <a:srgbClr val="FF0000"/>
                </a:solidFill>
                <a:latin typeface="+mj-lt"/>
              </a:rPr>
              <a:t>New discriminator is functionally simpler</a:t>
            </a:r>
          </a:p>
        </p:txBody>
      </p:sp>
      <p:sp>
        <p:nvSpPr>
          <p:cNvPr id="1154159" name="Rectangle 111"/>
          <p:cNvSpPr>
            <a:spLocks noChangeArrowheads="1"/>
          </p:cNvSpPr>
          <p:nvPr/>
        </p:nvSpPr>
        <p:spPr bwMode="auto">
          <a:xfrm>
            <a:off x="219943" y="877669"/>
            <a:ext cx="2599457" cy="646331"/>
          </a:xfrm>
          <a:prstGeom prst="rect">
            <a:avLst/>
          </a:prstGeom>
          <a:solidFill>
            <a:srgbClr val="FFFFCC"/>
          </a:solidFill>
          <a:ln w="38100">
            <a:solidFill>
              <a:schemeClr val="accent1"/>
            </a:solidFill>
            <a:miter lim="800000"/>
            <a:headEnd/>
            <a:tailEnd/>
          </a:ln>
          <a:effectLst/>
          <a:extLst/>
        </p:spPr>
        <p:txBody>
          <a:bodyPr wrap="square">
            <a:spAutoFit/>
          </a:bodyPr>
          <a:lstStyle/>
          <a:p>
            <a:r>
              <a:rPr lang="en-US" sz="1800" u="sng" dirty="0">
                <a:solidFill>
                  <a:srgbClr val="000066"/>
                </a:solidFill>
                <a:latin typeface="+mj-lt"/>
                <a:hlinkClick r:id="rId3"/>
              </a:rPr>
              <a:t>A real Weather/Whether example</a:t>
            </a:r>
            <a:endParaRPr lang="en-US" sz="1800" u="sng" dirty="0">
              <a:solidFill>
                <a:srgbClr val="000066"/>
              </a:solidFill>
              <a:latin typeface="+mj-lt"/>
            </a:endParaRPr>
          </a:p>
        </p:txBody>
      </p:sp>
      <p:pic>
        <p:nvPicPr>
          <p:cNvPr id="3" name="Picture 2"/>
          <p:cNvPicPr>
            <a:picLocks noChangeAspect="1"/>
          </p:cNvPicPr>
          <p:nvPr/>
        </p:nvPicPr>
        <p:blipFill>
          <a:blip r:embed="rId4"/>
          <a:stretch>
            <a:fillRect/>
          </a:stretch>
        </p:blipFill>
        <p:spPr>
          <a:xfrm>
            <a:off x="2271086" y="2676215"/>
            <a:ext cx="4572638" cy="3429479"/>
          </a:xfrm>
          <a:prstGeom prst="rect">
            <a:avLst/>
          </a:prstGeom>
          <a:ln w="28575">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4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4051">
                                            <p:txEl>
                                              <p:pRg st="12" end="1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41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4051">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4051">
                                            <p:txEl>
                                              <p:pRg st="16" end="1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1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541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156" grpId="0" animBg="1"/>
      <p:bldP spid="1154157" grpId="0"/>
      <p:bldP spid="115415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(1)</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49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616" y="1206087"/>
            <a:ext cx="2516463" cy="5515387"/>
          </a:xfrm>
          <a:prstGeom prst="rect">
            <a:avLst/>
          </a:prstGeom>
        </p:spPr>
      </p:pic>
      <p:sp>
        <p:nvSpPr>
          <p:cNvPr id="7" name="Rectangular Callout 6"/>
          <p:cNvSpPr/>
          <p:nvPr/>
        </p:nvSpPr>
        <p:spPr>
          <a:xfrm>
            <a:off x="152400" y="1600200"/>
            <a:ext cx="5105400" cy="1828800"/>
          </a:xfrm>
          <a:prstGeom prst="wedgeRectCallout">
            <a:avLst>
              <a:gd name="adj1" fmla="val 63748"/>
              <a:gd name="adj2" fmla="val -1763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Feature Types:</a:t>
            </a:r>
          </a:p>
          <a:p>
            <a:r>
              <a:rPr lang="en-US" sz="2000" dirty="0">
                <a:solidFill>
                  <a:schemeClr val="tx1"/>
                </a:solidFill>
              </a:rPr>
              <a:t> </a:t>
            </a:r>
            <a:r>
              <a:rPr lang="en-US" sz="2000" dirty="0" smtClean="0">
                <a:solidFill>
                  <a:schemeClr val="tx1"/>
                </a:solidFill>
              </a:rPr>
              <a:t>    </a:t>
            </a:r>
            <a:r>
              <a:rPr lang="en-US" sz="1800" dirty="0" smtClean="0">
                <a:solidFill>
                  <a:schemeClr val="tx1"/>
                </a:solidFill>
              </a:rPr>
              <a:t>(what does the algorithm know about the input): </a:t>
            </a:r>
          </a:p>
          <a:p>
            <a:r>
              <a:rPr lang="en-US" sz="1800" dirty="0" smtClean="0">
                <a:solidFill>
                  <a:schemeClr val="tx1"/>
                </a:solidFill>
              </a:rPr>
              <a:t>     1. relative position (</a:t>
            </a:r>
            <a:r>
              <a:rPr lang="en-US" sz="1800" dirty="0" smtClean="0">
                <a:solidFill>
                  <a:srgbClr val="FC0128"/>
                </a:solidFill>
              </a:rPr>
              <a:t>+/-1</a:t>
            </a:r>
            <a:r>
              <a:rPr lang="en-US" sz="1800" dirty="0" smtClean="0">
                <a:solidFill>
                  <a:schemeClr val="tx1"/>
                </a:solidFill>
              </a:rPr>
              <a:t>) has this </a:t>
            </a:r>
            <a:r>
              <a:rPr lang="en-US" sz="1800" dirty="0" err="1" smtClean="0">
                <a:solidFill>
                  <a:srgbClr val="FC0128"/>
                </a:solidFill>
              </a:rPr>
              <a:t>p</a:t>
            </a:r>
            <a:r>
              <a:rPr lang="en-US" sz="1800" dirty="0" err="1" smtClean="0">
                <a:solidFill>
                  <a:schemeClr val="tx1"/>
                </a:solidFill>
              </a:rPr>
              <a:t>os</a:t>
            </a:r>
            <a:r>
              <a:rPr lang="en-US" sz="1800" dirty="0" smtClean="0">
                <a:solidFill>
                  <a:schemeClr val="tx1"/>
                </a:solidFill>
              </a:rPr>
              <a:t>/</a:t>
            </a:r>
            <a:r>
              <a:rPr lang="en-US" sz="1800" dirty="0" smtClean="0">
                <a:solidFill>
                  <a:srgbClr val="FC0128"/>
                </a:solidFill>
              </a:rPr>
              <a:t>w</a:t>
            </a:r>
          </a:p>
          <a:p>
            <a:r>
              <a:rPr lang="en-US" sz="1800" dirty="0" smtClean="0">
                <a:solidFill>
                  <a:schemeClr val="tx1"/>
                </a:solidFill>
              </a:rPr>
              <a:t>     2. Conjunctions of size two </a:t>
            </a:r>
          </a:p>
          <a:p>
            <a:r>
              <a:rPr lang="en-US" sz="1800" dirty="0">
                <a:solidFill>
                  <a:schemeClr val="tx1"/>
                </a:solidFill>
              </a:rPr>
              <a:t> </a:t>
            </a:r>
            <a:r>
              <a:rPr lang="en-US" sz="1800" dirty="0" smtClean="0">
                <a:solidFill>
                  <a:schemeClr val="tx1"/>
                </a:solidFill>
              </a:rPr>
              <a:t>    3. word </a:t>
            </a:r>
            <a:r>
              <a:rPr lang="en-US" sz="1800" dirty="0" smtClean="0">
                <a:solidFill>
                  <a:srgbClr val="FC0128"/>
                </a:solidFill>
              </a:rPr>
              <a:t>w</a:t>
            </a:r>
            <a:r>
              <a:rPr lang="en-US" sz="1800" dirty="0" smtClean="0">
                <a:solidFill>
                  <a:schemeClr val="tx1"/>
                </a:solidFill>
              </a:rPr>
              <a:t> occurs in (-2,+2) window around target</a:t>
            </a:r>
          </a:p>
          <a:p>
            <a:r>
              <a:rPr lang="en-US" sz="1800" b="1" dirty="0" smtClean="0">
                <a:solidFill>
                  <a:schemeClr val="tx1"/>
                </a:solidFill>
              </a:rPr>
              <a:t>Note: </a:t>
            </a:r>
            <a:r>
              <a:rPr lang="en-US" sz="1800" dirty="0" smtClean="0">
                <a:solidFill>
                  <a:srgbClr val="FC0128"/>
                </a:solidFill>
              </a:rPr>
              <a:t>4</a:t>
            </a:r>
            <a:r>
              <a:rPr lang="en-US" sz="1800" dirty="0" smtClean="0">
                <a:solidFill>
                  <a:schemeClr val="tx1"/>
                </a:solidFill>
              </a:rPr>
              <a:t> feature types; many features</a:t>
            </a:r>
            <a:endParaRPr lang="en-US" sz="1800" dirty="0">
              <a:solidFill>
                <a:schemeClr val="tx1"/>
              </a:solidFill>
            </a:endParaRPr>
          </a:p>
        </p:txBody>
      </p:sp>
      <p:sp>
        <p:nvSpPr>
          <p:cNvPr id="8" name="Rectangular Callout 7"/>
          <p:cNvSpPr/>
          <p:nvPr/>
        </p:nvSpPr>
        <p:spPr>
          <a:xfrm>
            <a:off x="1232690" y="4724400"/>
            <a:ext cx="2209800" cy="1444154"/>
          </a:xfrm>
          <a:prstGeom prst="wedgeRectCallout">
            <a:avLst>
              <a:gd name="adj1" fmla="val 223681"/>
              <a:gd name="adj2" fmla="val 5592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rPr>
              <a:t>Some statistics (not part of the learning process; just for the understanding of the problem) </a:t>
            </a:r>
          </a:p>
        </p:txBody>
      </p:sp>
      <p:sp>
        <p:nvSpPr>
          <p:cNvPr id="9" name="Rectangular Callout 8"/>
          <p:cNvSpPr/>
          <p:nvPr/>
        </p:nvSpPr>
        <p:spPr>
          <a:xfrm>
            <a:off x="1219200" y="4038600"/>
            <a:ext cx="4419600" cy="628608"/>
          </a:xfrm>
          <a:prstGeom prst="wedgeRectCallout">
            <a:avLst>
              <a:gd name="adj1" fmla="val 69646"/>
              <a:gd name="adj2" fmla="val 148361"/>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rPr>
              <a:t>The feature resulting from instantiating the type in the given data</a:t>
            </a:r>
          </a:p>
        </p:txBody>
      </p:sp>
    </p:spTree>
    <p:extLst>
      <p:ext uri="{BB962C8B-B14F-4D97-AF65-F5344CB8AC3E}">
        <p14:creationId xmlns:p14="http://schemas.microsoft.com/office/powerpoint/2010/main" val="1289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data</a:t>
            </a:r>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5</a:t>
            </a:fld>
            <a:endParaRPr lang="en-US"/>
          </a:p>
        </p:txBody>
      </p:sp>
      <p:sp>
        <p:nvSpPr>
          <p:cNvPr id="4" name="TextBox 3"/>
          <p:cNvSpPr txBox="1"/>
          <p:nvPr/>
        </p:nvSpPr>
        <p:spPr>
          <a:xfrm>
            <a:off x="457200" y="1417638"/>
            <a:ext cx="8432800" cy="4593695"/>
          </a:xfrm>
          <a:prstGeom prst="rect">
            <a:avLst/>
          </a:prstGeom>
          <a:noFill/>
        </p:spPr>
        <p:txBody>
          <a:bodyPr wrap="square" numCol="3" rtlCol="0">
            <a:normAutofit/>
          </a:bodyPr>
          <a:lstStyle/>
          <a:p>
            <a:r>
              <a:rPr lang="en-US" sz="2400" dirty="0">
                <a:latin typeface="+mj-lt"/>
              </a:rPr>
              <a:t>+ Naoki Abe</a:t>
            </a:r>
          </a:p>
          <a:p>
            <a:r>
              <a:rPr lang="en-US" sz="2400" dirty="0">
                <a:latin typeface="+mj-lt"/>
              </a:rPr>
              <a:t>- </a:t>
            </a:r>
            <a:r>
              <a:rPr lang="en-US" sz="2400" dirty="0" err="1">
                <a:latin typeface="+mj-lt"/>
              </a:rPr>
              <a:t>Myriam</a:t>
            </a:r>
            <a:r>
              <a:rPr lang="en-US" sz="2400" dirty="0">
                <a:latin typeface="+mj-lt"/>
              </a:rPr>
              <a:t> Abramson</a:t>
            </a:r>
          </a:p>
          <a:p>
            <a:r>
              <a:rPr lang="en-US" sz="2400" dirty="0">
                <a:latin typeface="+mj-lt"/>
              </a:rPr>
              <a:t>+ David W. Aha</a:t>
            </a:r>
          </a:p>
          <a:p>
            <a:r>
              <a:rPr lang="en-US" sz="2400" dirty="0">
                <a:latin typeface="+mj-lt"/>
              </a:rPr>
              <a:t>+ Kamal M. Ali</a:t>
            </a:r>
          </a:p>
          <a:p>
            <a:r>
              <a:rPr lang="en-US" sz="2400" dirty="0">
                <a:latin typeface="+mj-lt"/>
              </a:rPr>
              <a:t>- Eric </a:t>
            </a:r>
            <a:r>
              <a:rPr lang="en-US" sz="2400" dirty="0" err="1">
                <a:latin typeface="+mj-lt"/>
              </a:rPr>
              <a:t>Allender</a:t>
            </a:r>
            <a:endParaRPr lang="en-US" sz="2400" dirty="0">
              <a:latin typeface="+mj-lt"/>
            </a:endParaRPr>
          </a:p>
          <a:p>
            <a:r>
              <a:rPr lang="en-US" sz="2400" dirty="0">
                <a:latin typeface="+mj-lt"/>
              </a:rPr>
              <a:t>+ Dana </a:t>
            </a:r>
            <a:r>
              <a:rPr lang="en-US" sz="2400" dirty="0" err="1">
                <a:latin typeface="+mj-lt"/>
              </a:rPr>
              <a:t>Angluin</a:t>
            </a:r>
            <a:endParaRPr lang="en-US" sz="2400" dirty="0">
              <a:latin typeface="+mj-lt"/>
            </a:endParaRPr>
          </a:p>
          <a:p>
            <a:r>
              <a:rPr lang="en-US" sz="2400" dirty="0">
                <a:latin typeface="+mj-lt"/>
              </a:rPr>
              <a:t>- </a:t>
            </a:r>
            <a:r>
              <a:rPr lang="en-US" sz="2400" dirty="0" err="1">
                <a:latin typeface="+mj-lt"/>
              </a:rPr>
              <a:t>Chidanand</a:t>
            </a:r>
            <a:r>
              <a:rPr lang="en-US" sz="2400" dirty="0">
                <a:latin typeface="+mj-lt"/>
              </a:rPr>
              <a:t> </a:t>
            </a:r>
            <a:r>
              <a:rPr lang="en-US" sz="2400" dirty="0" err="1">
                <a:latin typeface="+mj-lt"/>
              </a:rPr>
              <a:t>Apte</a:t>
            </a:r>
            <a:endParaRPr lang="en-US" sz="2400" dirty="0">
              <a:latin typeface="+mj-lt"/>
            </a:endParaRPr>
          </a:p>
          <a:p>
            <a:r>
              <a:rPr lang="en-US" sz="2400" dirty="0">
                <a:latin typeface="+mj-lt"/>
              </a:rPr>
              <a:t>+ Minoru Asada</a:t>
            </a:r>
          </a:p>
          <a:p>
            <a:r>
              <a:rPr lang="en-US" sz="2400" dirty="0">
                <a:latin typeface="+mj-lt"/>
              </a:rPr>
              <a:t>+ Lars Asker</a:t>
            </a:r>
          </a:p>
          <a:p>
            <a:r>
              <a:rPr lang="en-US" sz="2400" dirty="0">
                <a:latin typeface="+mj-lt"/>
              </a:rPr>
              <a:t>+ </a:t>
            </a:r>
            <a:r>
              <a:rPr lang="en-US" sz="2400" dirty="0" err="1">
                <a:latin typeface="+mj-lt"/>
              </a:rPr>
              <a:t>Javed</a:t>
            </a:r>
            <a:r>
              <a:rPr lang="en-US" sz="2400" dirty="0">
                <a:latin typeface="+mj-lt"/>
              </a:rPr>
              <a:t> </a:t>
            </a:r>
            <a:r>
              <a:rPr lang="en-US" sz="2400" dirty="0" err="1">
                <a:latin typeface="+mj-lt"/>
              </a:rPr>
              <a:t>Aslam</a:t>
            </a:r>
            <a:endParaRPr lang="en-US" sz="2400" dirty="0">
              <a:latin typeface="+mj-lt"/>
            </a:endParaRPr>
          </a:p>
          <a:p>
            <a:r>
              <a:rPr lang="en-US" sz="2400" dirty="0" smtClean="0">
                <a:latin typeface="+mj-lt"/>
              </a:rPr>
              <a:t>+ </a:t>
            </a:r>
            <a:r>
              <a:rPr lang="en-US" sz="2400" dirty="0">
                <a:latin typeface="+mj-lt"/>
              </a:rPr>
              <a:t>Jose L. </a:t>
            </a:r>
            <a:r>
              <a:rPr lang="en-US" sz="2400" dirty="0" err="1">
                <a:latin typeface="+mj-lt"/>
              </a:rPr>
              <a:t>Balcazar</a:t>
            </a:r>
            <a:endParaRPr lang="en-US" sz="2400" dirty="0">
              <a:latin typeface="+mj-lt"/>
            </a:endParaRPr>
          </a:p>
          <a:p>
            <a:r>
              <a:rPr lang="en-US" sz="2400" dirty="0" smtClean="0">
                <a:latin typeface="+mj-lt"/>
              </a:rPr>
              <a:t>- Cristina </a:t>
            </a:r>
            <a:r>
              <a:rPr lang="en-US" sz="2400" dirty="0" err="1" smtClean="0">
                <a:latin typeface="+mj-lt"/>
              </a:rPr>
              <a:t>Baroglio</a:t>
            </a:r>
            <a:endParaRPr lang="en-US" sz="2400" dirty="0">
              <a:latin typeface="+mj-lt"/>
            </a:endParaRPr>
          </a:p>
          <a:p>
            <a:r>
              <a:rPr lang="en-US" sz="2400" dirty="0">
                <a:latin typeface="+mj-lt"/>
              </a:rPr>
              <a:t>+ Peter Bartlett</a:t>
            </a:r>
          </a:p>
          <a:p>
            <a:r>
              <a:rPr lang="en-US" sz="2400" dirty="0">
                <a:latin typeface="+mj-lt"/>
              </a:rPr>
              <a:t>- Eric Baum</a:t>
            </a:r>
          </a:p>
          <a:p>
            <a:r>
              <a:rPr lang="en-US" sz="2400" dirty="0">
                <a:latin typeface="+mj-lt"/>
              </a:rPr>
              <a:t>+ </a:t>
            </a:r>
            <a:r>
              <a:rPr lang="en-US" sz="2400" dirty="0" err="1">
                <a:latin typeface="+mj-lt"/>
              </a:rPr>
              <a:t>Welton</a:t>
            </a:r>
            <a:r>
              <a:rPr lang="en-US" sz="2400" dirty="0">
                <a:latin typeface="+mj-lt"/>
              </a:rPr>
              <a:t> Becket</a:t>
            </a:r>
          </a:p>
          <a:p>
            <a:r>
              <a:rPr lang="en-US" sz="2400" dirty="0">
                <a:latin typeface="+mj-lt"/>
              </a:rPr>
              <a:t>- </a:t>
            </a:r>
            <a:r>
              <a:rPr lang="en-US" sz="2400" dirty="0" err="1">
                <a:latin typeface="+mj-lt"/>
              </a:rPr>
              <a:t>Shai</a:t>
            </a:r>
            <a:r>
              <a:rPr lang="en-US" sz="2400" dirty="0">
                <a:latin typeface="+mj-lt"/>
              </a:rPr>
              <a:t> Ben-David</a:t>
            </a:r>
          </a:p>
          <a:p>
            <a:r>
              <a:rPr lang="en-US" sz="2400" dirty="0">
                <a:latin typeface="+mj-lt"/>
              </a:rPr>
              <a:t>+ George Berg</a:t>
            </a:r>
          </a:p>
          <a:p>
            <a:r>
              <a:rPr lang="en-US" sz="2400" dirty="0">
                <a:latin typeface="+mj-lt"/>
              </a:rPr>
              <a:t>+ Neil </a:t>
            </a:r>
            <a:r>
              <a:rPr lang="en-US" sz="2400" dirty="0" err="1">
                <a:latin typeface="+mj-lt"/>
              </a:rPr>
              <a:t>Berkman</a:t>
            </a:r>
            <a:endParaRPr lang="en-US" sz="2400" dirty="0">
              <a:latin typeface="+mj-lt"/>
            </a:endParaRPr>
          </a:p>
          <a:p>
            <a:r>
              <a:rPr lang="en-US" sz="2400" dirty="0">
                <a:latin typeface="+mj-lt"/>
              </a:rPr>
              <a:t>+ </a:t>
            </a:r>
            <a:r>
              <a:rPr lang="en-US" sz="2400" dirty="0" err="1">
                <a:latin typeface="+mj-lt"/>
              </a:rPr>
              <a:t>Malini</a:t>
            </a:r>
            <a:r>
              <a:rPr lang="en-US" sz="2400" dirty="0">
                <a:latin typeface="+mj-lt"/>
              </a:rPr>
              <a:t> </a:t>
            </a:r>
            <a:r>
              <a:rPr lang="en-US" sz="2400" dirty="0" err="1">
                <a:latin typeface="+mj-lt"/>
              </a:rPr>
              <a:t>Bhandaru</a:t>
            </a:r>
            <a:endParaRPr lang="en-US" sz="2400" dirty="0">
              <a:latin typeface="+mj-lt"/>
            </a:endParaRPr>
          </a:p>
          <a:p>
            <a:r>
              <a:rPr lang="en-US" sz="2400" dirty="0">
                <a:latin typeface="+mj-lt"/>
              </a:rPr>
              <a:t>+ </a:t>
            </a:r>
            <a:r>
              <a:rPr lang="en-US" sz="2400" dirty="0" err="1">
                <a:latin typeface="+mj-lt"/>
              </a:rPr>
              <a:t>Bir</a:t>
            </a:r>
            <a:r>
              <a:rPr lang="en-US" sz="2400" dirty="0">
                <a:latin typeface="+mj-lt"/>
              </a:rPr>
              <a:t> </a:t>
            </a:r>
            <a:r>
              <a:rPr lang="en-US" sz="2400" dirty="0" err="1">
                <a:latin typeface="+mj-lt"/>
              </a:rPr>
              <a:t>Bhanu</a:t>
            </a:r>
            <a:endParaRPr lang="en-US" sz="2400" dirty="0">
              <a:latin typeface="+mj-lt"/>
            </a:endParaRPr>
          </a:p>
          <a:p>
            <a:r>
              <a:rPr lang="en-US" sz="2400" dirty="0">
                <a:latin typeface="+mj-lt"/>
              </a:rPr>
              <a:t>+ </a:t>
            </a:r>
            <a:r>
              <a:rPr lang="en-US" sz="2400" dirty="0" err="1">
                <a:latin typeface="+mj-lt"/>
              </a:rPr>
              <a:t>Reinhard</a:t>
            </a:r>
            <a:r>
              <a:rPr lang="en-US" sz="2400" dirty="0">
                <a:latin typeface="+mj-lt"/>
              </a:rPr>
              <a:t> </a:t>
            </a:r>
            <a:r>
              <a:rPr lang="en-US" sz="2400" dirty="0" err="1">
                <a:latin typeface="+mj-lt"/>
              </a:rPr>
              <a:t>Blasig</a:t>
            </a:r>
            <a:endParaRPr lang="en-US" sz="2400" dirty="0">
              <a:latin typeface="+mj-lt"/>
            </a:endParaRPr>
          </a:p>
          <a:p>
            <a:r>
              <a:rPr lang="en-US" sz="2400" dirty="0">
                <a:latin typeface="+mj-lt"/>
              </a:rPr>
              <a:t>- </a:t>
            </a:r>
            <a:r>
              <a:rPr lang="en-US" sz="2400" dirty="0" err="1">
                <a:latin typeface="+mj-lt"/>
              </a:rPr>
              <a:t>Avrim</a:t>
            </a:r>
            <a:r>
              <a:rPr lang="en-US" sz="2400" dirty="0">
                <a:latin typeface="+mj-lt"/>
              </a:rPr>
              <a:t> Blum</a:t>
            </a:r>
          </a:p>
          <a:p>
            <a:r>
              <a:rPr lang="en-US" sz="2400" dirty="0">
                <a:latin typeface="+mj-lt"/>
              </a:rPr>
              <a:t>- Anselm </a:t>
            </a:r>
            <a:r>
              <a:rPr lang="en-US" sz="2400" dirty="0" err="1">
                <a:latin typeface="+mj-lt"/>
              </a:rPr>
              <a:t>Blumer</a:t>
            </a:r>
            <a:endParaRPr lang="en-US" sz="2400" dirty="0">
              <a:latin typeface="+mj-lt"/>
            </a:endParaRPr>
          </a:p>
          <a:p>
            <a:r>
              <a:rPr lang="en-US" sz="2400" dirty="0">
                <a:latin typeface="+mj-lt"/>
              </a:rPr>
              <a:t>+ Justin </a:t>
            </a:r>
            <a:r>
              <a:rPr lang="en-US" sz="2400" dirty="0" err="1">
                <a:latin typeface="+mj-lt"/>
              </a:rPr>
              <a:t>Boyan</a:t>
            </a:r>
            <a:endParaRPr lang="en-US" sz="2400" dirty="0">
              <a:latin typeface="+mj-lt"/>
            </a:endParaRPr>
          </a:p>
          <a:p>
            <a:r>
              <a:rPr lang="en-US" sz="2400" dirty="0">
                <a:latin typeface="+mj-lt"/>
              </a:rPr>
              <a:t>+ Carla E. </a:t>
            </a:r>
            <a:r>
              <a:rPr lang="en-US" sz="2400" dirty="0" err="1">
                <a:latin typeface="+mj-lt"/>
              </a:rPr>
              <a:t>Brodley</a:t>
            </a:r>
            <a:endParaRPr lang="en-US" sz="2400" dirty="0">
              <a:latin typeface="+mj-lt"/>
            </a:endParaRPr>
          </a:p>
          <a:p>
            <a:r>
              <a:rPr lang="en-US" sz="2400" dirty="0">
                <a:latin typeface="+mj-lt"/>
              </a:rPr>
              <a:t>+ Nader </a:t>
            </a:r>
            <a:r>
              <a:rPr lang="en-US" sz="2400" dirty="0" err="1">
                <a:latin typeface="+mj-lt"/>
              </a:rPr>
              <a:t>Bshouty</a:t>
            </a:r>
            <a:endParaRPr lang="en-US" sz="2400" dirty="0">
              <a:latin typeface="+mj-lt"/>
            </a:endParaRPr>
          </a:p>
          <a:p>
            <a:r>
              <a:rPr lang="en-US" sz="2400" dirty="0">
                <a:latin typeface="+mj-lt"/>
              </a:rPr>
              <a:t>- Wray </a:t>
            </a:r>
            <a:r>
              <a:rPr lang="en-US" sz="2400" dirty="0" err="1">
                <a:latin typeface="+mj-lt"/>
              </a:rPr>
              <a:t>Buntine</a:t>
            </a:r>
            <a:endParaRPr lang="en-US" sz="2400" dirty="0">
              <a:latin typeface="+mj-lt"/>
            </a:endParaRPr>
          </a:p>
          <a:p>
            <a:r>
              <a:rPr lang="en-US" sz="2400" dirty="0">
                <a:latin typeface="+mj-lt"/>
              </a:rPr>
              <a:t>- </a:t>
            </a:r>
            <a:r>
              <a:rPr lang="en-US" sz="2400" dirty="0" err="1">
                <a:latin typeface="+mj-lt"/>
              </a:rPr>
              <a:t>Andrey</a:t>
            </a:r>
            <a:r>
              <a:rPr lang="en-US" sz="2400" dirty="0">
                <a:latin typeface="+mj-lt"/>
              </a:rPr>
              <a:t> </a:t>
            </a:r>
            <a:r>
              <a:rPr lang="en-US" sz="2400" dirty="0" err="1">
                <a:latin typeface="+mj-lt"/>
              </a:rPr>
              <a:t>Burago</a:t>
            </a:r>
            <a:endParaRPr lang="en-US" sz="2400" dirty="0">
              <a:latin typeface="+mj-lt"/>
            </a:endParaRPr>
          </a:p>
          <a:p>
            <a:r>
              <a:rPr lang="en-US" sz="2400" dirty="0">
                <a:latin typeface="+mj-lt"/>
              </a:rPr>
              <a:t>+ Tom </a:t>
            </a:r>
            <a:r>
              <a:rPr lang="en-US" sz="2400" dirty="0" err="1">
                <a:latin typeface="+mj-lt"/>
              </a:rPr>
              <a:t>Bylander</a:t>
            </a:r>
            <a:endParaRPr lang="en-US" sz="2400" dirty="0">
              <a:latin typeface="+mj-lt"/>
            </a:endParaRPr>
          </a:p>
          <a:p>
            <a:r>
              <a:rPr lang="en-US" sz="2400" dirty="0">
                <a:latin typeface="+mj-lt"/>
              </a:rPr>
              <a:t>+ Bill Byrne</a:t>
            </a:r>
          </a:p>
          <a:p>
            <a:r>
              <a:rPr lang="en-US" sz="2400" dirty="0" smtClean="0">
                <a:latin typeface="+mj-lt"/>
              </a:rPr>
              <a:t>- Claire </a:t>
            </a:r>
            <a:r>
              <a:rPr lang="en-US" sz="2400" dirty="0" err="1" smtClean="0">
                <a:latin typeface="+mj-lt"/>
              </a:rPr>
              <a:t>Cardie</a:t>
            </a:r>
            <a:endParaRPr lang="en-US" sz="2400" dirty="0" smtClean="0">
              <a:latin typeface="+mj-lt"/>
            </a:endParaRPr>
          </a:p>
          <a:p>
            <a:r>
              <a:rPr lang="en-US" sz="2400" dirty="0" smtClean="0">
                <a:latin typeface="+mj-lt"/>
              </a:rPr>
              <a:t>+ </a:t>
            </a:r>
            <a:r>
              <a:rPr lang="en-US" sz="2400" dirty="0">
                <a:latin typeface="+mj-lt"/>
              </a:rPr>
              <a:t>John Case</a:t>
            </a:r>
          </a:p>
          <a:p>
            <a:r>
              <a:rPr lang="en-US" sz="2400" dirty="0">
                <a:latin typeface="+mj-lt"/>
              </a:rPr>
              <a:t>+ Jason </a:t>
            </a:r>
            <a:r>
              <a:rPr lang="en-US" sz="2400" dirty="0" smtClean="0">
                <a:latin typeface="+mj-lt"/>
              </a:rPr>
              <a:t>Catlett</a:t>
            </a:r>
          </a:p>
          <a:p>
            <a:r>
              <a:rPr lang="en-US" sz="2400" dirty="0" smtClean="0">
                <a:latin typeface="+mj-lt"/>
              </a:rPr>
              <a:t>- Philip Chan</a:t>
            </a:r>
          </a:p>
          <a:p>
            <a:r>
              <a:rPr lang="en-US" sz="2400" dirty="0" smtClean="0">
                <a:latin typeface="+mj-lt"/>
              </a:rPr>
              <a:t>- </a:t>
            </a:r>
            <a:r>
              <a:rPr lang="en-US" sz="2400" dirty="0" err="1" smtClean="0">
                <a:latin typeface="+mj-lt"/>
              </a:rPr>
              <a:t>Zhixiang</a:t>
            </a:r>
            <a:r>
              <a:rPr lang="en-US" sz="2400" dirty="0" smtClean="0">
                <a:latin typeface="+mj-lt"/>
              </a:rPr>
              <a:t> Chen</a:t>
            </a:r>
          </a:p>
          <a:p>
            <a:r>
              <a:rPr lang="en-US" sz="2400" dirty="0" smtClean="0">
                <a:latin typeface="+mj-lt"/>
              </a:rPr>
              <a:t>- Chris </a:t>
            </a:r>
            <a:r>
              <a:rPr lang="en-US" sz="2400" dirty="0">
                <a:latin typeface="+mj-lt"/>
              </a:rPr>
              <a:t>Darken</a:t>
            </a:r>
          </a:p>
        </p:txBody>
      </p:sp>
    </p:spTree>
    <p:extLst>
      <p:ext uri="{BB962C8B-B14F-4D97-AF65-F5344CB8AC3E}">
        <p14:creationId xmlns:p14="http://schemas.microsoft.com/office/powerpoint/2010/main" val="3425810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(2)</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50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00" y="3733800"/>
            <a:ext cx="8499100" cy="4929224"/>
          </a:xfrm>
          <a:prstGeom prst="rect">
            <a:avLst/>
          </a:prstGeom>
        </p:spPr>
      </p:pic>
      <p:sp>
        <p:nvSpPr>
          <p:cNvPr id="7" name="Rectangular Callout 6"/>
          <p:cNvSpPr/>
          <p:nvPr/>
        </p:nvSpPr>
        <p:spPr>
          <a:xfrm>
            <a:off x="152400" y="1219200"/>
            <a:ext cx="5105400" cy="2438400"/>
          </a:xfrm>
          <a:prstGeom prst="wedgeRectCallout">
            <a:avLst>
              <a:gd name="adj1" fmla="val 63748"/>
              <a:gd name="adj2" fmla="val -1763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Extracting features from the data:</a:t>
            </a:r>
          </a:p>
          <a:p>
            <a:r>
              <a:rPr lang="en-US" sz="2000" dirty="0">
                <a:solidFill>
                  <a:schemeClr val="tx1"/>
                </a:solidFill>
              </a:rPr>
              <a:t> </a:t>
            </a:r>
            <a:r>
              <a:rPr lang="en-US" sz="2000" dirty="0" smtClean="0">
                <a:solidFill>
                  <a:schemeClr val="tx1"/>
                </a:solidFill>
              </a:rPr>
              <a:t>    </a:t>
            </a:r>
            <a:r>
              <a:rPr lang="en-US" sz="1800" dirty="0" smtClean="0">
                <a:solidFill>
                  <a:schemeClr val="tx1"/>
                </a:solidFill>
              </a:rPr>
              <a:t>(what does the algorithm know about the input): </a:t>
            </a:r>
          </a:p>
          <a:p>
            <a:r>
              <a:rPr lang="en-US" sz="1800" dirty="0" smtClean="0">
                <a:solidFill>
                  <a:schemeClr val="tx1"/>
                </a:solidFill>
              </a:rPr>
              <a:t>     1. relative position (+/-1); </a:t>
            </a:r>
            <a:r>
              <a:rPr lang="en-US" sz="1800" dirty="0" err="1" smtClean="0">
                <a:solidFill>
                  <a:schemeClr val="tx1"/>
                </a:solidFill>
              </a:rPr>
              <a:t>pos</a:t>
            </a:r>
            <a:r>
              <a:rPr lang="en-US" sz="1800" dirty="0" smtClean="0">
                <a:solidFill>
                  <a:schemeClr val="tx1"/>
                </a:solidFill>
              </a:rPr>
              <a:t>/w</a:t>
            </a:r>
          </a:p>
          <a:p>
            <a:r>
              <a:rPr lang="en-US" sz="1800" dirty="0" smtClean="0">
                <a:solidFill>
                  <a:schemeClr val="tx1"/>
                </a:solidFill>
              </a:rPr>
              <a:t>     2. Conjunctions of size two </a:t>
            </a:r>
          </a:p>
          <a:p>
            <a:r>
              <a:rPr lang="en-US" sz="1800" b="1" dirty="0" smtClean="0">
                <a:solidFill>
                  <a:schemeClr val="tx1"/>
                </a:solidFill>
              </a:rPr>
              <a:t>Note: </a:t>
            </a:r>
            <a:r>
              <a:rPr lang="en-US" sz="1800" dirty="0" smtClean="0">
                <a:solidFill>
                  <a:schemeClr val="tx1"/>
                </a:solidFill>
              </a:rPr>
              <a:t>2 feature types; many features</a:t>
            </a:r>
          </a:p>
          <a:p>
            <a:r>
              <a:rPr lang="en-US" sz="1800" dirty="0" smtClean="0">
                <a:solidFill>
                  <a:schemeClr val="tx1"/>
                </a:solidFill>
              </a:rPr>
              <a:t>For each feature type, the data gives rise to multiple features; you don’t know which, before you see the data. </a:t>
            </a:r>
            <a:endParaRPr lang="en-US" sz="1800" dirty="0">
              <a:solidFill>
                <a:schemeClr val="tx1"/>
              </a:solidFill>
            </a:endParaRPr>
          </a:p>
        </p:txBody>
      </p:sp>
    </p:spTree>
    <p:extLst>
      <p:ext uri="{BB962C8B-B14F-4D97-AF65-F5344CB8AC3E}">
        <p14:creationId xmlns:p14="http://schemas.microsoft.com/office/powerpoint/2010/main" val="17258526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(3)</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51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276600"/>
            <a:ext cx="8382000" cy="4691097"/>
          </a:xfrm>
          <a:prstGeom prst="rect">
            <a:avLst/>
          </a:prstGeom>
        </p:spPr>
      </p:pic>
      <p:sp>
        <p:nvSpPr>
          <p:cNvPr id="7" name="Rectangular Callout 6"/>
          <p:cNvSpPr/>
          <p:nvPr/>
        </p:nvSpPr>
        <p:spPr>
          <a:xfrm>
            <a:off x="76200" y="1143000"/>
            <a:ext cx="5791200" cy="2057400"/>
          </a:xfrm>
          <a:prstGeom prst="wedgeRectCallout">
            <a:avLst>
              <a:gd name="adj1" fmla="val 63748"/>
              <a:gd name="adj2" fmla="val -1763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Each example </a:t>
            </a:r>
            <a:r>
              <a:rPr lang="en-US" sz="2000" dirty="0" smtClean="0">
                <a:solidFill>
                  <a:schemeClr val="tx1"/>
                </a:solidFill>
              </a:rPr>
              <a:t>corresponds to one target occurrence; all the features for this target are collected into a vector, and the label is added.</a:t>
            </a:r>
          </a:p>
          <a:p>
            <a:r>
              <a:rPr lang="en-US" sz="2000" b="1" dirty="0" smtClean="0">
                <a:solidFill>
                  <a:schemeClr val="tx1"/>
                </a:solidFill>
              </a:rPr>
              <a:t>Here: </a:t>
            </a:r>
          </a:p>
          <a:p>
            <a:r>
              <a:rPr lang="en-US" sz="2000" b="1" dirty="0" smtClean="0">
                <a:solidFill>
                  <a:schemeClr val="tx1"/>
                </a:solidFill>
              </a:rPr>
              <a:t>- </a:t>
            </a:r>
            <a:r>
              <a:rPr lang="en-US" sz="2000" dirty="0" smtClean="0">
                <a:solidFill>
                  <a:schemeClr val="tx1"/>
                </a:solidFill>
              </a:rPr>
              <a:t>Sparse Representation of the feature vector. </a:t>
            </a:r>
            <a:r>
              <a:rPr lang="en-US" sz="2000" b="1" dirty="0" smtClean="0">
                <a:solidFill>
                  <a:schemeClr val="tx1"/>
                </a:solidFill>
              </a:rPr>
              <a:t>Why?</a:t>
            </a:r>
          </a:p>
          <a:p>
            <a:r>
              <a:rPr lang="en-US" sz="2000" b="1" dirty="0" smtClean="0">
                <a:solidFill>
                  <a:schemeClr val="tx1"/>
                </a:solidFill>
              </a:rPr>
              <a:t>- </a:t>
            </a:r>
            <a:r>
              <a:rPr lang="en-US" sz="2000" dirty="0" smtClean="0">
                <a:solidFill>
                  <a:schemeClr val="tx1"/>
                </a:solidFill>
              </a:rPr>
              <a:t>Variable size: </a:t>
            </a:r>
            <a:r>
              <a:rPr lang="en-US" sz="2000" b="1" dirty="0" smtClean="0">
                <a:solidFill>
                  <a:schemeClr val="tx1"/>
                </a:solidFill>
              </a:rPr>
              <a:t>Why?</a:t>
            </a:r>
          </a:p>
        </p:txBody>
      </p:sp>
      <p:sp>
        <p:nvSpPr>
          <p:cNvPr id="8" name="Rectangular Callout 7"/>
          <p:cNvSpPr/>
          <p:nvPr/>
        </p:nvSpPr>
        <p:spPr>
          <a:xfrm>
            <a:off x="6335538" y="2568146"/>
            <a:ext cx="2209800" cy="628608"/>
          </a:xfrm>
          <a:prstGeom prst="wedgeRectCallout">
            <a:avLst>
              <a:gd name="adj1" fmla="val -324348"/>
              <a:gd name="adj2" fmla="val 69017"/>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Here the first index (0/1) is the label)</a:t>
            </a:r>
          </a:p>
        </p:txBody>
      </p:sp>
    </p:spTree>
    <p:extLst>
      <p:ext uri="{BB962C8B-B14F-4D97-AF65-F5344CB8AC3E}">
        <p14:creationId xmlns:p14="http://schemas.microsoft.com/office/powerpoint/2010/main" val="12750442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p:txBody>
          <a:bodyPr/>
          <a:lstStyle/>
          <a:p>
            <a:r>
              <a:rPr lang="en-US" dirty="0">
                <a:solidFill>
                  <a:schemeClr val="tx2">
                    <a:lumMod val="50000"/>
                  </a:schemeClr>
                </a:solidFill>
              </a:rPr>
              <a:t>Third Step: How to Learn? </a:t>
            </a:r>
          </a:p>
        </p:txBody>
      </p:sp>
      <p:sp>
        <p:nvSpPr>
          <p:cNvPr id="1219587" name="Rectangle 3"/>
          <p:cNvSpPr>
            <a:spLocks noGrp="1" noChangeArrowheads="1"/>
          </p:cNvSpPr>
          <p:nvPr>
            <p:ph idx="1"/>
          </p:nvPr>
        </p:nvSpPr>
        <p:spPr/>
        <p:txBody>
          <a:bodyPr/>
          <a:lstStyle/>
          <a:p>
            <a:pPr>
              <a:lnSpc>
                <a:spcPct val="90000"/>
              </a:lnSpc>
            </a:pPr>
            <a:r>
              <a:rPr lang="en-US" dirty="0"/>
              <a:t> A possibility: Local </a:t>
            </a:r>
            <a:r>
              <a:rPr lang="en-US" dirty="0">
                <a:solidFill>
                  <a:srgbClr val="000066"/>
                </a:solidFill>
              </a:rPr>
              <a:t>search</a:t>
            </a:r>
          </a:p>
          <a:p>
            <a:pPr lvl="1">
              <a:lnSpc>
                <a:spcPct val="90000"/>
              </a:lnSpc>
            </a:pPr>
            <a:r>
              <a:rPr lang="en-US" dirty="0">
                <a:solidFill>
                  <a:srgbClr val="0000FF"/>
                </a:solidFill>
              </a:rPr>
              <a:t> Start with a linear threshold function. </a:t>
            </a:r>
          </a:p>
          <a:p>
            <a:pPr lvl="1">
              <a:lnSpc>
                <a:spcPct val="90000"/>
              </a:lnSpc>
            </a:pPr>
            <a:r>
              <a:rPr lang="en-US" dirty="0">
                <a:solidFill>
                  <a:srgbClr val="0000FF"/>
                </a:solidFill>
              </a:rPr>
              <a:t> See how well you are doing.</a:t>
            </a:r>
          </a:p>
          <a:p>
            <a:pPr lvl="1">
              <a:lnSpc>
                <a:spcPct val="90000"/>
              </a:lnSpc>
            </a:pPr>
            <a:r>
              <a:rPr lang="en-US" dirty="0">
                <a:solidFill>
                  <a:srgbClr val="0000FF"/>
                </a:solidFill>
              </a:rPr>
              <a:t> Correct</a:t>
            </a:r>
          </a:p>
          <a:p>
            <a:pPr lvl="1">
              <a:lnSpc>
                <a:spcPct val="90000"/>
              </a:lnSpc>
            </a:pPr>
            <a:r>
              <a:rPr lang="en-US" dirty="0">
                <a:solidFill>
                  <a:srgbClr val="0000FF"/>
                </a:solidFill>
              </a:rPr>
              <a:t> Repeat until you converge.</a:t>
            </a:r>
          </a:p>
          <a:p>
            <a:pPr lvl="1">
              <a:lnSpc>
                <a:spcPct val="90000"/>
              </a:lnSpc>
            </a:pPr>
            <a:endParaRPr lang="en-US" dirty="0">
              <a:solidFill>
                <a:srgbClr val="0000FF"/>
              </a:solidFill>
            </a:endParaRPr>
          </a:p>
          <a:p>
            <a:pPr>
              <a:lnSpc>
                <a:spcPct val="90000"/>
              </a:lnSpc>
            </a:pPr>
            <a:r>
              <a:rPr lang="en-US" sz="2400" dirty="0"/>
              <a:t>There are other </a:t>
            </a:r>
            <a:r>
              <a:rPr lang="en-US" sz="2400" dirty="0" smtClean="0"/>
              <a:t>ways that</a:t>
            </a:r>
          </a:p>
          <a:p>
            <a:pPr marL="0" indent="0">
              <a:lnSpc>
                <a:spcPct val="90000"/>
              </a:lnSpc>
              <a:buNone/>
            </a:pPr>
            <a:r>
              <a:rPr lang="en-US" dirty="0"/>
              <a:t> </a:t>
            </a:r>
            <a:r>
              <a:rPr lang="en-US" dirty="0" smtClean="0"/>
              <a:t>   </a:t>
            </a:r>
            <a:r>
              <a:rPr lang="en-US" sz="2400" dirty="0" smtClean="0"/>
              <a:t> do </a:t>
            </a:r>
            <a:r>
              <a:rPr lang="en-US" sz="2400" dirty="0"/>
              <a:t>not </a:t>
            </a:r>
            <a:r>
              <a:rPr lang="en-US" sz="2400" dirty="0" smtClean="0"/>
              <a:t>search </a:t>
            </a:r>
            <a:r>
              <a:rPr lang="en-US" sz="2400" dirty="0"/>
              <a:t>directly </a:t>
            </a:r>
            <a:r>
              <a:rPr lang="en-US" sz="2400" dirty="0" smtClean="0"/>
              <a:t>in</a:t>
            </a:r>
          </a:p>
          <a:p>
            <a:pPr marL="0" indent="0">
              <a:lnSpc>
                <a:spcPct val="90000"/>
              </a:lnSpc>
              <a:buNone/>
            </a:pPr>
            <a:r>
              <a:rPr lang="en-US" dirty="0"/>
              <a:t> </a:t>
            </a:r>
            <a:r>
              <a:rPr lang="en-US" dirty="0" smtClean="0"/>
              <a:t>   </a:t>
            </a:r>
            <a:r>
              <a:rPr lang="en-US" sz="2400" dirty="0" smtClean="0"/>
              <a:t> </a:t>
            </a:r>
            <a:r>
              <a:rPr lang="en-US" sz="2400" dirty="0"/>
              <a:t>the </a:t>
            </a:r>
            <a:r>
              <a:rPr lang="en-US" sz="2400" dirty="0" smtClean="0"/>
              <a:t>hypotheses </a:t>
            </a:r>
            <a:r>
              <a:rPr lang="en-US" sz="2400" dirty="0"/>
              <a:t>space</a:t>
            </a:r>
          </a:p>
          <a:p>
            <a:pPr lvl="1">
              <a:lnSpc>
                <a:spcPct val="90000"/>
              </a:lnSpc>
            </a:pPr>
            <a:r>
              <a:rPr lang="en-US" sz="2000" dirty="0"/>
              <a:t>Directly compute the </a:t>
            </a:r>
            <a:endParaRPr lang="en-US" dirty="0"/>
          </a:p>
          <a:p>
            <a:pPr marL="457200" lvl="1" indent="0">
              <a:lnSpc>
                <a:spcPct val="90000"/>
              </a:lnSpc>
              <a:buNone/>
            </a:pPr>
            <a:r>
              <a:rPr lang="en-US" sz="2000" dirty="0" smtClean="0"/>
              <a:t>     hypothesis</a:t>
            </a:r>
            <a:endParaRPr lang="en-US" sz="2000" dirty="0"/>
          </a:p>
        </p:txBody>
      </p:sp>
      <p:sp>
        <p:nvSpPr>
          <p:cNvPr id="3" name="Slide Number Placeholder 2"/>
          <p:cNvSpPr>
            <a:spLocks noGrp="1"/>
          </p:cNvSpPr>
          <p:nvPr>
            <p:ph type="sldNum" sz="quarter" idx="15"/>
          </p:nvPr>
        </p:nvSpPr>
        <p:spPr/>
        <p:txBody>
          <a:bodyPr/>
          <a:lstStyle/>
          <a:p>
            <a:fld id="{0C921938-476A-4922-BE24-3B8F6A2854D9}" type="slidenum">
              <a:rPr lang="en-US" smtClean="0"/>
              <a:t>52</a:t>
            </a:fld>
            <a:endParaRPr lang="en-US" dirty="0"/>
          </a:p>
        </p:txBody>
      </p:sp>
      <p:grpSp>
        <p:nvGrpSpPr>
          <p:cNvPr id="1219588" name="Group 4"/>
          <p:cNvGrpSpPr>
            <a:grpSpLocks/>
          </p:cNvGrpSpPr>
          <p:nvPr/>
        </p:nvGrpSpPr>
        <p:grpSpPr bwMode="auto">
          <a:xfrm>
            <a:off x="5289550" y="1981200"/>
            <a:ext cx="3778250" cy="3703638"/>
            <a:chOff x="3332" y="1248"/>
            <a:chExt cx="2380" cy="2333"/>
          </a:xfrm>
        </p:grpSpPr>
        <p:sp>
          <p:nvSpPr>
            <p:cNvPr id="1219589"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0"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1"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2"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3"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4"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5"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6"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7"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8"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9"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0"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1"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2"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3"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4"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5"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6"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7"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8"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9"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0"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1"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2"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3"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4"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5"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6"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7"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8"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9"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219620"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1"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2"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3"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4"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5"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6" name="Line 42"/>
            <p:cNvSpPr>
              <a:spLocks noChangeShapeType="1"/>
            </p:cNvSpPr>
            <p:nvPr/>
          </p:nvSpPr>
          <p:spPr bwMode="auto">
            <a:xfrm flipV="1">
              <a:off x="3533" y="1248"/>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 name="Right Arrow 3"/>
          <p:cNvSpPr/>
          <p:nvPr/>
        </p:nvSpPr>
        <p:spPr>
          <a:xfrm>
            <a:off x="685800" y="2205717"/>
            <a:ext cx="3810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9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9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95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95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9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95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95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95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95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95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p:txBody>
          <a:bodyPr/>
          <a:lstStyle/>
          <a:p>
            <a:r>
              <a:rPr lang="en-US"/>
              <a:t>A General Framework for Learning</a:t>
            </a:r>
            <a:endParaRPr lang="en-US">
              <a:solidFill>
                <a:schemeClr val="accent2"/>
              </a:solidFill>
            </a:endParaRPr>
          </a:p>
        </p:txBody>
      </p:sp>
      <p:sp>
        <p:nvSpPr>
          <p:cNvPr id="1096707" name="Rectangle 3"/>
          <p:cNvSpPr>
            <a:spLocks noGrp="1" noChangeArrowheads="1"/>
          </p:cNvSpPr>
          <p:nvPr>
            <p:ph idx="1"/>
          </p:nvPr>
        </p:nvSpPr>
        <p:spPr/>
        <p:txBody>
          <a:bodyPr/>
          <a:lstStyle/>
          <a:p>
            <a:pPr marL="533400" indent="-533400">
              <a:lnSpc>
                <a:spcPct val="80000"/>
              </a:lnSpc>
            </a:pPr>
            <a:r>
              <a:rPr lang="en-US" sz="2400" dirty="0">
                <a:solidFill>
                  <a:schemeClr val="accent2"/>
                </a:solidFill>
              </a:rPr>
              <a:t>Goal:</a:t>
            </a:r>
            <a:r>
              <a:rPr lang="en-US" sz="2400" dirty="0"/>
              <a:t> predict an unobserved output value y </a:t>
            </a:r>
            <a:r>
              <a:rPr lang="en-US" sz="2400" dirty="0">
                <a:latin typeface="cmsy10" pitchFamily="34" charset="0"/>
              </a:rPr>
              <a:t>2</a:t>
            </a:r>
            <a:r>
              <a:rPr lang="en-US" sz="2400" dirty="0"/>
              <a:t> Y </a:t>
            </a:r>
          </a:p>
          <a:p>
            <a:pPr marL="533400" indent="-533400">
              <a:lnSpc>
                <a:spcPct val="80000"/>
              </a:lnSpc>
              <a:buFont typeface="Wingdings" pitchFamily="2" charset="2"/>
              <a:buNone/>
            </a:pPr>
            <a:r>
              <a:rPr lang="en-US" sz="2400" dirty="0"/>
              <a:t>          based on an observed input vector x  </a:t>
            </a:r>
            <a:r>
              <a:rPr lang="en-US" sz="2400" dirty="0">
                <a:latin typeface="cmsy10" pitchFamily="34" charset="0"/>
              </a:rPr>
              <a:t>2</a:t>
            </a:r>
            <a:r>
              <a:rPr lang="en-US" sz="2400" dirty="0"/>
              <a:t> X</a:t>
            </a:r>
          </a:p>
          <a:p>
            <a:pPr marL="533400" indent="-533400">
              <a:lnSpc>
                <a:spcPct val="80000"/>
              </a:lnSpc>
              <a:buFont typeface="Wingdings" pitchFamily="2" charset="2"/>
              <a:buNone/>
            </a:pPr>
            <a:endParaRPr lang="en-US" sz="2400" dirty="0"/>
          </a:p>
          <a:p>
            <a:pPr marL="533400" indent="-533400">
              <a:lnSpc>
                <a:spcPct val="80000"/>
              </a:lnSpc>
            </a:pPr>
            <a:r>
              <a:rPr lang="en-US" sz="2400" dirty="0"/>
              <a:t>Estimate a functional relationship </a:t>
            </a:r>
            <a:r>
              <a:rPr lang="en-US" sz="2400" dirty="0" err="1">
                <a:solidFill>
                  <a:schemeClr val="accent2"/>
                </a:solidFill>
              </a:rPr>
              <a:t>y~f</a:t>
            </a:r>
            <a:r>
              <a:rPr lang="en-US" sz="2400" dirty="0">
                <a:solidFill>
                  <a:schemeClr val="accent2"/>
                </a:solidFill>
              </a:rPr>
              <a:t>(x)</a:t>
            </a:r>
            <a:r>
              <a:rPr lang="en-US" sz="2400" dirty="0"/>
              <a:t> </a:t>
            </a:r>
          </a:p>
          <a:p>
            <a:pPr marL="533400" indent="-533400">
              <a:lnSpc>
                <a:spcPct val="80000"/>
              </a:lnSpc>
              <a:buFont typeface="Wingdings" pitchFamily="2" charset="2"/>
              <a:buNone/>
            </a:pPr>
            <a:r>
              <a:rPr lang="en-US" sz="2400" dirty="0"/>
              <a:t>           from a set  </a:t>
            </a:r>
            <a:r>
              <a:rPr lang="en-US" sz="2400" dirty="0">
                <a:solidFill>
                  <a:schemeClr val="accent2"/>
                </a:solidFill>
              </a:rPr>
              <a:t>{(</a:t>
            </a:r>
            <a:r>
              <a:rPr lang="en-US" sz="2400" dirty="0" err="1">
                <a:solidFill>
                  <a:schemeClr val="accent2"/>
                </a:solidFill>
              </a:rPr>
              <a:t>x,y</a:t>
            </a:r>
            <a:r>
              <a:rPr lang="en-US" sz="2400" dirty="0">
                <a:solidFill>
                  <a:schemeClr val="accent2"/>
                </a:solidFill>
              </a:rPr>
              <a:t>)</a:t>
            </a:r>
            <a:r>
              <a:rPr lang="en-US" sz="2400" baseline="-25000" dirty="0">
                <a:solidFill>
                  <a:schemeClr val="accent2"/>
                </a:solidFill>
              </a:rPr>
              <a:t>i</a:t>
            </a:r>
            <a:r>
              <a:rPr lang="en-US" sz="2400" dirty="0">
                <a:solidFill>
                  <a:schemeClr val="accent2"/>
                </a:solidFill>
              </a:rPr>
              <a:t>}</a:t>
            </a:r>
            <a:r>
              <a:rPr lang="en-US" sz="2400" baseline="-25000" dirty="0">
                <a:solidFill>
                  <a:schemeClr val="accent2"/>
                </a:solidFill>
              </a:rPr>
              <a:t>i=1,n</a:t>
            </a:r>
          </a:p>
          <a:p>
            <a:pPr marL="533400" indent="-533400">
              <a:lnSpc>
                <a:spcPct val="80000"/>
              </a:lnSpc>
              <a:buFont typeface="Wingdings" pitchFamily="2" charset="2"/>
              <a:buNone/>
            </a:pPr>
            <a:endParaRPr lang="en-US" sz="2000" dirty="0"/>
          </a:p>
          <a:p>
            <a:pPr marL="533400" indent="-533400">
              <a:lnSpc>
                <a:spcPct val="80000"/>
              </a:lnSpc>
            </a:pPr>
            <a:r>
              <a:rPr lang="en-US" sz="2000" dirty="0"/>
              <a:t>Most relevant -  </a:t>
            </a:r>
            <a:r>
              <a:rPr lang="en-US" sz="2000" dirty="0">
                <a:solidFill>
                  <a:srgbClr val="3333FF"/>
                </a:solidFill>
              </a:rPr>
              <a:t>Classification</a:t>
            </a:r>
            <a:r>
              <a:rPr lang="en-US" sz="2000" dirty="0"/>
              <a:t>: </a:t>
            </a:r>
            <a:r>
              <a:rPr lang="en-US" sz="2000" dirty="0">
                <a:solidFill>
                  <a:schemeClr val="accent2"/>
                </a:solidFill>
              </a:rPr>
              <a:t>y </a:t>
            </a:r>
            <a:r>
              <a:rPr lang="en-US" sz="2000" dirty="0">
                <a:solidFill>
                  <a:schemeClr val="accent2"/>
                </a:solidFill>
                <a:sym typeface="Symbol" pitchFamily="18" charset="2"/>
              </a:rPr>
              <a:t> {0,1}</a:t>
            </a:r>
            <a:r>
              <a:rPr lang="en-US" sz="2000" dirty="0">
                <a:sym typeface="Symbol" pitchFamily="18" charset="2"/>
              </a:rPr>
              <a:t> (or </a:t>
            </a:r>
            <a:r>
              <a:rPr lang="en-US" sz="2000" dirty="0">
                <a:solidFill>
                  <a:schemeClr val="accent2"/>
                </a:solidFill>
              </a:rPr>
              <a:t>y </a:t>
            </a:r>
            <a:r>
              <a:rPr lang="en-US" sz="2000" dirty="0">
                <a:solidFill>
                  <a:schemeClr val="accent2"/>
                </a:solidFill>
                <a:sym typeface="Symbol" pitchFamily="18" charset="2"/>
              </a:rPr>
              <a:t> {1,2,…k}</a:t>
            </a:r>
            <a:r>
              <a:rPr lang="en-US" sz="2000" dirty="0">
                <a:sym typeface="Symbol" pitchFamily="18" charset="2"/>
              </a:rPr>
              <a:t> )</a:t>
            </a:r>
          </a:p>
          <a:p>
            <a:pPr marL="914400" lvl="1" indent="-457200">
              <a:lnSpc>
                <a:spcPct val="80000"/>
              </a:lnSpc>
            </a:pPr>
            <a:r>
              <a:rPr lang="en-US" sz="1600" b="0" dirty="0">
                <a:solidFill>
                  <a:schemeClr val="tx1"/>
                </a:solidFill>
                <a:sym typeface="Symbol" pitchFamily="18" charset="2"/>
              </a:rPr>
              <a:t>(But, within the same framework can also talk about </a:t>
            </a:r>
            <a:r>
              <a:rPr lang="en-US" sz="1600" b="0" dirty="0">
                <a:sym typeface="Symbol" pitchFamily="18" charset="2"/>
              </a:rPr>
              <a:t>Regression, y </a:t>
            </a:r>
            <a:r>
              <a:rPr lang="en-US" sz="1600" b="0" dirty="0">
                <a:latin typeface="cmsy10" pitchFamily="34" charset="0"/>
                <a:sym typeface="Symbol" pitchFamily="18" charset="2"/>
              </a:rPr>
              <a:t>2</a:t>
            </a:r>
            <a:r>
              <a:rPr lang="en-US" sz="1600" b="0" dirty="0">
                <a:sym typeface="Symbol" pitchFamily="18" charset="2"/>
              </a:rPr>
              <a:t> </a:t>
            </a:r>
            <a:r>
              <a:rPr lang="en-US" sz="1600" b="0" dirty="0" smtClean="0">
                <a:latin typeface="cmsy10" pitchFamily="34" charset="0"/>
                <a:sym typeface="Symbol" pitchFamily="18" charset="2"/>
              </a:rPr>
              <a:t>&lt;</a:t>
            </a:r>
            <a:r>
              <a:rPr lang="en-US" dirty="0">
                <a:solidFill>
                  <a:srgbClr val="0F243E"/>
                </a:solidFill>
                <a:sym typeface="Symbol" pitchFamily="18" charset="2"/>
              </a:rPr>
              <a:t> )</a:t>
            </a:r>
            <a:endParaRPr lang="en-US" sz="1600" b="0" dirty="0">
              <a:sym typeface="Symbol" pitchFamily="18" charset="2"/>
            </a:endParaRPr>
          </a:p>
          <a:p>
            <a:pPr marL="533400" indent="-533400">
              <a:lnSpc>
                <a:spcPct val="80000"/>
              </a:lnSpc>
            </a:pPr>
            <a:endParaRPr lang="en-US" sz="2400" dirty="0" smtClean="0">
              <a:sym typeface="Symbol" pitchFamily="18" charset="2"/>
            </a:endParaRPr>
          </a:p>
          <a:p>
            <a:pPr marL="533400" indent="-533400">
              <a:lnSpc>
                <a:spcPct val="80000"/>
              </a:lnSpc>
            </a:pPr>
            <a:endParaRPr lang="en-US" sz="2400" dirty="0" smtClean="0">
              <a:sym typeface="Symbol" pitchFamily="18" charset="2"/>
            </a:endParaRPr>
          </a:p>
          <a:p>
            <a:pPr marL="533400" indent="-533400">
              <a:lnSpc>
                <a:spcPct val="80000"/>
              </a:lnSpc>
            </a:pPr>
            <a:r>
              <a:rPr lang="en-US" sz="2400" dirty="0" smtClean="0">
                <a:sym typeface="Symbol" pitchFamily="18" charset="2"/>
              </a:rPr>
              <a:t>What </a:t>
            </a:r>
            <a:r>
              <a:rPr lang="en-US" sz="2400" dirty="0">
                <a:sym typeface="Symbol" pitchFamily="18" charset="2"/>
              </a:rPr>
              <a:t>do we want f(x) to satisfy? </a:t>
            </a:r>
          </a:p>
          <a:p>
            <a:pPr marL="914400" lvl="1" indent="-457200">
              <a:lnSpc>
                <a:spcPct val="80000"/>
              </a:lnSpc>
            </a:pPr>
            <a:r>
              <a:rPr lang="en-US" sz="2000" dirty="0">
                <a:sym typeface="Symbol" pitchFamily="18" charset="2"/>
              </a:rPr>
              <a:t>We want to minimize the </a:t>
            </a:r>
            <a:r>
              <a:rPr lang="en-US" sz="2000" b="1" dirty="0" smtClean="0">
                <a:solidFill>
                  <a:srgbClr val="FF9900"/>
                </a:solidFill>
                <a:sym typeface="Symbol" pitchFamily="18" charset="2"/>
              </a:rPr>
              <a:t>Risk</a:t>
            </a:r>
            <a:r>
              <a:rPr lang="en-US" sz="2000" dirty="0" smtClean="0">
                <a:sym typeface="Symbol" pitchFamily="18" charset="2"/>
              </a:rPr>
              <a:t>:  </a:t>
            </a:r>
            <a:r>
              <a:rPr lang="en-US" sz="2000" dirty="0">
                <a:solidFill>
                  <a:schemeClr val="accent2"/>
                </a:solidFill>
                <a:sym typeface="Symbol" pitchFamily="18" charset="2"/>
              </a:rPr>
              <a:t>L(f()) = E </a:t>
            </a:r>
            <a:r>
              <a:rPr lang="en-US" sz="2000" baseline="-25000" dirty="0">
                <a:solidFill>
                  <a:schemeClr val="accent2"/>
                </a:solidFill>
                <a:sym typeface="Symbol" pitchFamily="18" charset="2"/>
              </a:rPr>
              <a:t>X,Y</a:t>
            </a:r>
            <a:r>
              <a:rPr lang="en-US" sz="2000" dirty="0">
                <a:solidFill>
                  <a:schemeClr val="accent2"/>
                </a:solidFill>
              </a:rPr>
              <a:t>( [f(x)</a:t>
            </a:r>
            <a:r>
              <a:rPr lang="en-US" sz="2000" dirty="0">
                <a:solidFill>
                  <a:schemeClr val="accent2"/>
                </a:solidFill>
                <a:sym typeface="Symbol" pitchFamily="18" charset="2"/>
              </a:rPr>
              <a:t></a:t>
            </a:r>
            <a:r>
              <a:rPr lang="en-US" sz="2000" dirty="0">
                <a:solidFill>
                  <a:schemeClr val="accent2"/>
                </a:solidFill>
              </a:rPr>
              <a:t>y] )</a:t>
            </a:r>
          </a:p>
          <a:p>
            <a:pPr marL="914400" lvl="1" indent="-457200">
              <a:lnSpc>
                <a:spcPct val="80000"/>
              </a:lnSpc>
            </a:pPr>
            <a:r>
              <a:rPr lang="en-US" sz="1800" b="0" dirty="0">
                <a:sym typeface="Symbol" pitchFamily="18" charset="2"/>
              </a:rPr>
              <a:t>Where:</a:t>
            </a:r>
            <a:r>
              <a:rPr lang="en-US" sz="1800" b="0" dirty="0">
                <a:solidFill>
                  <a:schemeClr val="accent2"/>
                </a:solidFill>
                <a:sym typeface="Symbol" pitchFamily="18" charset="2"/>
              </a:rPr>
              <a:t> E </a:t>
            </a:r>
            <a:r>
              <a:rPr lang="en-US" sz="1800" b="0" baseline="-25000" dirty="0">
                <a:solidFill>
                  <a:schemeClr val="accent2"/>
                </a:solidFill>
                <a:sym typeface="Symbol" pitchFamily="18" charset="2"/>
              </a:rPr>
              <a:t>X,Y </a:t>
            </a:r>
            <a:r>
              <a:rPr lang="en-US" sz="1800" b="0" dirty="0"/>
              <a:t>denotes the expectation with respect to the true distribution</a:t>
            </a:r>
            <a:r>
              <a:rPr lang="en-US" sz="2000" dirty="0"/>
              <a:t>.</a:t>
            </a:r>
          </a:p>
        </p:txBody>
      </p:sp>
      <p:sp>
        <p:nvSpPr>
          <p:cNvPr id="3" name="Slide Number Placeholder 2"/>
          <p:cNvSpPr>
            <a:spLocks noGrp="1"/>
          </p:cNvSpPr>
          <p:nvPr>
            <p:ph type="sldNum" sz="quarter" idx="15"/>
          </p:nvPr>
        </p:nvSpPr>
        <p:spPr/>
        <p:txBody>
          <a:bodyPr/>
          <a:lstStyle/>
          <a:p>
            <a:fld id="{0C921938-476A-4922-BE24-3B8F6A2854D9}" type="slidenum">
              <a:rPr lang="en-US" smtClean="0"/>
              <a:t>53</a:t>
            </a:fld>
            <a:endParaRPr lang="en-US" dirty="0"/>
          </a:p>
        </p:txBody>
      </p:sp>
      <p:sp>
        <p:nvSpPr>
          <p:cNvPr id="1096709" name="AutoShape 5"/>
          <p:cNvSpPr>
            <a:spLocks noChangeArrowheads="1"/>
          </p:cNvSpPr>
          <p:nvPr/>
        </p:nvSpPr>
        <p:spPr bwMode="auto">
          <a:xfrm>
            <a:off x="5105400" y="4191000"/>
            <a:ext cx="3810000" cy="609600"/>
          </a:xfrm>
          <a:prstGeom prst="wedgeRectCallout">
            <a:avLst>
              <a:gd name="adj1" fmla="val -14100"/>
              <a:gd name="adj2" fmla="val 107690"/>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dirty="0" smtClean="0">
                <a:latin typeface="+mn-lt"/>
              </a:rPr>
              <a:t>Simple </a:t>
            </a:r>
            <a:r>
              <a:rPr lang="en-US" sz="2000" b="1" dirty="0" smtClean="0">
                <a:solidFill>
                  <a:srgbClr val="FF9900"/>
                </a:solidFill>
                <a:latin typeface="+mn-lt"/>
              </a:rPr>
              <a:t>loss function</a:t>
            </a:r>
            <a:r>
              <a:rPr lang="en-US" sz="2000" dirty="0" smtClean="0">
                <a:latin typeface="+mn-lt"/>
              </a:rPr>
              <a:t>: </a:t>
            </a:r>
            <a:r>
              <a:rPr lang="en-US" sz="2000" dirty="0">
                <a:latin typeface="+mn-lt"/>
              </a:rPr>
              <a:t># of mistakes</a:t>
            </a:r>
          </a:p>
          <a:p>
            <a:pPr algn="ctr"/>
            <a:r>
              <a:rPr lang="en-US" sz="1800" dirty="0">
                <a:latin typeface="+mn-lt"/>
              </a:rPr>
              <a:t>[…] is a indicator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0" y="36091"/>
            <a:ext cx="2438212" cy="186890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754" name="Rectangle 2"/>
          <p:cNvSpPr>
            <a:spLocks noGrp="1" noChangeArrowheads="1"/>
          </p:cNvSpPr>
          <p:nvPr>
            <p:ph type="title"/>
          </p:nvPr>
        </p:nvSpPr>
        <p:spPr/>
        <p:txBody>
          <a:bodyPr/>
          <a:lstStyle/>
          <a:p>
            <a:r>
              <a:rPr lang="en-US"/>
              <a:t>A General Framework for Learning (II)</a:t>
            </a:r>
            <a:endParaRPr lang="en-US">
              <a:solidFill>
                <a:schemeClr val="accent2"/>
              </a:solidFill>
            </a:endParaRPr>
          </a:p>
        </p:txBody>
      </p:sp>
      <p:sp>
        <p:nvSpPr>
          <p:cNvPr id="1098755" name="Rectangle 3"/>
          <p:cNvSpPr>
            <a:spLocks noGrp="1" noChangeArrowheads="1"/>
          </p:cNvSpPr>
          <p:nvPr>
            <p:ph idx="1"/>
          </p:nvPr>
        </p:nvSpPr>
        <p:spPr/>
        <p:txBody>
          <a:bodyPr/>
          <a:lstStyle/>
          <a:p>
            <a:r>
              <a:rPr lang="en-US" sz="2400" dirty="0">
                <a:sym typeface="Symbol" pitchFamily="18" charset="2"/>
              </a:rPr>
              <a:t>We want to minimize the Loss:  </a:t>
            </a:r>
            <a:r>
              <a:rPr lang="en-US" sz="2400" dirty="0" smtClean="0">
                <a:sym typeface="Symbol" pitchFamily="18" charset="2"/>
              </a:rPr>
              <a:t> </a:t>
            </a:r>
            <a:r>
              <a:rPr lang="en-US" sz="2400" dirty="0">
                <a:solidFill>
                  <a:schemeClr val="accent2"/>
                </a:solidFill>
                <a:sym typeface="Symbol" pitchFamily="18" charset="2"/>
              </a:rPr>
              <a:t>L(f()) = E </a:t>
            </a:r>
            <a:r>
              <a:rPr lang="en-US" sz="2400" baseline="-25000" dirty="0">
                <a:solidFill>
                  <a:schemeClr val="accent2"/>
                </a:solidFill>
                <a:sym typeface="Symbol" pitchFamily="18" charset="2"/>
              </a:rPr>
              <a:t>X,Y</a:t>
            </a:r>
            <a:r>
              <a:rPr lang="en-US" sz="2400" dirty="0">
                <a:solidFill>
                  <a:schemeClr val="accent2"/>
                </a:solidFill>
              </a:rPr>
              <a:t>( [f(X)</a:t>
            </a:r>
            <a:r>
              <a:rPr lang="en-US" sz="2400" dirty="0">
                <a:solidFill>
                  <a:schemeClr val="accent2"/>
                </a:solidFill>
                <a:sym typeface="Symbol" pitchFamily="18" charset="2"/>
              </a:rPr>
              <a:t></a:t>
            </a:r>
            <a:r>
              <a:rPr lang="en-US" sz="2400" dirty="0">
                <a:solidFill>
                  <a:schemeClr val="accent2"/>
                </a:solidFill>
              </a:rPr>
              <a:t>Y</a:t>
            </a:r>
            <a:r>
              <a:rPr lang="en-US" sz="2400" dirty="0" smtClean="0">
                <a:solidFill>
                  <a:schemeClr val="accent2"/>
                </a:solidFill>
              </a:rPr>
              <a:t>] )</a:t>
            </a:r>
            <a:endParaRPr lang="en-US" sz="2400" dirty="0">
              <a:solidFill>
                <a:schemeClr val="accent2"/>
              </a:solidFill>
            </a:endParaRPr>
          </a:p>
          <a:p>
            <a:r>
              <a:rPr lang="en-US" sz="1800" b="1" dirty="0">
                <a:sym typeface="Symbol" pitchFamily="18" charset="2"/>
              </a:rPr>
              <a:t>Where:</a:t>
            </a:r>
            <a:r>
              <a:rPr lang="en-US" sz="1800" b="1" dirty="0">
                <a:solidFill>
                  <a:schemeClr val="accent2"/>
                </a:solidFill>
                <a:sym typeface="Symbol" pitchFamily="18" charset="2"/>
              </a:rPr>
              <a:t> E </a:t>
            </a:r>
            <a:r>
              <a:rPr lang="en-US" sz="1800" b="1" baseline="-25000" dirty="0">
                <a:solidFill>
                  <a:schemeClr val="accent2"/>
                </a:solidFill>
                <a:sym typeface="Symbol" pitchFamily="18" charset="2"/>
              </a:rPr>
              <a:t>X,Y </a:t>
            </a:r>
            <a:r>
              <a:rPr lang="en-US" sz="1800" b="1" dirty="0"/>
              <a:t>denotes the expectation with respect to the true distribution</a:t>
            </a:r>
            <a:r>
              <a:rPr lang="en-US" sz="1800" dirty="0"/>
              <a:t>.</a:t>
            </a:r>
          </a:p>
          <a:p>
            <a:pPr>
              <a:buFont typeface="Wingdings" pitchFamily="2" charset="2"/>
              <a:buNone/>
            </a:pPr>
            <a:endParaRPr lang="en-US" sz="1800" dirty="0"/>
          </a:p>
          <a:p>
            <a:r>
              <a:rPr lang="en-US" sz="2000" dirty="0">
                <a:solidFill>
                  <a:srgbClr val="FF6600"/>
                </a:solidFill>
              </a:rPr>
              <a:t>We cannot </a:t>
            </a:r>
            <a:r>
              <a:rPr lang="en-US" sz="2000" dirty="0" smtClean="0">
                <a:solidFill>
                  <a:srgbClr val="FF6600"/>
                </a:solidFill>
              </a:rPr>
              <a:t>minimize this loss  </a:t>
            </a:r>
            <a:endParaRPr lang="en-US" sz="2000" dirty="0">
              <a:solidFill>
                <a:srgbClr val="FF6600"/>
              </a:solidFill>
            </a:endParaRPr>
          </a:p>
          <a:p>
            <a:r>
              <a:rPr lang="en-US" sz="2000" dirty="0"/>
              <a:t>Instead, we </a:t>
            </a:r>
            <a:r>
              <a:rPr lang="en-US" sz="2000" dirty="0">
                <a:solidFill>
                  <a:schemeClr val="tx2"/>
                </a:solidFill>
              </a:rPr>
              <a:t>try</a:t>
            </a:r>
            <a:r>
              <a:rPr lang="en-US" sz="2000" dirty="0"/>
              <a:t> to minimize the </a:t>
            </a:r>
            <a:r>
              <a:rPr lang="en-US" sz="2000" dirty="0">
                <a:solidFill>
                  <a:srgbClr val="FF6600"/>
                </a:solidFill>
              </a:rPr>
              <a:t>empirical</a:t>
            </a:r>
            <a:r>
              <a:rPr lang="en-US" sz="2000" dirty="0"/>
              <a:t> classification error. </a:t>
            </a:r>
          </a:p>
          <a:p>
            <a:r>
              <a:rPr lang="en-US" sz="2000" dirty="0"/>
              <a:t>For a set of training examples </a:t>
            </a:r>
            <a:r>
              <a:rPr lang="en-US" sz="2000" dirty="0" smtClean="0">
                <a:solidFill>
                  <a:schemeClr val="accent2"/>
                </a:solidFill>
              </a:rPr>
              <a:t>{(</a:t>
            </a:r>
            <a:r>
              <a:rPr lang="en-US" sz="2000" dirty="0" err="1" smtClean="0">
                <a:solidFill>
                  <a:schemeClr val="accent2"/>
                </a:solidFill>
              </a:rPr>
              <a:t>x</a:t>
            </a:r>
            <a:r>
              <a:rPr lang="en-US" sz="2000" baseline="-25000" dirty="0" err="1" smtClean="0">
                <a:solidFill>
                  <a:schemeClr val="accent2"/>
                </a:solidFill>
              </a:rPr>
              <a:t>i</a:t>
            </a:r>
            <a:r>
              <a:rPr lang="en-US" sz="2000" dirty="0" err="1" smtClean="0">
                <a:solidFill>
                  <a:schemeClr val="accent2"/>
                </a:solidFill>
                <a:sym typeface="Symbol" pitchFamily="18" charset="2"/>
              </a:rPr>
              <a:t>,</a:t>
            </a:r>
            <a:r>
              <a:rPr lang="en-US" sz="2000" dirty="0" err="1" smtClean="0">
                <a:solidFill>
                  <a:schemeClr val="accent2"/>
                </a:solidFill>
              </a:rPr>
              <a:t>y</a:t>
            </a:r>
            <a:r>
              <a:rPr lang="en-US" sz="2000" baseline="-25000" dirty="0" err="1" smtClean="0">
                <a:solidFill>
                  <a:schemeClr val="accent2"/>
                </a:solidFill>
              </a:rPr>
              <a:t>i</a:t>
            </a:r>
            <a:r>
              <a:rPr lang="en-US" sz="2000" dirty="0">
                <a:solidFill>
                  <a:schemeClr val="accent2"/>
                </a:solidFill>
              </a:rPr>
              <a:t>)}</a:t>
            </a:r>
            <a:r>
              <a:rPr lang="en-US" sz="2000" baseline="-25000" dirty="0" smtClean="0">
                <a:solidFill>
                  <a:schemeClr val="accent2"/>
                </a:solidFill>
              </a:rPr>
              <a:t>i=1,m</a:t>
            </a:r>
            <a:endParaRPr lang="en-US" sz="2000" baseline="-25000" dirty="0">
              <a:solidFill>
                <a:schemeClr val="accent2"/>
              </a:solidFill>
            </a:endParaRPr>
          </a:p>
          <a:p>
            <a:r>
              <a:rPr lang="en-US" sz="1800" dirty="0">
                <a:solidFill>
                  <a:schemeClr val="accent2"/>
                </a:solidFill>
                <a:sym typeface="Symbol" pitchFamily="18" charset="2"/>
              </a:rPr>
              <a:t> </a:t>
            </a:r>
            <a:r>
              <a:rPr lang="en-US" sz="2000" dirty="0">
                <a:sym typeface="Symbol" pitchFamily="18" charset="2"/>
              </a:rPr>
              <a:t>Try to minimize:</a:t>
            </a:r>
            <a:r>
              <a:rPr lang="en-US" sz="2000" dirty="0">
                <a:solidFill>
                  <a:schemeClr val="accent2"/>
                </a:solidFill>
                <a:sym typeface="Symbol" pitchFamily="18" charset="2"/>
              </a:rPr>
              <a:t>             L’(f()) = </a:t>
            </a:r>
            <a:r>
              <a:rPr lang="en-US" sz="2000" dirty="0" smtClean="0">
                <a:solidFill>
                  <a:schemeClr val="accent2"/>
                </a:solidFill>
                <a:sym typeface="Symbol" pitchFamily="18" charset="2"/>
              </a:rPr>
              <a:t>1/m </a:t>
            </a:r>
            <a:r>
              <a:rPr lang="en-US" sz="2000" dirty="0">
                <a:solidFill>
                  <a:schemeClr val="accent2"/>
                </a:solidFill>
                <a:sym typeface="Symbol" pitchFamily="18" charset="2"/>
              </a:rPr>
              <a:t></a:t>
            </a:r>
            <a:r>
              <a:rPr lang="en-US" sz="2000" baseline="-25000" dirty="0">
                <a:solidFill>
                  <a:schemeClr val="accent2"/>
                </a:solidFill>
                <a:sym typeface="Symbol" pitchFamily="18" charset="2"/>
              </a:rPr>
              <a:t>i</a:t>
            </a:r>
            <a:r>
              <a:rPr lang="en-US" sz="2000" dirty="0">
                <a:solidFill>
                  <a:schemeClr val="accent2"/>
                </a:solidFill>
                <a:sym typeface="Symbol" pitchFamily="18" charset="2"/>
              </a:rPr>
              <a:t> [</a:t>
            </a:r>
            <a:r>
              <a:rPr lang="en-US" sz="2000" dirty="0" smtClean="0">
                <a:solidFill>
                  <a:schemeClr val="accent2"/>
                </a:solidFill>
              </a:rPr>
              <a:t>f(x</a:t>
            </a:r>
            <a:r>
              <a:rPr lang="en-US" sz="2000" baseline="-25000" dirty="0" smtClean="0">
                <a:solidFill>
                  <a:schemeClr val="accent2"/>
                </a:solidFill>
              </a:rPr>
              <a:t>i</a:t>
            </a:r>
            <a:r>
              <a:rPr lang="en-US" sz="2000" dirty="0">
                <a:solidFill>
                  <a:schemeClr val="accent2"/>
                </a:solidFill>
              </a:rPr>
              <a:t>)</a:t>
            </a:r>
            <a:r>
              <a:rPr lang="en-US" sz="2000" dirty="0" smtClean="0">
                <a:solidFill>
                  <a:schemeClr val="accent2"/>
                </a:solidFill>
                <a:sym typeface="Symbol" pitchFamily="18" charset="2"/>
              </a:rPr>
              <a:t></a:t>
            </a:r>
            <a:r>
              <a:rPr lang="en-US" sz="2000" dirty="0" err="1" smtClean="0">
                <a:solidFill>
                  <a:schemeClr val="accent2"/>
                </a:solidFill>
              </a:rPr>
              <a:t>y</a:t>
            </a:r>
            <a:r>
              <a:rPr lang="en-US" sz="2000" baseline="-25000" dirty="0" err="1" smtClean="0">
                <a:solidFill>
                  <a:schemeClr val="accent2"/>
                </a:solidFill>
              </a:rPr>
              <a:t>i</a:t>
            </a:r>
            <a:r>
              <a:rPr lang="en-US" sz="2000" dirty="0" smtClean="0">
                <a:solidFill>
                  <a:schemeClr val="accent2"/>
                </a:solidFill>
              </a:rPr>
              <a:t>]         (m=# of examples) </a:t>
            </a:r>
            <a:endParaRPr lang="en-US" sz="2000" dirty="0">
              <a:solidFill>
                <a:schemeClr val="accent2"/>
              </a:solidFill>
            </a:endParaRPr>
          </a:p>
          <a:p>
            <a:pPr lvl="1"/>
            <a:r>
              <a:rPr lang="en-US" sz="2000" dirty="0"/>
              <a:t> </a:t>
            </a:r>
            <a:r>
              <a:rPr lang="en-US" sz="1800" b="0" dirty="0"/>
              <a:t>(Issue </a:t>
            </a:r>
            <a:r>
              <a:rPr lang="en-US" sz="1800" b="0" dirty="0">
                <a:latin typeface="Times New Roman" pitchFamily="18" charset="0"/>
              </a:rPr>
              <a:t>I</a:t>
            </a:r>
            <a:r>
              <a:rPr lang="en-US" sz="1800" b="0" dirty="0"/>
              <a:t>: why/when is this good enough? Not now</a:t>
            </a:r>
            <a:r>
              <a:rPr lang="en-US" sz="1800" b="0" dirty="0" smtClean="0"/>
              <a:t>)</a:t>
            </a:r>
            <a:endParaRPr lang="en-US" sz="1800" b="0" dirty="0"/>
          </a:p>
          <a:p>
            <a:r>
              <a:rPr lang="en-US" sz="2400" dirty="0"/>
              <a:t>This minimization problem is typically NP hard. </a:t>
            </a:r>
          </a:p>
          <a:p>
            <a:r>
              <a:rPr lang="en-US" sz="1800" b="1" dirty="0"/>
              <a:t>To alleviate this computational problem, minimize a new function – a convex upper bound of the classification error function</a:t>
            </a:r>
            <a:endParaRPr lang="en-US" sz="2000" dirty="0">
              <a:latin typeface="Times New Roman" pitchFamily="18" charset="0"/>
            </a:endParaRPr>
          </a:p>
          <a:p>
            <a:pPr>
              <a:buFont typeface="Wingdings" pitchFamily="2" charset="2"/>
              <a:buNone/>
            </a:pPr>
            <a:r>
              <a:rPr lang="en-US" sz="2000" dirty="0">
                <a:latin typeface="Times New Roman" pitchFamily="18" charset="0"/>
              </a:rPr>
              <a:t>                       I</a:t>
            </a:r>
            <a:r>
              <a:rPr lang="en-US" sz="2000" dirty="0"/>
              <a:t>(f(x),y) =[f(x) </a:t>
            </a:r>
            <a:r>
              <a:rPr lang="en-US" sz="2000" dirty="0">
                <a:sym typeface="Symbol" pitchFamily="18" charset="2"/>
              </a:rPr>
              <a:t>y]</a:t>
            </a:r>
            <a:r>
              <a:rPr lang="en-US" sz="2000" dirty="0"/>
              <a:t> = {1 when f(x)</a:t>
            </a:r>
            <a:r>
              <a:rPr lang="en-US" sz="2000" dirty="0">
                <a:sym typeface="Symbol" pitchFamily="18" charset="2"/>
              </a:rPr>
              <a:t></a:t>
            </a:r>
            <a:r>
              <a:rPr lang="en-US" sz="2000" dirty="0"/>
              <a:t>y; 0 otherwise}</a:t>
            </a:r>
            <a:r>
              <a:rPr lang="en-US" sz="2000" dirty="0">
                <a:solidFill>
                  <a:schemeClr val="accent2"/>
                </a:solidFill>
              </a:rPr>
              <a:t> </a:t>
            </a:r>
          </a:p>
        </p:txBody>
      </p:sp>
      <p:sp>
        <p:nvSpPr>
          <p:cNvPr id="3" name="Slide Number Placeholder 2"/>
          <p:cNvSpPr>
            <a:spLocks noGrp="1"/>
          </p:cNvSpPr>
          <p:nvPr>
            <p:ph type="sldNum" sz="quarter" idx="15"/>
          </p:nvPr>
        </p:nvSpPr>
        <p:spPr/>
        <p:txBody>
          <a:bodyPr/>
          <a:lstStyle/>
          <a:p>
            <a:fld id="{0C921938-476A-4922-BE24-3B8F6A2854D9}" type="slidenum">
              <a:rPr lang="en-US" smtClean="0"/>
              <a:t>54</a:t>
            </a:fld>
            <a:endParaRPr lang="en-US" dirty="0"/>
          </a:p>
        </p:txBody>
      </p:sp>
      <p:sp>
        <p:nvSpPr>
          <p:cNvPr id="1098756" name="Rectangle 4"/>
          <p:cNvSpPr>
            <a:spLocks noChangeArrowheads="1"/>
          </p:cNvSpPr>
          <p:nvPr/>
        </p:nvSpPr>
        <p:spPr bwMode="auto">
          <a:xfrm>
            <a:off x="4495800" y="2133600"/>
            <a:ext cx="4495800" cy="830997"/>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latin typeface="+mn-lt"/>
              </a:rPr>
              <a:t>Side note: </a:t>
            </a:r>
            <a:r>
              <a:rPr lang="en-US" sz="1600" dirty="0">
                <a:latin typeface="+mn-lt"/>
              </a:rPr>
              <a:t>If the distribution over </a:t>
            </a:r>
            <a:r>
              <a:rPr lang="en-US" sz="1600" dirty="0"/>
              <a:t>X</a:t>
            </a:r>
            <a:r>
              <a:rPr lang="en-US" sz="1600" dirty="0">
                <a:latin typeface="cmsy10" pitchFamily="34" charset="0"/>
              </a:rPr>
              <a:t>£</a:t>
            </a:r>
            <a:r>
              <a:rPr lang="en-US" sz="1600" dirty="0"/>
              <a:t>Y </a:t>
            </a:r>
            <a:r>
              <a:rPr lang="en-US" sz="1600" dirty="0">
                <a:latin typeface="+mn-lt"/>
              </a:rPr>
              <a:t>is known, predict:         </a:t>
            </a:r>
            <a:r>
              <a:rPr lang="en-US" sz="1600" b="1" dirty="0">
                <a:solidFill>
                  <a:schemeClr val="accent2"/>
                </a:solidFill>
                <a:latin typeface="+mn-lt"/>
              </a:rPr>
              <a:t>y = </a:t>
            </a:r>
            <a:r>
              <a:rPr lang="en-US" sz="1600" b="1" dirty="0" err="1" smtClean="0">
                <a:solidFill>
                  <a:schemeClr val="accent2"/>
                </a:solidFill>
                <a:latin typeface="+mn-lt"/>
              </a:rPr>
              <a:t>argmax</a:t>
            </a:r>
            <a:r>
              <a:rPr lang="en-US" sz="1600" b="1" baseline="-25000" dirty="0" err="1" smtClean="0">
                <a:solidFill>
                  <a:schemeClr val="accent2"/>
                </a:solidFill>
                <a:latin typeface="+mn-lt"/>
                <a:cs typeface="Arial" charset="0"/>
              </a:rPr>
              <a:t>y</a:t>
            </a:r>
            <a:r>
              <a:rPr lang="en-US" sz="1600" b="1" dirty="0" smtClean="0">
                <a:solidFill>
                  <a:schemeClr val="accent2"/>
                </a:solidFill>
                <a:latin typeface="+mn-lt"/>
              </a:rPr>
              <a:t> </a:t>
            </a:r>
            <a:r>
              <a:rPr lang="en-US" sz="1600" b="1" dirty="0">
                <a:solidFill>
                  <a:schemeClr val="accent2"/>
                </a:solidFill>
                <a:latin typeface="+mn-lt"/>
              </a:rPr>
              <a:t>P(</a:t>
            </a:r>
            <a:r>
              <a:rPr lang="en-US" sz="1600" b="1" dirty="0" err="1">
                <a:solidFill>
                  <a:schemeClr val="accent2"/>
                </a:solidFill>
                <a:latin typeface="+mn-lt"/>
              </a:rPr>
              <a:t>y|x</a:t>
            </a:r>
            <a:r>
              <a:rPr lang="en-US" sz="1600" b="1" dirty="0">
                <a:solidFill>
                  <a:schemeClr val="accent2"/>
                </a:solidFill>
                <a:latin typeface="+mn-lt"/>
              </a:rPr>
              <a:t>)</a:t>
            </a:r>
            <a:r>
              <a:rPr lang="en-US" sz="1600" dirty="0">
                <a:latin typeface="+mn-lt"/>
              </a:rPr>
              <a:t> </a:t>
            </a:r>
          </a:p>
          <a:p>
            <a:r>
              <a:rPr lang="en-US" sz="1600" dirty="0">
                <a:latin typeface="+mn-lt"/>
              </a:rPr>
              <a:t>This </a:t>
            </a:r>
            <a:r>
              <a:rPr lang="en-US" sz="1600" dirty="0" smtClean="0">
                <a:latin typeface="+mn-lt"/>
              </a:rPr>
              <a:t>is the best possible (the </a:t>
            </a:r>
            <a:r>
              <a:rPr lang="en-US" sz="1600" dirty="0">
                <a:latin typeface="+mn-lt"/>
              </a:rPr>
              <a:t>optimal Bayes' </a:t>
            </a:r>
            <a:r>
              <a:rPr lang="en-US" sz="1600" dirty="0" smtClean="0">
                <a:latin typeface="+mn-lt"/>
              </a:rPr>
              <a:t>error).</a:t>
            </a:r>
            <a:endParaRPr lang="en-US" sz="1600" dirty="0">
              <a:latin typeface="+mn-lt"/>
            </a:endParaRPr>
          </a:p>
        </p:txBody>
      </p:sp>
      <p:grpSp>
        <p:nvGrpSpPr>
          <p:cNvPr id="46" name="Group 4"/>
          <p:cNvGrpSpPr>
            <a:grpSpLocks/>
          </p:cNvGrpSpPr>
          <p:nvPr/>
        </p:nvGrpSpPr>
        <p:grpSpPr bwMode="auto">
          <a:xfrm>
            <a:off x="152400" y="36091"/>
            <a:ext cx="2392363" cy="1718096"/>
            <a:chOff x="3332" y="1296"/>
            <a:chExt cx="2380" cy="2285"/>
          </a:xfrm>
        </p:grpSpPr>
        <p:sp>
          <p:nvSpPr>
            <p:cNvPr id="47"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0"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1"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2"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3"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4"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5"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6"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7"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8"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59"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0"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1"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2"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3"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4"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65"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78"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42"/>
            <p:cNvSpPr>
              <a:spLocks noChangeShapeType="1"/>
            </p:cNvSpPr>
            <p:nvPr/>
          </p:nvSpPr>
          <p:spPr bwMode="auto">
            <a:xfrm flipV="1">
              <a:off x="3332" y="1518"/>
              <a:ext cx="2035" cy="151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8756"/>
                                        </p:tgtEl>
                                        <p:attrNameLst>
                                          <p:attrName>style.visibility</p:attrName>
                                        </p:attrNameLst>
                                      </p:cBhvr>
                                      <p:to>
                                        <p:strVal val="visible"/>
                                      </p:to>
                                    </p:set>
                                  </p:childTnLst>
                                  <p:subTnLst>
                                    <p:set>
                                      <p:cBhvr override="childStyle">
                                        <p:cTn dur="1" fill="hold" display="0" masterRel="nextClick" afterEffect="1"/>
                                        <p:tgtEl>
                                          <p:spTgt spid="109875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87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87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87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87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875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987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9875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987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9875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US" dirty="0" smtClean="0"/>
              <a:t>Algorithmic View of Learning: an </a:t>
            </a:r>
            <a:r>
              <a:rPr lang="en-US" dirty="0"/>
              <a:t>Optimization Problem</a:t>
            </a:r>
            <a:endParaRPr lang="en-US" dirty="0">
              <a:solidFill>
                <a:schemeClr val="accent2"/>
              </a:solidFill>
            </a:endParaRPr>
          </a:p>
        </p:txBody>
      </p:sp>
      <p:sp>
        <p:nvSpPr>
          <p:cNvPr id="1100803" name="Rectangle 3"/>
          <p:cNvSpPr>
            <a:spLocks noGrp="1" noChangeArrowheads="1"/>
          </p:cNvSpPr>
          <p:nvPr>
            <p:ph idx="1"/>
          </p:nvPr>
        </p:nvSpPr>
        <p:spPr/>
        <p:txBody>
          <a:bodyPr/>
          <a:lstStyle/>
          <a:p>
            <a:r>
              <a:rPr lang="en-US" dirty="0">
                <a:solidFill>
                  <a:schemeClr val="accent2"/>
                </a:solidFill>
              </a:rPr>
              <a:t>A </a:t>
            </a:r>
            <a:r>
              <a:rPr lang="en-US" b="1" dirty="0">
                <a:solidFill>
                  <a:schemeClr val="accent2"/>
                </a:solidFill>
              </a:rPr>
              <a:t>Loss Function</a:t>
            </a:r>
            <a:r>
              <a:rPr lang="en-US" b="1" dirty="0"/>
              <a:t> </a:t>
            </a:r>
            <a:r>
              <a:rPr lang="en-US" dirty="0">
                <a:solidFill>
                  <a:srgbClr val="FF6600"/>
                </a:solidFill>
              </a:rPr>
              <a:t>L(f(x),y) </a:t>
            </a:r>
            <a:r>
              <a:rPr lang="en-US" dirty="0"/>
              <a:t>measures the penalty incurred by a classifier </a:t>
            </a:r>
            <a:r>
              <a:rPr lang="en-US" dirty="0">
                <a:solidFill>
                  <a:srgbClr val="FF6600"/>
                </a:solidFill>
              </a:rPr>
              <a:t>f</a:t>
            </a:r>
            <a:r>
              <a:rPr lang="en-US" dirty="0"/>
              <a:t> on example </a:t>
            </a:r>
            <a:r>
              <a:rPr lang="en-US" dirty="0">
                <a:solidFill>
                  <a:srgbClr val="FF6600"/>
                </a:solidFill>
              </a:rPr>
              <a:t>(</a:t>
            </a:r>
            <a:r>
              <a:rPr lang="en-US" dirty="0" err="1">
                <a:solidFill>
                  <a:srgbClr val="FF6600"/>
                </a:solidFill>
              </a:rPr>
              <a:t>x,y</a:t>
            </a:r>
            <a:r>
              <a:rPr lang="en-US" dirty="0">
                <a:solidFill>
                  <a:srgbClr val="FF6600"/>
                </a:solidFill>
              </a:rPr>
              <a:t>).</a:t>
            </a:r>
          </a:p>
          <a:p>
            <a:r>
              <a:rPr lang="en-US" dirty="0"/>
              <a:t>There are many different loss functions one could define:</a:t>
            </a:r>
          </a:p>
          <a:p>
            <a:pPr lvl="1"/>
            <a:r>
              <a:rPr lang="en-US" b="0" dirty="0"/>
              <a:t>Misclassification Error:</a:t>
            </a:r>
            <a:r>
              <a:rPr lang="en-US" dirty="0"/>
              <a:t> </a:t>
            </a:r>
          </a:p>
          <a:p>
            <a:pPr>
              <a:buFont typeface="Wingdings" pitchFamily="2" charset="2"/>
              <a:buNone/>
            </a:pPr>
            <a:r>
              <a:rPr lang="en-US" dirty="0"/>
              <a:t>                   L(f(x),y) = 0 if f(x) = y;       1 otherwise</a:t>
            </a:r>
          </a:p>
          <a:p>
            <a:pPr lvl="1"/>
            <a:r>
              <a:rPr lang="en-US" b="0" dirty="0"/>
              <a:t>Squared Loss:</a:t>
            </a:r>
            <a:endParaRPr lang="en-US" dirty="0"/>
          </a:p>
          <a:p>
            <a:pPr>
              <a:buFont typeface="Wingdings" pitchFamily="2" charset="2"/>
              <a:buNone/>
            </a:pPr>
            <a:r>
              <a:rPr lang="en-US" dirty="0"/>
              <a:t>                   L(f(x),y) = (f(x) </a:t>
            </a:r>
            <a:r>
              <a:rPr lang="en-US" dirty="0" smtClean="0"/>
              <a:t>– y)</a:t>
            </a:r>
            <a:r>
              <a:rPr lang="en-US" baseline="30000" dirty="0" smtClean="0"/>
              <a:t>2</a:t>
            </a:r>
            <a:endParaRPr lang="en-US" baseline="30000" dirty="0"/>
          </a:p>
          <a:p>
            <a:pPr lvl="1"/>
            <a:r>
              <a:rPr lang="en-US" b="0" dirty="0"/>
              <a:t>Input dependent loss:</a:t>
            </a:r>
            <a:endParaRPr lang="en-US" dirty="0"/>
          </a:p>
          <a:p>
            <a:pPr>
              <a:buFont typeface="Wingdings" pitchFamily="2" charset="2"/>
              <a:buNone/>
            </a:pPr>
            <a:r>
              <a:rPr lang="en-US" dirty="0"/>
              <a:t>                    L(f(x),y) = 0 if f(x)= y;     c(x)otherwise.</a:t>
            </a:r>
          </a:p>
          <a:p>
            <a:pPr>
              <a:buFont typeface="Wingdings" pitchFamily="2" charset="2"/>
              <a:buNone/>
            </a:pPr>
            <a:endParaRPr lang="en-US" dirty="0"/>
          </a:p>
        </p:txBody>
      </p:sp>
      <p:sp>
        <p:nvSpPr>
          <p:cNvPr id="3" name="Slide Number Placeholder 2"/>
          <p:cNvSpPr>
            <a:spLocks noGrp="1"/>
          </p:cNvSpPr>
          <p:nvPr>
            <p:ph type="sldNum" sz="quarter" idx="15"/>
          </p:nvPr>
        </p:nvSpPr>
        <p:spPr/>
        <p:txBody>
          <a:bodyPr/>
          <a:lstStyle/>
          <a:p>
            <a:fld id="{0C921938-476A-4922-BE24-3B8F6A2854D9}" type="slidenum">
              <a:rPr lang="en-US" smtClean="0"/>
              <a:t>55</a:t>
            </a:fld>
            <a:endParaRPr lang="en-US" dirty="0"/>
          </a:p>
        </p:txBody>
      </p:sp>
      <p:sp>
        <p:nvSpPr>
          <p:cNvPr id="1100804" name="Rectangle 4"/>
          <p:cNvSpPr>
            <a:spLocks noChangeArrowheads="1"/>
          </p:cNvSpPr>
          <p:nvPr/>
        </p:nvSpPr>
        <p:spPr bwMode="auto">
          <a:xfrm>
            <a:off x="5753100" y="3422819"/>
            <a:ext cx="3124200" cy="1015663"/>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rgbClr val="000066"/>
                </a:solidFill>
                <a:latin typeface="+mj-lt"/>
              </a:rPr>
              <a:t>A continuous convex </a:t>
            </a:r>
            <a:r>
              <a:rPr lang="en-US" sz="2000" dirty="0" smtClean="0">
                <a:solidFill>
                  <a:srgbClr val="000066"/>
                </a:solidFill>
                <a:latin typeface="+mj-lt"/>
              </a:rPr>
              <a:t> loss </a:t>
            </a:r>
            <a:r>
              <a:rPr lang="en-US" sz="2000" dirty="0">
                <a:solidFill>
                  <a:srgbClr val="000066"/>
                </a:solidFill>
                <a:latin typeface="+mj-lt"/>
              </a:rPr>
              <a:t>function allows </a:t>
            </a:r>
            <a:r>
              <a:rPr lang="en-US" sz="2000" dirty="0" smtClean="0">
                <a:solidFill>
                  <a:srgbClr val="000066"/>
                </a:solidFill>
                <a:latin typeface="+mj-lt"/>
              </a:rPr>
              <a:t> a </a:t>
            </a:r>
            <a:r>
              <a:rPr lang="en-US" sz="2000" dirty="0">
                <a:solidFill>
                  <a:srgbClr val="000066"/>
                </a:solidFill>
                <a:latin typeface="+mj-lt"/>
              </a:rPr>
              <a:t>simpler optimization algorithm.</a:t>
            </a:r>
          </a:p>
        </p:txBody>
      </p:sp>
      <p:grpSp>
        <p:nvGrpSpPr>
          <p:cNvPr id="1100809" name="Group 9"/>
          <p:cNvGrpSpPr>
            <a:grpSpLocks/>
          </p:cNvGrpSpPr>
          <p:nvPr/>
        </p:nvGrpSpPr>
        <p:grpSpPr bwMode="auto">
          <a:xfrm>
            <a:off x="6019800" y="4114800"/>
            <a:ext cx="2765425" cy="1250950"/>
            <a:chOff x="3792" y="2592"/>
            <a:chExt cx="1742" cy="788"/>
          </a:xfrm>
        </p:grpSpPr>
        <p:sp>
          <p:nvSpPr>
            <p:cNvPr id="1100805" name="Line 5"/>
            <p:cNvSpPr>
              <a:spLocks noChangeShapeType="1"/>
            </p:cNvSpPr>
            <p:nvPr/>
          </p:nvSpPr>
          <p:spPr bwMode="auto">
            <a:xfrm>
              <a:off x="3792" y="3216"/>
              <a:ext cx="1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806" name="Rectangle 6"/>
            <p:cNvSpPr>
              <a:spLocks noChangeArrowheads="1"/>
            </p:cNvSpPr>
            <p:nvPr/>
          </p:nvSpPr>
          <p:spPr bwMode="auto">
            <a:xfrm>
              <a:off x="5040" y="3168"/>
              <a:ext cx="49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chemeClr val="tx2"/>
                  </a:solidFill>
                  <a:cs typeface="Arial" charset="0"/>
                </a:rPr>
                <a:t>f(x) –y</a:t>
              </a:r>
            </a:p>
          </p:txBody>
        </p:sp>
        <p:sp>
          <p:nvSpPr>
            <p:cNvPr id="1100807" name="Line 7"/>
            <p:cNvSpPr>
              <a:spLocks noChangeShapeType="1"/>
            </p:cNvSpPr>
            <p:nvPr/>
          </p:nvSpPr>
          <p:spPr bwMode="auto">
            <a:xfrm>
              <a:off x="4608" y="2592"/>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808" name="Freeform 8"/>
            <p:cNvSpPr>
              <a:spLocks/>
            </p:cNvSpPr>
            <p:nvPr/>
          </p:nvSpPr>
          <p:spPr bwMode="auto">
            <a:xfrm>
              <a:off x="4096" y="2592"/>
              <a:ext cx="968" cy="632"/>
            </a:xfrm>
            <a:custGeom>
              <a:avLst/>
              <a:gdLst>
                <a:gd name="T0" fmla="*/ 32 w 968"/>
                <a:gd name="T1" fmla="*/ 0 h 632"/>
                <a:gd name="T2" fmla="*/ 80 w 968"/>
                <a:gd name="T3" fmla="*/ 432 h 632"/>
                <a:gd name="T4" fmla="*/ 512 w 968"/>
                <a:gd name="T5" fmla="*/ 624 h 632"/>
                <a:gd name="T6" fmla="*/ 896 w 968"/>
                <a:gd name="T7" fmla="*/ 384 h 632"/>
                <a:gd name="T8" fmla="*/ 944 w 968"/>
                <a:gd name="T9" fmla="*/ 0 h 632"/>
              </a:gdLst>
              <a:ahLst/>
              <a:cxnLst>
                <a:cxn ang="0">
                  <a:pos x="T0" y="T1"/>
                </a:cxn>
                <a:cxn ang="0">
                  <a:pos x="T2" y="T3"/>
                </a:cxn>
                <a:cxn ang="0">
                  <a:pos x="T4" y="T5"/>
                </a:cxn>
                <a:cxn ang="0">
                  <a:pos x="T6" y="T7"/>
                </a:cxn>
                <a:cxn ang="0">
                  <a:pos x="T8" y="T9"/>
                </a:cxn>
              </a:cxnLst>
              <a:rect l="0" t="0" r="r" b="b"/>
              <a:pathLst>
                <a:path w="968" h="632">
                  <a:moveTo>
                    <a:pt x="32" y="0"/>
                  </a:moveTo>
                  <a:cubicBezTo>
                    <a:pt x="16" y="164"/>
                    <a:pt x="0" y="328"/>
                    <a:pt x="80" y="432"/>
                  </a:cubicBezTo>
                  <a:cubicBezTo>
                    <a:pt x="160" y="536"/>
                    <a:pt x="376" y="632"/>
                    <a:pt x="512" y="624"/>
                  </a:cubicBezTo>
                  <a:cubicBezTo>
                    <a:pt x="648" y="616"/>
                    <a:pt x="824" y="488"/>
                    <a:pt x="896" y="384"/>
                  </a:cubicBezTo>
                  <a:cubicBezTo>
                    <a:pt x="968" y="280"/>
                    <a:pt x="936" y="64"/>
                    <a:pt x="944" y="0"/>
                  </a:cubicBezTo>
                </a:path>
              </a:pathLst>
            </a:custGeom>
            <a:noFill/>
            <a:ln w="28575" cap="flat" cmpd="sng">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00815" name="Text Box 15"/>
          <p:cNvSpPr txBox="1">
            <a:spLocks noChangeArrowheads="1"/>
          </p:cNvSpPr>
          <p:nvPr/>
        </p:nvSpPr>
        <p:spPr bwMode="auto">
          <a:xfrm>
            <a:off x="7315200" y="4191000"/>
            <a:ext cx="22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0809"/>
                                        </p:tgtEl>
                                        <p:attrNameLst>
                                          <p:attrName>style.visibility</p:attrName>
                                        </p:attrNameLst>
                                      </p:cBhvr>
                                      <p:to>
                                        <p:strVal val="visible"/>
                                      </p:to>
                                    </p:set>
                                  </p:childTnLst>
                                  <p:subTnLst>
                                    <p:set>
                                      <p:cBhvr override="childStyle">
                                        <p:cTn dur="1" fill="hold" display="0" masterRel="nextClick" afterEffect="1"/>
                                        <p:tgtEl>
                                          <p:spTgt spid="110080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100815">
                                            <p:txEl>
                                              <p:pRg st="0" end="0"/>
                                            </p:txEl>
                                          </p:spTgt>
                                        </p:tgtEl>
                                        <p:attrNameLst>
                                          <p:attrName>style.visibility</p:attrName>
                                        </p:attrNameLst>
                                      </p:cBhvr>
                                      <p:to>
                                        <p:strVal val="visible"/>
                                      </p:to>
                                    </p:set>
                                  </p:childTnLst>
                                  <p:subTnLst>
                                    <p:set>
                                      <p:cBhvr override="childStyle">
                                        <p:cTn dur="1" fill="hold" display="0" masterRel="nextClick" afterEffect="1"/>
                                        <p:tgtEl>
                                          <p:spTgt spid="1100815">
                                            <p:txEl>
                                              <p:pRg st="0" end="0"/>
                                            </p:txEl>
                                          </p:spTgt>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0080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080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0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0804"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a:xfrm>
            <a:off x="457200" y="0"/>
            <a:ext cx="8229600" cy="1143000"/>
          </a:xfrm>
        </p:spPr>
        <p:txBody>
          <a:bodyPr/>
          <a:lstStyle/>
          <a:p>
            <a:r>
              <a:rPr lang="en-US" dirty="0"/>
              <a:t>Loss</a:t>
            </a:r>
            <a:endParaRPr lang="en-US" dirty="0">
              <a:solidFill>
                <a:schemeClr val="accent2"/>
              </a:solidFill>
            </a:endParaRPr>
          </a:p>
        </p:txBody>
      </p:sp>
      <p:sp>
        <p:nvSpPr>
          <p:cNvPr id="2" name="Slide Number Placeholder 1"/>
          <p:cNvSpPr>
            <a:spLocks noGrp="1"/>
          </p:cNvSpPr>
          <p:nvPr>
            <p:ph type="sldNum" sz="quarter" idx="4294967295"/>
          </p:nvPr>
        </p:nvSpPr>
        <p:spPr>
          <a:xfrm>
            <a:off x="7010400" y="6356350"/>
            <a:ext cx="2133600" cy="365125"/>
          </a:xfrm>
        </p:spPr>
        <p:txBody>
          <a:bodyPr/>
          <a:lstStyle/>
          <a:p>
            <a:fld id="{0C921938-476A-4922-BE24-3B8F6A2854D9}" type="slidenum">
              <a:rPr lang="en-US" smtClean="0"/>
              <a:t>56</a:t>
            </a:fld>
            <a:endParaRPr lang="en-US" dirty="0"/>
          </a:p>
        </p:txBody>
      </p:sp>
      <p:pic>
        <p:nvPicPr>
          <p:cNvPr id="1221637" name="Picture 5" descr="l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38263"/>
            <a:ext cx="6581775" cy="4881562"/>
          </a:xfrm>
          <a:prstGeom prst="rect">
            <a:avLst/>
          </a:prstGeom>
          <a:noFill/>
          <a:extLst>
            <a:ext uri="{909E8E84-426E-40DD-AFC4-6F175D3DCCD1}">
              <a14:hiddenFill xmlns:a14="http://schemas.microsoft.com/office/drawing/2010/main">
                <a:solidFill>
                  <a:srgbClr val="FFFFFF"/>
                </a:solidFill>
              </a14:hiddenFill>
            </a:ext>
          </a:extLst>
        </p:spPr>
      </p:pic>
      <p:sp>
        <p:nvSpPr>
          <p:cNvPr id="1221639" name="Rectangle 7"/>
          <p:cNvSpPr>
            <a:spLocks noChangeArrowheads="1"/>
          </p:cNvSpPr>
          <p:nvPr/>
        </p:nvSpPr>
        <p:spPr bwMode="auto">
          <a:xfrm>
            <a:off x="4953000" y="1752600"/>
            <a:ext cx="4017963" cy="1930400"/>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rgbClr val="000066"/>
                </a:solidFill>
                <a:latin typeface="+mj-lt"/>
              </a:rPr>
              <a:t>Here </a:t>
            </a:r>
            <a:r>
              <a:rPr lang="en-US" sz="2000" b="1" dirty="0">
                <a:solidFill>
                  <a:schemeClr val="tx2"/>
                </a:solidFill>
                <a:latin typeface="+mj-lt"/>
              </a:rPr>
              <a:t>f(x)</a:t>
            </a:r>
            <a:r>
              <a:rPr lang="en-US" sz="2000" b="1" dirty="0">
                <a:solidFill>
                  <a:srgbClr val="000066"/>
                </a:solidFill>
                <a:latin typeface="+mj-lt"/>
              </a:rPr>
              <a:t> is the </a:t>
            </a:r>
            <a:r>
              <a:rPr lang="en-US" sz="2000" b="1" dirty="0" smtClean="0">
                <a:solidFill>
                  <a:srgbClr val="000066"/>
                </a:solidFill>
                <a:latin typeface="+mj-lt"/>
              </a:rPr>
              <a:t>prediction </a:t>
            </a:r>
            <a:r>
              <a:rPr lang="en-US" sz="2000" b="1" dirty="0" smtClean="0">
                <a:solidFill>
                  <a:srgbClr val="000066"/>
                </a:solidFill>
                <a:latin typeface="cmsy10"/>
              </a:rPr>
              <a:t>2</a:t>
            </a:r>
            <a:r>
              <a:rPr lang="en-US" sz="2000" b="1" dirty="0" smtClean="0">
                <a:solidFill>
                  <a:srgbClr val="000066"/>
                </a:solidFill>
                <a:latin typeface="+mj-lt"/>
              </a:rPr>
              <a:t> </a:t>
            </a:r>
            <a:r>
              <a:rPr lang="en-US" sz="2000" b="1" dirty="0" smtClean="0">
                <a:solidFill>
                  <a:srgbClr val="000066"/>
                </a:solidFill>
                <a:latin typeface="cmsy10"/>
              </a:rPr>
              <a:t>&lt;</a:t>
            </a:r>
            <a:endParaRPr lang="en-US" sz="2000" b="1" dirty="0">
              <a:solidFill>
                <a:srgbClr val="000066"/>
              </a:solidFill>
              <a:latin typeface="cmsy10"/>
            </a:endParaRPr>
          </a:p>
          <a:p>
            <a:r>
              <a:rPr lang="en-US" sz="2000" b="1" dirty="0">
                <a:solidFill>
                  <a:srgbClr val="000066"/>
                </a:solidFill>
                <a:latin typeface="+mj-lt"/>
              </a:rPr>
              <a:t>         </a:t>
            </a:r>
            <a:r>
              <a:rPr lang="en-US" sz="2000" b="1" dirty="0">
                <a:solidFill>
                  <a:schemeClr val="tx2"/>
                </a:solidFill>
                <a:latin typeface="+mj-lt"/>
              </a:rPr>
              <a:t>y </a:t>
            </a:r>
            <a:r>
              <a:rPr lang="en-US" sz="2000" dirty="0">
                <a:latin typeface="cmsy10" pitchFamily="34" charset="0"/>
                <a:sym typeface="Symbol" pitchFamily="18" charset="2"/>
              </a:rPr>
              <a:t>2</a:t>
            </a:r>
            <a:r>
              <a:rPr lang="en-US" sz="2000" b="1" dirty="0" smtClean="0">
                <a:solidFill>
                  <a:schemeClr val="tx2"/>
                </a:solidFill>
                <a:latin typeface="+mj-lt"/>
              </a:rPr>
              <a:t> </a:t>
            </a:r>
            <a:r>
              <a:rPr lang="en-US" sz="2000" b="1" dirty="0">
                <a:solidFill>
                  <a:schemeClr val="tx2"/>
                </a:solidFill>
                <a:latin typeface="+mj-lt"/>
              </a:rPr>
              <a:t>{-1,1}</a:t>
            </a:r>
            <a:r>
              <a:rPr lang="en-US" sz="2000" b="1" dirty="0">
                <a:solidFill>
                  <a:srgbClr val="000066"/>
                </a:solidFill>
                <a:latin typeface="+mj-lt"/>
              </a:rPr>
              <a:t> is the correct value</a:t>
            </a:r>
          </a:p>
          <a:p>
            <a:r>
              <a:rPr lang="en-US" sz="2000" b="1" dirty="0">
                <a:solidFill>
                  <a:srgbClr val="000066"/>
                </a:solidFill>
                <a:latin typeface="+mj-lt"/>
              </a:rPr>
              <a:t>0-1 Loss     </a:t>
            </a:r>
            <a:r>
              <a:rPr lang="en-US" sz="2000" b="1" dirty="0">
                <a:latin typeface="+mj-lt"/>
              </a:rPr>
              <a:t>L(</a:t>
            </a:r>
            <a:r>
              <a:rPr lang="en-US" sz="2000" b="1" dirty="0" err="1">
                <a:latin typeface="+mj-lt"/>
              </a:rPr>
              <a:t>y,f</a:t>
            </a:r>
            <a:r>
              <a:rPr lang="en-US" sz="2000" b="1" dirty="0">
                <a:latin typeface="+mj-lt"/>
              </a:rPr>
              <a:t>(x</a:t>
            </a:r>
            <a:r>
              <a:rPr lang="en-US" sz="2000" b="1" dirty="0" smtClean="0">
                <a:latin typeface="+mj-lt"/>
              </a:rPr>
              <a:t>))= ½ (1-sgn(</a:t>
            </a:r>
            <a:r>
              <a:rPr lang="en-US" sz="2000" b="1" dirty="0" err="1" smtClean="0">
                <a:latin typeface="+mj-lt"/>
              </a:rPr>
              <a:t>yf</a:t>
            </a:r>
            <a:r>
              <a:rPr lang="en-US" sz="2000" b="1" dirty="0" smtClean="0">
                <a:latin typeface="+mj-lt"/>
              </a:rPr>
              <a:t>(x)))</a:t>
            </a:r>
            <a:endParaRPr lang="en-US" sz="2000" b="1" dirty="0">
              <a:latin typeface="+mj-lt"/>
            </a:endParaRPr>
          </a:p>
          <a:p>
            <a:r>
              <a:rPr lang="en-US" sz="2000" dirty="0">
                <a:solidFill>
                  <a:srgbClr val="FC0128"/>
                </a:solidFill>
                <a:latin typeface="+mj-lt"/>
              </a:rPr>
              <a:t>Log Loss     </a:t>
            </a:r>
            <a:r>
              <a:rPr lang="en-US" sz="1400" dirty="0">
                <a:solidFill>
                  <a:schemeClr val="tx2"/>
                </a:solidFill>
                <a:latin typeface="+mj-lt"/>
              </a:rPr>
              <a:t>1/ln2</a:t>
            </a:r>
            <a:r>
              <a:rPr lang="en-US" sz="2000" dirty="0">
                <a:solidFill>
                  <a:schemeClr val="tx2"/>
                </a:solidFill>
                <a:latin typeface="+mj-lt"/>
              </a:rPr>
              <a:t> </a:t>
            </a:r>
            <a:r>
              <a:rPr lang="en-US" sz="2000" dirty="0">
                <a:latin typeface="+mj-lt"/>
              </a:rPr>
              <a:t>log (1+exp{-</a:t>
            </a:r>
            <a:r>
              <a:rPr lang="en-US" sz="2000" dirty="0" err="1">
                <a:latin typeface="+mj-lt"/>
              </a:rPr>
              <a:t>yf</a:t>
            </a:r>
            <a:r>
              <a:rPr lang="en-US" sz="2000" dirty="0">
                <a:latin typeface="+mj-lt"/>
              </a:rPr>
              <a:t>(x)})</a:t>
            </a:r>
          </a:p>
          <a:p>
            <a:r>
              <a:rPr lang="en-US" sz="2000" b="1" dirty="0">
                <a:solidFill>
                  <a:srgbClr val="0000FF"/>
                </a:solidFill>
                <a:latin typeface="+mj-lt"/>
              </a:rPr>
              <a:t>Hinge Loss </a:t>
            </a:r>
            <a:r>
              <a:rPr lang="en-US" sz="1800" dirty="0">
                <a:latin typeface="+mj-lt"/>
              </a:rPr>
              <a:t>L(y, f(x)) = max(0, 1 - y  f(x))</a:t>
            </a:r>
            <a:endParaRPr lang="en-US" sz="1800" b="1" dirty="0">
              <a:solidFill>
                <a:srgbClr val="0000FF"/>
              </a:solidFill>
              <a:latin typeface="+mj-lt"/>
            </a:endParaRPr>
          </a:p>
          <a:p>
            <a:r>
              <a:rPr lang="en-US" sz="2000" dirty="0">
                <a:solidFill>
                  <a:srgbClr val="00B050"/>
                </a:solidFill>
                <a:latin typeface="+mj-lt"/>
              </a:rPr>
              <a:t>Square Loss </a:t>
            </a:r>
            <a:r>
              <a:rPr lang="en-US" sz="1800" dirty="0">
                <a:latin typeface="+mj-lt"/>
              </a:rPr>
              <a:t>L(y, f(x)) = (</a:t>
            </a:r>
            <a:r>
              <a:rPr lang="en-US" sz="1800" dirty="0" smtClean="0">
                <a:latin typeface="+mj-lt"/>
              </a:rPr>
              <a:t>y - </a:t>
            </a:r>
            <a:r>
              <a:rPr lang="en-US" sz="1800" dirty="0">
                <a:latin typeface="+mj-lt"/>
              </a:rPr>
              <a:t>f(x))</a:t>
            </a:r>
            <a:r>
              <a:rPr lang="en-US" sz="1800" baseline="30000" dirty="0">
                <a:latin typeface="+mj-lt"/>
              </a:rPr>
              <a:t>2</a:t>
            </a:r>
          </a:p>
        </p:txBody>
      </p:sp>
      <p:sp>
        <p:nvSpPr>
          <p:cNvPr id="1221640" name="Rectangle 8"/>
          <p:cNvSpPr>
            <a:spLocks noChangeArrowheads="1"/>
          </p:cNvSpPr>
          <p:nvPr/>
        </p:nvSpPr>
        <p:spPr bwMode="auto">
          <a:xfrm>
            <a:off x="6611256" y="5143500"/>
            <a:ext cx="2466975" cy="954107"/>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rgbClr val="000066"/>
                </a:solidFill>
                <a:latin typeface="+mj-lt"/>
              </a:rPr>
              <a:t>0-1 Loss     </a:t>
            </a:r>
            <a:r>
              <a:rPr lang="en-US" sz="1400" b="1" dirty="0">
                <a:latin typeface="+mj-lt"/>
              </a:rPr>
              <a:t>x axis = </a:t>
            </a:r>
            <a:r>
              <a:rPr lang="en-US" sz="1400" b="1" dirty="0" err="1">
                <a:latin typeface="+mj-lt"/>
              </a:rPr>
              <a:t>yf</a:t>
            </a:r>
            <a:r>
              <a:rPr lang="en-US" sz="1400" b="1" dirty="0">
                <a:latin typeface="+mj-lt"/>
              </a:rPr>
              <a:t>(x)</a:t>
            </a:r>
          </a:p>
          <a:p>
            <a:r>
              <a:rPr lang="en-US" sz="1400" dirty="0">
                <a:solidFill>
                  <a:schemeClr val="tx2"/>
                </a:solidFill>
                <a:latin typeface="+mj-lt"/>
              </a:rPr>
              <a:t>Log Loss =  x axis = </a:t>
            </a:r>
            <a:r>
              <a:rPr lang="en-US" sz="1400" dirty="0" err="1">
                <a:solidFill>
                  <a:schemeClr val="tx2"/>
                </a:solidFill>
                <a:latin typeface="+mj-lt"/>
              </a:rPr>
              <a:t>yf</a:t>
            </a:r>
            <a:r>
              <a:rPr lang="en-US" sz="1400" dirty="0">
                <a:solidFill>
                  <a:schemeClr val="tx2"/>
                </a:solidFill>
                <a:latin typeface="+mj-lt"/>
              </a:rPr>
              <a:t>(x) </a:t>
            </a:r>
            <a:endParaRPr lang="en-US" sz="1400" dirty="0">
              <a:latin typeface="+mj-lt"/>
            </a:endParaRPr>
          </a:p>
          <a:p>
            <a:r>
              <a:rPr lang="en-US" sz="1400" b="1" dirty="0">
                <a:solidFill>
                  <a:srgbClr val="0000FF"/>
                </a:solidFill>
                <a:latin typeface="+mj-lt"/>
              </a:rPr>
              <a:t>Hinge Loss: x axis = </a:t>
            </a:r>
            <a:r>
              <a:rPr lang="en-US" sz="1400" b="1" dirty="0" err="1">
                <a:solidFill>
                  <a:srgbClr val="0000FF"/>
                </a:solidFill>
                <a:latin typeface="+mj-lt"/>
              </a:rPr>
              <a:t>yf</a:t>
            </a:r>
            <a:r>
              <a:rPr lang="en-US" sz="1400" b="1" dirty="0">
                <a:solidFill>
                  <a:srgbClr val="0000FF"/>
                </a:solidFill>
                <a:latin typeface="+mj-lt"/>
              </a:rPr>
              <a:t>(x) </a:t>
            </a:r>
          </a:p>
          <a:p>
            <a:r>
              <a:rPr lang="en-US" sz="1400" dirty="0">
                <a:solidFill>
                  <a:srgbClr val="00B050"/>
                </a:solidFill>
                <a:latin typeface="+mj-lt"/>
              </a:rPr>
              <a:t>Square Loss: x axis  = (y - </a:t>
            </a:r>
            <a:r>
              <a:rPr lang="en-US" sz="1400" dirty="0" smtClean="0">
                <a:solidFill>
                  <a:srgbClr val="00B050"/>
                </a:solidFill>
                <a:latin typeface="+mj-lt"/>
              </a:rPr>
              <a:t>f(x)+1)</a:t>
            </a:r>
            <a:endParaRPr lang="en-US" sz="1400" baseline="30000" dirty="0">
              <a:solidFill>
                <a:srgbClr val="00B05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16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1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9" grpId="0" animBg="1" autoUpdateAnimBg="0"/>
      <p:bldP spid="1221640"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dirty="0" smtClean="0"/>
              <a:t>Administration</a:t>
            </a:r>
            <a:endParaRPr lang="en-US" dirty="0"/>
          </a:p>
        </p:txBody>
      </p:sp>
      <p:sp>
        <p:nvSpPr>
          <p:cNvPr id="1217539" name="Rectangle 3"/>
          <p:cNvSpPr>
            <a:spLocks noGrp="1" noChangeArrowheads="1"/>
          </p:cNvSpPr>
          <p:nvPr>
            <p:ph idx="1"/>
          </p:nvPr>
        </p:nvSpPr>
        <p:spPr/>
        <p:txBody>
          <a:bodyPr/>
          <a:lstStyle/>
          <a:p>
            <a:r>
              <a:rPr lang="en-US" dirty="0" smtClean="0"/>
              <a:t>The class is still full. </a:t>
            </a:r>
          </a:p>
          <a:p>
            <a:r>
              <a:rPr lang="en-US" dirty="0" smtClean="0"/>
              <a:t>We will continue with Python sessions this week.</a:t>
            </a:r>
          </a:p>
          <a:p>
            <a:pPr lvl="2"/>
            <a:r>
              <a:rPr lang="en-US" dirty="0" smtClean="0">
                <a:solidFill>
                  <a:srgbClr val="FF0000"/>
                </a:solidFill>
              </a:rPr>
              <a:t>Tuesday, 6:30</a:t>
            </a:r>
          </a:p>
          <a:p>
            <a:pPr lvl="2"/>
            <a:r>
              <a:rPr lang="en-US" dirty="0" smtClean="0">
                <a:solidFill>
                  <a:srgbClr val="FF0000"/>
                </a:solidFill>
              </a:rPr>
              <a:t>Wednesday</a:t>
            </a:r>
            <a:r>
              <a:rPr lang="en-US" dirty="0">
                <a:solidFill>
                  <a:srgbClr val="FF0000"/>
                </a:solidFill>
              </a:rPr>
              <a:t>, </a:t>
            </a:r>
            <a:r>
              <a:rPr lang="en-US" dirty="0" smtClean="0">
                <a:solidFill>
                  <a:srgbClr val="FF0000"/>
                </a:solidFill>
              </a:rPr>
              <a:t>5:30PM</a:t>
            </a:r>
          </a:p>
          <a:p>
            <a:pPr lvl="2"/>
            <a:r>
              <a:rPr lang="en-US" dirty="0" smtClean="0">
                <a:solidFill>
                  <a:srgbClr val="FF0000"/>
                </a:solidFill>
              </a:rPr>
              <a:t>Active </a:t>
            </a:r>
            <a:r>
              <a:rPr lang="en-US" dirty="0">
                <a:solidFill>
                  <a:srgbClr val="FF0000"/>
                </a:solidFill>
              </a:rPr>
              <a:t>Learning Class,  3401 </a:t>
            </a:r>
            <a:r>
              <a:rPr lang="en-US" dirty="0" smtClean="0">
                <a:solidFill>
                  <a:srgbClr val="FF0000"/>
                </a:solidFill>
              </a:rPr>
              <a:t>Walnut, 401B </a:t>
            </a:r>
            <a:endParaRPr lang="en-US" dirty="0">
              <a:solidFill>
                <a:srgbClr val="FF0000"/>
              </a:solidFill>
            </a:endParaRPr>
          </a:p>
          <a:p>
            <a:r>
              <a:rPr lang="en-US" dirty="0" smtClean="0"/>
              <a:t>We’ll move to give other complementary material that is relevant to the class and the HW.</a:t>
            </a:r>
          </a:p>
          <a:p>
            <a:pPr lvl="1"/>
            <a:r>
              <a:rPr lang="en-US" dirty="0" smtClean="0"/>
              <a:t>Both sessions will be identical</a:t>
            </a:r>
          </a:p>
          <a:p>
            <a:r>
              <a:rPr lang="en-US" dirty="0" smtClean="0">
                <a:solidFill>
                  <a:srgbClr val="FF0000"/>
                </a:solidFill>
              </a:rPr>
              <a:t>HW 1</a:t>
            </a:r>
            <a:r>
              <a:rPr lang="en-US" dirty="0" smtClean="0"/>
              <a:t> will be released on Thursday</a:t>
            </a:r>
          </a:p>
          <a:p>
            <a:r>
              <a:rPr lang="en-US" dirty="0" smtClean="0">
                <a:solidFill>
                  <a:srgbClr val="FF0000"/>
                </a:solidFill>
              </a:rPr>
              <a:t>Quiz 1</a:t>
            </a:r>
            <a:r>
              <a:rPr lang="en-US" dirty="0" smtClean="0"/>
              <a:t> will be released on Friday </a:t>
            </a:r>
          </a:p>
          <a:p>
            <a:pPr lvl="1"/>
            <a:r>
              <a:rPr lang="en-US" dirty="0" smtClean="0"/>
              <a:t>Deadline</a:t>
            </a:r>
            <a:r>
              <a:rPr lang="en-US" dirty="0"/>
              <a:t>:</a:t>
            </a:r>
            <a:r>
              <a:rPr lang="en-US" dirty="0" smtClean="0"/>
              <a:t> Monday 11:59pm . </a:t>
            </a:r>
            <a:endParaRPr lang="en-US" dirty="0"/>
          </a:p>
          <a:p>
            <a:r>
              <a:rPr lang="en-US" dirty="0" smtClean="0">
                <a:solidFill>
                  <a:srgbClr val="FF0000"/>
                </a:solidFill>
              </a:rPr>
              <a:t>Questions?</a:t>
            </a:r>
          </a:p>
          <a:p>
            <a:pPr lvl="1"/>
            <a:r>
              <a:rPr lang="en-US" dirty="0" smtClean="0"/>
              <a:t>Please ask/comment during class.</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pPr/>
              <a:t>57</a:t>
            </a:fld>
            <a:endParaRPr lang="en-US" dirty="0"/>
          </a:p>
        </p:txBody>
      </p:sp>
    </p:spTree>
    <p:extLst>
      <p:ext uri="{BB962C8B-B14F-4D97-AF65-F5344CB8AC3E}">
        <p14:creationId xmlns:p14="http://schemas.microsoft.com/office/powerpoint/2010/main" val="201285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53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75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3682" name="Rectangle 2"/>
          <p:cNvSpPr>
            <a:spLocks noGrp="1" noChangeArrowheads="1"/>
          </p:cNvSpPr>
          <p:nvPr>
            <p:ph type="ctrTitle"/>
          </p:nvPr>
        </p:nvSpPr>
        <p:spPr/>
        <p:txBody>
          <a:bodyPr/>
          <a:lstStyle/>
          <a:p>
            <a:r>
              <a:rPr lang="en-US"/>
              <a:t>Example</a:t>
            </a:r>
            <a:endParaRPr lang="en-US">
              <a:solidFill>
                <a:schemeClr val="accent2"/>
              </a:solidFill>
            </a:endParaRPr>
          </a:p>
        </p:txBody>
      </p:sp>
      <p:sp>
        <p:nvSpPr>
          <p:cNvPr id="1223683" name="Rectangle 3"/>
          <p:cNvSpPr>
            <a:spLocks noGrp="1" noChangeArrowheads="1"/>
          </p:cNvSpPr>
          <p:nvPr>
            <p:ph type="subTitle" idx="1"/>
          </p:nvPr>
        </p:nvSpPr>
        <p:spPr/>
        <p:txBody>
          <a:bodyPr/>
          <a:lstStyle/>
          <a:p>
            <a:pPr marL="533400" indent="-533400">
              <a:lnSpc>
                <a:spcPct val="80000"/>
              </a:lnSpc>
              <a:buFont typeface="Wingdings" pitchFamily="2" charset="2"/>
              <a:buNone/>
            </a:pPr>
            <a:r>
              <a:rPr lang="en-US" sz="5400" dirty="0">
                <a:solidFill>
                  <a:schemeClr val="accent2"/>
                </a:solidFill>
              </a:rPr>
              <a:t>Putting it all together:</a:t>
            </a:r>
          </a:p>
          <a:p>
            <a:pPr marL="533400" indent="-533400">
              <a:lnSpc>
                <a:spcPct val="80000"/>
              </a:lnSpc>
              <a:buFont typeface="Wingdings" pitchFamily="2" charset="2"/>
              <a:buNone/>
            </a:pPr>
            <a:endParaRPr lang="en-US" sz="5400" dirty="0">
              <a:solidFill>
                <a:schemeClr val="accent2"/>
              </a:solidFill>
            </a:endParaRPr>
          </a:p>
          <a:p>
            <a:pPr marL="533400" indent="-533400">
              <a:lnSpc>
                <a:spcPct val="80000"/>
              </a:lnSpc>
              <a:buFont typeface="Wingdings" pitchFamily="2" charset="2"/>
              <a:buNone/>
            </a:pPr>
            <a:r>
              <a:rPr lang="en-US" sz="5400" dirty="0">
                <a:solidFill>
                  <a:schemeClr val="tx1">
                    <a:lumMod val="75000"/>
                    <a:lumOff val="25000"/>
                  </a:schemeClr>
                </a:solidFill>
              </a:rPr>
              <a:t>A Learning Algorithm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p:txBody>
          <a:bodyPr/>
          <a:lstStyle/>
          <a:p>
            <a:r>
              <a:rPr lang="en-US" dirty="0">
                <a:solidFill>
                  <a:schemeClr val="tx2">
                    <a:lumMod val="50000"/>
                  </a:schemeClr>
                </a:solidFill>
              </a:rPr>
              <a:t>Third Step: How to Learn? </a:t>
            </a:r>
          </a:p>
        </p:txBody>
      </p:sp>
      <p:sp>
        <p:nvSpPr>
          <p:cNvPr id="1219587" name="Rectangle 3"/>
          <p:cNvSpPr>
            <a:spLocks noGrp="1" noChangeArrowheads="1"/>
          </p:cNvSpPr>
          <p:nvPr>
            <p:ph idx="1"/>
          </p:nvPr>
        </p:nvSpPr>
        <p:spPr/>
        <p:txBody>
          <a:bodyPr/>
          <a:lstStyle/>
          <a:p>
            <a:pPr>
              <a:lnSpc>
                <a:spcPct val="90000"/>
              </a:lnSpc>
            </a:pPr>
            <a:r>
              <a:rPr lang="en-US" dirty="0"/>
              <a:t> A possibility: Local </a:t>
            </a:r>
            <a:r>
              <a:rPr lang="en-US" dirty="0">
                <a:solidFill>
                  <a:srgbClr val="000066"/>
                </a:solidFill>
              </a:rPr>
              <a:t>search</a:t>
            </a:r>
          </a:p>
          <a:p>
            <a:pPr lvl="1">
              <a:lnSpc>
                <a:spcPct val="90000"/>
              </a:lnSpc>
            </a:pPr>
            <a:r>
              <a:rPr lang="en-US" dirty="0">
                <a:solidFill>
                  <a:srgbClr val="0000FF"/>
                </a:solidFill>
              </a:rPr>
              <a:t> Start with a linear threshold function. </a:t>
            </a:r>
          </a:p>
          <a:p>
            <a:pPr lvl="1">
              <a:lnSpc>
                <a:spcPct val="90000"/>
              </a:lnSpc>
            </a:pPr>
            <a:r>
              <a:rPr lang="en-US" dirty="0">
                <a:solidFill>
                  <a:srgbClr val="0000FF"/>
                </a:solidFill>
              </a:rPr>
              <a:t> See how well you are doing.</a:t>
            </a:r>
          </a:p>
          <a:p>
            <a:pPr lvl="1">
              <a:lnSpc>
                <a:spcPct val="90000"/>
              </a:lnSpc>
            </a:pPr>
            <a:r>
              <a:rPr lang="en-US" dirty="0">
                <a:solidFill>
                  <a:srgbClr val="0000FF"/>
                </a:solidFill>
              </a:rPr>
              <a:t> Correct</a:t>
            </a:r>
          </a:p>
          <a:p>
            <a:pPr lvl="1">
              <a:lnSpc>
                <a:spcPct val="90000"/>
              </a:lnSpc>
            </a:pPr>
            <a:r>
              <a:rPr lang="en-US" dirty="0">
                <a:solidFill>
                  <a:srgbClr val="0000FF"/>
                </a:solidFill>
              </a:rPr>
              <a:t> Repeat until you converge.</a:t>
            </a:r>
          </a:p>
          <a:p>
            <a:pPr lvl="1">
              <a:lnSpc>
                <a:spcPct val="90000"/>
              </a:lnSpc>
            </a:pPr>
            <a:endParaRPr lang="en-US" dirty="0">
              <a:solidFill>
                <a:srgbClr val="0000FF"/>
              </a:solidFill>
            </a:endParaRPr>
          </a:p>
          <a:p>
            <a:pPr>
              <a:lnSpc>
                <a:spcPct val="90000"/>
              </a:lnSpc>
            </a:pPr>
            <a:r>
              <a:rPr lang="en-US" sz="2400" dirty="0"/>
              <a:t>There are other </a:t>
            </a:r>
            <a:r>
              <a:rPr lang="en-US" sz="2400" dirty="0" smtClean="0"/>
              <a:t>ways that</a:t>
            </a:r>
          </a:p>
          <a:p>
            <a:pPr marL="0" indent="0">
              <a:lnSpc>
                <a:spcPct val="90000"/>
              </a:lnSpc>
              <a:buNone/>
            </a:pPr>
            <a:r>
              <a:rPr lang="en-US" dirty="0"/>
              <a:t> </a:t>
            </a:r>
            <a:r>
              <a:rPr lang="en-US" dirty="0" smtClean="0"/>
              <a:t>   </a:t>
            </a:r>
            <a:r>
              <a:rPr lang="en-US" sz="2400" dirty="0" smtClean="0"/>
              <a:t> do </a:t>
            </a:r>
            <a:r>
              <a:rPr lang="en-US" sz="2400" dirty="0"/>
              <a:t>not </a:t>
            </a:r>
            <a:r>
              <a:rPr lang="en-US" sz="2400" dirty="0" smtClean="0"/>
              <a:t>search </a:t>
            </a:r>
            <a:r>
              <a:rPr lang="en-US" sz="2400" dirty="0"/>
              <a:t>directly </a:t>
            </a:r>
            <a:r>
              <a:rPr lang="en-US" sz="2400" dirty="0" smtClean="0"/>
              <a:t>in</a:t>
            </a:r>
          </a:p>
          <a:p>
            <a:pPr marL="0" indent="0">
              <a:lnSpc>
                <a:spcPct val="90000"/>
              </a:lnSpc>
              <a:buNone/>
            </a:pPr>
            <a:r>
              <a:rPr lang="en-US" dirty="0"/>
              <a:t> </a:t>
            </a:r>
            <a:r>
              <a:rPr lang="en-US" dirty="0" smtClean="0"/>
              <a:t>   </a:t>
            </a:r>
            <a:r>
              <a:rPr lang="en-US" sz="2400" dirty="0" smtClean="0"/>
              <a:t> </a:t>
            </a:r>
            <a:r>
              <a:rPr lang="en-US" sz="2400" dirty="0"/>
              <a:t>the </a:t>
            </a:r>
            <a:r>
              <a:rPr lang="en-US" sz="2400" dirty="0" smtClean="0"/>
              <a:t>hypotheses </a:t>
            </a:r>
            <a:r>
              <a:rPr lang="en-US" sz="2400" dirty="0"/>
              <a:t>space</a:t>
            </a:r>
          </a:p>
          <a:p>
            <a:pPr lvl="1">
              <a:lnSpc>
                <a:spcPct val="90000"/>
              </a:lnSpc>
            </a:pPr>
            <a:r>
              <a:rPr lang="en-US" sz="2000" dirty="0"/>
              <a:t>Directly compute the </a:t>
            </a:r>
            <a:endParaRPr lang="en-US" dirty="0"/>
          </a:p>
          <a:p>
            <a:pPr marL="457200" lvl="1" indent="0">
              <a:lnSpc>
                <a:spcPct val="90000"/>
              </a:lnSpc>
              <a:buNone/>
            </a:pPr>
            <a:r>
              <a:rPr lang="en-US" sz="2000" dirty="0" smtClean="0"/>
              <a:t>     hypothesis</a:t>
            </a:r>
            <a:endParaRPr lang="en-US" sz="2000" dirty="0"/>
          </a:p>
        </p:txBody>
      </p:sp>
      <p:sp>
        <p:nvSpPr>
          <p:cNvPr id="3" name="Slide Number Placeholder 2"/>
          <p:cNvSpPr>
            <a:spLocks noGrp="1"/>
          </p:cNvSpPr>
          <p:nvPr>
            <p:ph type="sldNum" sz="quarter" idx="15"/>
          </p:nvPr>
        </p:nvSpPr>
        <p:spPr/>
        <p:txBody>
          <a:bodyPr/>
          <a:lstStyle/>
          <a:p>
            <a:fld id="{0C921938-476A-4922-BE24-3B8F6A2854D9}" type="slidenum">
              <a:rPr lang="en-US" smtClean="0"/>
              <a:t>59</a:t>
            </a:fld>
            <a:endParaRPr lang="en-US" dirty="0"/>
          </a:p>
        </p:txBody>
      </p:sp>
      <p:grpSp>
        <p:nvGrpSpPr>
          <p:cNvPr id="1219588" name="Group 4"/>
          <p:cNvGrpSpPr>
            <a:grpSpLocks/>
          </p:cNvGrpSpPr>
          <p:nvPr/>
        </p:nvGrpSpPr>
        <p:grpSpPr bwMode="auto">
          <a:xfrm>
            <a:off x="5289550" y="1981200"/>
            <a:ext cx="3778250" cy="3703638"/>
            <a:chOff x="3332" y="1248"/>
            <a:chExt cx="2380" cy="2333"/>
          </a:xfrm>
        </p:grpSpPr>
        <p:sp>
          <p:nvSpPr>
            <p:cNvPr id="1219589"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0"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591"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2"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3"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4"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5"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6"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7"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8"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599"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0"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1"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2"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3"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4"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5"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6"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219607"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8"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09"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0"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1"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2"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3"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4"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5"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6"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7"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8"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19"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219620"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1"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2"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3"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4"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5"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9626" name="Line 42"/>
            <p:cNvSpPr>
              <a:spLocks noChangeShapeType="1"/>
            </p:cNvSpPr>
            <p:nvPr/>
          </p:nvSpPr>
          <p:spPr bwMode="auto">
            <a:xfrm flipV="1">
              <a:off x="3533" y="1248"/>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 name="Right Arrow 3"/>
          <p:cNvSpPr/>
          <p:nvPr/>
        </p:nvSpPr>
        <p:spPr>
          <a:xfrm>
            <a:off x="563448" y="2164363"/>
            <a:ext cx="3810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139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9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95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95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95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9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95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95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95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958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95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Badges game</a:t>
            </a:r>
            <a:endParaRPr lang="en-US" dirty="0"/>
          </a:p>
        </p:txBody>
      </p:sp>
      <p:sp>
        <p:nvSpPr>
          <p:cNvPr id="3" name="Content Placeholder 2"/>
          <p:cNvSpPr>
            <a:spLocks noGrp="1"/>
          </p:cNvSpPr>
          <p:nvPr>
            <p:ph idx="1"/>
          </p:nvPr>
        </p:nvSpPr>
        <p:spPr/>
        <p:txBody>
          <a:bodyPr>
            <a:normAutofit/>
          </a:bodyPr>
          <a:lstStyle/>
          <a:p>
            <a:r>
              <a:rPr lang="en-US" dirty="0" smtClean="0"/>
              <a:t/>
            </a:r>
            <a:br>
              <a:rPr lang="en-US" dirty="0" smtClean="0"/>
            </a:br>
            <a:r>
              <a:rPr lang="en-US" dirty="0" smtClean="0"/>
              <a:t/>
            </a:r>
            <a:br>
              <a:rPr lang="en-US" dirty="0" smtClean="0"/>
            </a:br>
            <a:endParaRPr lang="en-US" dirty="0" smtClean="0"/>
          </a:p>
          <a:p>
            <a:r>
              <a:rPr lang="en-US" dirty="0" smtClean="0"/>
              <a:t>Conference attendees to the 1994 Machine Learning conference were given </a:t>
            </a:r>
            <a:r>
              <a:rPr lang="en-US" dirty="0" smtClean="0">
                <a:solidFill>
                  <a:srgbClr val="C00000"/>
                </a:solidFill>
              </a:rPr>
              <a:t>name badges labeled with + or −.</a:t>
            </a:r>
          </a:p>
          <a:p>
            <a:endParaRPr lang="en-US" dirty="0">
              <a:solidFill>
                <a:srgbClr val="C00000"/>
              </a:solidFill>
            </a:endParaRPr>
          </a:p>
          <a:p>
            <a:pPr marL="0" indent="0">
              <a:buNone/>
            </a:pPr>
            <a:endParaRPr lang="en-US" dirty="0" smtClean="0">
              <a:solidFill>
                <a:srgbClr val="C00000"/>
              </a:solidFill>
            </a:endParaRPr>
          </a:p>
          <a:p>
            <a:r>
              <a:rPr lang="en-US" dirty="0" smtClean="0"/>
              <a:t>What </a:t>
            </a:r>
            <a:r>
              <a:rPr lang="en-US" dirty="0"/>
              <a:t>function was used to assign </a:t>
            </a:r>
            <a:r>
              <a:rPr lang="en-US" dirty="0" smtClean="0"/>
              <a:t>these </a:t>
            </a:r>
            <a:r>
              <a:rPr lang="en-US" dirty="0"/>
              <a:t>labels? </a:t>
            </a:r>
          </a:p>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6</a:t>
            </a:fld>
            <a:endParaRPr lang="en-US"/>
          </a:p>
        </p:txBody>
      </p:sp>
      <p:sp>
        <p:nvSpPr>
          <p:cNvPr id="4" name="Rectangle 3"/>
          <p:cNvSpPr/>
          <p:nvPr/>
        </p:nvSpPr>
        <p:spPr>
          <a:xfrm>
            <a:off x="1072445" y="1571978"/>
            <a:ext cx="3019778" cy="931333"/>
          </a:xfrm>
          <a:prstGeom prst="rect">
            <a:avLst/>
          </a:prstGeom>
          <a:solidFill>
            <a:srgbClr val="FFF0CC"/>
          </a:solidFill>
        </p:spPr>
        <p:style>
          <a:lnRef idx="2">
            <a:schemeClr val="dk1"/>
          </a:lnRef>
          <a:fillRef idx="1">
            <a:schemeClr val="lt1"/>
          </a:fillRef>
          <a:effectRef idx="0">
            <a:schemeClr val="dk1"/>
          </a:effectRef>
          <a:fontRef idx="minor">
            <a:schemeClr val="dk1"/>
          </a:fontRef>
        </p:style>
        <p:txBody>
          <a:bodyPr rtlCol="0" anchor="ctr"/>
          <a:lstStyle/>
          <a:p>
            <a:r>
              <a:rPr lang="en-US" sz="3600" dirty="0"/>
              <a:t>+ Naoki Abe</a:t>
            </a:r>
          </a:p>
        </p:txBody>
      </p:sp>
      <p:sp>
        <p:nvSpPr>
          <p:cNvPr id="5" name="Rectangle 4"/>
          <p:cNvSpPr/>
          <p:nvPr/>
        </p:nvSpPr>
        <p:spPr>
          <a:xfrm>
            <a:off x="4498623" y="1571978"/>
            <a:ext cx="3019778" cy="931333"/>
          </a:xfrm>
          <a:prstGeom prst="rect">
            <a:avLst/>
          </a:prstGeom>
          <a:solidFill>
            <a:srgbClr val="FFF0CC"/>
          </a:solidFill>
        </p:spPr>
        <p:style>
          <a:lnRef idx="2">
            <a:schemeClr val="dk1"/>
          </a:lnRef>
          <a:fillRef idx="1">
            <a:schemeClr val="lt1"/>
          </a:fillRef>
          <a:effectRef idx="0">
            <a:schemeClr val="dk1"/>
          </a:effectRef>
          <a:fontRef idx="minor">
            <a:schemeClr val="dk1"/>
          </a:fontRef>
        </p:style>
        <p:txBody>
          <a:bodyPr rtlCol="0" anchor="ctr"/>
          <a:lstStyle/>
          <a:p>
            <a:r>
              <a:rPr lang="en-US" sz="3600" dirty="0"/>
              <a:t>-</a:t>
            </a:r>
            <a:r>
              <a:rPr lang="en-US" sz="3600" dirty="0" smtClean="0"/>
              <a:t> Eric Baum</a:t>
            </a:r>
            <a:endParaRPr lang="en-US" sz="3600" dirty="0"/>
          </a:p>
        </p:txBody>
      </p:sp>
    </p:spTree>
    <p:extLst>
      <p:ext uri="{BB962C8B-B14F-4D97-AF65-F5344CB8AC3E}">
        <p14:creationId xmlns:p14="http://schemas.microsoft.com/office/powerpoint/2010/main" val="2593272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p:txBody>
          <a:bodyPr/>
          <a:lstStyle/>
          <a:p>
            <a:r>
              <a:rPr lang="en-US" dirty="0">
                <a:solidFill>
                  <a:schemeClr val="tx2">
                    <a:lumMod val="50000"/>
                  </a:schemeClr>
                </a:solidFill>
              </a:rPr>
              <a:t>Learning Linear </a:t>
            </a:r>
            <a:r>
              <a:rPr lang="en-US" dirty="0" smtClean="0">
                <a:solidFill>
                  <a:schemeClr val="tx2">
                    <a:lumMod val="50000"/>
                  </a:schemeClr>
                </a:solidFill>
              </a:rPr>
              <a:t>Separators</a:t>
            </a:r>
            <a:br>
              <a:rPr lang="en-US" dirty="0" smtClean="0">
                <a:solidFill>
                  <a:schemeClr val="tx2">
                    <a:lumMod val="50000"/>
                  </a:schemeClr>
                </a:solidFill>
              </a:rPr>
            </a:br>
            <a:r>
              <a:rPr lang="en-US" sz="2400" dirty="0" smtClean="0">
                <a:solidFill>
                  <a:schemeClr val="tx2">
                    <a:lumMod val="50000"/>
                  </a:schemeClr>
                </a:solidFill>
              </a:rPr>
              <a:t> </a:t>
            </a:r>
            <a:r>
              <a:rPr lang="en-US" sz="2400" dirty="0">
                <a:solidFill>
                  <a:schemeClr val="tx2">
                    <a:lumMod val="50000"/>
                  </a:schemeClr>
                </a:solidFill>
              </a:rPr>
              <a:t>(</a:t>
            </a:r>
            <a:r>
              <a:rPr lang="en-US" sz="2400" dirty="0" smtClean="0">
                <a:solidFill>
                  <a:schemeClr val="tx2">
                    <a:lumMod val="50000"/>
                  </a:schemeClr>
                </a:solidFill>
              </a:rPr>
              <a:t>LTU=Linear Threshold Unit)  </a:t>
            </a:r>
            <a:endParaRPr lang="en-US" dirty="0">
              <a:solidFill>
                <a:schemeClr val="tx2">
                  <a:lumMod val="50000"/>
                </a:schemeClr>
              </a:solidFill>
            </a:endParaRPr>
          </a:p>
        </p:txBody>
      </p:sp>
      <mc:AlternateContent xmlns:mc="http://schemas.openxmlformats.org/markup-compatibility/2006" xmlns:a14="http://schemas.microsoft.com/office/drawing/2010/main">
        <mc:Choice Requires="a14">
          <p:sp>
            <p:nvSpPr>
              <p:cNvPr id="1156099" name="Rectangle 3"/>
              <p:cNvSpPr>
                <a:spLocks noGrp="1" noChangeArrowheads="1"/>
              </p:cNvSpPr>
              <p:nvPr>
                <p:ph idx="1"/>
              </p:nvPr>
            </p:nvSpPr>
            <p:spPr/>
            <p:txBody>
              <a:bodyPr/>
              <a:lstStyle/>
              <a:p>
                <a:pPr algn="ctr">
                  <a:buNone/>
                </a:pPr>
                <a:r>
                  <a:rPr lang="en-US" dirty="0" smtClean="0"/>
                  <a:t>f(x</a:t>
                </a:r>
                <a:r>
                  <a:rPr lang="en-US" dirty="0"/>
                  <a:t>) = </a:t>
                </a:r>
                <a:r>
                  <a:rPr lang="en-US" dirty="0" err="1"/>
                  <a:t>sgn</a:t>
                </a:r>
                <a:r>
                  <a:rPr lang="en-US" dirty="0"/>
                  <a:t> {</a:t>
                </a:r>
                <a14:m>
                  <m:oMath xmlns:m="http://schemas.openxmlformats.org/officeDocument/2006/math">
                    <m:sSup>
                      <m:sSupPr>
                        <m:ctrlPr>
                          <a:rPr lang="pt-BR" i="1">
                            <a:latin typeface="Cambria Math" panose="02040503050406030204" pitchFamily="18" charset="0"/>
                          </a:rPr>
                        </m:ctrlPr>
                      </m:sSupPr>
                      <m:e>
                        <m:r>
                          <a:rPr lang="en-US" i="1">
                            <a:latin typeface="Cambria Math" panose="02040503050406030204" pitchFamily="18" charset="0"/>
                          </a:rPr>
                          <m:t>𝑤</m:t>
                        </m:r>
                      </m:e>
                      <m:sup>
                        <m:r>
                          <a:rPr lang="en-US" i="1">
                            <a:latin typeface="Cambria Math" panose="02040503050406030204" pitchFamily="18" charset="0"/>
                          </a:rPr>
                          <m:t>𝑇</m:t>
                        </m:r>
                      </m:sup>
                    </m:sSup>
                    <m:r>
                      <a:rPr lang="pt-BR" i="1">
                        <a:latin typeface="Cambria Math" panose="02040503050406030204" pitchFamily="18" charset="0"/>
                        <a:ea typeface="Cambria Math" panose="02040503050406030204" pitchFamily="18" charset="0"/>
                      </a:rPr>
                      <m:t>∙</m:t>
                    </m:r>
                    <m:r>
                      <a:rPr lang="en-US" i="1">
                        <a:latin typeface="Cambria Math" panose="02040503050406030204" pitchFamily="18" charset="0"/>
                      </a:rPr>
                      <m:t>𝑥</m:t>
                    </m:r>
                  </m:oMath>
                </a14:m>
                <a:r>
                  <a:rPr lang="en-US" dirty="0"/>
                  <a:t>- </a:t>
                </a:r>
                <a:r>
                  <a:rPr lang="en-US" dirty="0">
                    <a:latin typeface="Symbol" pitchFamily="18" charset="2"/>
                    <a:sym typeface="Symbol" pitchFamily="18" charset="2"/>
                  </a:rPr>
                  <a:t></a:t>
                </a:r>
                <a:r>
                  <a:rPr lang="en-US" dirty="0"/>
                  <a:t>} = </a:t>
                </a:r>
                <a:r>
                  <a:rPr lang="en-US" dirty="0" err="1"/>
                  <a:t>sgn</a:t>
                </a:r>
                <a:r>
                  <a:rPr lang="en-US" dirty="0"/>
                  <a:t>{</a:t>
                </a:r>
                <a14:m>
                  <m:oMath xmlns:m="http://schemas.openxmlformats.org/officeDocument/2006/math">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𝑖</m:t>
                        </m:r>
                        <m:r>
                          <a:rPr lang="pt-BR" i="1">
                            <a:latin typeface="Cambria Math" panose="02040503050406030204" pitchFamily="18" charset="0"/>
                          </a:rPr>
                          <m:t>=</m:t>
                        </m:r>
                        <m:r>
                          <a:rPr lang="en-US" i="1">
                            <a:latin typeface="Cambria Math" panose="02040503050406030204" pitchFamily="18" charset="0"/>
                          </a:rPr>
                          <m:t>1</m:t>
                        </m:r>
                      </m:sub>
                      <m:sup>
                        <m:r>
                          <a:rPr lang="pt-BR" i="1">
                            <a:latin typeface="Cambria Math" panose="02040503050406030204" pitchFamily="18" charset="0"/>
                          </a:rPr>
                          <m:t>𝑛</m:t>
                        </m:r>
                      </m:sup>
                      <m:e>
                        <m:r>
                          <a:rPr lang="en-US" i="1">
                            <a:latin typeface="Cambria Math" panose="02040503050406030204" pitchFamily="18" charset="0"/>
                          </a:rPr>
                          <m:t>𝑤</m:t>
                        </m:r>
                        <m:r>
                          <a:rPr lang="en-US" i="1" baseline="-25000">
                            <a:latin typeface="Cambria Math" panose="02040503050406030204" pitchFamily="18" charset="0"/>
                          </a:rPr>
                          <m:t>𝑖</m:t>
                        </m:r>
                        <m:r>
                          <a:rPr lang="pt-BR" i="1">
                            <a:latin typeface="Cambria Math" panose="02040503050406030204" pitchFamily="18" charset="0"/>
                          </a:rPr>
                          <m:t>𝑥</m:t>
                        </m:r>
                        <m:r>
                          <a:rPr lang="en-US" i="1" baseline="-25000">
                            <a:latin typeface="Cambria Math" panose="02040503050406030204" pitchFamily="18" charset="0"/>
                          </a:rPr>
                          <m:t>𝑖</m:t>
                        </m:r>
                        <m:r>
                          <a:rPr lang="en-US" i="1" baseline="-25000">
                            <a:latin typeface="Cambria Math" panose="02040503050406030204" pitchFamily="18" charset="0"/>
                          </a:rPr>
                          <m:t> </m:t>
                        </m:r>
                      </m:e>
                    </m:nary>
                  </m:oMath>
                </a14:m>
                <a:r>
                  <a:rPr lang="en-US" dirty="0"/>
                  <a:t>- </a:t>
                </a:r>
                <a:r>
                  <a:rPr lang="en-US" dirty="0">
                    <a:latin typeface="Symbol" pitchFamily="18" charset="2"/>
                    <a:sym typeface="Symbol" pitchFamily="18" charset="2"/>
                  </a:rPr>
                  <a:t> </a:t>
                </a:r>
                <a:r>
                  <a:rPr lang="en-US" dirty="0"/>
                  <a:t>}</a:t>
                </a:r>
                <a:endParaRPr lang="en-US" dirty="0">
                  <a:solidFill>
                    <a:srgbClr val="000066"/>
                  </a:solidFill>
                </a:endParaRPr>
              </a:p>
              <a:p>
                <a:r>
                  <a:rPr lang="en-US" sz="2400" dirty="0" err="1">
                    <a:solidFill>
                      <a:srgbClr val="0000FF"/>
                    </a:solidFill>
                  </a:rPr>
                  <a:t>x</a:t>
                </a:r>
                <a:r>
                  <a:rPr lang="en-US" sz="2400" baseline="30000" dirty="0" err="1">
                    <a:solidFill>
                      <a:srgbClr val="0000FF"/>
                    </a:solidFill>
                  </a:rPr>
                  <a:t>T</a:t>
                </a:r>
                <a:r>
                  <a:rPr lang="en-US" sz="2400" dirty="0">
                    <a:solidFill>
                      <a:srgbClr val="0000FF"/>
                    </a:solidFill>
                  </a:rPr>
                  <a:t>= (</a:t>
                </a:r>
                <a:r>
                  <a:rPr lang="en-US" sz="2400" dirty="0"/>
                  <a:t>x</a:t>
                </a:r>
                <a:r>
                  <a:rPr lang="en-US" sz="2400" baseline="-25000" dirty="0"/>
                  <a:t>1</a:t>
                </a:r>
                <a:r>
                  <a:rPr lang="en-US" sz="2400" dirty="0"/>
                  <a:t> ,x</a:t>
                </a:r>
                <a:r>
                  <a:rPr lang="en-US" sz="2400" b="1" baseline="-25000" dirty="0"/>
                  <a:t>2</a:t>
                </a:r>
                <a:r>
                  <a:rPr lang="en-US" sz="2400" dirty="0"/>
                  <a:t>,… ,</a:t>
                </a:r>
                <a:r>
                  <a:rPr lang="en-US" sz="2400" dirty="0" err="1"/>
                  <a:t>x</a:t>
                </a:r>
                <a:r>
                  <a:rPr lang="en-US" sz="2400" b="1" baseline="-25000" dirty="0" err="1"/>
                  <a:t>n</a:t>
                </a:r>
                <a:r>
                  <a:rPr lang="en-US" sz="2400" dirty="0">
                    <a:solidFill>
                      <a:srgbClr val="0000FF"/>
                    </a:solidFill>
                  </a:rPr>
                  <a:t>) </a:t>
                </a:r>
                <a:r>
                  <a:rPr lang="en-US" dirty="0"/>
                  <a:t>∈</a:t>
                </a:r>
                <a:r>
                  <a:rPr lang="en-US" sz="2400" dirty="0" smtClean="0">
                    <a:solidFill>
                      <a:srgbClr val="0000FF"/>
                    </a:solidFill>
                  </a:rPr>
                  <a:t> </a:t>
                </a:r>
                <a:r>
                  <a:rPr lang="en-US" sz="2400" dirty="0">
                    <a:solidFill>
                      <a:srgbClr val="0000FF"/>
                    </a:solidFill>
                  </a:rPr>
                  <a:t>{0,1}</a:t>
                </a:r>
                <a:r>
                  <a:rPr lang="en-US" sz="2400" baseline="30000" dirty="0">
                    <a:solidFill>
                      <a:srgbClr val="0000FF"/>
                    </a:solidFill>
                  </a:rPr>
                  <a:t>n</a:t>
                </a:r>
                <a:r>
                  <a:rPr lang="en-US" sz="2400" dirty="0">
                    <a:solidFill>
                      <a:srgbClr val="0000FF"/>
                    </a:solidFill>
                  </a:rPr>
                  <a:t>   </a:t>
                </a:r>
              </a:p>
              <a:p>
                <a:pPr lvl="1">
                  <a:buFont typeface="Wingdings" pitchFamily="2" charset="2"/>
                  <a:buNone/>
                </a:pPr>
                <a:r>
                  <a:rPr lang="en-US" sz="2000" dirty="0">
                    <a:solidFill>
                      <a:srgbClr val="0000FF"/>
                    </a:solidFill>
                  </a:rPr>
                  <a:t>         is the feature based </a:t>
                </a:r>
              </a:p>
              <a:p>
                <a:pPr lvl="1">
                  <a:buFont typeface="Wingdings" pitchFamily="2" charset="2"/>
                  <a:buNone/>
                </a:pPr>
                <a:r>
                  <a:rPr lang="en-US" sz="2000" dirty="0">
                    <a:solidFill>
                      <a:srgbClr val="0000FF"/>
                    </a:solidFill>
                  </a:rPr>
                  <a:t>         encoding of the data point</a:t>
                </a:r>
              </a:p>
              <a:p>
                <a:r>
                  <a:rPr lang="en-US" sz="2400" dirty="0">
                    <a:solidFill>
                      <a:srgbClr val="0000FF"/>
                    </a:solidFill>
                  </a:rPr>
                  <a:t>w</a:t>
                </a:r>
                <a:r>
                  <a:rPr lang="en-US" sz="2400" baseline="30000" dirty="0">
                    <a:solidFill>
                      <a:srgbClr val="0000FF"/>
                    </a:solidFill>
                  </a:rPr>
                  <a:t>T</a:t>
                </a:r>
                <a:r>
                  <a:rPr lang="en-US" sz="2400" dirty="0">
                    <a:solidFill>
                      <a:srgbClr val="0000FF"/>
                    </a:solidFill>
                  </a:rPr>
                  <a:t>= (</a:t>
                </a:r>
                <a:r>
                  <a:rPr lang="en-US" sz="2400" dirty="0"/>
                  <a:t>w</a:t>
                </a:r>
                <a:r>
                  <a:rPr lang="en-US" sz="2400" baseline="-25000" dirty="0"/>
                  <a:t>1</a:t>
                </a:r>
                <a:r>
                  <a:rPr lang="en-US" sz="2400" dirty="0"/>
                  <a:t> ,w</a:t>
                </a:r>
                <a:r>
                  <a:rPr lang="en-US" sz="2400" b="1" baseline="-25000" dirty="0"/>
                  <a:t>2</a:t>
                </a:r>
                <a:r>
                  <a:rPr lang="en-US" sz="2400" dirty="0"/>
                  <a:t>,… ,</a:t>
                </a:r>
                <a:r>
                  <a:rPr lang="en-US" sz="2400" dirty="0" err="1"/>
                  <a:t>w</a:t>
                </a:r>
                <a:r>
                  <a:rPr lang="en-US" sz="2400" b="1" baseline="-25000" dirty="0" err="1"/>
                  <a:t>n</a:t>
                </a:r>
                <a:r>
                  <a:rPr lang="en-US" sz="2400" dirty="0">
                    <a:solidFill>
                      <a:srgbClr val="0000FF"/>
                    </a:solidFill>
                  </a:rPr>
                  <a:t>) </a:t>
                </a:r>
                <a:r>
                  <a:rPr lang="en-US" dirty="0"/>
                  <a:t>∈</a:t>
                </a:r>
                <a:r>
                  <a:rPr lang="en-US" sz="2400" dirty="0" smtClean="0">
                    <a:solidFill>
                      <a:srgbClr val="0000FF"/>
                    </a:solidFill>
                  </a:rPr>
                  <a:t> </a:t>
                </a:r>
                <a:r>
                  <a:rPr lang="en-US" sz="2400" dirty="0" smtClean="0">
                    <a:solidFill>
                      <a:srgbClr val="0000FF"/>
                    </a:solidFill>
                    <a:latin typeface="cmsy10" pitchFamily="34" charset="0"/>
                  </a:rPr>
                  <a:t>R</a:t>
                </a:r>
                <a:r>
                  <a:rPr lang="en-US" sz="2400" baseline="30000" dirty="0" smtClean="0">
                    <a:solidFill>
                      <a:srgbClr val="0000FF"/>
                    </a:solidFill>
                  </a:rPr>
                  <a:t>n</a:t>
                </a:r>
                <a:r>
                  <a:rPr lang="en-US" sz="2400" dirty="0" smtClean="0">
                    <a:solidFill>
                      <a:srgbClr val="0000FF"/>
                    </a:solidFill>
                  </a:rPr>
                  <a:t> </a:t>
                </a:r>
                <a:endParaRPr lang="en-US" sz="2400" dirty="0">
                  <a:solidFill>
                    <a:srgbClr val="0000FF"/>
                  </a:solidFill>
                </a:endParaRPr>
              </a:p>
              <a:p>
                <a:pPr lvl="1">
                  <a:buFont typeface="Wingdings" pitchFamily="2" charset="2"/>
                  <a:buNone/>
                </a:pPr>
                <a:r>
                  <a:rPr lang="en-US" sz="2000" dirty="0">
                    <a:solidFill>
                      <a:srgbClr val="0000FF"/>
                    </a:solidFill>
                  </a:rPr>
                  <a:t>         is the target function. </a:t>
                </a:r>
              </a:p>
              <a:p>
                <a:r>
                  <a:rPr lang="en-US" sz="2400" dirty="0">
                    <a:solidFill>
                      <a:srgbClr val="0000FF"/>
                    </a:solidFill>
                    <a:latin typeface="Times New Roman" pitchFamily="18" charset="0"/>
                  </a:rPr>
                  <a:t> </a:t>
                </a:r>
                <a:r>
                  <a:rPr lang="en-US" sz="2400" dirty="0">
                    <a:solidFill>
                      <a:srgbClr val="0000FF"/>
                    </a:solidFill>
                    <a:latin typeface="Symbol" pitchFamily="18" charset="2"/>
                    <a:sym typeface="Symbol" pitchFamily="18" charset="2"/>
                  </a:rPr>
                  <a:t></a:t>
                </a:r>
                <a:r>
                  <a:rPr lang="en-US" sz="2400" dirty="0">
                    <a:solidFill>
                      <a:srgbClr val="0000FF"/>
                    </a:solidFill>
                    <a:latin typeface="Times New Roman" pitchFamily="18" charset="0"/>
                  </a:rPr>
                  <a:t> </a:t>
                </a:r>
                <a:r>
                  <a:rPr lang="en-US" sz="2400" dirty="0">
                    <a:solidFill>
                      <a:srgbClr val="0000FF"/>
                    </a:solidFill>
                  </a:rPr>
                  <a:t>determines the </a:t>
                </a:r>
                <a:r>
                  <a:rPr lang="en-US" sz="2400" dirty="0" smtClean="0">
                    <a:solidFill>
                      <a:srgbClr val="0000FF"/>
                    </a:solidFill>
                  </a:rPr>
                  <a:t>shift</a:t>
                </a:r>
              </a:p>
              <a:p>
                <a:pPr marL="0" indent="0">
                  <a:buNone/>
                </a:pPr>
                <a:r>
                  <a:rPr lang="en-US" dirty="0">
                    <a:solidFill>
                      <a:srgbClr val="0000FF"/>
                    </a:solidFill>
                  </a:rPr>
                  <a:t> </a:t>
                </a:r>
                <a:r>
                  <a:rPr lang="en-US" dirty="0" smtClean="0">
                    <a:solidFill>
                      <a:srgbClr val="0000FF"/>
                    </a:solidFill>
                  </a:rPr>
                  <a:t>    </a:t>
                </a:r>
                <a:r>
                  <a:rPr lang="en-US" sz="2400" dirty="0" smtClean="0">
                    <a:solidFill>
                      <a:srgbClr val="0000FF"/>
                    </a:solidFill>
                  </a:rPr>
                  <a:t> with</a:t>
                </a:r>
                <a:r>
                  <a:rPr lang="en-US" dirty="0">
                    <a:solidFill>
                      <a:srgbClr val="0000FF"/>
                    </a:solidFill>
                  </a:rPr>
                  <a:t> </a:t>
                </a:r>
                <a:r>
                  <a:rPr lang="en-US" sz="2400" dirty="0" smtClean="0">
                    <a:solidFill>
                      <a:srgbClr val="0000FF"/>
                    </a:solidFill>
                  </a:rPr>
                  <a:t>respect </a:t>
                </a:r>
                <a:r>
                  <a:rPr lang="en-US" sz="2400" dirty="0">
                    <a:solidFill>
                      <a:srgbClr val="0000FF"/>
                    </a:solidFill>
                  </a:rPr>
                  <a:t>to the origin</a:t>
                </a:r>
              </a:p>
            </p:txBody>
          </p:sp>
        </mc:Choice>
        <mc:Fallback xmlns="">
          <p:sp>
            <p:nvSpPr>
              <p:cNvPr id="1156099" name="Rectangle 3"/>
              <p:cNvSpPr>
                <a:spLocks noGrp="1" noRot="1" noChangeAspect="1" noMove="1" noResize="1" noEditPoints="1" noAdjustHandles="1" noChangeArrowheads="1" noChangeShapeType="1" noTextEdit="1"/>
              </p:cNvSpPr>
              <p:nvPr>
                <p:ph idx="1"/>
              </p:nvPr>
            </p:nvSpPr>
            <p:spPr>
              <a:blipFill>
                <a:blip r:embed="rId3"/>
                <a:stretch>
                  <a:fillRect l="-1098" t="-13342"/>
                </a:stretch>
              </a:blipFill>
            </p:spPr>
            <p:txBody>
              <a:bodyPr/>
              <a:lstStyle/>
              <a:p>
                <a:r>
                  <a:rPr lang="en-US">
                    <a:noFill/>
                  </a:rPr>
                  <a:t> </a:t>
                </a:r>
              </a:p>
            </p:txBody>
          </p:sp>
        </mc:Fallback>
      </mc:AlternateContent>
      <p:sp>
        <p:nvSpPr>
          <p:cNvPr id="3" name="Slide Number Placeholder 2"/>
          <p:cNvSpPr>
            <a:spLocks noGrp="1"/>
          </p:cNvSpPr>
          <p:nvPr>
            <p:ph type="sldNum" sz="quarter" idx="15"/>
          </p:nvPr>
        </p:nvSpPr>
        <p:spPr/>
        <p:txBody>
          <a:bodyPr/>
          <a:lstStyle/>
          <a:p>
            <a:fld id="{0C921938-476A-4922-BE24-3B8F6A2854D9}" type="slidenum">
              <a:rPr lang="en-US" smtClean="0"/>
              <a:t>60</a:t>
            </a:fld>
            <a:endParaRPr lang="en-US" dirty="0"/>
          </a:p>
        </p:txBody>
      </p:sp>
      <p:grpSp>
        <p:nvGrpSpPr>
          <p:cNvPr id="1156142" name="Group 46"/>
          <p:cNvGrpSpPr>
            <a:grpSpLocks/>
          </p:cNvGrpSpPr>
          <p:nvPr/>
        </p:nvGrpSpPr>
        <p:grpSpPr bwMode="auto">
          <a:xfrm>
            <a:off x="4368800" y="2057400"/>
            <a:ext cx="4775200" cy="3962401"/>
            <a:chOff x="2704" y="1296"/>
            <a:chExt cx="3008" cy="2496"/>
          </a:xfrm>
        </p:grpSpPr>
        <p:sp>
          <p:nvSpPr>
            <p:cNvPr id="1156101" name="Line 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02" name="Line 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03" name="Oval 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4" name="Oval 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5" name="Oval 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6" name="Oval 1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7" name="Oval 1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8" name="Oval 1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09" name="Oval 1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0" name="Oval 1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1" name="Oval 1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2" name="Oval 1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3" name="Oval 1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4" name="Oval 1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5" name="Oval 1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6" name="Oval 2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7" name="Oval 2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8" name="Oval 2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56119" name="Rectangle 2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0" name="Rectangle 2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1" name="Rectangle 2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2" name="Rectangle 2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3" name="Rectangle 2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4" name="Rectangle 2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5" name="Rectangle 2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6" name="Rectangle 3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7" name="Rectangle 3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8" name="Rectangle 3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29" name="Rectangle 3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0" name="Rectangle 3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1" name="Rectangle 3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56132" name="Rectangle 3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3" name="Rectangle 3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4" name="Rectangle 3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5" name="Rectangle 3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6" name="Rectangle 4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7" name="Rectangle 4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8" name="Line 42"/>
            <p:cNvSpPr>
              <a:spLocks noChangeShapeType="1"/>
            </p:cNvSpPr>
            <p:nvPr/>
          </p:nvSpPr>
          <p:spPr bwMode="auto">
            <a:xfrm flipV="1">
              <a:off x="3341" y="1663"/>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39" name="Line 43"/>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40" name="Rectangle 44"/>
            <p:cNvSpPr>
              <a:spLocks noChangeArrowheads="1"/>
            </p:cNvSpPr>
            <p:nvPr/>
          </p:nvSpPr>
          <p:spPr bwMode="auto">
            <a:xfrm>
              <a:off x="2976" y="3024"/>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Tempus Sans ITC" pitchFamily="82" charset="0"/>
                </a:rPr>
                <a:t>w</a:t>
              </a:r>
            </a:p>
          </p:txBody>
        </p:sp>
        <p:sp>
          <p:nvSpPr>
            <p:cNvPr id="1156141" name="Rectangle 45"/>
            <p:cNvSpPr>
              <a:spLocks noChangeArrowheads="1"/>
            </p:cNvSpPr>
            <p:nvPr/>
          </p:nvSpPr>
          <p:spPr bwMode="auto">
            <a:xfrm>
              <a:off x="4944" y="153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Symbol" pitchFamily="18" charset="2"/>
                  <a:sym typeface="Symbol" pitchFamily="18" charset="2"/>
                </a:rPr>
                <a:t></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6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609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609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6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6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609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609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6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p:txBody>
          <a:bodyPr/>
          <a:lstStyle/>
          <a:p>
            <a:r>
              <a:rPr lang="en-US" dirty="0" smtClean="0"/>
              <a:t>Canonical Representation</a:t>
            </a:r>
            <a:endParaRPr lang="en-US" dirty="0"/>
          </a:p>
        </p:txBody>
      </p:sp>
      <mc:AlternateContent xmlns:mc="http://schemas.openxmlformats.org/markup-compatibility/2006" xmlns:a14="http://schemas.microsoft.com/office/drawing/2010/main">
        <mc:Choice Requires="a14">
          <p:sp>
            <p:nvSpPr>
              <p:cNvPr id="1158147" name="Rectangle 3"/>
              <p:cNvSpPr>
                <a:spLocks noGrp="1" noChangeArrowheads="1"/>
              </p:cNvSpPr>
              <p:nvPr>
                <p:ph idx="1"/>
              </p:nvPr>
            </p:nvSpPr>
            <p:spPr/>
            <p:txBody>
              <a:bodyPr/>
              <a:lstStyle/>
              <a:p>
                <a:pPr marL="0" indent="0">
                  <a:buNone/>
                </a:pPr>
                <a:r>
                  <a:rPr lang="en-US" dirty="0"/>
                  <a:t>	</a:t>
                </a:r>
                <a:r>
                  <a:rPr lang="en-US" dirty="0" smtClean="0"/>
                  <a:t>f(x</a:t>
                </a:r>
                <a:r>
                  <a:rPr lang="en-US" dirty="0"/>
                  <a:t>) = </a:t>
                </a:r>
                <a:r>
                  <a:rPr lang="en-US" dirty="0" err="1"/>
                  <a:t>sgn</a:t>
                </a:r>
                <a:r>
                  <a:rPr lang="en-US" dirty="0"/>
                  <a:t>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a:t>
                </a:r>
                <a:r>
                  <a:rPr lang="en-US" dirty="0">
                    <a:sym typeface="Symbol" pitchFamily="18" charset="2"/>
                  </a:rPr>
                  <a:t></a:t>
                </a:r>
                <a:r>
                  <a:rPr lang="en-US" dirty="0"/>
                  <a:t>} = </a:t>
                </a:r>
                <a:r>
                  <a:rPr lang="en-US" dirty="0" err="1"/>
                  <a:t>sgn</a:t>
                </a:r>
                <a:r>
                  <a:rPr lang="en-US" dirty="0"/>
                  <a:t>{</a:t>
                </a:r>
                <a14:m>
                  <m:oMath xmlns:m="http://schemas.openxmlformats.org/officeDocument/2006/math">
                    <m:nary>
                      <m:naryPr>
                        <m:chr m:val="∑"/>
                        <m:ctrlPr>
                          <a:rPr lang="pt-BR" i="1">
                            <a:latin typeface="Cambria Math" panose="02040503050406030204" pitchFamily="18" charset="0"/>
                          </a:rPr>
                        </m:ctrlPr>
                      </m:naryPr>
                      <m:sub>
                        <m:r>
                          <m:rPr>
                            <m:brk m:alnAt="23"/>
                          </m:rPr>
                          <a:rPr lang="en-US">
                            <a:latin typeface="Cambria Math" panose="02040503050406030204" pitchFamily="18" charset="0"/>
                          </a:rPr>
                          <m:t>𝑖</m:t>
                        </m:r>
                        <m:r>
                          <a:rPr lang="pt-BR">
                            <a:latin typeface="Cambria Math" panose="02040503050406030204" pitchFamily="18" charset="0"/>
                          </a:rPr>
                          <m:t>=</m:t>
                        </m:r>
                        <m:r>
                          <a:rPr lang="en-US">
                            <a:latin typeface="Cambria Math" panose="02040503050406030204" pitchFamily="18" charset="0"/>
                          </a:rPr>
                          <m:t>1</m:t>
                        </m:r>
                      </m:sub>
                      <m:sup>
                        <m:r>
                          <a:rPr lang="pt-BR">
                            <a:latin typeface="Cambria Math" panose="02040503050406030204" pitchFamily="18" charset="0"/>
                          </a:rPr>
                          <m:t>𝑛</m:t>
                        </m:r>
                      </m:sup>
                      <m:e>
                        <m:r>
                          <a:rPr lang="en-US">
                            <a:latin typeface="Cambria Math" panose="02040503050406030204" pitchFamily="18" charset="0"/>
                          </a:rPr>
                          <m:t>𝑤</m:t>
                        </m:r>
                        <m:r>
                          <a:rPr lang="en-US" baseline="-25000">
                            <a:latin typeface="Cambria Math" panose="02040503050406030204" pitchFamily="18" charset="0"/>
                          </a:rPr>
                          <m:t>𝑖</m:t>
                        </m:r>
                        <m:r>
                          <a:rPr lang="pt-BR">
                            <a:latin typeface="Cambria Math" panose="02040503050406030204" pitchFamily="18" charset="0"/>
                          </a:rPr>
                          <m:t>𝑥</m:t>
                        </m:r>
                        <m:r>
                          <a:rPr lang="en-US" baseline="-25000">
                            <a:latin typeface="Cambria Math" panose="02040503050406030204" pitchFamily="18" charset="0"/>
                          </a:rPr>
                          <m:t>𝑖</m:t>
                        </m:r>
                        <m:r>
                          <a:rPr lang="en-US">
                            <a:latin typeface="Cambria Math" panose="02040503050406030204" pitchFamily="18" charset="0"/>
                          </a:rPr>
                          <m:t> </m:t>
                        </m:r>
                      </m:e>
                    </m:nary>
                  </m:oMath>
                </a14:m>
                <a:r>
                  <a:rPr lang="en-US" dirty="0"/>
                  <a:t>- </a:t>
                </a:r>
                <a:r>
                  <a:rPr lang="en-US" dirty="0">
                    <a:sym typeface="Symbol" pitchFamily="18" charset="2"/>
                  </a:rPr>
                  <a:t> </a:t>
                </a:r>
                <a:r>
                  <a:rPr lang="en-US" dirty="0"/>
                  <a:t>}</a:t>
                </a:r>
              </a:p>
              <a:p>
                <a:endParaRPr lang="en-US" dirty="0"/>
              </a:p>
              <a:p>
                <a:r>
                  <a:rPr lang="en-US" b="1" dirty="0" smtClean="0"/>
                  <a:t>Note: </a:t>
                </a:r>
                <a:r>
                  <a:rPr lang="en-US" dirty="0" err="1" smtClean="0"/>
                  <a:t>sgn</a:t>
                </a:r>
                <a:r>
                  <a:rPr lang="en-US" dirty="0" smtClean="0"/>
                  <a:t> </a:t>
                </a:r>
                <a:r>
                  <a:rPr lang="en-US" dirty="0"/>
                  <a:t>{</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a:t>
                </a:r>
                <a:r>
                  <a:rPr lang="en-US" dirty="0">
                    <a:sym typeface="Symbol" pitchFamily="18" charset="2"/>
                  </a:rPr>
                  <a:t></a:t>
                </a:r>
                <a:r>
                  <a:rPr lang="en-US" dirty="0"/>
                  <a:t>}  </a:t>
                </a:r>
                <a:r>
                  <a:rPr lang="en-US" dirty="0" smtClean="0"/>
                  <a:t>= </a:t>
                </a:r>
                <a:r>
                  <a:rPr lang="en-US" dirty="0"/>
                  <a:t>sgn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smtClean="0">
                            <a:latin typeface="Cambria Math" panose="02040503050406030204" pitchFamily="18" charset="0"/>
                          </a:rPr>
                          <m:t>′</m:t>
                        </m:r>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r>
                      <a:rPr lang="en-US" smtClean="0">
                        <a:latin typeface="Cambria Math" panose="02040503050406030204" pitchFamily="18" charset="0"/>
                      </a:rPr>
                      <m:t>′</m:t>
                    </m:r>
                  </m:oMath>
                </a14:m>
                <a:r>
                  <a:rPr lang="en-US" dirty="0" smtClean="0"/>
                  <a:t>} </a:t>
                </a:r>
                <a:endParaRPr lang="en-US" dirty="0"/>
              </a:p>
              <a:p>
                <a:r>
                  <a:rPr lang="en-US" dirty="0"/>
                  <a:t>Where: </a:t>
                </a:r>
              </a:p>
              <a:p>
                <a:pPr lvl="1"/>
                <a:r>
                  <a:rPr lang="en-US" dirty="0"/>
                  <a:t>x’ = (x, -</a:t>
                </a:r>
                <a:r>
                  <a:rPr lang="en-US" dirty="0">
                    <a:sym typeface="Symbol" pitchFamily="18" charset="2"/>
                  </a:rPr>
                  <a:t>1</a:t>
                </a:r>
                <a:r>
                  <a:rPr lang="en-US" dirty="0"/>
                  <a:t>)  and w’ = (w, </a:t>
                </a:r>
                <a:r>
                  <a:rPr lang="en-US" dirty="0">
                    <a:sym typeface="Symbol" pitchFamily="18" charset="2"/>
                  </a:rPr>
                  <a:t></a:t>
                </a:r>
                <a:r>
                  <a:rPr lang="en-US" dirty="0"/>
                  <a:t>) </a:t>
                </a:r>
              </a:p>
              <a:p>
                <a:endParaRPr lang="en-US" dirty="0"/>
              </a:p>
              <a:p>
                <a:r>
                  <a:rPr lang="en-US" dirty="0"/>
                  <a:t>Moved from an n dimensional representation to an (n+1) dimensional representation, but now can look for </a:t>
                </a:r>
                <a:r>
                  <a:rPr lang="en-US" dirty="0" smtClean="0"/>
                  <a:t>hyperplanes </a:t>
                </a:r>
                <a:r>
                  <a:rPr lang="en-US" dirty="0"/>
                  <a:t>that go through the origin. </a:t>
                </a:r>
                <a:endParaRPr lang="en-US" dirty="0" smtClean="0"/>
              </a:p>
              <a:p>
                <a:r>
                  <a:rPr lang="en-US" dirty="0" smtClean="0"/>
                  <a:t>Basically, that means that we learn both </a:t>
                </a:r>
                <a:r>
                  <a:rPr lang="en-US" dirty="0" smtClean="0">
                    <a:solidFill>
                      <a:srgbClr val="0000FF"/>
                    </a:solidFill>
                  </a:rPr>
                  <a:t>w</a:t>
                </a:r>
                <a:r>
                  <a:rPr lang="en-US" dirty="0" smtClean="0"/>
                  <a:t> and </a:t>
                </a:r>
                <a:r>
                  <a:rPr lang="en-US" dirty="0">
                    <a:solidFill>
                      <a:srgbClr val="0000FF"/>
                    </a:solidFill>
                    <a:sym typeface="Symbol" pitchFamily="18" charset="2"/>
                  </a:rPr>
                  <a:t></a:t>
                </a:r>
                <a:endParaRPr lang="en-US" dirty="0">
                  <a:solidFill>
                    <a:srgbClr val="0000FF"/>
                  </a:solidFill>
                </a:endParaRPr>
              </a:p>
              <a:p>
                <a:endParaRPr lang="en-US" dirty="0"/>
              </a:p>
              <a:p>
                <a:endParaRPr lang="en-US" dirty="0"/>
              </a:p>
            </p:txBody>
          </p:sp>
        </mc:Choice>
        <mc:Fallback xmlns="">
          <p:sp>
            <p:nvSpPr>
              <p:cNvPr id="1158147" name="Rectangle 3"/>
              <p:cNvSpPr>
                <a:spLocks noGrp="1" noRot="1" noChangeAspect="1" noMove="1" noResize="1" noEditPoints="1" noAdjustHandles="1" noChangeArrowheads="1" noChangeShapeType="1" noTextEdit="1"/>
              </p:cNvSpPr>
              <p:nvPr>
                <p:ph idx="1"/>
              </p:nvPr>
            </p:nvSpPr>
            <p:spPr>
              <a:blipFill>
                <a:blip r:embed="rId3"/>
                <a:stretch>
                  <a:fillRect l="-1098" t="-11995"/>
                </a:stretch>
              </a:blipFill>
            </p:spPr>
            <p:txBody>
              <a:bodyPr/>
              <a:lstStyle/>
              <a:p>
                <a:r>
                  <a:rPr lang="en-US">
                    <a:noFill/>
                  </a:rPr>
                  <a:t> </a:t>
                </a:r>
              </a:p>
            </p:txBody>
          </p:sp>
        </mc:Fallback>
      </mc:AlternateContent>
      <p:sp>
        <p:nvSpPr>
          <p:cNvPr id="3" name="Slide Number Placeholder 2"/>
          <p:cNvSpPr>
            <a:spLocks noGrp="1"/>
          </p:cNvSpPr>
          <p:nvPr>
            <p:ph type="sldNum" sz="quarter" idx="4"/>
          </p:nvPr>
        </p:nvSpPr>
        <p:spPr/>
        <p:txBody>
          <a:bodyPr/>
          <a:lstStyle/>
          <a:p>
            <a:fld id="{0C921938-476A-4922-BE24-3B8F6A2854D9}" type="slidenum">
              <a:rPr lang="en-US" smtClean="0"/>
              <a:pPr/>
              <a:t>61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ular Callout 51"/>
          <p:cNvSpPr/>
          <p:nvPr/>
        </p:nvSpPr>
        <p:spPr>
          <a:xfrm>
            <a:off x="228600" y="423343"/>
            <a:ext cx="1828800" cy="559998"/>
          </a:xfrm>
          <a:prstGeom prst="wedgeRectCallout">
            <a:avLst>
              <a:gd name="adj1" fmla="val -5454"/>
              <a:gd name="adj2" fmla="val 270517"/>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Risk (Err)  E: </a:t>
            </a:r>
            <a:r>
              <a:rPr lang="en-US" sz="1800" dirty="0" smtClean="0">
                <a:solidFill>
                  <a:schemeClr val="tx1"/>
                </a:solidFill>
              </a:rPr>
              <a:t>a function of </a:t>
            </a:r>
            <a:r>
              <a:rPr lang="en-US" sz="1800" dirty="0" smtClean="0">
                <a:solidFill>
                  <a:srgbClr val="0000FF"/>
                </a:solidFill>
              </a:rPr>
              <a:t>w</a:t>
            </a:r>
            <a:r>
              <a:rPr lang="en-US" sz="1800" dirty="0" smtClean="0">
                <a:solidFill>
                  <a:schemeClr val="tx1"/>
                </a:solidFill>
              </a:rPr>
              <a:t> </a:t>
            </a:r>
            <a:endParaRPr lang="en-US" sz="1800" dirty="0">
              <a:solidFill>
                <a:schemeClr val="tx1"/>
              </a:solidFill>
            </a:endParaRPr>
          </a:p>
        </p:txBody>
      </p:sp>
      <p:sp>
        <p:nvSpPr>
          <p:cNvPr id="1160194" name="Rectangle 2"/>
          <p:cNvSpPr>
            <a:spLocks noGrp="1" noChangeArrowheads="1"/>
          </p:cNvSpPr>
          <p:nvPr>
            <p:ph type="title"/>
          </p:nvPr>
        </p:nvSpPr>
        <p:spPr/>
        <p:txBody>
          <a:bodyPr/>
          <a:lstStyle/>
          <a:p>
            <a:r>
              <a:rPr lang="en-US" sz="3200" dirty="0" smtClean="0">
                <a:solidFill>
                  <a:schemeClr val="tx2">
                    <a:lumMod val="50000"/>
                  </a:schemeClr>
                </a:solidFill>
              </a:rPr>
              <a:t>General Learning Principle </a:t>
            </a:r>
            <a:endParaRPr lang="en-US" sz="3200" dirty="0">
              <a:solidFill>
                <a:schemeClr val="tx2">
                  <a:lumMod val="50000"/>
                </a:schemeClr>
              </a:solidFill>
            </a:endParaRPr>
          </a:p>
        </p:txBody>
      </p:sp>
      <p:sp>
        <p:nvSpPr>
          <p:cNvPr id="1160195" name="Rectangle 3"/>
          <p:cNvSpPr>
            <a:spLocks noGrp="1" noChangeArrowheads="1"/>
          </p:cNvSpPr>
          <p:nvPr>
            <p:ph idx="1"/>
          </p:nvPr>
        </p:nvSpPr>
        <p:spPr>
          <a:xfrm>
            <a:off x="533400" y="1524000"/>
            <a:ext cx="7162800" cy="4953000"/>
          </a:xfrm>
        </p:spPr>
        <p:txBody>
          <a:bodyPr/>
          <a:lstStyle/>
          <a:p>
            <a:r>
              <a:rPr lang="en-US" sz="2000" b="1" dirty="0" smtClean="0"/>
              <a:t>Our goal </a:t>
            </a:r>
            <a:r>
              <a:rPr lang="en-US" sz="2000" dirty="0" smtClean="0"/>
              <a:t>is to find a </a:t>
            </a:r>
            <a:r>
              <a:rPr lang="en-US" sz="2000" dirty="0" smtClean="0">
                <a:solidFill>
                  <a:srgbClr val="0000FF"/>
                </a:solidFill>
              </a:rPr>
              <a:t>w</a:t>
            </a:r>
            <a:r>
              <a:rPr lang="en-US" sz="2000" dirty="0" smtClean="0"/>
              <a:t> that </a:t>
            </a:r>
          </a:p>
          <a:p>
            <a:pPr marL="0" indent="0">
              <a:buNone/>
            </a:pPr>
            <a:r>
              <a:rPr lang="en-US" sz="2000" dirty="0"/>
              <a:t> </a:t>
            </a:r>
            <a:r>
              <a:rPr lang="en-US" sz="2000" dirty="0" smtClean="0"/>
              <a:t>     </a:t>
            </a:r>
            <a:r>
              <a:rPr lang="en-US" sz="2000" i="1" dirty="0" smtClean="0"/>
              <a:t>minimizes</a:t>
            </a:r>
            <a:r>
              <a:rPr lang="en-US" sz="2000" dirty="0" smtClean="0"/>
              <a:t> the expected risk</a:t>
            </a:r>
          </a:p>
          <a:p>
            <a:pPr marL="0" indent="0">
              <a:buNone/>
            </a:pPr>
            <a:r>
              <a:rPr lang="en-US" sz="2000" b="1" dirty="0">
                <a:solidFill>
                  <a:srgbClr val="FF9900"/>
                </a:solidFill>
              </a:rPr>
              <a:t> </a:t>
            </a:r>
            <a:r>
              <a:rPr lang="en-US" sz="2000" b="1" dirty="0" smtClean="0">
                <a:solidFill>
                  <a:srgbClr val="FF9900"/>
                </a:solidFill>
              </a:rPr>
              <a:t>     E(w) = </a:t>
            </a:r>
            <a:r>
              <a:rPr lang="en-US" sz="2000" b="1" dirty="0">
                <a:solidFill>
                  <a:srgbClr val="FF9900"/>
                </a:solidFill>
                <a:sym typeface="Symbol" pitchFamily="18" charset="2"/>
              </a:rPr>
              <a:t>E </a:t>
            </a:r>
            <a:r>
              <a:rPr lang="en-US" sz="2000" b="1" baseline="-25000" dirty="0" smtClean="0">
                <a:solidFill>
                  <a:srgbClr val="FF9900"/>
                </a:solidFill>
                <a:sym typeface="Symbol" pitchFamily="18" charset="2"/>
              </a:rPr>
              <a:t>X,Y</a:t>
            </a:r>
            <a:r>
              <a:rPr lang="en-US" sz="2000" b="1" dirty="0" smtClean="0">
                <a:solidFill>
                  <a:srgbClr val="FF9900"/>
                </a:solidFill>
              </a:rPr>
              <a:t> Q(x, y, w) </a:t>
            </a:r>
            <a:endParaRPr lang="en-US" sz="2000" b="1" dirty="0">
              <a:solidFill>
                <a:srgbClr val="FF9900"/>
              </a:solidFill>
            </a:endParaRPr>
          </a:p>
          <a:p>
            <a:r>
              <a:rPr lang="en-US" sz="2000" dirty="0" smtClean="0"/>
              <a:t>We cannot do it.  </a:t>
            </a:r>
          </a:p>
          <a:p>
            <a:r>
              <a:rPr lang="en-US" sz="2000" b="1" dirty="0" smtClean="0"/>
              <a:t>Instead, </a:t>
            </a:r>
            <a:r>
              <a:rPr lang="en-US" sz="2000" dirty="0" smtClean="0"/>
              <a:t>we  approximate </a:t>
            </a:r>
            <a:r>
              <a:rPr lang="en-US" sz="2000" dirty="0" smtClean="0"/>
              <a:t>E(w</a:t>
            </a:r>
            <a:r>
              <a:rPr lang="en-US" sz="2000" dirty="0" smtClean="0"/>
              <a:t>) </a:t>
            </a:r>
          </a:p>
          <a:p>
            <a:pPr marL="0" indent="0">
              <a:buNone/>
            </a:pPr>
            <a:r>
              <a:rPr lang="en-US" sz="2000" dirty="0"/>
              <a:t> </a:t>
            </a:r>
            <a:r>
              <a:rPr lang="en-US" sz="2000" dirty="0" smtClean="0"/>
              <a:t>     using a finite training set of </a:t>
            </a:r>
          </a:p>
          <a:p>
            <a:pPr marL="0" indent="0">
              <a:buNone/>
            </a:pPr>
            <a:r>
              <a:rPr lang="en-US" sz="2000" dirty="0"/>
              <a:t> </a:t>
            </a:r>
            <a:r>
              <a:rPr lang="en-US" sz="2000" dirty="0" smtClean="0"/>
              <a:t>      independent samples (</a:t>
            </a:r>
            <a:r>
              <a:rPr lang="en-US" sz="2000" dirty="0" smtClean="0">
                <a:latin typeface="Calibri"/>
              </a:rPr>
              <a:t>x</a:t>
            </a:r>
            <a:r>
              <a:rPr lang="en-US" sz="2000" baseline="-25000" dirty="0" smtClean="0">
                <a:latin typeface="Calibri"/>
              </a:rPr>
              <a:t>i</a:t>
            </a:r>
            <a:r>
              <a:rPr lang="en-US" sz="2000" dirty="0" smtClean="0"/>
              <a:t>, </a:t>
            </a:r>
            <a:r>
              <a:rPr lang="en-US" sz="2000" dirty="0" err="1" smtClean="0">
                <a:latin typeface="Calibri"/>
              </a:rPr>
              <a:t>y</a:t>
            </a:r>
            <a:r>
              <a:rPr lang="en-US" sz="2000" b="1" baseline="-25000" dirty="0" err="1" smtClean="0">
                <a:latin typeface="Calibri"/>
              </a:rPr>
              <a:t>i</a:t>
            </a:r>
            <a:r>
              <a:rPr lang="en-US" sz="2000" dirty="0" smtClean="0"/>
              <a:t>) </a:t>
            </a:r>
          </a:p>
          <a:p>
            <a:pPr marL="0" indent="0">
              <a:buNone/>
            </a:pPr>
            <a:r>
              <a:rPr lang="en-US" sz="2000" b="1" dirty="0" smtClean="0">
                <a:solidFill>
                  <a:srgbClr val="FF9900"/>
                </a:solidFill>
              </a:rPr>
              <a:t>E(w) ~=~ 1/m </a:t>
            </a:r>
            <a:r>
              <a:rPr lang="en-US" sz="2000" b="1" dirty="0" smtClean="0">
                <a:solidFill>
                  <a:srgbClr val="FF9900"/>
                </a:solidFill>
                <a:latin typeface="Symbol"/>
                <a:sym typeface="Symbol"/>
              </a:rPr>
              <a:t></a:t>
            </a:r>
            <a:r>
              <a:rPr lang="en-US" sz="2000" b="1" baseline="-25000" dirty="0" smtClean="0">
                <a:solidFill>
                  <a:srgbClr val="FF9900"/>
                </a:solidFill>
                <a:latin typeface="Symbol"/>
                <a:sym typeface="Symbol"/>
              </a:rPr>
              <a:t>1,</a:t>
            </a:r>
            <a:r>
              <a:rPr lang="en-US" sz="2000" b="1" baseline="-25000" dirty="0" smtClean="0">
                <a:solidFill>
                  <a:srgbClr val="FF9900"/>
                </a:solidFill>
                <a:latin typeface="+mj-lt"/>
                <a:sym typeface="Symbol"/>
              </a:rPr>
              <a:t>m</a:t>
            </a:r>
            <a:r>
              <a:rPr lang="en-US" sz="2000" dirty="0" smtClean="0">
                <a:solidFill>
                  <a:srgbClr val="FF9900"/>
                </a:solidFill>
                <a:latin typeface="Calibri"/>
                <a:sym typeface="Symbol"/>
              </a:rPr>
              <a:t> </a:t>
            </a:r>
            <a:r>
              <a:rPr lang="en-US" sz="2000" dirty="0" smtClean="0">
                <a:solidFill>
                  <a:srgbClr val="FF9900"/>
                </a:solidFill>
                <a:latin typeface="Calibri"/>
              </a:rPr>
              <a:t>Q(x</a:t>
            </a:r>
            <a:r>
              <a:rPr lang="en-US" sz="2000" baseline="-25000" dirty="0" smtClean="0">
                <a:solidFill>
                  <a:srgbClr val="FF9900"/>
                </a:solidFill>
                <a:latin typeface="Calibri"/>
              </a:rPr>
              <a:t>i</a:t>
            </a:r>
            <a:r>
              <a:rPr lang="en-US" sz="2000" dirty="0" smtClean="0">
                <a:solidFill>
                  <a:srgbClr val="FF9900"/>
                </a:solidFill>
                <a:latin typeface="Calibri"/>
              </a:rPr>
              <a:t> ,</a:t>
            </a:r>
            <a:r>
              <a:rPr lang="en-US" sz="2000" dirty="0" err="1" smtClean="0">
                <a:solidFill>
                  <a:srgbClr val="FF9900"/>
                </a:solidFill>
                <a:latin typeface="Calibri"/>
              </a:rPr>
              <a:t>y</a:t>
            </a:r>
            <a:r>
              <a:rPr lang="en-US" sz="2000" baseline="-25000" dirty="0" err="1" smtClean="0">
                <a:solidFill>
                  <a:srgbClr val="FF9900"/>
                </a:solidFill>
                <a:latin typeface="Calibri"/>
              </a:rPr>
              <a:t>i</a:t>
            </a:r>
            <a:r>
              <a:rPr lang="en-US" sz="2000" b="1" dirty="0" smtClean="0">
                <a:solidFill>
                  <a:srgbClr val="FF9900"/>
                </a:solidFill>
              </a:rPr>
              <a:t>, w) </a:t>
            </a:r>
            <a:endParaRPr lang="en-US" sz="2000" b="1" dirty="0">
              <a:solidFill>
                <a:srgbClr val="FF9900"/>
              </a:solidFill>
            </a:endParaRPr>
          </a:p>
          <a:p>
            <a:r>
              <a:rPr lang="en-US" sz="2000" dirty="0" smtClean="0"/>
              <a:t>To find the </a:t>
            </a:r>
            <a:r>
              <a:rPr lang="en-US" sz="2000" i="1" dirty="0" smtClean="0"/>
              <a:t>minimum</a:t>
            </a:r>
            <a:r>
              <a:rPr lang="en-US" sz="2000" dirty="0" smtClean="0"/>
              <a:t>, we use a</a:t>
            </a:r>
          </a:p>
          <a:p>
            <a:pPr marL="0" indent="0">
              <a:buNone/>
            </a:pPr>
            <a:r>
              <a:rPr lang="en-US" sz="2000" dirty="0"/>
              <a:t> </a:t>
            </a:r>
            <a:r>
              <a:rPr lang="en-US" sz="2000" dirty="0" smtClean="0"/>
              <a:t>      </a:t>
            </a:r>
            <a:r>
              <a:rPr lang="en-US" sz="2000" b="1" dirty="0" smtClean="0"/>
              <a:t>batch gradient descent</a:t>
            </a:r>
            <a:r>
              <a:rPr lang="en-US" sz="2000" dirty="0" smtClean="0"/>
              <a:t> algorithm</a:t>
            </a:r>
          </a:p>
          <a:p>
            <a:r>
              <a:rPr lang="en-US" sz="2000" dirty="0" smtClean="0"/>
              <a:t>That is, we successively compute </a:t>
            </a:r>
          </a:p>
          <a:p>
            <a:pPr marL="0" indent="0">
              <a:buNone/>
            </a:pPr>
            <a:r>
              <a:rPr lang="en-US" sz="2000" dirty="0"/>
              <a:t> </a:t>
            </a:r>
            <a:r>
              <a:rPr lang="en-US" sz="2000" dirty="0" smtClean="0"/>
              <a:t>      estimates </a:t>
            </a:r>
            <a:r>
              <a:rPr lang="en-US" sz="2000" dirty="0" err="1" smtClean="0">
                <a:solidFill>
                  <a:srgbClr val="0000FF"/>
                </a:solidFill>
                <a:latin typeface="Calibri"/>
              </a:rPr>
              <a:t>w</a:t>
            </a:r>
            <a:r>
              <a:rPr lang="en-US" sz="2000" baseline="15000" dirty="0" err="1" smtClean="0">
                <a:solidFill>
                  <a:srgbClr val="0000FF"/>
                </a:solidFill>
                <a:latin typeface="Calibri"/>
              </a:rPr>
              <a:t>t</a:t>
            </a:r>
            <a:r>
              <a:rPr lang="en-US" sz="2000" dirty="0" smtClean="0"/>
              <a:t> of the optimal parameter vector </a:t>
            </a:r>
            <a:r>
              <a:rPr lang="en-US" sz="2000" dirty="0" smtClean="0">
                <a:solidFill>
                  <a:srgbClr val="0000FF"/>
                </a:solidFill>
              </a:rPr>
              <a:t>w</a:t>
            </a:r>
            <a:r>
              <a:rPr lang="en-US" sz="2000" dirty="0" smtClean="0"/>
              <a:t>:</a:t>
            </a:r>
          </a:p>
          <a:p>
            <a:pPr marL="0" indent="0">
              <a:buNone/>
            </a:pPr>
            <a:r>
              <a:rPr lang="en-US" sz="2000" dirty="0" smtClean="0">
                <a:latin typeface="Calibri"/>
              </a:rPr>
              <a:t>w</a:t>
            </a:r>
            <a:r>
              <a:rPr lang="en-US" sz="2000" b="1" baseline="15000" dirty="0" smtClean="0">
                <a:latin typeface="Calibri"/>
              </a:rPr>
              <a:t>t+1</a:t>
            </a:r>
            <a:r>
              <a:rPr lang="en-US" sz="2000" b="1" dirty="0" smtClean="0"/>
              <a:t> = </a:t>
            </a:r>
            <a:r>
              <a:rPr lang="en-US" sz="2000" dirty="0" err="1" smtClean="0">
                <a:latin typeface="Calibri"/>
              </a:rPr>
              <a:t>w</a:t>
            </a:r>
            <a:r>
              <a:rPr lang="en-US" sz="2000" b="1" baseline="15000" dirty="0" err="1" smtClean="0">
                <a:latin typeface="Calibri"/>
              </a:rPr>
              <a:t>t</a:t>
            </a:r>
            <a:r>
              <a:rPr lang="en-US" sz="2000" b="1" dirty="0" smtClean="0"/>
              <a:t> - </a:t>
            </a:r>
            <a:r>
              <a:rPr lang="en-US" sz="2000" b="1" dirty="0" smtClean="0">
                <a:latin typeface="cmsy10"/>
              </a:rPr>
              <a:t>r</a:t>
            </a:r>
            <a:r>
              <a:rPr lang="en-US" sz="2000" b="1" dirty="0" smtClean="0"/>
              <a:t> E(w</a:t>
            </a:r>
            <a:r>
              <a:rPr lang="en-US" sz="2000" b="1" dirty="0"/>
              <a:t>) </a:t>
            </a:r>
            <a:r>
              <a:rPr lang="en-US" sz="2000" b="1" dirty="0" smtClean="0"/>
              <a:t>= </a:t>
            </a:r>
            <a:r>
              <a:rPr lang="en-US" sz="2000" dirty="0" err="1" smtClean="0">
                <a:latin typeface="Calibri"/>
              </a:rPr>
              <a:t>w</a:t>
            </a:r>
            <a:r>
              <a:rPr lang="en-US" sz="2000" b="1" baseline="15000" dirty="0" err="1" smtClean="0">
                <a:latin typeface="Calibri"/>
              </a:rPr>
              <a:t>t</a:t>
            </a:r>
            <a:r>
              <a:rPr lang="en-US" sz="2000" b="1" dirty="0" smtClean="0"/>
              <a:t>  - 1/m </a:t>
            </a:r>
            <a:r>
              <a:rPr lang="en-US" sz="2000" b="1" dirty="0">
                <a:latin typeface="Symbol"/>
                <a:sym typeface="Symbol"/>
              </a:rPr>
              <a:t></a:t>
            </a:r>
            <a:r>
              <a:rPr lang="en-US" sz="2000" b="1" baseline="-25000" dirty="0">
                <a:latin typeface="Symbol"/>
                <a:sym typeface="Symbol"/>
              </a:rPr>
              <a:t>1,</a:t>
            </a:r>
            <a:r>
              <a:rPr lang="en-US" sz="2000" b="1" baseline="-25000" dirty="0">
                <a:sym typeface="Symbol"/>
              </a:rPr>
              <a:t>m</a:t>
            </a:r>
            <a:r>
              <a:rPr lang="en-US" sz="2000" b="1" dirty="0">
                <a:sym typeface="Symbol"/>
              </a:rPr>
              <a:t> </a:t>
            </a:r>
            <a:r>
              <a:rPr lang="en-US" sz="2000" b="1" dirty="0" smtClean="0">
                <a:sym typeface="Symbol"/>
              </a:rPr>
              <a:t> </a:t>
            </a:r>
            <a:r>
              <a:rPr lang="en-US" sz="2000" b="1" dirty="0" smtClean="0">
                <a:latin typeface="cmsy10"/>
                <a:sym typeface="Symbol"/>
              </a:rPr>
              <a:t>r</a:t>
            </a:r>
            <a:r>
              <a:rPr lang="en-US" sz="2000" b="1" dirty="0" smtClean="0">
                <a:sym typeface="Symbol"/>
              </a:rPr>
              <a:t> </a:t>
            </a:r>
            <a:r>
              <a:rPr lang="en-US" sz="2000" b="1" dirty="0" smtClean="0"/>
              <a:t>Q(x</a:t>
            </a:r>
            <a:r>
              <a:rPr lang="en-US" sz="2000" b="1" baseline="-25000" dirty="0" smtClean="0"/>
              <a:t>i</a:t>
            </a:r>
            <a:r>
              <a:rPr lang="en-US" sz="2000" b="1" dirty="0" smtClean="0"/>
              <a:t> </a:t>
            </a:r>
            <a:r>
              <a:rPr lang="en-US" sz="2000" b="1" dirty="0"/>
              <a:t>,</a:t>
            </a:r>
            <a:r>
              <a:rPr lang="en-US" sz="2000" b="1" dirty="0" err="1"/>
              <a:t>y</a:t>
            </a:r>
            <a:r>
              <a:rPr lang="en-US" sz="2000" b="1" baseline="-25000" dirty="0" err="1"/>
              <a:t>i</a:t>
            </a:r>
            <a:r>
              <a:rPr lang="en-US" sz="2000" b="1" dirty="0"/>
              <a:t>, w) </a:t>
            </a:r>
          </a:p>
          <a:p>
            <a:pPr marL="0" indent="0">
              <a:buNone/>
            </a:pPr>
            <a:endParaRPr lang="en-US" sz="2000" dirty="0"/>
          </a:p>
          <a:p>
            <a:pPr lvl="1"/>
            <a:endParaRPr lang="en-US" dirty="0"/>
          </a:p>
          <a:p>
            <a:pPr lvl="1"/>
            <a:endParaRPr lang="en-US" dirty="0"/>
          </a:p>
          <a:p>
            <a:endParaRPr lang="en-US" sz="2400" dirty="0">
              <a:solidFill>
                <a:srgbClr val="3333FF"/>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62</a:t>
            </a:fld>
            <a:endParaRPr lang="en-US" dirty="0"/>
          </a:p>
        </p:txBody>
      </p:sp>
      <p:grpSp>
        <p:nvGrpSpPr>
          <p:cNvPr id="1160237" name="Group 45"/>
          <p:cNvGrpSpPr>
            <a:grpSpLocks/>
          </p:cNvGrpSpPr>
          <p:nvPr/>
        </p:nvGrpSpPr>
        <p:grpSpPr bwMode="auto">
          <a:xfrm>
            <a:off x="4495800" y="1905000"/>
            <a:ext cx="4648200" cy="3657121"/>
            <a:chOff x="2704" y="1296"/>
            <a:chExt cx="3008" cy="2348"/>
          </a:xfrm>
        </p:grpSpPr>
        <p:sp>
          <p:nvSpPr>
            <p:cNvPr id="1160238" name="Line 46"/>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39" name="Line 47"/>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40" name="Oval 48"/>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1" name="Oval 49"/>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2" name="Oval 50"/>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3" name="Oval 51"/>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4" name="Oval 52"/>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5" name="Oval 53"/>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6" name="Oval 54"/>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7" name="Oval 55"/>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8" name="Oval 56"/>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9" name="Oval 57"/>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0" name="Oval 58"/>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1" name="Oval 59"/>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2" name="Oval 60"/>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3" name="Oval 61"/>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4" name="Oval 62"/>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5" name="Oval 63"/>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6" name="Rectangle 64"/>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7" name="Rectangle 65"/>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8" name="Rectangle 66"/>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9" name="Rectangle 67"/>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0" name="Rectangle 68"/>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1" name="Rectangle 69"/>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2" name="Rectangle 70"/>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3" name="Rectangle 71"/>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4" name="Rectangle 72"/>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5" name="Rectangle 73"/>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6" name="Rectangle 74"/>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7" name="Rectangle 75"/>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8" name="Rectangle 76"/>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60269" name="Rectangle 77"/>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0" name="Rectangle 78"/>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1" name="Rectangle 79"/>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2" name="Rectangle 80"/>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3" name="Rectangle 81"/>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4" name="Rectangle 82"/>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5" name="Line 83"/>
            <p:cNvSpPr>
              <a:spLocks noChangeShapeType="1"/>
            </p:cNvSpPr>
            <p:nvPr/>
          </p:nvSpPr>
          <p:spPr bwMode="auto">
            <a:xfrm flipV="1">
              <a:off x="3467" y="1515"/>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6" name="Line 84"/>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7" name="Rectangle 85"/>
            <p:cNvSpPr>
              <a:spLocks noChangeArrowheads="1"/>
            </p:cNvSpPr>
            <p:nvPr/>
          </p:nvSpPr>
          <p:spPr bwMode="auto">
            <a:xfrm>
              <a:off x="3542" y="2959"/>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00FF"/>
                  </a:solidFill>
                  <a:latin typeface="Tempus Sans ITC" pitchFamily="82" charset="0"/>
                </a:rPr>
                <a:t>w</a:t>
              </a:r>
            </a:p>
          </p:txBody>
        </p:sp>
        <p:sp>
          <p:nvSpPr>
            <p:cNvPr id="1160278" name="Rectangle 86"/>
            <p:cNvSpPr>
              <a:spLocks noChangeArrowheads="1"/>
            </p:cNvSpPr>
            <p:nvPr/>
          </p:nvSpPr>
          <p:spPr bwMode="auto">
            <a:xfrm>
              <a:off x="4944" y="153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Symbol" pitchFamily="18" charset="2"/>
                  <a:sym typeface="Symbol" pitchFamily="18" charset="2"/>
                </a:rPr>
                <a:t></a:t>
              </a:r>
            </a:p>
          </p:txBody>
        </p:sp>
      </p:grpSp>
      <p:sp>
        <p:nvSpPr>
          <p:cNvPr id="6" name="Rectangular Callout 5"/>
          <p:cNvSpPr/>
          <p:nvPr/>
        </p:nvSpPr>
        <p:spPr>
          <a:xfrm>
            <a:off x="4977928" y="1352857"/>
            <a:ext cx="3962096" cy="559998"/>
          </a:xfrm>
          <a:prstGeom prst="wedgeRectCallout">
            <a:avLst>
              <a:gd name="adj1" fmla="val -97016"/>
              <a:gd name="adj2" fmla="val 151380"/>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loss Q: </a:t>
            </a:r>
            <a:r>
              <a:rPr lang="en-US" sz="1800" dirty="0" smtClean="0">
                <a:solidFill>
                  <a:schemeClr val="tx1"/>
                </a:solidFill>
              </a:rPr>
              <a:t>a function of </a:t>
            </a:r>
            <a:r>
              <a:rPr lang="en-US" sz="1800" dirty="0" smtClean="0">
                <a:solidFill>
                  <a:srgbClr val="0000FF"/>
                </a:solidFill>
                <a:latin typeface="Calibri"/>
              </a:rPr>
              <a:t>x</a:t>
            </a:r>
            <a:r>
              <a:rPr lang="en-US" sz="1800" dirty="0" smtClean="0">
                <a:solidFill>
                  <a:schemeClr val="tx1"/>
                </a:solidFill>
              </a:rPr>
              <a:t>, </a:t>
            </a:r>
            <a:r>
              <a:rPr lang="en-US" sz="1800" dirty="0" smtClean="0">
                <a:solidFill>
                  <a:srgbClr val="0000FF"/>
                </a:solidFill>
              </a:rPr>
              <a:t>w</a:t>
            </a:r>
            <a:r>
              <a:rPr lang="en-US" sz="1800" dirty="0" smtClean="0">
                <a:solidFill>
                  <a:schemeClr val="tx1"/>
                </a:solidFill>
              </a:rPr>
              <a:t> and </a:t>
            </a:r>
            <a:r>
              <a:rPr lang="en-US" sz="1800" dirty="0" smtClean="0">
                <a:solidFill>
                  <a:srgbClr val="0000FF"/>
                </a:solidFill>
              </a:rPr>
              <a:t>y</a:t>
            </a:r>
            <a:endParaRPr lang="en-US" sz="1800" dirty="0">
              <a:solidFill>
                <a:srgbClr val="0000FF"/>
              </a:solidFill>
            </a:endParaRPr>
          </a:p>
        </p:txBody>
      </p:sp>
      <p:sp>
        <p:nvSpPr>
          <p:cNvPr id="49" name="Rectangular Callout 48"/>
          <p:cNvSpPr/>
          <p:nvPr/>
        </p:nvSpPr>
        <p:spPr>
          <a:xfrm>
            <a:off x="5711549" y="6185935"/>
            <a:ext cx="1600200" cy="559998"/>
          </a:xfrm>
          <a:prstGeom prst="wedgeRectCallout">
            <a:avLst>
              <a:gd name="adj1" fmla="val -233478"/>
              <a:gd name="adj2" fmla="val -29492"/>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FF"/>
                </a:solidFill>
              </a:rPr>
              <a:t>t</a:t>
            </a:r>
            <a:r>
              <a:rPr lang="en-US" sz="1600" dirty="0" smtClean="0">
                <a:solidFill>
                  <a:schemeClr val="tx1"/>
                </a:solidFill>
              </a:rPr>
              <a:t> here is “time” or “iteration” # </a:t>
            </a:r>
            <a:endParaRPr lang="en-US"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0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0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0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01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0195">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0195">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6019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019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60195">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6019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60195">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60195">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60195">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160195" grpId="0" uiExpand="1" build="p"/>
      <p:bldP spid="6" grpId="0" animBg="1"/>
      <p:bldP spid="4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p:txBody>
          <a:bodyPr/>
          <a:lstStyle/>
          <a:p>
            <a:r>
              <a:rPr lang="en-US" dirty="0" smtClean="0">
                <a:solidFill>
                  <a:schemeClr val="tx2">
                    <a:lumMod val="50000"/>
                  </a:schemeClr>
                </a:solidFill>
              </a:rPr>
              <a:t/>
            </a:r>
            <a:br>
              <a:rPr lang="en-US" dirty="0" smtClean="0">
                <a:solidFill>
                  <a:schemeClr val="tx2">
                    <a:lumMod val="50000"/>
                  </a:schemeClr>
                </a:solidFill>
              </a:rPr>
            </a:br>
            <a:r>
              <a:rPr lang="en-US" dirty="0" smtClean="0">
                <a:solidFill>
                  <a:schemeClr val="tx2">
                    <a:lumMod val="50000"/>
                  </a:schemeClr>
                </a:solidFill>
              </a:rPr>
              <a:t>Gradient </a:t>
            </a:r>
            <a:r>
              <a:rPr lang="en-US" dirty="0">
                <a:solidFill>
                  <a:schemeClr val="tx2">
                    <a:lumMod val="50000"/>
                  </a:schemeClr>
                </a:solidFill>
              </a:rPr>
              <a:t>Descent</a:t>
            </a:r>
            <a:br>
              <a:rPr lang="en-US" dirty="0">
                <a:solidFill>
                  <a:schemeClr val="tx2">
                    <a:lumMod val="50000"/>
                  </a:schemeClr>
                </a:solidFill>
              </a:rPr>
            </a:br>
            <a:endParaRPr lang="en-US" dirty="0">
              <a:solidFill>
                <a:schemeClr val="tx2">
                  <a:lumMod val="50000"/>
                </a:schemeClr>
              </a:solidFill>
            </a:endParaRPr>
          </a:p>
        </p:txBody>
      </p:sp>
      <p:sp>
        <p:nvSpPr>
          <p:cNvPr id="1162243" name="Rectangle 3"/>
          <p:cNvSpPr>
            <a:spLocks noGrp="1" noChangeArrowheads="1"/>
          </p:cNvSpPr>
          <p:nvPr>
            <p:ph idx="1"/>
          </p:nvPr>
        </p:nvSpPr>
        <p:spPr/>
        <p:txBody>
          <a:bodyPr/>
          <a:lstStyle/>
          <a:p>
            <a:r>
              <a:rPr lang="en-US" sz="2000" dirty="0" smtClean="0">
                <a:solidFill>
                  <a:srgbClr val="000066"/>
                </a:solidFill>
              </a:rPr>
              <a:t>We </a:t>
            </a:r>
            <a:r>
              <a:rPr lang="en-US" sz="2000" dirty="0">
                <a:solidFill>
                  <a:srgbClr val="000066"/>
                </a:solidFill>
              </a:rPr>
              <a:t>use gradient descent to determine the weight vector that minimizes </a:t>
            </a:r>
            <a:r>
              <a:rPr lang="en-US" sz="2000" dirty="0" smtClean="0">
                <a:solidFill>
                  <a:srgbClr val="000066"/>
                </a:solidFill>
              </a:rPr>
              <a:t>E(w) (= </a:t>
            </a:r>
            <a:r>
              <a:rPr lang="en-US" sz="2000" dirty="0" smtClean="0">
                <a:solidFill>
                  <a:schemeClr val="tx2"/>
                </a:solidFill>
              </a:rPr>
              <a:t>Err </a:t>
            </a:r>
            <a:r>
              <a:rPr lang="en-US" sz="2000" dirty="0">
                <a:solidFill>
                  <a:schemeClr val="tx2"/>
                </a:solidFill>
              </a:rPr>
              <a:t>(w</a:t>
            </a:r>
            <a:r>
              <a:rPr lang="en-US" sz="2000" dirty="0" smtClean="0">
                <a:solidFill>
                  <a:schemeClr val="tx2"/>
                </a:solidFill>
              </a:rPr>
              <a:t>))</a:t>
            </a:r>
            <a:r>
              <a:rPr lang="en-US" sz="2000" dirty="0" smtClean="0">
                <a:solidFill>
                  <a:srgbClr val="000066"/>
                </a:solidFill>
              </a:rPr>
              <a:t> </a:t>
            </a:r>
            <a:r>
              <a:rPr lang="en-US" sz="2000" dirty="0">
                <a:solidFill>
                  <a:srgbClr val="000066"/>
                </a:solidFill>
              </a:rPr>
              <a:t>;</a:t>
            </a:r>
          </a:p>
          <a:p>
            <a:r>
              <a:rPr lang="en-US" sz="2000" dirty="0" smtClean="0">
                <a:solidFill>
                  <a:srgbClr val="000066"/>
                </a:solidFill>
              </a:rPr>
              <a:t>Fixing </a:t>
            </a:r>
            <a:r>
              <a:rPr lang="en-US" sz="2000" dirty="0">
                <a:solidFill>
                  <a:srgbClr val="000066"/>
                </a:solidFill>
              </a:rPr>
              <a:t>the set D of examples, </a:t>
            </a:r>
            <a:r>
              <a:rPr lang="en-US" sz="2000" dirty="0" smtClean="0">
                <a:solidFill>
                  <a:srgbClr val="000066"/>
                </a:solidFill>
              </a:rPr>
              <a:t>E=Err </a:t>
            </a:r>
            <a:r>
              <a:rPr lang="en-US" sz="2000" dirty="0">
                <a:solidFill>
                  <a:srgbClr val="000066"/>
                </a:solidFill>
              </a:rPr>
              <a:t>is a function of </a:t>
            </a:r>
            <a:r>
              <a:rPr lang="en-US" sz="2000" dirty="0" smtClean="0">
                <a:solidFill>
                  <a:schemeClr val="tx2"/>
                </a:solidFill>
              </a:rPr>
              <a:t>w</a:t>
            </a:r>
            <a:endParaRPr lang="en-US" sz="2000" dirty="0">
              <a:solidFill>
                <a:schemeClr val="tx2"/>
              </a:solidFill>
            </a:endParaRPr>
          </a:p>
          <a:p>
            <a:r>
              <a:rPr lang="en-US" sz="2000" dirty="0" smtClean="0">
                <a:solidFill>
                  <a:srgbClr val="000066"/>
                </a:solidFill>
              </a:rPr>
              <a:t>At </a:t>
            </a:r>
            <a:r>
              <a:rPr lang="en-US" sz="2000" dirty="0">
                <a:solidFill>
                  <a:srgbClr val="000066"/>
                </a:solidFill>
              </a:rPr>
              <a:t>each step, the weight vector is modified in the direction that produces the steepest descent along the error surface</a:t>
            </a:r>
            <a:r>
              <a:rPr lang="en-US" sz="2400" dirty="0">
                <a:solidFill>
                  <a:srgbClr val="000066"/>
                </a:solidFill>
              </a:rPr>
              <a:t>.</a:t>
            </a:r>
          </a:p>
          <a:p>
            <a:endParaRPr lang="en-US" sz="2000" dirty="0">
              <a:solidFill>
                <a:srgbClr val="3333FF"/>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63</a:t>
            </a:fld>
            <a:endParaRPr lang="en-US" dirty="0"/>
          </a:p>
        </p:txBody>
      </p:sp>
      <p:sp>
        <p:nvSpPr>
          <p:cNvPr id="1162244" name="Line 4"/>
          <p:cNvSpPr>
            <a:spLocks noChangeShapeType="1"/>
          </p:cNvSpPr>
          <p:nvPr/>
        </p:nvSpPr>
        <p:spPr bwMode="auto">
          <a:xfrm>
            <a:off x="2630488" y="3222625"/>
            <a:ext cx="0" cy="25987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45" name="Line 5"/>
          <p:cNvSpPr>
            <a:spLocks noChangeShapeType="1"/>
          </p:cNvSpPr>
          <p:nvPr/>
        </p:nvSpPr>
        <p:spPr bwMode="auto">
          <a:xfrm>
            <a:off x="2630488" y="5821363"/>
            <a:ext cx="35242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46" name="Text Box 6"/>
          <p:cNvSpPr txBox="1">
            <a:spLocks noChangeArrowheads="1"/>
          </p:cNvSpPr>
          <p:nvPr/>
        </p:nvSpPr>
        <p:spPr bwMode="auto">
          <a:xfrm>
            <a:off x="1566863" y="3351213"/>
            <a:ext cx="10791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rgbClr val="000066"/>
                </a:solidFill>
                <a:latin typeface="Arial Narrow" pitchFamily="34" charset="0"/>
              </a:rPr>
              <a:t> </a:t>
            </a:r>
            <a:r>
              <a:rPr lang="en-US" dirty="0" smtClean="0">
                <a:solidFill>
                  <a:srgbClr val="0000FF"/>
                </a:solidFill>
                <a:latin typeface="Tempus Sans ITC" pitchFamily="82" charset="0"/>
              </a:rPr>
              <a:t>E(w</a:t>
            </a:r>
            <a:r>
              <a:rPr lang="en-US" dirty="0">
                <a:solidFill>
                  <a:srgbClr val="0000FF"/>
                </a:solidFill>
                <a:latin typeface="Tempus Sans ITC" pitchFamily="82" charset="0"/>
              </a:rPr>
              <a:t>)</a:t>
            </a:r>
            <a:endParaRPr lang="en-US" sz="1600" dirty="0">
              <a:solidFill>
                <a:srgbClr val="000066"/>
              </a:solidFill>
              <a:latin typeface="Tempus Sans ITC" pitchFamily="82" charset="0"/>
            </a:endParaRPr>
          </a:p>
        </p:txBody>
      </p:sp>
      <p:sp>
        <p:nvSpPr>
          <p:cNvPr id="1162247" name="Freeform 7"/>
          <p:cNvSpPr>
            <a:spLocks/>
          </p:cNvSpPr>
          <p:nvPr/>
        </p:nvSpPr>
        <p:spPr bwMode="auto">
          <a:xfrm>
            <a:off x="2719388" y="3411538"/>
            <a:ext cx="3340100" cy="2135187"/>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62264" name="Group 24"/>
          <p:cNvGrpSpPr>
            <a:grpSpLocks/>
          </p:cNvGrpSpPr>
          <p:nvPr/>
        </p:nvGrpSpPr>
        <p:grpSpPr bwMode="auto">
          <a:xfrm>
            <a:off x="3463925" y="3759200"/>
            <a:ext cx="2709863" cy="2374900"/>
            <a:chOff x="2182" y="2368"/>
            <a:chExt cx="1707" cy="1496"/>
          </a:xfrm>
        </p:grpSpPr>
        <p:sp>
          <p:nvSpPr>
            <p:cNvPr id="1162248" name="Line 8"/>
            <p:cNvSpPr>
              <a:spLocks noChangeShapeType="1"/>
            </p:cNvSpPr>
            <p:nvPr/>
          </p:nvSpPr>
          <p:spPr bwMode="auto">
            <a:xfrm flipH="1">
              <a:off x="2694" y="2368"/>
              <a:ext cx="1195" cy="1057"/>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49" name="Line 9"/>
            <p:cNvSpPr>
              <a:spLocks noChangeShapeType="1"/>
            </p:cNvSpPr>
            <p:nvPr/>
          </p:nvSpPr>
          <p:spPr bwMode="auto">
            <a:xfrm rot="720175" flipH="1">
              <a:off x="2310" y="2659"/>
              <a:ext cx="1195" cy="1058"/>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0" name="Line 10"/>
            <p:cNvSpPr>
              <a:spLocks noChangeShapeType="1"/>
            </p:cNvSpPr>
            <p:nvPr/>
          </p:nvSpPr>
          <p:spPr bwMode="auto">
            <a:xfrm rot="1120292" flipH="1">
              <a:off x="2182" y="2732"/>
              <a:ext cx="1195" cy="1058"/>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1" name="Line 11"/>
            <p:cNvSpPr>
              <a:spLocks noChangeShapeType="1"/>
            </p:cNvSpPr>
            <p:nvPr/>
          </p:nvSpPr>
          <p:spPr bwMode="auto">
            <a:xfrm rot="2055222" flipH="1">
              <a:off x="2182" y="2805"/>
              <a:ext cx="1195" cy="1059"/>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2257" name="Text Box 17"/>
          <p:cNvSpPr txBox="1">
            <a:spLocks noChangeArrowheads="1"/>
          </p:cNvSpPr>
          <p:nvPr/>
        </p:nvSpPr>
        <p:spPr bwMode="auto">
          <a:xfrm>
            <a:off x="6105525" y="5524500"/>
            <a:ext cx="454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FF"/>
                </a:solidFill>
                <a:latin typeface="Tempus Sans ITC" pitchFamily="82" charset="0"/>
              </a:rPr>
              <a:t>w</a:t>
            </a:r>
            <a:endParaRPr lang="en-US" sz="1600">
              <a:solidFill>
                <a:srgbClr val="000066"/>
              </a:solidFill>
              <a:latin typeface="Tempus Sans ITC" pitchFamily="82" charset="0"/>
            </a:endParaRPr>
          </a:p>
        </p:txBody>
      </p:sp>
      <p:grpSp>
        <p:nvGrpSpPr>
          <p:cNvPr id="1162265" name="Group 25"/>
          <p:cNvGrpSpPr>
            <a:grpSpLocks/>
          </p:cNvGrpSpPr>
          <p:nvPr/>
        </p:nvGrpSpPr>
        <p:grpSpPr bwMode="auto">
          <a:xfrm>
            <a:off x="3657600" y="5727700"/>
            <a:ext cx="2103438" cy="673100"/>
            <a:chOff x="2304" y="3608"/>
            <a:chExt cx="1325" cy="424"/>
          </a:xfrm>
        </p:grpSpPr>
        <p:sp>
          <p:nvSpPr>
            <p:cNvPr id="1162252" name="Line 12"/>
            <p:cNvSpPr>
              <a:spLocks noChangeShapeType="1"/>
            </p:cNvSpPr>
            <p:nvPr/>
          </p:nvSpPr>
          <p:spPr bwMode="auto">
            <a:xfrm flipH="1">
              <a:off x="2310" y="3608"/>
              <a:ext cx="119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3" name="Oval 13"/>
            <p:cNvSpPr>
              <a:spLocks noChangeArrowheads="1"/>
            </p:cNvSpPr>
            <p:nvPr/>
          </p:nvSpPr>
          <p:spPr bwMode="auto">
            <a:xfrm>
              <a:off x="3249"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4" name="Oval 14"/>
            <p:cNvSpPr>
              <a:spLocks noChangeArrowheads="1"/>
            </p:cNvSpPr>
            <p:nvPr/>
          </p:nvSpPr>
          <p:spPr bwMode="auto">
            <a:xfrm>
              <a:off x="2950"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5" name="Oval 15"/>
            <p:cNvSpPr>
              <a:spLocks noChangeArrowheads="1"/>
            </p:cNvSpPr>
            <p:nvPr/>
          </p:nvSpPr>
          <p:spPr bwMode="auto">
            <a:xfrm>
              <a:off x="2737"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56" name="Oval 16"/>
            <p:cNvSpPr>
              <a:spLocks noChangeArrowheads="1"/>
            </p:cNvSpPr>
            <p:nvPr/>
          </p:nvSpPr>
          <p:spPr bwMode="auto">
            <a:xfrm>
              <a:off x="2438" y="3644"/>
              <a:ext cx="43" cy="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263" name="Text Box 23"/>
            <p:cNvSpPr txBox="1">
              <a:spLocks noChangeArrowheads="1"/>
            </p:cNvSpPr>
            <p:nvPr/>
          </p:nvSpPr>
          <p:spPr bwMode="auto">
            <a:xfrm>
              <a:off x="2304" y="3667"/>
              <a:ext cx="13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empus Sans ITC" pitchFamily="82" charset="0"/>
                </a:rPr>
                <a:t>w</a:t>
              </a:r>
              <a:r>
                <a:rPr lang="en-US" baseline="30000">
                  <a:latin typeface="Tempus Sans ITC" pitchFamily="82" charset="0"/>
                </a:rPr>
                <a:t>4</a:t>
              </a:r>
              <a:r>
                <a:rPr lang="en-US">
                  <a:latin typeface="Tempus Sans ITC" pitchFamily="82" charset="0"/>
                </a:rPr>
                <a:t> w</a:t>
              </a:r>
              <a:r>
                <a:rPr lang="en-US" baseline="30000">
                  <a:latin typeface="Tempus Sans ITC" pitchFamily="82" charset="0"/>
                </a:rPr>
                <a:t>3</a:t>
              </a:r>
              <a:r>
                <a:rPr lang="en-US">
                  <a:latin typeface="Tempus Sans ITC" pitchFamily="82" charset="0"/>
                </a:rPr>
                <a:t> w</a:t>
              </a:r>
              <a:r>
                <a:rPr lang="en-US" baseline="30000">
                  <a:latin typeface="Tempus Sans ITC" pitchFamily="82" charset="0"/>
                </a:rPr>
                <a:t>2</a:t>
              </a:r>
              <a:r>
                <a:rPr lang="en-US">
                  <a:latin typeface="Tempus Sans ITC" pitchFamily="82" charset="0"/>
                </a:rPr>
                <a:t> w</a:t>
              </a:r>
              <a:r>
                <a:rPr lang="en-US" baseline="30000">
                  <a:latin typeface="Tempus Sans ITC" pitchFamily="82" charset="0"/>
                </a:rPr>
                <a:t>1</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22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22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224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224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2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p:txBody>
          <a:bodyPr/>
          <a:lstStyle/>
          <a:p>
            <a:r>
              <a:rPr lang="en-US" sz="3200" dirty="0">
                <a:solidFill>
                  <a:schemeClr val="tx2">
                    <a:lumMod val="50000"/>
                  </a:schemeClr>
                </a:solidFill>
              </a:rPr>
              <a:t>LMS: An Optimization Algorithm</a:t>
            </a:r>
            <a:br>
              <a:rPr lang="en-US" sz="3200" dirty="0">
                <a:solidFill>
                  <a:schemeClr val="tx2">
                    <a:lumMod val="50000"/>
                  </a:schemeClr>
                </a:solidFill>
              </a:rPr>
            </a:br>
            <a:endParaRPr lang="en-US" sz="3200" dirty="0">
              <a:solidFill>
                <a:schemeClr val="tx2">
                  <a:lumMod val="50000"/>
                </a:schemeClr>
              </a:solidFill>
            </a:endParaRPr>
          </a:p>
        </p:txBody>
      </p:sp>
      <p:sp>
        <p:nvSpPr>
          <p:cNvPr id="1160195" name="Rectangle 3"/>
          <p:cNvSpPr>
            <a:spLocks noGrp="1" noChangeArrowheads="1"/>
          </p:cNvSpPr>
          <p:nvPr>
            <p:ph idx="1"/>
          </p:nvPr>
        </p:nvSpPr>
        <p:spPr/>
        <p:txBody>
          <a:bodyPr/>
          <a:lstStyle/>
          <a:p>
            <a:r>
              <a:rPr lang="en-US" sz="2000" dirty="0" smtClean="0">
                <a:solidFill>
                  <a:srgbClr val="000066"/>
                </a:solidFill>
              </a:rPr>
              <a:t>Our </a:t>
            </a:r>
            <a:r>
              <a:rPr lang="en-US" sz="2000" dirty="0" smtClean="0"/>
              <a:t>Hypothesis Space is the collection of </a:t>
            </a:r>
            <a:r>
              <a:rPr lang="en-US" sz="1800" b="1" dirty="0" smtClean="0"/>
              <a:t>Linear </a:t>
            </a:r>
            <a:r>
              <a:rPr lang="en-US" sz="1800" b="1" dirty="0"/>
              <a:t>Threshold Units</a:t>
            </a:r>
          </a:p>
          <a:p>
            <a:r>
              <a:rPr lang="en-US" sz="2000" dirty="0" smtClean="0"/>
              <a:t>Loss </a:t>
            </a:r>
            <a:r>
              <a:rPr lang="en-US" sz="2000" dirty="0"/>
              <a:t>function:       </a:t>
            </a:r>
          </a:p>
          <a:p>
            <a:pPr lvl="1"/>
            <a:r>
              <a:rPr lang="en-US" sz="1800" dirty="0"/>
              <a:t>Squared </a:t>
            </a:r>
            <a:r>
              <a:rPr lang="en-US" sz="1800" dirty="0" smtClean="0"/>
              <a:t>loss: LMS  </a:t>
            </a:r>
            <a:r>
              <a:rPr lang="en-US" sz="1800" dirty="0"/>
              <a:t>(Least Mean Square, L</a:t>
            </a:r>
            <a:r>
              <a:rPr lang="en-US" sz="1800" baseline="-25000" dirty="0"/>
              <a:t>2</a:t>
            </a:r>
            <a:r>
              <a:rPr lang="en-US" sz="1800" dirty="0" smtClean="0"/>
              <a:t>)</a:t>
            </a:r>
          </a:p>
          <a:p>
            <a:pPr lvl="1"/>
            <a:r>
              <a:rPr lang="en-US" sz="1800" dirty="0" smtClean="0"/>
              <a:t>Q(x, y, w) = ½ (</a:t>
            </a:r>
            <a:r>
              <a:rPr lang="en-US" sz="1800" dirty="0" smtClean="0">
                <a:latin typeface="Calibri"/>
              </a:rPr>
              <a:t>w</a:t>
            </a:r>
            <a:r>
              <a:rPr lang="en-US" sz="1800" baseline="30000" dirty="0" smtClean="0">
                <a:latin typeface="Calibri"/>
              </a:rPr>
              <a:t>T</a:t>
            </a:r>
            <a:r>
              <a:rPr lang="en-US" sz="1800" dirty="0" smtClean="0"/>
              <a:t> x – </a:t>
            </a:r>
            <a:r>
              <a:rPr lang="en-US" sz="1800" dirty="0" smtClean="0">
                <a:latin typeface="Calibri"/>
              </a:rPr>
              <a:t>y)</a:t>
            </a:r>
            <a:r>
              <a:rPr lang="en-US" sz="1800" baseline="30000" dirty="0" smtClean="0">
                <a:latin typeface="Calibri"/>
              </a:rPr>
              <a:t>2</a:t>
            </a:r>
            <a:endParaRPr lang="en-US" sz="1800" baseline="30000" dirty="0">
              <a:latin typeface="Calibri"/>
            </a:endParaRPr>
          </a:p>
          <a:p>
            <a:pPr marL="0" indent="0">
              <a:buNone/>
            </a:pPr>
            <a:endParaRPr lang="en-US" sz="2000" dirty="0" smtClean="0"/>
          </a:p>
          <a:p>
            <a:pPr marL="0" indent="0">
              <a:buNone/>
            </a:pPr>
            <a:endParaRPr lang="en-US" sz="2000" dirty="0" smtClean="0"/>
          </a:p>
          <a:p>
            <a:pPr lvl="1"/>
            <a:endParaRPr lang="en-US" dirty="0"/>
          </a:p>
          <a:p>
            <a:pPr lvl="1"/>
            <a:endParaRPr lang="en-US" dirty="0"/>
          </a:p>
          <a:p>
            <a:endParaRPr lang="en-US" sz="2400" dirty="0">
              <a:solidFill>
                <a:srgbClr val="3333FF"/>
              </a:solidFill>
            </a:endParaRPr>
          </a:p>
        </p:txBody>
      </p:sp>
      <p:sp>
        <p:nvSpPr>
          <p:cNvPr id="3" name="Slide Number Placeholder 2"/>
          <p:cNvSpPr>
            <a:spLocks noGrp="1"/>
          </p:cNvSpPr>
          <p:nvPr>
            <p:ph type="sldNum" sz="quarter" idx="15"/>
          </p:nvPr>
        </p:nvSpPr>
        <p:spPr/>
        <p:txBody>
          <a:bodyPr/>
          <a:lstStyle/>
          <a:p>
            <a:fld id="{0C921938-476A-4922-BE24-3B8F6A2854D9}" type="slidenum">
              <a:rPr lang="en-US" smtClean="0"/>
              <a:t>64</a:t>
            </a:fld>
            <a:endParaRPr lang="en-US" dirty="0"/>
          </a:p>
        </p:txBody>
      </p:sp>
      <p:grpSp>
        <p:nvGrpSpPr>
          <p:cNvPr id="1160237" name="Group 45"/>
          <p:cNvGrpSpPr>
            <a:grpSpLocks/>
          </p:cNvGrpSpPr>
          <p:nvPr/>
        </p:nvGrpSpPr>
        <p:grpSpPr bwMode="auto">
          <a:xfrm>
            <a:off x="4495800" y="2057400"/>
            <a:ext cx="4648200" cy="3962400"/>
            <a:chOff x="2704" y="1296"/>
            <a:chExt cx="3008" cy="2544"/>
          </a:xfrm>
        </p:grpSpPr>
        <p:sp>
          <p:nvSpPr>
            <p:cNvPr id="1160238" name="Line 46"/>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39" name="Line 47"/>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40" name="Oval 48"/>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1" name="Oval 49"/>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2" name="Oval 50"/>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3" name="Oval 51"/>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4" name="Oval 52"/>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5" name="Oval 53"/>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6" name="Oval 54"/>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7" name="Oval 55"/>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8" name="Oval 56"/>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49" name="Oval 57"/>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0" name="Oval 58"/>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1" name="Oval 59"/>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2" name="Oval 60"/>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3" name="Oval 61"/>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4" name="Oval 62"/>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5" name="Oval 63"/>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60256" name="Rectangle 64"/>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7" name="Rectangle 65"/>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8" name="Rectangle 66"/>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59" name="Rectangle 67"/>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0" name="Rectangle 68"/>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1" name="Rectangle 69"/>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2" name="Rectangle 70"/>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3" name="Rectangle 71"/>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4" name="Rectangle 72"/>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5" name="Rectangle 73"/>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6" name="Rectangle 74"/>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7" name="Rectangle 75"/>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68" name="Rectangle 76"/>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60269" name="Rectangle 77"/>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0" name="Rectangle 78"/>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1" name="Rectangle 79"/>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2" name="Rectangle 80"/>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3" name="Rectangle 81"/>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4" name="Rectangle 82"/>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5" name="Line 83"/>
            <p:cNvSpPr>
              <a:spLocks noChangeShapeType="1"/>
            </p:cNvSpPr>
            <p:nvPr/>
          </p:nvSpPr>
          <p:spPr bwMode="auto">
            <a:xfrm flipV="1">
              <a:off x="3346" y="1711"/>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6" name="Line 84"/>
            <p:cNvSpPr>
              <a:spLocks noChangeShapeType="1"/>
            </p:cNvSpPr>
            <p:nvPr/>
          </p:nvSpPr>
          <p:spPr bwMode="auto">
            <a:xfrm flipH="1" flipV="1">
              <a:off x="2704" y="3144"/>
              <a:ext cx="624"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277" name="Rectangle 85"/>
            <p:cNvSpPr>
              <a:spLocks noChangeArrowheads="1"/>
            </p:cNvSpPr>
            <p:nvPr/>
          </p:nvSpPr>
          <p:spPr bwMode="auto">
            <a:xfrm>
              <a:off x="2976" y="3024"/>
              <a:ext cx="2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Tempus Sans ITC" pitchFamily="82" charset="0"/>
                </a:rPr>
                <a:t>w</a:t>
              </a:r>
            </a:p>
          </p:txBody>
        </p:sp>
        <p:sp>
          <p:nvSpPr>
            <p:cNvPr id="1160278" name="Rectangle 86"/>
            <p:cNvSpPr>
              <a:spLocks noChangeArrowheads="1"/>
            </p:cNvSpPr>
            <p:nvPr/>
          </p:nvSpPr>
          <p:spPr bwMode="auto">
            <a:xfrm>
              <a:off x="4944" y="153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FF"/>
                  </a:solidFill>
                  <a:latin typeface="Symbol" pitchFamily="18" charset="2"/>
                  <a:sym typeface="Symbol" pitchFamily="18" charset="2"/>
                </a:rPr>
                <a:t></a:t>
              </a:r>
            </a:p>
          </p:txBody>
        </p:sp>
      </p:grpSp>
    </p:spTree>
    <p:extLst>
      <p:ext uri="{BB962C8B-B14F-4D97-AF65-F5344CB8AC3E}">
        <p14:creationId xmlns:p14="http://schemas.microsoft.com/office/powerpoint/2010/main" val="252452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LMS: An Optimization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0" y="1371600"/>
                <a:ext cx="7429426" cy="4525963"/>
              </a:xfrm>
            </p:spPr>
            <p:txBody>
              <a:bodyPr/>
              <a:lstStyle/>
              <a:p>
                <a:r>
                  <a:rPr lang="en-US" sz="1800" dirty="0" smtClean="0">
                    <a:solidFill>
                      <a:srgbClr val="0000FF"/>
                    </a:solidFill>
                  </a:rPr>
                  <a:t>(i  (subscript) – vector component;    j  (superscript) -  time; d – example #)</a:t>
                </a:r>
              </a:p>
              <a:p>
                <a:pPr marL="0" indent="0">
                  <a:buNone/>
                </a:pPr>
                <a:endParaRPr lang="en-US" sz="2000" dirty="0" smtClean="0">
                  <a:solidFill>
                    <a:srgbClr val="0000FF"/>
                  </a:solidFill>
                </a:endParaRPr>
              </a:p>
              <a:p>
                <a:pPr marL="0" indent="0">
                  <a:buNone/>
                </a:pPr>
                <a:endParaRPr lang="en-US" sz="2000" dirty="0" smtClean="0">
                  <a:solidFill>
                    <a:srgbClr val="0000FF"/>
                  </a:solidFill>
                </a:endParaRPr>
              </a:p>
              <a:p>
                <a:pPr marL="0" indent="0">
                  <a:buNone/>
                </a:pPr>
                <a:endParaRPr lang="en-US" sz="2000" dirty="0" smtClean="0">
                  <a:solidFill>
                    <a:srgbClr val="0000FF"/>
                  </a:solidFill>
                </a:endParaRPr>
              </a:p>
              <a:p>
                <a:r>
                  <a:rPr lang="en-US" sz="2000" dirty="0" smtClean="0">
                    <a:latin typeface="Arial Narrow" pitchFamily="34" charset="0"/>
                  </a:rPr>
                  <a:t>Let   </a:t>
                </a:r>
                <a:r>
                  <a:rPr lang="en-US" sz="2000" b="1" dirty="0">
                    <a:latin typeface="Arial Narrow" pitchFamily="34" charset="0"/>
                  </a:rPr>
                  <a:t>w</a:t>
                </a:r>
                <a:r>
                  <a:rPr lang="en-US" sz="2000" b="1" baseline="30000" dirty="0">
                    <a:latin typeface="Arial Narrow" pitchFamily="34" charset="0"/>
                  </a:rPr>
                  <a:t>(j)</a:t>
                </a:r>
                <a:r>
                  <a:rPr lang="en-US" sz="2000" dirty="0">
                    <a:latin typeface="Arial Narrow" pitchFamily="34" charset="0"/>
                  </a:rPr>
                  <a:t> be the current weight vector we </a:t>
                </a:r>
                <a:r>
                  <a:rPr lang="en-US" sz="2000" dirty="0" smtClean="0">
                    <a:latin typeface="Arial Narrow" pitchFamily="34" charset="0"/>
                  </a:rPr>
                  <a:t>have</a:t>
                </a:r>
              </a:p>
              <a:p>
                <a:r>
                  <a:rPr lang="en-US" sz="2000" dirty="0" smtClean="0">
                    <a:latin typeface="Arial Narrow" pitchFamily="34" charset="0"/>
                  </a:rPr>
                  <a:t>Our </a:t>
                </a:r>
                <a:r>
                  <a:rPr lang="en-US" sz="2000" dirty="0">
                    <a:latin typeface="Arial Narrow" pitchFamily="34" charset="0"/>
                  </a:rPr>
                  <a:t>prediction on the </a:t>
                </a:r>
                <a:r>
                  <a:rPr lang="en-US" sz="2000" dirty="0" smtClean="0">
                    <a:latin typeface="Arial Narrow" pitchFamily="34" charset="0"/>
                  </a:rPr>
                  <a:t>d-</a:t>
                </a:r>
                <a:r>
                  <a:rPr lang="en-US" sz="2000" dirty="0" err="1" smtClean="0">
                    <a:latin typeface="Arial Narrow" pitchFamily="34" charset="0"/>
                  </a:rPr>
                  <a:t>th</a:t>
                </a:r>
                <a:r>
                  <a:rPr lang="en-US" sz="2000" dirty="0" smtClean="0">
                    <a:latin typeface="Arial Narrow" pitchFamily="34" charset="0"/>
                  </a:rPr>
                  <a:t> example </a:t>
                </a:r>
                <a:r>
                  <a:rPr lang="en-US" sz="2000" b="1" dirty="0">
                    <a:latin typeface="Arial Narrow" pitchFamily="34" charset="0"/>
                  </a:rPr>
                  <a:t>x</a:t>
                </a:r>
                <a:r>
                  <a:rPr lang="en-US" sz="2000" dirty="0">
                    <a:latin typeface="Arial Narrow" pitchFamily="34" charset="0"/>
                  </a:rPr>
                  <a:t> </a:t>
                </a:r>
                <a:r>
                  <a:rPr lang="en-US" sz="2000" dirty="0" smtClean="0">
                    <a:latin typeface="Arial Narrow" pitchFamily="34" charset="0"/>
                  </a:rPr>
                  <a:t>is:</a:t>
                </a:r>
              </a:p>
              <a:p>
                <a:pPr marL="0" indent="0">
                  <a:buNone/>
                </a:pPr>
                <a:r>
                  <a:rPr lang="en-US" sz="2000" dirty="0" smtClean="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𝑑</m:t>
                        </m:r>
                      </m:sub>
                    </m:sSub>
                    <m:r>
                      <a:rPr lang="en-US" sz="2000" i="1" smtClean="0">
                        <a:latin typeface="Cambria Math" panose="02040503050406030204" pitchFamily="18" charset="0"/>
                      </a:rPr>
                      <m:t>=</m:t>
                    </m:r>
                  </m:oMath>
                </a14:m>
                <a:r>
                  <a:rPr lang="en-US" sz="2000" dirty="0" smtClean="0">
                    <a:latin typeface="Arial Narrow" pitchFamily="34" charset="0"/>
                  </a:rPr>
                  <a:t> </a:t>
                </a:r>
                <a14:m>
                  <m:oMath xmlns:m="http://schemas.openxmlformats.org/officeDocument/2006/math">
                    <m:sSup>
                      <m:sSupPr>
                        <m:ctrlPr>
                          <a:rPr lang="pt-BR" sz="2000" i="1">
                            <a:latin typeface="Cambria Math" panose="02040503050406030204" pitchFamily="18" charset="0"/>
                          </a:rPr>
                        </m:ctrlPr>
                      </m:sSupPr>
                      <m:e>
                        <m:r>
                          <a:rPr lang="en-US" sz="2000">
                            <a:latin typeface="Cambria Math" panose="02040503050406030204" pitchFamily="18" charset="0"/>
                          </a:rPr>
                          <m:t>𝑤</m:t>
                        </m:r>
                      </m:e>
                      <m:sup>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r>
                          <a:rPr lang="en-US" sz="2000">
                            <a:latin typeface="Cambria Math" panose="02040503050406030204" pitchFamily="18" charset="0"/>
                          </a:rPr>
                          <m:t>𝑇</m:t>
                        </m:r>
                      </m:sup>
                    </m:sSup>
                    <m:r>
                      <a:rPr lang="pt-BR" sz="2000">
                        <a:latin typeface="Cambria Math" panose="02040503050406030204" pitchFamily="18" charset="0"/>
                      </a:rPr>
                      <m:t>∙</m:t>
                    </m:r>
                    <m:r>
                      <a:rPr lang="en-US" sz="2000">
                        <a:latin typeface="Cambria Math" panose="02040503050406030204" pitchFamily="18" charset="0"/>
                      </a:rPr>
                      <m:t>𝑥</m:t>
                    </m:r>
                  </m:oMath>
                </a14:m>
                <a:r>
                  <a:rPr lang="en-US" sz="2000" dirty="0" smtClean="0"/>
                  <a:t> </a:t>
                </a:r>
                <a:r>
                  <a:rPr lang="en-US" sz="2000" dirty="0"/>
                  <a:t>= </a:t>
                </a:r>
                <a14:m>
                  <m:oMath xmlns:m="http://schemas.openxmlformats.org/officeDocument/2006/math">
                    <m:nary>
                      <m:naryPr>
                        <m:chr m:val="∑"/>
                        <m:ctrlPr>
                          <a:rPr lang="pt-BR" sz="2000" i="1">
                            <a:latin typeface="Cambria Math" panose="02040503050406030204" pitchFamily="18" charset="0"/>
                          </a:rPr>
                        </m:ctrlPr>
                      </m:naryPr>
                      <m:sub>
                        <m:r>
                          <m:rPr>
                            <m:brk m:alnAt="23"/>
                          </m:rPr>
                          <a:rPr lang="en-US" sz="2000">
                            <a:latin typeface="Cambria Math" panose="02040503050406030204" pitchFamily="18" charset="0"/>
                          </a:rPr>
                          <m:t>𝑖</m:t>
                        </m:r>
                        <m:r>
                          <a:rPr lang="pt-BR" sz="2000">
                            <a:latin typeface="Cambria Math" panose="02040503050406030204" pitchFamily="18" charset="0"/>
                          </a:rPr>
                          <m:t>=</m:t>
                        </m:r>
                        <m:r>
                          <a:rPr lang="en-US" sz="2000">
                            <a:latin typeface="Cambria Math" panose="02040503050406030204" pitchFamily="18" charset="0"/>
                          </a:rPr>
                          <m:t>1</m:t>
                        </m:r>
                      </m:sub>
                      <m:sup>
                        <m:r>
                          <a:rPr lang="pt-BR" sz="2000">
                            <a:latin typeface="Cambria Math" panose="02040503050406030204" pitchFamily="18" charset="0"/>
                          </a:rPr>
                          <m:t>𝑛</m:t>
                        </m:r>
                      </m:sup>
                      <m:e>
                        <m:sSup>
                          <m:sSupPr>
                            <m:ctrlPr>
                              <a:rPr lang="pt-BR" sz="2000" i="1" smtClean="0">
                                <a:latin typeface="Cambria Math" panose="02040503050406030204" pitchFamily="18" charset="0"/>
                              </a:rPr>
                            </m:ctrlPr>
                          </m:sSupPr>
                          <m:e>
                            <m:sSubSup>
                              <m:sSubSupPr>
                                <m:ctrlPr>
                                  <a:rPr lang="pt-BR" sz="2000" i="1" smtClean="0">
                                    <a:latin typeface="Cambria Math" panose="02040503050406030204" pitchFamily="18" charset="0"/>
                                  </a:rPr>
                                </m:ctrlPr>
                              </m:sSubSup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sup>
                            </m:sSubSup>
                          </m:e>
                          <m:sup/>
                        </m:sSup>
                        <m:r>
                          <a:rPr lang="pt-BR" sz="2000">
                            <a:latin typeface="Cambria Math" panose="02040503050406030204" pitchFamily="18" charset="0"/>
                          </a:rPr>
                          <m:t>𝑥</m:t>
                        </m:r>
                        <m:r>
                          <a:rPr lang="en-US" sz="2000" baseline="-25000">
                            <a:latin typeface="Cambria Math" panose="02040503050406030204" pitchFamily="18" charset="0"/>
                          </a:rPr>
                          <m:t>𝑖</m:t>
                        </m:r>
                        <m:r>
                          <a:rPr lang="en-US" sz="2000">
                            <a:latin typeface="Cambria Math" panose="02040503050406030204" pitchFamily="18" charset="0"/>
                          </a:rPr>
                          <m:t> </m:t>
                        </m:r>
                      </m:e>
                    </m:nary>
                  </m:oMath>
                </a14:m>
                <a:endParaRPr lang="en-US" sz="2000" dirty="0"/>
              </a:p>
              <a:p>
                <a:r>
                  <a:rPr lang="en-US" sz="2000" dirty="0" smtClean="0">
                    <a:latin typeface="Arial Narrow" pitchFamily="34" charset="0"/>
                  </a:rPr>
                  <a:t>Let  </a:t>
                </a:r>
                <a:r>
                  <a:rPr lang="en-US" sz="2000" dirty="0">
                    <a:latin typeface="Arial Narrow" pitchFamily="34" charset="0"/>
                  </a:rPr>
                  <a:t>t</a:t>
                </a:r>
                <a:r>
                  <a:rPr lang="en-US" sz="2000" b="1" baseline="-25000" dirty="0">
                    <a:latin typeface="Arial Narrow" pitchFamily="34" charset="0"/>
                  </a:rPr>
                  <a:t>d</a:t>
                </a:r>
                <a:r>
                  <a:rPr lang="en-US" sz="2000" dirty="0">
                    <a:latin typeface="Arial Narrow" pitchFamily="34" charset="0"/>
                  </a:rPr>
                  <a:t>  be the target value for this </a:t>
                </a:r>
                <a:r>
                  <a:rPr lang="en-US" sz="2000" dirty="0" smtClean="0">
                    <a:latin typeface="Arial Narrow" pitchFamily="34" charset="0"/>
                  </a:rPr>
                  <a:t>example)</a:t>
                </a:r>
              </a:p>
              <a:p>
                <a:r>
                  <a:rPr lang="en-US" sz="2000" dirty="0" smtClean="0">
                    <a:latin typeface="Arial Narrow" pitchFamily="34" charset="0"/>
                  </a:rPr>
                  <a:t>The </a:t>
                </a:r>
                <a:r>
                  <a:rPr lang="en-US" sz="2000" dirty="0">
                    <a:solidFill>
                      <a:srgbClr val="CC00CC"/>
                    </a:solidFill>
                    <a:latin typeface="Arial Narrow" pitchFamily="34" charset="0"/>
                  </a:rPr>
                  <a:t>error </a:t>
                </a:r>
                <a:r>
                  <a:rPr lang="en-US" sz="2000" dirty="0">
                    <a:latin typeface="Arial Narrow" pitchFamily="34" charset="0"/>
                  </a:rPr>
                  <a:t>the current hypothesis makes on  the data set is:</a:t>
                </a:r>
                <a:endParaRPr lang="en-US" sz="2000" b="1" dirty="0">
                  <a:solidFill>
                    <a:srgbClr val="CC00CC"/>
                  </a:solidFill>
                  <a:latin typeface="Arial Narrow" pitchFamily="34" charset="0"/>
                </a:endParaRPr>
              </a:p>
              <a:p>
                <a:pPr marL="0" indent="0">
                  <a:buNone/>
                </a:pPr>
                <a:endParaRPr lang="en-US" dirty="0"/>
              </a:p>
              <a:p>
                <a:pPr marL="0" indent="0">
                  <a:buNone/>
                </a:pPr>
                <a:r>
                  <a:rPr lang="en-US" b="0" dirty="0" smtClean="0"/>
                  <a:t>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m:rPr>
                            <m:sty m:val="p"/>
                          </m:rPr>
                          <a:rPr lang="en-US" b="0" i="0" smtClean="0">
                            <a:latin typeface="Cambria Math" panose="02040503050406030204" pitchFamily="18" charset="0"/>
                          </a:rPr>
                          <m:t>Err</m:t>
                        </m:r>
                        <m:r>
                          <a:rPr lang="en-US" b="0" i="0" smtClean="0">
                            <a:latin typeface="Cambria Math" panose="02040503050406030204" pitchFamily="18" charset="0"/>
                          </a:rPr>
                          <m:t>(</m:t>
                        </m:r>
                        <m:r>
                          <a:rPr lang="en-US">
                            <a:latin typeface="Cambria Math" panose="02040503050406030204" pitchFamily="18" charset="0"/>
                          </a:rPr>
                          <m:t>𝑤</m:t>
                        </m:r>
                      </m:e>
                      <m:sup>
                        <m:r>
                          <a:rPr lang="en-US" i="1">
                            <a:latin typeface="Cambria Math" panose="02040503050406030204" pitchFamily="18" charset="0"/>
                          </a:rPr>
                          <m:t>𝑗</m:t>
                        </m:r>
                      </m:sup>
                    </m:sSup>
                    <m:r>
                      <a:rPr lang="en-US" b="0" i="1" smtClean="0">
                        <a:latin typeface="Cambria Math" panose="02040503050406030204" pitchFamily="18" charset="0"/>
                      </a:rPr>
                      <m:t>)</m:t>
                    </m:r>
                  </m:oMath>
                </a14:m>
                <a:r>
                  <a:rPr lang="en-US" dirty="0"/>
                  <a:t> = </a:t>
                </a:r>
                <a14:m>
                  <m:oMath xmlns:m="http://schemas.openxmlformats.org/officeDocument/2006/math">
                    <m:f>
                      <m:fPr>
                        <m:ctrlPr>
                          <a:rPr lang="pt-BR"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ary>
                      <m:naryPr>
                        <m:chr m:val="∑"/>
                        <m:supHide m:val="on"/>
                        <m:ctrlPr>
                          <a:rPr lang="pt-BR" i="1">
                            <a:latin typeface="Cambria Math" panose="02040503050406030204" pitchFamily="18" charset="0"/>
                          </a:rPr>
                        </m:ctrlPr>
                      </m:naryPr>
                      <m:sub>
                        <m:r>
                          <m:rPr>
                            <m:sty m:val="p"/>
                          </m:rPr>
                          <a:rPr lang="en-US" b="0" i="0" smtClean="0">
                            <a:latin typeface="Cambria Math" panose="02040503050406030204" pitchFamily="18" charset="0"/>
                          </a:rPr>
                          <m:t>d</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sub>
                      <m:sup/>
                      <m:e>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𝑑</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𝑂</m:t>
                            </m:r>
                          </m:e>
                          <m:sub>
                            <m:r>
                              <a:rPr lang="en-US" i="1">
                                <a:latin typeface="Cambria Math" panose="02040503050406030204" pitchFamily="18" charset="0"/>
                              </a:rPr>
                              <m:t>𝑑</m:t>
                            </m:r>
                          </m:sub>
                        </m:sSub>
                      </m:e>
                    </m:nary>
                    <m:sSup>
                      <m:sSupPr>
                        <m:ctrlPr>
                          <a:rPr lang="en-US"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1371600"/>
                <a:ext cx="7429426" cy="4525963"/>
              </a:xfrm>
              <a:blipFill>
                <a:blip r:embed="rId3"/>
                <a:stretch>
                  <a:fillRect l="-738" t="-674" r="-164" b="-2156"/>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65</a:t>
            </a:fld>
            <a:endParaRPr lang="en-US" dirty="0"/>
          </a:p>
        </p:txBody>
      </p:sp>
      <p:grpSp>
        <p:nvGrpSpPr>
          <p:cNvPr id="1105974" name="Group 54"/>
          <p:cNvGrpSpPr>
            <a:grpSpLocks/>
          </p:cNvGrpSpPr>
          <p:nvPr/>
        </p:nvGrpSpPr>
        <p:grpSpPr bwMode="auto">
          <a:xfrm>
            <a:off x="6312882" y="1746130"/>
            <a:ext cx="2831118" cy="1987670"/>
            <a:chOff x="3332" y="1296"/>
            <a:chExt cx="2380" cy="2544"/>
          </a:xfrm>
        </p:grpSpPr>
        <p:sp>
          <p:nvSpPr>
            <p:cNvPr id="1105975" name="Line 55"/>
            <p:cNvSpPr>
              <a:spLocks noChangeShapeType="1"/>
            </p:cNvSpPr>
            <p:nvPr/>
          </p:nvSpPr>
          <p:spPr bwMode="auto">
            <a:xfrm>
              <a:off x="3332" y="1633"/>
              <a:ext cx="0" cy="194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76" name="Line 56"/>
            <p:cNvSpPr>
              <a:spLocks noChangeShapeType="1"/>
            </p:cNvSpPr>
            <p:nvPr/>
          </p:nvSpPr>
          <p:spPr bwMode="auto">
            <a:xfrm>
              <a:off x="3332" y="3581"/>
              <a:ext cx="224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77" name="Oval 57"/>
            <p:cNvSpPr>
              <a:spLocks noChangeArrowheads="1"/>
            </p:cNvSpPr>
            <p:nvPr/>
          </p:nvSpPr>
          <p:spPr bwMode="auto">
            <a:xfrm>
              <a:off x="3691" y="2866"/>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78" name="Oval 58"/>
            <p:cNvSpPr>
              <a:spLocks noChangeArrowheads="1"/>
            </p:cNvSpPr>
            <p:nvPr/>
          </p:nvSpPr>
          <p:spPr bwMode="auto">
            <a:xfrm>
              <a:off x="4123" y="2250"/>
              <a:ext cx="52"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79" name="Oval 59"/>
            <p:cNvSpPr>
              <a:spLocks noChangeArrowheads="1"/>
            </p:cNvSpPr>
            <p:nvPr/>
          </p:nvSpPr>
          <p:spPr bwMode="auto">
            <a:xfrm>
              <a:off x="4098" y="1762"/>
              <a:ext cx="55"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0" name="Oval 60"/>
            <p:cNvSpPr>
              <a:spLocks noChangeArrowheads="1"/>
            </p:cNvSpPr>
            <p:nvPr/>
          </p:nvSpPr>
          <p:spPr bwMode="auto">
            <a:xfrm>
              <a:off x="4177" y="2313"/>
              <a:ext cx="54"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1" name="Oval 61"/>
            <p:cNvSpPr>
              <a:spLocks noChangeArrowheads="1"/>
            </p:cNvSpPr>
            <p:nvPr/>
          </p:nvSpPr>
          <p:spPr bwMode="auto">
            <a:xfrm>
              <a:off x="4337" y="2054"/>
              <a:ext cx="53"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2" name="Oval 62"/>
            <p:cNvSpPr>
              <a:spLocks noChangeArrowheads="1"/>
            </p:cNvSpPr>
            <p:nvPr/>
          </p:nvSpPr>
          <p:spPr bwMode="auto">
            <a:xfrm>
              <a:off x="4599" y="1687"/>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3" name="Oval 63"/>
            <p:cNvSpPr>
              <a:spLocks noChangeArrowheads="1"/>
            </p:cNvSpPr>
            <p:nvPr/>
          </p:nvSpPr>
          <p:spPr bwMode="auto">
            <a:xfrm>
              <a:off x="4253" y="2208"/>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4" name="Oval 64"/>
            <p:cNvSpPr>
              <a:spLocks noChangeArrowheads="1"/>
            </p:cNvSpPr>
            <p:nvPr/>
          </p:nvSpPr>
          <p:spPr bwMode="auto">
            <a:xfrm>
              <a:off x="4210" y="2022"/>
              <a:ext cx="52"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5" name="Oval 65"/>
            <p:cNvSpPr>
              <a:spLocks noChangeArrowheads="1"/>
            </p:cNvSpPr>
            <p:nvPr/>
          </p:nvSpPr>
          <p:spPr bwMode="auto">
            <a:xfrm>
              <a:off x="3994" y="2379"/>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6" name="Oval 66"/>
            <p:cNvSpPr>
              <a:spLocks noChangeArrowheads="1"/>
            </p:cNvSpPr>
            <p:nvPr/>
          </p:nvSpPr>
          <p:spPr bwMode="auto">
            <a:xfrm>
              <a:off x="3860" y="2413"/>
              <a:ext cx="53" cy="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7" name="Oval 67"/>
            <p:cNvSpPr>
              <a:spLocks noChangeArrowheads="1"/>
            </p:cNvSpPr>
            <p:nvPr/>
          </p:nvSpPr>
          <p:spPr bwMode="auto">
            <a:xfrm>
              <a:off x="3703" y="260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8" name="Oval 68"/>
            <p:cNvSpPr>
              <a:spLocks noChangeArrowheads="1"/>
            </p:cNvSpPr>
            <p:nvPr/>
          </p:nvSpPr>
          <p:spPr bwMode="auto">
            <a:xfrm>
              <a:off x="4728" y="1470"/>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89" name="Oval 69"/>
            <p:cNvSpPr>
              <a:spLocks noChangeArrowheads="1"/>
            </p:cNvSpPr>
            <p:nvPr/>
          </p:nvSpPr>
          <p:spPr bwMode="auto">
            <a:xfrm>
              <a:off x="4253" y="1730"/>
              <a:ext cx="53" cy="6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0" name="Oval 70"/>
            <p:cNvSpPr>
              <a:spLocks noChangeArrowheads="1"/>
            </p:cNvSpPr>
            <p:nvPr/>
          </p:nvSpPr>
          <p:spPr bwMode="auto">
            <a:xfrm>
              <a:off x="4469" y="1470"/>
              <a:ext cx="5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1" name="Oval 71"/>
            <p:cNvSpPr>
              <a:spLocks noChangeArrowheads="1"/>
            </p:cNvSpPr>
            <p:nvPr/>
          </p:nvSpPr>
          <p:spPr bwMode="auto">
            <a:xfrm>
              <a:off x="4469" y="1817"/>
              <a:ext cx="52"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2" name="Oval 72"/>
            <p:cNvSpPr>
              <a:spLocks noChangeArrowheads="1"/>
            </p:cNvSpPr>
            <p:nvPr/>
          </p:nvSpPr>
          <p:spPr bwMode="auto">
            <a:xfrm>
              <a:off x="4685" y="1296"/>
              <a:ext cx="52" cy="6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solidFill>
                  <a:srgbClr val="FF0000"/>
                </a:solidFill>
                <a:latin typeface="Arial Narrow" pitchFamily="34" charset="0"/>
              </a:endParaRPr>
            </a:p>
          </p:txBody>
        </p:sp>
        <p:sp>
          <p:nvSpPr>
            <p:cNvPr id="1105993" name="Rectangle 73"/>
            <p:cNvSpPr>
              <a:spLocks noChangeArrowheads="1"/>
            </p:cNvSpPr>
            <p:nvPr/>
          </p:nvSpPr>
          <p:spPr bwMode="auto">
            <a:xfrm>
              <a:off x="4363" y="2313"/>
              <a:ext cx="105"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4" name="Rectangle 74"/>
            <p:cNvSpPr>
              <a:spLocks noChangeArrowheads="1"/>
            </p:cNvSpPr>
            <p:nvPr/>
          </p:nvSpPr>
          <p:spPr bwMode="auto">
            <a:xfrm>
              <a:off x="3844" y="3425"/>
              <a:ext cx="107"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5" name="Rectangle 75"/>
            <p:cNvSpPr>
              <a:spLocks noChangeArrowheads="1"/>
            </p:cNvSpPr>
            <p:nvPr/>
          </p:nvSpPr>
          <p:spPr bwMode="auto">
            <a:xfrm>
              <a:off x="5156" y="1989"/>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6" name="Rectangle 76"/>
            <p:cNvSpPr>
              <a:spLocks noChangeArrowheads="1"/>
            </p:cNvSpPr>
            <p:nvPr/>
          </p:nvSpPr>
          <p:spPr bwMode="auto">
            <a:xfrm>
              <a:off x="4231" y="2704"/>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7" name="Rectangle 77"/>
            <p:cNvSpPr>
              <a:spLocks noChangeArrowheads="1"/>
            </p:cNvSpPr>
            <p:nvPr/>
          </p:nvSpPr>
          <p:spPr bwMode="auto">
            <a:xfrm>
              <a:off x="4787" y="1989"/>
              <a:ext cx="104"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8" name="Rectangle 78"/>
            <p:cNvSpPr>
              <a:spLocks noChangeArrowheads="1"/>
            </p:cNvSpPr>
            <p:nvPr/>
          </p:nvSpPr>
          <p:spPr bwMode="auto">
            <a:xfrm>
              <a:off x="4646" y="222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9" name="Rectangle 79"/>
            <p:cNvSpPr>
              <a:spLocks noChangeArrowheads="1"/>
            </p:cNvSpPr>
            <p:nvPr/>
          </p:nvSpPr>
          <p:spPr bwMode="auto">
            <a:xfrm>
              <a:off x="3968" y="2898"/>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0" name="Rectangle 80"/>
            <p:cNvSpPr>
              <a:spLocks noChangeArrowheads="1"/>
            </p:cNvSpPr>
            <p:nvPr/>
          </p:nvSpPr>
          <p:spPr bwMode="auto">
            <a:xfrm>
              <a:off x="4972" y="2022"/>
              <a:ext cx="104"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1" name="Rectangle 81"/>
            <p:cNvSpPr>
              <a:spLocks noChangeArrowheads="1"/>
            </p:cNvSpPr>
            <p:nvPr/>
          </p:nvSpPr>
          <p:spPr bwMode="auto">
            <a:xfrm>
              <a:off x="5368" y="1567"/>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2" name="Rectangle 82"/>
            <p:cNvSpPr>
              <a:spLocks noChangeArrowheads="1"/>
            </p:cNvSpPr>
            <p:nvPr/>
          </p:nvSpPr>
          <p:spPr bwMode="auto">
            <a:xfrm>
              <a:off x="4681" y="2151"/>
              <a:ext cx="106"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3" name="Rectangle 83"/>
            <p:cNvSpPr>
              <a:spLocks noChangeArrowheads="1"/>
            </p:cNvSpPr>
            <p:nvPr/>
          </p:nvSpPr>
          <p:spPr bwMode="auto">
            <a:xfrm>
              <a:off x="5262" y="1502"/>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4" name="Rectangle 84"/>
            <p:cNvSpPr>
              <a:spLocks noChangeArrowheads="1"/>
            </p:cNvSpPr>
            <p:nvPr/>
          </p:nvSpPr>
          <p:spPr bwMode="auto">
            <a:xfrm>
              <a:off x="4310" y="24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5" name="Rectangle 85"/>
            <p:cNvSpPr>
              <a:spLocks noChangeArrowheads="1"/>
            </p:cNvSpPr>
            <p:nvPr/>
          </p:nvSpPr>
          <p:spPr bwMode="auto">
            <a:xfrm>
              <a:off x="3973" y="3121"/>
              <a:ext cx="107"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Arial Narrow" pitchFamily="34" charset="0"/>
              </a:endParaRPr>
            </a:p>
          </p:txBody>
        </p:sp>
        <p:sp>
          <p:nvSpPr>
            <p:cNvPr id="1106006" name="Rectangle 86"/>
            <p:cNvSpPr>
              <a:spLocks noChangeArrowheads="1"/>
            </p:cNvSpPr>
            <p:nvPr/>
          </p:nvSpPr>
          <p:spPr bwMode="auto">
            <a:xfrm>
              <a:off x="5341" y="2250"/>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7" name="Rectangle 87"/>
            <p:cNvSpPr>
              <a:spLocks noChangeArrowheads="1"/>
            </p:cNvSpPr>
            <p:nvPr/>
          </p:nvSpPr>
          <p:spPr bwMode="auto">
            <a:xfrm>
              <a:off x="5315" y="2087"/>
              <a:ext cx="105"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8" name="Rectangle 88"/>
            <p:cNvSpPr>
              <a:spLocks noChangeArrowheads="1"/>
            </p:cNvSpPr>
            <p:nvPr/>
          </p:nvSpPr>
          <p:spPr bwMode="auto">
            <a:xfrm>
              <a:off x="4177" y="2996"/>
              <a:ext cx="106" cy="3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09" name="Rectangle 89"/>
            <p:cNvSpPr>
              <a:spLocks noChangeArrowheads="1"/>
            </p:cNvSpPr>
            <p:nvPr/>
          </p:nvSpPr>
          <p:spPr bwMode="auto">
            <a:xfrm>
              <a:off x="5606" y="2185"/>
              <a:ext cx="106"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0" name="Rectangle 90"/>
            <p:cNvSpPr>
              <a:spLocks noChangeArrowheads="1"/>
            </p:cNvSpPr>
            <p:nvPr/>
          </p:nvSpPr>
          <p:spPr bwMode="auto">
            <a:xfrm>
              <a:off x="3824" y="3343"/>
              <a:ext cx="106"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1" name="Rectangle 91"/>
            <p:cNvSpPr>
              <a:spLocks noChangeArrowheads="1"/>
            </p:cNvSpPr>
            <p:nvPr/>
          </p:nvSpPr>
          <p:spPr bwMode="auto">
            <a:xfrm>
              <a:off x="3909" y="3218"/>
              <a:ext cx="108" cy="3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2" name="Line 92"/>
            <p:cNvSpPr>
              <a:spLocks noChangeShapeType="1"/>
            </p:cNvSpPr>
            <p:nvPr/>
          </p:nvSpPr>
          <p:spPr bwMode="auto">
            <a:xfrm flipV="1">
              <a:off x="3346" y="1711"/>
              <a:ext cx="1555" cy="212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106013" name="Rectangle 93"/>
              <p:cNvSpPr>
                <a:spLocks noChangeArrowheads="1"/>
              </p:cNvSpPr>
              <p:nvPr/>
            </p:nvSpPr>
            <p:spPr bwMode="auto">
              <a:xfrm>
                <a:off x="304799" y="1872342"/>
                <a:ext cx="5934329" cy="923330"/>
              </a:xfrm>
              <a:prstGeom prst="rect">
                <a:avLst/>
              </a:prstGeom>
              <a:solidFill>
                <a:srgbClr val="FFFFCC"/>
              </a:solidFill>
              <a:ln w="9525">
                <a:solidFill>
                  <a:srgbClr val="FF9900"/>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square">
                <a:spAutoFit/>
              </a:bodyPr>
              <a:lstStyle/>
              <a:p>
                <a:pPr>
                  <a:spcBef>
                    <a:spcPct val="50000"/>
                  </a:spcBef>
                </a:pPr>
                <a:r>
                  <a:rPr lang="en-US" sz="1800" dirty="0" smtClean="0">
                    <a:solidFill>
                      <a:srgbClr val="0000FF"/>
                    </a:solidFill>
                  </a:rPr>
                  <a:t>Assumption: </a:t>
                </a:r>
                <a:r>
                  <a:rPr lang="en-US" sz="1800" dirty="0">
                    <a:solidFill>
                      <a:schemeClr val="tx2"/>
                    </a:solidFill>
                  </a:rPr>
                  <a:t>x </a:t>
                </a:r>
                <a:r>
                  <a:rPr lang="en-US" sz="1800" dirty="0"/>
                  <a:t>∈</a:t>
                </a:r>
                <a:r>
                  <a:rPr lang="en-US" sz="1800" dirty="0" smtClean="0">
                    <a:solidFill>
                      <a:schemeClr val="tx2"/>
                    </a:solidFill>
                  </a:rPr>
                  <a:t> </a:t>
                </a:r>
                <a:r>
                  <a:rPr lang="en-US" sz="1800" dirty="0">
                    <a:solidFill>
                      <a:schemeClr val="tx2"/>
                    </a:solidFill>
                  </a:rPr>
                  <a:t>R</a:t>
                </a:r>
                <a:r>
                  <a:rPr lang="en-US" sz="1800" baseline="30000" dirty="0">
                    <a:solidFill>
                      <a:schemeClr val="tx2"/>
                    </a:solidFill>
                  </a:rPr>
                  <a:t>n</a:t>
                </a:r>
                <a:r>
                  <a:rPr lang="en-US" sz="1800" dirty="0">
                    <a:solidFill>
                      <a:srgbClr val="0000FF"/>
                    </a:solidFill>
                  </a:rPr>
                  <a:t>; </a:t>
                </a:r>
                <a:r>
                  <a:rPr lang="en-US" sz="1800" dirty="0">
                    <a:solidFill>
                      <a:schemeClr val="tx2"/>
                    </a:solidFill>
                  </a:rPr>
                  <a:t>u </a:t>
                </a:r>
                <a:r>
                  <a:rPr lang="en-US" sz="1800" dirty="0"/>
                  <a:t>∈</a:t>
                </a:r>
                <a:r>
                  <a:rPr lang="en-US" sz="1800" dirty="0" smtClean="0">
                    <a:solidFill>
                      <a:schemeClr val="tx2"/>
                    </a:solidFill>
                  </a:rPr>
                  <a:t> </a:t>
                </a:r>
                <a:r>
                  <a:rPr lang="en-US" sz="1800" dirty="0">
                    <a:solidFill>
                      <a:schemeClr val="tx2"/>
                    </a:solidFill>
                  </a:rPr>
                  <a:t>R</a:t>
                </a:r>
                <a:r>
                  <a:rPr lang="en-US" sz="1800" baseline="30000" dirty="0">
                    <a:solidFill>
                      <a:schemeClr val="tx2"/>
                    </a:solidFill>
                  </a:rPr>
                  <a:t>n</a:t>
                </a:r>
                <a:r>
                  <a:rPr lang="en-US" sz="1800" dirty="0">
                    <a:solidFill>
                      <a:srgbClr val="0000FF"/>
                    </a:solidFill>
                  </a:rPr>
                  <a:t> is the target weight vector; the target (label) is </a:t>
                </a:r>
                <a:r>
                  <a:rPr lang="en-US" sz="1800" dirty="0">
                    <a:solidFill>
                      <a:schemeClr val="tx2"/>
                    </a:solidFill>
                  </a:rPr>
                  <a:t>t</a:t>
                </a:r>
                <a:r>
                  <a:rPr lang="en-US" sz="1800" baseline="-25000" dirty="0">
                    <a:solidFill>
                      <a:schemeClr val="tx2"/>
                    </a:solidFill>
                  </a:rPr>
                  <a:t>d</a:t>
                </a:r>
                <a:r>
                  <a:rPr lang="en-US" sz="1800" dirty="0">
                    <a:solidFill>
                      <a:schemeClr val="tx2"/>
                    </a:solidFill>
                  </a:rPr>
                  <a:t> = </a:t>
                </a:r>
                <a14:m>
                  <m:oMath xmlns:m="http://schemas.openxmlformats.org/officeDocument/2006/math">
                    <m:sSup>
                      <m:sSupPr>
                        <m:ctrlPr>
                          <a:rPr lang="pt-BR" sz="1800" i="1">
                            <a:latin typeface="Cambria Math" panose="02040503050406030204" pitchFamily="18" charset="0"/>
                          </a:rPr>
                        </m:ctrlPr>
                      </m:sSupPr>
                      <m:e>
                        <m:r>
                          <m:rPr>
                            <m:sty m:val="p"/>
                          </m:rPr>
                          <a:rPr lang="en-US" sz="1800" b="0" i="0" smtClean="0">
                            <a:latin typeface="Cambria Math" panose="02040503050406030204" pitchFamily="18" charset="0"/>
                          </a:rPr>
                          <m:t>u</m:t>
                        </m:r>
                      </m:e>
                      <m:sup>
                        <m:r>
                          <a:rPr lang="en-US" sz="1800">
                            <a:latin typeface="Cambria Math" panose="02040503050406030204" pitchFamily="18" charset="0"/>
                          </a:rPr>
                          <m:t>𝑇</m:t>
                        </m:r>
                      </m:sup>
                    </m:sSup>
                    <m:r>
                      <a:rPr lang="pt-BR" sz="1800">
                        <a:latin typeface="Cambria Math" panose="02040503050406030204" pitchFamily="18" charset="0"/>
                      </a:rPr>
                      <m:t>∙</m:t>
                    </m:r>
                    <m:r>
                      <a:rPr lang="en-US" sz="1800">
                        <a:latin typeface="Cambria Math" panose="02040503050406030204" pitchFamily="18" charset="0"/>
                      </a:rPr>
                      <m:t>𝑥</m:t>
                    </m:r>
                  </m:oMath>
                </a14:m>
                <a:r>
                  <a:rPr lang="en-US" sz="1800" dirty="0"/>
                  <a:t> </a:t>
                </a:r>
                <a:r>
                  <a:rPr lang="en-US" sz="1800" dirty="0">
                    <a:solidFill>
                      <a:srgbClr val="0000FF"/>
                    </a:solidFill>
                  </a:rPr>
                  <a:t>Noise has been added; so, possibly, no weight vector is consistent with the data.  </a:t>
                </a:r>
                <a:endParaRPr lang="en-US" sz="1800" dirty="0"/>
              </a:p>
            </p:txBody>
          </p:sp>
        </mc:Choice>
        <mc:Fallback xmlns="">
          <p:sp>
            <p:nvSpPr>
              <p:cNvPr id="1106013" name="Rectangle 93"/>
              <p:cNvSpPr>
                <a:spLocks noRot="1" noChangeAspect="1" noMove="1" noResize="1" noEditPoints="1" noAdjustHandles="1" noChangeArrowheads="1" noChangeShapeType="1" noTextEdit="1"/>
              </p:cNvSpPr>
              <p:nvPr/>
            </p:nvSpPr>
            <p:spPr bwMode="auto">
              <a:xfrm>
                <a:off x="304799" y="1872342"/>
                <a:ext cx="5934329" cy="923330"/>
              </a:xfrm>
              <a:prstGeom prst="rect">
                <a:avLst/>
              </a:prstGeom>
              <a:blipFill>
                <a:blip r:embed="rId4"/>
                <a:stretch>
                  <a:fillRect l="-718" t="-3247" r="-718" b="-8442"/>
                </a:stretch>
              </a:bli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200" dirty="0" smtClean="0"/>
                  <a:t>To find the best direction in the </a:t>
                </a:r>
                <a:r>
                  <a:rPr lang="en-US" sz="2200" u="sng" dirty="0" smtClean="0"/>
                  <a:t>weight space</a:t>
                </a:r>
                <a:r>
                  <a:rPr lang="en-US" sz="2200" dirty="0" smtClean="0"/>
                  <a:t>  </a:t>
                </a:r>
                <a:r>
                  <a:rPr lang="en-US" sz="2200" b="1" dirty="0" smtClean="0"/>
                  <a:t>w</a:t>
                </a:r>
                <a:r>
                  <a:rPr lang="en-US" sz="2200" dirty="0" smtClean="0"/>
                  <a:t> we compute the gradient of E with respect to each of the components of</a:t>
                </a:r>
                <a:endParaRPr lang="en-US" sz="2200" dirty="0"/>
              </a:p>
              <a:p>
                <a:pPr marL="0" indent="0">
                  <a:buNone/>
                </a:pPr>
                <a:r>
                  <a:rPr lang="en-US" sz="2200" dirty="0" smtClean="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𝐸</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𝑤</m:t>
                        </m:r>
                      </m:e>
                    </m:d>
                    <m:r>
                      <a:rPr lang="en-US" sz="1800" b="0" i="1" smtClean="0">
                        <a:latin typeface="Cambria Math" panose="02040503050406030204" pitchFamily="18" charset="0"/>
                        <a:ea typeface="Cambria Math" panose="02040503050406030204" pitchFamily="18" charset="0"/>
                      </a:rPr>
                      <m:t>=[ </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𝐸</m:t>
                        </m:r>
                      </m:num>
                      <m:den>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𝑤</m:t>
                            </m:r>
                          </m:e>
                          <m:sub>
                            <m:r>
                              <a:rPr lang="en-US" sz="1800" b="0" i="1" smtClean="0">
                                <a:latin typeface="Cambria Math" panose="02040503050406030204" pitchFamily="18" charset="0"/>
                                <a:ea typeface="Cambria Math" panose="02040503050406030204" pitchFamily="18" charset="0"/>
                              </a:rPr>
                              <m:t>1</m:t>
                            </m:r>
                          </m:sub>
                        </m:sSub>
                      </m:den>
                    </m:f>
                  </m:oMath>
                </a14:m>
                <a:r>
                  <a:rPr lang="en-US" sz="1800" dirty="0" smtClean="0"/>
                  <a:t>, </a:t>
                </a:r>
                <a14:m>
                  <m:oMath xmlns:m="http://schemas.openxmlformats.org/officeDocument/2006/math">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𝐸</m:t>
                        </m:r>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𝑤</m:t>
                            </m:r>
                          </m:e>
                          <m:sub>
                            <m:r>
                              <a:rPr lang="en-US" sz="1800" b="0" i="1" smtClean="0">
                                <a:latin typeface="Cambria Math" panose="02040503050406030204" pitchFamily="18" charset="0"/>
                                <a:ea typeface="Cambria Math" panose="02040503050406030204" pitchFamily="18" charset="0"/>
                              </a:rPr>
                              <m:t>2</m:t>
                            </m:r>
                          </m:sub>
                        </m:sSub>
                      </m:den>
                    </m:f>
                    <m:r>
                      <a:rPr lang="en-US" sz="1800" i="1" smtClean="0">
                        <a:latin typeface="Cambria Math" panose="02040503050406030204" pitchFamily="18" charset="0"/>
                        <a:ea typeface="Cambria Math" panose="02040503050406030204" pitchFamily="18" charset="0"/>
                      </a:rPr>
                      <m:t>,</m:t>
                    </m:r>
                  </m:oMath>
                </a14:m>
                <a:r>
                  <a:rPr lang="en-US" sz="1800" dirty="0" smtClean="0"/>
                  <a:t> … </a:t>
                </a:r>
                <a14:m>
                  <m:oMath xmlns:m="http://schemas.openxmlformats.org/officeDocument/2006/math">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𝐸</m:t>
                        </m:r>
                      </m:num>
                      <m:den>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𝑤</m:t>
                            </m:r>
                          </m:e>
                          <m:sub>
                            <m:r>
                              <a:rPr lang="en-US" sz="1800" b="0" i="1" smtClean="0">
                                <a:latin typeface="Cambria Math" panose="02040503050406030204" pitchFamily="18" charset="0"/>
                                <a:ea typeface="Cambria Math" panose="02040503050406030204" pitchFamily="18" charset="0"/>
                              </a:rPr>
                              <m:t>𝑛</m:t>
                            </m:r>
                          </m:sub>
                        </m:sSub>
                      </m:den>
                    </m:f>
                  </m:oMath>
                </a14:m>
                <a:r>
                  <a:rPr lang="en-US" sz="1800" dirty="0" smtClean="0"/>
                  <a:t>]</a:t>
                </a:r>
                <a:endParaRPr lang="en-US" sz="1800" dirty="0"/>
              </a:p>
              <a:p>
                <a:r>
                  <a:rPr lang="en-US" sz="2200" dirty="0" smtClean="0"/>
                  <a:t>This vector specifies the direction that produces the steepest increase in E;</a:t>
                </a:r>
              </a:p>
              <a:p>
                <a:r>
                  <a:rPr lang="en-US" sz="2200" dirty="0" smtClean="0"/>
                  <a:t>We want to modify </a:t>
                </a:r>
                <a14:m>
                  <m:oMath xmlns:m="http://schemas.openxmlformats.org/officeDocument/2006/math">
                    <m:r>
                      <a:rPr lang="en-US" sz="2000" i="1">
                        <a:latin typeface="Cambria Math" panose="02040503050406030204" pitchFamily="18" charset="0"/>
                        <a:ea typeface="Cambria Math" panose="02040503050406030204" pitchFamily="18" charset="0"/>
                      </a:rPr>
                      <m:t>𝑤</m:t>
                    </m:r>
                  </m:oMath>
                </a14:m>
                <a:r>
                  <a:rPr lang="en-US" sz="2200" dirty="0" smtClean="0"/>
                  <a:t>  in the direction of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𝐸</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e>
                    </m:d>
                  </m:oMath>
                </a14:m>
                <a:endParaRPr lang="en-US" sz="2200" dirty="0" smtClean="0"/>
              </a:p>
              <a:p>
                <a:pPr marL="0" indent="0">
                  <a:buNone/>
                </a:pPr>
                <a:endParaRPr lang="en-US" sz="2200" dirty="0"/>
              </a:p>
              <a:p>
                <a:r>
                  <a:rPr lang="en-US" sz="2200" dirty="0" smtClean="0"/>
                  <a:t>Where (with a fixed step size R):</a:t>
                </a:r>
              </a:p>
              <a:p>
                <a:pPr marL="0" indent="0">
                  <a:buNone/>
                </a:pPr>
                <a:r>
                  <a:rPr lang="en-US" sz="2200" dirty="0" smtClean="0"/>
                  <a:t>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𝑤</m:t>
                        </m:r>
                      </m:e>
                      <m:sup>
                        <m:r>
                          <a:rPr lang="en-US" sz="2200" b="0" i="1" smtClean="0">
                            <a:latin typeface="Cambria Math" panose="02040503050406030204" pitchFamily="18" charset="0"/>
                          </a:rPr>
                          <m:t>𝑡</m:t>
                        </m:r>
                      </m:sup>
                    </m:sSup>
                    <m:r>
                      <a:rPr lang="en-US" sz="2200" i="1" smtClean="0">
                        <a:latin typeface="Cambria Math" panose="02040503050406030204" pitchFamily="18" charset="0"/>
                      </a:rPr>
                      <m:t>=</m:t>
                    </m:r>
                  </m:oMath>
                </a14:m>
                <a:r>
                  <a:rPr lang="en-US" sz="2200" dirty="0" smtClean="0"/>
                  <a:t>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𝑤</m:t>
                        </m:r>
                      </m:e>
                      <m:sup>
                        <m:r>
                          <a:rPr lang="en-US" sz="2200" i="1">
                            <a:latin typeface="Cambria Math" panose="02040503050406030204" pitchFamily="18" charset="0"/>
                          </a:rPr>
                          <m:t>𝑡</m:t>
                        </m:r>
                        <m:r>
                          <a:rPr lang="en-US" sz="2200" b="0" i="1" smtClean="0">
                            <a:latin typeface="Cambria Math" panose="02040503050406030204" pitchFamily="18" charset="0"/>
                          </a:rPr>
                          <m:t>−1</m:t>
                        </m:r>
                      </m:sup>
                    </m:sSup>
                    <m:r>
                      <a:rPr lang="en-US" sz="2200" b="0" i="1" smtClean="0">
                        <a:latin typeface="Cambria Math" panose="02040503050406030204" pitchFamily="18" charset="0"/>
                      </a:rPr>
                      <m:t>+ </m:t>
                    </m:r>
                    <m:r>
                      <m:rPr>
                        <m:sty m:val="p"/>
                      </m:rPr>
                      <a:rPr lang="el-GR" sz="2200">
                        <a:latin typeface="Cambria Math" panose="02040503050406030204" pitchFamily="18" charset="0"/>
                      </a:rPr>
                      <m:t>Δ</m:t>
                    </m:r>
                    <m:r>
                      <m:rPr>
                        <m:sty m:val="p"/>
                      </m:rPr>
                      <a:rPr lang="en-US" sz="2200" b="0" i="0" smtClean="0">
                        <a:latin typeface="Cambria Math" panose="02040503050406030204" pitchFamily="18" charset="0"/>
                      </a:rPr>
                      <m:t>w</m:t>
                    </m:r>
                  </m:oMath>
                </a14:m>
                <a:r>
                  <a:rPr lang="en-US" sz="2200" dirty="0" smtClean="0"/>
                  <a:t> </a:t>
                </a:r>
                <a:endParaRPr lang="en-US" sz="2200" dirty="0" smtClean="0">
                  <a:latin typeface="Cambria Math" panose="02040503050406030204" pitchFamily="18" charset="0"/>
                </a:endParaRPr>
              </a:p>
              <a:p>
                <a:pPr marL="0" indent="0">
                  <a:buNone/>
                </a:pPr>
                <a:r>
                  <a:rPr lang="en-US" sz="2200" dirty="0" smtClean="0"/>
                  <a:t>  		</a:t>
                </a:r>
                <a14:m>
                  <m:oMath xmlns:m="http://schemas.openxmlformats.org/officeDocument/2006/math">
                    <m:r>
                      <m:rPr>
                        <m:sty m:val="p"/>
                      </m:rPr>
                      <a:rPr lang="el-GR" sz="2200">
                        <a:latin typeface="Cambria Math" panose="02040503050406030204" pitchFamily="18" charset="0"/>
                      </a:rPr>
                      <m:t>Δ</m:t>
                    </m:r>
                    <m:r>
                      <m:rPr>
                        <m:sty m:val="p"/>
                      </m:rPr>
                      <a:rPr lang="en-US" sz="2200">
                        <a:latin typeface="Cambria Math" panose="02040503050406030204" pitchFamily="18" charset="0"/>
                      </a:rPr>
                      <m:t>w</m:t>
                    </m:r>
                  </m:oMath>
                </a14:m>
                <a:r>
                  <a:rPr lang="en-US" sz="2200" dirty="0" smtClean="0"/>
                  <a:t> = </a:t>
                </a:r>
                <a:r>
                  <a:rPr lang="en-US" sz="2000" dirty="0"/>
                  <a:t>-</a:t>
                </a:r>
                <a14:m>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rPr>
                      <m:t>R</m:t>
                    </m:r>
                    <m:r>
                      <a:rPr lang="en-US" sz="2000" b="0" i="0"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𝐸</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𝑤</m:t>
                        </m:r>
                      </m:e>
                    </m:d>
                  </m:oMath>
                </a14:m>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863" t="-943"/>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Descent: LMS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have: </a:t>
                </a:r>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𝑤</m:t>
                    </m:r>
                    <m:r>
                      <a:rPr lang="en-US" i="1" smtClean="0">
                        <a:latin typeface="Cambria Math" panose="02040503050406030204" pitchFamily="18" charset="0"/>
                      </a:rPr>
                      <m:t>)=</m:t>
                    </m:r>
                  </m:oMath>
                </a14:m>
                <a:r>
                  <a:rPr lang="en-US" dirty="0" smtClean="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m:rPr>
                            <m:sty m:val="p"/>
                          </m:rPr>
                          <a:rPr lang="en-US">
                            <a:latin typeface="Cambria Math" panose="02040503050406030204" pitchFamily="18" charset="0"/>
                          </a:rPr>
                          <m:t>Err</m:t>
                        </m:r>
                        <m:r>
                          <a:rPr lang="en-US">
                            <a:latin typeface="Cambria Math" panose="02040503050406030204" pitchFamily="18" charset="0"/>
                          </a:rPr>
                          <m:t>(</m:t>
                        </m:r>
                        <m:r>
                          <a:rPr lang="en-US">
                            <a:latin typeface="Cambria Math" panose="02040503050406030204" pitchFamily="18" charset="0"/>
                          </a:rPr>
                          <m:t>𝑤</m:t>
                        </m:r>
                      </m:e>
                      <m:sup>
                        <m:r>
                          <a:rPr lang="en-US" i="1">
                            <a:latin typeface="Cambria Math" panose="02040503050406030204" pitchFamily="18" charset="0"/>
                          </a:rPr>
                          <m:t>𝑗</m:t>
                        </m:r>
                      </m:sup>
                    </m:sSup>
                    <m:r>
                      <a:rPr lang="en-US" i="1">
                        <a:latin typeface="Cambria Math" panose="02040503050406030204" pitchFamily="18" charset="0"/>
                      </a:rPr>
                      <m:t>)</m:t>
                    </m:r>
                  </m:oMath>
                </a14:m>
                <a:r>
                  <a:rPr lang="en-US" dirty="0"/>
                  <a:t> = </a:t>
                </a:r>
                <a14:m>
                  <m:oMath xmlns:m="http://schemas.openxmlformats.org/officeDocument/2006/math">
                    <m:f>
                      <m:fPr>
                        <m:ctrlPr>
                          <a:rPr lang="pt-BR"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chr m:val="∑"/>
                        <m:supHide m:val="on"/>
                        <m:ctrlPr>
                          <a:rPr lang="pt-BR" i="1">
                            <a:latin typeface="Cambria Math" panose="02040503050406030204" pitchFamily="18" charset="0"/>
                          </a:rPr>
                        </m:ctrlPr>
                      </m:naryPr>
                      <m:sub>
                        <m:r>
                          <m:rPr>
                            <m:sty m:val="p"/>
                          </m:rPr>
                          <a:rPr lang="en-US">
                            <a:latin typeface="Cambria Math" panose="02040503050406030204" pitchFamily="18" charset="0"/>
                          </a:rPr>
                          <m:t>d</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sub>
                      <m:sup/>
                      <m:e>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e>
                    </m:nary>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oMath>
                </a14:m>
                <a:endParaRPr lang="en-US" dirty="0"/>
              </a:p>
              <a:p>
                <a:endParaRPr lang="en-US" dirty="0" smtClean="0"/>
              </a:p>
              <a:p>
                <a:endParaRPr lang="en-US" dirty="0"/>
              </a:p>
              <a:p>
                <a:r>
                  <a:rPr lang="en-US" dirty="0" smtClean="0"/>
                  <a:t>Therefore: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98"/>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67</a:t>
            </a:fld>
            <a:endParaRPr lang="en-US" dirty="0"/>
          </a:p>
        </p:txBody>
      </p:sp>
      <p:graphicFrame>
        <p:nvGraphicFramePr>
          <p:cNvPr id="1113092" name="Object 4"/>
          <p:cNvGraphicFramePr>
            <a:graphicFrameLocks noChangeAspect="1"/>
          </p:cNvGraphicFramePr>
          <p:nvPr>
            <p:extLst>
              <p:ext uri="{D42A27DB-BD31-4B8C-83A1-F6EECF244321}">
                <p14:modId xmlns:p14="http://schemas.microsoft.com/office/powerpoint/2010/main" val="4041586329"/>
              </p:ext>
            </p:extLst>
          </p:nvPr>
        </p:nvGraphicFramePr>
        <p:xfrm>
          <a:off x="3200400" y="5651500"/>
          <a:ext cx="2822575" cy="1282700"/>
        </p:xfrm>
        <a:graphic>
          <a:graphicData uri="http://schemas.openxmlformats.org/presentationml/2006/ole">
            <mc:AlternateContent xmlns:mc="http://schemas.openxmlformats.org/markup-compatibility/2006">
              <mc:Choice xmlns:v="urn:schemas-microsoft-com:vml" Requires="v">
                <p:oleObj spid="_x0000_s3124" name="Equation" r:id="rId5" imgW="1180800" imgH="533160" progId="Equation.3">
                  <p:embed/>
                </p:oleObj>
              </mc:Choice>
              <mc:Fallback>
                <p:oleObj name="Equation" r:id="rId5" imgW="1180800" imgH="5331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651500"/>
                        <a:ext cx="2822575"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4" name="Object 6"/>
          <p:cNvGraphicFramePr>
            <a:graphicFrameLocks noChangeAspect="1"/>
          </p:cNvGraphicFramePr>
          <p:nvPr>
            <p:extLst>
              <p:ext uri="{D42A27DB-BD31-4B8C-83A1-F6EECF244321}">
                <p14:modId xmlns:p14="http://schemas.microsoft.com/office/powerpoint/2010/main" val="656555238"/>
              </p:ext>
            </p:extLst>
          </p:nvPr>
        </p:nvGraphicFramePr>
        <p:xfrm>
          <a:off x="3048000" y="4569619"/>
          <a:ext cx="5583238" cy="1038225"/>
        </p:xfrm>
        <a:graphic>
          <a:graphicData uri="http://schemas.openxmlformats.org/presentationml/2006/ole">
            <mc:AlternateContent xmlns:mc="http://schemas.openxmlformats.org/markup-compatibility/2006">
              <mc:Choice xmlns:v="urn:schemas-microsoft-com:vml" Requires="v">
                <p:oleObj spid="_x0000_s3125" name="Equation" r:id="rId7" imgW="2336760" imgH="431640" progId="Equation.3">
                  <p:embed/>
                </p:oleObj>
              </mc:Choice>
              <mc:Fallback>
                <p:oleObj name="Equation" r:id="rId7" imgW="2336760" imgH="4316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569619"/>
                        <a:ext cx="5583238"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5" name="Object 7"/>
          <p:cNvGraphicFramePr>
            <a:graphicFrameLocks noChangeAspect="1"/>
          </p:cNvGraphicFramePr>
          <p:nvPr>
            <p:extLst>
              <p:ext uri="{D42A27DB-BD31-4B8C-83A1-F6EECF244321}">
                <p14:modId xmlns:p14="http://schemas.microsoft.com/office/powerpoint/2010/main" val="3794409865"/>
              </p:ext>
            </p:extLst>
          </p:nvPr>
        </p:nvGraphicFramePr>
        <p:xfrm>
          <a:off x="2700337" y="3430588"/>
          <a:ext cx="4005263" cy="1527175"/>
        </p:xfrm>
        <a:graphic>
          <a:graphicData uri="http://schemas.openxmlformats.org/presentationml/2006/ole">
            <mc:AlternateContent xmlns:mc="http://schemas.openxmlformats.org/markup-compatibility/2006">
              <mc:Choice xmlns:v="urn:schemas-microsoft-com:vml" Requires="v">
                <p:oleObj spid="_x0000_s3126" name="Equation" r:id="rId9" imgW="1676160" imgH="634680" progId="Equation.3">
                  <p:embed/>
                </p:oleObj>
              </mc:Choice>
              <mc:Fallback>
                <p:oleObj name="Equation" r:id="rId9" imgW="1676160" imgH="63468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337" y="3430588"/>
                        <a:ext cx="4005263"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3096" name="Object 8"/>
          <p:cNvGraphicFramePr>
            <a:graphicFrameLocks noChangeAspect="1"/>
          </p:cNvGraphicFramePr>
          <p:nvPr>
            <p:extLst>
              <p:ext uri="{D42A27DB-BD31-4B8C-83A1-F6EECF244321}">
                <p14:modId xmlns:p14="http://schemas.microsoft.com/office/powerpoint/2010/main" val="3615836777"/>
              </p:ext>
            </p:extLst>
          </p:nvPr>
        </p:nvGraphicFramePr>
        <p:xfrm>
          <a:off x="3219450" y="2211388"/>
          <a:ext cx="4095750" cy="1528762"/>
        </p:xfrm>
        <a:graphic>
          <a:graphicData uri="http://schemas.openxmlformats.org/presentationml/2006/ole">
            <mc:AlternateContent xmlns:mc="http://schemas.openxmlformats.org/markup-compatibility/2006">
              <mc:Choice xmlns:v="urn:schemas-microsoft-com:vml" Requires="v">
                <p:oleObj spid="_x0000_s3127" name="Equation" r:id="rId11" imgW="1714320" imgH="634680" progId="Equation.3">
                  <p:embed/>
                </p:oleObj>
              </mc:Choice>
              <mc:Fallback>
                <p:oleObj name="Equation" r:id="rId11" imgW="1714320" imgH="63468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9450" y="2211388"/>
                        <a:ext cx="4095750" cy="152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3"/>
          <p:cNvSpPr/>
          <p:nvPr/>
        </p:nvSpPr>
        <p:spPr>
          <a:xfrm>
            <a:off x="7696200" y="4724399"/>
            <a:ext cx="401638" cy="23336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89762" y="4724400"/>
            <a:ext cx="401638" cy="23336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Alg1: Gradient Descent: LMS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0" y="1371600"/>
                <a:ext cx="7162800" cy="5105400"/>
              </a:xfrm>
            </p:spPr>
            <p:txBody>
              <a:bodyPr/>
              <a:lstStyle/>
              <a:p>
                <a:r>
                  <a:rPr lang="en-US" dirty="0" smtClean="0">
                    <a:latin typeface="+mj-lt"/>
                  </a:rPr>
                  <a:t>Weight update rule: </a:t>
                </a:r>
                <a:endParaRPr lang="en-US" dirty="0" smtClean="0">
                  <a:latin typeface="Cambria Math" panose="02040503050406030204" pitchFamily="18" charset="0"/>
                </a:endParaRPr>
              </a:p>
              <a:p>
                <a:pPr marL="0" indent="0">
                  <a:buNone/>
                </a:pP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baseline="-25000" dirty="0"/>
                  <a:t>i </a:t>
                </a:r>
                <a14:m>
                  <m:oMath xmlns:m="http://schemas.openxmlformats.org/officeDocument/2006/math">
                    <m:r>
                      <m:rPr>
                        <m:nor/>
                      </m:rPr>
                      <a:rPr lang="en-US" dirty="0"/>
                      <m:t>= </m:t>
                    </m:r>
                    <m:r>
                      <a:rPr lang="en-US" b="0" i="1" dirty="0" smtClean="0">
                        <a:latin typeface="Cambria Math" panose="02040503050406030204" pitchFamily="18" charset="0"/>
                      </a:rPr>
                      <m:t>𝑅</m:t>
                    </m:r>
                    <m:nary>
                      <m:naryPr>
                        <m:chr m:val="∑"/>
                        <m:supHide m:val="on"/>
                        <m:ctrlPr>
                          <a:rPr lang="pt-BR" i="1">
                            <a:latin typeface="Cambria Math" panose="02040503050406030204" pitchFamily="18" charset="0"/>
                          </a:rPr>
                        </m:ctrlPr>
                      </m:naryPr>
                      <m:sub>
                        <m:r>
                          <m:rPr>
                            <m:sty m:val="p"/>
                          </m:rPr>
                          <a:rPr lang="en-US">
                            <a:latin typeface="Cambria Math" panose="02040503050406030204" pitchFamily="18" charset="0"/>
                          </a:rPr>
                          <m:t>d</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𝐷</m:t>
                        </m:r>
                      </m:sub>
                      <m:sup/>
                      <m:e>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e>
                    </m:nary>
                    <m:sSup>
                      <m:sSupPr>
                        <m:ctrlPr>
                          <a:rPr lang="en-US" i="1">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𝑖𝑑</m:t>
                            </m:r>
                          </m:sub>
                        </m:sSub>
                      </m:e>
                      <m:sup/>
                    </m:sSup>
                  </m:oMath>
                </a14:m>
                <a:endParaRPr lang="en-US" dirty="0" smtClean="0">
                  <a:latin typeface="+mj-lt"/>
                </a:endParaRPr>
              </a:p>
              <a:p>
                <a:r>
                  <a:rPr lang="en-US" dirty="0" smtClean="0">
                    <a:latin typeface="+mj-lt"/>
                  </a:rPr>
                  <a:t>Gradient descent algorithm for training linear units:</a:t>
                </a:r>
              </a:p>
              <a:p>
                <a:pPr lvl="1"/>
                <a:r>
                  <a:rPr lang="en-US" dirty="0" smtClean="0">
                    <a:latin typeface="+mj-lt"/>
                  </a:rPr>
                  <a:t>Start with an initial random weight vector</a:t>
                </a:r>
              </a:p>
              <a:p>
                <a:pPr lvl="1"/>
                <a:r>
                  <a:rPr lang="en-US" dirty="0" smtClean="0">
                    <a:latin typeface="+mj-lt"/>
                  </a:rPr>
                  <a:t>For every example d with target value </a:t>
                </a:r>
                <a:r>
                  <a:rPr lang="en-US" dirty="0" smtClean="0">
                    <a:solidFill>
                      <a:srgbClr val="000000"/>
                    </a:solidFill>
                    <a:latin typeface="Calibri"/>
                  </a:rPr>
                  <a:t>t</a:t>
                </a:r>
                <a:r>
                  <a:rPr lang="en-US" baseline="-25000" dirty="0" smtClean="0">
                    <a:solidFill>
                      <a:srgbClr val="000000"/>
                    </a:solidFill>
                    <a:latin typeface="Calibri"/>
                  </a:rPr>
                  <a:t>d  </a:t>
                </a:r>
                <a:r>
                  <a:rPr lang="en-US" dirty="0" smtClean="0">
                    <a:latin typeface="+mj-lt"/>
                  </a:rPr>
                  <a:t>do: </a:t>
                </a:r>
              </a:p>
              <a:p>
                <a:pPr lvl="2"/>
                <a:r>
                  <a:rPr lang="en-US" dirty="0" smtClean="0">
                    <a:latin typeface="+mj-lt"/>
                  </a:rPr>
                  <a:t>Evaluate the linear unit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r>
                      <a:rPr lang="en-US" i="1">
                        <a:latin typeface="Cambria Math" panose="02040503050406030204" pitchFamily="18" charset="0"/>
                      </a:rPr>
                      <m:t>=</m:t>
                    </m:r>
                  </m:oMath>
                </a14:m>
                <a:r>
                  <a:rPr lang="en-US" dirty="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 </a:t>
                </a:r>
                <a14:m>
                  <m:oMath xmlns:m="http://schemas.openxmlformats.org/officeDocument/2006/math">
                    <m:nary>
                      <m:naryPr>
                        <m:chr m:val="∑"/>
                        <m:ctrlPr>
                          <a:rPr lang="pt-BR" i="1">
                            <a:latin typeface="Cambria Math" panose="02040503050406030204" pitchFamily="18" charset="0"/>
                          </a:rPr>
                        </m:ctrlPr>
                      </m:naryPr>
                      <m:sub>
                        <m:r>
                          <m:rPr>
                            <m:brk m:alnAt="23"/>
                          </m:rPr>
                          <a:rPr lang="en-US">
                            <a:latin typeface="Cambria Math" panose="02040503050406030204" pitchFamily="18" charset="0"/>
                          </a:rPr>
                          <m:t>𝑖</m:t>
                        </m:r>
                        <m:r>
                          <a:rPr lang="pt-BR">
                            <a:latin typeface="Cambria Math" panose="02040503050406030204" pitchFamily="18" charset="0"/>
                          </a:rPr>
                          <m:t>=</m:t>
                        </m:r>
                        <m:r>
                          <a:rPr lang="en-US">
                            <a:latin typeface="Cambria Math" panose="02040503050406030204" pitchFamily="18" charset="0"/>
                          </a:rPr>
                          <m:t>1</m:t>
                        </m:r>
                      </m:sub>
                      <m:sup>
                        <m:r>
                          <a:rPr lang="pt-BR">
                            <a:latin typeface="Cambria Math" panose="02040503050406030204" pitchFamily="18" charset="0"/>
                          </a:rPr>
                          <m:t>𝑛</m:t>
                        </m:r>
                      </m:sup>
                      <m:e>
                        <m:sSup>
                          <m:sSupPr>
                            <m:ctrlPr>
                              <a:rPr lang="pt-BR" i="1">
                                <a:latin typeface="Cambria Math" panose="02040503050406030204" pitchFamily="18" charset="0"/>
                              </a:rPr>
                            </m:ctrlPr>
                          </m:sSupPr>
                          <m:e>
                            <m:sSubSup>
                              <m:sSubSupPr>
                                <m:ctrlPr>
                                  <a:rPr lang="pt-BR"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sup>
                            </m:sSubSup>
                          </m:e>
                          <m:sup/>
                        </m:sSup>
                        <m:r>
                          <a:rPr lang="pt-BR">
                            <a:latin typeface="Cambria Math" panose="02040503050406030204" pitchFamily="18" charset="0"/>
                          </a:rPr>
                          <m:t>𝑥</m:t>
                        </m:r>
                        <m:r>
                          <a:rPr lang="en-US" baseline="-25000">
                            <a:latin typeface="Cambria Math" panose="02040503050406030204" pitchFamily="18" charset="0"/>
                          </a:rPr>
                          <m:t>𝑖</m:t>
                        </m:r>
                        <m:r>
                          <a:rPr lang="en-US">
                            <a:latin typeface="Cambria Math" panose="02040503050406030204" pitchFamily="18" charset="0"/>
                          </a:rPr>
                          <m:t> </m:t>
                        </m:r>
                      </m:e>
                    </m:nary>
                  </m:oMath>
                </a14:m>
                <a:endParaRPr lang="en-US" dirty="0" smtClean="0">
                  <a:latin typeface="+mj-lt"/>
                </a:endParaRPr>
              </a:p>
              <a:p>
                <a:pPr lvl="1"/>
                <a:r>
                  <a:rPr lang="en-US" dirty="0" smtClean="0">
                    <a:latin typeface="+mj-lt"/>
                  </a:rPr>
                  <a:t>Update </a:t>
                </a:r>
                <a14:m>
                  <m:oMath xmlns:m="http://schemas.openxmlformats.org/officeDocument/2006/math">
                    <m:r>
                      <m:rPr>
                        <m:sty m:val="p"/>
                      </m:rPr>
                      <a:rPr lang="en-US">
                        <a:latin typeface="Cambria Math" panose="02040503050406030204" pitchFamily="18" charset="0"/>
                      </a:rPr>
                      <m:t>w</m:t>
                    </m:r>
                  </m:oMath>
                </a14:m>
                <a:r>
                  <a:rPr lang="en-US" dirty="0" smtClean="0">
                    <a:latin typeface="+mj-lt"/>
                  </a:rPr>
                  <a:t> by adding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baseline="-25000" dirty="0" smtClean="0">
                    <a:latin typeface="+mj-lt"/>
                  </a:rPr>
                  <a:t>i</a:t>
                </a:r>
                <a:r>
                  <a:rPr lang="en-US" dirty="0" smtClean="0">
                    <a:latin typeface="+mj-lt"/>
                  </a:rPr>
                  <a:t> to each component</a:t>
                </a:r>
              </a:p>
              <a:p>
                <a:pPr lvl="1"/>
                <a:r>
                  <a:rPr lang="en-US" dirty="0" smtClean="0">
                    <a:latin typeface="+mj-lt"/>
                  </a:rPr>
                  <a:t>Continue until E below some threshold</a:t>
                </a:r>
              </a:p>
              <a:p>
                <a:pPr marL="0" indent="0">
                  <a:buNone/>
                </a:pPr>
                <a:endParaRPr lang="en-US" sz="1600" dirty="0" smtClean="0">
                  <a:latin typeface="+mj-lt"/>
                </a:endParaRPr>
              </a:p>
              <a:p>
                <a:pPr marL="0" indent="0">
                  <a:buNone/>
                </a:pPr>
                <a:r>
                  <a:rPr lang="en-US" sz="1600" dirty="0" smtClean="0">
                    <a:latin typeface="+mj-lt"/>
                  </a:rPr>
                  <a:t>This algorithm always converges to a local minimum of E(w), for small enough steps. Here (LMS for linear regression), the surface contains only a single global minimum, so the algorithm converges to a  weight vector with minimum error, regardless of whether the examples are linearly separable.</a:t>
                </a:r>
              </a:p>
              <a:p>
                <a:pPr marL="0" indent="0">
                  <a:buNone/>
                </a:pPr>
                <a:r>
                  <a:rPr lang="en-US" sz="1600" dirty="0" smtClean="0">
                    <a:solidFill>
                      <a:srgbClr val="3333FF"/>
                    </a:solidFill>
                    <a:latin typeface="+mj-lt"/>
                  </a:rPr>
                  <a:t>The surface may have local minimum if the  loss function is different.</a:t>
                </a:r>
                <a:endParaRPr lang="en-US" sz="16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1371600"/>
                <a:ext cx="7162800" cy="5105400"/>
              </a:xfrm>
              <a:blipFill>
                <a:blip r:embed="rId3"/>
                <a:stretch>
                  <a:fillRect l="-1106" t="-955" r="-85"/>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68</a:t>
            </a:fld>
            <a:endParaRPr lang="en-US" dirty="0"/>
          </a:p>
        </p:txBody>
      </p:sp>
    </p:spTree>
    <p:extLst>
      <p:ext uri="{BB962C8B-B14F-4D97-AF65-F5344CB8AC3E}">
        <p14:creationId xmlns:p14="http://schemas.microsoft.com/office/powerpoint/2010/main" val="134659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822"/>
            <a:ext cx="8763000" cy="1143000"/>
          </a:xfrm>
        </p:spPr>
        <p:txBody>
          <a:bodyPr/>
          <a:lstStyle/>
          <a:p>
            <a:r>
              <a:rPr lang="en-US" sz="3200" dirty="0" err="1" smtClean="0"/>
              <a:t>Alg</a:t>
            </a:r>
            <a:r>
              <a:rPr lang="en-US" sz="3200" dirty="0" smtClean="0"/>
              <a:t> 2: Incremental (Stochastic) Gradient Descent: (LMS)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066800"/>
                <a:ext cx="7772400" cy="4525963"/>
              </a:xfrm>
            </p:spPr>
            <p:txBody>
              <a:bodyPr/>
              <a:lstStyle/>
              <a:p>
                <a:r>
                  <a:rPr lang="en-US" dirty="0" smtClean="0"/>
                  <a:t>Weight update rule:</a:t>
                </a:r>
              </a:p>
              <a:p>
                <a:pPr marL="0" indent="0">
                  <a:buNone/>
                </a:pPr>
                <a:r>
                  <a:rPr lang="en-US" dirty="0" smtClean="0"/>
                  <a:t>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baseline="-25000" dirty="0"/>
                  <a:t>i </a:t>
                </a:r>
                <a14:m>
                  <m:oMath xmlns:m="http://schemas.openxmlformats.org/officeDocument/2006/math">
                    <m:r>
                      <m:rPr>
                        <m:nor/>
                      </m:rPr>
                      <a:rPr lang="en-US" dirty="0"/>
                      <m:t>= </m:t>
                    </m:r>
                    <m:r>
                      <a:rPr lang="en-US" i="1" dirty="0">
                        <a:latin typeface="Cambria Math" panose="02040503050406030204" pitchFamily="18" charset="0"/>
                      </a:rPr>
                      <m:t>𝑅</m:t>
                    </m:r>
                    <m:d>
                      <m:dPr>
                        <m:ctrlPr>
                          <a:rPr lang="en-US" b="0" i="1" dirty="0"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e>
                    </m:d>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𝑖𝑑</m:t>
                            </m:r>
                          </m:sub>
                        </m:sSub>
                      </m:e>
                      <m:sup/>
                    </m:sSup>
                  </m:oMath>
                </a14:m>
                <a:endParaRPr lang="en-US" u="sng" dirty="0">
                  <a:solidFill>
                    <a:srgbClr val="000066"/>
                  </a:solidFill>
                  <a:latin typeface="Arial Narrow" pitchFamily="34" charset="0"/>
                </a:endParaRPr>
              </a:p>
              <a:p>
                <a:endParaRPr lang="en-US" dirty="0" smtClean="0">
                  <a:solidFill>
                    <a:schemeClr val="tx2">
                      <a:lumMod val="50000"/>
                    </a:schemeClr>
                  </a:solidFill>
                  <a:latin typeface="+mj-lt"/>
                </a:endParaRPr>
              </a:p>
              <a:p>
                <a:r>
                  <a:rPr lang="en-US" dirty="0" smtClean="0">
                    <a:solidFill>
                      <a:schemeClr val="tx2">
                        <a:lumMod val="50000"/>
                      </a:schemeClr>
                    </a:solidFill>
                    <a:latin typeface="+mj-lt"/>
                  </a:rPr>
                  <a:t>Gradient </a:t>
                </a:r>
                <a:r>
                  <a:rPr lang="en-US" dirty="0">
                    <a:solidFill>
                      <a:schemeClr val="tx2">
                        <a:lumMod val="50000"/>
                      </a:schemeClr>
                    </a:solidFill>
                    <a:latin typeface="+mj-lt"/>
                  </a:rPr>
                  <a:t>descent algorithm for training linear </a:t>
                </a:r>
                <a:r>
                  <a:rPr lang="en-US" dirty="0" smtClean="0">
                    <a:solidFill>
                      <a:schemeClr val="tx2">
                        <a:lumMod val="50000"/>
                      </a:schemeClr>
                    </a:solidFill>
                    <a:latin typeface="+mj-lt"/>
                  </a:rPr>
                  <a:t>units:</a:t>
                </a:r>
              </a:p>
              <a:p>
                <a:pPr lvl="1"/>
                <a:r>
                  <a:rPr lang="en-US" dirty="0" smtClean="0">
                    <a:latin typeface="+mj-lt"/>
                  </a:rPr>
                  <a:t>Start </a:t>
                </a:r>
                <a:r>
                  <a:rPr lang="en-US" dirty="0">
                    <a:latin typeface="+mj-lt"/>
                  </a:rPr>
                  <a:t>with an initial random weight </a:t>
                </a:r>
                <a:r>
                  <a:rPr lang="en-US" dirty="0" smtClean="0">
                    <a:latin typeface="+mj-lt"/>
                  </a:rPr>
                  <a:t>vector</a:t>
                </a:r>
              </a:p>
              <a:p>
                <a:pPr lvl="1"/>
                <a:r>
                  <a:rPr lang="en-US" dirty="0" smtClean="0">
                    <a:latin typeface="+mj-lt"/>
                  </a:rPr>
                  <a:t>For </a:t>
                </a:r>
                <a:r>
                  <a:rPr lang="en-US" dirty="0">
                    <a:latin typeface="+mj-lt"/>
                  </a:rPr>
                  <a:t>every example d with target </a:t>
                </a:r>
                <a:r>
                  <a:rPr lang="en-US" dirty="0" smtClean="0"/>
                  <a:t>value </a:t>
                </a:r>
                <a:r>
                  <a:rPr lang="en-US" dirty="0">
                    <a:solidFill>
                      <a:srgbClr val="000000"/>
                    </a:solidFill>
                  </a:rPr>
                  <a:t>t</a:t>
                </a:r>
                <a:r>
                  <a:rPr lang="en-US" baseline="-25000" dirty="0">
                    <a:solidFill>
                      <a:srgbClr val="000000"/>
                    </a:solidFill>
                  </a:rPr>
                  <a:t>d  </a:t>
                </a:r>
                <a:r>
                  <a:rPr lang="en-US" dirty="0"/>
                  <a:t>do: </a:t>
                </a:r>
                <a:endParaRPr lang="en-US" dirty="0" smtClean="0">
                  <a:solidFill>
                    <a:schemeClr val="tx2">
                      <a:lumMod val="60000"/>
                      <a:lumOff val="40000"/>
                    </a:schemeClr>
                  </a:solidFill>
                  <a:latin typeface="+mj-lt"/>
                </a:endParaRPr>
              </a:p>
              <a:p>
                <a:pPr lvl="2"/>
                <a:r>
                  <a:rPr lang="en-US" dirty="0" smtClean="0">
                    <a:solidFill>
                      <a:schemeClr val="tx2">
                        <a:lumMod val="60000"/>
                        <a:lumOff val="40000"/>
                      </a:schemeClr>
                    </a:solidFill>
                    <a:latin typeface="+mj-lt"/>
                  </a:rPr>
                  <a:t> </a:t>
                </a:r>
                <a:r>
                  <a:rPr lang="en-US" dirty="0">
                    <a:latin typeface="+mj-lt"/>
                  </a:rPr>
                  <a:t>Evaluate the linear </a:t>
                </a:r>
                <a:r>
                  <a:rPr lang="en-US" dirty="0" smtClean="0">
                    <a:latin typeface="+mj-lt"/>
                  </a:rPr>
                  <a:t>unit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𝑑</m:t>
                        </m:r>
                      </m:sub>
                    </m:sSub>
                    <m:r>
                      <a:rPr lang="en-US" i="1">
                        <a:latin typeface="Cambria Math" panose="02040503050406030204" pitchFamily="18" charset="0"/>
                      </a:rPr>
                      <m:t>=</m:t>
                    </m:r>
                  </m:oMath>
                </a14:m>
                <a:r>
                  <a:rPr lang="en-US" dirty="0">
                    <a:latin typeface="Arial Narrow" pitchFamily="34" charset="0"/>
                  </a:rPr>
                  <a:t> </a:t>
                </a:r>
                <a14:m>
                  <m:oMath xmlns:m="http://schemas.openxmlformats.org/officeDocument/2006/math">
                    <m:sSup>
                      <m:sSupPr>
                        <m:ctrlPr>
                          <a:rPr lang="pt-BR" i="1">
                            <a:latin typeface="Cambria Math" panose="02040503050406030204" pitchFamily="18" charset="0"/>
                          </a:rPr>
                        </m:ctrlPr>
                      </m:sSupPr>
                      <m:e>
                        <m:r>
                          <a:rPr lang="en-US">
                            <a:latin typeface="Cambria Math" panose="02040503050406030204" pitchFamily="18" charset="0"/>
                          </a:rPr>
                          <m:t>𝑤</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a:latin typeface="Cambria Math" panose="02040503050406030204" pitchFamily="18" charset="0"/>
                          </a:rPr>
                          <m:t>𝑇</m:t>
                        </m:r>
                      </m:sup>
                    </m:sSup>
                    <m:r>
                      <a:rPr lang="pt-BR">
                        <a:latin typeface="Cambria Math" panose="02040503050406030204" pitchFamily="18" charset="0"/>
                      </a:rPr>
                      <m:t>∙</m:t>
                    </m:r>
                    <m:r>
                      <a:rPr lang="en-US">
                        <a:latin typeface="Cambria Math" panose="02040503050406030204" pitchFamily="18" charset="0"/>
                      </a:rPr>
                      <m:t>𝑥</m:t>
                    </m:r>
                  </m:oMath>
                </a14:m>
                <a:r>
                  <a:rPr lang="en-US" dirty="0"/>
                  <a:t> = </a:t>
                </a:r>
                <a14:m>
                  <m:oMath xmlns:m="http://schemas.openxmlformats.org/officeDocument/2006/math">
                    <m:nary>
                      <m:naryPr>
                        <m:chr m:val="∑"/>
                        <m:ctrlPr>
                          <a:rPr lang="pt-BR" i="1">
                            <a:latin typeface="Cambria Math" panose="02040503050406030204" pitchFamily="18" charset="0"/>
                          </a:rPr>
                        </m:ctrlPr>
                      </m:naryPr>
                      <m:sub>
                        <m:r>
                          <m:rPr>
                            <m:brk m:alnAt="23"/>
                          </m:rPr>
                          <a:rPr lang="en-US">
                            <a:latin typeface="Cambria Math" panose="02040503050406030204" pitchFamily="18" charset="0"/>
                          </a:rPr>
                          <m:t>𝑖</m:t>
                        </m:r>
                        <m:r>
                          <a:rPr lang="pt-BR">
                            <a:latin typeface="Cambria Math" panose="02040503050406030204" pitchFamily="18" charset="0"/>
                          </a:rPr>
                          <m:t>=</m:t>
                        </m:r>
                        <m:r>
                          <a:rPr lang="en-US">
                            <a:latin typeface="Cambria Math" panose="02040503050406030204" pitchFamily="18" charset="0"/>
                          </a:rPr>
                          <m:t>1</m:t>
                        </m:r>
                      </m:sub>
                      <m:sup>
                        <m:r>
                          <a:rPr lang="pt-BR">
                            <a:latin typeface="Cambria Math" panose="02040503050406030204" pitchFamily="18" charset="0"/>
                          </a:rPr>
                          <m:t>𝑛</m:t>
                        </m:r>
                      </m:sup>
                      <m:e>
                        <m:sSup>
                          <m:sSupPr>
                            <m:ctrlPr>
                              <a:rPr lang="pt-BR" i="1">
                                <a:latin typeface="Cambria Math" panose="02040503050406030204" pitchFamily="18" charset="0"/>
                              </a:rPr>
                            </m:ctrlPr>
                          </m:sSupPr>
                          <m:e>
                            <m:sSubSup>
                              <m:sSubSupPr>
                                <m:ctrlPr>
                                  <a:rPr lang="pt-BR"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m:t>
                                </m:r>
                              </m:sub>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sup>
                            </m:sSubSup>
                          </m:e>
                          <m:sup/>
                        </m:sSup>
                        <m:r>
                          <a:rPr lang="pt-BR">
                            <a:latin typeface="Cambria Math" panose="02040503050406030204" pitchFamily="18" charset="0"/>
                          </a:rPr>
                          <m:t>𝑥</m:t>
                        </m:r>
                        <m:r>
                          <a:rPr lang="en-US" baseline="-25000">
                            <a:latin typeface="Cambria Math" panose="02040503050406030204" pitchFamily="18" charset="0"/>
                          </a:rPr>
                          <m:t>𝑖</m:t>
                        </m:r>
                        <m:r>
                          <a:rPr lang="en-US">
                            <a:latin typeface="Cambria Math" panose="02040503050406030204" pitchFamily="18" charset="0"/>
                          </a:rPr>
                          <m:t> </m:t>
                        </m:r>
                      </m:e>
                    </m:nary>
                  </m:oMath>
                </a14:m>
                <a:endParaRPr lang="en-US" dirty="0" smtClean="0">
                  <a:solidFill>
                    <a:schemeClr val="accent2">
                      <a:lumMod val="75000"/>
                      <a:lumOff val="25000"/>
                    </a:schemeClr>
                  </a:solidFill>
                  <a:latin typeface="+mj-lt"/>
                </a:endParaRPr>
              </a:p>
              <a:p>
                <a:pPr lvl="2"/>
                <a:r>
                  <a:rPr lang="en-US" dirty="0" smtClean="0">
                    <a:solidFill>
                      <a:schemeClr val="accent2">
                        <a:lumMod val="75000"/>
                        <a:lumOff val="25000"/>
                      </a:schemeClr>
                    </a:solidFill>
                    <a:latin typeface="+mj-lt"/>
                  </a:rPr>
                  <a:t> update </a:t>
                </a:r>
                <a14:m>
                  <m:oMath xmlns:m="http://schemas.openxmlformats.org/officeDocument/2006/math">
                    <m:r>
                      <m:rPr>
                        <m:sty m:val="p"/>
                      </m:rPr>
                      <a:rPr lang="en-US">
                        <a:latin typeface="Cambria Math" panose="02040503050406030204" pitchFamily="18" charset="0"/>
                      </a:rPr>
                      <m:t>w</m:t>
                    </m:r>
                  </m:oMath>
                </a14:m>
                <a:r>
                  <a:rPr lang="en-US" dirty="0" smtClean="0">
                    <a:solidFill>
                      <a:schemeClr val="accent2">
                        <a:lumMod val="75000"/>
                        <a:lumOff val="25000"/>
                      </a:schemeClr>
                    </a:solidFill>
                    <a:latin typeface="+mj-lt"/>
                  </a:rPr>
                  <a:t>  by  </a:t>
                </a:r>
                <a:r>
                  <a:rPr lang="en-US" u="sng" dirty="0">
                    <a:solidFill>
                      <a:schemeClr val="accent2">
                        <a:lumMod val="75000"/>
                        <a:lumOff val="25000"/>
                      </a:schemeClr>
                    </a:solidFill>
                    <a:latin typeface="+mj-lt"/>
                  </a:rPr>
                  <a:t>incrementally</a:t>
                </a:r>
                <a:r>
                  <a:rPr lang="en-US" dirty="0">
                    <a:solidFill>
                      <a:schemeClr val="accent2">
                        <a:lumMod val="75000"/>
                        <a:lumOff val="25000"/>
                      </a:schemeClr>
                    </a:solidFill>
                    <a:latin typeface="+mj-lt"/>
                  </a:rPr>
                  <a:t> </a:t>
                </a:r>
                <a:r>
                  <a:rPr lang="en-US" dirty="0" smtClean="0">
                    <a:solidFill>
                      <a:schemeClr val="accent2">
                        <a:lumMod val="75000"/>
                        <a:lumOff val="25000"/>
                      </a:schemeClr>
                    </a:solidFill>
                    <a:latin typeface="+mj-lt"/>
                  </a:rPr>
                  <a:t>by adding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w</m:t>
                    </m:r>
                  </m:oMath>
                </a14:m>
                <a:r>
                  <a:rPr lang="en-US" sz="1400" baseline="-25000" dirty="0"/>
                  <a:t>i</a:t>
                </a:r>
                <a:r>
                  <a:rPr lang="en-US" dirty="0" smtClean="0">
                    <a:solidFill>
                      <a:schemeClr val="accent2">
                        <a:lumMod val="75000"/>
                        <a:lumOff val="25000"/>
                      </a:schemeClr>
                    </a:solidFill>
                    <a:latin typeface="+mj-lt"/>
                  </a:rPr>
                  <a:t>  to </a:t>
                </a:r>
                <a:r>
                  <a:rPr lang="en-US" dirty="0">
                    <a:solidFill>
                      <a:schemeClr val="accent2">
                        <a:lumMod val="75000"/>
                        <a:lumOff val="25000"/>
                      </a:schemeClr>
                    </a:solidFill>
                    <a:latin typeface="+mj-lt"/>
                  </a:rPr>
                  <a:t>each component  (update without summing over all </a:t>
                </a:r>
                <a:r>
                  <a:rPr lang="en-US" dirty="0" smtClean="0">
                    <a:solidFill>
                      <a:schemeClr val="accent2">
                        <a:lumMod val="75000"/>
                        <a:lumOff val="25000"/>
                      </a:schemeClr>
                    </a:solidFill>
                    <a:latin typeface="+mj-lt"/>
                  </a:rPr>
                  <a:t>data)</a:t>
                </a:r>
              </a:p>
              <a:p>
                <a:pPr lvl="1"/>
                <a:r>
                  <a:rPr lang="en-US" dirty="0" smtClean="0">
                    <a:latin typeface="+mj-lt"/>
                  </a:rPr>
                  <a:t>Continue </a:t>
                </a:r>
                <a:r>
                  <a:rPr lang="en-US" dirty="0">
                    <a:latin typeface="+mj-lt"/>
                  </a:rPr>
                  <a:t>until E below some threshold </a:t>
                </a:r>
                <a:endParaRPr lang="en-US" dirty="0" smtClean="0">
                  <a:latin typeface="+mj-lt"/>
                </a:endParaRPr>
              </a:p>
              <a:p>
                <a:r>
                  <a:rPr lang="en-US" dirty="0"/>
                  <a:t>In general - does not converge to global minimum</a:t>
                </a:r>
              </a:p>
              <a:p>
                <a:r>
                  <a:rPr lang="en-US" dirty="0"/>
                  <a:t>Decreasing R with time guarantees convergence  </a:t>
                </a:r>
              </a:p>
              <a:p>
                <a:r>
                  <a:rPr lang="en-US" dirty="0"/>
                  <a:t>But, on-line algorithms are sometimes advantageous…</a:t>
                </a:r>
              </a:p>
              <a:p>
                <a:endParaRPr lang="en-US" dirty="0">
                  <a:latin typeface="+mj-lt"/>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066800"/>
                <a:ext cx="7772400" cy="4525963"/>
              </a:xfrm>
              <a:blipFill>
                <a:blip r:embed="rId3"/>
                <a:stretch>
                  <a:fillRect l="-1098" t="-1078" b="-21159"/>
                </a:stretch>
              </a:blipFill>
            </p:spPr>
            <p:txBody>
              <a:bodyPr/>
              <a:lstStyle/>
              <a:p>
                <a:r>
                  <a:rPr lang="en-US">
                    <a:noFill/>
                  </a:rPr>
                  <a:t> </a:t>
                </a:r>
              </a:p>
            </p:txBody>
          </p:sp>
        </mc:Fallback>
      </mc:AlternateContent>
      <p:sp>
        <p:nvSpPr>
          <p:cNvPr id="5" name="Slide Number Placeholder 4"/>
          <p:cNvSpPr>
            <a:spLocks noGrp="1"/>
          </p:cNvSpPr>
          <p:nvPr>
            <p:ph type="sldNum" sz="quarter" idx="15"/>
          </p:nvPr>
        </p:nvSpPr>
        <p:spPr/>
        <p:txBody>
          <a:bodyPr/>
          <a:lstStyle/>
          <a:p>
            <a:fld id="{0C921938-476A-4922-BE24-3B8F6A2854D9}" type="slidenum">
              <a:rPr lang="en-US" smtClean="0"/>
              <a:t>69</a:t>
            </a:fld>
            <a:endParaRPr lang="en-US" dirty="0"/>
          </a:p>
        </p:txBody>
      </p:sp>
      <p:sp>
        <p:nvSpPr>
          <p:cNvPr id="10" name="Rectangular Callout 9"/>
          <p:cNvSpPr/>
          <p:nvPr/>
        </p:nvSpPr>
        <p:spPr>
          <a:xfrm>
            <a:off x="5791200" y="699714"/>
            <a:ext cx="3148824" cy="1433886"/>
          </a:xfrm>
          <a:prstGeom prst="wedgeRectCallout">
            <a:avLst>
              <a:gd name="adj1" fmla="val -101502"/>
              <a:gd name="adj2" fmla="val -2116"/>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
            </a:r>
            <a:r>
              <a:rPr lang="en-US" sz="1600" b="1" dirty="0" smtClean="0">
                <a:solidFill>
                  <a:schemeClr val="tx1"/>
                </a:solidFill>
              </a:rPr>
              <a:t>ropped the averaging operation.</a:t>
            </a:r>
          </a:p>
          <a:p>
            <a:pPr algn="ctr"/>
            <a:r>
              <a:rPr lang="en-US" sz="1600" dirty="0" smtClean="0">
                <a:solidFill>
                  <a:schemeClr val="tx1"/>
                </a:solidFill>
              </a:rPr>
              <a:t>Instead of averaging the gradient of the loss over the complete training set, choose </a:t>
            </a:r>
            <a:r>
              <a:rPr lang="en-US" sz="1600" dirty="0">
                <a:solidFill>
                  <a:schemeClr val="tx1"/>
                </a:solidFill>
              </a:rPr>
              <a:t>at random a </a:t>
            </a:r>
            <a:r>
              <a:rPr lang="en-US" sz="1600" dirty="0" smtClean="0">
                <a:solidFill>
                  <a:schemeClr val="tx1"/>
                </a:solidFill>
              </a:rPr>
              <a:t>sample (</a:t>
            </a:r>
            <a:r>
              <a:rPr lang="en-US" sz="1600" dirty="0" err="1" smtClean="0">
                <a:solidFill>
                  <a:schemeClr val="tx1"/>
                </a:solidFill>
              </a:rPr>
              <a:t>x,y</a:t>
            </a:r>
            <a:r>
              <a:rPr lang="en-US" sz="1600" dirty="0" smtClean="0">
                <a:solidFill>
                  <a:schemeClr val="tx1"/>
                </a:solidFill>
              </a:rPr>
              <a:t>) (or a subset of examples) and update </a:t>
            </a:r>
            <a:r>
              <a:rPr lang="en-US" sz="1600" dirty="0" err="1" smtClean="0">
                <a:solidFill>
                  <a:schemeClr val="tx1"/>
                </a:solidFill>
                <a:latin typeface="Calibri"/>
              </a:rPr>
              <a:t>w</a:t>
            </a:r>
            <a:r>
              <a:rPr lang="en-US" sz="1600" baseline="30000" dirty="0" err="1" smtClean="0">
                <a:solidFill>
                  <a:schemeClr val="tx1"/>
                </a:solidFill>
                <a:latin typeface="Calibri"/>
              </a:rPr>
              <a:t>t</a:t>
            </a:r>
            <a:r>
              <a:rPr lang="en-US" sz="1600" dirty="0" smtClean="0">
                <a:solidFill>
                  <a:schemeClr val="tx1"/>
                </a:solidFill>
              </a:rPr>
              <a:t>  </a:t>
            </a:r>
            <a:endParaRPr lang="en-US" sz="1600" dirty="0">
              <a:solidFill>
                <a:schemeClr val="tx1"/>
              </a:solidFill>
            </a:endParaRPr>
          </a:p>
        </p:txBody>
      </p:sp>
    </p:spTree>
    <p:extLst>
      <p:ext uri="{BB962C8B-B14F-4D97-AF65-F5344CB8AC3E}">
        <p14:creationId xmlns:p14="http://schemas.microsoft.com/office/powerpoint/2010/main" val="157576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test data</a:t>
            </a:r>
            <a:endParaRPr lang="en-US" dirty="0"/>
          </a:p>
        </p:txBody>
      </p:sp>
      <p:sp>
        <p:nvSpPr>
          <p:cNvPr id="3" name="Slide Number Placeholder 2"/>
          <p:cNvSpPr>
            <a:spLocks noGrp="1"/>
          </p:cNvSpPr>
          <p:nvPr>
            <p:ph type="sldNum" sz="quarter" idx="12"/>
          </p:nvPr>
        </p:nvSpPr>
        <p:spPr/>
        <p:txBody>
          <a:bodyPr/>
          <a:lstStyle/>
          <a:p>
            <a:fld id="{2066355A-084C-D24E-9AD2-7E4FC41EA627}" type="slidenum">
              <a:rPr lang="en-US" smtClean="0"/>
              <a:t>7</a:t>
            </a:fld>
            <a:endParaRPr lang="en-US"/>
          </a:p>
        </p:txBody>
      </p:sp>
      <p:sp>
        <p:nvSpPr>
          <p:cNvPr id="4" name="TextBox 3"/>
          <p:cNvSpPr txBox="1"/>
          <p:nvPr/>
        </p:nvSpPr>
        <p:spPr>
          <a:xfrm>
            <a:off x="254001" y="1417639"/>
            <a:ext cx="8819444" cy="2561694"/>
          </a:xfrm>
          <a:prstGeom prst="rect">
            <a:avLst/>
          </a:prstGeom>
          <a:noFill/>
        </p:spPr>
        <p:txBody>
          <a:bodyPr wrap="square" numCol="2" rtlCol="0">
            <a:normAutofit/>
          </a:bodyPr>
          <a:lstStyle/>
          <a:p>
            <a:r>
              <a:rPr lang="en-US" sz="2400" dirty="0" smtClean="0">
                <a:latin typeface="+mj-lt"/>
              </a:rPr>
              <a:t>   Shivani Agarwal</a:t>
            </a:r>
          </a:p>
          <a:p>
            <a:r>
              <a:rPr lang="en-US" sz="2400" dirty="0" smtClean="0">
                <a:latin typeface="+mj-lt"/>
              </a:rPr>
              <a:t>   Gerald F. </a:t>
            </a:r>
            <a:r>
              <a:rPr lang="en-US" sz="2400" dirty="0" err="1" smtClean="0">
                <a:latin typeface="+mj-lt"/>
              </a:rPr>
              <a:t>DeJong</a:t>
            </a:r>
            <a:endParaRPr lang="en-US" sz="2400" dirty="0" smtClean="0">
              <a:latin typeface="+mj-lt"/>
            </a:endParaRPr>
          </a:p>
          <a:p>
            <a:r>
              <a:rPr lang="en-US" sz="2400" dirty="0">
                <a:latin typeface="+mj-lt"/>
              </a:rPr>
              <a:t> </a:t>
            </a:r>
            <a:r>
              <a:rPr lang="en-US" sz="2400" dirty="0" smtClean="0">
                <a:latin typeface="+mj-lt"/>
              </a:rPr>
              <a:t>  Chris Drummond</a:t>
            </a:r>
          </a:p>
          <a:p>
            <a:r>
              <a:rPr lang="en-US" sz="2400" dirty="0">
                <a:latin typeface="+mj-lt"/>
              </a:rPr>
              <a:t> </a:t>
            </a:r>
            <a:r>
              <a:rPr lang="en-US" sz="2400" dirty="0" smtClean="0">
                <a:latin typeface="+mj-lt"/>
              </a:rPr>
              <a:t>  </a:t>
            </a:r>
            <a:r>
              <a:rPr lang="en-US" sz="2400" dirty="0">
                <a:latin typeface="+mj-lt"/>
              </a:rPr>
              <a:t>Yolanda Gil</a:t>
            </a:r>
          </a:p>
          <a:p>
            <a:r>
              <a:rPr lang="en-US" sz="2400" dirty="0">
                <a:latin typeface="+mj-lt"/>
              </a:rPr>
              <a:t> </a:t>
            </a:r>
            <a:r>
              <a:rPr lang="en-US" sz="2400" dirty="0" smtClean="0">
                <a:latin typeface="+mj-lt"/>
              </a:rPr>
              <a:t>  </a:t>
            </a:r>
            <a:r>
              <a:rPr lang="en-US" sz="2400" dirty="0" err="1" smtClean="0">
                <a:latin typeface="+mj-lt"/>
              </a:rPr>
              <a:t>Attilio</a:t>
            </a:r>
            <a:r>
              <a:rPr lang="en-US" sz="2400" dirty="0" smtClean="0">
                <a:latin typeface="+mj-lt"/>
              </a:rPr>
              <a:t> </a:t>
            </a:r>
            <a:r>
              <a:rPr lang="en-US" sz="2400" dirty="0" err="1" smtClean="0">
                <a:latin typeface="+mj-lt"/>
              </a:rPr>
              <a:t>Giordana</a:t>
            </a:r>
            <a:r>
              <a:rPr lang="en-US" sz="2400" dirty="0">
                <a:latin typeface="+mj-lt"/>
              </a:rPr>
              <a:t> </a:t>
            </a:r>
            <a:endParaRPr lang="en-US" sz="2400" dirty="0" smtClean="0">
              <a:latin typeface="+mj-lt"/>
            </a:endParaRPr>
          </a:p>
          <a:p>
            <a:r>
              <a:rPr lang="en-US" sz="2400" dirty="0">
                <a:latin typeface="+mj-lt"/>
              </a:rPr>
              <a:t> </a:t>
            </a:r>
            <a:r>
              <a:rPr lang="en-US" sz="2400" dirty="0" smtClean="0">
                <a:latin typeface="+mj-lt"/>
              </a:rPr>
              <a:t>  </a:t>
            </a:r>
            <a:r>
              <a:rPr lang="en-US" sz="2400" dirty="0" err="1">
                <a:latin typeface="+mj-lt"/>
              </a:rPr>
              <a:t>Jiarong</a:t>
            </a:r>
            <a:r>
              <a:rPr lang="en-US" sz="2400" dirty="0">
                <a:latin typeface="+mj-lt"/>
              </a:rPr>
              <a:t> Hong</a:t>
            </a:r>
          </a:p>
          <a:p>
            <a:r>
              <a:rPr lang="en-US" sz="2400" dirty="0">
                <a:latin typeface="+mj-lt"/>
              </a:rPr>
              <a:t> </a:t>
            </a:r>
            <a:r>
              <a:rPr lang="en-US" sz="2400" dirty="0" smtClean="0">
                <a:latin typeface="+mj-lt"/>
              </a:rPr>
              <a:t> </a:t>
            </a:r>
            <a:r>
              <a:rPr lang="en-US" sz="2400" dirty="0">
                <a:latin typeface="+mj-lt"/>
              </a:rPr>
              <a:t>J. R. Quinlan</a:t>
            </a:r>
          </a:p>
          <a:p>
            <a:r>
              <a:rPr lang="en-US" sz="2400" dirty="0">
                <a:latin typeface="+mj-lt"/>
              </a:rPr>
              <a:t> </a:t>
            </a:r>
            <a:r>
              <a:rPr lang="en-US" sz="2400" dirty="0" smtClean="0">
                <a:latin typeface="+mj-lt"/>
              </a:rPr>
              <a:t> </a:t>
            </a:r>
            <a:r>
              <a:rPr lang="en-US" sz="2400" dirty="0">
                <a:latin typeface="+mj-lt"/>
              </a:rPr>
              <a:t>Priscilla Rasmussen</a:t>
            </a:r>
          </a:p>
          <a:p>
            <a:r>
              <a:rPr lang="en-US" sz="2400" dirty="0">
                <a:latin typeface="+mj-lt"/>
              </a:rPr>
              <a:t> </a:t>
            </a:r>
            <a:r>
              <a:rPr lang="en-US" sz="2400" dirty="0" smtClean="0">
                <a:latin typeface="+mj-lt"/>
              </a:rPr>
              <a:t> Dan </a:t>
            </a:r>
            <a:r>
              <a:rPr lang="en-US" sz="2400" dirty="0">
                <a:latin typeface="+mj-lt"/>
              </a:rPr>
              <a:t>Roth</a:t>
            </a:r>
            <a:endParaRPr lang="en-US" sz="2400" dirty="0" smtClean="0">
              <a:latin typeface="+mj-lt"/>
            </a:endParaRPr>
          </a:p>
          <a:p>
            <a:r>
              <a:rPr lang="en-US" sz="2400" dirty="0">
                <a:latin typeface="+mj-lt"/>
              </a:rPr>
              <a:t> </a:t>
            </a:r>
            <a:r>
              <a:rPr lang="en-US" sz="2400" dirty="0" smtClean="0">
                <a:latin typeface="+mj-lt"/>
              </a:rPr>
              <a:t> </a:t>
            </a:r>
            <a:r>
              <a:rPr lang="en-US" sz="2400" dirty="0" err="1">
                <a:latin typeface="+mj-lt"/>
              </a:rPr>
              <a:t>Yoram</a:t>
            </a:r>
            <a:r>
              <a:rPr lang="en-US" sz="2400" dirty="0">
                <a:latin typeface="+mj-lt"/>
              </a:rPr>
              <a:t> </a:t>
            </a:r>
            <a:r>
              <a:rPr lang="en-US" sz="2400" dirty="0" smtClean="0">
                <a:latin typeface="+mj-lt"/>
              </a:rPr>
              <a:t>Singer</a:t>
            </a:r>
          </a:p>
          <a:p>
            <a:r>
              <a:rPr lang="en-US" sz="2400" dirty="0">
                <a:latin typeface="+mj-lt"/>
              </a:rPr>
              <a:t> </a:t>
            </a:r>
            <a:r>
              <a:rPr lang="en-US" sz="2400" dirty="0" smtClean="0">
                <a:latin typeface="+mj-lt"/>
              </a:rPr>
              <a:t> </a:t>
            </a:r>
            <a:r>
              <a:rPr lang="en-US" sz="2400" dirty="0">
                <a:latin typeface="+mj-lt"/>
              </a:rPr>
              <a:t>Lyle H. </a:t>
            </a:r>
            <a:r>
              <a:rPr lang="en-US" sz="2400" dirty="0" err="1">
                <a:latin typeface="+mj-lt"/>
              </a:rPr>
              <a:t>Ungar</a:t>
            </a:r>
            <a:endParaRPr lang="en-US" sz="2400" dirty="0" smtClean="0">
              <a:latin typeface="+mj-lt"/>
            </a:endParaRPr>
          </a:p>
          <a:p>
            <a:endParaRPr lang="en-US" sz="1800" dirty="0">
              <a:latin typeface="+mj-lt"/>
            </a:endParaRPr>
          </a:p>
        </p:txBody>
      </p:sp>
    </p:spTree>
    <p:extLst>
      <p:ext uri="{BB962C8B-B14F-4D97-AF65-F5344CB8AC3E}">
        <p14:creationId xmlns:p14="http://schemas.microsoft.com/office/powerpoint/2010/main" val="3305644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4514"/>
            <a:ext cx="7772400" cy="1143000"/>
          </a:xfrm>
        </p:spPr>
        <p:txBody>
          <a:bodyPr/>
          <a:lstStyle/>
          <a:p>
            <a:r>
              <a:rPr lang="en-US" dirty="0" smtClean="0"/>
              <a:t>Learning Rates and Convergence</a:t>
            </a:r>
            <a:endParaRPr lang="en-US" dirty="0"/>
          </a:p>
        </p:txBody>
      </p:sp>
      <p:sp>
        <p:nvSpPr>
          <p:cNvPr id="3" name="Content Placeholder 2"/>
          <p:cNvSpPr>
            <a:spLocks noGrp="1"/>
          </p:cNvSpPr>
          <p:nvPr>
            <p:ph idx="1"/>
          </p:nvPr>
        </p:nvSpPr>
        <p:spPr/>
        <p:txBody>
          <a:bodyPr/>
          <a:lstStyle/>
          <a:p>
            <a:r>
              <a:rPr lang="en-US" dirty="0" smtClean="0"/>
              <a:t>In the general (non-separable) case the learning rate R must decrease to zero to guarantee convergence.</a:t>
            </a:r>
          </a:p>
          <a:p>
            <a:r>
              <a:rPr lang="en-US" dirty="0" smtClean="0"/>
              <a:t>The learning rate is called the </a:t>
            </a:r>
            <a:r>
              <a:rPr lang="en-US" i="1" dirty="0" smtClean="0"/>
              <a:t>step size. </a:t>
            </a:r>
            <a:r>
              <a:rPr lang="en-US" dirty="0" smtClean="0"/>
              <a:t>There are more sophisticated algorithms that choose the step size automatically and converge faster. </a:t>
            </a:r>
          </a:p>
          <a:p>
            <a:r>
              <a:rPr lang="en-US" dirty="0" smtClean="0"/>
              <a:t>Choosing </a:t>
            </a:r>
            <a:r>
              <a:rPr lang="en-US" dirty="0"/>
              <a:t>a </a:t>
            </a:r>
            <a:r>
              <a:rPr lang="en-US" dirty="0" smtClean="0"/>
              <a:t>better starting </a:t>
            </a:r>
            <a:r>
              <a:rPr lang="en-US" dirty="0"/>
              <a:t>point </a:t>
            </a:r>
            <a:r>
              <a:rPr lang="en-US" dirty="0" smtClean="0"/>
              <a:t>also has impact. </a:t>
            </a:r>
          </a:p>
          <a:p>
            <a:endParaRPr lang="en-US" dirty="0" smtClean="0">
              <a:solidFill>
                <a:srgbClr val="0000FF"/>
              </a:solidFill>
            </a:endParaRPr>
          </a:p>
          <a:p>
            <a:r>
              <a:rPr lang="en-US" dirty="0" smtClean="0">
                <a:solidFill>
                  <a:srgbClr val="0000FF"/>
                </a:solidFill>
              </a:rPr>
              <a:t>The gradient descent and its stochastic version are very simple algorithms, but almost all the algorithms we will learn in the class can be traced back to gradient decent algorithms for different loss functions and different hypotheses spaces. </a:t>
            </a:r>
          </a:p>
        </p:txBody>
      </p:sp>
      <p:sp>
        <p:nvSpPr>
          <p:cNvPr id="2" name="Slide Number Placeholder 1"/>
          <p:cNvSpPr>
            <a:spLocks noGrp="1"/>
          </p:cNvSpPr>
          <p:nvPr>
            <p:ph type="sldNum" sz="quarter" idx="15"/>
          </p:nvPr>
        </p:nvSpPr>
        <p:spPr/>
        <p:txBody>
          <a:bodyPr/>
          <a:lstStyle/>
          <a:p>
            <a:fld id="{0C921938-476A-4922-BE24-3B8F6A2854D9}" type="slidenum">
              <a:rPr lang="en-US" smtClean="0"/>
              <a:t>70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Issues</a:t>
            </a:r>
            <a:endParaRPr lang="en-US" dirty="0"/>
          </a:p>
        </p:txBody>
      </p:sp>
      <p:sp>
        <p:nvSpPr>
          <p:cNvPr id="3" name="Content Placeholder 2"/>
          <p:cNvSpPr>
            <a:spLocks noGrp="1"/>
          </p:cNvSpPr>
          <p:nvPr>
            <p:ph idx="1"/>
          </p:nvPr>
        </p:nvSpPr>
        <p:spPr/>
        <p:txBody>
          <a:bodyPr/>
          <a:lstStyle/>
          <a:p>
            <a:r>
              <a:rPr lang="en-US" sz="2000" dirty="0">
                <a:solidFill>
                  <a:srgbClr val="0000FF"/>
                </a:solidFill>
              </a:rPr>
              <a:t>Assume the data is linearly separable.</a:t>
            </a:r>
          </a:p>
          <a:p>
            <a:r>
              <a:rPr lang="en-US" sz="2000" dirty="0">
                <a:solidFill>
                  <a:srgbClr val="0000FF"/>
                </a:solidFill>
              </a:rPr>
              <a:t>Sample complexity:</a:t>
            </a:r>
          </a:p>
          <a:p>
            <a:pPr lvl="1"/>
            <a:r>
              <a:rPr lang="en-US" sz="1600" dirty="0">
                <a:solidFill>
                  <a:srgbClr val="000066"/>
                </a:solidFill>
              </a:rPr>
              <a:t>Suppose we want to ensure that our LTU has an error rate </a:t>
            </a:r>
            <a:r>
              <a:rPr lang="en-US" sz="1600" dirty="0" smtClean="0">
                <a:solidFill>
                  <a:srgbClr val="000066"/>
                </a:solidFill>
              </a:rPr>
              <a:t>(</a:t>
            </a:r>
            <a:r>
              <a:rPr lang="en-US" sz="1600" dirty="0">
                <a:solidFill>
                  <a:srgbClr val="000066"/>
                </a:solidFill>
              </a:rPr>
              <a:t>on new examples) of less than </a:t>
            </a:r>
            <a:r>
              <a:rPr lang="en-US" sz="1600" dirty="0">
                <a:solidFill>
                  <a:srgbClr val="0000FF"/>
                </a:solidFill>
                <a:sym typeface="Symbol" pitchFamily="18" charset="2"/>
              </a:rPr>
              <a:t></a:t>
            </a:r>
            <a:r>
              <a:rPr lang="en-US" sz="1600" dirty="0">
                <a:solidFill>
                  <a:srgbClr val="000066"/>
                </a:solidFill>
                <a:sym typeface="Symbol" pitchFamily="18" charset="2"/>
              </a:rPr>
              <a:t> with high </a:t>
            </a:r>
            <a:r>
              <a:rPr lang="en-US" sz="1600" dirty="0" smtClean="0">
                <a:solidFill>
                  <a:srgbClr val="000066"/>
                </a:solidFill>
                <a:sym typeface="Symbol" pitchFamily="18" charset="2"/>
              </a:rPr>
              <a:t>probability (</a:t>
            </a:r>
            <a:r>
              <a:rPr lang="en-US" sz="1600" dirty="0">
                <a:solidFill>
                  <a:srgbClr val="000066"/>
                </a:solidFill>
                <a:sym typeface="Symbol" pitchFamily="18" charset="2"/>
              </a:rPr>
              <a:t>at least (</a:t>
            </a:r>
            <a:r>
              <a:rPr lang="en-US" sz="1600" dirty="0">
                <a:solidFill>
                  <a:srgbClr val="0000FF"/>
                </a:solidFill>
                <a:sym typeface="Symbol" pitchFamily="18" charset="2"/>
              </a:rPr>
              <a:t>1-</a:t>
            </a:r>
            <a:r>
              <a:rPr lang="en-US" sz="1600" dirty="0">
                <a:solidFill>
                  <a:srgbClr val="000066"/>
                </a:solidFill>
                <a:sym typeface="Symbol" pitchFamily="18" charset="2"/>
              </a:rPr>
              <a:t>))</a:t>
            </a:r>
          </a:p>
          <a:p>
            <a:pPr lvl="1"/>
            <a:r>
              <a:rPr lang="en-US" sz="1600" dirty="0">
                <a:solidFill>
                  <a:srgbClr val="000066"/>
                </a:solidFill>
                <a:sym typeface="Symbol" pitchFamily="18" charset="2"/>
              </a:rPr>
              <a:t>How large does </a:t>
            </a:r>
            <a:r>
              <a:rPr lang="en-US" sz="1600" dirty="0">
                <a:solidFill>
                  <a:srgbClr val="0000FF"/>
                </a:solidFill>
                <a:sym typeface="Symbol" pitchFamily="18" charset="2"/>
              </a:rPr>
              <a:t>m</a:t>
            </a:r>
            <a:r>
              <a:rPr lang="en-US" sz="1600" dirty="0">
                <a:solidFill>
                  <a:srgbClr val="000066"/>
                </a:solidFill>
                <a:sym typeface="Symbol" pitchFamily="18" charset="2"/>
              </a:rPr>
              <a:t> (the number of examples) must be in order to </a:t>
            </a:r>
            <a:r>
              <a:rPr lang="en-US" sz="1600" dirty="0" smtClean="0">
                <a:solidFill>
                  <a:srgbClr val="000066"/>
                </a:solidFill>
                <a:sym typeface="Symbol" pitchFamily="18" charset="2"/>
              </a:rPr>
              <a:t>achieve </a:t>
            </a:r>
            <a:r>
              <a:rPr lang="en-US" sz="1600" dirty="0">
                <a:solidFill>
                  <a:srgbClr val="000066"/>
                </a:solidFill>
                <a:sym typeface="Symbol" pitchFamily="18" charset="2"/>
              </a:rPr>
              <a:t>this ? It can be shown that for </a:t>
            </a:r>
            <a:r>
              <a:rPr lang="en-US" sz="1600" dirty="0">
                <a:solidFill>
                  <a:srgbClr val="3333FF"/>
                </a:solidFill>
                <a:sym typeface="Symbol" pitchFamily="18" charset="2"/>
              </a:rPr>
              <a:t>n</a:t>
            </a:r>
            <a:r>
              <a:rPr lang="en-US" sz="1600" dirty="0">
                <a:solidFill>
                  <a:srgbClr val="000066"/>
                </a:solidFill>
                <a:sym typeface="Symbol" pitchFamily="18" charset="2"/>
              </a:rPr>
              <a:t> dimensional problems</a:t>
            </a:r>
          </a:p>
          <a:p>
            <a:pPr marL="0" indent="0">
              <a:buNone/>
            </a:pPr>
            <a:r>
              <a:rPr lang="en-US" sz="2000" dirty="0">
                <a:solidFill>
                  <a:srgbClr val="000066"/>
                </a:solidFill>
                <a:sym typeface="Symbol" pitchFamily="18" charset="2"/>
              </a:rPr>
              <a:t>                       </a:t>
            </a:r>
            <a:r>
              <a:rPr lang="en-US" sz="2000" dirty="0">
                <a:solidFill>
                  <a:srgbClr val="0000FF"/>
                </a:solidFill>
                <a:sym typeface="Symbol" pitchFamily="18" charset="2"/>
              </a:rPr>
              <a:t>m = O(1/  [</a:t>
            </a:r>
            <a:r>
              <a:rPr lang="en-US" sz="2000" dirty="0" err="1">
                <a:solidFill>
                  <a:srgbClr val="0000FF"/>
                </a:solidFill>
                <a:sym typeface="Symbol" pitchFamily="18" charset="2"/>
              </a:rPr>
              <a:t>ln</a:t>
            </a:r>
            <a:r>
              <a:rPr lang="en-US" sz="2000" dirty="0">
                <a:solidFill>
                  <a:srgbClr val="0000FF"/>
                </a:solidFill>
                <a:sym typeface="Symbol" pitchFamily="18" charset="2"/>
              </a:rPr>
              <a:t>(1/ ) + (n+1) </a:t>
            </a:r>
            <a:r>
              <a:rPr lang="en-US" sz="2000" dirty="0" err="1">
                <a:solidFill>
                  <a:srgbClr val="0000FF"/>
                </a:solidFill>
                <a:sym typeface="Symbol" pitchFamily="18" charset="2"/>
              </a:rPr>
              <a:t>ln</a:t>
            </a:r>
            <a:r>
              <a:rPr lang="en-US" sz="2000" dirty="0">
                <a:solidFill>
                  <a:srgbClr val="0000FF"/>
                </a:solidFill>
                <a:sym typeface="Symbol" pitchFamily="18" charset="2"/>
              </a:rPr>
              <a:t>(1/ ) </a:t>
            </a:r>
            <a:r>
              <a:rPr lang="en-US" sz="2000" dirty="0" smtClean="0">
                <a:solidFill>
                  <a:srgbClr val="0000FF"/>
                </a:solidFill>
                <a:sym typeface="Symbol" pitchFamily="18" charset="2"/>
              </a:rPr>
              <a:t>].</a:t>
            </a:r>
          </a:p>
          <a:p>
            <a:pPr marL="0" indent="0">
              <a:buNone/>
            </a:pPr>
            <a:endParaRPr lang="en-US" sz="2000" dirty="0">
              <a:solidFill>
                <a:srgbClr val="0000FF"/>
              </a:solidFill>
              <a:sym typeface="Symbol" pitchFamily="18" charset="2"/>
            </a:endParaRPr>
          </a:p>
          <a:p>
            <a:r>
              <a:rPr lang="en-US" sz="2000" dirty="0">
                <a:solidFill>
                  <a:srgbClr val="0000FF"/>
                </a:solidFill>
              </a:rPr>
              <a:t>Computational </a:t>
            </a:r>
            <a:r>
              <a:rPr lang="en-US" sz="2000" dirty="0" smtClean="0">
                <a:solidFill>
                  <a:srgbClr val="0000FF"/>
                </a:solidFill>
              </a:rPr>
              <a:t>complexity: </a:t>
            </a:r>
            <a:r>
              <a:rPr lang="en-US" sz="2000" dirty="0" smtClean="0"/>
              <a:t>What </a:t>
            </a:r>
            <a:r>
              <a:rPr lang="en-US" sz="2000" dirty="0"/>
              <a:t>can be said?</a:t>
            </a:r>
          </a:p>
          <a:p>
            <a:pPr lvl="1"/>
            <a:r>
              <a:rPr lang="en-US" sz="1600" dirty="0">
                <a:solidFill>
                  <a:srgbClr val="000066"/>
                </a:solidFill>
              </a:rPr>
              <a:t>It can be shown that there exists a polynomial time algorithm for </a:t>
            </a:r>
            <a:r>
              <a:rPr lang="en-US" sz="1600" dirty="0" smtClean="0">
                <a:solidFill>
                  <a:srgbClr val="000066"/>
                </a:solidFill>
              </a:rPr>
              <a:t>finding  </a:t>
            </a:r>
            <a:r>
              <a:rPr lang="en-US" sz="1600" dirty="0">
                <a:solidFill>
                  <a:srgbClr val="FF9900"/>
                </a:solidFill>
              </a:rPr>
              <a:t>consistent</a:t>
            </a:r>
            <a:r>
              <a:rPr lang="en-US" sz="1600" dirty="0">
                <a:solidFill>
                  <a:srgbClr val="000066"/>
                </a:solidFill>
              </a:rPr>
              <a:t> LTU (by reduction from linear programming). </a:t>
            </a:r>
          </a:p>
          <a:p>
            <a:pPr lvl="1"/>
            <a:r>
              <a:rPr lang="en-US" sz="1600" dirty="0">
                <a:solidFill>
                  <a:srgbClr val="000066"/>
                </a:solidFill>
              </a:rPr>
              <a:t>[Contrast with the NP hardness for 0-1 loss optimization]</a:t>
            </a:r>
          </a:p>
          <a:p>
            <a:pPr lvl="1"/>
            <a:r>
              <a:rPr lang="en-US" sz="1600" dirty="0">
                <a:solidFill>
                  <a:srgbClr val="000066"/>
                </a:solidFill>
              </a:rPr>
              <a:t>(On-line algorithms have inverse quadratic dependence on the margin)</a:t>
            </a:r>
          </a:p>
          <a:p>
            <a:endParaRPr lang="en-US" dirty="0">
              <a:solidFill>
                <a:srgbClr val="0000FF"/>
              </a:solidFill>
              <a:sym typeface="Symbol" pitchFamily="18" charset="2"/>
            </a:endParaRPr>
          </a:p>
          <a:p>
            <a:pPr marL="0" indent="0">
              <a:buNone/>
            </a:pPr>
            <a:endParaRPr lang="en-US" dirty="0"/>
          </a:p>
        </p:txBody>
      </p:sp>
      <p:sp>
        <p:nvSpPr>
          <p:cNvPr id="4" name="Slide Number Placeholder 3"/>
          <p:cNvSpPr>
            <a:spLocks noGrp="1"/>
          </p:cNvSpPr>
          <p:nvPr>
            <p:ph type="sldNum" sz="quarter" idx="15"/>
          </p:nvPr>
        </p:nvSpPr>
        <p:spPr/>
        <p:txBody>
          <a:bodyPr/>
          <a:lstStyle/>
          <a:p>
            <a:fld id="{0C921938-476A-4922-BE24-3B8F6A2854D9}" type="slidenum">
              <a:rPr lang="en-US" smtClean="0"/>
              <a:t>71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Methods for LTUs</a:t>
            </a:r>
            <a:endParaRPr lang="en-US" dirty="0"/>
          </a:p>
        </p:txBody>
      </p:sp>
      <p:sp>
        <p:nvSpPr>
          <p:cNvPr id="3" name="Content Placeholder 2"/>
          <p:cNvSpPr>
            <a:spLocks noGrp="1"/>
          </p:cNvSpPr>
          <p:nvPr>
            <p:ph idx="1"/>
          </p:nvPr>
        </p:nvSpPr>
        <p:spPr/>
        <p:txBody>
          <a:bodyPr/>
          <a:lstStyle/>
          <a:p>
            <a:r>
              <a:rPr lang="en-US" dirty="0" smtClean="0"/>
              <a:t>Fisher Linear Discriminant:</a:t>
            </a:r>
          </a:p>
          <a:p>
            <a:pPr lvl="1"/>
            <a:r>
              <a:rPr lang="en-US" dirty="0" smtClean="0"/>
              <a:t>A direct computation method</a:t>
            </a:r>
          </a:p>
          <a:p>
            <a:r>
              <a:rPr lang="en-US" dirty="0" smtClean="0"/>
              <a:t>Probabilistic methods (naïve Bayes):</a:t>
            </a:r>
          </a:p>
          <a:p>
            <a:pPr lvl="1"/>
            <a:r>
              <a:rPr lang="en-US" dirty="0" smtClean="0"/>
              <a:t>Produces a stochastic classifier that can be viewed as a linear threshold unit.</a:t>
            </a:r>
          </a:p>
          <a:p>
            <a:r>
              <a:rPr lang="en-US" dirty="0" smtClean="0"/>
              <a:t>Winnow/Perceptron</a:t>
            </a:r>
          </a:p>
          <a:p>
            <a:pPr lvl="1"/>
            <a:r>
              <a:rPr lang="en-US" dirty="0" smtClean="0"/>
              <a:t>A multiplicative/additive update algorithm with some </a:t>
            </a:r>
            <a:r>
              <a:rPr lang="en-US" dirty="0" err="1" smtClean="0"/>
              <a:t>sparsity</a:t>
            </a:r>
            <a:r>
              <a:rPr lang="en-US" dirty="0" smtClean="0"/>
              <a:t> properties in the function space (a large number of irrelevant attributes) or features space (sparse examples)</a:t>
            </a:r>
          </a:p>
          <a:p>
            <a:r>
              <a:rPr lang="en-US" dirty="0" smtClean="0"/>
              <a:t>Logistic Regression, SVM…many other algorithms</a:t>
            </a:r>
          </a:p>
          <a:p>
            <a:pPr marL="457200" lvl="1" indent="0">
              <a:buNone/>
            </a:pPr>
            <a:endParaRPr lang="en-US" dirty="0"/>
          </a:p>
        </p:txBody>
      </p:sp>
      <p:sp>
        <p:nvSpPr>
          <p:cNvPr id="4" name="Slide Number Placeholder 3"/>
          <p:cNvSpPr>
            <a:spLocks noGrp="1"/>
          </p:cNvSpPr>
          <p:nvPr>
            <p:ph type="sldNum" sz="quarter" idx="15"/>
          </p:nvPr>
        </p:nvSpPr>
        <p:spPr/>
        <p:txBody>
          <a:bodyPr/>
          <a:lstStyle/>
          <a:p>
            <a:fld id="{0C921938-476A-4922-BE24-3B8F6A2854D9}" type="slidenum">
              <a:rPr lang="en-US" smtClean="0"/>
              <a:t>72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Labeled test data</a:t>
            </a:r>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2066355A-084C-D24E-9AD2-7E4FC41EA627}" type="slidenum">
              <a:rPr lang="en-US" smtClean="0"/>
              <a:pPr/>
              <a:t>8</a:t>
            </a:fld>
            <a:endParaRPr lang="en-US"/>
          </a:p>
        </p:txBody>
      </p:sp>
      <p:sp>
        <p:nvSpPr>
          <p:cNvPr id="4" name="TextBox 3"/>
          <p:cNvSpPr txBox="1"/>
          <p:nvPr/>
        </p:nvSpPr>
        <p:spPr>
          <a:xfrm>
            <a:off x="533400" y="1752600"/>
            <a:ext cx="8819444" cy="2561694"/>
          </a:xfrm>
          <a:prstGeom prst="rect">
            <a:avLst/>
          </a:prstGeom>
          <a:noFill/>
        </p:spPr>
        <p:txBody>
          <a:bodyPr wrap="square" numCol="2" rtlCol="0">
            <a:normAutofit/>
          </a:bodyPr>
          <a:lstStyle/>
          <a:p>
            <a:r>
              <a:rPr lang="en-US" sz="2400" dirty="0" smtClean="0">
                <a:solidFill>
                  <a:srgbClr val="FF0000"/>
                </a:solidFill>
                <a:latin typeface="+mj-lt"/>
              </a:rPr>
              <a:t> ? </a:t>
            </a:r>
            <a:r>
              <a:rPr lang="en-US" sz="2400" dirty="0" smtClean="0">
                <a:latin typeface="+mj-lt"/>
              </a:rPr>
              <a:t>Shivani Agarwal</a:t>
            </a:r>
          </a:p>
          <a:p>
            <a:r>
              <a:rPr lang="en-US" sz="2400" dirty="0" smtClean="0">
                <a:latin typeface="+mj-lt"/>
              </a:rPr>
              <a:t>+ Gerald F. </a:t>
            </a:r>
            <a:r>
              <a:rPr lang="en-US" sz="2400" dirty="0" err="1" smtClean="0">
                <a:latin typeface="+mj-lt"/>
              </a:rPr>
              <a:t>DeJong</a:t>
            </a:r>
            <a:endParaRPr lang="en-US" sz="2400" dirty="0" smtClean="0">
              <a:latin typeface="+mj-lt"/>
            </a:endParaRPr>
          </a:p>
          <a:p>
            <a:r>
              <a:rPr lang="en-US" sz="2400" dirty="0" smtClean="0">
                <a:latin typeface="+mj-lt"/>
              </a:rPr>
              <a:t>-  Chris Drummond</a:t>
            </a:r>
          </a:p>
          <a:p>
            <a:r>
              <a:rPr lang="en-US" sz="2400" dirty="0" smtClean="0">
                <a:latin typeface="+mj-lt"/>
              </a:rPr>
              <a:t>+ </a:t>
            </a:r>
            <a:r>
              <a:rPr lang="en-US" sz="2400" dirty="0">
                <a:latin typeface="+mj-lt"/>
              </a:rPr>
              <a:t>Yolanda Gil</a:t>
            </a:r>
          </a:p>
          <a:p>
            <a:r>
              <a:rPr lang="en-US" sz="2400" dirty="0" smtClean="0">
                <a:latin typeface="+mj-lt"/>
              </a:rPr>
              <a:t>-  </a:t>
            </a:r>
            <a:r>
              <a:rPr lang="en-US" sz="2400" dirty="0" err="1" smtClean="0">
                <a:latin typeface="+mj-lt"/>
              </a:rPr>
              <a:t>Attilio</a:t>
            </a:r>
            <a:r>
              <a:rPr lang="en-US" sz="2400" dirty="0" smtClean="0">
                <a:latin typeface="+mj-lt"/>
              </a:rPr>
              <a:t> </a:t>
            </a:r>
            <a:r>
              <a:rPr lang="en-US" sz="2400" dirty="0" err="1" smtClean="0">
                <a:latin typeface="+mj-lt"/>
              </a:rPr>
              <a:t>Giordana</a:t>
            </a:r>
            <a:endParaRPr lang="en-US" sz="2400" dirty="0" smtClean="0">
              <a:latin typeface="+mj-lt"/>
            </a:endParaRPr>
          </a:p>
          <a:p>
            <a:r>
              <a:rPr lang="en-US" sz="2400" dirty="0">
                <a:latin typeface="+mj-lt"/>
              </a:rPr>
              <a:t>+ </a:t>
            </a:r>
            <a:r>
              <a:rPr lang="en-US" sz="2400" dirty="0" err="1">
                <a:latin typeface="+mj-lt"/>
              </a:rPr>
              <a:t>Jiarong</a:t>
            </a:r>
            <a:r>
              <a:rPr lang="en-US" sz="2400" dirty="0">
                <a:latin typeface="+mj-lt"/>
              </a:rPr>
              <a:t> Hong</a:t>
            </a:r>
          </a:p>
          <a:p>
            <a:r>
              <a:rPr lang="en-US" sz="2400" dirty="0" smtClean="0">
                <a:latin typeface="+mj-lt"/>
              </a:rPr>
              <a:t>- </a:t>
            </a:r>
            <a:r>
              <a:rPr lang="en-US" sz="2400" dirty="0">
                <a:latin typeface="+mj-lt"/>
              </a:rPr>
              <a:t>J. R. Quinlan</a:t>
            </a:r>
          </a:p>
          <a:p>
            <a:r>
              <a:rPr lang="en-US" sz="2400" dirty="0" smtClean="0">
                <a:latin typeface="+mj-lt"/>
              </a:rPr>
              <a:t>- </a:t>
            </a:r>
            <a:r>
              <a:rPr lang="en-US" sz="2400" dirty="0">
                <a:latin typeface="+mj-lt"/>
              </a:rPr>
              <a:t>Priscilla Rasmussen</a:t>
            </a:r>
          </a:p>
          <a:p>
            <a:r>
              <a:rPr lang="en-US" sz="2400" dirty="0" smtClean="0">
                <a:latin typeface="+mj-lt"/>
              </a:rPr>
              <a:t>+ </a:t>
            </a:r>
            <a:r>
              <a:rPr lang="en-US" sz="2400" dirty="0">
                <a:latin typeface="+mj-lt"/>
              </a:rPr>
              <a:t>Dan Roth</a:t>
            </a:r>
            <a:endParaRPr lang="en-US" sz="2400" dirty="0" smtClean="0">
              <a:latin typeface="+mj-lt"/>
            </a:endParaRPr>
          </a:p>
          <a:p>
            <a:r>
              <a:rPr lang="en-US" sz="2400" dirty="0" smtClean="0">
                <a:latin typeface="+mj-lt"/>
              </a:rPr>
              <a:t>+ </a:t>
            </a:r>
            <a:r>
              <a:rPr lang="en-US" sz="2400" dirty="0" err="1">
                <a:latin typeface="+mj-lt"/>
              </a:rPr>
              <a:t>Yoram</a:t>
            </a:r>
            <a:r>
              <a:rPr lang="en-US" sz="2400" dirty="0">
                <a:latin typeface="+mj-lt"/>
              </a:rPr>
              <a:t> </a:t>
            </a:r>
            <a:r>
              <a:rPr lang="en-US" sz="2400" dirty="0" smtClean="0">
                <a:latin typeface="+mj-lt"/>
              </a:rPr>
              <a:t>Singer</a:t>
            </a:r>
          </a:p>
          <a:p>
            <a:r>
              <a:rPr lang="en-US" sz="2400" dirty="0" smtClean="0">
                <a:latin typeface="+mj-lt"/>
              </a:rPr>
              <a:t>- </a:t>
            </a:r>
            <a:r>
              <a:rPr lang="en-US" sz="2400" dirty="0">
                <a:latin typeface="+mj-lt"/>
              </a:rPr>
              <a:t>Lyle H. </a:t>
            </a:r>
            <a:r>
              <a:rPr lang="en-US" sz="2400" dirty="0" err="1">
                <a:latin typeface="+mj-lt"/>
              </a:rPr>
              <a:t>Ungar</a:t>
            </a:r>
            <a:endParaRPr lang="en-US" sz="2400" dirty="0" smtClean="0">
              <a:latin typeface="+mj-lt"/>
            </a:endParaRPr>
          </a:p>
          <a:p>
            <a:endParaRPr lang="en-US" sz="1800" dirty="0">
              <a:latin typeface="+mj-lt"/>
            </a:endParaRPr>
          </a:p>
        </p:txBody>
      </p:sp>
    </p:spTree>
    <p:extLst>
      <p:ext uri="{BB962C8B-B14F-4D97-AF65-F5344CB8AC3E}">
        <p14:creationId xmlns:p14="http://schemas.microsoft.com/office/powerpoint/2010/main" val="3474848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smtClean="0">
                <a:latin typeface="+mn-lt"/>
              </a:rPr>
              <a:t>What is Learning</a:t>
            </a:r>
            <a:endParaRPr lang="en-US" dirty="0">
              <a:latin typeface="+mn-lt"/>
            </a:endParaRPr>
          </a:p>
        </p:txBody>
      </p:sp>
      <p:sp>
        <p:nvSpPr>
          <p:cNvPr id="1063939" name="Rectangle 3"/>
          <p:cNvSpPr>
            <a:spLocks noGrp="1" noChangeArrowheads="1"/>
          </p:cNvSpPr>
          <p:nvPr>
            <p:ph idx="1"/>
          </p:nvPr>
        </p:nvSpPr>
        <p:spPr>
          <a:xfrm>
            <a:off x="685800" y="1219200"/>
            <a:ext cx="8077200" cy="4983163"/>
          </a:xfrm>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a:t>
            </a:r>
          </a:p>
          <a:p>
            <a:pPr lvl="1"/>
            <a:r>
              <a:rPr lang="en-US" dirty="0" smtClean="0"/>
              <a:t>Why?</a:t>
            </a:r>
          </a:p>
          <a:p>
            <a:r>
              <a:rPr lang="en-US" dirty="0" smtClean="0"/>
              <a:t>Issues:</a:t>
            </a:r>
          </a:p>
          <a:p>
            <a:pPr lvl="1"/>
            <a:r>
              <a:rPr lang="en-US" dirty="0" smtClean="0">
                <a:solidFill>
                  <a:srgbClr val="FF0000"/>
                </a:solidFill>
              </a:rPr>
              <a:t>Which problem was easier?</a:t>
            </a:r>
          </a:p>
          <a:p>
            <a:pPr lvl="1"/>
            <a:r>
              <a:rPr lang="en-US" dirty="0" smtClean="0"/>
              <a:t>Prediction or Modeling?</a:t>
            </a:r>
          </a:p>
          <a:p>
            <a:pPr lvl="1"/>
            <a:r>
              <a:rPr lang="en-US" dirty="0" smtClean="0">
                <a:solidFill>
                  <a:srgbClr val="FF0000"/>
                </a:solidFill>
              </a:rPr>
              <a:t>Representation</a:t>
            </a:r>
          </a:p>
          <a:p>
            <a:pPr lvl="1"/>
            <a:r>
              <a:rPr lang="en-US" dirty="0" smtClean="0"/>
              <a:t>Problem setting</a:t>
            </a:r>
          </a:p>
          <a:p>
            <a:pPr lvl="1"/>
            <a:r>
              <a:rPr lang="en-US" dirty="0" smtClean="0">
                <a:solidFill>
                  <a:srgbClr val="FF0000"/>
                </a:solidFill>
              </a:rPr>
              <a:t>Background Knowledge</a:t>
            </a:r>
          </a:p>
          <a:p>
            <a:pPr lvl="1"/>
            <a:r>
              <a:rPr lang="en-US" dirty="0" smtClean="0"/>
              <a:t>When did learning take place?</a:t>
            </a:r>
          </a:p>
          <a:p>
            <a:pPr lvl="1"/>
            <a:r>
              <a:rPr lang="en-US" dirty="0" smtClean="0">
                <a:solidFill>
                  <a:srgbClr val="FF0000"/>
                </a:solidFill>
              </a:rPr>
              <a:t>Algorithm: </a:t>
            </a:r>
            <a:r>
              <a:rPr lang="en-US" dirty="0" smtClean="0">
                <a:solidFill>
                  <a:schemeClr val="tx1"/>
                </a:solidFill>
              </a:rPr>
              <a:t>can you write a program that takes this data as input and predicts the label for your name?</a:t>
            </a:r>
          </a:p>
          <a:p>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latin typeface="+mn-lt"/>
              </a:rPr>
              <a:pPr/>
              <a:t>9</a:t>
            </a:fld>
            <a:endParaRPr lang="en-US" dirty="0">
              <a:latin typeface="+mn-lt"/>
            </a:endParaRPr>
          </a:p>
        </p:txBody>
      </p:sp>
      <p:pic>
        <p:nvPicPr>
          <p:cNvPr id="5" name="Picture 4" descr="Screen Shot 2013-07-17 at 1.47.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54889">
            <a:off x="5321051" y="2624822"/>
            <a:ext cx="3019131" cy="25662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883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39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393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393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393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393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393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3939">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70006</TotalTime>
  <Words>5837</Words>
  <Application>Microsoft Office PowerPoint</Application>
  <PresentationFormat>On-screen Show (4:3)</PresentationFormat>
  <Paragraphs>1087</Paragraphs>
  <Slides>72</Slides>
  <Notes>47</Notes>
  <HiddenSlides>3</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7" baseType="lpstr">
      <vt:lpstr>Calibri</vt:lpstr>
      <vt:lpstr>新細明體</vt:lpstr>
      <vt:lpstr>Times New Roman</vt:lpstr>
      <vt:lpstr>Cambria Math</vt:lpstr>
      <vt:lpstr>cmsy10</vt:lpstr>
      <vt:lpstr>Wingdings</vt:lpstr>
      <vt:lpstr>Arial</vt:lpstr>
      <vt:lpstr>Courier</vt:lpstr>
      <vt:lpstr>Symbol</vt:lpstr>
      <vt:lpstr>Arial Narrow</vt:lpstr>
      <vt:lpstr>Lucida Calligraphy</vt:lpstr>
      <vt:lpstr>Tempus Sans ITC</vt:lpstr>
      <vt:lpstr>CIS Class</vt:lpstr>
      <vt:lpstr>Clip</vt:lpstr>
      <vt:lpstr>Equation</vt:lpstr>
      <vt:lpstr> CIS 519/419  Applied Machine Learning www.seas.upenn.edu/~cis519  </vt:lpstr>
      <vt:lpstr>Course Overview</vt:lpstr>
      <vt:lpstr>CIS519 on the web</vt:lpstr>
      <vt:lpstr>What is Learning</vt:lpstr>
      <vt:lpstr>Training data</vt:lpstr>
      <vt:lpstr>The Badges game</vt:lpstr>
      <vt:lpstr>Raw test data</vt:lpstr>
      <vt:lpstr>Labeled test data</vt:lpstr>
      <vt:lpstr>What is Learning</vt:lpstr>
      <vt:lpstr>Supervised Learning</vt:lpstr>
      <vt:lpstr>Supervised Learning</vt:lpstr>
      <vt:lpstr>Why use learning?</vt:lpstr>
      <vt:lpstr>Supervised learning</vt:lpstr>
      <vt:lpstr>Supervised learning: Training</vt:lpstr>
      <vt:lpstr>Supervised learning: Testing</vt:lpstr>
      <vt:lpstr>Supervised learning: Testing</vt:lpstr>
      <vt:lpstr>Supervised learning: Testing</vt:lpstr>
      <vt:lpstr>Supervised  Learning : Examples </vt:lpstr>
      <vt:lpstr>Course Overview</vt:lpstr>
      <vt:lpstr>Key Issues in Machine Learning</vt:lpstr>
      <vt:lpstr>Using supervised learning</vt:lpstr>
      <vt:lpstr>1. The instance space X</vt:lpstr>
      <vt:lpstr>1. The instance space X</vt:lpstr>
      <vt:lpstr>What’s X for the Badges game?</vt:lpstr>
      <vt:lpstr>X as a vector space</vt:lpstr>
      <vt:lpstr>From feature templates to vectors</vt:lpstr>
      <vt:lpstr>Good features are essential</vt:lpstr>
      <vt:lpstr>2. The label space Y</vt:lpstr>
      <vt:lpstr>Supervised learning tasks I</vt:lpstr>
      <vt:lpstr>Supervised learning tasks II</vt:lpstr>
      <vt:lpstr>3. The model g(x)</vt:lpstr>
      <vt:lpstr>A Learning Problem</vt:lpstr>
      <vt:lpstr>Hypothesis Space</vt:lpstr>
      <vt:lpstr>Hypothesis Space (2)</vt:lpstr>
      <vt:lpstr>Hypothesis Space (3)</vt:lpstr>
      <vt:lpstr>Views of Learning </vt:lpstr>
      <vt:lpstr>General strategies for Machine Learning</vt:lpstr>
      <vt:lpstr>Terminology</vt:lpstr>
      <vt:lpstr>Example: Generalization vs Overfitting </vt:lpstr>
      <vt:lpstr>Administration</vt:lpstr>
      <vt:lpstr>Key Issues in Machine Learning</vt:lpstr>
      <vt:lpstr>An Example: Modeling</vt:lpstr>
      <vt:lpstr>Representation Step: What’s Good? </vt:lpstr>
      <vt:lpstr>Expressivity  </vt:lpstr>
      <vt:lpstr>Functions Can be Made Linear</vt:lpstr>
      <vt:lpstr>Blown Up Feature Space</vt:lpstr>
      <vt:lpstr>Exclusive-OR  (XOR)</vt:lpstr>
      <vt:lpstr>Functions Can be Made Linear Discrete Case</vt:lpstr>
      <vt:lpstr>Representation (1)</vt:lpstr>
      <vt:lpstr>Representation (2)</vt:lpstr>
      <vt:lpstr>Representation (3)</vt:lpstr>
      <vt:lpstr>Third Step: How to Learn? </vt:lpstr>
      <vt:lpstr>A General Framework for Learning</vt:lpstr>
      <vt:lpstr>A General Framework for Learning (II)</vt:lpstr>
      <vt:lpstr>Algorithmic View of Learning: an Optimization Problem</vt:lpstr>
      <vt:lpstr>Loss</vt:lpstr>
      <vt:lpstr>Administration</vt:lpstr>
      <vt:lpstr>Example</vt:lpstr>
      <vt:lpstr>Third Step: How to Learn? </vt:lpstr>
      <vt:lpstr>Learning Linear Separators  (LTU=Linear Threshold Unit)  </vt:lpstr>
      <vt:lpstr>Canonical Representation</vt:lpstr>
      <vt:lpstr>General Learning Principle </vt:lpstr>
      <vt:lpstr> Gradient Descent </vt:lpstr>
      <vt:lpstr>LMS: An Optimization Algorithm </vt:lpstr>
      <vt:lpstr>LMS: An Optimization Algorithm</vt:lpstr>
      <vt:lpstr>Gradient Descent</vt:lpstr>
      <vt:lpstr>Gradient Descent: LMS</vt:lpstr>
      <vt:lpstr>Alg1: Gradient Descent: LMS</vt:lpstr>
      <vt:lpstr>Alg 2: Incremental (Stochastic) Gradient Descent: (LMS)</vt:lpstr>
      <vt:lpstr>Learning Rates and Convergence</vt:lpstr>
      <vt:lpstr>Computational Issues</vt:lpstr>
      <vt:lpstr>Other Methods for LTUs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Roth, Dan</cp:lastModifiedBy>
  <cp:revision>561</cp:revision>
  <cp:lastPrinted>1999-09-23T14:21:26Z</cp:lastPrinted>
  <dcterms:created xsi:type="dcterms:W3CDTF">1997-12-27T05:03:42Z</dcterms:created>
  <dcterms:modified xsi:type="dcterms:W3CDTF">2018-01-25T01:58:14Z</dcterms:modified>
</cp:coreProperties>
</file>