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3679" r:id="rId1"/>
  </p:sldMasterIdLst>
  <p:notesMasterIdLst>
    <p:notesMasterId r:id="rId81"/>
  </p:notesMasterIdLst>
  <p:handoutMasterIdLst>
    <p:handoutMasterId r:id="rId82"/>
  </p:handoutMasterIdLst>
  <p:sldIdLst>
    <p:sldId id="947" r:id="rId2"/>
    <p:sldId id="958" r:id="rId3"/>
    <p:sldId id="959" r:id="rId4"/>
    <p:sldId id="960" r:id="rId5"/>
    <p:sldId id="961" r:id="rId6"/>
    <p:sldId id="962" r:id="rId7"/>
    <p:sldId id="963" r:id="rId8"/>
    <p:sldId id="964" r:id="rId9"/>
    <p:sldId id="965" r:id="rId10"/>
    <p:sldId id="966" r:id="rId11"/>
    <p:sldId id="1038" r:id="rId12"/>
    <p:sldId id="967" r:id="rId13"/>
    <p:sldId id="968" r:id="rId14"/>
    <p:sldId id="969" r:id="rId15"/>
    <p:sldId id="971" r:id="rId16"/>
    <p:sldId id="972" r:id="rId17"/>
    <p:sldId id="973" r:id="rId18"/>
    <p:sldId id="974" r:id="rId19"/>
    <p:sldId id="1036" r:id="rId20"/>
    <p:sldId id="976" r:id="rId21"/>
    <p:sldId id="977" r:id="rId22"/>
    <p:sldId id="978" r:id="rId23"/>
    <p:sldId id="1037" r:id="rId24"/>
    <p:sldId id="980" r:id="rId25"/>
    <p:sldId id="981" r:id="rId26"/>
    <p:sldId id="982" r:id="rId27"/>
    <p:sldId id="983" r:id="rId28"/>
    <p:sldId id="984" r:id="rId29"/>
    <p:sldId id="985" r:id="rId30"/>
    <p:sldId id="986" r:id="rId31"/>
    <p:sldId id="987" r:id="rId32"/>
    <p:sldId id="988" r:id="rId33"/>
    <p:sldId id="989" r:id="rId34"/>
    <p:sldId id="990" r:id="rId35"/>
    <p:sldId id="991" r:id="rId36"/>
    <p:sldId id="992" r:id="rId37"/>
    <p:sldId id="993" r:id="rId38"/>
    <p:sldId id="994" r:id="rId39"/>
    <p:sldId id="996" r:id="rId40"/>
    <p:sldId id="997" r:id="rId41"/>
    <p:sldId id="998" r:id="rId42"/>
    <p:sldId id="999" r:id="rId43"/>
    <p:sldId id="1000" r:id="rId44"/>
    <p:sldId id="1001" r:id="rId45"/>
    <p:sldId id="1002" r:id="rId46"/>
    <p:sldId id="1003" r:id="rId47"/>
    <p:sldId id="1004" r:id="rId48"/>
    <p:sldId id="1039" r:id="rId49"/>
    <p:sldId id="1005" r:id="rId50"/>
    <p:sldId id="1006" r:id="rId51"/>
    <p:sldId id="1007" r:id="rId52"/>
    <p:sldId id="1008" r:id="rId53"/>
    <p:sldId id="1009" r:id="rId54"/>
    <p:sldId id="1010" r:id="rId55"/>
    <p:sldId id="1011" r:id="rId56"/>
    <p:sldId id="1012" r:id="rId57"/>
    <p:sldId id="1013" r:id="rId58"/>
    <p:sldId id="1014" r:id="rId59"/>
    <p:sldId id="1015" r:id="rId60"/>
    <p:sldId id="1016" r:id="rId61"/>
    <p:sldId id="1017" r:id="rId62"/>
    <p:sldId id="1040" r:id="rId63"/>
    <p:sldId id="1019" r:id="rId64"/>
    <p:sldId id="1020" r:id="rId65"/>
    <p:sldId id="1021" r:id="rId66"/>
    <p:sldId id="1022" r:id="rId67"/>
    <p:sldId id="1023" r:id="rId68"/>
    <p:sldId id="1024" r:id="rId69"/>
    <p:sldId id="1025" r:id="rId70"/>
    <p:sldId id="1026" r:id="rId71"/>
    <p:sldId id="1027" r:id="rId72"/>
    <p:sldId id="1028" r:id="rId73"/>
    <p:sldId id="1029" r:id="rId74"/>
    <p:sldId id="1030" r:id="rId75"/>
    <p:sldId id="1031" r:id="rId76"/>
    <p:sldId id="1032" r:id="rId77"/>
    <p:sldId id="1033" r:id="rId78"/>
    <p:sldId id="1034" r:id="rId79"/>
    <p:sldId id="1035" r:id="rId80"/>
  </p:sldIdLst>
  <p:sldSz cx="9144000" cy="6858000" type="screen4x3"/>
  <p:notesSz cx="7010400" cy="9321800"/>
  <p:embeddedFontLst>
    <p:embeddedFont>
      <p:font typeface="Cambria Math" panose="02040503050406030204" pitchFamily="18" charset="0"/>
      <p:regular r:id="rId83"/>
    </p:embeddedFont>
    <p:embeddedFont>
      <p:font typeface="cmsy10" panose="020B0604020202020204"/>
      <p:regular r:id="rId84"/>
    </p:embeddedFont>
    <p:embeddedFont>
      <p:font typeface="Helvetica" panose="020B0604020202020204" pitchFamily="34" charset="0"/>
      <p:regular r:id="rId85"/>
      <p:bold r:id="rId86"/>
      <p:italic r:id="rId87"/>
      <p:boldItalic r:id="rId88"/>
    </p:embeddedFont>
    <p:embeddedFont>
      <p:font typeface="Lucida Calligraphy" panose="03010101010101010101" pitchFamily="66" charset="0"/>
      <p:regular r:id="rId89"/>
    </p:embeddedFont>
    <p:embeddedFont>
      <p:font typeface="新細明體" panose="020B0604020202020204" charset="0"/>
      <p:regular r:id="rId90"/>
    </p:embeddedFont>
    <p:embeddedFont>
      <p:font typeface="Calibri" panose="020F0502020204030204" pitchFamily="34" charset="0"/>
      <p:regular r:id="rId91"/>
      <p:bold r:id="rId92"/>
      <p:italic r:id="rId93"/>
      <p:boldItalic r:id="rId94"/>
    </p:embeddedFont>
  </p:embeddedFontLst>
  <p:custDataLst>
    <p:tags r:id="rId9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dministration" id="{721573FB-1162-4787-A93A-6E5765BBFAB9}">
          <p14:sldIdLst>
            <p14:sldId id="947"/>
            <p14:sldId id="958"/>
            <p14:sldId id="959"/>
            <p14:sldId id="960"/>
            <p14:sldId id="961"/>
            <p14:sldId id="962"/>
            <p14:sldId id="963"/>
            <p14:sldId id="964"/>
            <p14:sldId id="965"/>
            <p14:sldId id="966"/>
            <p14:sldId id="1038"/>
            <p14:sldId id="967"/>
            <p14:sldId id="968"/>
            <p14:sldId id="969"/>
            <p14:sldId id="971"/>
            <p14:sldId id="972"/>
            <p14:sldId id="973"/>
            <p14:sldId id="974"/>
            <p14:sldId id="1036"/>
            <p14:sldId id="976"/>
            <p14:sldId id="977"/>
            <p14:sldId id="978"/>
            <p14:sldId id="1037"/>
            <p14:sldId id="980"/>
            <p14:sldId id="981"/>
            <p14:sldId id="982"/>
            <p14:sldId id="983"/>
            <p14:sldId id="984"/>
            <p14:sldId id="985"/>
            <p14:sldId id="986"/>
            <p14:sldId id="987"/>
            <p14:sldId id="988"/>
            <p14:sldId id="989"/>
            <p14:sldId id="990"/>
            <p14:sldId id="991"/>
            <p14:sldId id="992"/>
            <p14:sldId id="993"/>
            <p14:sldId id="994"/>
            <p14:sldId id="996"/>
            <p14:sldId id="997"/>
            <p14:sldId id="998"/>
            <p14:sldId id="999"/>
            <p14:sldId id="1000"/>
            <p14:sldId id="1001"/>
            <p14:sldId id="1002"/>
            <p14:sldId id="1003"/>
            <p14:sldId id="1004"/>
            <p14:sldId id="1039"/>
            <p14:sldId id="1005"/>
            <p14:sldId id="1006"/>
            <p14:sldId id="1007"/>
            <p14:sldId id="1008"/>
            <p14:sldId id="1009"/>
            <p14:sldId id="1010"/>
            <p14:sldId id="1011"/>
            <p14:sldId id="1012"/>
            <p14:sldId id="1013"/>
            <p14:sldId id="1014"/>
            <p14:sldId id="1015"/>
            <p14:sldId id="1016"/>
            <p14:sldId id="1017"/>
            <p14:sldId id="1040"/>
            <p14:sldId id="1019"/>
            <p14:sldId id="1020"/>
            <p14:sldId id="1021"/>
            <p14:sldId id="1022"/>
            <p14:sldId id="1023"/>
            <p14:sldId id="1024"/>
            <p14:sldId id="1025"/>
            <p14:sldId id="1026"/>
            <p14:sldId id="1027"/>
            <p14:sldId id="1028"/>
            <p14:sldId id="1029"/>
            <p14:sldId id="1030"/>
            <p14:sldId id="1031"/>
            <p14:sldId id="1032"/>
            <p14:sldId id="1033"/>
            <p14:sldId id="1034"/>
            <p14:sldId id="1035"/>
          </p14:sldIdLst>
        </p14:section>
        <p14:section name="Example: What is Learning" id="{FE206563-2C0B-4881-B654-377F744CEB0F}">
          <p14:sldIdLst/>
        </p14:section>
        <p14:section name="Terminology" id="{4E95CC30-0453-461F-ADB9-523798F95128}">
          <p14:sldIdLst/>
        </p14:section>
        <p14:section name="Is learning possible?" id="{1C6BBE95-D791-4BC9-9EC7-600F1A58C07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6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0000FF"/>
    <a:srgbClr val="FC0128"/>
    <a:srgbClr val="FF9900"/>
    <a:srgbClr val="FF6600"/>
    <a:srgbClr val="000000"/>
    <a:srgbClr val="9900CC"/>
    <a:srgbClr val="0099CC"/>
    <a:srgbClr val="FFCC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3509" autoAdjust="0"/>
  </p:normalViewPr>
  <p:slideViewPr>
    <p:cSldViewPr>
      <p:cViewPr varScale="1">
        <p:scale>
          <a:sx n="109" d="100"/>
          <a:sy n="109" d="100"/>
        </p:scale>
        <p:origin x="1668" y="5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33" d="100"/>
        <a:sy n="133" d="100"/>
      </p:scale>
      <p:origin x="0" y="-47619"/>
    </p:cViewPr>
  </p:sorterViewPr>
  <p:notesViewPr>
    <p:cSldViewPr>
      <p:cViewPr varScale="1">
        <p:scale>
          <a:sx n="44" d="100"/>
          <a:sy n="44" d="100"/>
        </p:scale>
        <p:origin x="-1722" y="-90"/>
      </p:cViewPr>
      <p:guideLst>
        <p:guide orient="horz" pos="2936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font" Target="fonts/font2.fntdata"/><Relationship Id="rId89" Type="http://schemas.openxmlformats.org/officeDocument/2006/relationships/font" Target="fonts/font7.fntdata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font" Target="fonts/font5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handoutMaster" Target="handoutMasters/handoutMaster1.xml"/><Relationship Id="rId90" Type="http://schemas.openxmlformats.org/officeDocument/2006/relationships/font" Target="fonts/font8.fntdata"/><Relationship Id="rId95" Type="http://schemas.openxmlformats.org/officeDocument/2006/relationships/tags" Target="tags/tag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font" Target="fonts/font3.fntdata"/><Relationship Id="rId93" Type="http://schemas.openxmlformats.org/officeDocument/2006/relationships/font" Target="fonts/font11.fntdata"/><Relationship Id="rId98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font" Target="fonts/font1.fntdata"/><Relationship Id="rId88" Type="http://schemas.openxmlformats.org/officeDocument/2006/relationships/font" Target="fonts/font6.fntdata"/><Relationship Id="rId91" Type="http://schemas.openxmlformats.org/officeDocument/2006/relationships/font" Target="fonts/font9.fntdata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font" Target="fonts/font4.fntdata"/><Relationship Id="rId94" Type="http://schemas.openxmlformats.org/officeDocument/2006/relationships/font" Target="fonts/font12.fntdata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3282" tIns="46640" rIns="93282" bIns="46640" numCol="1" anchor="ctr" anchorCtr="0" compatLnSpc="1">
            <a:prstTxWarp prst="textNoShape">
              <a:avLst/>
            </a:prstTxWarp>
          </a:bodyPr>
          <a:lstStyle>
            <a:lvl1pPr defTabSz="93345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3282" tIns="46640" rIns="93282" bIns="46640" numCol="1" anchor="ctr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55075"/>
            <a:ext cx="30384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3282" tIns="46640" rIns="93282" bIns="46640" numCol="1" anchor="b" anchorCtr="0" compatLnSpc="1">
            <a:prstTxWarp prst="textNoShape">
              <a:avLst/>
            </a:prstTxWarp>
          </a:bodyPr>
          <a:lstStyle>
            <a:lvl1pPr defTabSz="93345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55075"/>
            <a:ext cx="30384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3282" tIns="46640" rIns="93282" bIns="46640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Times New Roman" pitchFamily="18" charset="0"/>
              </a:defRPr>
            </a:lvl1pPr>
          </a:lstStyle>
          <a:p>
            <a:fld id="{BF0EFDB7-8A29-41CA-9000-28CAAEF047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2593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2" tIns="46640" rIns="93282" bIns="46640" numCol="1" anchor="t" anchorCtr="0" compatLnSpc="1">
            <a:prstTxWarp prst="textNoShape">
              <a:avLst/>
            </a:prstTxWarp>
          </a:bodyPr>
          <a:lstStyle>
            <a:lvl1pPr defTabSz="93345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2" tIns="46640" rIns="93282" bIns="46640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3163" y="696913"/>
            <a:ext cx="4662487" cy="34972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27538"/>
            <a:ext cx="5140325" cy="419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2" tIns="46640" rIns="93282" bIns="466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5075"/>
            <a:ext cx="30384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2" tIns="46640" rIns="93282" bIns="46640" numCol="1" anchor="b" anchorCtr="0" compatLnSpc="1">
            <a:prstTxWarp prst="textNoShape">
              <a:avLst/>
            </a:prstTxWarp>
          </a:bodyPr>
          <a:lstStyle>
            <a:lvl1pPr defTabSz="93345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55075"/>
            <a:ext cx="30384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2" tIns="46640" rIns="93282" bIns="46640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Times New Roman" pitchFamily="18" charset="0"/>
              </a:defRPr>
            </a:lvl1pPr>
          </a:lstStyle>
          <a:p>
            <a:fld id="{1359DD9E-3990-4E69-827B-956FC03310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0374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F6EB33-5D56-44DD-89D3-3403DE70DA7F}" type="slidenum">
              <a:rPr lang="en-US"/>
              <a:pPr/>
              <a:t>1</a:t>
            </a:fld>
            <a:endParaRPr lang="en-US"/>
          </a:p>
        </p:txBody>
      </p:sp>
      <p:sp>
        <p:nvSpPr>
          <p:cNvPr id="104448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48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9468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B30041-623C-4593-845E-3A7B666B9C20}" type="slidenum">
              <a:rPr lang="en-US"/>
              <a:pPr/>
              <a:t>12</a:t>
            </a:fld>
            <a:endParaRPr lang="en-US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6371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DD6C08-1714-49E0-A4BF-C6DEB5B3716B}" type="slidenum">
              <a:rPr lang="en-US"/>
              <a:pPr/>
              <a:t>15</a:t>
            </a:fld>
            <a:endParaRPr lang="en-US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61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0BBC9E-C106-48B8-8A0B-A13ED33BD9A6}" type="slidenum">
              <a:rPr lang="en-US"/>
              <a:pPr/>
              <a:t>16</a:t>
            </a:fld>
            <a:endParaRPr lang="en-US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5674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65E5A1-5C33-407D-84C4-3BD628111D61}" type="slidenum">
              <a:rPr lang="en-US"/>
              <a:pPr/>
              <a:t>17</a:t>
            </a:fld>
            <a:endParaRPr lang="en-US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719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1A13D4-2BFE-4B45-A03D-B70997BEE964}" type="slidenum">
              <a:rPr lang="en-US"/>
              <a:pPr/>
              <a:t>18</a:t>
            </a:fld>
            <a:endParaRPr lang="en-US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0978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1A13D4-2BFE-4B45-A03D-B70997BEE964}" type="slidenum">
              <a:rPr lang="en-US"/>
              <a:pPr/>
              <a:t>19</a:t>
            </a:fld>
            <a:endParaRPr lang="en-US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1146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891ED6-DC27-499B-8C82-F2C361C57439}" type="slidenum">
              <a:rPr lang="en-US"/>
              <a:pPr/>
              <a:t>20</a:t>
            </a:fld>
            <a:endParaRPr lang="en-US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8584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57AC19-7EA9-436D-B97C-0D86FF6E474B}" type="slidenum">
              <a:rPr lang="en-US"/>
              <a:pPr/>
              <a:t>21</a:t>
            </a:fld>
            <a:endParaRPr lang="en-US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519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57AC19-7EA9-436D-B97C-0D86FF6E474B}" type="slidenum">
              <a:rPr lang="en-US"/>
              <a:pPr/>
              <a:t>22</a:t>
            </a:fld>
            <a:endParaRPr lang="en-US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6036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57AC19-7EA9-436D-B97C-0D86FF6E474B}" type="slidenum">
              <a:rPr lang="en-US"/>
              <a:pPr/>
              <a:t>23</a:t>
            </a:fld>
            <a:endParaRPr lang="en-US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165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0E7EF3-5E71-4CD3-8B08-08CD6DA4E282}" type="slidenum">
              <a:rPr lang="en-US"/>
              <a:pPr/>
              <a:t>2</a:t>
            </a:fld>
            <a:endParaRPr lang="en-US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1263" y="706438"/>
            <a:ext cx="4725987" cy="3544887"/>
          </a:xfrm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4088" y="4487863"/>
            <a:ext cx="5241925" cy="42545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2939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00128E-6BD0-43F3-BFC5-977B1F521970}" type="slidenum">
              <a:rPr lang="en-US"/>
              <a:pPr/>
              <a:t>24</a:t>
            </a:fld>
            <a:endParaRPr lang="en-US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A, B case:</a:t>
            </a:r>
          </a:p>
          <a:p>
            <a:r>
              <a:rPr lang="en-US"/>
              <a:t>If we choose A: the reduction is: 100/203 Ent(100,0) + 103/203 Ent(100,3) ~~ 0</a:t>
            </a:r>
          </a:p>
          <a:p>
            <a:r>
              <a:rPr lang="en-US"/>
              <a:t>If we choose B: the reduction is: 53/203 Ent(53,0) + 150/203 Ent(100,50) &gt;&gt; 0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4183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8DDBF-0E07-4870-8D57-22FD1281DC97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700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63F319-834F-49D9-8B86-C5D5860C7134}" type="slidenum">
              <a:rPr lang="en-US"/>
              <a:pPr/>
              <a:t>30</a:t>
            </a:fld>
            <a:endParaRPr lang="en-US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26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63F319-834F-49D9-8B86-C5D5860C7134}" type="slidenum">
              <a:rPr lang="en-US"/>
              <a:pPr/>
              <a:t>31</a:t>
            </a:fld>
            <a:endParaRPr lang="en-US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4452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63F319-834F-49D9-8B86-C5D5860C7134}" type="slidenum">
              <a:rPr lang="en-US"/>
              <a:pPr/>
              <a:t>32</a:t>
            </a:fld>
            <a:endParaRPr lang="en-US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2232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9843E7-FD10-4C57-A9D7-7B0BCC46F472}" type="slidenum">
              <a:rPr lang="en-US"/>
              <a:pPr/>
              <a:t>33</a:t>
            </a:fld>
            <a:endParaRPr lang="en-US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8694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0E5E84-16CE-46D5-B677-B80ABC8DFB1F}" type="slidenum">
              <a:rPr lang="en-US"/>
              <a:pPr/>
              <a:t>34</a:t>
            </a:fld>
            <a:endParaRPr lang="en-US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023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E8B2A7-A251-48DF-A6CD-1365F7476509}" type="slidenum">
              <a:rPr lang="en-US"/>
              <a:pPr/>
              <a:t>35</a:t>
            </a:fld>
            <a:endParaRPr lang="en-US"/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4957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654705-00F1-4470-BABB-89136F13BE4B}" type="slidenum">
              <a:rPr lang="en-US"/>
              <a:pPr/>
              <a:t>37</a:t>
            </a:fld>
            <a:endParaRPr lang="en-US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055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B38334-7344-4E42-A175-525165B26F3B}" type="slidenum">
              <a:rPr lang="en-US"/>
              <a:pPr/>
              <a:t>38</a:t>
            </a:fld>
            <a:endParaRPr lang="en-US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072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4DC19F-C24C-41CB-964D-7170874D4138}" type="slidenum">
              <a:rPr lang="en-US"/>
              <a:pPr/>
              <a:t>3</a:t>
            </a:fld>
            <a:endParaRPr lang="en-US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3489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D09987-5883-4E98-A58F-EC88472B72D1}" type="slidenum">
              <a:rPr lang="en-US"/>
              <a:pPr/>
              <a:t>39</a:t>
            </a:fld>
            <a:endParaRPr lang="en-US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2092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CC0B36-225A-4FEC-9D02-2A7EF6335995}" type="slidenum">
              <a:rPr lang="en-US"/>
              <a:pPr/>
              <a:t>40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2499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CC0B36-225A-4FEC-9D02-2A7EF6335995}" type="slidenum">
              <a:rPr lang="en-US"/>
              <a:pPr/>
              <a:t>41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7511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ECE2C0-A40F-466C-B500-DC3A4107E0B8}" type="slidenum">
              <a:rPr lang="en-US"/>
              <a:pPr/>
              <a:t>44</a:t>
            </a:fld>
            <a:endParaRPr lang="en-US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9872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4B7261-E68C-495D-9BB8-ED105EB9B8F4}" type="slidenum">
              <a:rPr lang="en-US"/>
              <a:pPr/>
              <a:t>47</a:t>
            </a:fld>
            <a:endParaRPr 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42988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50C9B6-D2AF-4B6C-80A8-EF3ABFEC7ABA}" type="slidenum">
              <a:rPr lang="en-US"/>
              <a:pPr/>
              <a:t>48</a:t>
            </a:fld>
            <a:endParaRPr lang="en-US"/>
          </a:p>
        </p:txBody>
      </p:sp>
      <p:sp>
        <p:nvSpPr>
          <p:cNvPr id="1150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8500"/>
            <a:ext cx="4660900" cy="3495675"/>
          </a:xfrm>
          <a:ln/>
        </p:spPr>
      </p:sp>
      <p:sp>
        <p:nvSpPr>
          <p:cNvPr id="1150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27538"/>
            <a:ext cx="5143500" cy="4195762"/>
          </a:xfrm>
        </p:spPr>
        <p:txBody>
          <a:bodyPr lIns="93324" tIns="46662" rIns="93324" bIns="46662"/>
          <a:lstStyle/>
          <a:p>
            <a:r>
              <a:rPr lang="en-US" dirty="0"/>
              <a:t>As we said, this is the game we are playing; in NLP, it has always been clear, that the raw information</a:t>
            </a:r>
          </a:p>
          <a:p>
            <a:r>
              <a:rPr lang="en-US" dirty="0"/>
              <a:t>In a sentence is not sufficient, as is to represent a good predictor. Better functions of the input were</a:t>
            </a:r>
          </a:p>
          <a:p>
            <a:r>
              <a:rPr lang="en-US" dirty="0"/>
              <a:t>Generated, and learning was done in these terms. </a:t>
            </a:r>
          </a:p>
        </p:txBody>
      </p:sp>
    </p:spTree>
    <p:extLst>
      <p:ext uri="{BB962C8B-B14F-4D97-AF65-F5344CB8AC3E}">
        <p14:creationId xmlns:p14="http://schemas.microsoft.com/office/powerpoint/2010/main" val="365803628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Really: for each data set d, you will learn a different</a:t>
            </a:r>
            <a:r>
              <a:rPr lang="en-US" baseline="0" dirty="0" smtClean="0"/>
              <a:t> hypothesis h(d), that will have a different true error e(h); we are looking here at the variance of this random variable.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8DDBF-0E07-4870-8D57-22FD1281DC97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25445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Really: for each data set d, you will learn a different</a:t>
            </a:r>
            <a:r>
              <a:rPr lang="en-US" baseline="0" dirty="0" smtClean="0"/>
              <a:t> hypothesis h(d), that will have a different true error e(h); we are looking here at the difference of the mean of this random variable from the true error.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8DDBF-0E07-4870-8D57-22FD1281DC97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08223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4B7261-E68C-495D-9BB8-ED105EB9B8F4}" type="slidenum">
              <a:rPr lang="en-US"/>
              <a:pPr/>
              <a:t>62</a:t>
            </a:fld>
            <a:endParaRPr 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53464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5703AC-9505-4495-AE2F-40CCAB85CBAE}" type="slidenum">
              <a:rPr lang="en-US"/>
              <a:pPr/>
              <a:t>63</a:t>
            </a:fld>
            <a:endParaRPr lang="en-US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568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E18E29-F336-4E51-9576-95D056B84C9D}" type="slidenum">
              <a:rPr lang="en-US"/>
              <a:pPr/>
              <a:t>5</a:t>
            </a:fld>
            <a:endParaRPr lang="en-US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74976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4E9272-54E4-4365-A612-60E315710369}" type="slidenum">
              <a:rPr lang="en-US"/>
              <a:pPr/>
              <a:t>64</a:t>
            </a:fld>
            <a:endParaRPr lang="en-US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71313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666C1-B313-40E6-9214-94E12D9E0DAC}" type="slidenum">
              <a:rPr lang="en-US"/>
              <a:pPr/>
              <a:t>65</a:t>
            </a:fld>
            <a:endParaRPr lang="en-US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80811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4B0C18-BDD1-4196-A733-27C3A5736DDD}" type="slidenum">
              <a:rPr lang="en-US"/>
              <a:pPr/>
              <a:t>66</a:t>
            </a:fld>
            <a:endParaRPr lang="en-US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6943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FCD1B1-931A-4F02-AD4E-EFA30369881E}" type="slidenum">
              <a:rPr lang="en-US"/>
              <a:pPr/>
              <a:t>67</a:t>
            </a:fld>
            <a:endParaRPr lang="en-US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7586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63CE70-07B2-4EFD-88B4-E8ACAC0A847D}" type="slidenum">
              <a:rPr lang="en-US"/>
              <a:pPr/>
              <a:t>68</a:t>
            </a:fld>
            <a:endParaRPr lang="en-US"/>
          </a:p>
        </p:txBody>
      </p:sp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37242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DA35ED-5651-41A7-84A2-C99116D4C31E}" type="slidenum">
              <a:rPr lang="en-US"/>
              <a:pPr/>
              <a:t>69</a:t>
            </a:fld>
            <a:endParaRPr lang="en-US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63253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DEFACE-29A0-4CDD-8CA8-6DF59B134C8A}" type="slidenum">
              <a:rPr lang="en-US"/>
              <a:pPr/>
              <a:t>70</a:t>
            </a:fld>
            <a:endParaRPr lang="en-US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23746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70DEEC-99A9-4F0C-8A05-9C35BFA88297}" type="slidenum">
              <a:rPr lang="en-US"/>
              <a:pPr/>
              <a:t>71</a:t>
            </a:fld>
            <a:endParaRPr lang="en-US"/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39269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2EF196-589E-44AC-8965-A1B6B19220A5}" type="slidenum">
              <a:rPr lang="en-US"/>
              <a:pPr/>
              <a:t>79</a:t>
            </a:fld>
            <a:endParaRPr lang="en-US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691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93AD76-E6DA-48C6-AB0E-B8B0ECF38333}" type="slidenum">
              <a:rPr lang="en-US"/>
              <a:pPr/>
              <a:t>6</a:t>
            </a:fld>
            <a:endParaRPr lang="en-US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898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AEB5D8-D7F1-44A6-ACA4-214E2AEA7306}" type="slidenum">
              <a:rPr lang="en-US"/>
              <a:pPr/>
              <a:t>7</a:t>
            </a:fld>
            <a:endParaRPr lang="en-US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418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331DC1-9540-45CC-8664-056B45D28755}" type="slidenum">
              <a:rPr lang="en-US"/>
              <a:pPr/>
              <a:t>8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7871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9FD429-D777-4DA3-B1E8-63724D29F849}" type="slidenum">
              <a:rPr lang="en-US"/>
              <a:pPr/>
              <a:t>9</a:t>
            </a:fld>
            <a:endParaRPr lang="en-US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53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2A0C69-4DFD-43AB-8AE9-778CFA813093}" type="slidenum">
              <a:rPr lang="en-US"/>
              <a:pPr/>
              <a:t>10</a:t>
            </a:fld>
            <a:endParaRPr lang="en-US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99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1470025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098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fld id="{0C921938-476A-4922-BE24-3B8F6A2854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382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685800" y="30822"/>
            <a:ext cx="7772400" cy="95977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685800" y="1219200"/>
            <a:ext cx="7772400" cy="4983163"/>
          </a:xfr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2" charset="2"/>
              <a:buChar char="§"/>
              <a:tabLst/>
              <a:defRPr/>
            </a:lvl3pPr>
            <a:lvl4pPr marL="16002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4pPr>
            <a:lvl5pPr marL="20574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˗"/>
              <a:tabLst/>
              <a:defRPr/>
            </a:lvl5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˗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fld id="{0C921938-476A-4922-BE24-3B8F6A2854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968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fld id="{0C921938-476A-4922-BE24-3B8F6A2854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590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4419600" y="6248400"/>
            <a:ext cx="4038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Page </a:t>
            </a:r>
            <a:fld id="{34956E49-9B35-407E-B5F2-C84A7F7C3F9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2"/>
          </p:nvPr>
        </p:nvSpPr>
        <p:spPr>
          <a:xfrm>
            <a:off x="4419600" y="6553200"/>
            <a:ext cx="3048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443504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1371598" y="12436"/>
            <a:ext cx="0" cy="5783262"/>
            <a:chOff x="1371598" y="12436"/>
            <a:chExt cx="0" cy="5783262"/>
          </a:xfrm>
        </p:grpSpPr>
        <p:sp>
          <p:nvSpPr>
            <p:cNvPr id="6" name="Line 123"/>
            <p:cNvSpPr>
              <a:spLocks noChangeShapeType="1"/>
            </p:cNvSpPr>
            <p:nvPr/>
          </p:nvSpPr>
          <p:spPr bwMode="auto">
            <a:xfrm flipH="1">
              <a:off x="1371598" y="1143000"/>
              <a:ext cx="0" cy="4652698"/>
            </a:xfrm>
            <a:prstGeom prst="line">
              <a:avLst/>
            </a:prstGeom>
            <a:noFill/>
            <a:ln w="317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  <p:sp>
          <p:nvSpPr>
            <p:cNvPr id="7" name="Line 124"/>
            <p:cNvSpPr>
              <a:spLocks noChangeShapeType="1"/>
            </p:cNvSpPr>
            <p:nvPr/>
          </p:nvSpPr>
          <p:spPr bwMode="auto">
            <a:xfrm>
              <a:off x="1371598" y="12436"/>
              <a:ext cx="0" cy="1130564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1371600" y="30822"/>
            <a:ext cx="7772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524000" y="1371600"/>
            <a:ext cx="7162800" cy="4525963"/>
          </a:xfrm>
        </p:spPr>
        <p:txBody>
          <a:bodyPr/>
          <a:lstStyle>
            <a:lvl1pPr marL="342900" indent="-342900">
              <a:buSzPct val="75000"/>
              <a:buFontTx/>
              <a:buBlip>
                <a:blip r:embed="rId2"/>
              </a:buBlip>
              <a:defRPr/>
            </a:lvl1pPr>
            <a:lvl2pPr marL="742950" indent="-285750">
              <a:buClr>
                <a:schemeClr val="accent1"/>
              </a:buClr>
              <a:buSzPct val="75000"/>
              <a:buFont typeface="Wingdings" pitchFamily="2" charset="2"/>
              <a:buChar char="q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Font typeface="Arial" pitchFamily="34" charset="0"/>
              <a:buChar char="˗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 userDrawn="1">
            <p:ph sz="quarter" idx="13"/>
          </p:nvPr>
        </p:nvSpPr>
        <p:spPr>
          <a:xfrm rot="18627426">
            <a:off x="57359" y="3681197"/>
            <a:ext cx="2183449" cy="1558925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>
              <a:buFontTx/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215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685800" y="30822"/>
            <a:ext cx="7772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685800" y="1371600"/>
            <a:ext cx="7772400" cy="4525963"/>
          </a:xfr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2" charset="2"/>
              <a:buChar char="§"/>
              <a:tabLst/>
              <a:defRPr/>
            </a:lvl3pPr>
            <a:lvl4pPr marL="16002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4pPr>
            <a:lvl5pPr marL="20574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˗"/>
              <a:tabLst/>
              <a:defRPr/>
            </a:lvl5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˗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fld id="{0C921938-476A-4922-BE24-3B8F6A2854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010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" name="Content Placeholder 14"/>
          <p:cNvSpPr txBox="1">
            <a:spLocks/>
          </p:cNvSpPr>
          <p:nvPr userDrawn="1"/>
        </p:nvSpPr>
        <p:spPr>
          <a:xfrm>
            <a:off x="209759" y="6348197"/>
            <a:ext cx="8781841" cy="509803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SzPct val="75000"/>
              <a:buFontTx/>
              <a:buNone/>
              <a:defRPr sz="2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q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˗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CIS419/519 Spring ’18				</a:t>
            </a:r>
            <a:endParaRPr lang="en-US" dirty="0"/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fld id="{0C921938-476A-4922-BE24-3B8F6A2854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701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7" r:id="rId6"/>
    <p:sldLayoutId id="2147483688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10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Tx/>
        <a:buSzPct val="75000"/>
        <a:buFont typeface="Wingdings" panose="05000000000000000000" pitchFamily="2" charset="2"/>
        <a:buChar char="§"/>
        <a:defRPr sz="2000" kern="1200">
          <a:solidFill>
            <a:schemeClr val="accent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Tx/>
        <a:buFont typeface="Arial" pitchFamily="34" charset="0"/>
        <a:buChar char="•"/>
        <a:defRPr sz="1600" kern="1200">
          <a:solidFill>
            <a:schemeClr val="accent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˗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s.upenn.edu/~danroth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e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43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7.emf"/><Relationship Id="rId4" Type="http://schemas.openxmlformats.org/officeDocument/2006/relationships/oleObject" Target="../embeddings/oleObject6.bin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://l2r.cs.uiuc.edu/~danr/Teaching/CS446-17/Lectures/boost-DT.pdf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emf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6375"/>
            <a:ext cx="7772400" cy="1470025"/>
          </a:xfrm>
        </p:spPr>
        <p:txBody>
          <a:bodyPr/>
          <a:lstStyle/>
          <a:p>
            <a:r>
              <a:rPr lang="en-US" b="1" dirty="0">
                <a:solidFill>
                  <a:srgbClr val="3333FF"/>
                </a:solidFill>
                <a:latin typeface="+mn-lt"/>
              </a:rPr>
              <a:t/>
            </a:r>
            <a:br>
              <a:rPr lang="en-US" b="1" dirty="0">
                <a:solidFill>
                  <a:srgbClr val="3333FF"/>
                </a:solidFill>
                <a:latin typeface="+mn-lt"/>
              </a:rPr>
            </a:br>
            <a:r>
              <a:rPr lang="en-US" sz="3600" b="1" dirty="0" smtClean="0">
                <a:solidFill>
                  <a:srgbClr val="3333FF"/>
                </a:solidFill>
                <a:latin typeface="+mn-lt"/>
              </a:rPr>
              <a:t>CIS 519/419 </a:t>
            </a:r>
            <a:br>
              <a:rPr lang="en-US" sz="3600" b="1" dirty="0" smtClean="0">
                <a:solidFill>
                  <a:srgbClr val="3333FF"/>
                </a:solidFill>
                <a:latin typeface="+mn-lt"/>
              </a:rPr>
            </a:br>
            <a:r>
              <a:rPr lang="en-US" sz="3600" b="1" dirty="0" smtClean="0">
                <a:solidFill>
                  <a:srgbClr val="3333FF"/>
                </a:solidFill>
                <a:latin typeface="+mn-lt"/>
              </a:rPr>
              <a:t>Applied Machine Learning</a:t>
            </a:r>
            <a:r>
              <a:rPr lang="en-US" b="1" dirty="0" smtClean="0">
                <a:solidFill>
                  <a:srgbClr val="3333FF"/>
                </a:solidFill>
                <a:latin typeface="+mn-lt"/>
              </a:rPr>
              <a:t/>
            </a:r>
            <a:br>
              <a:rPr lang="en-US" b="1" dirty="0" smtClean="0">
                <a:solidFill>
                  <a:srgbClr val="3333FF"/>
                </a:solidFill>
                <a:latin typeface="+mn-lt"/>
              </a:rPr>
            </a:br>
            <a:r>
              <a:rPr lang="en-US" sz="2400" b="1" dirty="0">
                <a:latin typeface="+mn-lt"/>
                <a:cs typeface="Courier"/>
              </a:rPr>
              <a:t>www.seas.upenn.edu/~cis519</a:t>
            </a:r>
            <a:br>
              <a:rPr lang="en-US" sz="2400" b="1" dirty="0">
                <a:latin typeface="+mn-lt"/>
                <a:cs typeface="Courier"/>
              </a:rPr>
            </a:br>
            <a:r>
              <a:rPr lang="en-US" sz="2400" b="1" dirty="0">
                <a:solidFill>
                  <a:srgbClr val="3333FF"/>
                </a:solidFill>
                <a:latin typeface="+mn-lt"/>
              </a:rPr>
              <a:t/>
            </a:r>
            <a:br>
              <a:rPr lang="en-US" sz="2400" b="1" dirty="0">
                <a:solidFill>
                  <a:srgbClr val="3333FF"/>
                </a:solidFill>
                <a:latin typeface="+mn-lt"/>
              </a:rPr>
            </a:br>
            <a:endParaRPr lang="en-US" b="1" dirty="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104345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chemeClr val="accent2"/>
                </a:solidFill>
              </a:rPr>
              <a:t>Dan Roth</a:t>
            </a:r>
          </a:p>
          <a:p>
            <a:pPr algn="l"/>
            <a:r>
              <a:rPr lang="en-US" sz="2400" b="1" dirty="0" smtClean="0"/>
              <a:t>danroth@seas.upenn.edu</a:t>
            </a:r>
            <a:endParaRPr lang="en-US" sz="2400" b="1" dirty="0"/>
          </a:p>
          <a:p>
            <a:pPr algn="l"/>
            <a:r>
              <a:rPr lang="en-US" b="1" dirty="0">
                <a:hlinkClick r:id="rId3"/>
              </a:rPr>
              <a:t>http://www.cis.upenn.edu/~danroth</a:t>
            </a:r>
            <a:r>
              <a:rPr lang="en-US" b="1" dirty="0" smtClean="0">
                <a:hlinkClick r:id="rId3"/>
              </a:rPr>
              <a:t>/</a:t>
            </a:r>
            <a:endParaRPr lang="en-US" b="1" dirty="0" smtClean="0"/>
          </a:p>
          <a:p>
            <a:pPr algn="l"/>
            <a:r>
              <a:rPr lang="en-US" b="1" dirty="0" smtClean="0"/>
              <a:t>461C, 3401 Walnut</a:t>
            </a:r>
            <a:endParaRPr lang="en-US" sz="2400" b="1" dirty="0"/>
          </a:p>
          <a:p>
            <a:pPr algn="l"/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5703393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</a:rPr>
              <a:t>S</a:t>
            </a:r>
            <a:r>
              <a:rPr lang="en-US" sz="1800" dirty="0" smtClean="0">
                <a:latin typeface="+mn-lt"/>
              </a:rPr>
              <a:t>lides were created by </a:t>
            </a:r>
            <a:r>
              <a:rPr lang="en-US" sz="1800" dirty="0">
                <a:latin typeface="+mn-lt"/>
              </a:rPr>
              <a:t>Dan Roth </a:t>
            </a:r>
            <a:r>
              <a:rPr lang="en-US" sz="1800" dirty="0" smtClean="0">
                <a:latin typeface="+mn-lt"/>
              </a:rPr>
              <a:t>(for </a:t>
            </a:r>
            <a:r>
              <a:rPr lang="en-US" sz="1800" dirty="0">
                <a:latin typeface="+mn-lt"/>
              </a:rPr>
              <a:t>CIS519/419 at Penn or CS446 at </a:t>
            </a:r>
            <a:r>
              <a:rPr lang="en-US" sz="1800" dirty="0" smtClean="0">
                <a:latin typeface="+mn-lt"/>
              </a:rPr>
              <a:t>UIUC), </a:t>
            </a:r>
            <a:r>
              <a:rPr lang="en-US" sz="1800" dirty="0">
                <a:latin typeface="+mn-lt"/>
              </a:rPr>
              <a:t>Eric </a:t>
            </a:r>
            <a:r>
              <a:rPr lang="en-US" sz="1800" dirty="0" smtClean="0">
                <a:latin typeface="+mn-lt"/>
              </a:rPr>
              <a:t>Eaton for CIS519/419 at Penn, or from other authors who have made their ML slides available. </a:t>
            </a:r>
          </a:p>
        </p:txBody>
      </p:sp>
    </p:spTree>
    <p:extLst>
      <p:ext uri="{BB962C8B-B14F-4D97-AF65-F5344CB8AC3E}">
        <p14:creationId xmlns:p14="http://schemas.microsoft.com/office/powerpoint/2010/main" val="264079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Boundaries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Usually, instances are represented as attribute-value pairs (color=blue, shape = square, +)</a:t>
            </a:r>
          </a:p>
          <a:p>
            <a:r>
              <a:rPr lang="en-US" dirty="0" smtClean="0"/>
              <a:t>Numerical values can be used either by discretizing or by using thresholds for splitting nodes</a:t>
            </a:r>
          </a:p>
          <a:p>
            <a:r>
              <a:rPr lang="en-US" dirty="0" smtClean="0"/>
              <a:t>In this case, the tree divides the features space into axis-parallel rectangles, each labeled with one of the labels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0" y="3681413"/>
            <a:ext cx="2184400" cy="1558925"/>
          </a:xfrm>
        </p:spPr>
        <p:txBody>
          <a:bodyPr/>
          <a:lstStyle/>
          <a:p>
            <a:r>
              <a:rPr lang="en-US" dirty="0" smtClean="0"/>
              <a:t>Decision Trees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FA6F6034-1516-478C-9756-BC6A8296D6DE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115753" name="Group 41"/>
          <p:cNvGrpSpPr>
            <a:grpSpLocks/>
          </p:cNvGrpSpPr>
          <p:nvPr/>
        </p:nvGrpSpPr>
        <p:grpSpPr bwMode="auto">
          <a:xfrm>
            <a:off x="4927171" y="3810000"/>
            <a:ext cx="4216829" cy="2566932"/>
            <a:chOff x="906" y="2153"/>
            <a:chExt cx="4143" cy="1846"/>
          </a:xfrm>
        </p:grpSpPr>
        <p:sp>
          <p:nvSpPr>
            <p:cNvPr id="115716" name="Text Box 4"/>
            <p:cNvSpPr txBox="1">
              <a:spLocks noChangeArrowheads="1"/>
            </p:cNvSpPr>
            <p:nvPr/>
          </p:nvSpPr>
          <p:spPr bwMode="auto">
            <a:xfrm>
              <a:off x="2529" y="2153"/>
              <a:ext cx="574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/>
                <a:t>X&lt;3 </a:t>
              </a:r>
            </a:p>
          </p:txBody>
        </p:sp>
        <p:cxnSp>
          <p:nvCxnSpPr>
            <p:cNvPr id="115717" name="AutoShape 5"/>
            <p:cNvCxnSpPr>
              <a:cxnSpLocks noChangeShapeType="1"/>
              <a:stCxn id="115716" idx="2"/>
            </p:cNvCxnSpPr>
            <p:nvPr/>
          </p:nvCxnSpPr>
          <p:spPr bwMode="auto">
            <a:xfrm>
              <a:off x="2724" y="2403"/>
              <a:ext cx="1040" cy="5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5719" name="AutoShape 7"/>
            <p:cNvCxnSpPr>
              <a:cxnSpLocks noChangeShapeType="1"/>
              <a:stCxn id="115716" idx="2"/>
            </p:cNvCxnSpPr>
            <p:nvPr/>
          </p:nvCxnSpPr>
          <p:spPr bwMode="auto">
            <a:xfrm flipH="1">
              <a:off x="1911" y="2403"/>
              <a:ext cx="813" cy="53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5720" name="AutoShape 8"/>
            <p:cNvCxnSpPr>
              <a:cxnSpLocks noChangeShapeType="1"/>
            </p:cNvCxnSpPr>
            <p:nvPr/>
          </p:nvCxnSpPr>
          <p:spPr bwMode="auto">
            <a:xfrm flipH="1" flipV="1">
              <a:off x="1974" y="2928"/>
              <a:ext cx="810" cy="67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5721" name="AutoShape 9"/>
            <p:cNvCxnSpPr>
              <a:cxnSpLocks noChangeShapeType="1"/>
            </p:cNvCxnSpPr>
            <p:nvPr/>
          </p:nvCxnSpPr>
          <p:spPr bwMode="auto">
            <a:xfrm flipV="1">
              <a:off x="1056" y="2928"/>
              <a:ext cx="918" cy="62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5722" name="AutoShape 10"/>
            <p:cNvCxnSpPr>
              <a:cxnSpLocks noChangeShapeType="1"/>
            </p:cNvCxnSpPr>
            <p:nvPr/>
          </p:nvCxnSpPr>
          <p:spPr bwMode="auto">
            <a:xfrm>
              <a:off x="3803" y="2914"/>
              <a:ext cx="661" cy="6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5723" name="AutoShape 11"/>
            <p:cNvCxnSpPr>
              <a:cxnSpLocks noChangeShapeType="1"/>
            </p:cNvCxnSpPr>
            <p:nvPr/>
          </p:nvCxnSpPr>
          <p:spPr bwMode="auto">
            <a:xfrm flipV="1">
              <a:off x="3168" y="2898"/>
              <a:ext cx="635" cy="6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724" name="Text Box 12"/>
            <p:cNvSpPr txBox="1">
              <a:spLocks noChangeArrowheads="1"/>
            </p:cNvSpPr>
            <p:nvPr/>
          </p:nvSpPr>
          <p:spPr bwMode="auto">
            <a:xfrm>
              <a:off x="3840" y="2785"/>
              <a:ext cx="520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66"/>
                  </a:solidFill>
                </a:rPr>
                <a:t>Y&lt;5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115726" name="Text Box 14"/>
            <p:cNvSpPr txBox="1">
              <a:spLocks noChangeArrowheads="1"/>
            </p:cNvSpPr>
            <p:nvPr/>
          </p:nvSpPr>
          <p:spPr bwMode="auto">
            <a:xfrm>
              <a:off x="1873" y="2534"/>
              <a:ext cx="406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/>
                <a:t>no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115728" name="Text Box 16"/>
            <p:cNvSpPr txBox="1">
              <a:spLocks noChangeArrowheads="1"/>
            </p:cNvSpPr>
            <p:nvPr/>
          </p:nvSpPr>
          <p:spPr bwMode="auto">
            <a:xfrm>
              <a:off x="3456" y="2534"/>
              <a:ext cx="493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/>
                <a:t>yes</a:t>
              </a:r>
              <a:endParaRPr lang="en-US" sz="2000" b="1">
                <a:solidFill>
                  <a:srgbClr val="33CC33"/>
                </a:solidFill>
              </a:endParaRPr>
            </a:p>
          </p:txBody>
        </p:sp>
        <p:sp>
          <p:nvSpPr>
            <p:cNvPr id="115729" name="Text Box 17"/>
            <p:cNvSpPr txBox="1">
              <a:spLocks noChangeArrowheads="1"/>
            </p:cNvSpPr>
            <p:nvPr/>
          </p:nvSpPr>
          <p:spPr bwMode="auto">
            <a:xfrm>
              <a:off x="1489" y="2736"/>
              <a:ext cx="520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66"/>
                  </a:solidFill>
                </a:rPr>
                <a:t>Y&gt;7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115733" name="Text Box 21"/>
            <p:cNvSpPr txBox="1">
              <a:spLocks noChangeArrowheads="1"/>
            </p:cNvSpPr>
            <p:nvPr/>
          </p:nvSpPr>
          <p:spPr bwMode="auto">
            <a:xfrm>
              <a:off x="4321" y="3024"/>
              <a:ext cx="493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/>
                <a:t>yes</a:t>
              </a:r>
              <a:endParaRPr lang="en-US" sz="2000" b="1">
                <a:solidFill>
                  <a:srgbClr val="33CC33"/>
                </a:solidFill>
              </a:endParaRPr>
            </a:p>
          </p:txBody>
        </p:sp>
        <p:sp>
          <p:nvSpPr>
            <p:cNvPr id="115734" name="Text Box 22"/>
            <p:cNvSpPr txBox="1">
              <a:spLocks noChangeArrowheads="1"/>
            </p:cNvSpPr>
            <p:nvPr/>
          </p:nvSpPr>
          <p:spPr bwMode="auto">
            <a:xfrm>
              <a:off x="3025" y="3072"/>
              <a:ext cx="406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/>
                <a:t>no</a:t>
              </a:r>
              <a:endParaRPr lang="en-US" sz="2000" b="1">
                <a:solidFill>
                  <a:srgbClr val="33CC33"/>
                </a:solidFill>
              </a:endParaRPr>
            </a:p>
          </p:txBody>
        </p:sp>
        <p:sp>
          <p:nvSpPr>
            <p:cNvPr id="115736" name="Text Box 24"/>
            <p:cNvSpPr txBox="1">
              <a:spLocks noChangeArrowheads="1"/>
            </p:cNvSpPr>
            <p:nvPr/>
          </p:nvSpPr>
          <p:spPr bwMode="auto">
            <a:xfrm>
              <a:off x="4266" y="3542"/>
              <a:ext cx="236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/>
                <a:t>-</a:t>
              </a:r>
              <a:endParaRPr lang="en-US" sz="2000" b="1">
                <a:solidFill>
                  <a:srgbClr val="33CC33"/>
                </a:solidFill>
              </a:endParaRPr>
            </a:p>
          </p:txBody>
        </p:sp>
        <p:sp>
          <p:nvSpPr>
            <p:cNvPr id="115737" name="Text Box 25"/>
            <p:cNvSpPr txBox="1">
              <a:spLocks noChangeArrowheads="1"/>
            </p:cNvSpPr>
            <p:nvPr/>
          </p:nvSpPr>
          <p:spPr bwMode="auto">
            <a:xfrm>
              <a:off x="3072" y="3504"/>
              <a:ext cx="284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/>
                <a:t>+</a:t>
              </a:r>
              <a:endParaRPr lang="en-US" sz="2000" b="1">
                <a:solidFill>
                  <a:srgbClr val="33CC33"/>
                </a:solidFill>
              </a:endParaRPr>
            </a:p>
          </p:txBody>
        </p:sp>
        <p:sp>
          <p:nvSpPr>
            <p:cNvPr id="115738" name="Text Box 26"/>
            <p:cNvSpPr txBox="1">
              <a:spLocks noChangeArrowheads="1"/>
            </p:cNvSpPr>
            <p:nvPr/>
          </p:nvSpPr>
          <p:spPr bwMode="auto">
            <a:xfrm>
              <a:off x="2641" y="3601"/>
              <a:ext cx="284" cy="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/>
                <a:t>+</a:t>
              </a:r>
              <a:endParaRPr lang="en-US" sz="2000" b="1">
                <a:solidFill>
                  <a:srgbClr val="33CC33"/>
                </a:solidFill>
              </a:endParaRPr>
            </a:p>
          </p:txBody>
        </p:sp>
        <p:sp>
          <p:nvSpPr>
            <p:cNvPr id="115740" name="Text Box 28"/>
            <p:cNvSpPr txBox="1">
              <a:spLocks noChangeArrowheads="1"/>
            </p:cNvSpPr>
            <p:nvPr/>
          </p:nvSpPr>
          <p:spPr bwMode="auto">
            <a:xfrm>
              <a:off x="906" y="3552"/>
              <a:ext cx="236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/>
                <a:t>-</a:t>
              </a:r>
              <a:endParaRPr lang="en-US" sz="2000" b="1">
                <a:solidFill>
                  <a:srgbClr val="33CC33"/>
                </a:solidFill>
              </a:endParaRPr>
            </a:p>
          </p:txBody>
        </p:sp>
        <p:cxnSp>
          <p:nvCxnSpPr>
            <p:cNvPr id="115742" name="AutoShape 30"/>
            <p:cNvCxnSpPr>
              <a:cxnSpLocks noChangeShapeType="1"/>
            </p:cNvCxnSpPr>
            <p:nvPr/>
          </p:nvCxnSpPr>
          <p:spPr bwMode="auto">
            <a:xfrm flipV="1">
              <a:off x="3984" y="3504"/>
              <a:ext cx="437" cy="2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743" name="Text Box 31"/>
            <p:cNvSpPr txBox="1">
              <a:spLocks noChangeArrowheads="1"/>
            </p:cNvSpPr>
            <p:nvPr/>
          </p:nvSpPr>
          <p:spPr bwMode="auto">
            <a:xfrm>
              <a:off x="4422" y="3350"/>
              <a:ext cx="627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66"/>
                  </a:solidFill>
                </a:rPr>
                <a:t>X &lt; 1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cxnSp>
          <p:nvCxnSpPr>
            <p:cNvPr id="115746" name="AutoShape 34"/>
            <p:cNvCxnSpPr>
              <a:cxnSpLocks noChangeShapeType="1"/>
            </p:cNvCxnSpPr>
            <p:nvPr/>
          </p:nvCxnSpPr>
          <p:spPr bwMode="auto">
            <a:xfrm>
              <a:off x="4429" y="3493"/>
              <a:ext cx="419" cy="3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749" name="Text Box 37"/>
            <p:cNvSpPr txBox="1">
              <a:spLocks noChangeArrowheads="1"/>
            </p:cNvSpPr>
            <p:nvPr/>
          </p:nvSpPr>
          <p:spPr bwMode="auto">
            <a:xfrm>
              <a:off x="1296" y="2966"/>
              <a:ext cx="406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/>
                <a:t>no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115750" name="Text Box 38"/>
            <p:cNvSpPr txBox="1">
              <a:spLocks noChangeArrowheads="1"/>
            </p:cNvSpPr>
            <p:nvPr/>
          </p:nvSpPr>
          <p:spPr bwMode="auto">
            <a:xfrm>
              <a:off x="2399" y="2966"/>
              <a:ext cx="493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/>
                <a:t>yes</a:t>
              </a:r>
              <a:endParaRPr lang="en-US" sz="2000" b="1">
                <a:solidFill>
                  <a:srgbClr val="33CC33"/>
                </a:solidFill>
              </a:endParaRPr>
            </a:p>
          </p:txBody>
        </p:sp>
        <p:sp>
          <p:nvSpPr>
            <p:cNvPr id="115751" name="Text Box 39"/>
            <p:cNvSpPr txBox="1">
              <a:spLocks noChangeArrowheads="1"/>
            </p:cNvSpPr>
            <p:nvPr/>
          </p:nvSpPr>
          <p:spPr bwMode="auto">
            <a:xfrm>
              <a:off x="3888" y="3696"/>
              <a:ext cx="284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/>
                <a:t>+</a:t>
              </a:r>
              <a:endParaRPr lang="en-US" sz="2000" b="1">
                <a:solidFill>
                  <a:srgbClr val="33CC33"/>
                </a:solidFill>
              </a:endParaRPr>
            </a:p>
          </p:txBody>
        </p:sp>
        <p:sp>
          <p:nvSpPr>
            <p:cNvPr id="115752" name="Text Box 40"/>
            <p:cNvSpPr txBox="1">
              <a:spLocks noChangeArrowheads="1"/>
            </p:cNvSpPr>
            <p:nvPr/>
          </p:nvSpPr>
          <p:spPr bwMode="auto">
            <a:xfrm>
              <a:off x="4793" y="3734"/>
              <a:ext cx="235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/>
                <a:t>-</a:t>
              </a:r>
              <a:endParaRPr lang="en-US" sz="2000" b="1">
                <a:solidFill>
                  <a:srgbClr val="33CC33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524000" y="4157634"/>
            <a:ext cx="3228975" cy="2471766"/>
            <a:chOff x="304800" y="3429000"/>
            <a:chExt cx="3429000" cy="2895600"/>
          </a:xfrm>
        </p:grpSpPr>
        <p:sp>
          <p:nvSpPr>
            <p:cNvPr id="115754" name="Line 42"/>
            <p:cNvSpPr>
              <a:spLocks noChangeShapeType="1"/>
            </p:cNvSpPr>
            <p:nvPr/>
          </p:nvSpPr>
          <p:spPr bwMode="auto">
            <a:xfrm>
              <a:off x="533400" y="3429000"/>
              <a:ext cx="0" cy="2590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55" name="Line 43"/>
            <p:cNvSpPr>
              <a:spLocks noChangeShapeType="1"/>
            </p:cNvSpPr>
            <p:nvPr/>
          </p:nvSpPr>
          <p:spPr bwMode="auto">
            <a:xfrm>
              <a:off x="533400" y="6019800"/>
              <a:ext cx="3200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56" name="Line 44"/>
            <p:cNvSpPr>
              <a:spLocks noChangeShapeType="1"/>
            </p:cNvSpPr>
            <p:nvPr/>
          </p:nvSpPr>
          <p:spPr bwMode="auto">
            <a:xfrm>
              <a:off x="1219200" y="3429000"/>
              <a:ext cx="0" cy="2590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57" name="Line 45"/>
            <p:cNvSpPr>
              <a:spLocks noChangeShapeType="1"/>
            </p:cNvSpPr>
            <p:nvPr/>
          </p:nvSpPr>
          <p:spPr bwMode="auto">
            <a:xfrm>
              <a:off x="2438400" y="3429000"/>
              <a:ext cx="0" cy="2590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58" name="Text Box 46"/>
            <p:cNvSpPr txBox="1">
              <a:spLocks noChangeArrowheads="1"/>
            </p:cNvSpPr>
            <p:nvPr/>
          </p:nvSpPr>
          <p:spPr bwMode="auto">
            <a:xfrm>
              <a:off x="1066800" y="5988050"/>
              <a:ext cx="259715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600" b="1">
                  <a:solidFill>
                    <a:srgbClr val="0000FF"/>
                  </a:solidFill>
                </a:rPr>
                <a:t>1                        3                      X</a:t>
              </a:r>
              <a:endParaRPr lang="en-US" sz="1400" u="sng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15759" name="Line 47"/>
            <p:cNvSpPr>
              <a:spLocks noChangeShapeType="1"/>
            </p:cNvSpPr>
            <p:nvPr/>
          </p:nvSpPr>
          <p:spPr bwMode="auto">
            <a:xfrm>
              <a:off x="533400" y="4800600"/>
              <a:ext cx="3200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60" name="Line 48"/>
            <p:cNvSpPr>
              <a:spLocks noChangeShapeType="1"/>
            </p:cNvSpPr>
            <p:nvPr/>
          </p:nvSpPr>
          <p:spPr bwMode="auto">
            <a:xfrm>
              <a:off x="533400" y="4038600"/>
              <a:ext cx="3200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61" name="Text Box 49"/>
            <p:cNvSpPr txBox="1">
              <a:spLocks noChangeArrowheads="1"/>
            </p:cNvSpPr>
            <p:nvPr/>
          </p:nvSpPr>
          <p:spPr bwMode="auto">
            <a:xfrm>
              <a:off x="304800" y="3886200"/>
              <a:ext cx="27622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600" b="1">
                  <a:solidFill>
                    <a:srgbClr val="0000FF"/>
                  </a:solidFill>
                </a:rPr>
                <a:t>7</a:t>
              </a:r>
              <a:endParaRPr lang="en-US" sz="1400" u="sng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15762" name="Text Box 50"/>
            <p:cNvSpPr txBox="1">
              <a:spLocks noChangeArrowheads="1"/>
            </p:cNvSpPr>
            <p:nvPr/>
          </p:nvSpPr>
          <p:spPr bwMode="auto">
            <a:xfrm>
              <a:off x="304800" y="4648200"/>
              <a:ext cx="27622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600" b="1">
                  <a:solidFill>
                    <a:srgbClr val="0000FF"/>
                  </a:solidFill>
                </a:rPr>
                <a:t>5</a:t>
              </a:r>
              <a:endParaRPr lang="en-US" sz="1400" u="sng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15763" name="Text Box 51"/>
            <p:cNvSpPr txBox="1">
              <a:spLocks noChangeArrowheads="1"/>
            </p:cNvSpPr>
            <p:nvPr/>
          </p:nvSpPr>
          <p:spPr bwMode="auto">
            <a:xfrm>
              <a:off x="304800" y="3505200"/>
              <a:ext cx="29527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600" b="1">
                  <a:solidFill>
                    <a:srgbClr val="0000FF"/>
                  </a:solidFill>
                </a:rPr>
                <a:t>Y</a:t>
              </a:r>
              <a:endParaRPr lang="en-US" sz="1400" u="sng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15764" name="Text Box 52"/>
            <p:cNvSpPr txBox="1">
              <a:spLocks noChangeArrowheads="1"/>
            </p:cNvSpPr>
            <p:nvPr/>
          </p:nvSpPr>
          <p:spPr bwMode="auto">
            <a:xfrm>
              <a:off x="714375" y="5149850"/>
              <a:ext cx="239713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600" b="1">
                  <a:solidFill>
                    <a:srgbClr val="0000FF"/>
                  </a:solidFill>
                </a:rPr>
                <a:t>-</a:t>
              </a:r>
              <a:endParaRPr lang="en-US" sz="1400" u="sng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15765" name="Text Box 53"/>
            <p:cNvSpPr txBox="1">
              <a:spLocks noChangeArrowheads="1"/>
            </p:cNvSpPr>
            <p:nvPr/>
          </p:nvSpPr>
          <p:spPr bwMode="auto">
            <a:xfrm>
              <a:off x="1628775" y="5073650"/>
              <a:ext cx="280988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600" b="1">
                  <a:solidFill>
                    <a:srgbClr val="0000FF"/>
                  </a:solidFill>
                </a:rPr>
                <a:t>+</a:t>
              </a:r>
              <a:endParaRPr lang="en-US" sz="1400" u="sng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15766" name="Text Box 54"/>
            <p:cNvSpPr txBox="1">
              <a:spLocks noChangeArrowheads="1"/>
            </p:cNvSpPr>
            <p:nvPr/>
          </p:nvSpPr>
          <p:spPr bwMode="auto">
            <a:xfrm>
              <a:off x="714375" y="4267200"/>
              <a:ext cx="32702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600" b="1">
                  <a:solidFill>
                    <a:srgbClr val="0000FF"/>
                  </a:solidFill>
                </a:rPr>
                <a:t>+ </a:t>
              </a:r>
              <a:endParaRPr lang="en-US" sz="1400" u="sng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15767" name="Text Box 55"/>
            <p:cNvSpPr txBox="1">
              <a:spLocks noChangeArrowheads="1"/>
            </p:cNvSpPr>
            <p:nvPr/>
          </p:nvSpPr>
          <p:spPr bwMode="auto">
            <a:xfrm>
              <a:off x="1628775" y="4267200"/>
              <a:ext cx="280988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600" b="1">
                  <a:solidFill>
                    <a:srgbClr val="0000FF"/>
                  </a:solidFill>
                </a:rPr>
                <a:t>+</a:t>
              </a:r>
              <a:endParaRPr lang="en-US" sz="1400" u="sng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15769" name="Text Box 57"/>
            <p:cNvSpPr txBox="1">
              <a:spLocks noChangeArrowheads="1"/>
            </p:cNvSpPr>
            <p:nvPr/>
          </p:nvSpPr>
          <p:spPr bwMode="auto">
            <a:xfrm>
              <a:off x="1600200" y="3505200"/>
              <a:ext cx="280988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600" b="1">
                  <a:solidFill>
                    <a:srgbClr val="0000FF"/>
                  </a:solidFill>
                </a:rPr>
                <a:t>+</a:t>
              </a:r>
              <a:endParaRPr lang="en-US" sz="1400" u="sng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15770" name="Text Box 58"/>
            <p:cNvSpPr txBox="1">
              <a:spLocks noChangeArrowheads="1"/>
            </p:cNvSpPr>
            <p:nvPr/>
          </p:nvSpPr>
          <p:spPr bwMode="auto">
            <a:xfrm>
              <a:off x="2995613" y="3505200"/>
              <a:ext cx="280987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600" b="1">
                  <a:solidFill>
                    <a:srgbClr val="0000FF"/>
                  </a:solidFill>
                </a:rPr>
                <a:t>+</a:t>
              </a:r>
              <a:endParaRPr lang="en-US" sz="1400" u="sng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15771" name="Text Box 59"/>
            <p:cNvSpPr txBox="1">
              <a:spLocks noChangeArrowheads="1"/>
            </p:cNvSpPr>
            <p:nvPr/>
          </p:nvSpPr>
          <p:spPr bwMode="auto">
            <a:xfrm>
              <a:off x="2884488" y="4267200"/>
              <a:ext cx="239712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600" b="1">
                  <a:solidFill>
                    <a:srgbClr val="0000FF"/>
                  </a:solidFill>
                </a:rPr>
                <a:t>-</a:t>
              </a:r>
              <a:endParaRPr lang="en-US" sz="1400" u="sng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15772" name="Text Box 60"/>
            <p:cNvSpPr txBox="1">
              <a:spLocks noChangeArrowheads="1"/>
            </p:cNvSpPr>
            <p:nvPr/>
          </p:nvSpPr>
          <p:spPr bwMode="auto">
            <a:xfrm>
              <a:off x="2960688" y="5181600"/>
              <a:ext cx="239712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600" b="1">
                  <a:solidFill>
                    <a:srgbClr val="0000FF"/>
                  </a:solidFill>
                </a:rPr>
                <a:t>-</a:t>
              </a:r>
              <a:endParaRPr lang="en-US" sz="1400" u="sng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15773" name="Text Box 61"/>
            <p:cNvSpPr txBox="1">
              <a:spLocks noChangeArrowheads="1"/>
            </p:cNvSpPr>
            <p:nvPr/>
          </p:nvSpPr>
          <p:spPr bwMode="auto">
            <a:xfrm>
              <a:off x="762000" y="3505200"/>
              <a:ext cx="280988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600" b="1">
                  <a:solidFill>
                    <a:srgbClr val="0000FF"/>
                  </a:solidFill>
                </a:rPr>
                <a:t>+</a:t>
              </a:r>
              <a:endParaRPr lang="en-US" sz="1400" u="sng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360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key concepts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Learning decision trees (ID3 algorithm)</a:t>
            </a:r>
          </a:p>
          <a:p>
            <a:pPr lvl="2"/>
            <a:r>
              <a:rPr lang="en-US" dirty="0" smtClean="0"/>
              <a:t>Greedy heuristic (based on information gain)</a:t>
            </a:r>
            <a:br>
              <a:rPr lang="en-US" dirty="0" smtClean="0"/>
            </a:br>
            <a:r>
              <a:rPr lang="en-US" dirty="0" smtClean="0"/>
              <a:t>Originally developed for discrete features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Overfitting</a:t>
            </a:r>
          </a:p>
          <a:p>
            <a:pPr lvl="2"/>
            <a:r>
              <a:rPr lang="en-US" dirty="0" smtClean="0"/>
              <a:t>What is it? How do we deal with it?</a:t>
            </a:r>
          </a:p>
          <a:p>
            <a:pPr marL="914400" lvl="2" indent="0">
              <a:buNone/>
            </a:pPr>
            <a:endParaRPr lang="en-US" dirty="0" smtClean="0"/>
          </a:p>
          <a:p>
            <a:r>
              <a:rPr lang="en-US" dirty="0" smtClean="0"/>
              <a:t>Some extensions of DTs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Principles of Experimental ML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114800" y="3364468"/>
            <a:ext cx="4591385" cy="369332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  <a:effectLst/>
          <a:extLst/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800" dirty="0">
                <a:latin typeface="+mj-lt"/>
              </a:rPr>
              <a:t>How can this be avoided with linear classifiers?</a:t>
            </a:r>
          </a:p>
        </p:txBody>
      </p:sp>
    </p:spTree>
    <p:extLst>
      <p:ext uri="{BB962C8B-B14F-4D97-AF65-F5344CB8AC3E}">
        <p14:creationId xmlns:p14="http://schemas.microsoft.com/office/powerpoint/2010/main" val="341362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Decision Trees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Can represent any Boolean Function</a:t>
            </a:r>
          </a:p>
          <a:p>
            <a:pPr>
              <a:lnSpc>
                <a:spcPct val="90000"/>
              </a:lnSpc>
            </a:pPr>
            <a:r>
              <a:rPr lang="en-US" dirty="0"/>
              <a:t>Can be viewed as a way to compactly represent a lot of data.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Natural </a:t>
            </a:r>
            <a:r>
              <a:rPr lang="en-US" dirty="0"/>
              <a:t>representation: (20 questions) </a:t>
            </a:r>
          </a:p>
          <a:p>
            <a:pPr>
              <a:lnSpc>
                <a:spcPct val="90000"/>
              </a:lnSpc>
            </a:pP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evaluation</a:t>
            </a:r>
            <a:r>
              <a:rPr lang="en-US" dirty="0"/>
              <a:t> of the Decision Tree Classifier is easy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Clearly</a:t>
            </a:r>
            <a:r>
              <a:rPr lang="en-US" dirty="0"/>
              <a:t>, given data, there </a:t>
            </a:r>
            <a:r>
              <a:rPr lang="en-US" dirty="0" smtClean="0"/>
              <a:t>are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 </a:t>
            </a:r>
            <a:r>
              <a:rPr lang="en-US" dirty="0" smtClean="0"/>
              <a:t>    many </a:t>
            </a:r>
            <a:r>
              <a:rPr lang="en-US" dirty="0"/>
              <a:t>ways to r</a:t>
            </a:r>
            <a:r>
              <a:rPr lang="en-US" dirty="0" smtClean="0"/>
              <a:t>epresent </a:t>
            </a:r>
            <a:r>
              <a:rPr lang="en-US" dirty="0"/>
              <a:t>it as </a:t>
            </a:r>
            <a:endParaRPr lang="en-US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 </a:t>
            </a:r>
            <a:r>
              <a:rPr lang="en-US" dirty="0" smtClean="0"/>
              <a:t>    a </a:t>
            </a:r>
            <a:r>
              <a:rPr lang="en-US" dirty="0"/>
              <a:t>decision tree</a:t>
            </a:r>
            <a:r>
              <a:rPr lang="en-US" dirty="0" smtClean="0"/>
              <a:t>. 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Learning a </a:t>
            </a:r>
            <a:r>
              <a:rPr lang="en-US" dirty="0">
                <a:solidFill>
                  <a:srgbClr val="FF0000"/>
                </a:solidFill>
              </a:rPr>
              <a:t>good</a:t>
            </a:r>
            <a:r>
              <a:rPr lang="en-US" dirty="0"/>
              <a:t> </a:t>
            </a:r>
            <a:r>
              <a:rPr lang="en-US" dirty="0" smtClean="0"/>
              <a:t>representation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 </a:t>
            </a:r>
            <a:r>
              <a:rPr lang="en-US" dirty="0" smtClean="0"/>
              <a:t>    from data </a:t>
            </a:r>
            <a:r>
              <a:rPr lang="en-US" dirty="0"/>
              <a:t>is the challenge.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FA6F6034-1516-478C-9756-BC6A8296D6DE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148484" name="Group 4"/>
          <p:cNvGrpSpPr>
            <a:grpSpLocks/>
          </p:cNvGrpSpPr>
          <p:nvPr/>
        </p:nvGrpSpPr>
        <p:grpSpPr bwMode="auto">
          <a:xfrm>
            <a:off x="4648200" y="3581400"/>
            <a:ext cx="4356100" cy="2849563"/>
            <a:chOff x="3648" y="2352"/>
            <a:chExt cx="2024" cy="1598"/>
          </a:xfrm>
        </p:grpSpPr>
        <p:sp>
          <p:nvSpPr>
            <p:cNvPr id="148485" name="Text Box 5"/>
            <p:cNvSpPr txBox="1">
              <a:spLocks noChangeArrowheads="1"/>
            </p:cNvSpPr>
            <p:nvPr/>
          </p:nvSpPr>
          <p:spPr bwMode="auto">
            <a:xfrm>
              <a:off x="4456" y="3218"/>
              <a:ext cx="35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 u="sng">
                  <a:solidFill>
                    <a:srgbClr val="0000FF"/>
                  </a:solidFill>
                </a:rPr>
                <a:t>Yes</a:t>
              </a:r>
            </a:p>
          </p:txBody>
        </p:sp>
        <p:grpSp>
          <p:nvGrpSpPr>
            <p:cNvPr id="148486" name="Group 6"/>
            <p:cNvGrpSpPr>
              <a:grpSpLocks/>
            </p:cNvGrpSpPr>
            <p:nvPr/>
          </p:nvGrpSpPr>
          <p:grpSpPr bwMode="auto">
            <a:xfrm>
              <a:off x="3648" y="3156"/>
              <a:ext cx="977" cy="794"/>
              <a:chOff x="3792" y="2196"/>
              <a:chExt cx="977" cy="794"/>
            </a:xfrm>
          </p:grpSpPr>
          <p:sp>
            <p:nvSpPr>
              <p:cNvPr id="148487" name="Text Box 7"/>
              <p:cNvSpPr txBox="1">
                <a:spLocks noChangeArrowheads="1"/>
              </p:cNvSpPr>
              <p:nvPr/>
            </p:nvSpPr>
            <p:spPr bwMode="auto">
              <a:xfrm>
                <a:off x="3960" y="2196"/>
                <a:ext cx="67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>
                    <a:solidFill>
                      <a:srgbClr val="0000FF"/>
                    </a:solidFill>
                  </a:rPr>
                  <a:t>Humidity</a:t>
                </a:r>
              </a:p>
            </p:txBody>
          </p:sp>
          <p:sp>
            <p:nvSpPr>
              <p:cNvPr id="148488" name="Text Box 8"/>
              <p:cNvSpPr txBox="1">
                <a:spLocks noChangeArrowheads="1"/>
              </p:cNvSpPr>
              <p:nvPr/>
            </p:nvSpPr>
            <p:spPr bwMode="auto">
              <a:xfrm>
                <a:off x="4201" y="2590"/>
                <a:ext cx="56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>
                    <a:solidFill>
                      <a:srgbClr val="000066"/>
                    </a:solidFill>
                  </a:rPr>
                  <a:t>Normal</a:t>
                </a:r>
                <a:endParaRPr lang="en-US" sz="20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148489" name="Text Box 9"/>
              <p:cNvSpPr txBox="1">
                <a:spLocks noChangeArrowheads="1"/>
              </p:cNvSpPr>
              <p:nvPr/>
            </p:nvSpPr>
            <p:spPr bwMode="auto">
              <a:xfrm>
                <a:off x="3792" y="2590"/>
                <a:ext cx="40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>
                    <a:solidFill>
                      <a:srgbClr val="000066"/>
                    </a:solidFill>
                  </a:rPr>
                  <a:t>High</a:t>
                </a:r>
                <a:endParaRPr lang="en-US" sz="2000" b="1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148490" name="AutoShape 10"/>
              <p:cNvCxnSpPr>
                <a:cxnSpLocks noChangeShapeType="1"/>
                <a:stCxn id="148488" idx="0"/>
                <a:endCxn id="148487" idx="2"/>
              </p:cNvCxnSpPr>
              <p:nvPr/>
            </p:nvCxnSpPr>
            <p:spPr bwMode="auto">
              <a:xfrm flipH="1" flipV="1">
                <a:off x="4159" y="2379"/>
                <a:ext cx="209" cy="21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8491" name="AutoShape 11"/>
              <p:cNvCxnSpPr>
                <a:cxnSpLocks noChangeShapeType="1"/>
                <a:stCxn id="148489" idx="0"/>
                <a:endCxn id="148487" idx="2"/>
              </p:cNvCxnSpPr>
              <p:nvPr/>
            </p:nvCxnSpPr>
            <p:spPr bwMode="auto">
              <a:xfrm flipV="1">
                <a:off x="3912" y="2379"/>
                <a:ext cx="247" cy="21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48492" name="Text Box 12"/>
              <p:cNvSpPr txBox="1">
                <a:spLocks noChangeArrowheads="1"/>
              </p:cNvSpPr>
              <p:nvPr/>
            </p:nvSpPr>
            <p:spPr bwMode="auto">
              <a:xfrm>
                <a:off x="3820" y="2740"/>
                <a:ext cx="29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 u="sng">
                    <a:solidFill>
                      <a:srgbClr val="0000FF"/>
                    </a:solidFill>
                  </a:rPr>
                  <a:t>No</a:t>
                </a:r>
              </a:p>
            </p:txBody>
          </p:sp>
          <p:sp>
            <p:nvSpPr>
              <p:cNvPr id="148493" name="Text Box 13"/>
              <p:cNvSpPr txBox="1">
                <a:spLocks noChangeArrowheads="1"/>
              </p:cNvSpPr>
              <p:nvPr/>
            </p:nvSpPr>
            <p:spPr bwMode="auto">
              <a:xfrm>
                <a:off x="4258" y="2733"/>
                <a:ext cx="35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 u="sng">
                    <a:solidFill>
                      <a:srgbClr val="0000FF"/>
                    </a:solidFill>
                  </a:rPr>
                  <a:t>Yes</a:t>
                </a:r>
              </a:p>
            </p:txBody>
          </p:sp>
        </p:grpSp>
        <p:grpSp>
          <p:nvGrpSpPr>
            <p:cNvPr id="148494" name="Group 14"/>
            <p:cNvGrpSpPr>
              <a:grpSpLocks/>
            </p:cNvGrpSpPr>
            <p:nvPr/>
          </p:nvGrpSpPr>
          <p:grpSpPr bwMode="auto">
            <a:xfrm>
              <a:off x="4803" y="3156"/>
              <a:ext cx="869" cy="787"/>
              <a:chOff x="4947" y="2196"/>
              <a:chExt cx="869" cy="787"/>
            </a:xfrm>
          </p:grpSpPr>
          <p:sp>
            <p:nvSpPr>
              <p:cNvPr id="148495" name="Text Box 15"/>
              <p:cNvSpPr txBox="1">
                <a:spLocks noChangeArrowheads="1"/>
              </p:cNvSpPr>
              <p:nvPr/>
            </p:nvSpPr>
            <p:spPr bwMode="auto">
              <a:xfrm>
                <a:off x="5164" y="2196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>
                    <a:solidFill>
                      <a:srgbClr val="0000FF"/>
                    </a:solidFill>
                  </a:rPr>
                  <a:t>Wind</a:t>
                </a:r>
              </a:p>
            </p:txBody>
          </p:sp>
          <p:sp>
            <p:nvSpPr>
              <p:cNvPr id="148496" name="Text Box 16"/>
              <p:cNvSpPr txBox="1">
                <a:spLocks noChangeArrowheads="1"/>
              </p:cNvSpPr>
              <p:nvPr/>
            </p:nvSpPr>
            <p:spPr bwMode="auto">
              <a:xfrm>
                <a:off x="5357" y="2590"/>
                <a:ext cx="45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>
                    <a:solidFill>
                      <a:srgbClr val="000066"/>
                    </a:solidFill>
                  </a:rPr>
                  <a:t>Weak</a:t>
                </a:r>
                <a:endParaRPr lang="en-US" sz="20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148497" name="Text Box 17"/>
              <p:cNvSpPr txBox="1">
                <a:spLocks noChangeArrowheads="1"/>
              </p:cNvSpPr>
              <p:nvPr/>
            </p:nvSpPr>
            <p:spPr bwMode="auto">
              <a:xfrm>
                <a:off x="4947" y="2590"/>
                <a:ext cx="53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 dirty="0">
                    <a:solidFill>
                      <a:srgbClr val="000066"/>
                    </a:solidFill>
                  </a:rPr>
                  <a:t>Strong</a:t>
                </a:r>
                <a:endParaRPr lang="en-US" sz="20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48498" name="Text Box 18"/>
              <p:cNvSpPr txBox="1">
                <a:spLocks noChangeArrowheads="1"/>
              </p:cNvSpPr>
              <p:nvPr/>
            </p:nvSpPr>
            <p:spPr bwMode="auto">
              <a:xfrm>
                <a:off x="4975" y="2733"/>
                <a:ext cx="29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 u="sng">
                    <a:solidFill>
                      <a:srgbClr val="0000FF"/>
                    </a:solidFill>
                  </a:rPr>
                  <a:t>No</a:t>
                </a:r>
              </a:p>
            </p:txBody>
          </p:sp>
          <p:sp>
            <p:nvSpPr>
              <p:cNvPr id="148499" name="Text Box 19"/>
              <p:cNvSpPr txBox="1">
                <a:spLocks noChangeArrowheads="1"/>
              </p:cNvSpPr>
              <p:nvPr/>
            </p:nvSpPr>
            <p:spPr bwMode="auto">
              <a:xfrm>
                <a:off x="5413" y="2727"/>
                <a:ext cx="35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 u="sng">
                    <a:solidFill>
                      <a:srgbClr val="0000FF"/>
                    </a:solidFill>
                  </a:rPr>
                  <a:t>Yes</a:t>
                </a:r>
              </a:p>
            </p:txBody>
          </p:sp>
          <p:cxnSp>
            <p:nvCxnSpPr>
              <p:cNvPr id="148500" name="AutoShape 20"/>
              <p:cNvCxnSpPr>
                <a:cxnSpLocks noChangeShapeType="1"/>
                <a:stCxn id="148495" idx="2"/>
                <a:endCxn id="148496" idx="0"/>
              </p:cNvCxnSpPr>
              <p:nvPr/>
            </p:nvCxnSpPr>
            <p:spPr bwMode="auto">
              <a:xfrm>
                <a:off x="5292" y="2379"/>
                <a:ext cx="199" cy="21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8501" name="AutoShape 21"/>
              <p:cNvCxnSpPr>
                <a:cxnSpLocks noChangeShapeType="1"/>
                <a:stCxn id="148497" idx="0"/>
                <a:endCxn id="148495" idx="2"/>
              </p:cNvCxnSpPr>
              <p:nvPr/>
            </p:nvCxnSpPr>
            <p:spPr bwMode="auto">
              <a:xfrm flipV="1">
                <a:off x="5106" y="2379"/>
                <a:ext cx="186" cy="21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48502" name="Group 22"/>
            <p:cNvGrpSpPr>
              <a:grpSpLocks/>
            </p:cNvGrpSpPr>
            <p:nvPr/>
          </p:nvGrpSpPr>
          <p:grpSpPr bwMode="auto">
            <a:xfrm>
              <a:off x="3856" y="2352"/>
              <a:ext cx="1526" cy="867"/>
              <a:chOff x="4000" y="1392"/>
              <a:chExt cx="1526" cy="867"/>
            </a:xfrm>
          </p:grpSpPr>
          <p:sp>
            <p:nvSpPr>
              <p:cNvPr id="148503" name="Text Box 23"/>
              <p:cNvSpPr txBox="1">
                <a:spLocks noChangeArrowheads="1"/>
              </p:cNvSpPr>
              <p:nvPr/>
            </p:nvSpPr>
            <p:spPr bwMode="auto">
              <a:xfrm>
                <a:off x="4486" y="1392"/>
                <a:ext cx="64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>
                    <a:solidFill>
                      <a:srgbClr val="0000FF"/>
                    </a:solidFill>
                  </a:rPr>
                  <a:t>Outlook </a:t>
                </a:r>
              </a:p>
            </p:txBody>
          </p:sp>
          <p:sp>
            <p:nvSpPr>
              <p:cNvPr id="148504" name="Text Box 24"/>
              <p:cNvSpPr txBox="1">
                <a:spLocks noChangeArrowheads="1"/>
              </p:cNvSpPr>
              <p:nvPr/>
            </p:nvSpPr>
            <p:spPr bwMode="auto">
              <a:xfrm>
                <a:off x="4480" y="1966"/>
                <a:ext cx="67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>
                    <a:solidFill>
                      <a:srgbClr val="000066"/>
                    </a:solidFill>
                  </a:rPr>
                  <a:t>Overcast</a:t>
                </a:r>
                <a:endParaRPr lang="en-US" sz="20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148505" name="Text Box 25"/>
              <p:cNvSpPr txBox="1">
                <a:spLocks noChangeArrowheads="1"/>
              </p:cNvSpPr>
              <p:nvPr/>
            </p:nvSpPr>
            <p:spPr bwMode="auto">
              <a:xfrm>
                <a:off x="5126" y="1944"/>
                <a:ext cx="40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>
                    <a:solidFill>
                      <a:srgbClr val="000066"/>
                    </a:solidFill>
                  </a:rPr>
                  <a:t>Rain</a:t>
                </a:r>
                <a:endParaRPr lang="en-US" sz="2000" b="1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148506" name="AutoShape 26"/>
              <p:cNvCxnSpPr>
                <a:cxnSpLocks noChangeShapeType="1"/>
                <a:stCxn id="148503" idx="2"/>
                <a:endCxn id="148505" idx="0"/>
              </p:cNvCxnSpPr>
              <p:nvPr/>
            </p:nvCxnSpPr>
            <p:spPr bwMode="auto">
              <a:xfrm>
                <a:off x="4711" y="1574"/>
                <a:ext cx="551" cy="37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8507" name="AutoShape 27"/>
              <p:cNvCxnSpPr>
                <a:cxnSpLocks noChangeShapeType="1"/>
                <a:stCxn id="148503" idx="2"/>
                <a:endCxn id="148504" idx="0"/>
              </p:cNvCxnSpPr>
              <p:nvPr/>
            </p:nvCxnSpPr>
            <p:spPr bwMode="auto">
              <a:xfrm>
                <a:off x="4711" y="1574"/>
                <a:ext cx="4" cy="39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48508" name="Text Box 28"/>
              <p:cNvSpPr txBox="1">
                <a:spLocks noChangeArrowheads="1"/>
              </p:cNvSpPr>
              <p:nvPr/>
            </p:nvSpPr>
            <p:spPr bwMode="auto">
              <a:xfrm>
                <a:off x="4000" y="1966"/>
                <a:ext cx="51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>
                    <a:solidFill>
                      <a:srgbClr val="000066"/>
                    </a:solidFill>
                  </a:rPr>
                  <a:t>Sunny</a:t>
                </a:r>
                <a:endParaRPr lang="en-US" sz="2000" b="1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148509" name="AutoShape 29"/>
              <p:cNvCxnSpPr>
                <a:cxnSpLocks noChangeShapeType="1"/>
                <a:stCxn id="148503" idx="2"/>
                <a:endCxn id="148508" idx="0"/>
              </p:cNvCxnSpPr>
              <p:nvPr/>
            </p:nvCxnSpPr>
            <p:spPr bwMode="auto">
              <a:xfrm flipH="1">
                <a:off x="4178" y="1574"/>
                <a:ext cx="533" cy="39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8510" name="AutoShape 30"/>
              <p:cNvCxnSpPr>
                <a:cxnSpLocks noChangeShapeType="1"/>
                <a:stCxn id="148485" idx="0"/>
                <a:endCxn id="148504" idx="2"/>
              </p:cNvCxnSpPr>
              <p:nvPr/>
            </p:nvCxnSpPr>
            <p:spPr bwMode="auto">
              <a:xfrm flipV="1">
                <a:off x="4702" y="2149"/>
                <a:ext cx="13" cy="11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319419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 I play tennis today?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Features </a:t>
            </a:r>
            <a:endParaRPr lang="en-US" b="1" dirty="0"/>
          </a:p>
          <a:p>
            <a:pPr lvl="1"/>
            <a:r>
              <a:rPr lang="en-US" dirty="0"/>
              <a:t>Outlook: 		</a:t>
            </a:r>
            <a:r>
              <a:rPr lang="en-US" dirty="0" smtClean="0"/>
              <a:t>	{Sun</a:t>
            </a:r>
            <a:r>
              <a:rPr lang="en-US" dirty="0"/>
              <a:t>, Overcast, </a:t>
            </a:r>
            <a:r>
              <a:rPr lang="en-US" dirty="0" smtClean="0"/>
              <a:t>Rain}</a:t>
            </a:r>
            <a:endParaRPr lang="en-US" dirty="0"/>
          </a:p>
          <a:p>
            <a:pPr lvl="1"/>
            <a:r>
              <a:rPr lang="en-US" dirty="0"/>
              <a:t>Temperature:	</a:t>
            </a:r>
            <a:r>
              <a:rPr lang="en-US" dirty="0" smtClean="0"/>
              <a:t>	{Hot</a:t>
            </a:r>
            <a:r>
              <a:rPr lang="en-US" dirty="0"/>
              <a:t>, Mild, </a:t>
            </a:r>
            <a:r>
              <a:rPr lang="en-US" dirty="0" smtClean="0"/>
              <a:t>Cool}</a:t>
            </a:r>
            <a:endParaRPr lang="en-US" dirty="0"/>
          </a:p>
          <a:p>
            <a:pPr lvl="1"/>
            <a:r>
              <a:rPr lang="en-US" dirty="0"/>
              <a:t>Humidity:		</a:t>
            </a:r>
            <a:r>
              <a:rPr lang="en-US" dirty="0" smtClean="0"/>
              <a:t>	{High</a:t>
            </a:r>
            <a:r>
              <a:rPr lang="en-US" dirty="0"/>
              <a:t>, Normal, </a:t>
            </a:r>
            <a:r>
              <a:rPr lang="en-US" dirty="0" smtClean="0"/>
              <a:t>Low}</a:t>
            </a:r>
            <a:endParaRPr lang="en-US" dirty="0"/>
          </a:p>
          <a:p>
            <a:pPr lvl="1"/>
            <a:r>
              <a:rPr lang="en-US" dirty="0"/>
              <a:t>Wind:			</a:t>
            </a:r>
            <a:r>
              <a:rPr lang="en-US" dirty="0" smtClean="0"/>
              <a:t>{Strong</a:t>
            </a:r>
            <a:r>
              <a:rPr lang="en-US" dirty="0"/>
              <a:t>, </a:t>
            </a:r>
            <a:r>
              <a:rPr lang="en-US" dirty="0" smtClean="0"/>
              <a:t>Weak}</a:t>
            </a:r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Labels</a:t>
            </a:r>
          </a:p>
          <a:p>
            <a:pPr lvl="1"/>
            <a:r>
              <a:rPr lang="en-US" dirty="0" smtClean="0"/>
              <a:t>Binary classification task: Y =  {+, -}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27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 I play tennis today? 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369614" y="1302625"/>
          <a:ext cx="2935014" cy="4610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2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92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53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68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59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970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 smtClean="0"/>
                        <a:t> O</a:t>
                      </a:r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</a:t>
                      </a:r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H</a:t>
                      </a:r>
                      <a:r>
                        <a:rPr lang="en-US" b="1" baseline="0" dirty="0" smtClean="0"/>
                        <a:t> </a:t>
                      </a:r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W</a:t>
                      </a:r>
                      <a:r>
                        <a:rPr lang="en-US" b="1" baseline="0" dirty="0" smtClean="0"/>
                        <a:t> </a:t>
                      </a:r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Play?</a:t>
                      </a:r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9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707524" y="1217989"/>
            <a:ext cx="404385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1600200" algn="l"/>
              </a:tabLst>
            </a:pPr>
            <a:r>
              <a:rPr lang="en-US" sz="2400" b="1" dirty="0" smtClean="0">
                <a:latin typeface="+mn-lt"/>
              </a:rPr>
              <a:t>O</a:t>
            </a:r>
            <a:r>
              <a:rPr lang="en-US" sz="2400" dirty="0" smtClean="0">
                <a:latin typeface="+mn-lt"/>
              </a:rPr>
              <a:t>utlook</a:t>
            </a:r>
            <a:r>
              <a:rPr lang="en-US" sz="2400" dirty="0">
                <a:latin typeface="+mn-lt"/>
              </a:rPr>
              <a:t>:	</a:t>
            </a:r>
            <a:r>
              <a:rPr lang="en-US" sz="2400" dirty="0" smtClean="0">
                <a:latin typeface="+mn-lt"/>
              </a:rPr>
              <a:t>S(</a:t>
            </a:r>
            <a:r>
              <a:rPr lang="en-US" sz="2400" dirty="0" err="1" smtClean="0">
                <a:latin typeface="+mn-lt"/>
              </a:rPr>
              <a:t>unny</a:t>
            </a:r>
            <a:r>
              <a:rPr lang="en-US" sz="2400" dirty="0" smtClean="0">
                <a:latin typeface="+mn-lt"/>
              </a:rPr>
              <a:t>), 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	O(</a:t>
            </a:r>
            <a:r>
              <a:rPr lang="en-US" sz="2400" dirty="0" err="1" smtClean="0">
                <a:latin typeface="+mn-lt"/>
              </a:rPr>
              <a:t>vercast</a:t>
            </a:r>
            <a:r>
              <a:rPr lang="en-US" sz="2400" dirty="0" smtClean="0">
                <a:latin typeface="+mn-lt"/>
              </a:rPr>
              <a:t>), 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	R(</a:t>
            </a:r>
            <a:r>
              <a:rPr lang="en-US" sz="2400" dirty="0" err="1" smtClean="0">
                <a:latin typeface="+mn-lt"/>
              </a:rPr>
              <a:t>ainy</a:t>
            </a:r>
            <a:r>
              <a:rPr lang="en-US" sz="2400" dirty="0" smtClean="0">
                <a:latin typeface="+mn-lt"/>
              </a:rPr>
              <a:t>)</a:t>
            </a:r>
            <a:endParaRPr lang="en-US" sz="2400" dirty="0">
              <a:latin typeface="+mn-lt"/>
            </a:endParaRPr>
          </a:p>
          <a:p>
            <a:pPr>
              <a:spcBef>
                <a:spcPct val="50000"/>
              </a:spcBef>
              <a:tabLst>
                <a:tab pos="1600200" algn="l"/>
              </a:tabLst>
            </a:pPr>
            <a:r>
              <a:rPr lang="en-US" sz="2400" b="1" dirty="0" smtClean="0">
                <a:latin typeface="+mn-lt"/>
              </a:rPr>
              <a:t>T</a:t>
            </a:r>
            <a:r>
              <a:rPr lang="en-US" sz="2400" dirty="0" smtClean="0">
                <a:latin typeface="+mn-lt"/>
              </a:rPr>
              <a:t>emperature:</a:t>
            </a:r>
            <a:r>
              <a:rPr lang="en-US" sz="2400" dirty="0">
                <a:latin typeface="+mn-lt"/>
              </a:rPr>
              <a:t>	</a:t>
            </a:r>
            <a:r>
              <a:rPr lang="en-US" sz="2400" dirty="0" smtClean="0">
                <a:latin typeface="+mn-lt"/>
              </a:rPr>
              <a:t>H(</a:t>
            </a:r>
            <a:r>
              <a:rPr lang="en-US" sz="2400" dirty="0" err="1" smtClean="0">
                <a:latin typeface="+mn-lt"/>
              </a:rPr>
              <a:t>ot</a:t>
            </a:r>
            <a:r>
              <a:rPr lang="en-US" sz="2400" dirty="0" smtClean="0">
                <a:latin typeface="+mn-lt"/>
              </a:rPr>
              <a:t>), 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		M(</a:t>
            </a:r>
            <a:r>
              <a:rPr lang="en-US" sz="2400" dirty="0" err="1" smtClean="0">
                <a:latin typeface="+mn-lt"/>
              </a:rPr>
              <a:t>edium</a:t>
            </a:r>
            <a:r>
              <a:rPr lang="en-US" sz="2400" dirty="0" smtClean="0">
                <a:latin typeface="+mn-lt"/>
              </a:rPr>
              <a:t>), 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		C(</a:t>
            </a:r>
            <a:r>
              <a:rPr lang="en-US" sz="2400" dirty="0" err="1" smtClean="0">
                <a:latin typeface="+mn-lt"/>
              </a:rPr>
              <a:t>ool</a:t>
            </a:r>
            <a:r>
              <a:rPr lang="en-US" sz="2400" dirty="0" smtClean="0">
                <a:latin typeface="+mn-lt"/>
              </a:rPr>
              <a:t>)</a:t>
            </a:r>
            <a:endParaRPr lang="en-US" sz="2400" dirty="0">
              <a:latin typeface="+mn-lt"/>
            </a:endParaRPr>
          </a:p>
          <a:p>
            <a:pPr>
              <a:spcBef>
                <a:spcPct val="50000"/>
              </a:spcBef>
              <a:tabLst>
                <a:tab pos="1600200" algn="l"/>
              </a:tabLst>
            </a:pPr>
            <a:r>
              <a:rPr lang="en-US" sz="2400" b="1" dirty="0">
                <a:latin typeface="+mn-lt"/>
              </a:rPr>
              <a:t>H</a:t>
            </a:r>
            <a:r>
              <a:rPr lang="en-US" sz="2400" dirty="0">
                <a:latin typeface="+mn-lt"/>
              </a:rPr>
              <a:t>umidity:	</a:t>
            </a:r>
            <a:r>
              <a:rPr lang="en-US" sz="2400" dirty="0" smtClean="0">
                <a:latin typeface="+mn-lt"/>
              </a:rPr>
              <a:t>H(</a:t>
            </a:r>
            <a:r>
              <a:rPr lang="en-US" sz="2400" dirty="0" err="1" smtClean="0">
                <a:latin typeface="+mn-lt"/>
              </a:rPr>
              <a:t>igh</a:t>
            </a:r>
            <a:r>
              <a:rPr lang="en-US" sz="2400" dirty="0" smtClean="0">
                <a:latin typeface="+mn-lt"/>
              </a:rPr>
              <a:t>),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	N(</a:t>
            </a:r>
            <a:r>
              <a:rPr lang="en-US" sz="2400" dirty="0" err="1" smtClean="0">
                <a:latin typeface="+mn-lt"/>
              </a:rPr>
              <a:t>ormal</a:t>
            </a:r>
            <a:r>
              <a:rPr lang="en-US" sz="2400" dirty="0" smtClean="0">
                <a:latin typeface="+mn-lt"/>
              </a:rPr>
              <a:t>), 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	L(</a:t>
            </a:r>
            <a:r>
              <a:rPr lang="en-US" sz="2400" dirty="0" err="1" smtClean="0">
                <a:latin typeface="+mn-lt"/>
              </a:rPr>
              <a:t>ow</a:t>
            </a:r>
            <a:r>
              <a:rPr lang="en-US" sz="2400" dirty="0" smtClean="0">
                <a:latin typeface="+mn-lt"/>
              </a:rPr>
              <a:t>)</a:t>
            </a:r>
            <a:endParaRPr lang="en-US" sz="2400" dirty="0">
              <a:latin typeface="+mn-lt"/>
            </a:endParaRPr>
          </a:p>
          <a:p>
            <a:pPr>
              <a:spcBef>
                <a:spcPct val="50000"/>
              </a:spcBef>
              <a:tabLst>
                <a:tab pos="1600200" algn="l"/>
              </a:tabLst>
            </a:pPr>
            <a:r>
              <a:rPr lang="en-US" sz="2400" b="1" dirty="0">
                <a:latin typeface="+mn-lt"/>
              </a:rPr>
              <a:t>W</a:t>
            </a:r>
            <a:r>
              <a:rPr lang="en-US" sz="2400" dirty="0">
                <a:latin typeface="+mn-lt"/>
              </a:rPr>
              <a:t>ind:	</a:t>
            </a:r>
            <a:r>
              <a:rPr lang="en-US" sz="2400" dirty="0" smtClean="0">
                <a:latin typeface="+mn-lt"/>
              </a:rPr>
              <a:t>S(</a:t>
            </a:r>
            <a:r>
              <a:rPr lang="en-US" sz="2400" dirty="0" err="1" smtClean="0">
                <a:latin typeface="+mn-lt"/>
              </a:rPr>
              <a:t>trong</a:t>
            </a:r>
            <a:r>
              <a:rPr lang="en-US" sz="2400" dirty="0" smtClean="0">
                <a:latin typeface="+mn-lt"/>
              </a:rPr>
              <a:t>), 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	W(</a:t>
            </a:r>
            <a:r>
              <a:rPr lang="en-US" sz="2400" dirty="0" err="1" smtClean="0">
                <a:latin typeface="+mn-lt"/>
              </a:rPr>
              <a:t>eak</a:t>
            </a:r>
            <a:r>
              <a:rPr lang="en-US" sz="2400" dirty="0" smtClean="0">
                <a:latin typeface="+mn-lt"/>
              </a:rPr>
              <a:t>)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7650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0"/>
            <a:ext cx="9829800" cy="1143000"/>
          </a:xfrm>
        </p:spPr>
        <p:txBody>
          <a:bodyPr/>
          <a:lstStyle/>
          <a:p>
            <a:r>
              <a:rPr lang="en-US" dirty="0" smtClean="0"/>
              <a:t>Basic Decision Trees Learning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72679" y="1322592"/>
            <a:ext cx="7162800" cy="4525963"/>
          </a:xfrm>
        </p:spPr>
        <p:txBody>
          <a:bodyPr/>
          <a:lstStyle/>
          <a:p>
            <a:r>
              <a:rPr lang="en-US" dirty="0" smtClean="0"/>
              <a:t>Data is processed in Batch (i.e. all the data available)</a:t>
            </a:r>
          </a:p>
          <a:p>
            <a:r>
              <a:rPr lang="en-US" dirty="0" smtClean="0"/>
              <a:t>Recursively build a decision tree top down.</a:t>
            </a:r>
            <a:endParaRPr lang="en-US" dirty="0"/>
          </a:p>
        </p:txBody>
      </p:sp>
      <p:graphicFrame>
        <p:nvGraphicFramePr>
          <p:cNvPr id="52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7925868"/>
              </p:ext>
            </p:extLst>
          </p:nvPr>
        </p:nvGraphicFramePr>
        <p:xfrm>
          <a:off x="1408386" y="2209800"/>
          <a:ext cx="2935014" cy="4610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2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92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53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68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59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970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 smtClean="0"/>
                        <a:t> O</a:t>
                      </a:r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</a:t>
                      </a:r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H</a:t>
                      </a:r>
                      <a:r>
                        <a:rPr lang="en-US" b="1" baseline="0" dirty="0" smtClean="0"/>
                        <a:t> </a:t>
                      </a:r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W</a:t>
                      </a:r>
                      <a:r>
                        <a:rPr lang="en-US" b="1" baseline="0" dirty="0" smtClean="0"/>
                        <a:t> </a:t>
                      </a:r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Play?</a:t>
                      </a:r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9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36" name="Text Box 32"/>
          <p:cNvSpPr txBox="1">
            <a:spLocks noChangeArrowheads="1"/>
          </p:cNvSpPr>
          <p:nvPr/>
        </p:nvSpPr>
        <p:spPr bwMode="auto">
          <a:xfrm>
            <a:off x="7391400" y="1371600"/>
            <a:ext cx="1223412" cy="369332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800" dirty="0" smtClean="0">
                <a:solidFill>
                  <a:srgbClr val="FC0128"/>
                </a:solidFill>
                <a:latin typeface="+mj-lt"/>
              </a:rPr>
              <a:t>Algorithm?</a:t>
            </a:r>
            <a:endParaRPr lang="en-US" sz="1800" dirty="0">
              <a:solidFill>
                <a:srgbClr val="FC0128"/>
              </a:solidFill>
              <a:latin typeface="+mj-lt"/>
            </a:endParaRPr>
          </a:p>
        </p:txBody>
      </p:sp>
      <p:grpSp>
        <p:nvGrpSpPr>
          <p:cNvPr id="39" name="Group 4"/>
          <p:cNvGrpSpPr>
            <a:grpSpLocks/>
          </p:cNvGrpSpPr>
          <p:nvPr/>
        </p:nvGrpSpPr>
        <p:grpSpPr bwMode="auto">
          <a:xfrm>
            <a:off x="4648200" y="3581400"/>
            <a:ext cx="4356100" cy="2849563"/>
            <a:chOff x="3648" y="2352"/>
            <a:chExt cx="2024" cy="1598"/>
          </a:xfrm>
        </p:grpSpPr>
        <p:sp>
          <p:nvSpPr>
            <p:cNvPr id="40" name="Text Box 5"/>
            <p:cNvSpPr txBox="1">
              <a:spLocks noChangeArrowheads="1"/>
            </p:cNvSpPr>
            <p:nvPr/>
          </p:nvSpPr>
          <p:spPr bwMode="auto">
            <a:xfrm>
              <a:off x="4456" y="3218"/>
              <a:ext cx="35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 u="sng">
                  <a:solidFill>
                    <a:srgbClr val="0000FF"/>
                  </a:solidFill>
                </a:rPr>
                <a:t>Yes</a:t>
              </a:r>
            </a:p>
          </p:txBody>
        </p:sp>
        <p:grpSp>
          <p:nvGrpSpPr>
            <p:cNvPr id="41" name="Group 6"/>
            <p:cNvGrpSpPr>
              <a:grpSpLocks/>
            </p:cNvGrpSpPr>
            <p:nvPr/>
          </p:nvGrpSpPr>
          <p:grpSpPr bwMode="auto">
            <a:xfrm>
              <a:off x="3648" y="3156"/>
              <a:ext cx="977" cy="794"/>
              <a:chOff x="3792" y="2196"/>
              <a:chExt cx="977" cy="794"/>
            </a:xfrm>
          </p:grpSpPr>
          <p:sp>
            <p:nvSpPr>
              <p:cNvPr id="60" name="Text Box 7"/>
              <p:cNvSpPr txBox="1">
                <a:spLocks noChangeArrowheads="1"/>
              </p:cNvSpPr>
              <p:nvPr/>
            </p:nvSpPr>
            <p:spPr bwMode="auto">
              <a:xfrm>
                <a:off x="3960" y="2196"/>
                <a:ext cx="67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>
                    <a:solidFill>
                      <a:srgbClr val="0000FF"/>
                    </a:solidFill>
                  </a:rPr>
                  <a:t>Humidity</a:t>
                </a:r>
              </a:p>
            </p:txBody>
          </p:sp>
          <p:sp>
            <p:nvSpPr>
              <p:cNvPr id="61" name="Text Box 8"/>
              <p:cNvSpPr txBox="1">
                <a:spLocks noChangeArrowheads="1"/>
              </p:cNvSpPr>
              <p:nvPr/>
            </p:nvSpPr>
            <p:spPr bwMode="auto">
              <a:xfrm>
                <a:off x="4201" y="2590"/>
                <a:ext cx="56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>
                    <a:solidFill>
                      <a:srgbClr val="000066"/>
                    </a:solidFill>
                  </a:rPr>
                  <a:t>Normal</a:t>
                </a:r>
                <a:endParaRPr lang="en-US" sz="20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62" name="Text Box 9"/>
              <p:cNvSpPr txBox="1">
                <a:spLocks noChangeArrowheads="1"/>
              </p:cNvSpPr>
              <p:nvPr/>
            </p:nvSpPr>
            <p:spPr bwMode="auto">
              <a:xfrm>
                <a:off x="3792" y="2590"/>
                <a:ext cx="40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>
                    <a:solidFill>
                      <a:srgbClr val="000066"/>
                    </a:solidFill>
                  </a:rPr>
                  <a:t>High</a:t>
                </a:r>
                <a:endParaRPr lang="en-US" sz="2000" b="1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63" name="AutoShape 10"/>
              <p:cNvCxnSpPr>
                <a:cxnSpLocks noChangeShapeType="1"/>
                <a:stCxn id="61" idx="0"/>
                <a:endCxn id="60" idx="2"/>
              </p:cNvCxnSpPr>
              <p:nvPr/>
            </p:nvCxnSpPr>
            <p:spPr bwMode="auto">
              <a:xfrm flipH="1" flipV="1">
                <a:off x="4159" y="2379"/>
                <a:ext cx="209" cy="21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" name="AutoShape 11"/>
              <p:cNvCxnSpPr>
                <a:cxnSpLocks noChangeShapeType="1"/>
                <a:stCxn id="62" idx="0"/>
                <a:endCxn id="60" idx="2"/>
              </p:cNvCxnSpPr>
              <p:nvPr/>
            </p:nvCxnSpPr>
            <p:spPr bwMode="auto">
              <a:xfrm flipV="1">
                <a:off x="3912" y="2379"/>
                <a:ext cx="247" cy="21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65" name="Text Box 12"/>
              <p:cNvSpPr txBox="1">
                <a:spLocks noChangeArrowheads="1"/>
              </p:cNvSpPr>
              <p:nvPr/>
            </p:nvSpPr>
            <p:spPr bwMode="auto">
              <a:xfrm>
                <a:off x="3820" y="2740"/>
                <a:ext cx="29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 u="sng">
                    <a:solidFill>
                      <a:srgbClr val="0000FF"/>
                    </a:solidFill>
                  </a:rPr>
                  <a:t>No</a:t>
                </a:r>
              </a:p>
            </p:txBody>
          </p:sp>
          <p:sp>
            <p:nvSpPr>
              <p:cNvPr id="66" name="Text Box 13"/>
              <p:cNvSpPr txBox="1">
                <a:spLocks noChangeArrowheads="1"/>
              </p:cNvSpPr>
              <p:nvPr/>
            </p:nvSpPr>
            <p:spPr bwMode="auto">
              <a:xfrm>
                <a:off x="4258" y="2733"/>
                <a:ext cx="35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 u="sng">
                    <a:solidFill>
                      <a:srgbClr val="0000FF"/>
                    </a:solidFill>
                  </a:rPr>
                  <a:t>Yes</a:t>
                </a:r>
              </a:p>
            </p:txBody>
          </p:sp>
        </p:grpSp>
        <p:grpSp>
          <p:nvGrpSpPr>
            <p:cNvPr id="42" name="Group 14"/>
            <p:cNvGrpSpPr>
              <a:grpSpLocks/>
            </p:cNvGrpSpPr>
            <p:nvPr/>
          </p:nvGrpSpPr>
          <p:grpSpPr bwMode="auto">
            <a:xfrm>
              <a:off x="4803" y="3156"/>
              <a:ext cx="869" cy="787"/>
              <a:chOff x="4947" y="2196"/>
              <a:chExt cx="869" cy="787"/>
            </a:xfrm>
          </p:grpSpPr>
          <p:sp>
            <p:nvSpPr>
              <p:cNvPr id="53" name="Text Box 15"/>
              <p:cNvSpPr txBox="1">
                <a:spLocks noChangeArrowheads="1"/>
              </p:cNvSpPr>
              <p:nvPr/>
            </p:nvSpPr>
            <p:spPr bwMode="auto">
              <a:xfrm>
                <a:off x="5164" y="2196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>
                    <a:solidFill>
                      <a:srgbClr val="0000FF"/>
                    </a:solidFill>
                  </a:rPr>
                  <a:t>Wind</a:t>
                </a:r>
              </a:p>
            </p:txBody>
          </p:sp>
          <p:sp>
            <p:nvSpPr>
              <p:cNvPr id="54" name="Text Box 16"/>
              <p:cNvSpPr txBox="1">
                <a:spLocks noChangeArrowheads="1"/>
              </p:cNvSpPr>
              <p:nvPr/>
            </p:nvSpPr>
            <p:spPr bwMode="auto">
              <a:xfrm>
                <a:off x="5357" y="2590"/>
                <a:ext cx="45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>
                    <a:solidFill>
                      <a:srgbClr val="000066"/>
                    </a:solidFill>
                  </a:rPr>
                  <a:t>Weak</a:t>
                </a:r>
                <a:endParaRPr lang="en-US" sz="20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55" name="Text Box 17"/>
              <p:cNvSpPr txBox="1">
                <a:spLocks noChangeArrowheads="1"/>
              </p:cNvSpPr>
              <p:nvPr/>
            </p:nvSpPr>
            <p:spPr bwMode="auto">
              <a:xfrm>
                <a:off x="4947" y="2590"/>
                <a:ext cx="53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 dirty="0">
                    <a:solidFill>
                      <a:srgbClr val="000066"/>
                    </a:solidFill>
                  </a:rPr>
                  <a:t>Strong</a:t>
                </a:r>
                <a:endParaRPr lang="en-US" sz="20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56" name="Text Box 18"/>
              <p:cNvSpPr txBox="1">
                <a:spLocks noChangeArrowheads="1"/>
              </p:cNvSpPr>
              <p:nvPr/>
            </p:nvSpPr>
            <p:spPr bwMode="auto">
              <a:xfrm>
                <a:off x="4975" y="2733"/>
                <a:ext cx="29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 u="sng">
                    <a:solidFill>
                      <a:srgbClr val="0000FF"/>
                    </a:solidFill>
                  </a:rPr>
                  <a:t>No</a:t>
                </a:r>
              </a:p>
            </p:txBody>
          </p:sp>
          <p:sp>
            <p:nvSpPr>
              <p:cNvPr id="57" name="Text Box 19"/>
              <p:cNvSpPr txBox="1">
                <a:spLocks noChangeArrowheads="1"/>
              </p:cNvSpPr>
              <p:nvPr/>
            </p:nvSpPr>
            <p:spPr bwMode="auto">
              <a:xfrm>
                <a:off x="5413" y="2727"/>
                <a:ext cx="35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 u="sng">
                    <a:solidFill>
                      <a:srgbClr val="0000FF"/>
                    </a:solidFill>
                  </a:rPr>
                  <a:t>Yes</a:t>
                </a:r>
              </a:p>
            </p:txBody>
          </p:sp>
          <p:cxnSp>
            <p:nvCxnSpPr>
              <p:cNvPr id="58" name="AutoShape 20"/>
              <p:cNvCxnSpPr>
                <a:cxnSpLocks noChangeShapeType="1"/>
                <a:stCxn id="53" idx="2"/>
                <a:endCxn id="54" idx="0"/>
              </p:cNvCxnSpPr>
              <p:nvPr/>
            </p:nvCxnSpPr>
            <p:spPr bwMode="auto">
              <a:xfrm>
                <a:off x="5292" y="2379"/>
                <a:ext cx="199" cy="21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9" name="AutoShape 21"/>
              <p:cNvCxnSpPr>
                <a:cxnSpLocks noChangeShapeType="1"/>
                <a:stCxn id="55" idx="0"/>
                <a:endCxn id="53" idx="2"/>
              </p:cNvCxnSpPr>
              <p:nvPr/>
            </p:nvCxnSpPr>
            <p:spPr bwMode="auto">
              <a:xfrm flipV="1">
                <a:off x="5106" y="2379"/>
                <a:ext cx="186" cy="21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3" name="Group 22"/>
            <p:cNvGrpSpPr>
              <a:grpSpLocks/>
            </p:cNvGrpSpPr>
            <p:nvPr/>
          </p:nvGrpSpPr>
          <p:grpSpPr bwMode="auto">
            <a:xfrm>
              <a:off x="3856" y="2352"/>
              <a:ext cx="1526" cy="867"/>
              <a:chOff x="4000" y="1392"/>
              <a:chExt cx="1526" cy="867"/>
            </a:xfrm>
          </p:grpSpPr>
          <p:sp>
            <p:nvSpPr>
              <p:cNvPr id="44" name="Text Box 23"/>
              <p:cNvSpPr txBox="1">
                <a:spLocks noChangeArrowheads="1"/>
              </p:cNvSpPr>
              <p:nvPr/>
            </p:nvSpPr>
            <p:spPr bwMode="auto">
              <a:xfrm>
                <a:off x="4486" y="1392"/>
                <a:ext cx="64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>
                    <a:solidFill>
                      <a:srgbClr val="0000FF"/>
                    </a:solidFill>
                  </a:rPr>
                  <a:t>Outlook </a:t>
                </a:r>
              </a:p>
            </p:txBody>
          </p:sp>
          <p:sp>
            <p:nvSpPr>
              <p:cNvPr id="45" name="Text Box 24"/>
              <p:cNvSpPr txBox="1">
                <a:spLocks noChangeArrowheads="1"/>
              </p:cNvSpPr>
              <p:nvPr/>
            </p:nvSpPr>
            <p:spPr bwMode="auto">
              <a:xfrm>
                <a:off x="4480" y="1966"/>
                <a:ext cx="67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>
                    <a:solidFill>
                      <a:srgbClr val="000066"/>
                    </a:solidFill>
                  </a:rPr>
                  <a:t>Overcast</a:t>
                </a:r>
                <a:endParaRPr lang="en-US" sz="20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46" name="Text Box 25"/>
              <p:cNvSpPr txBox="1">
                <a:spLocks noChangeArrowheads="1"/>
              </p:cNvSpPr>
              <p:nvPr/>
            </p:nvSpPr>
            <p:spPr bwMode="auto">
              <a:xfrm>
                <a:off x="5126" y="1944"/>
                <a:ext cx="40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>
                    <a:solidFill>
                      <a:srgbClr val="000066"/>
                    </a:solidFill>
                  </a:rPr>
                  <a:t>Rain</a:t>
                </a:r>
                <a:endParaRPr lang="en-US" sz="2000" b="1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47" name="AutoShape 26"/>
              <p:cNvCxnSpPr>
                <a:cxnSpLocks noChangeShapeType="1"/>
                <a:stCxn id="44" idx="2"/>
                <a:endCxn id="46" idx="0"/>
              </p:cNvCxnSpPr>
              <p:nvPr/>
            </p:nvCxnSpPr>
            <p:spPr bwMode="auto">
              <a:xfrm>
                <a:off x="4711" y="1574"/>
                <a:ext cx="551" cy="37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8" name="AutoShape 27"/>
              <p:cNvCxnSpPr>
                <a:cxnSpLocks noChangeShapeType="1"/>
                <a:stCxn id="44" idx="2"/>
                <a:endCxn id="45" idx="0"/>
              </p:cNvCxnSpPr>
              <p:nvPr/>
            </p:nvCxnSpPr>
            <p:spPr bwMode="auto">
              <a:xfrm>
                <a:off x="4711" y="1574"/>
                <a:ext cx="4" cy="39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9" name="Text Box 28"/>
              <p:cNvSpPr txBox="1">
                <a:spLocks noChangeArrowheads="1"/>
              </p:cNvSpPr>
              <p:nvPr/>
            </p:nvSpPr>
            <p:spPr bwMode="auto">
              <a:xfrm>
                <a:off x="4000" y="1966"/>
                <a:ext cx="51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>
                    <a:solidFill>
                      <a:srgbClr val="000066"/>
                    </a:solidFill>
                  </a:rPr>
                  <a:t>Sunny</a:t>
                </a:r>
                <a:endParaRPr lang="en-US" sz="2000" b="1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50" name="AutoShape 29"/>
              <p:cNvCxnSpPr>
                <a:cxnSpLocks noChangeShapeType="1"/>
                <a:stCxn id="44" idx="2"/>
                <a:endCxn id="49" idx="0"/>
              </p:cNvCxnSpPr>
              <p:nvPr/>
            </p:nvCxnSpPr>
            <p:spPr bwMode="auto">
              <a:xfrm flipH="1">
                <a:off x="4178" y="1574"/>
                <a:ext cx="533" cy="39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1" name="AutoShape 30"/>
              <p:cNvCxnSpPr>
                <a:cxnSpLocks noChangeShapeType="1"/>
                <a:stCxn id="40" idx="0"/>
                <a:endCxn id="45" idx="2"/>
              </p:cNvCxnSpPr>
              <p:nvPr/>
            </p:nvCxnSpPr>
            <p:spPr bwMode="auto">
              <a:xfrm flipV="1">
                <a:off x="4702" y="2149"/>
                <a:ext cx="13" cy="11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26769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Decision Tree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Tx/>
            </a:pPr>
            <a:r>
              <a:rPr lang="en-US" sz="2000" dirty="0">
                <a:latin typeface="Calibri" pitchFamily="34" charset="0"/>
              </a:rPr>
              <a:t>Let </a:t>
            </a:r>
            <a:r>
              <a:rPr lang="en-US" sz="2000" dirty="0">
                <a:solidFill>
                  <a:srgbClr val="0000FF"/>
                </a:solidFill>
                <a:latin typeface="Calibri" pitchFamily="34" charset="0"/>
              </a:rPr>
              <a:t> S </a:t>
            </a:r>
            <a:r>
              <a:rPr lang="en-US" sz="2000" dirty="0">
                <a:latin typeface="Calibri" pitchFamily="34" charset="0"/>
              </a:rPr>
              <a:t>be the</a:t>
            </a:r>
            <a:r>
              <a:rPr lang="en-US" sz="2000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n-US" sz="2000" dirty="0">
                <a:solidFill>
                  <a:srgbClr val="000066"/>
                </a:solidFill>
                <a:latin typeface="Calibri" pitchFamily="34" charset="0"/>
              </a:rPr>
              <a:t>set of </a:t>
            </a: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</a:rPr>
              <a:t>Examples</a:t>
            </a:r>
          </a:p>
          <a:p>
            <a:pPr lvl="1">
              <a:buSzTx/>
            </a:pPr>
            <a:r>
              <a:rPr lang="en-US" sz="1600" dirty="0" smtClean="0">
                <a:solidFill>
                  <a:srgbClr val="0000FF"/>
                </a:solidFill>
                <a:latin typeface="Calibri" pitchFamily="34" charset="0"/>
              </a:rPr>
              <a:t>Label  </a:t>
            </a:r>
            <a:r>
              <a:rPr lang="en-US" sz="1600" dirty="0">
                <a:solidFill>
                  <a:srgbClr val="000066"/>
                </a:solidFill>
                <a:latin typeface="Calibri" pitchFamily="34" charset="0"/>
              </a:rPr>
              <a:t>is the target attribute (the </a:t>
            </a:r>
            <a:r>
              <a:rPr lang="en-US" sz="1600" dirty="0" smtClean="0">
                <a:solidFill>
                  <a:srgbClr val="000066"/>
                </a:solidFill>
                <a:latin typeface="Calibri" pitchFamily="34" charset="0"/>
              </a:rPr>
              <a:t>prediction) </a:t>
            </a:r>
          </a:p>
          <a:p>
            <a:pPr lvl="1">
              <a:buSzTx/>
            </a:pPr>
            <a:r>
              <a:rPr lang="en-US" sz="1600" dirty="0" smtClean="0">
                <a:solidFill>
                  <a:srgbClr val="0000FF"/>
                </a:solidFill>
                <a:latin typeface="Calibri" pitchFamily="34" charset="0"/>
              </a:rPr>
              <a:t>Attributes </a:t>
            </a:r>
            <a:r>
              <a:rPr lang="en-US" sz="1600" dirty="0">
                <a:solidFill>
                  <a:srgbClr val="000066"/>
                </a:solidFill>
                <a:latin typeface="Calibri" pitchFamily="34" charset="0"/>
              </a:rPr>
              <a:t>is the set of measured attributes</a:t>
            </a:r>
          </a:p>
          <a:p>
            <a:pPr>
              <a:buSzTx/>
            </a:pPr>
            <a:r>
              <a:rPr lang="en-US" sz="2000" dirty="0" smtClean="0">
                <a:solidFill>
                  <a:srgbClr val="0000FF"/>
                </a:solidFill>
                <a:latin typeface="Calibri" pitchFamily="34" charset="0"/>
              </a:rPr>
              <a:t>ID3(</a:t>
            </a:r>
            <a:r>
              <a:rPr lang="en-US" sz="2000" i="1" dirty="0" smtClean="0">
                <a:solidFill>
                  <a:srgbClr val="0000FF"/>
                </a:solidFill>
                <a:latin typeface="Calibri" pitchFamily="34" charset="0"/>
              </a:rPr>
              <a:t>S</a:t>
            </a:r>
            <a:r>
              <a:rPr lang="en-US" sz="2000" dirty="0" smtClean="0">
                <a:solidFill>
                  <a:srgbClr val="0000FF"/>
                </a:solidFill>
                <a:latin typeface="Calibri" pitchFamily="34" charset="0"/>
              </a:rPr>
              <a:t>, Attributes, </a:t>
            </a:r>
            <a:r>
              <a:rPr lang="en-US" sz="2000" dirty="0">
                <a:solidFill>
                  <a:srgbClr val="0000FF"/>
                </a:solidFill>
                <a:latin typeface="Calibri" pitchFamily="34" charset="0"/>
              </a:rPr>
              <a:t>Label)</a:t>
            </a:r>
          </a:p>
          <a:p>
            <a:pPr marL="0" indent="0">
              <a:buSzTx/>
              <a:buNone/>
            </a:pPr>
            <a:r>
              <a:rPr lang="en-US" sz="1800" dirty="0" smtClean="0">
                <a:solidFill>
                  <a:srgbClr val="9900CC"/>
                </a:solidFill>
                <a:latin typeface="Calibri" pitchFamily="34" charset="0"/>
              </a:rPr>
              <a:t>If </a:t>
            </a:r>
            <a:r>
              <a:rPr lang="en-US" sz="1800" dirty="0">
                <a:solidFill>
                  <a:srgbClr val="000066"/>
                </a:solidFill>
                <a:latin typeface="Calibri" pitchFamily="34" charset="0"/>
              </a:rPr>
              <a:t>all examples are labeled the same return a single node tree </a:t>
            </a:r>
            <a:r>
              <a:rPr lang="en-US" sz="1800" dirty="0" smtClean="0">
                <a:solidFill>
                  <a:srgbClr val="000066"/>
                </a:solidFill>
                <a:latin typeface="Calibri" pitchFamily="34" charset="0"/>
              </a:rPr>
              <a:t>with </a:t>
            </a:r>
            <a:r>
              <a:rPr lang="en-US" sz="1800" dirty="0">
                <a:solidFill>
                  <a:srgbClr val="000066"/>
                </a:solidFill>
                <a:latin typeface="Calibri" pitchFamily="34" charset="0"/>
              </a:rPr>
              <a:t>Label</a:t>
            </a:r>
          </a:p>
          <a:p>
            <a:pPr marL="0" indent="0">
              <a:buSzTx/>
              <a:buNone/>
            </a:pPr>
            <a:r>
              <a:rPr lang="en-US" sz="1800" dirty="0">
                <a:solidFill>
                  <a:srgbClr val="9900CC"/>
                </a:solidFill>
                <a:latin typeface="Calibri" pitchFamily="34" charset="0"/>
              </a:rPr>
              <a:t> </a:t>
            </a:r>
            <a:r>
              <a:rPr lang="en-US" sz="1800" dirty="0" smtClean="0">
                <a:solidFill>
                  <a:srgbClr val="9900CC"/>
                </a:solidFill>
                <a:latin typeface="Calibri" pitchFamily="34" charset="0"/>
              </a:rPr>
              <a:t>    Otherwise</a:t>
            </a:r>
            <a:r>
              <a:rPr lang="en-US" sz="1800" dirty="0" smtClean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en-US" sz="1800" dirty="0">
                <a:solidFill>
                  <a:srgbClr val="000066"/>
                </a:solidFill>
                <a:latin typeface="Calibri" pitchFamily="34" charset="0"/>
              </a:rPr>
              <a:t>Begin </a:t>
            </a:r>
            <a:endParaRPr lang="en-US" sz="1800" dirty="0" smtClean="0">
              <a:solidFill>
                <a:srgbClr val="000066"/>
              </a:solidFill>
              <a:latin typeface="Calibri" pitchFamily="34" charset="0"/>
            </a:endParaRPr>
          </a:p>
          <a:p>
            <a:pPr marL="0" indent="0">
              <a:buSzTx/>
              <a:buNone/>
            </a:pPr>
            <a:r>
              <a:rPr lang="en-US" sz="1800" dirty="0" smtClean="0">
                <a:solidFill>
                  <a:srgbClr val="000066"/>
                </a:solidFill>
                <a:latin typeface="Calibri" pitchFamily="34" charset="0"/>
              </a:rPr>
              <a:t>     </a:t>
            </a:r>
            <a:r>
              <a:rPr lang="en-US" sz="1800" dirty="0" smtClean="0">
                <a:solidFill>
                  <a:srgbClr val="0000FF"/>
                </a:solidFill>
                <a:latin typeface="Calibri" pitchFamily="34" charset="0"/>
              </a:rPr>
              <a:t>A</a:t>
            </a:r>
            <a:r>
              <a:rPr lang="en-US" sz="1800" dirty="0" smtClean="0">
                <a:solidFill>
                  <a:srgbClr val="000066"/>
                </a:solidFill>
                <a:latin typeface="Calibri" pitchFamily="34" charset="0"/>
              </a:rPr>
              <a:t> =  attribute in </a:t>
            </a:r>
            <a:r>
              <a:rPr lang="en-US" sz="1800" dirty="0" smtClean="0">
                <a:solidFill>
                  <a:srgbClr val="0000FF"/>
                </a:solidFill>
                <a:latin typeface="Calibri" pitchFamily="34" charset="0"/>
              </a:rPr>
              <a:t>Attributes</a:t>
            </a:r>
            <a:r>
              <a:rPr lang="en-US" sz="1800" dirty="0" smtClean="0">
                <a:solidFill>
                  <a:srgbClr val="000066"/>
                </a:solidFill>
                <a:latin typeface="Calibri" pitchFamily="34" charset="0"/>
              </a:rPr>
              <a:t> that </a:t>
            </a:r>
            <a:r>
              <a:rPr lang="en-US" sz="1800" i="1" u="sng" dirty="0" smtClean="0">
                <a:solidFill>
                  <a:srgbClr val="A50021"/>
                </a:solidFill>
                <a:latin typeface="Calibri" pitchFamily="34" charset="0"/>
              </a:rPr>
              <a:t>best </a:t>
            </a:r>
            <a:r>
              <a:rPr lang="en-US" sz="1800" dirty="0" smtClean="0">
                <a:solidFill>
                  <a:srgbClr val="000066"/>
                </a:solidFill>
                <a:latin typeface="Calibri" pitchFamily="34" charset="0"/>
              </a:rPr>
              <a:t>classifies </a:t>
            </a:r>
            <a:r>
              <a:rPr lang="en-US" sz="1800" dirty="0">
                <a:solidFill>
                  <a:srgbClr val="0000FF"/>
                </a:solidFill>
                <a:latin typeface="Calibri" pitchFamily="34" charset="0"/>
              </a:rPr>
              <a:t>S </a:t>
            </a:r>
            <a:r>
              <a:rPr lang="en-US" sz="1800" dirty="0" smtClean="0">
                <a:solidFill>
                  <a:srgbClr val="0000FF"/>
                </a:solidFill>
                <a:latin typeface="Calibri" pitchFamily="34" charset="0"/>
              </a:rPr>
              <a:t>  </a:t>
            </a:r>
            <a:r>
              <a:rPr lang="en-US" sz="1400" dirty="0" smtClean="0">
                <a:latin typeface="Calibri" pitchFamily="34" charset="0"/>
              </a:rPr>
              <a:t>(</a:t>
            </a:r>
            <a:r>
              <a:rPr lang="en-US" sz="1400" dirty="0">
                <a:latin typeface="Calibri" pitchFamily="34" charset="0"/>
              </a:rPr>
              <a:t>Create a Root node for </a:t>
            </a:r>
            <a:r>
              <a:rPr lang="en-US" sz="1400" dirty="0" smtClean="0">
                <a:latin typeface="Calibri" pitchFamily="34" charset="0"/>
              </a:rPr>
              <a:t>tree)</a:t>
            </a:r>
            <a:endParaRPr lang="en-US" sz="1800" dirty="0" smtClean="0">
              <a:solidFill>
                <a:srgbClr val="000066"/>
              </a:solidFill>
              <a:latin typeface="Calibri" pitchFamily="34" charset="0"/>
            </a:endParaRPr>
          </a:p>
          <a:p>
            <a:pPr marL="0" indent="0">
              <a:buSzTx/>
              <a:buNone/>
            </a:pPr>
            <a:r>
              <a:rPr lang="en-US" sz="1800" dirty="0">
                <a:solidFill>
                  <a:srgbClr val="000066"/>
                </a:solidFill>
                <a:latin typeface="Calibri" pitchFamily="34" charset="0"/>
              </a:rPr>
              <a:t>	</a:t>
            </a:r>
            <a:r>
              <a:rPr lang="en-US" sz="1800" dirty="0" smtClean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en-US" sz="1800" dirty="0">
                <a:solidFill>
                  <a:srgbClr val="000066"/>
                </a:solidFill>
                <a:latin typeface="Calibri" pitchFamily="34" charset="0"/>
              </a:rPr>
              <a:t>for each possible value</a:t>
            </a:r>
            <a:r>
              <a:rPr lang="en-US" sz="1800" dirty="0">
                <a:solidFill>
                  <a:srgbClr val="0000FF"/>
                </a:solidFill>
                <a:latin typeface="Calibri" pitchFamily="34" charset="0"/>
              </a:rPr>
              <a:t> v</a:t>
            </a:r>
            <a:r>
              <a:rPr lang="en-US" sz="1800" dirty="0">
                <a:solidFill>
                  <a:srgbClr val="000066"/>
                </a:solidFill>
                <a:latin typeface="Calibri" pitchFamily="34" charset="0"/>
              </a:rPr>
              <a:t> of </a:t>
            </a:r>
            <a:r>
              <a:rPr lang="en-US" sz="1800" dirty="0" smtClean="0">
                <a:solidFill>
                  <a:srgbClr val="0000FF"/>
                </a:solidFill>
                <a:latin typeface="Calibri" pitchFamily="34" charset="0"/>
              </a:rPr>
              <a:t>A</a:t>
            </a:r>
            <a:endParaRPr lang="en-US" sz="1800" dirty="0" smtClean="0">
              <a:solidFill>
                <a:srgbClr val="000066"/>
              </a:solidFill>
              <a:latin typeface="Calibri" pitchFamily="34" charset="0"/>
            </a:endParaRPr>
          </a:p>
          <a:p>
            <a:pPr marL="0" indent="0">
              <a:buSzTx/>
              <a:buNone/>
            </a:pPr>
            <a:r>
              <a:rPr lang="en-US" sz="1800" dirty="0">
                <a:solidFill>
                  <a:srgbClr val="000066"/>
                </a:solidFill>
                <a:latin typeface="Calibri" pitchFamily="34" charset="0"/>
              </a:rPr>
              <a:t>	</a:t>
            </a:r>
            <a:r>
              <a:rPr lang="en-US" sz="1800" dirty="0" smtClean="0">
                <a:solidFill>
                  <a:srgbClr val="000066"/>
                </a:solidFill>
                <a:latin typeface="Calibri" pitchFamily="34" charset="0"/>
              </a:rPr>
              <a:t>         </a:t>
            </a:r>
            <a:r>
              <a:rPr lang="en-US" sz="1800" dirty="0">
                <a:solidFill>
                  <a:srgbClr val="000066"/>
                </a:solidFill>
                <a:latin typeface="Calibri" pitchFamily="34" charset="0"/>
              </a:rPr>
              <a:t>Add a new tree branch corresponding to </a:t>
            </a:r>
            <a:r>
              <a:rPr lang="en-US" sz="1800" dirty="0">
                <a:solidFill>
                  <a:srgbClr val="0000FF"/>
                </a:solidFill>
                <a:latin typeface="Calibri" pitchFamily="34" charset="0"/>
              </a:rPr>
              <a:t>A=v</a:t>
            </a:r>
            <a:endParaRPr lang="en-US" sz="1800" dirty="0">
              <a:solidFill>
                <a:srgbClr val="000066"/>
              </a:solidFill>
              <a:latin typeface="Calibri" pitchFamily="34" charset="0"/>
            </a:endParaRPr>
          </a:p>
          <a:p>
            <a:pPr marL="0" indent="0">
              <a:buSzTx/>
              <a:buNone/>
            </a:pPr>
            <a:r>
              <a:rPr lang="en-US" sz="1800" dirty="0" smtClean="0">
                <a:solidFill>
                  <a:srgbClr val="000066"/>
                </a:solidFill>
                <a:latin typeface="Calibri" pitchFamily="34" charset="0"/>
              </a:rPr>
              <a:t>	   </a:t>
            </a:r>
            <a:r>
              <a:rPr lang="en-US" sz="1800" dirty="0">
                <a:solidFill>
                  <a:srgbClr val="000066"/>
                </a:solidFill>
                <a:latin typeface="Calibri" pitchFamily="34" charset="0"/>
              </a:rPr>
              <a:t>Let </a:t>
            </a:r>
            <a:r>
              <a:rPr lang="en-US" sz="1800" i="1" dirty="0" err="1">
                <a:solidFill>
                  <a:srgbClr val="0000FF"/>
                </a:solidFill>
                <a:latin typeface="Calibri" pitchFamily="34" charset="0"/>
              </a:rPr>
              <a:t>Sv</a:t>
            </a:r>
            <a:r>
              <a:rPr lang="en-US" sz="1800" i="1" dirty="0">
                <a:solidFill>
                  <a:srgbClr val="0000FF"/>
                </a:solidFill>
                <a:latin typeface="Calibri" pitchFamily="34" charset="0"/>
              </a:rPr>
              <a:t>  </a:t>
            </a:r>
            <a:r>
              <a:rPr lang="en-US" sz="1800" dirty="0">
                <a:solidFill>
                  <a:srgbClr val="000066"/>
                </a:solidFill>
                <a:latin typeface="Calibri" pitchFamily="34" charset="0"/>
              </a:rPr>
              <a:t>be the subset of examples in </a:t>
            </a:r>
            <a:r>
              <a:rPr lang="en-US" sz="1800" dirty="0">
                <a:solidFill>
                  <a:srgbClr val="0000FF"/>
                </a:solidFill>
                <a:latin typeface="Calibri" pitchFamily="34" charset="0"/>
              </a:rPr>
              <a:t>S</a:t>
            </a:r>
            <a:r>
              <a:rPr lang="en-US" sz="1800" dirty="0">
                <a:solidFill>
                  <a:srgbClr val="000066"/>
                </a:solidFill>
                <a:latin typeface="Calibri" pitchFamily="34" charset="0"/>
              </a:rPr>
              <a:t> with </a:t>
            </a:r>
            <a:r>
              <a:rPr lang="en-US" sz="1800" dirty="0" smtClean="0">
                <a:solidFill>
                  <a:srgbClr val="0000FF"/>
                </a:solidFill>
                <a:latin typeface="Calibri" pitchFamily="34" charset="0"/>
              </a:rPr>
              <a:t>A=v</a:t>
            </a:r>
            <a:endParaRPr lang="en-US" sz="1800" dirty="0" smtClean="0">
              <a:solidFill>
                <a:srgbClr val="000066"/>
              </a:solidFill>
              <a:latin typeface="Calibri" pitchFamily="34" charset="0"/>
            </a:endParaRPr>
          </a:p>
          <a:p>
            <a:pPr marL="0" indent="0">
              <a:buSzTx/>
              <a:buNone/>
            </a:pPr>
            <a:r>
              <a:rPr lang="en-US" sz="1800" dirty="0">
                <a:solidFill>
                  <a:srgbClr val="000066"/>
                </a:solidFill>
                <a:latin typeface="Calibri" pitchFamily="34" charset="0"/>
              </a:rPr>
              <a:t>	</a:t>
            </a:r>
            <a:r>
              <a:rPr lang="en-US" sz="1800" dirty="0" smtClean="0">
                <a:solidFill>
                  <a:srgbClr val="000066"/>
                </a:solidFill>
                <a:latin typeface="Calibri" pitchFamily="34" charset="0"/>
              </a:rPr>
              <a:t>      </a:t>
            </a:r>
            <a:r>
              <a:rPr lang="en-US" sz="1800" dirty="0">
                <a:solidFill>
                  <a:srgbClr val="000066"/>
                </a:solidFill>
                <a:latin typeface="Calibri" pitchFamily="34" charset="0"/>
              </a:rPr>
              <a:t>if </a:t>
            </a:r>
            <a:r>
              <a:rPr lang="en-US" sz="1800" i="1" dirty="0" err="1">
                <a:solidFill>
                  <a:srgbClr val="0000FF"/>
                </a:solidFill>
                <a:latin typeface="Calibri" pitchFamily="34" charset="0"/>
              </a:rPr>
              <a:t>Sv</a:t>
            </a:r>
            <a:r>
              <a:rPr lang="en-US" sz="1800" dirty="0">
                <a:solidFill>
                  <a:srgbClr val="000066"/>
                </a:solidFill>
                <a:latin typeface="Calibri" pitchFamily="34" charset="0"/>
              </a:rPr>
              <a:t>  is empty:  add leaf node with the common value </a:t>
            </a:r>
            <a:r>
              <a:rPr lang="en-US" sz="1800" dirty="0" smtClean="0">
                <a:solidFill>
                  <a:srgbClr val="000066"/>
                </a:solidFill>
                <a:latin typeface="Calibri" pitchFamily="34" charset="0"/>
              </a:rPr>
              <a:t>      		of </a:t>
            </a:r>
            <a:r>
              <a:rPr lang="en-US" sz="1800" dirty="0">
                <a:solidFill>
                  <a:srgbClr val="0000FF"/>
                </a:solidFill>
                <a:latin typeface="Calibri" pitchFamily="34" charset="0"/>
              </a:rPr>
              <a:t>Label</a:t>
            </a:r>
            <a:r>
              <a:rPr lang="en-US" sz="1800" dirty="0">
                <a:solidFill>
                  <a:srgbClr val="000066"/>
                </a:solidFill>
                <a:latin typeface="Calibri" pitchFamily="34" charset="0"/>
              </a:rPr>
              <a:t> in </a:t>
            </a:r>
            <a:r>
              <a:rPr lang="en-US" sz="1800" dirty="0" smtClean="0">
                <a:solidFill>
                  <a:srgbClr val="0000FF"/>
                </a:solidFill>
                <a:latin typeface="Calibri" pitchFamily="34" charset="0"/>
              </a:rPr>
              <a:t>S</a:t>
            </a:r>
            <a:endParaRPr lang="en-US" sz="1800" dirty="0" smtClean="0">
              <a:solidFill>
                <a:srgbClr val="000066"/>
              </a:solidFill>
              <a:latin typeface="Calibri" pitchFamily="34" charset="0"/>
            </a:endParaRPr>
          </a:p>
          <a:p>
            <a:pPr marL="0" indent="0">
              <a:buSzTx/>
              <a:buNone/>
            </a:pPr>
            <a:r>
              <a:rPr lang="en-US" sz="1800" dirty="0" smtClean="0">
                <a:solidFill>
                  <a:srgbClr val="000066"/>
                </a:solidFill>
                <a:latin typeface="Calibri" pitchFamily="34" charset="0"/>
              </a:rPr>
              <a:t>	     Else:  below this branch add the </a:t>
            </a:r>
            <a:r>
              <a:rPr lang="en-US" sz="1800" dirty="0" err="1" smtClean="0">
                <a:solidFill>
                  <a:srgbClr val="000066"/>
                </a:solidFill>
                <a:latin typeface="Calibri" pitchFamily="34" charset="0"/>
              </a:rPr>
              <a:t>subtree</a:t>
            </a:r>
            <a:endParaRPr lang="en-US" sz="1800" dirty="0" smtClean="0">
              <a:solidFill>
                <a:srgbClr val="000066"/>
              </a:solidFill>
              <a:latin typeface="Calibri" pitchFamily="34" charset="0"/>
            </a:endParaRPr>
          </a:p>
          <a:p>
            <a:pPr marL="0" indent="0">
              <a:buSzTx/>
              <a:buNone/>
            </a:pPr>
            <a:r>
              <a:rPr lang="en-US" sz="1800" dirty="0">
                <a:solidFill>
                  <a:srgbClr val="000066"/>
                </a:solidFill>
                <a:latin typeface="Calibri" pitchFamily="34" charset="0"/>
              </a:rPr>
              <a:t>	</a:t>
            </a:r>
            <a:r>
              <a:rPr lang="en-US" sz="1800" dirty="0" smtClean="0">
                <a:solidFill>
                  <a:srgbClr val="000066"/>
                </a:solidFill>
                <a:latin typeface="Calibri" pitchFamily="34" charset="0"/>
              </a:rPr>
              <a:t>	 </a:t>
            </a:r>
            <a:r>
              <a:rPr lang="en-US" sz="1800" dirty="0">
                <a:solidFill>
                  <a:srgbClr val="0000FF"/>
                </a:solidFill>
                <a:latin typeface="Calibri" pitchFamily="34" charset="0"/>
              </a:rPr>
              <a:t>ID3(</a:t>
            </a:r>
            <a:r>
              <a:rPr lang="en-US" sz="1800" i="1" dirty="0" err="1">
                <a:solidFill>
                  <a:srgbClr val="0000FF"/>
                </a:solidFill>
                <a:latin typeface="Calibri" pitchFamily="34" charset="0"/>
              </a:rPr>
              <a:t>Sv</a:t>
            </a:r>
            <a:r>
              <a:rPr lang="en-US" sz="1800" dirty="0">
                <a:solidFill>
                  <a:srgbClr val="0000FF"/>
                </a:solidFill>
                <a:latin typeface="Calibri" pitchFamily="34" charset="0"/>
              </a:rPr>
              <a:t>, Attributes - {a}, Label</a:t>
            </a:r>
            <a:r>
              <a:rPr lang="en-US" sz="1800" dirty="0" smtClean="0">
                <a:solidFill>
                  <a:srgbClr val="0000FF"/>
                </a:solidFill>
                <a:latin typeface="Calibri" pitchFamily="34" charset="0"/>
              </a:rPr>
              <a:t>)</a:t>
            </a:r>
          </a:p>
          <a:p>
            <a:pPr marL="0" indent="0">
              <a:buSzTx/>
              <a:buNone/>
            </a:pPr>
            <a:r>
              <a:rPr lang="en-US" sz="1800" dirty="0" smtClean="0">
                <a:solidFill>
                  <a:srgbClr val="000066"/>
                </a:solidFill>
                <a:latin typeface="Calibri" pitchFamily="34" charset="0"/>
              </a:rPr>
              <a:t>      End</a:t>
            </a:r>
          </a:p>
          <a:p>
            <a:pPr marL="0" indent="0">
              <a:buSzTx/>
              <a:buNone/>
            </a:pPr>
            <a:r>
              <a:rPr lang="en-US" sz="1800" dirty="0" smtClean="0">
                <a:solidFill>
                  <a:srgbClr val="000066"/>
                </a:solidFill>
                <a:latin typeface="Calibri" pitchFamily="34" charset="0"/>
              </a:rPr>
              <a:t>      Return </a:t>
            </a:r>
            <a:r>
              <a:rPr lang="en-US" sz="1800" dirty="0">
                <a:solidFill>
                  <a:srgbClr val="000066"/>
                </a:solidFill>
                <a:latin typeface="Calibri" pitchFamily="34" charset="0"/>
              </a:rPr>
              <a:t>Root</a:t>
            </a:r>
            <a:r>
              <a:rPr lang="en-US" sz="1800" dirty="0">
                <a:latin typeface="Calibri" pitchFamily="34" charset="0"/>
              </a:rPr>
              <a:t> </a:t>
            </a:r>
            <a:endParaRPr lang="en-US" sz="1800" dirty="0">
              <a:solidFill>
                <a:srgbClr val="9900CC"/>
              </a:solidFill>
              <a:latin typeface="Calibri" pitchFamily="34" charset="0"/>
            </a:endParaRPr>
          </a:p>
          <a:p>
            <a:pPr marL="0" indent="0">
              <a:buNone/>
            </a:pP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FA6F6034-1516-478C-9756-BC6A8296D6D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010400" y="4800600"/>
            <a:ext cx="669799" cy="338554"/>
          </a:xfrm>
          <a:prstGeom prst="rect">
            <a:avLst/>
          </a:prstGeom>
          <a:solidFill>
            <a:srgbClr val="FFFFCC"/>
          </a:solidFill>
          <a:ln>
            <a:solidFill>
              <a:srgbClr val="FF9900"/>
            </a:solidFill>
          </a:ln>
        </p:spPr>
        <p:txBody>
          <a:bodyPr wrap="none">
            <a:spAutoFit/>
          </a:bodyPr>
          <a:lstStyle/>
          <a:p>
            <a:pPr marL="0" indent="0">
              <a:buSzTx/>
              <a:buNone/>
            </a:pPr>
            <a:r>
              <a:rPr lang="en-US" sz="1600" dirty="0" smtClean="0">
                <a:latin typeface="Calibri" pitchFamily="34" charset="0"/>
              </a:rPr>
              <a:t>why</a:t>
            </a:r>
            <a:r>
              <a:rPr lang="en-US" sz="1600" dirty="0">
                <a:latin typeface="Calibri" pitchFamily="34" charset="0"/>
              </a:rPr>
              <a:t>? </a:t>
            </a:r>
            <a:endParaRPr lang="en-US" sz="1600" dirty="0" smtClean="0"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10400" y="5181600"/>
            <a:ext cx="1802929" cy="338554"/>
          </a:xfrm>
          <a:prstGeom prst="rect">
            <a:avLst/>
          </a:prstGeom>
          <a:solidFill>
            <a:srgbClr val="FFFFCC"/>
          </a:solidFill>
          <a:ln>
            <a:solidFill>
              <a:srgbClr val="FF9900"/>
            </a:solidFill>
          </a:ln>
        </p:spPr>
        <p:txBody>
          <a:bodyPr wrap="none">
            <a:spAutoFit/>
          </a:bodyPr>
          <a:lstStyle/>
          <a:p>
            <a:pPr marL="0" indent="0">
              <a:buSzTx/>
              <a:buNone/>
            </a:pPr>
            <a:r>
              <a:rPr lang="en-US" sz="1600" dirty="0" smtClean="0">
                <a:latin typeface="Calibri" pitchFamily="34" charset="0"/>
              </a:rPr>
              <a:t>For evaluation time</a:t>
            </a:r>
            <a:endParaRPr lang="en-US" sz="1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86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Picking the Root Attribute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goal is to have the resulting decision tree as small as possible (Occam’s Razor)</a:t>
            </a:r>
          </a:p>
          <a:p>
            <a:pPr lvl="1"/>
            <a:r>
              <a:rPr lang="en-US" dirty="0" smtClean="0"/>
              <a:t>But, finding the minimal decision tree consistent with the data is NP-hard</a:t>
            </a:r>
          </a:p>
          <a:p>
            <a:r>
              <a:rPr lang="en-US" dirty="0" smtClean="0"/>
              <a:t>The recursive algorithm is a greedy heuristic search for a simple tree, but cannot guarantee optimality.</a:t>
            </a:r>
          </a:p>
          <a:p>
            <a:r>
              <a:rPr lang="en-US" dirty="0" smtClean="0"/>
              <a:t>The main decision in the algorithm is the selection of the next attribute to condition 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FA6F6034-1516-478C-9756-BC6A8296D6D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98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Picking the Root Attribute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Tx/>
            </a:pPr>
            <a:r>
              <a:rPr lang="en-US" sz="2000" dirty="0"/>
              <a:t>Consider data with two Boolean attributes (A,B).</a:t>
            </a:r>
          </a:p>
          <a:p>
            <a:pPr>
              <a:buSzTx/>
              <a:buFontTx/>
              <a:buNone/>
            </a:pPr>
            <a:r>
              <a:rPr lang="en-US" sz="2000" dirty="0"/>
              <a:t>                 &lt;  (A=0,B=0), </a:t>
            </a:r>
            <a:r>
              <a:rPr lang="en-US" sz="2000" dirty="0">
                <a:solidFill>
                  <a:srgbClr val="0000FF"/>
                </a:solidFill>
              </a:rPr>
              <a:t>-</a:t>
            </a:r>
            <a:r>
              <a:rPr lang="en-US" sz="2000" dirty="0"/>
              <a:t>  &gt;:    50 examples</a:t>
            </a:r>
          </a:p>
          <a:p>
            <a:pPr>
              <a:buSzTx/>
              <a:buFontTx/>
              <a:buNone/>
            </a:pPr>
            <a:r>
              <a:rPr lang="en-US" sz="2000" dirty="0"/>
              <a:t>                 &lt;  (A=0,B=1), </a:t>
            </a:r>
            <a:r>
              <a:rPr lang="en-US" sz="2000" dirty="0">
                <a:solidFill>
                  <a:srgbClr val="0000FF"/>
                </a:solidFill>
              </a:rPr>
              <a:t>-</a:t>
            </a:r>
            <a:r>
              <a:rPr lang="en-US" sz="2000" dirty="0"/>
              <a:t>  &gt;:    50 examples</a:t>
            </a:r>
          </a:p>
          <a:p>
            <a:pPr>
              <a:buSzTx/>
              <a:buFontTx/>
              <a:buNone/>
            </a:pPr>
            <a:r>
              <a:rPr lang="en-US" sz="2000" dirty="0"/>
              <a:t>                 &lt;  (A=1,B=0), </a:t>
            </a:r>
            <a:r>
              <a:rPr lang="en-US" sz="2000" dirty="0">
                <a:solidFill>
                  <a:srgbClr val="0000FF"/>
                </a:solidFill>
              </a:rPr>
              <a:t>-</a:t>
            </a:r>
            <a:r>
              <a:rPr lang="en-US" sz="2000" dirty="0"/>
              <a:t>  &gt;:      0 examples</a:t>
            </a:r>
          </a:p>
          <a:p>
            <a:pPr>
              <a:buSzTx/>
              <a:buFontTx/>
              <a:buNone/>
            </a:pPr>
            <a:r>
              <a:rPr lang="en-US" sz="2000" dirty="0"/>
              <a:t>                 &lt;  (A=1,B=1), </a:t>
            </a:r>
            <a:r>
              <a:rPr lang="en-US" sz="2000" dirty="0">
                <a:solidFill>
                  <a:srgbClr val="FF9900"/>
                </a:solidFill>
              </a:rPr>
              <a:t>+</a:t>
            </a:r>
            <a:r>
              <a:rPr lang="en-US" sz="2000" dirty="0"/>
              <a:t>  &gt;: 100 </a:t>
            </a:r>
            <a:r>
              <a:rPr lang="en-US" sz="2000" dirty="0" smtClean="0"/>
              <a:t>examples</a:t>
            </a:r>
          </a:p>
          <a:p>
            <a:pPr>
              <a:buSzTx/>
            </a:pPr>
            <a:r>
              <a:rPr lang="en-US" sz="2000" dirty="0" smtClean="0"/>
              <a:t>What </a:t>
            </a:r>
            <a:r>
              <a:rPr lang="en-US" sz="2000" dirty="0"/>
              <a:t>should be the first attribute we select</a:t>
            </a:r>
            <a:r>
              <a:rPr lang="en-US" sz="2000" dirty="0" smtClean="0"/>
              <a:t>?</a:t>
            </a:r>
          </a:p>
          <a:p>
            <a:pPr>
              <a:buSzTx/>
            </a:pPr>
            <a:endParaRPr lang="en-US" sz="2000" dirty="0" smtClean="0"/>
          </a:p>
          <a:p>
            <a:pPr lvl="1">
              <a:buSzTx/>
            </a:pPr>
            <a:r>
              <a:rPr lang="en-US" sz="1800" dirty="0" smtClean="0">
                <a:solidFill>
                  <a:srgbClr val="FF0000"/>
                </a:solidFill>
              </a:rPr>
              <a:t>Splitting </a:t>
            </a:r>
            <a:r>
              <a:rPr lang="en-US" sz="1800" dirty="0">
                <a:solidFill>
                  <a:srgbClr val="FF0000"/>
                </a:solidFill>
              </a:rPr>
              <a:t>on A: </a:t>
            </a:r>
            <a:r>
              <a:rPr lang="en-US" sz="1800" dirty="0"/>
              <a:t>we get purely labeled nodes</a:t>
            </a:r>
            <a:r>
              <a:rPr lang="en-US" sz="1800" dirty="0" smtClean="0"/>
              <a:t>.</a:t>
            </a:r>
          </a:p>
          <a:p>
            <a:pPr>
              <a:buSzTx/>
            </a:pPr>
            <a:endParaRPr lang="en-US" sz="1400" dirty="0"/>
          </a:p>
          <a:p>
            <a:pPr>
              <a:buSzTx/>
            </a:pPr>
            <a:endParaRPr lang="en-US" sz="1400" dirty="0" smtClean="0"/>
          </a:p>
          <a:p>
            <a:pPr marL="0" indent="0">
              <a:buSzTx/>
              <a:buNone/>
            </a:pPr>
            <a:r>
              <a:rPr lang="en-US" sz="1100" dirty="0" smtClean="0">
                <a:solidFill>
                  <a:srgbClr val="FF0000"/>
                </a:solidFill>
              </a:rPr>
              <a:t>                                                                                         </a:t>
            </a:r>
          </a:p>
          <a:p>
            <a:pPr marL="0" indent="0">
              <a:buSzTx/>
              <a:buNone/>
            </a:pPr>
            <a:r>
              <a:rPr lang="en-US" sz="1100" dirty="0" smtClean="0">
                <a:solidFill>
                  <a:srgbClr val="FF0000"/>
                </a:solidFill>
              </a:rPr>
              <a:t>                                                                               </a:t>
            </a:r>
            <a:r>
              <a:rPr lang="en-US" sz="1800" dirty="0" smtClean="0">
                <a:solidFill>
                  <a:srgbClr val="FF0000"/>
                </a:solidFill>
              </a:rPr>
              <a:t>Splitting </a:t>
            </a:r>
            <a:r>
              <a:rPr lang="en-US" sz="1800" dirty="0">
                <a:solidFill>
                  <a:srgbClr val="FF0000"/>
                </a:solidFill>
              </a:rPr>
              <a:t>on B:</a:t>
            </a:r>
            <a:r>
              <a:rPr lang="en-US" sz="1800" dirty="0"/>
              <a:t> we don’t get purely labeled nodes</a:t>
            </a:r>
            <a:r>
              <a:rPr lang="en-US" sz="1800" dirty="0" smtClean="0"/>
              <a:t>.</a:t>
            </a:r>
          </a:p>
          <a:p>
            <a:pPr marL="0" indent="0">
              <a:buSzTx/>
              <a:buNone/>
            </a:pPr>
            <a:endParaRPr lang="en-US" sz="1800" dirty="0"/>
          </a:p>
          <a:p>
            <a:pPr marL="0" indent="0">
              <a:buSzTx/>
              <a:buNone/>
            </a:pPr>
            <a:r>
              <a:rPr lang="en-US" sz="1400" dirty="0" smtClean="0">
                <a:solidFill>
                  <a:srgbClr val="FF0000"/>
                </a:solidFill>
              </a:rPr>
              <a:t>			</a:t>
            </a:r>
            <a:r>
              <a:rPr lang="en-US" sz="2000" dirty="0" smtClean="0">
                <a:solidFill>
                  <a:srgbClr val="FF0000"/>
                </a:solidFill>
              </a:rPr>
              <a:t>What </a:t>
            </a:r>
            <a:r>
              <a:rPr lang="en-US" sz="2000" dirty="0">
                <a:solidFill>
                  <a:srgbClr val="FF0000"/>
                </a:solidFill>
              </a:rPr>
              <a:t>if we have:</a:t>
            </a:r>
            <a:r>
              <a:rPr lang="en-US" sz="2000" dirty="0"/>
              <a:t> &lt;(A=1,B=0), </a:t>
            </a:r>
            <a:r>
              <a:rPr lang="en-US" sz="2000" dirty="0">
                <a:solidFill>
                  <a:srgbClr val="0000FF"/>
                </a:solidFill>
              </a:rPr>
              <a:t>-</a:t>
            </a:r>
            <a:r>
              <a:rPr lang="en-US" sz="2000" dirty="0"/>
              <a:t>  &gt;: 3 </a:t>
            </a:r>
            <a:r>
              <a:rPr lang="en-US" sz="2000" dirty="0" smtClean="0"/>
              <a:t>examples?</a:t>
            </a:r>
            <a:endParaRPr lang="en-US" sz="2000" dirty="0"/>
          </a:p>
          <a:p>
            <a:pPr marL="0" indent="0">
              <a:buSzTx/>
              <a:buNone/>
            </a:pPr>
            <a:endParaRPr lang="en-US" sz="1800" dirty="0"/>
          </a:p>
          <a:p>
            <a:pPr>
              <a:buSzTx/>
            </a:pPr>
            <a:endParaRPr lang="en-US" sz="1800" dirty="0"/>
          </a:p>
          <a:p>
            <a:pPr>
              <a:buSzTx/>
            </a:pPr>
            <a:endParaRPr lang="en-US" sz="1400" dirty="0" smtClean="0"/>
          </a:p>
          <a:p>
            <a:pPr>
              <a:buSzTx/>
              <a:buFontTx/>
              <a:buNone/>
            </a:pPr>
            <a:endParaRPr lang="en-US" sz="1800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120860" name="Group 28"/>
          <p:cNvGrpSpPr>
            <a:grpSpLocks/>
          </p:cNvGrpSpPr>
          <p:nvPr/>
        </p:nvGrpSpPr>
        <p:grpSpPr bwMode="auto">
          <a:xfrm>
            <a:off x="6248400" y="3429000"/>
            <a:ext cx="1728787" cy="1219200"/>
            <a:chOff x="2113" y="2784"/>
            <a:chExt cx="1089" cy="768"/>
          </a:xfrm>
        </p:grpSpPr>
        <p:sp>
          <p:nvSpPr>
            <p:cNvPr id="120837" name="Rectangle 5"/>
            <p:cNvSpPr>
              <a:spLocks noChangeArrowheads="1"/>
            </p:cNvSpPr>
            <p:nvPr/>
          </p:nvSpPr>
          <p:spPr bwMode="auto">
            <a:xfrm>
              <a:off x="2544" y="2784"/>
              <a:ext cx="23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80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120840" name="Rectangle 8"/>
            <p:cNvSpPr>
              <a:spLocks noChangeArrowheads="1"/>
            </p:cNvSpPr>
            <p:nvPr/>
          </p:nvSpPr>
          <p:spPr bwMode="auto">
            <a:xfrm>
              <a:off x="2113" y="3225"/>
              <a:ext cx="22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80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120841" name="Rectangle 9"/>
            <p:cNvSpPr>
              <a:spLocks noChangeArrowheads="1"/>
            </p:cNvSpPr>
            <p:nvPr/>
          </p:nvSpPr>
          <p:spPr bwMode="auto">
            <a:xfrm>
              <a:off x="3025" y="3216"/>
              <a:ext cx="17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800">
                  <a:solidFill>
                    <a:srgbClr val="FF0000"/>
                  </a:solidFill>
                </a:rPr>
                <a:t>-</a:t>
              </a:r>
            </a:p>
          </p:txBody>
        </p:sp>
        <p:cxnSp>
          <p:nvCxnSpPr>
            <p:cNvPr id="120842" name="AutoShape 10"/>
            <p:cNvCxnSpPr>
              <a:cxnSpLocks noChangeShapeType="1"/>
              <a:stCxn id="120837" idx="1"/>
              <a:endCxn id="120840" idx="0"/>
            </p:cNvCxnSpPr>
            <p:nvPr/>
          </p:nvCxnSpPr>
          <p:spPr bwMode="auto">
            <a:xfrm flipH="1">
              <a:off x="2225" y="2948"/>
              <a:ext cx="319" cy="27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0843" name="AutoShape 11"/>
            <p:cNvCxnSpPr>
              <a:cxnSpLocks noChangeShapeType="1"/>
              <a:stCxn id="120837" idx="3"/>
              <a:endCxn id="120841" idx="0"/>
            </p:cNvCxnSpPr>
            <p:nvPr/>
          </p:nvCxnSpPr>
          <p:spPr bwMode="auto">
            <a:xfrm>
              <a:off x="2783" y="2948"/>
              <a:ext cx="331" cy="26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0844" name="Rectangle 12"/>
            <p:cNvSpPr>
              <a:spLocks noChangeArrowheads="1"/>
            </p:cNvSpPr>
            <p:nvPr/>
          </p:nvSpPr>
          <p:spPr bwMode="auto">
            <a:xfrm>
              <a:off x="2929" y="2832"/>
              <a:ext cx="21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80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120845" name="Rectangle 13"/>
            <p:cNvSpPr>
              <a:spLocks noChangeArrowheads="1"/>
            </p:cNvSpPr>
            <p:nvPr/>
          </p:nvSpPr>
          <p:spPr bwMode="auto">
            <a:xfrm>
              <a:off x="2256" y="2832"/>
              <a:ext cx="21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800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120861" name="Group 29"/>
          <p:cNvGrpSpPr>
            <a:grpSpLocks/>
          </p:cNvGrpSpPr>
          <p:nvPr/>
        </p:nvGrpSpPr>
        <p:grpSpPr bwMode="auto">
          <a:xfrm>
            <a:off x="76200" y="4191000"/>
            <a:ext cx="2438400" cy="1981200"/>
            <a:chOff x="96" y="2976"/>
            <a:chExt cx="1536" cy="1248"/>
          </a:xfrm>
        </p:grpSpPr>
        <p:sp>
          <p:nvSpPr>
            <p:cNvPr id="120846" name="Rectangle 14"/>
            <p:cNvSpPr>
              <a:spLocks noChangeArrowheads="1"/>
            </p:cNvSpPr>
            <p:nvPr/>
          </p:nvSpPr>
          <p:spPr bwMode="auto">
            <a:xfrm>
              <a:off x="959" y="2976"/>
              <a:ext cx="23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80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120848" name="Rectangle 16"/>
            <p:cNvSpPr>
              <a:spLocks noChangeArrowheads="1"/>
            </p:cNvSpPr>
            <p:nvPr/>
          </p:nvSpPr>
          <p:spPr bwMode="auto">
            <a:xfrm>
              <a:off x="1455" y="3408"/>
              <a:ext cx="17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800">
                  <a:solidFill>
                    <a:srgbClr val="FF0000"/>
                  </a:solidFill>
                </a:rPr>
                <a:t>-</a:t>
              </a:r>
            </a:p>
          </p:txBody>
        </p:sp>
        <p:cxnSp>
          <p:nvCxnSpPr>
            <p:cNvPr id="120849" name="AutoShape 17"/>
            <p:cNvCxnSpPr>
              <a:cxnSpLocks noChangeShapeType="1"/>
              <a:stCxn id="120846" idx="1"/>
            </p:cNvCxnSpPr>
            <p:nvPr/>
          </p:nvCxnSpPr>
          <p:spPr bwMode="auto">
            <a:xfrm flipH="1">
              <a:off x="640" y="3140"/>
              <a:ext cx="319" cy="27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0850" name="AutoShape 18"/>
            <p:cNvCxnSpPr>
              <a:cxnSpLocks noChangeShapeType="1"/>
              <a:stCxn id="120846" idx="3"/>
              <a:endCxn id="120848" idx="0"/>
            </p:cNvCxnSpPr>
            <p:nvPr/>
          </p:nvCxnSpPr>
          <p:spPr bwMode="auto">
            <a:xfrm>
              <a:off x="1198" y="3140"/>
              <a:ext cx="346" cy="26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0851" name="Rectangle 19"/>
            <p:cNvSpPr>
              <a:spLocks noChangeArrowheads="1"/>
            </p:cNvSpPr>
            <p:nvPr/>
          </p:nvSpPr>
          <p:spPr bwMode="auto">
            <a:xfrm>
              <a:off x="1344" y="3024"/>
              <a:ext cx="21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800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120852" name="Rectangle 20"/>
            <p:cNvSpPr>
              <a:spLocks noChangeArrowheads="1"/>
            </p:cNvSpPr>
            <p:nvPr/>
          </p:nvSpPr>
          <p:spPr bwMode="auto">
            <a:xfrm>
              <a:off x="671" y="3024"/>
              <a:ext cx="21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80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20853" name="Rectangle 21"/>
            <p:cNvSpPr>
              <a:spLocks noChangeArrowheads="1"/>
            </p:cNvSpPr>
            <p:nvPr/>
          </p:nvSpPr>
          <p:spPr bwMode="auto">
            <a:xfrm>
              <a:off x="527" y="3456"/>
              <a:ext cx="23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80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120854" name="Rectangle 22"/>
            <p:cNvSpPr>
              <a:spLocks noChangeArrowheads="1"/>
            </p:cNvSpPr>
            <p:nvPr/>
          </p:nvSpPr>
          <p:spPr bwMode="auto">
            <a:xfrm>
              <a:off x="96" y="3897"/>
              <a:ext cx="22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80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120855" name="Rectangle 23"/>
            <p:cNvSpPr>
              <a:spLocks noChangeArrowheads="1"/>
            </p:cNvSpPr>
            <p:nvPr/>
          </p:nvSpPr>
          <p:spPr bwMode="auto">
            <a:xfrm>
              <a:off x="1008" y="3888"/>
              <a:ext cx="17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800">
                  <a:solidFill>
                    <a:srgbClr val="FF0000"/>
                  </a:solidFill>
                </a:rPr>
                <a:t>-</a:t>
              </a:r>
            </a:p>
          </p:txBody>
        </p:sp>
        <p:cxnSp>
          <p:nvCxnSpPr>
            <p:cNvPr id="120856" name="AutoShape 24"/>
            <p:cNvCxnSpPr>
              <a:cxnSpLocks noChangeShapeType="1"/>
              <a:stCxn id="120853" idx="1"/>
              <a:endCxn id="120854" idx="0"/>
            </p:cNvCxnSpPr>
            <p:nvPr/>
          </p:nvCxnSpPr>
          <p:spPr bwMode="auto">
            <a:xfrm flipH="1">
              <a:off x="208" y="3620"/>
              <a:ext cx="319" cy="27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0857" name="AutoShape 25"/>
            <p:cNvCxnSpPr>
              <a:cxnSpLocks noChangeShapeType="1"/>
              <a:stCxn id="120853" idx="3"/>
              <a:endCxn id="120855" idx="0"/>
            </p:cNvCxnSpPr>
            <p:nvPr/>
          </p:nvCxnSpPr>
          <p:spPr bwMode="auto">
            <a:xfrm>
              <a:off x="766" y="3620"/>
              <a:ext cx="331" cy="26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0858" name="Rectangle 26"/>
            <p:cNvSpPr>
              <a:spLocks noChangeArrowheads="1"/>
            </p:cNvSpPr>
            <p:nvPr/>
          </p:nvSpPr>
          <p:spPr bwMode="auto">
            <a:xfrm>
              <a:off x="912" y="3504"/>
              <a:ext cx="21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80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120859" name="Rectangle 27"/>
            <p:cNvSpPr>
              <a:spLocks noChangeArrowheads="1"/>
            </p:cNvSpPr>
            <p:nvPr/>
          </p:nvSpPr>
          <p:spPr bwMode="auto">
            <a:xfrm>
              <a:off x="239" y="3504"/>
              <a:ext cx="21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800">
                  <a:solidFill>
                    <a:srgbClr val="FF0000"/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652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Picking the Root Attribute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Tx/>
            </a:pPr>
            <a:r>
              <a:rPr lang="en-US" sz="2000" dirty="0"/>
              <a:t>Consider data with two Boolean attributes (A,B).</a:t>
            </a:r>
          </a:p>
          <a:p>
            <a:pPr>
              <a:buSzTx/>
              <a:buFontTx/>
              <a:buNone/>
            </a:pPr>
            <a:r>
              <a:rPr lang="en-US" sz="2000" dirty="0"/>
              <a:t>                 &lt;  (A=0,B=0), </a:t>
            </a:r>
            <a:r>
              <a:rPr lang="en-US" sz="2000" dirty="0">
                <a:solidFill>
                  <a:srgbClr val="0000FF"/>
                </a:solidFill>
              </a:rPr>
              <a:t>-</a:t>
            </a:r>
            <a:r>
              <a:rPr lang="en-US" sz="2000" dirty="0"/>
              <a:t>  &gt;:    50 examples</a:t>
            </a:r>
          </a:p>
          <a:p>
            <a:pPr>
              <a:buSzTx/>
              <a:buFontTx/>
              <a:buNone/>
            </a:pPr>
            <a:r>
              <a:rPr lang="en-US" sz="2000" dirty="0"/>
              <a:t>                 &lt;  (A=0,B=1), </a:t>
            </a:r>
            <a:r>
              <a:rPr lang="en-US" sz="2000" dirty="0">
                <a:solidFill>
                  <a:srgbClr val="0000FF"/>
                </a:solidFill>
              </a:rPr>
              <a:t>-</a:t>
            </a:r>
            <a:r>
              <a:rPr lang="en-US" sz="2000" dirty="0"/>
              <a:t>  &gt;:    50 examples</a:t>
            </a:r>
          </a:p>
          <a:p>
            <a:pPr>
              <a:buSzTx/>
              <a:buFontTx/>
              <a:buNone/>
            </a:pPr>
            <a:r>
              <a:rPr lang="en-US" sz="2000" dirty="0"/>
              <a:t>                 &lt;  (A=1,B=0), </a:t>
            </a:r>
            <a:r>
              <a:rPr lang="en-US" sz="2000" dirty="0">
                <a:solidFill>
                  <a:srgbClr val="0000FF"/>
                </a:solidFill>
              </a:rPr>
              <a:t>-</a:t>
            </a:r>
            <a:r>
              <a:rPr lang="en-US" sz="2000" dirty="0"/>
              <a:t>  &gt;:      0 </a:t>
            </a:r>
            <a:r>
              <a:rPr lang="en-US" sz="2000" dirty="0" smtClean="0"/>
              <a:t>examples       3 examples</a:t>
            </a:r>
            <a:endParaRPr lang="en-US" sz="2000" dirty="0"/>
          </a:p>
          <a:p>
            <a:pPr>
              <a:buSzTx/>
              <a:buFontTx/>
              <a:buNone/>
            </a:pPr>
            <a:r>
              <a:rPr lang="en-US" sz="2000" dirty="0"/>
              <a:t>                 &lt;  (A=1,B=1), </a:t>
            </a:r>
            <a:r>
              <a:rPr lang="en-US" sz="2000" dirty="0">
                <a:solidFill>
                  <a:srgbClr val="FF9900"/>
                </a:solidFill>
              </a:rPr>
              <a:t>+</a:t>
            </a:r>
            <a:r>
              <a:rPr lang="en-US" sz="2000" dirty="0"/>
              <a:t>  &gt;: 100 </a:t>
            </a:r>
            <a:r>
              <a:rPr lang="en-US" sz="2000" dirty="0" smtClean="0"/>
              <a:t>examples</a:t>
            </a:r>
          </a:p>
          <a:p>
            <a:pPr>
              <a:buSzTx/>
            </a:pPr>
            <a:r>
              <a:rPr lang="en-US" sz="2000" dirty="0" smtClean="0"/>
              <a:t>What </a:t>
            </a:r>
            <a:r>
              <a:rPr lang="en-US" sz="2000" dirty="0"/>
              <a:t>should be the first attribute we select</a:t>
            </a:r>
            <a:r>
              <a:rPr lang="en-US" sz="2000" dirty="0" smtClean="0"/>
              <a:t>?</a:t>
            </a:r>
          </a:p>
          <a:p>
            <a:pPr>
              <a:buSzTx/>
            </a:pPr>
            <a:r>
              <a:rPr lang="en-US" sz="2000" dirty="0" smtClean="0"/>
              <a:t>Trees </a:t>
            </a:r>
            <a:r>
              <a:rPr lang="en-US" sz="2000" dirty="0"/>
              <a:t>looks structurally similar; which attribute should we </a:t>
            </a:r>
            <a:r>
              <a:rPr lang="en-US" sz="2000" dirty="0" smtClean="0"/>
              <a:t>choose</a:t>
            </a:r>
            <a:endParaRPr lang="en-US" sz="2000" dirty="0"/>
          </a:p>
          <a:p>
            <a:pPr>
              <a:buSzTx/>
            </a:pPr>
            <a:endParaRPr lang="en-US" sz="1400" dirty="0"/>
          </a:p>
          <a:p>
            <a:pPr>
              <a:buSzTx/>
            </a:pPr>
            <a:endParaRPr lang="en-US" sz="1400" dirty="0" smtClean="0"/>
          </a:p>
          <a:p>
            <a:pPr marL="0" indent="0">
              <a:buSzTx/>
              <a:buNone/>
            </a:pPr>
            <a:r>
              <a:rPr lang="en-US" sz="1100" dirty="0" smtClean="0">
                <a:solidFill>
                  <a:srgbClr val="FF0000"/>
                </a:solidFill>
              </a:rPr>
              <a:t>                                                                                         </a:t>
            </a:r>
          </a:p>
          <a:p>
            <a:pPr>
              <a:buSzTx/>
              <a:buFontTx/>
              <a:buNone/>
            </a:pPr>
            <a:r>
              <a:rPr lang="en-US" sz="1100" dirty="0" smtClean="0">
                <a:solidFill>
                  <a:srgbClr val="FF0000"/>
                </a:solidFill>
              </a:rPr>
              <a:t>                                                                               </a:t>
            </a:r>
            <a:r>
              <a:rPr lang="en-US" sz="1800" dirty="0"/>
              <a:t>Advantage A. </a:t>
            </a:r>
            <a:r>
              <a:rPr lang="en-US" sz="1800" dirty="0" smtClean="0"/>
              <a:t>But…</a:t>
            </a:r>
          </a:p>
          <a:p>
            <a:pPr>
              <a:buSzTx/>
              <a:buFontTx/>
              <a:buNone/>
            </a:pPr>
            <a:r>
              <a:rPr lang="en-US" sz="1800" dirty="0"/>
              <a:t>	</a:t>
            </a:r>
            <a:r>
              <a:rPr lang="en-US" sz="1800" dirty="0" smtClean="0"/>
              <a:t>		             Need </a:t>
            </a:r>
            <a:r>
              <a:rPr lang="en-US" sz="1800" dirty="0"/>
              <a:t>a way to quantify things</a:t>
            </a:r>
          </a:p>
          <a:p>
            <a:pPr marL="0" indent="0">
              <a:buSzTx/>
              <a:buNone/>
            </a:pPr>
            <a:endParaRPr lang="en-US" sz="1800" dirty="0"/>
          </a:p>
          <a:p>
            <a:pPr>
              <a:buSzTx/>
            </a:pPr>
            <a:endParaRPr lang="en-US" sz="1800" dirty="0"/>
          </a:p>
          <a:p>
            <a:pPr>
              <a:buSzTx/>
            </a:pPr>
            <a:endParaRPr lang="en-US" sz="1400" dirty="0" smtClean="0"/>
          </a:p>
          <a:p>
            <a:pPr>
              <a:buSzTx/>
              <a:buFontTx/>
              <a:buNone/>
            </a:pPr>
            <a:endParaRPr lang="en-US" sz="1800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1" name="Line 29"/>
          <p:cNvSpPr>
            <a:spLocks noChangeShapeType="1"/>
          </p:cNvSpPr>
          <p:nvPr/>
        </p:nvSpPr>
        <p:spPr bwMode="auto">
          <a:xfrm>
            <a:off x="3581400" y="2514600"/>
            <a:ext cx="1676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2" name="Group 13"/>
          <p:cNvGrpSpPr>
            <a:grpSpLocks/>
          </p:cNvGrpSpPr>
          <p:nvPr/>
        </p:nvGrpSpPr>
        <p:grpSpPr bwMode="auto">
          <a:xfrm>
            <a:off x="228600" y="4052890"/>
            <a:ext cx="2438400" cy="2057401"/>
            <a:chOff x="96" y="2928"/>
            <a:chExt cx="1536" cy="1296"/>
          </a:xfrm>
        </p:grpSpPr>
        <p:sp>
          <p:nvSpPr>
            <p:cNvPr id="33" name="Rectangle 14"/>
            <p:cNvSpPr>
              <a:spLocks noChangeArrowheads="1"/>
            </p:cNvSpPr>
            <p:nvPr/>
          </p:nvSpPr>
          <p:spPr bwMode="auto">
            <a:xfrm>
              <a:off x="959" y="2928"/>
              <a:ext cx="23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800" dirty="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34" name="Rectangle 15"/>
            <p:cNvSpPr>
              <a:spLocks noChangeArrowheads="1"/>
            </p:cNvSpPr>
            <p:nvPr/>
          </p:nvSpPr>
          <p:spPr bwMode="auto">
            <a:xfrm>
              <a:off x="1455" y="3408"/>
              <a:ext cx="17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800">
                  <a:solidFill>
                    <a:srgbClr val="FF0000"/>
                  </a:solidFill>
                </a:rPr>
                <a:t>-</a:t>
              </a:r>
            </a:p>
          </p:txBody>
        </p:sp>
        <p:cxnSp>
          <p:nvCxnSpPr>
            <p:cNvPr id="35" name="AutoShape 16"/>
            <p:cNvCxnSpPr>
              <a:cxnSpLocks noChangeShapeType="1"/>
            </p:cNvCxnSpPr>
            <p:nvPr/>
          </p:nvCxnSpPr>
          <p:spPr bwMode="auto">
            <a:xfrm flipH="1">
              <a:off x="640" y="3179"/>
              <a:ext cx="319" cy="27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AutoShape 17"/>
            <p:cNvCxnSpPr>
              <a:cxnSpLocks noChangeShapeType="1"/>
            </p:cNvCxnSpPr>
            <p:nvPr/>
          </p:nvCxnSpPr>
          <p:spPr bwMode="auto">
            <a:xfrm>
              <a:off x="1198" y="3188"/>
              <a:ext cx="345" cy="31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" name="Rectangle 18"/>
            <p:cNvSpPr>
              <a:spLocks noChangeArrowheads="1"/>
            </p:cNvSpPr>
            <p:nvPr/>
          </p:nvSpPr>
          <p:spPr bwMode="auto">
            <a:xfrm>
              <a:off x="1344" y="3024"/>
              <a:ext cx="21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80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38" name="Rectangle 19"/>
            <p:cNvSpPr>
              <a:spLocks noChangeArrowheads="1"/>
            </p:cNvSpPr>
            <p:nvPr/>
          </p:nvSpPr>
          <p:spPr bwMode="auto">
            <a:xfrm>
              <a:off x="671" y="3024"/>
              <a:ext cx="21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80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39" name="Rectangle 20"/>
            <p:cNvSpPr>
              <a:spLocks noChangeArrowheads="1"/>
            </p:cNvSpPr>
            <p:nvPr/>
          </p:nvSpPr>
          <p:spPr bwMode="auto">
            <a:xfrm>
              <a:off x="527" y="3456"/>
              <a:ext cx="23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800" dirty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40" name="Rectangle 21"/>
            <p:cNvSpPr>
              <a:spLocks noChangeArrowheads="1"/>
            </p:cNvSpPr>
            <p:nvPr/>
          </p:nvSpPr>
          <p:spPr bwMode="auto">
            <a:xfrm>
              <a:off x="96" y="3897"/>
              <a:ext cx="22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80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41" name="Rectangle 22"/>
            <p:cNvSpPr>
              <a:spLocks noChangeArrowheads="1"/>
            </p:cNvSpPr>
            <p:nvPr/>
          </p:nvSpPr>
          <p:spPr bwMode="auto">
            <a:xfrm>
              <a:off x="1008" y="3888"/>
              <a:ext cx="17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800">
                  <a:solidFill>
                    <a:srgbClr val="FF0000"/>
                  </a:solidFill>
                </a:rPr>
                <a:t>-</a:t>
              </a:r>
            </a:p>
          </p:txBody>
        </p:sp>
        <p:cxnSp>
          <p:nvCxnSpPr>
            <p:cNvPr id="42" name="AutoShape 23"/>
            <p:cNvCxnSpPr>
              <a:cxnSpLocks noChangeShapeType="1"/>
            </p:cNvCxnSpPr>
            <p:nvPr/>
          </p:nvCxnSpPr>
          <p:spPr bwMode="auto">
            <a:xfrm flipH="1">
              <a:off x="208" y="3707"/>
              <a:ext cx="319" cy="27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AutoShape 24"/>
            <p:cNvCxnSpPr>
              <a:cxnSpLocks noChangeShapeType="1"/>
            </p:cNvCxnSpPr>
            <p:nvPr/>
          </p:nvCxnSpPr>
          <p:spPr bwMode="auto">
            <a:xfrm>
              <a:off x="766" y="3716"/>
              <a:ext cx="331" cy="26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4" name="Rectangle 25"/>
            <p:cNvSpPr>
              <a:spLocks noChangeArrowheads="1"/>
            </p:cNvSpPr>
            <p:nvPr/>
          </p:nvSpPr>
          <p:spPr bwMode="auto">
            <a:xfrm>
              <a:off x="864" y="3504"/>
              <a:ext cx="21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800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45" name="Rectangle 26"/>
            <p:cNvSpPr>
              <a:spLocks noChangeArrowheads="1"/>
            </p:cNvSpPr>
            <p:nvPr/>
          </p:nvSpPr>
          <p:spPr bwMode="auto">
            <a:xfrm>
              <a:off x="239" y="3504"/>
              <a:ext cx="21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800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46" name="Group 30"/>
          <p:cNvGrpSpPr>
            <a:grpSpLocks/>
          </p:cNvGrpSpPr>
          <p:nvPr/>
        </p:nvGrpSpPr>
        <p:grpSpPr bwMode="auto">
          <a:xfrm>
            <a:off x="6096000" y="4129087"/>
            <a:ext cx="2438400" cy="2057400"/>
            <a:chOff x="96" y="2928"/>
            <a:chExt cx="1536" cy="1296"/>
          </a:xfrm>
        </p:grpSpPr>
        <p:sp>
          <p:nvSpPr>
            <p:cNvPr id="47" name="Rectangle 31"/>
            <p:cNvSpPr>
              <a:spLocks noChangeArrowheads="1"/>
            </p:cNvSpPr>
            <p:nvPr/>
          </p:nvSpPr>
          <p:spPr bwMode="auto">
            <a:xfrm>
              <a:off x="959" y="2928"/>
              <a:ext cx="23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800" dirty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48" name="Rectangle 32"/>
            <p:cNvSpPr>
              <a:spLocks noChangeArrowheads="1"/>
            </p:cNvSpPr>
            <p:nvPr/>
          </p:nvSpPr>
          <p:spPr bwMode="auto">
            <a:xfrm>
              <a:off x="1455" y="3408"/>
              <a:ext cx="17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800">
                  <a:solidFill>
                    <a:srgbClr val="FF0000"/>
                  </a:solidFill>
                </a:rPr>
                <a:t>-</a:t>
              </a:r>
            </a:p>
          </p:txBody>
        </p:sp>
        <p:cxnSp>
          <p:nvCxnSpPr>
            <p:cNvPr id="49" name="AutoShape 33"/>
            <p:cNvCxnSpPr>
              <a:cxnSpLocks noChangeShapeType="1"/>
            </p:cNvCxnSpPr>
            <p:nvPr/>
          </p:nvCxnSpPr>
          <p:spPr bwMode="auto">
            <a:xfrm flipH="1">
              <a:off x="640" y="3179"/>
              <a:ext cx="319" cy="27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AutoShape 34"/>
            <p:cNvCxnSpPr>
              <a:cxnSpLocks noChangeShapeType="1"/>
            </p:cNvCxnSpPr>
            <p:nvPr/>
          </p:nvCxnSpPr>
          <p:spPr bwMode="auto">
            <a:xfrm>
              <a:off x="1198" y="3188"/>
              <a:ext cx="345" cy="31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1" name="Rectangle 35"/>
            <p:cNvSpPr>
              <a:spLocks noChangeArrowheads="1"/>
            </p:cNvSpPr>
            <p:nvPr/>
          </p:nvSpPr>
          <p:spPr bwMode="auto">
            <a:xfrm>
              <a:off x="1344" y="3024"/>
              <a:ext cx="21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80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52" name="Rectangle 36"/>
            <p:cNvSpPr>
              <a:spLocks noChangeArrowheads="1"/>
            </p:cNvSpPr>
            <p:nvPr/>
          </p:nvSpPr>
          <p:spPr bwMode="auto">
            <a:xfrm>
              <a:off x="671" y="3024"/>
              <a:ext cx="21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80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53" name="Rectangle 37"/>
            <p:cNvSpPr>
              <a:spLocks noChangeArrowheads="1"/>
            </p:cNvSpPr>
            <p:nvPr/>
          </p:nvSpPr>
          <p:spPr bwMode="auto">
            <a:xfrm>
              <a:off x="527" y="3456"/>
              <a:ext cx="23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800" dirty="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54" name="Rectangle 38"/>
            <p:cNvSpPr>
              <a:spLocks noChangeArrowheads="1"/>
            </p:cNvSpPr>
            <p:nvPr/>
          </p:nvSpPr>
          <p:spPr bwMode="auto">
            <a:xfrm>
              <a:off x="96" y="3897"/>
              <a:ext cx="22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80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55" name="Rectangle 39"/>
            <p:cNvSpPr>
              <a:spLocks noChangeArrowheads="1"/>
            </p:cNvSpPr>
            <p:nvPr/>
          </p:nvSpPr>
          <p:spPr bwMode="auto">
            <a:xfrm>
              <a:off x="1008" y="3888"/>
              <a:ext cx="17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800">
                  <a:solidFill>
                    <a:srgbClr val="FF0000"/>
                  </a:solidFill>
                </a:rPr>
                <a:t>-</a:t>
              </a:r>
            </a:p>
          </p:txBody>
        </p:sp>
        <p:cxnSp>
          <p:nvCxnSpPr>
            <p:cNvPr id="56" name="AutoShape 40"/>
            <p:cNvCxnSpPr>
              <a:cxnSpLocks noChangeShapeType="1"/>
            </p:cNvCxnSpPr>
            <p:nvPr/>
          </p:nvCxnSpPr>
          <p:spPr bwMode="auto">
            <a:xfrm flipH="1">
              <a:off x="208" y="3659"/>
              <a:ext cx="319" cy="27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AutoShape 41"/>
            <p:cNvCxnSpPr>
              <a:cxnSpLocks noChangeShapeType="1"/>
            </p:cNvCxnSpPr>
            <p:nvPr/>
          </p:nvCxnSpPr>
          <p:spPr bwMode="auto">
            <a:xfrm>
              <a:off x="766" y="3668"/>
              <a:ext cx="331" cy="26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8" name="Rectangle 42"/>
            <p:cNvSpPr>
              <a:spLocks noChangeArrowheads="1"/>
            </p:cNvSpPr>
            <p:nvPr/>
          </p:nvSpPr>
          <p:spPr bwMode="auto">
            <a:xfrm>
              <a:off x="912" y="3504"/>
              <a:ext cx="21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80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59" name="Rectangle 43"/>
            <p:cNvSpPr>
              <a:spLocks noChangeArrowheads="1"/>
            </p:cNvSpPr>
            <p:nvPr/>
          </p:nvSpPr>
          <p:spPr bwMode="auto">
            <a:xfrm>
              <a:off x="239" y="3504"/>
              <a:ext cx="21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800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60" name="Group 54"/>
          <p:cNvGrpSpPr>
            <a:grpSpLocks/>
          </p:cNvGrpSpPr>
          <p:nvPr/>
        </p:nvGrpSpPr>
        <p:grpSpPr bwMode="auto">
          <a:xfrm>
            <a:off x="76200" y="5119687"/>
            <a:ext cx="8670925" cy="1357313"/>
            <a:chOff x="48" y="3024"/>
            <a:chExt cx="5462" cy="855"/>
          </a:xfrm>
        </p:grpSpPr>
        <p:sp>
          <p:nvSpPr>
            <p:cNvPr id="61" name="Rectangle 44"/>
            <p:cNvSpPr>
              <a:spLocks noChangeArrowheads="1"/>
            </p:cNvSpPr>
            <p:nvPr/>
          </p:nvSpPr>
          <p:spPr bwMode="auto">
            <a:xfrm>
              <a:off x="1456" y="3033"/>
              <a:ext cx="3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800">
                  <a:solidFill>
                    <a:srgbClr val="0000FF"/>
                  </a:solidFill>
                </a:rPr>
                <a:t>53</a:t>
              </a:r>
            </a:p>
          </p:txBody>
        </p:sp>
        <p:sp>
          <p:nvSpPr>
            <p:cNvPr id="62" name="Rectangle 47"/>
            <p:cNvSpPr>
              <a:spLocks noChangeArrowheads="1"/>
            </p:cNvSpPr>
            <p:nvPr/>
          </p:nvSpPr>
          <p:spPr bwMode="auto">
            <a:xfrm>
              <a:off x="960" y="3513"/>
              <a:ext cx="3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800">
                  <a:solidFill>
                    <a:srgbClr val="0000FF"/>
                  </a:solidFill>
                </a:rPr>
                <a:t>50</a:t>
              </a:r>
            </a:p>
          </p:txBody>
        </p:sp>
        <p:sp>
          <p:nvSpPr>
            <p:cNvPr id="63" name="Rectangle 48"/>
            <p:cNvSpPr>
              <a:spLocks noChangeArrowheads="1"/>
            </p:cNvSpPr>
            <p:nvPr/>
          </p:nvSpPr>
          <p:spPr bwMode="auto">
            <a:xfrm>
              <a:off x="4656" y="3513"/>
              <a:ext cx="21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800">
                  <a:solidFill>
                    <a:srgbClr val="0000FF"/>
                  </a:solidFill>
                </a:rPr>
                <a:t>3</a:t>
              </a:r>
            </a:p>
          </p:txBody>
        </p:sp>
        <p:sp>
          <p:nvSpPr>
            <p:cNvPr id="64" name="Rectangle 49"/>
            <p:cNvSpPr>
              <a:spLocks noChangeArrowheads="1"/>
            </p:cNvSpPr>
            <p:nvPr/>
          </p:nvSpPr>
          <p:spPr bwMode="auto">
            <a:xfrm>
              <a:off x="5088" y="3024"/>
              <a:ext cx="42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800">
                  <a:solidFill>
                    <a:srgbClr val="0000FF"/>
                  </a:solidFill>
                </a:rPr>
                <a:t>100</a:t>
              </a:r>
            </a:p>
          </p:txBody>
        </p:sp>
        <p:sp>
          <p:nvSpPr>
            <p:cNvPr id="65" name="Rectangle 50"/>
            <p:cNvSpPr>
              <a:spLocks noChangeArrowheads="1"/>
            </p:cNvSpPr>
            <p:nvPr/>
          </p:nvSpPr>
          <p:spPr bwMode="auto">
            <a:xfrm>
              <a:off x="3754" y="3552"/>
              <a:ext cx="42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800">
                  <a:solidFill>
                    <a:srgbClr val="0000FF"/>
                  </a:solidFill>
                </a:rPr>
                <a:t>100</a:t>
              </a:r>
            </a:p>
          </p:txBody>
        </p:sp>
        <p:sp>
          <p:nvSpPr>
            <p:cNvPr id="66" name="Rectangle 51"/>
            <p:cNvSpPr>
              <a:spLocks noChangeArrowheads="1"/>
            </p:cNvSpPr>
            <p:nvPr/>
          </p:nvSpPr>
          <p:spPr bwMode="auto">
            <a:xfrm>
              <a:off x="48" y="3513"/>
              <a:ext cx="42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800">
                  <a:solidFill>
                    <a:srgbClr val="0000FF"/>
                  </a:solidFill>
                </a:rPr>
                <a:t>100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528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429" tIns="45714" rIns="91429" bIns="45714" anchor="t"/>
          <a:lstStyle/>
          <a:p>
            <a:r>
              <a:rPr lang="en-US" dirty="0"/>
              <a:t>Introduction - Summary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lIns="91429" tIns="45714" rIns="91429" bIns="45714"/>
          <a:lstStyle/>
          <a:p>
            <a:r>
              <a:rPr lang="en-US" sz="1800" dirty="0"/>
              <a:t>We introduced the technical part of the class by giving two </a:t>
            </a:r>
            <a:r>
              <a:rPr lang="en-US" sz="1800" dirty="0" smtClean="0"/>
              <a:t>(very important) examples </a:t>
            </a:r>
            <a:r>
              <a:rPr lang="en-US" sz="1800" dirty="0"/>
              <a:t>for </a:t>
            </a:r>
            <a:r>
              <a:rPr lang="en-US" sz="1800" dirty="0" smtClean="0"/>
              <a:t>learning approaches </a:t>
            </a:r>
            <a:r>
              <a:rPr lang="en-US" sz="1800" dirty="0"/>
              <a:t>to linear discrimination.</a:t>
            </a:r>
          </a:p>
          <a:p>
            <a:r>
              <a:rPr lang="en-US" sz="1800" dirty="0"/>
              <a:t>There are many other solutions.</a:t>
            </a:r>
          </a:p>
          <a:p>
            <a:r>
              <a:rPr lang="en-US" sz="1800" dirty="0">
                <a:solidFill>
                  <a:srgbClr val="FF3300"/>
                </a:solidFill>
              </a:rPr>
              <a:t>Question 1:</a:t>
            </a:r>
            <a:r>
              <a:rPr lang="en-US" sz="1800" dirty="0"/>
              <a:t> Our solution </a:t>
            </a:r>
            <a:r>
              <a:rPr lang="en-US" sz="1800" dirty="0" smtClean="0"/>
              <a:t>learns a linear function; in principle, the target function may not be linear, and this will have implications on the performance of our learned hypothesis. </a:t>
            </a:r>
          </a:p>
          <a:p>
            <a:pPr lvl="1"/>
            <a:r>
              <a:rPr lang="en-US" sz="1600" b="1" dirty="0" smtClean="0"/>
              <a:t>Can </a:t>
            </a:r>
            <a:r>
              <a:rPr lang="en-US" sz="1600" b="1" dirty="0"/>
              <a:t>we learn a function that is more flexible in terms of what it does with the </a:t>
            </a:r>
            <a:r>
              <a:rPr lang="en-US" sz="1600" b="1" dirty="0" smtClean="0"/>
              <a:t>feature </a:t>
            </a:r>
            <a:r>
              <a:rPr lang="en-US" sz="1600" b="1" dirty="0"/>
              <a:t>space?</a:t>
            </a:r>
          </a:p>
          <a:p>
            <a:r>
              <a:rPr lang="en-US" sz="1800" dirty="0" smtClean="0">
                <a:solidFill>
                  <a:srgbClr val="FF3300"/>
                </a:solidFill>
              </a:rPr>
              <a:t>Question </a:t>
            </a:r>
            <a:r>
              <a:rPr lang="en-US" sz="1800" dirty="0">
                <a:solidFill>
                  <a:srgbClr val="FF3300"/>
                </a:solidFill>
              </a:rPr>
              <a:t>2:</a:t>
            </a:r>
            <a:r>
              <a:rPr lang="en-US" sz="1800" dirty="0"/>
              <a:t> Can we say something about the quality of what we learn (sample complexity, time complexity; quality)</a:t>
            </a:r>
          </a:p>
          <a:p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FA6F6034-1516-478C-9756-BC6A8296D6DE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204804" name="Group 4"/>
          <p:cNvGrpSpPr>
            <a:grpSpLocks/>
          </p:cNvGrpSpPr>
          <p:nvPr/>
        </p:nvGrpSpPr>
        <p:grpSpPr bwMode="auto">
          <a:xfrm>
            <a:off x="1600200" y="4343400"/>
            <a:ext cx="1981200" cy="1676400"/>
            <a:chOff x="1008" y="2256"/>
            <a:chExt cx="1248" cy="1056"/>
          </a:xfrm>
        </p:grpSpPr>
        <p:sp>
          <p:nvSpPr>
            <p:cNvPr id="204805" name="Line 5"/>
            <p:cNvSpPr>
              <a:spLocks noChangeShapeType="1"/>
            </p:cNvSpPr>
            <p:nvPr/>
          </p:nvSpPr>
          <p:spPr bwMode="auto">
            <a:xfrm>
              <a:off x="1008" y="2256"/>
              <a:ext cx="0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06" name="Line 6"/>
            <p:cNvSpPr>
              <a:spLocks noChangeShapeType="1"/>
            </p:cNvSpPr>
            <p:nvPr/>
          </p:nvSpPr>
          <p:spPr bwMode="auto">
            <a:xfrm>
              <a:off x="1008" y="3312"/>
              <a:ext cx="1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07" name="Oval 7"/>
            <p:cNvSpPr>
              <a:spLocks noChangeArrowheads="1"/>
            </p:cNvSpPr>
            <p:nvPr/>
          </p:nvSpPr>
          <p:spPr bwMode="auto">
            <a:xfrm>
              <a:off x="1440" y="235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08" name="Oval 8"/>
            <p:cNvSpPr>
              <a:spLocks noChangeArrowheads="1"/>
            </p:cNvSpPr>
            <p:nvPr/>
          </p:nvSpPr>
          <p:spPr bwMode="auto">
            <a:xfrm>
              <a:off x="1632" y="235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09" name="Oval 9"/>
            <p:cNvSpPr>
              <a:spLocks noChangeArrowheads="1"/>
            </p:cNvSpPr>
            <p:nvPr/>
          </p:nvSpPr>
          <p:spPr bwMode="auto">
            <a:xfrm>
              <a:off x="2112" y="288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10" name="Oval 10"/>
            <p:cNvSpPr>
              <a:spLocks noChangeArrowheads="1"/>
            </p:cNvSpPr>
            <p:nvPr/>
          </p:nvSpPr>
          <p:spPr bwMode="auto">
            <a:xfrm>
              <a:off x="1056" y="288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11" name="Oval 11"/>
            <p:cNvSpPr>
              <a:spLocks noChangeArrowheads="1"/>
            </p:cNvSpPr>
            <p:nvPr/>
          </p:nvSpPr>
          <p:spPr bwMode="auto">
            <a:xfrm>
              <a:off x="1344" y="316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12" name="Oval 12"/>
            <p:cNvSpPr>
              <a:spLocks noChangeArrowheads="1"/>
            </p:cNvSpPr>
            <p:nvPr/>
          </p:nvSpPr>
          <p:spPr bwMode="auto">
            <a:xfrm>
              <a:off x="1920" y="244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13" name="Oval 13"/>
            <p:cNvSpPr>
              <a:spLocks noChangeArrowheads="1"/>
            </p:cNvSpPr>
            <p:nvPr/>
          </p:nvSpPr>
          <p:spPr bwMode="auto">
            <a:xfrm>
              <a:off x="1680" y="316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14" name="Oval 14"/>
            <p:cNvSpPr>
              <a:spLocks noChangeArrowheads="1"/>
            </p:cNvSpPr>
            <p:nvPr/>
          </p:nvSpPr>
          <p:spPr bwMode="auto">
            <a:xfrm>
              <a:off x="2016" y="240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15" name="Oval 15"/>
            <p:cNvSpPr>
              <a:spLocks noChangeArrowheads="1"/>
            </p:cNvSpPr>
            <p:nvPr/>
          </p:nvSpPr>
          <p:spPr bwMode="auto">
            <a:xfrm>
              <a:off x="1200" y="316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16" name="Oval 16"/>
            <p:cNvSpPr>
              <a:spLocks noChangeArrowheads="1"/>
            </p:cNvSpPr>
            <p:nvPr/>
          </p:nvSpPr>
          <p:spPr bwMode="auto">
            <a:xfrm>
              <a:off x="2112" y="259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17" name="Oval 17"/>
            <p:cNvSpPr>
              <a:spLocks noChangeArrowheads="1"/>
            </p:cNvSpPr>
            <p:nvPr/>
          </p:nvSpPr>
          <p:spPr bwMode="auto">
            <a:xfrm>
              <a:off x="1872" y="321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18" name="Oval 18"/>
            <p:cNvSpPr>
              <a:spLocks noChangeArrowheads="1"/>
            </p:cNvSpPr>
            <p:nvPr/>
          </p:nvSpPr>
          <p:spPr bwMode="auto">
            <a:xfrm>
              <a:off x="2016" y="312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19" name="Oval 19"/>
            <p:cNvSpPr>
              <a:spLocks noChangeArrowheads="1"/>
            </p:cNvSpPr>
            <p:nvPr/>
          </p:nvSpPr>
          <p:spPr bwMode="auto">
            <a:xfrm>
              <a:off x="1248" y="254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20" name="Oval 20"/>
            <p:cNvSpPr>
              <a:spLocks noChangeArrowheads="1"/>
            </p:cNvSpPr>
            <p:nvPr/>
          </p:nvSpPr>
          <p:spPr bwMode="auto">
            <a:xfrm>
              <a:off x="1056" y="264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21" name="Oval 21"/>
            <p:cNvSpPr>
              <a:spLocks noChangeArrowheads="1"/>
            </p:cNvSpPr>
            <p:nvPr/>
          </p:nvSpPr>
          <p:spPr bwMode="auto">
            <a:xfrm>
              <a:off x="1200" y="278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22" name="Oval 22"/>
            <p:cNvSpPr>
              <a:spLocks noChangeArrowheads="1"/>
            </p:cNvSpPr>
            <p:nvPr/>
          </p:nvSpPr>
          <p:spPr bwMode="auto">
            <a:xfrm>
              <a:off x="1776" y="230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23" name="Oval 23"/>
            <p:cNvSpPr>
              <a:spLocks noChangeArrowheads="1"/>
            </p:cNvSpPr>
            <p:nvPr/>
          </p:nvSpPr>
          <p:spPr bwMode="auto">
            <a:xfrm>
              <a:off x="1392" y="292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24" name="Line 24"/>
            <p:cNvSpPr>
              <a:spLocks noChangeShapeType="1"/>
            </p:cNvSpPr>
            <p:nvPr/>
          </p:nvSpPr>
          <p:spPr bwMode="auto">
            <a:xfrm flipV="1">
              <a:off x="1008" y="2928"/>
              <a:ext cx="240" cy="384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25" name="Line 25"/>
            <p:cNvSpPr>
              <a:spLocks noChangeShapeType="1"/>
            </p:cNvSpPr>
            <p:nvPr/>
          </p:nvSpPr>
          <p:spPr bwMode="auto">
            <a:xfrm flipV="1">
              <a:off x="1008" y="2256"/>
              <a:ext cx="672" cy="1056"/>
            </a:xfrm>
            <a:prstGeom prst="line">
              <a:avLst/>
            </a:prstGeom>
            <a:noFill/>
            <a:ln w="9525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26" name="Line 26"/>
            <p:cNvSpPr>
              <a:spLocks noChangeShapeType="1"/>
            </p:cNvSpPr>
            <p:nvPr/>
          </p:nvSpPr>
          <p:spPr bwMode="auto">
            <a:xfrm flipH="1" flipV="1">
              <a:off x="1536" y="2496"/>
              <a:ext cx="57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27" name="Line 27"/>
            <p:cNvSpPr>
              <a:spLocks noChangeShapeType="1"/>
            </p:cNvSpPr>
            <p:nvPr/>
          </p:nvSpPr>
          <p:spPr bwMode="auto">
            <a:xfrm flipH="1" flipV="1">
              <a:off x="1392" y="2736"/>
              <a:ext cx="62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28" name="Line 28"/>
            <p:cNvSpPr>
              <a:spLocks noChangeShapeType="1"/>
            </p:cNvSpPr>
            <p:nvPr/>
          </p:nvSpPr>
          <p:spPr bwMode="auto">
            <a:xfrm>
              <a:off x="1296" y="2592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29" name="Line 29"/>
            <p:cNvSpPr>
              <a:spLocks noChangeShapeType="1"/>
            </p:cNvSpPr>
            <p:nvPr/>
          </p:nvSpPr>
          <p:spPr bwMode="auto">
            <a:xfrm>
              <a:off x="1008" y="2880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30" name="Line 30"/>
            <p:cNvSpPr>
              <a:spLocks noChangeShapeType="1"/>
            </p:cNvSpPr>
            <p:nvPr/>
          </p:nvSpPr>
          <p:spPr bwMode="auto">
            <a:xfrm flipH="1" flipV="1">
              <a:off x="1200" y="3072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4831" name="Group 31"/>
          <p:cNvGrpSpPr>
            <a:grpSpLocks/>
          </p:cNvGrpSpPr>
          <p:nvPr/>
        </p:nvGrpSpPr>
        <p:grpSpPr bwMode="auto">
          <a:xfrm>
            <a:off x="4953000" y="4343400"/>
            <a:ext cx="2514600" cy="1676400"/>
            <a:chOff x="3120" y="2256"/>
            <a:chExt cx="1584" cy="1056"/>
          </a:xfrm>
        </p:grpSpPr>
        <p:sp>
          <p:nvSpPr>
            <p:cNvPr id="204832" name="Line 32"/>
            <p:cNvSpPr>
              <a:spLocks noChangeShapeType="1"/>
            </p:cNvSpPr>
            <p:nvPr/>
          </p:nvSpPr>
          <p:spPr bwMode="auto">
            <a:xfrm>
              <a:off x="3456" y="2256"/>
              <a:ext cx="0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33" name="Line 33"/>
            <p:cNvSpPr>
              <a:spLocks noChangeShapeType="1"/>
            </p:cNvSpPr>
            <p:nvPr/>
          </p:nvSpPr>
          <p:spPr bwMode="auto">
            <a:xfrm>
              <a:off x="3456" y="3312"/>
              <a:ext cx="1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34" name="Oval 34"/>
            <p:cNvSpPr>
              <a:spLocks noChangeArrowheads="1"/>
            </p:cNvSpPr>
            <p:nvPr/>
          </p:nvSpPr>
          <p:spPr bwMode="auto">
            <a:xfrm>
              <a:off x="3888" y="235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35" name="Oval 35"/>
            <p:cNvSpPr>
              <a:spLocks noChangeArrowheads="1"/>
            </p:cNvSpPr>
            <p:nvPr/>
          </p:nvSpPr>
          <p:spPr bwMode="auto">
            <a:xfrm>
              <a:off x="4080" y="235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36" name="Oval 36"/>
            <p:cNvSpPr>
              <a:spLocks noChangeArrowheads="1"/>
            </p:cNvSpPr>
            <p:nvPr/>
          </p:nvSpPr>
          <p:spPr bwMode="auto">
            <a:xfrm>
              <a:off x="4560" y="288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37" name="Oval 37"/>
            <p:cNvSpPr>
              <a:spLocks noChangeArrowheads="1"/>
            </p:cNvSpPr>
            <p:nvPr/>
          </p:nvSpPr>
          <p:spPr bwMode="auto">
            <a:xfrm>
              <a:off x="3504" y="288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38" name="Oval 38"/>
            <p:cNvSpPr>
              <a:spLocks noChangeArrowheads="1"/>
            </p:cNvSpPr>
            <p:nvPr/>
          </p:nvSpPr>
          <p:spPr bwMode="auto">
            <a:xfrm>
              <a:off x="3792" y="316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39" name="Oval 39"/>
            <p:cNvSpPr>
              <a:spLocks noChangeArrowheads="1"/>
            </p:cNvSpPr>
            <p:nvPr/>
          </p:nvSpPr>
          <p:spPr bwMode="auto">
            <a:xfrm>
              <a:off x="4368" y="244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40" name="Oval 40"/>
            <p:cNvSpPr>
              <a:spLocks noChangeArrowheads="1"/>
            </p:cNvSpPr>
            <p:nvPr/>
          </p:nvSpPr>
          <p:spPr bwMode="auto">
            <a:xfrm>
              <a:off x="4128" y="316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41" name="Oval 41"/>
            <p:cNvSpPr>
              <a:spLocks noChangeArrowheads="1"/>
            </p:cNvSpPr>
            <p:nvPr/>
          </p:nvSpPr>
          <p:spPr bwMode="auto">
            <a:xfrm>
              <a:off x="4464" y="240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42" name="Oval 42"/>
            <p:cNvSpPr>
              <a:spLocks noChangeArrowheads="1"/>
            </p:cNvSpPr>
            <p:nvPr/>
          </p:nvSpPr>
          <p:spPr bwMode="auto">
            <a:xfrm>
              <a:off x="3648" y="316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43" name="Oval 43"/>
            <p:cNvSpPr>
              <a:spLocks noChangeArrowheads="1"/>
            </p:cNvSpPr>
            <p:nvPr/>
          </p:nvSpPr>
          <p:spPr bwMode="auto">
            <a:xfrm>
              <a:off x="4560" y="259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44" name="Oval 44"/>
            <p:cNvSpPr>
              <a:spLocks noChangeArrowheads="1"/>
            </p:cNvSpPr>
            <p:nvPr/>
          </p:nvSpPr>
          <p:spPr bwMode="auto">
            <a:xfrm>
              <a:off x="4320" y="321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45" name="Oval 45"/>
            <p:cNvSpPr>
              <a:spLocks noChangeArrowheads="1"/>
            </p:cNvSpPr>
            <p:nvPr/>
          </p:nvSpPr>
          <p:spPr bwMode="auto">
            <a:xfrm>
              <a:off x="4464" y="312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46" name="Oval 46"/>
            <p:cNvSpPr>
              <a:spLocks noChangeArrowheads="1"/>
            </p:cNvSpPr>
            <p:nvPr/>
          </p:nvSpPr>
          <p:spPr bwMode="auto">
            <a:xfrm>
              <a:off x="3696" y="254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47" name="Oval 47"/>
            <p:cNvSpPr>
              <a:spLocks noChangeArrowheads="1"/>
            </p:cNvSpPr>
            <p:nvPr/>
          </p:nvSpPr>
          <p:spPr bwMode="auto">
            <a:xfrm>
              <a:off x="3504" y="264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48" name="Oval 48"/>
            <p:cNvSpPr>
              <a:spLocks noChangeArrowheads="1"/>
            </p:cNvSpPr>
            <p:nvPr/>
          </p:nvSpPr>
          <p:spPr bwMode="auto">
            <a:xfrm>
              <a:off x="3648" y="278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49" name="Oval 49"/>
            <p:cNvSpPr>
              <a:spLocks noChangeArrowheads="1"/>
            </p:cNvSpPr>
            <p:nvPr/>
          </p:nvSpPr>
          <p:spPr bwMode="auto">
            <a:xfrm>
              <a:off x="4224" y="230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50" name="Oval 50"/>
            <p:cNvSpPr>
              <a:spLocks noChangeArrowheads="1"/>
            </p:cNvSpPr>
            <p:nvPr/>
          </p:nvSpPr>
          <p:spPr bwMode="auto">
            <a:xfrm>
              <a:off x="3840" y="292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51" name="Line 51"/>
            <p:cNvSpPr>
              <a:spLocks noChangeShapeType="1"/>
            </p:cNvSpPr>
            <p:nvPr/>
          </p:nvSpPr>
          <p:spPr bwMode="auto">
            <a:xfrm rot="1429456" flipH="1" flipV="1">
              <a:off x="3216" y="2929"/>
              <a:ext cx="336" cy="336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52" name="Line 52"/>
            <p:cNvSpPr>
              <a:spLocks noChangeShapeType="1"/>
            </p:cNvSpPr>
            <p:nvPr/>
          </p:nvSpPr>
          <p:spPr bwMode="auto">
            <a:xfrm flipH="1" flipV="1">
              <a:off x="3120" y="2400"/>
              <a:ext cx="336" cy="912"/>
            </a:xfrm>
            <a:prstGeom prst="line">
              <a:avLst/>
            </a:prstGeom>
            <a:noFill/>
            <a:ln w="9525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968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Picking the Root Attribute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goal is to have the resulting decision tree as small as possible (Occam’s Razor)</a:t>
            </a:r>
          </a:p>
          <a:p>
            <a:r>
              <a:rPr lang="en-US" dirty="0" smtClean="0"/>
              <a:t>The main decision in the algorithm is the selection of the next attribute to condition on.</a:t>
            </a:r>
          </a:p>
          <a:p>
            <a:r>
              <a:rPr lang="en-US" dirty="0" smtClean="0"/>
              <a:t>We want attributes that split the examples to sets that are </a:t>
            </a:r>
            <a:r>
              <a:rPr lang="en-US" dirty="0" smtClean="0">
                <a:solidFill>
                  <a:schemeClr val="accent1"/>
                </a:solidFill>
              </a:rPr>
              <a:t>relatively pure in one label</a:t>
            </a:r>
            <a:r>
              <a:rPr lang="en-US" dirty="0" smtClean="0"/>
              <a:t>; this way we are closer to a leaf node.</a:t>
            </a:r>
          </a:p>
          <a:p>
            <a:r>
              <a:rPr lang="en-US" dirty="0" smtClean="0"/>
              <a:t>The most popular heuristics is based on </a:t>
            </a:r>
            <a:r>
              <a:rPr lang="en-US" dirty="0" smtClean="0">
                <a:solidFill>
                  <a:schemeClr val="accent1"/>
                </a:solidFill>
              </a:rPr>
              <a:t>information gain</a:t>
            </a:r>
            <a:r>
              <a:rPr lang="en-US" dirty="0" smtClean="0"/>
              <a:t>, originated with the ID3 system of Quinlan.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FA6F6034-1516-478C-9756-BC6A8296D6DE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79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Entropy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219200"/>
                <a:ext cx="8305800" cy="4983163"/>
              </a:xfrm>
            </p:spPr>
            <p:txBody>
              <a:bodyPr/>
              <a:lstStyle/>
              <a:p>
                <a:r>
                  <a:rPr lang="en-US" dirty="0" smtClean="0"/>
                  <a:t>Entropy (impurity, disorder) of a set of examples, S, relative to a binary classification is: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𝐸𝑛𝑡𝑟𝑜𝑝𝑦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 </m:t>
                          </m:r>
                        </m:sub>
                      </m:sSub>
                      <m:func>
                        <m:func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func>
                        <m:func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where </a:t>
                </a:r>
                <a:r>
                  <a:rPr lang="en-US" b="1" dirty="0" smtClean="0">
                    <a:solidFill>
                      <a:srgbClr val="0000FF"/>
                    </a:solidFill>
                  </a:rPr>
                  <a:t>P</a:t>
                </a:r>
                <a:r>
                  <a:rPr lang="en-US" b="1" baseline="-25000" dirty="0" smtClean="0">
                    <a:solidFill>
                      <a:srgbClr val="0000FF"/>
                    </a:solidFill>
                  </a:rPr>
                  <a:t>+</a:t>
                </a:r>
                <a:r>
                  <a:rPr lang="en-US" dirty="0" smtClean="0"/>
                  <a:t>  is the proportion of positive examples in S and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 </a:t>
                </a:r>
                <a:r>
                  <a:rPr lang="en-US" b="1" dirty="0" smtClean="0">
                    <a:solidFill>
                      <a:srgbClr val="0000FF"/>
                    </a:solidFill>
                  </a:rPr>
                  <a:t>P</a:t>
                </a:r>
                <a:r>
                  <a:rPr lang="en-US" b="1" baseline="-25000" dirty="0" smtClean="0">
                    <a:solidFill>
                      <a:srgbClr val="0000FF"/>
                    </a:solidFill>
                  </a:rPr>
                  <a:t>-  </a:t>
                </a:r>
                <a:r>
                  <a:rPr lang="en-US" dirty="0" smtClean="0"/>
                  <a:t> is the proportion of  negatives.</a:t>
                </a:r>
              </a:p>
              <a:p>
                <a:pPr lvl="1"/>
                <a:r>
                  <a:rPr lang="en-US" dirty="0" smtClean="0"/>
                  <a:t>If all the examples belong to the same category: Entropy = 0 </a:t>
                </a:r>
              </a:p>
              <a:p>
                <a:pPr lvl="1"/>
                <a:r>
                  <a:rPr lang="en-US" dirty="0" smtClean="0"/>
                  <a:t>If all the examples are equally mixed (0.5, 0.5): Entropy = 1</a:t>
                </a:r>
              </a:p>
              <a:p>
                <a:pPr lvl="1"/>
                <a:r>
                  <a:rPr lang="en-US" dirty="0" smtClean="0"/>
                  <a:t>Entropy  = Level of uncertainty. </a:t>
                </a:r>
              </a:p>
              <a:p>
                <a:r>
                  <a:rPr lang="en-US" dirty="0"/>
                  <a:t>In general, when p</a:t>
                </a:r>
                <a:r>
                  <a:rPr lang="en-US" baseline="-25000" dirty="0"/>
                  <a:t>i </a:t>
                </a:r>
                <a:r>
                  <a:rPr lang="en-US" dirty="0"/>
                  <a:t>is the fraction of examples labeled i</a:t>
                </a:r>
                <a:r>
                  <a:rPr lang="en-US" dirty="0" smtClean="0"/>
                  <a:t>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𝐸𝑛𝑡𝑟𝑜𝑝𝑦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b="0" i="1" baseline="-2500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b="0" i="1" baseline="-2500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2  </m:t>
                              </m:r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,…,</m:t>
                              </m:r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b="0" i="1" baseline="-2500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func>
                        <m:func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lvl="1"/>
                <a:r>
                  <a:rPr lang="en-US" dirty="0">
                    <a:solidFill>
                      <a:srgbClr val="000066"/>
                    </a:solidFill>
                  </a:rPr>
                  <a:t>Entropy can be viewed as the number of bits required, on average, to  encode the class of labels. If the probability for + is 0.5, a single bit is required for each example; if it is 0.8 -- can use less then 1 bit.</a:t>
                </a:r>
                <a:endParaRPr lang="en-US" dirty="0"/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219200"/>
                <a:ext cx="8305800" cy="4983163"/>
              </a:xfrm>
              <a:blipFill>
                <a:blip r:embed="rId3"/>
                <a:stretch>
                  <a:fillRect l="-1028" t="-979" r="-220" b="-6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6F6034-1516-478C-9756-BC6A8296D6DE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76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Entropy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Entropy (impurity, disorder) of a set of examples, S, relative to a binary classification is: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𝐸𝑛𝑡𝑟𝑜𝑝𝑦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 </m:t>
                          </m:r>
                        </m:sub>
                      </m:sSub>
                      <m:func>
                        <m:func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 </m:t>
                          </m:r>
                        </m:sub>
                      </m:sSub>
                      <m:func>
                        <m:func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where </a:t>
                </a:r>
                <a:r>
                  <a:rPr lang="en-US" b="1" dirty="0" smtClean="0">
                    <a:solidFill>
                      <a:srgbClr val="0000FF"/>
                    </a:solidFill>
                  </a:rPr>
                  <a:t>P</a:t>
                </a:r>
                <a:r>
                  <a:rPr lang="en-US" b="1" baseline="-25000" dirty="0" smtClean="0">
                    <a:solidFill>
                      <a:srgbClr val="0000FF"/>
                    </a:solidFill>
                  </a:rPr>
                  <a:t>+</a:t>
                </a:r>
                <a:r>
                  <a:rPr lang="en-US" dirty="0" smtClean="0"/>
                  <a:t>  is the proportion of positive examples in S and      </a:t>
                </a:r>
                <a:r>
                  <a:rPr lang="en-US" b="1" dirty="0" smtClean="0">
                    <a:solidFill>
                      <a:srgbClr val="0000FF"/>
                    </a:solidFill>
                  </a:rPr>
                  <a:t>P</a:t>
                </a:r>
                <a:r>
                  <a:rPr lang="en-US" b="1" baseline="-25000" dirty="0" smtClean="0">
                    <a:solidFill>
                      <a:srgbClr val="0000FF"/>
                    </a:solidFill>
                  </a:rPr>
                  <a:t>-  </a:t>
                </a:r>
                <a:r>
                  <a:rPr lang="en-US" dirty="0" smtClean="0"/>
                  <a:t> is the proportion of  negatives.</a:t>
                </a:r>
              </a:p>
              <a:p>
                <a:pPr lvl="1"/>
                <a:r>
                  <a:rPr lang="en-US" dirty="0" smtClean="0"/>
                  <a:t>If all the examples belong to the same category: Entropy = 0 </a:t>
                </a:r>
              </a:p>
              <a:p>
                <a:pPr lvl="1"/>
                <a:r>
                  <a:rPr lang="en-US" dirty="0" smtClean="0"/>
                  <a:t>If all the examples are equally mixed (0.5, 0.5): Entropy = 1</a:t>
                </a:r>
              </a:p>
              <a:p>
                <a:pPr lvl="1"/>
                <a:r>
                  <a:rPr lang="en-US" dirty="0" smtClean="0"/>
                  <a:t>Entropy  = Level of uncertainty.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98" t="-979" r="-2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FA6F6034-1516-478C-9756-BC6A8296D6DE}" type="slidenum">
              <a:rPr lang="en-US" smtClean="0"/>
              <a:pPr/>
              <a:t>22</a:t>
            </a:fld>
            <a:endParaRPr lang="en-US" dirty="0"/>
          </a:p>
        </p:txBody>
      </p:sp>
      <p:grpSp>
        <p:nvGrpSpPr>
          <p:cNvPr id="15" name="Group 53"/>
          <p:cNvGrpSpPr>
            <a:grpSpLocks/>
          </p:cNvGrpSpPr>
          <p:nvPr/>
        </p:nvGrpSpPr>
        <p:grpSpPr bwMode="auto">
          <a:xfrm>
            <a:off x="1828800" y="4495800"/>
            <a:ext cx="5867400" cy="1779588"/>
            <a:chOff x="768" y="2976"/>
            <a:chExt cx="3696" cy="1121"/>
          </a:xfrm>
        </p:grpSpPr>
        <p:grpSp>
          <p:nvGrpSpPr>
            <p:cNvPr id="16" name="Group 47"/>
            <p:cNvGrpSpPr>
              <a:grpSpLocks/>
            </p:cNvGrpSpPr>
            <p:nvPr/>
          </p:nvGrpSpPr>
          <p:grpSpPr bwMode="auto">
            <a:xfrm>
              <a:off x="3686" y="2976"/>
              <a:ext cx="778" cy="1121"/>
              <a:chOff x="3494" y="2976"/>
              <a:chExt cx="778" cy="1121"/>
            </a:xfrm>
          </p:grpSpPr>
          <p:sp>
            <p:nvSpPr>
              <p:cNvPr id="39" name="Line 14"/>
              <p:cNvSpPr>
                <a:spLocks noChangeShapeType="1"/>
              </p:cNvSpPr>
              <p:nvPr/>
            </p:nvSpPr>
            <p:spPr bwMode="auto">
              <a:xfrm>
                <a:off x="3744" y="3888"/>
                <a:ext cx="52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15"/>
              <p:cNvSpPr>
                <a:spLocks noChangeShapeType="1"/>
              </p:cNvSpPr>
              <p:nvPr/>
            </p:nvSpPr>
            <p:spPr bwMode="auto">
              <a:xfrm>
                <a:off x="3744" y="2976"/>
                <a:ext cx="0" cy="91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Line 16"/>
              <p:cNvSpPr>
                <a:spLocks noChangeShapeType="1"/>
              </p:cNvSpPr>
              <p:nvPr/>
            </p:nvSpPr>
            <p:spPr bwMode="auto">
              <a:xfrm>
                <a:off x="3696" y="306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Text Box 17"/>
              <p:cNvSpPr txBox="1">
                <a:spLocks noChangeArrowheads="1"/>
              </p:cNvSpPr>
              <p:nvPr/>
            </p:nvSpPr>
            <p:spPr bwMode="auto">
              <a:xfrm>
                <a:off x="3494" y="2976"/>
                <a:ext cx="167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400" b="1"/>
                  <a:t>1</a:t>
                </a:r>
              </a:p>
            </p:txBody>
          </p:sp>
          <p:sp>
            <p:nvSpPr>
              <p:cNvPr id="47" name="Line 18"/>
              <p:cNvSpPr>
                <a:spLocks noChangeShapeType="1"/>
              </p:cNvSpPr>
              <p:nvPr/>
            </p:nvSpPr>
            <p:spPr bwMode="auto">
              <a:xfrm>
                <a:off x="4128" y="3312"/>
                <a:ext cx="0" cy="57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Line 19"/>
              <p:cNvSpPr>
                <a:spLocks noChangeShapeType="1"/>
              </p:cNvSpPr>
              <p:nvPr/>
            </p:nvSpPr>
            <p:spPr bwMode="auto">
              <a:xfrm>
                <a:off x="3840" y="3648"/>
                <a:ext cx="0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Text Box 26"/>
              <p:cNvSpPr txBox="1">
                <a:spLocks noChangeArrowheads="1"/>
              </p:cNvSpPr>
              <p:nvPr/>
            </p:nvSpPr>
            <p:spPr bwMode="auto">
              <a:xfrm>
                <a:off x="3739" y="3809"/>
                <a:ext cx="22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b="1">
                    <a:solidFill>
                      <a:srgbClr val="FF0066"/>
                    </a:solidFill>
                  </a:rPr>
                  <a:t>--</a:t>
                </a:r>
              </a:p>
            </p:txBody>
          </p:sp>
          <p:sp>
            <p:nvSpPr>
              <p:cNvPr id="50" name="Text Box 27"/>
              <p:cNvSpPr txBox="1">
                <a:spLocks noChangeArrowheads="1"/>
              </p:cNvSpPr>
              <p:nvPr/>
            </p:nvSpPr>
            <p:spPr bwMode="auto">
              <a:xfrm>
                <a:off x="4037" y="3888"/>
                <a:ext cx="17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400" b="1">
                    <a:solidFill>
                      <a:srgbClr val="0000FF"/>
                    </a:solidFill>
                  </a:rPr>
                  <a:t>+</a:t>
                </a:r>
              </a:p>
            </p:txBody>
          </p:sp>
        </p:grpSp>
        <p:grpSp>
          <p:nvGrpSpPr>
            <p:cNvPr id="17" name="Group 36"/>
            <p:cNvGrpSpPr>
              <a:grpSpLocks/>
            </p:cNvGrpSpPr>
            <p:nvPr/>
          </p:nvGrpSpPr>
          <p:grpSpPr bwMode="auto">
            <a:xfrm>
              <a:off x="854" y="2976"/>
              <a:ext cx="778" cy="1121"/>
              <a:chOff x="662" y="2976"/>
              <a:chExt cx="778" cy="1121"/>
            </a:xfrm>
          </p:grpSpPr>
          <p:sp>
            <p:nvSpPr>
              <p:cNvPr id="31" name="Line 28"/>
              <p:cNvSpPr>
                <a:spLocks noChangeShapeType="1"/>
              </p:cNvSpPr>
              <p:nvPr/>
            </p:nvSpPr>
            <p:spPr bwMode="auto">
              <a:xfrm>
                <a:off x="912" y="3888"/>
                <a:ext cx="52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Line 29"/>
              <p:cNvSpPr>
                <a:spLocks noChangeShapeType="1"/>
              </p:cNvSpPr>
              <p:nvPr/>
            </p:nvSpPr>
            <p:spPr bwMode="auto">
              <a:xfrm>
                <a:off x="912" y="2976"/>
                <a:ext cx="0" cy="91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Line 30"/>
              <p:cNvSpPr>
                <a:spLocks noChangeShapeType="1"/>
              </p:cNvSpPr>
              <p:nvPr/>
            </p:nvSpPr>
            <p:spPr bwMode="auto">
              <a:xfrm>
                <a:off x="864" y="306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Text Box 31"/>
              <p:cNvSpPr txBox="1">
                <a:spLocks noChangeArrowheads="1"/>
              </p:cNvSpPr>
              <p:nvPr/>
            </p:nvSpPr>
            <p:spPr bwMode="auto">
              <a:xfrm>
                <a:off x="662" y="2976"/>
                <a:ext cx="167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400" b="1"/>
                  <a:t>1</a:t>
                </a:r>
              </a:p>
            </p:txBody>
          </p:sp>
          <p:sp>
            <p:nvSpPr>
              <p:cNvPr id="35" name="Line 32"/>
              <p:cNvSpPr>
                <a:spLocks noChangeShapeType="1"/>
              </p:cNvSpPr>
              <p:nvPr/>
            </p:nvSpPr>
            <p:spPr bwMode="auto">
              <a:xfrm>
                <a:off x="1296" y="3120"/>
                <a:ext cx="0" cy="7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Line 33"/>
              <p:cNvSpPr>
                <a:spLocks noChangeShapeType="1"/>
              </p:cNvSpPr>
              <p:nvPr/>
            </p:nvSpPr>
            <p:spPr bwMode="auto">
              <a:xfrm>
                <a:off x="1008" y="3792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Text Box 34"/>
              <p:cNvSpPr txBox="1">
                <a:spLocks noChangeArrowheads="1"/>
              </p:cNvSpPr>
              <p:nvPr/>
            </p:nvSpPr>
            <p:spPr bwMode="auto">
              <a:xfrm>
                <a:off x="907" y="3809"/>
                <a:ext cx="22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b="1">
                    <a:solidFill>
                      <a:srgbClr val="FF0066"/>
                    </a:solidFill>
                  </a:rPr>
                  <a:t>--</a:t>
                </a:r>
              </a:p>
            </p:txBody>
          </p:sp>
          <p:sp>
            <p:nvSpPr>
              <p:cNvPr id="38" name="Text Box 35"/>
              <p:cNvSpPr txBox="1">
                <a:spLocks noChangeArrowheads="1"/>
              </p:cNvSpPr>
              <p:nvPr/>
            </p:nvSpPr>
            <p:spPr bwMode="auto">
              <a:xfrm>
                <a:off x="1205" y="3888"/>
                <a:ext cx="17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400" b="1">
                    <a:solidFill>
                      <a:srgbClr val="0000FF"/>
                    </a:solidFill>
                  </a:rPr>
                  <a:t>+</a:t>
                </a:r>
              </a:p>
            </p:txBody>
          </p:sp>
        </p:grpSp>
        <p:grpSp>
          <p:nvGrpSpPr>
            <p:cNvPr id="18" name="Group 49"/>
            <p:cNvGrpSpPr>
              <a:grpSpLocks/>
            </p:cNvGrpSpPr>
            <p:nvPr/>
          </p:nvGrpSpPr>
          <p:grpSpPr bwMode="auto">
            <a:xfrm>
              <a:off x="2270" y="2976"/>
              <a:ext cx="778" cy="1121"/>
              <a:chOff x="1910" y="2976"/>
              <a:chExt cx="778" cy="1121"/>
            </a:xfrm>
          </p:grpSpPr>
          <p:sp>
            <p:nvSpPr>
              <p:cNvPr id="22" name="Text Box 44"/>
              <p:cNvSpPr txBox="1">
                <a:spLocks noChangeArrowheads="1"/>
              </p:cNvSpPr>
              <p:nvPr/>
            </p:nvSpPr>
            <p:spPr bwMode="auto">
              <a:xfrm>
                <a:off x="2155" y="3809"/>
                <a:ext cx="22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b="1">
                    <a:solidFill>
                      <a:srgbClr val="FF0066"/>
                    </a:solidFill>
                  </a:rPr>
                  <a:t>--</a:t>
                </a:r>
              </a:p>
            </p:txBody>
          </p:sp>
          <p:sp>
            <p:nvSpPr>
              <p:cNvPr id="23" name="Line 38"/>
              <p:cNvSpPr>
                <a:spLocks noChangeShapeType="1"/>
              </p:cNvSpPr>
              <p:nvPr/>
            </p:nvSpPr>
            <p:spPr bwMode="auto">
              <a:xfrm>
                <a:off x="2160" y="3888"/>
                <a:ext cx="52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Line 39"/>
              <p:cNvSpPr>
                <a:spLocks noChangeShapeType="1"/>
              </p:cNvSpPr>
              <p:nvPr/>
            </p:nvSpPr>
            <p:spPr bwMode="auto">
              <a:xfrm>
                <a:off x="2160" y="2976"/>
                <a:ext cx="0" cy="91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Line 40"/>
              <p:cNvSpPr>
                <a:spLocks noChangeShapeType="1"/>
              </p:cNvSpPr>
              <p:nvPr/>
            </p:nvSpPr>
            <p:spPr bwMode="auto">
              <a:xfrm>
                <a:off x="2112" y="306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Text Box 41"/>
              <p:cNvSpPr txBox="1">
                <a:spLocks noChangeArrowheads="1"/>
              </p:cNvSpPr>
              <p:nvPr/>
            </p:nvSpPr>
            <p:spPr bwMode="auto">
              <a:xfrm>
                <a:off x="1910" y="2976"/>
                <a:ext cx="167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400" b="1"/>
                  <a:t>1</a:t>
                </a:r>
              </a:p>
            </p:txBody>
          </p:sp>
          <p:sp>
            <p:nvSpPr>
              <p:cNvPr id="27" name="Line 42"/>
              <p:cNvSpPr>
                <a:spLocks noChangeShapeType="1"/>
              </p:cNvSpPr>
              <p:nvPr/>
            </p:nvSpPr>
            <p:spPr bwMode="auto">
              <a:xfrm>
                <a:off x="2544" y="3456"/>
                <a:ext cx="0" cy="4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Line 43"/>
              <p:cNvSpPr>
                <a:spLocks noChangeShapeType="1"/>
              </p:cNvSpPr>
              <p:nvPr/>
            </p:nvSpPr>
            <p:spPr bwMode="auto">
              <a:xfrm>
                <a:off x="2256" y="3792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Text Box 45"/>
              <p:cNvSpPr txBox="1">
                <a:spLocks noChangeArrowheads="1"/>
              </p:cNvSpPr>
              <p:nvPr/>
            </p:nvSpPr>
            <p:spPr bwMode="auto">
              <a:xfrm>
                <a:off x="2453" y="3888"/>
                <a:ext cx="17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400" b="1">
                    <a:solidFill>
                      <a:srgbClr val="0000FF"/>
                    </a:solidFill>
                  </a:rPr>
                  <a:t>+</a:t>
                </a:r>
              </a:p>
            </p:txBody>
          </p:sp>
          <p:sp>
            <p:nvSpPr>
              <p:cNvPr id="30" name="Line 46"/>
              <p:cNvSpPr>
                <a:spLocks noChangeShapeType="1"/>
              </p:cNvSpPr>
              <p:nvPr/>
            </p:nvSpPr>
            <p:spPr bwMode="auto">
              <a:xfrm>
                <a:off x="2256" y="3456"/>
                <a:ext cx="0" cy="4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" name="Line 50"/>
            <p:cNvSpPr>
              <a:spLocks noChangeShapeType="1"/>
            </p:cNvSpPr>
            <p:nvPr/>
          </p:nvSpPr>
          <p:spPr bwMode="auto">
            <a:xfrm flipV="1">
              <a:off x="768" y="3744"/>
              <a:ext cx="0" cy="144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51"/>
            <p:cNvSpPr>
              <a:spLocks noChangeShapeType="1"/>
            </p:cNvSpPr>
            <p:nvPr/>
          </p:nvSpPr>
          <p:spPr bwMode="auto">
            <a:xfrm flipV="1">
              <a:off x="2208" y="3072"/>
              <a:ext cx="0" cy="816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52"/>
            <p:cNvSpPr>
              <a:spLocks noChangeShapeType="1"/>
            </p:cNvSpPr>
            <p:nvPr/>
          </p:nvSpPr>
          <p:spPr bwMode="auto">
            <a:xfrm flipV="1">
              <a:off x="3648" y="3360"/>
              <a:ext cx="0" cy="528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1321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Entropy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Entropy (impurity, disorder) of a set of examples, S, relative to a binary classification is: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𝐸𝑛𝑡𝑟𝑜𝑝𝑦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 </m:t>
                          </m:r>
                        </m:sub>
                      </m:sSub>
                      <m:func>
                        <m:func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 </m:t>
                          </m:r>
                        </m:sub>
                      </m:sSub>
                      <m:func>
                        <m:func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where </a:t>
                </a:r>
                <a:r>
                  <a:rPr lang="en-US" b="1" dirty="0" smtClean="0">
                    <a:solidFill>
                      <a:srgbClr val="0000FF"/>
                    </a:solidFill>
                  </a:rPr>
                  <a:t>P</a:t>
                </a:r>
                <a:r>
                  <a:rPr lang="en-US" b="1" baseline="-25000" dirty="0" smtClean="0">
                    <a:solidFill>
                      <a:srgbClr val="0000FF"/>
                    </a:solidFill>
                  </a:rPr>
                  <a:t>+</a:t>
                </a:r>
                <a:r>
                  <a:rPr lang="en-US" dirty="0" smtClean="0"/>
                  <a:t>  is the proportion of positive examples in S and      </a:t>
                </a:r>
                <a:r>
                  <a:rPr lang="en-US" b="1" dirty="0" smtClean="0">
                    <a:solidFill>
                      <a:srgbClr val="0000FF"/>
                    </a:solidFill>
                  </a:rPr>
                  <a:t>P</a:t>
                </a:r>
                <a:r>
                  <a:rPr lang="en-US" b="1" baseline="-25000" dirty="0" smtClean="0">
                    <a:solidFill>
                      <a:srgbClr val="0000FF"/>
                    </a:solidFill>
                  </a:rPr>
                  <a:t>-  </a:t>
                </a:r>
                <a:r>
                  <a:rPr lang="en-US" dirty="0" smtClean="0"/>
                  <a:t> is the proportion of  negatives.</a:t>
                </a:r>
              </a:p>
              <a:p>
                <a:pPr lvl="1"/>
                <a:r>
                  <a:rPr lang="en-US" dirty="0" smtClean="0"/>
                  <a:t>If all the examples belong to the same category: Entropy = 0 </a:t>
                </a:r>
              </a:p>
              <a:p>
                <a:pPr lvl="1"/>
                <a:r>
                  <a:rPr lang="en-US" dirty="0" smtClean="0"/>
                  <a:t>If all the examples are equally mixed (0.5, 0.5): Entropy = 1</a:t>
                </a:r>
              </a:p>
              <a:p>
                <a:pPr lvl="1"/>
                <a:r>
                  <a:rPr lang="en-US" dirty="0" smtClean="0"/>
                  <a:t>Entropy  = Level of uncertainty.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98" t="-979" r="-2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FA6F6034-1516-478C-9756-BC6A8296D6DE}" type="slidenum">
              <a:rPr lang="en-US" smtClean="0"/>
              <a:pPr/>
              <a:t>23</a:t>
            </a:fld>
            <a:endParaRPr lang="en-US" dirty="0"/>
          </a:p>
        </p:txBody>
      </p:sp>
      <p:grpSp>
        <p:nvGrpSpPr>
          <p:cNvPr id="42" name="Group 58"/>
          <p:cNvGrpSpPr>
            <a:grpSpLocks/>
          </p:cNvGrpSpPr>
          <p:nvPr/>
        </p:nvGrpSpPr>
        <p:grpSpPr bwMode="auto">
          <a:xfrm>
            <a:off x="1371600" y="4953000"/>
            <a:ext cx="1844675" cy="1447800"/>
            <a:chOff x="278" y="2976"/>
            <a:chExt cx="1162" cy="912"/>
          </a:xfrm>
        </p:grpSpPr>
        <p:sp>
          <p:nvSpPr>
            <p:cNvPr id="43" name="Line 13"/>
            <p:cNvSpPr>
              <a:spLocks noChangeShapeType="1"/>
            </p:cNvSpPr>
            <p:nvPr/>
          </p:nvSpPr>
          <p:spPr bwMode="auto">
            <a:xfrm>
              <a:off x="528" y="3888"/>
              <a:ext cx="9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Line 14"/>
            <p:cNvSpPr>
              <a:spLocks noChangeShapeType="1"/>
            </p:cNvSpPr>
            <p:nvPr/>
          </p:nvSpPr>
          <p:spPr bwMode="auto">
            <a:xfrm>
              <a:off x="528" y="2976"/>
              <a:ext cx="0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15"/>
            <p:cNvSpPr>
              <a:spLocks noChangeShapeType="1"/>
            </p:cNvSpPr>
            <p:nvPr/>
          </p:nvSpPr>
          <p:spPr bwMode="auto">
            <a:xfrm>
              <a:off x="480" y="306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Text Box 16"/>
            <p:cNvSpPr txBox="1">
              <a:spLocks noChangeArrowheads="1"/>
            </p:cNvSpPr>
            <p:nvPr/>
          </p:nvSpPr>
          <p:spPr bwMode="auto">
            <a:xfrm>
              <a:off x="278" y="2976"/>
              <a:ext cx="16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400" b="1"/>
                <a:t>1</a:t>
              </a:r>
            </a:p>
          </p:txBody>
        </p:sp>
        <p:sp>
          <p:nvSpPr>
            <p:cNvPr id="54" name="Line 17"/>
            <p:cNvSpPr>
              <a:spLocks noChangeShapeType="1"/>
            </p:cNvSpPr>
            <p:nvPr/>
          </p:nvSpPr>
          <p:spPr bwMode="auto">
            <a:xfrm>
              <a:off x="624" y="3552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Line 20"/>
            <p:cNvSpPr>
              <a:spLocks noChangeShapeType="1"/>
            </p:cNvSpPr>
            <p:nvPr/>
          </p:nvSpPr>
          <p:spPr bwMode="auto">
            <a:xfrm>
              <a:off x="912" y="3312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21"/>
            <p:cNvSpPr>
              <a:spLocks noChangeShapeType="1"/>
            </p:cNvSpPr>
            <p:nvPr/>
          </p:nvSpPr>
          <p:spPr bwMode="auto">
            <a:xfrm>
              <a:off x="1008" y="3552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22"/>
            <p:cNvSpPr>
              <a:spLocks noChangeShapeType="1"/>
            </p:cNvSpPr>
            <p:nvPr/>
          </p:nvSpPr>
          <p:spPr bwMode="auto">
            <a:xfrm>
              <a:off x="1104" y="374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23"/>
            <p:cNvSpPr>
              <a:spLocks noChangeShapeType="1"/>
            </p:cNvSpPr>
            <p:nvPr/>
          </p:nvSpPr>
          <p:spPr bwMode="auto">
            <a:xfrm>
              <a:off x="1200" y="379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26"/>
            <p:cNvSpPr>
              <a:spLocks noChangeShapeType="1"/>
            </p:cNvSpPr>
            <p:nvPr/>
          </p:nvSpPr>
          <p:spPr bwMode="auto">
            <a:xfrm>
              <a:off x="1296" y="3456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Line 27"/>
            <p:cNvSpPr>
              <a:spLocks noChangeShapeType="1"/>
            </p:cNvSpPr>
            <p:nvPr/>
          </p:nvSpPr>
          <p:spPr bwMode="auto">
            <a:xfrm>
              <a:off x="816" y="3648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Line 28"/>
            <p:cNvSpPr>
              <a:spLocks noChangeShapeType="1"/>
            </p:cNvSpPr>
            <p:nvPr/>
          </p:nvSpPr>
          <p:spPr bwMode="auto">
            <a:xfrm>
              <a:off x="720" y="3648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" name="Group 78"/>
          <p:cNvGrpSpPr>
            <a:grpSpLocks/>
          </p:cNvGrpSpPr>
          <p:nvPr/>
        </p:nvGrpSpPr>
        <p:grpSpPr bwMode="auto">
          <a:xfrm>
            <a:off x="3924300" y="4953000"/>
            <a:ext cx="1844675" cy="1447800"/>
            <a:chOff x="2246" y="2976"/>
            <a:chExt cx="1162" cy="912"/>
          </a:xfrm>
        </p:grpSpPr>
        <p:sp>
          <p:nvSpPr>
            <p:cNvPr id="63" name="Line 31"/>
            <p:cNvSpPr>
              <a:spLocks noChangeShapeType="1"/>
            </p:cNvSpPr>
            <p:nvPr/>
          </p:nvSpPr>
          <p:spPr bwMode="auto">
            <a:xfrm>
              <a:off x="2496" y="3888"/>
              <a:ext cx="9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32"/>
            <p:cNvSpPr>
              <a:spLocks noChangeShapeType="1"/>
            </p:cNvSpPr>
            <p:nvPr/>
          </p:nvSpPr>
          <p:spPr bwMode="auto">
            <a:xfrm>
              <a:off x="2496" y="2976"/>
              <a:ext cx="0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33"/>
            <p:cNvSpPr>
              <a:spLocks noChangeShapeType="1"/>
            </p:cNvSpPr>
            <p:nvPr/>
          </p:nvSpPr>
          <p:spPr bwMode="auto">
            <a:xfrm>
              <a:off x="2448" y="306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Text Box 34"/>
            <p:cNvSpPr txBox="1">
              <a:spLocks noChangeArrowheads="1"/>
            </p:cNvSpPr>
            <p:nvPr/>
          </p:nvSpPr>
          <p:spPr bwMode="auto">
            <a:xfrm>
              <a:off x="2246" y="2976"/>
              <a:ext cx="16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400" b="1"/>
                <a:t>1</a:t>
              </a:r>
            </a:p>
          </p:txBody>
        </p:sp>
        <p:sp>
          <p:nvSpPr>
            <p:cNvPr id="67" name="Line 50"/>
            <p:cNvSpPr>
              <a:spLocks noChangeShapeType="1"/>
            </p:cNvSpPr>
            <p:nvPr/>
          </p:nvSpPr>
          <p:spPr bwMode="auto">
            <a:xfrm>
              <a:off x="2592" y="3648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Line 51"/>
            <p:cNvSpPr>
              <a:spLocks noChangeShapeType="1"/>
            </p:cNvSpPr>
            <p:nvPr/>
          </p:nvSpPr>
          <p:spPr bwMode="auto">
            <a:xfrm>
              <a:off x="2694" y="3648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Line 52"/>
            <p:cNvSpPr>
              <a:spLocks noChangeShapeType="1"/>
            </p:cNvSpPr>
            <p:nvPr/>
          </p:nvSpPr>
          <p:spPr bwMode="auto">
            <a:xfrm>
              <a:off x="2797" y="3648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Line 53"/>
            <p:cNvSpPr>
              <a:spLocks noChangeShapeType="1"/>
            </p:cNvSpPr>
            <p:nvPr/>
          </p:nvSpPr>
          <p:spPr bwMode="auto">
            <a:xfrm>
              <a:off x="2900" y="3648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Line 54"/>
            <p:cNvSpPr>
              <a:spLocks noChangeShapeType="1"/>
            </p:cNvSpPr>
            <p:nvPr/>
          </p:nvSpPr>
          <p:spPr bwMode="auto">
            <a:xfrm>
              <a:off x="3003" y="3648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Line 55"/>
            <p:cNvSpPr>
              <a:spLocks noChangeShapeType="1"/>
            </p:cNvSpPr>
            <p:nvPr/>
          </p:nvSpPr>
          <p:spPr bwMode="auto">
            <a:xfrm>
              <a:off x="3106" y="3648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Line 56"/>
            <p:cNvSpPr>
              <a:spLocks noChangeShapeType="1"/>
            </p:cNvSpPr>
            <p:nvPr/>
          </p:nvSpPr>
          <p:spPr bwMode="auto">
            <a:xfrm>
              <a:off x="3209" y="3648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Line 57"/>
            <p:cNvSpPr>
              <a:spLocks noChangeShapeType="1"/>
            </p:cNvSpPr>
            <p:nvPr/>
          </p:nvSpPr>
          <p:spPr bwMode="auto">
            <a:xfrm>
              <a:off x="3312" y="3648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5" name="Group 77"/>
          <p:cNvGrpSpPr>
            <a:grpSpLocks/>
          </p:cNvGrpSpPr>
          <p:nvPr/>
        </p:nvGrpSpPr>
        <p:grpSpPr bwMode="auto">
          <a:xfrm>
            <a:off x="6477000" y="4953000"/>
            <a:ext cx="1844675" cy="1447800"/>
            <a:chOff x="3494" y="2976"/>
            <a:chExt cx="1162" cy="912"/>
          </a:xfrm>
        </p:grpSpPr>
        <p:sp>
          <p:nvSpPr>
            <p:cNvPr id="76" name="Line 60"/>
            <p:cNvSpPr>
              <a:spLocks noChangeShapeType="1"/>
            </p:cNvSpPr>
            <p:nvPr/>
          </p:nvSpPr>
          <p:spPr bwMode="auto">
            <a:xfrm>
              <a:off x="3744" y="3888"/>
              <a:ext cx="9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Line 61"/>
            <p:cNvSpPr>
              <a:spLocks noChangeShapeType="1"/>
            </p:cNvSpPr>
            <p:nvPr/>
          </p:nvSpPr>
          <p:spPr bwMode="auto">
            <a:xfrm>
              <a:off x="3744" y="2976"/>
              <a:ext cx="0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Line 62"/>
            <p:cNvSpPr>
              <a:spLocks noChangeShapeType="1"/>
            </p:cNvSpPr>
            <p:nvPr/>
          </p:nvSpPr>
          <p:spPr bwMode="auto">
            <a:xfrm>
              <a:off x="3696" y="306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Text Box 63"/>
            <p:cNvSpPr txBox="1">
              <a:spLocks noChangeArrowheads="1"/>
            </p:cNvSpPr>
            <p:nvPr/>
          </p:nvSpPr>
          <p:spPr bwMode="auto">
            <a:xfrm>
              <a:off x="3494" y="2976"/>
              <a:ext cx="16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400" b="1"/>
                <a:t>1</a:t>
              </a:r>
            </a:p>
          </p:txBody>
        </p:sp>
        <p:sp>
          <p:nvSpPr>
            <p:cNvPr id="80" name="Line 65"/>
            <p:cNvSpPr>
              <a:spLocks noChangeShapeType="1"/>
            </p:cNvSpPr>
            <p:nvPr/>
          </p:nvSpPr>
          <p:spPr bwMode="auto">
            <a:xfrm>
              <a:off x="4128" y="3120"/>
              <a:ext cx="0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Line 68"/>
            <p:cNvSpPr>
              <a:spLocks noChangeShapeType="1"/>
            </p:cNvSpPr>
            <p:nvPr/>
          </p:nvSpPr>
          <p:spPr bwMode="auto">
            <a:xfrm>
              <a:off x="3840" y="379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Line 69"/>
            <p:cNvSpPr>
              <a:spLocks noChangeShapeType="1"/>
            </p:cNvSpPr>
            <p:nvPr/>
          </p:nvSpPr>
          <p:spPr bwMode="auto">
            <a:xfrm>
              <a:off x="4512" y="379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Line 72"/>
            <p:cNvSpPr>
              <a:spLocks noChangeShapeType="1"/>
            </p:cNvSpPr>
            <p:nvPr/>
          </p:nvSpPr>
          <p:spPr bwMode="auto">
            <a:xfrm>
              <a:off x="3936" y="379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Line 73"/>
            <p:cNvSpPr>
              <a:spLocks noChangeShapeType="1"/>
            </p:cNvSpPr>
            <p:nvPr/>
          </p:nvSpPr>
          <p:spPr bwMode="auto">
            <a:xfrm>
              <a:off x="4032" y="379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Line 74"/>
            <p:cNvSpPr>
              <a:spLocks noChangeShapeType="1"/>
            </p:cNvSpPr>
            <p:nvPr/>
          </p:nvSpPr>
          <p:spPr bwMode="auto">
            <a:xfrm>
              <a:off x="4224" y="379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Line 75"/>
            <p:cNvSpPr>
              <a:spLocks noChangeShapeType="1"/>
            </p:cNvSpPr>
            <p:nvPr/>
          </p:nvSpPr>
          <p:spPr bwMode="auto">
            <a:xfrm>
              <a:off x="4320" y="379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76"/>
            <p:cNvSpPr>
              <a:spLocks noChangeShapeType="1"/>
            </p:cNvSpPr>
            <p:nvPr/>
          </p:nvSpPr>
          <p:spPr bwMode="auto">
            <a:xfrm>
              <a:off x="4416" y="379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8" name="Line 81"/>
          <p:cNvSpPr>
            <a:spLocks noChangeShapeType="1"/>
          </p:cNvSpPr>
          <p:nvPr/>
        </p:nvSpPr>
        <p:spPr bwMode="auto">
          <a:xfrm flipV="1">
            <a:off x="1219200" y="5486400"/>
            <a:ext cx="0" cy="9144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" name="Line 82"/>
          <p:cNvSpPr>
            <a:spLocks noChangeShapeType="1"/>
          </p:cNvSpPr>
          <p:nvPr/>
        </p:nvSpPr>
        <p:spPr bwMode="auto">
          <a:xfrm flipV="1">
            <a:off x="3733800" y="2667000"/>
            <a:ext cx="0" cy="37338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" name="Line 81"/>
          <p:cNvSpPr>
            <a:spLocks noChangeShapeType="1"/>
          </p:cNvSpPr>
          <p:nvPr/>
        </p:nvSpPr>
        <p:spPr bwMode="auto">
          <a:xfrm flipV="1">
            <a:off x="6629400" y="5943600"/>
            <a:ext cx="0" cy="4572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3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9" grpId="0" animBg="1"/>
      <p:bldP spid="9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Gain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219200"/>
                <a:ext cx="8153400" cy="4983163"/>
              </a:xfrm>
            </p:spPr>
            <p:txBody>
              <a:bodyPr/>
              <a:lstStyle/>
              <a:p>
                <a:r>
                  <a:rPr lang="en-US" dirty="0" smtClean="0"/>
                  <a:t>The information gain of an attribute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a</a:t>
                </a:r>
                <a:r>
                  <a:rPr lang="en-US" dirty="0" smtClean="0"/>
                  <a:t> is the expected reduction in entropy caused by partitioning on this attribute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𝐺𝑎𝑖𝑛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𝐸𝑛𝑡𝑟𝑜𝑝𝑦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𝑣𝑎𝑙𝑢𝑒𝑠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𝐸𝑛𝑡𝑟𝑜𝑝𝑦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Where:</a:t>
                </a:r>
              </a:p>
              <a:p>
                <a:pPr lvl="1"/>
                <a:r>
                  <a:rPr lang="en-US" dirty="0" err="1" smtClean="0">
                    <a:solidFill>
                      <a:srgbClr val="0000FF"/>
                    </a:solidFill>
                    <a:latin typeface="Calibri"/>
                  </a:rPr>
                  <a:t>S</a:t>
                </a:r>
                <a:r>
                  <a:rPr lang="en-US" baseline="-25000" dirty="0" err="1" smtClean="0">
                    <a:solidFill>
                      <a:srgbClr val="0000FF"/>
                    </a:solidFill>
                    <a:latin typeface="Calibri"/>
                  </a:rPr>
                  <a:t>v</a:t>
                </a:r>
                <a:r>
                  <a:rPr lang="en-US" dirty="0" smtClean="0"/>
                  <a:t> is the subset of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S</a:t>
                </a:r>
                <a:r>
                  <a:rPr lang="en-US" dirty="0" smtClean="0"/>
                  <a:t> for which attribute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a</a:t>
                </a:r>
                <a:r>
                  <a:rPr lang="en-US" dirty="0" smtClean="0"/>
                  <a:t> has value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v,</a:t>
                </a:r>
                <a:r>
                  <a:rPr lang="en-US" dirty="0" smtClean="0"/>
                  <a:t> and</a:t>
                </a:r>
              </a:p>
              <a:p>
                <a:pPr lvl="1"/>
                <a:r>
                  <a:rPr lang="en-US" dirty="0" smtClean="0"/>
                  <a:t>the entropy of partitioning the data is calculated by </a:t>
                </a:r>
                <a:r>
                  <a:rPr lang="en-US" b="1" dirty="0" smtClean="0"/>
                  <a:t>weighing the entropy of each partition</a:t>
                </a:r>
                <a:r>
                  <a:rPr lang="en-US" dirty="0" smtClean="0"/>
                  <a:t> by its size relative to the original set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Partitions of low entropy (imbalanced splits) lead to high gain</a:t>
                </a:r>
              </a:p>
              <a:p>
                <a:r>
                  <a:rPr lang="en-US" dirty="0" smtClean="0"/>
                  <a:t>Go back to check which of the A, B splits is better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219200"/>
                <a:ext cx="8153400" cy="4983163"/>
              </a:xfrm>
              <a:blipFill>
                <a:blip r:embed="rId3"/>
                <a:stretch>
                  <a:fillRect l="-1047" t="-979" r="-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FA6F6034-1516-478C-9756-BC6A8296D6DE}" type="slidenum">
              <a:rPr lang="en-US" smtClean="0"/>
              <a:pPr/>
              <a:t>24</a:t>
            </a:fld>
            <a:endParaRPr lang="en-US" dirty="0"/>
          </a:p>
        </p:txBody>
      </p:sp>
      <p:grpSp>
        <p:nvGrpSpPr>
          <p:cNvPr id="121867" name="Group 11"/>
          <p:cNvGrpSpPr>
            <a:grpSpLocks/>
          </p:cNvGrpSpPr>
          <p:nvPr/>
        </p:nvGrpSpPr>
        <p:grpSpPr bwMode="auto">
          <a:xfrm>
            <a:off x="6400801" y="-38794"/>
            <a:ext cx="2519363" cy="1319213"/>
            <a:chOff x="4000" y="1392"/>
            <a:chExt cx="1587" cy="831"/>
          </a:xfrm>
        </p:grpSpPr>
        <p:sp>
          <p:nvSpPr>
            <p:cNvPr id="121868" name="Text Box 12"/>
            <p:cNvSpPr txBox="1">
              <a:spLocks noChangeArrowheads="1"/>
            </p:cNvSpPr>
            <p:nvPr/>
          </p:nvSpPr>
          <p:spPr bwMode="auto">
            <a:xfrm>
              <a:off x="4486" y="1392"/>
              <a:ext cx="69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 dirty="0">
                  <a:solidFill>
                    <a:srgbClr val="0000FF"/>
                  </a:solidFill>
                  <a:latin typeface="+mn-lt"/>
                </a:rPr>
                <a:t>Outlook </a:t>
              </a:r>
            </a:p>
          </p:txBody>
        </p:sp>
        <p:sp>
          <p:nvSpPr>
            <p:cNvPr id="121869" name="Text Box 13"/>
            <p:cNvSpPr txBox="1">
              <a:spLocks noChangeArrowheads="1"/>
            </p:cNvSpPr>
            <p:nvPr/>
          </p:nvSpPr>
          <p:spPr bwMode="auto">
            <a:xfrm>
              <a:off x="4480" y="1966"/>
              <a:ext cx="70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 dirty="0">
                  <a:solidFill>
                    <a:srgbClr val="000066"/>
                  </a:solidFill>
                  <a:latin typeface="+mn-lt"/>
                </a:rPr>
                <a:t>Overcast</a:t>
              </a:r>
              <a:endParaRPr lang="en-US" sz="2000" b="1" dirty="0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121870" name="Text Box 14"/>
            <p:cNvSpPr txBox="1">
              <a:spLocks noChangeArrowheads="1"/>
            </p:cNvSpPr>
            <p:nvPr/>
          </p:nvSpPr>
          <p:spPr bwMode="auto">
            <a:xfrm>
              <a:off x="5174" y="1971"/>
              <a:ext cx="41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 dirty="0">
                  <a:solidFill>
                    <a:srgbClr val="000066"/>
                  </a:solidFill>
                  <a:latin typeface="+mn-lt"/>
                </a:rPr>
                <a:t>Rain</a:t>
              </a:r>
              <a:endParaRPr lang="en-US" sz="2000" b="1" dirty="0">
                <a:solidFill>
                  <a:srgbClr val="0000FF"/>
                </a:solidFill>
                <a:latin typeface="+mn-lt"/>
              </a:endParaRPr>
            </a:p>
          </p:txBody>
        </p:sp>
        <p:cxnSp>
          <p:nvCxnSpPr>
            <p:cNvPr id="121871" name="AutoShape 15"/>
            <p:cNvCxnSpPr>
              <a:cxnSpLocks noChangeShapeType="1"/>
            </p:cNvCxnSpPr>
            <p:nvPr/>
          </p:nvCxnSpPr>
          <p:spPr bwMode="auto">
            <a:xfrm>
              <a:off x="4711" y="1561"/>
              <a:ext cx="564" cy="41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1872" name="AutoShape 16"/>
            <p:cNvCxnSpPr>
              <a:cxnSpLocks noChangeShapeType="1"/>
              <a:stCxn id="121868" idx="2"/>
              <a:endCxn id="121869" idx="0"/>
            </p:cNvCxnSpPr>
            <p:nvPr/>
          </p:nvCxnSpPr>
          <p:spPr bwMode="auto">
            <a:xfrm flipH="1">
              <a:off x="4832" y="1644"/>
              <a:ext cx="2" cy="32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1873" name="Text Box 17"/>
            <p:cNvSpPr txBox="1">
              <a:spLocks noChangeArrowheads="1"/>
            </p:cNvSpPr>
            <p:nvPr/>
          </p:nvSpPr>
          <p:spPr bwMode="auto">
            <a:xfrm>
              <a:off x="4000" y="1966"/>
              <a:ext cx="52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66"/>
                  </a:solidFill>
                  <a:latin typeface="+mn-lt"/>
                </a:rPr>
                <a:t>Sunny</a:t>
              </a:r>
              <a:endParaRPr lang="en-US" sz="2000" b="1">
                <a:solidFill>
                  <a:srgbClr val="0000FF"/>
                </a:solidFill>
                <a:latin typeface="+mn-lt"/>
              </a:endParaRPr>
            </a:p>
          </p:txBody>
        </p:sp>
        <p:cxnSp>
          <p:nvCxnSpPr>
            <p:cNvPr id="121874" name="AutoShape 18"/>
            <p:cNvCxnSpPr>
              <a:cxnSpLocks noChangeShapeType="1"/>
              <a:stCxn id="121868" idx="2"/>
              <a:endCxn id="121873" idx="0"/>
            </p:cNvCxnSpPr>
            <p:nvPr/>
          </p:nvCxnSpPr>
          <p:spPr bwMode="auto">
            <a:xfrm flipH="1">
              <a:off x="4264" y="1644"/>
              <a:ext cx="570" cy="32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6" name="Text Box 88"/>
          <p:cNvSpPr txBox="1">
            <a:spLocks noChangeArrowheads="1"/>
          </p:cNvSpPr>
          <p:nvPr/>
        </p:nvSpPr>
        <p:spPr bwMode="auto">
          <a:xfrm>
            <a:off x="152400" y="60528"/>
            <a:ext cx="2438400" cy="1200329"/>
          </a:xfrm>
          <a:prstGeom prst="rect">
            <a:avLst/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SzTx/>
              <a:buFontTx/>
              <a:buNone/>
            </a:pPr>
            <a:r>
              <a:rPr lang="en-US" sz="1600" dirty="0">
                <a:latin typeface="+mj-lt"/>
              </a:rPr>
              <a:t>High Entropy – High level of Uncertainty</a:t>
            </a:r>
          </a:p>
          <a:p>
            <a:pPr>
              <a:spcBef>
                <a:spcPct val="50000"/>
              </a:spcBef>
              <a:buSzTx/>
              <a:buFontTx/>
              <a:buNone/>
            </a:pPr>
            <a:r>
              <a:rPr lang="en-US" sz="1600" b="1" dirty="0">
                <a:latin typeface="+mj-lt"/>
              </a:rPr>
              <a:t>Low Entropy – No Uncertainty. </a:t>
            </a:r>
          </a:p>
        </p:txBody>
      </p:sp>
    </p:spTree>
    <p:extLst>
      <p:ext uri="{BB962C8B-B14F-4D97-AF65-F5344CB8AC3E}">
        <p14:creationId xmlns:p14="http://schemas.microsoft.com/office/powerpoint/2010/main" val="12874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 I play tennis today? 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369614" y="1302625"/>
          <a:ext cx="2935014" cy="4610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2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92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53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68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59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970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 smtClean="0"/>
                        <a:t> O</a:t>
                      </a:r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</a:t>
                      </a:r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H</a:t>
                      </a:r>
                      <a:r>
                        <a:rPr lang="en-US" b="1" baseline="0" dirty="0" smtClean="0"/>
                        <a:t> </a:t>
                      </a:r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W</a:t>
                      </a:r>
                      <a:r>
                        <a:rPr lang="en-US" b="1" baseline="0" dirty="0" smtClean="0"/>
                        <a:t> </a:t>
                      </a:r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Play?</a:t>
                      </a:r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9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25</a:t>
            </a:fld>
            <a:endParaRPr lang="en-US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707524" y="1217989"/>
            <a:ext cx="404385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1600200" algn="l"/>
              </a:tabLst>
            </a:pPr>
            <a:r>
              <a:rPr lang="en-US" sz="2400" b="1" dirty="0" smtClean="0">
                <a:latin typeface="+mn-lt"/>
              </a:rPr>
              <a:t>O</a:t>
            </a:r>
            <a:r>
              <a:rPr lang="en-US" sz="2400" dirty="0" smtClean="0">
                <a:latin typeface="+mn-lt"/>
              </a:rPr>
              <a:t>utlook</a:t>
            </a:r>
            <a:r>
              <a:rPr lang="en-US" sz="2400" dirty="0">
                <a:latin typeface="+mn-lt"/>
              </a:rPr>
              <a:t>:	</a:t>
            </a:r>
            <a:r>
              <a:rPr lang="en-US" sz="2400" dirty="0" smtClean="0">
                <a:latin typeface="+mn-lt"/>
              </a:rPr>
              <a:t>S(</a:t>
            </a:r>
            <a:r>
              <a:rPr lang="en-US" sz="2400" dirty="0" err="1" smtClean="0">
                <a:latin typeface="+mn-lt"/>
              </a:rPr>
              <a:t>unny</a:t>
            </a:r>
            <a:r>
              <a:rPr lang="en-US" sz="2400" dirty="0" smtClean="0">
                <a:latin typeface="+mn-lt"/>
              </a:rPr>
              <a:t>), 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	O(</a:t>
            </a:r>
            <a:r>
              <a:rPr lang="en-US" sz="2400" dirty="0" err="1" smtClean="0">
                <a:latin typeface="+mn-lt"/>
              </a:rPr>
              <a:t>vercast</a:t>
            </a:r>
            <a:r>
              <a:rPr lang="en-US" sz="2400" dirty="0" smtClean="0">
                <a:latin typeface="+mn-lt"/>
              </a:rPr>
              <a:t>), 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	R(</a:t>
            </a:r>
            <a:r>
              <a:rPr lang="en-US" sz="2400" dirty="0" err="1" smtClean="0">
                <a:latin typeface="+mn-lt"/>
              </a:rPr>
              <a:t>ainy</a:t>
            </a:r>
            <a:r>
              <a:rPr lang="en-US" sz="2400" dirty="0" smtClean="0">
                <a:latin typeface="+mn-lt"/>
              </a:rPr>
              <a:t>)</a:t>
            </a:r>
            <a:endParaRPr lang="en-US" sz="2400" dirty="0">
              <a:latin typeface="+mn-lt"/>
            </a:endParaRPr>
          </a:p>
          <a:p>
            <a:pPr>
              <a:spcBef>
                <a:spcPct val="50000"/>
              </a:spcBef>
              <a:tabLst>
                <a:tab pos="1600200" algn="l"/>
              </a:tabLst>
            </a:pPr>
            <a:r>
              <a:rPr lang="en-US" sz="2400" b="1" dirty="0" smtClean="0">
                <a:latin typeface="+mn-lt"/>
              </a:rPr>
              <a:t>T</a:t>
            </a:r>
            <a:r>
              <a:rPr lang="en-US" sz="2400" dirty="0" smtClean="0">
                <a:latin typeface="+mn-lt"/>
              </a:rPr>
              <a:t>emperature:</a:t>
            </a:r>
            <a:r>
              <a:rPr lang="en-US" sz="2400" dirty="0">
                <a:latin typeface="+mn-lt"/>
              </a:rPr>
              <a:t>	</a:t>
            </a:r>
            <a:r>
              <a:rPr lang="en-US" sz="2400" dirty="0" smtClean="0">
                <a:latin typeface="+mn-lt"/>
              </a:rPr>
              <a:t>H(</a:t>
            </a:r>
            <a:r>
              <a:rPr lang="en-US" sz="2400" dirty="0" err="1" smtClean="0">
                <a:latin typeface="+mn-lt"/>
              </a:rPr>
              <a:t>ot</a:t>
            </a:r>
            <a:r>
              <a:rPr lang="en-US" sz="2400" dirty="0" smtClean="0">
                <a:latin typeface="+mn-lt"/>
              </a:rPr>
              <a:t>), 				M(</a:t>
            </a:r>
            <a:r>
              <a:rPr lang="en-US" sz="2400" dirty="0" err="1" smtClean="0">
                <a:latin typeface="+mn-lt"/>
              </a:rPr>
              <a:t>edium</a:t>
            </a:r>
            <a:r>
              <a:rPr lang="en-US" sz="2400" dirty="0" smtClean="0">
                <a:latin typeface="+mn-lt"/>
              </a:rPr>
              <a:t>), 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		C(</a:t>
            </a:r>
            <a:r>
              <a:rPr lang="en-US" sz="2400" dirty="0" err="1" smtClean="0">
                <a:latin typeface="+mn-lt"/>
              </a:rPr>
              <a:t>ool</a:t>
            </a:r>
            <a:r>
              <a:rPr lang="en-US" sz="2400" dirty="0" smtClean="0">
                <a:latin typeface="+mn-lt"/>
              </a:rPr>
              <a:t>)</a:t>
            </a:r>
            <a:endParaRPr lang="en-US" sz="2400" dirty="0">
              <a:latin typeface="+mn-lt"/>
            </a:endParaRPr>
          </a:p>
          <a:p>
            <a:pPr>
              <a:spcBef>
                <a:spcPct val="50000"/>
              </a:spcBef>
              <a:tabLst>
                <a:tab pos="1600200" algn="l"/>
              </a:tabLst>
            </a:pPr>
            <a:r>
              <a:rPr lang="en-US" sz="2400" b="1" dirty="0">
                <a:latin typeface="+mn-lt"/>
              </a:rPr>
              <a:t>H</a:t>
            </a:r>
            <a:r>
              <a:rPr lang="en-US" sz="2400" dirty="0">
                <a:latin typeface="+mn-lt"/>
              </a:rPr>
              <a:t>umidity:	</a:t>
            </a:r>
            <a:r>
              <a:rPr lang="en-US" sz="2400" dirty="0" smtClean="0">
                <a:latin typeface="+mn-lt"/>
              </a:rPr>
              <a:t>H(</a:t>
            </a:r>
            <a:r>
              <a:rPr lang="en-US" sz="2400" dirty="0" err="1" smtClean="0">
                <a:latin typeface="+mn-lt"/>
              </a:rPr>
              <a:t>igh</a:t>
            </a:r>
            <a:r>
              <a:rPr lang="en-US" sz="2400" dirty="0" smtClean="0">
                <a:latin typeface="+mn-lt"/>
              </a:rPr>
              <a:t>),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	N(</a:t>
            </a:r>
            <a:r>
              <a:rPr lang="en-US" sz="2400" dirty="0" err="1" smtClean="0">
                <a:latin typeface="+mn-lt"/>
              </a:rPr>
              <a:t>ormal</a:t>
            </a:r>
            <a:r>
              <a:rPr lang="en-US" sz="2400" dirty="0" smtClean="0">
                <a:latin typeface="+mn-lt"/>
              </a:rPr>
              <a:t>), 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	L(</a:t>
            </a:r>
            <a:r>
              <a:rPr lang="en-US" sz="2400" dirty="0" err="1" smtClean="0">
                <a:latin typeface="+mn-lt"/>
              </a:rPr>
              <a:t>ow</a:t>
            </a:r>
            <a:r>
              <a:rPr lang="en-US" sz="2400" dirty="0" smtClean="0">
                <a:latin typeface="+mn-lt"/>
              </a:rPr>
              <a:t>)</a:t>
            </a:r>
            <a:endParaRPr lang="en-US" sz="2400" dirty="0">
              <a:latin typeface="+mn-lt"/>
            </a:endParaRPr>
          </a:p>
          <a:p>
            <a:pPr>
              <a:spcBef>
                <a:spcPct val="50000"/>
              </a:spcBef>
              <a:tabLst>
                <a:tab pos="1600200" algn="l"/>
              </a:tabLst>
            </a:pPr>
            <a:r>
              <a:rPr lang="en-US" sz="2400" b="1" dirty="0">
                <a:latin typeface="+mn-lt"/>
              </a:rPr>
              <a:t>W</a:t>
            </a:r>
            <a:r>
              <a:rPr lang="en-US" sz="2400" dirty="0">
                <a:latin typeface="+mn-lt"/>
              </a:rPr>
              <a:t>ind:	</a:t>
            </a:r>
            <a:r>
              <a:rPr lang="en-US" sz="2400" dirty="0" smtClean="0">
                <a:latin typeface="+mn-lt"/>
              </a:rPr>
              <a:t>S(</a:t>
            </a:r>
            <a:r>
              <a:rPr lang="en-US" sz="2400" dirty="0" err="1" smtClean="0">
                <a:latin typeface="+mn-lt"/>
              </a:rPr>
              <a:t>trong</a:t>
            </a:r>
            <a:r>
              <a:rPr lang="en-US" sz="2400" dirty="0" smtClean="0">
                <a:latin typeface="+mn-lt"/>
              </a:rPr>
              <a:t>), 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	W(</a:t>
            </a:r>
            <a:r>
              <a:rPr lang="en-US" sz="2400" dirty="0" err="1" smtClean="0">
                <a:latin typeface="+mn-lt"/>
              </a:rPr>
              <a:t>eak</a:t>
            </a:r>
            <a:r>
              <a:rPr lang="en-US" sz="2400" dirty="0" smtClean="0">
                <a:latin typeface="+mn-lt"/>
              </a:rPr>
              <a:t>)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2017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 I play tennis today? 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378373" y="1600200"/>
          <a:ext cx="3203904" cy="4610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55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1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4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06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05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16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970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 smtClean="0"/>
                        <a:t> O</a:t>
                      </a:r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</a:t>
                      </a:r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H</a:t>
                      </a:r>
                      <a:r>
                        <a:rPr lang="en-US" b="1" baseline="0" dirty="0" smtClean="0"/>
                        <a:t> </a:t>
                      </a:r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W</a:t>
                      </a:r>
                      <a:r>
                        <a:rPr lang="en-US" b="1" baseline="0" dirty="0" smtClean="0"/>
                        <a:t> </a:t>
                      </a:r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Play?</a:t>
                      </a:r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9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22414" y="1585310"/>
            <a:ext cx="4694620" cy="33547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dirty="0" smtClean="0">
                <a:latin typeface="+mn-lt"/>
              </a:rPr>
              <a:t>Current entropy:</a:t>
            </a:r>
          </a:p>
          <a:p>
            <a:r>
              <a:rPr lang="en-US" i="1" dirty="0" smtClean="0">
                <a:latin typeface="+mn-lt"/>
              </a:rPr>
              <a:t>p </a:t>
            </a:r>
            <a:r>
              <a:rPr lang="en-US" dirty="0" smtClean="0">
                <a:latin typeface="+mn-lt"/>
              </a:rPr>
              <a:t> = 9/14</a:t>
            </a:r>
            <a:r>
              <a:rPr lang="en-US" i="1" dirty="0" smtClean="0">
                <a:latin typeface="+mn-lt"/>
              </a:rPr>
              <a:t>  </a:t>
            </a:r>
            <a:br>
              <a:rPr lang="en-US" i="1" dirty="0" smtClean="0">
                <a:latin typeface="+mn-lt"/>
              </a:rPr>
            </a:br>
            <a:r>
              <a:rPr lang="en-US" i="1" dirty="0" smtClean="0">
                <a:latin typeface="+mn-lt"/>
              </a:rPr>
              <a:t>n = </a:t>
            </a:r>
            <a:r>
              <a:rPr lang="en-US" dirty="0" smtClean="0">
                <a:latin typeface="+mn-lt"/>
              </a:rPr>
              <a:t>5/14</a:t>
            </a:r>
          </a:p>
          <a:p>
            <a:r>
              <a:rPr lang="en-US" i="1" dirty="0" smtClean="0">
                <a:latin typeface="+mn-lt"/>
              </a:rPr>
              <a:t/>
            </a:r>
            <a:br>
              <a:rPr lang="en-US" i="1" dirty="0" smtClean="0">
                <a:latin typeface="+mn-lt"/>
              </a:rPr>
            </a:br>
            <a:r>
              <a:rPr lang="en-US" i="1" dirty="0" smtClean="0">
                <a:latin typeface="+mn-lt"/>
              </a:rPr>
              <a:t>H</a:t>
            </a:r>
            <a:r>
              <a:rPr lang="en-US" dirty="0" smtClean="0">
                <a:latin typeface="+mn-lt"/>
              </a:rPr>
              <a:t>(Y)</a:t>
            </a:r>
            <a:r>
              <a:rPr lang="en-US" i="1" dirty="0" smtClean="0">
                <a:latin typeface="+mn-lt"/>
              </a:rPr>
              <a:t> = </a:t>
            </a:r>
            <a:br>
              <a:rPr lang="en-US" i="1" dirty="0" smtClean="0">
                <a:latin typeface="+mn-lt"/>
              </a:rPr>
            </a:br>
            <a:r>
              <a:rPr lang="en-US" dirty="0" smtClean="0">
                <a:latin typeface="+mn-lt"/>
                <a:cs typeface="Helvetica"/>
              </a:rPr>
              <a:t>−(9</a:t>
            </a:r>
            <a:r>
              <a:rPr lang="en-US" dirty="0">
                <a:latin typeface="+mn-lt"/>
                <a:cs typeface="Helvetica"/>
              </a:rPr>
              <a:t>/</a:t>
            </a:r>
            <a:r>
              <a:rPr lang="en-US" dirty="0" smtClean="0">
                <a:latin typeface="+mn-lt"/>
                <a:cs typeface="Helvetica"/>
              </a:rPr>
              <a:t>14) </a:t>
            </a:r>
            <a:r>
              <a:rPr lang="en-US" dirty="0">
                <a:latin typeface="+mn-lt"/>
                <a:cs typeface="Helvetica"/>
              </a:rPr>
              <a:t>log</a:t>
            </a:r>
            <a:r>
              <a:rPr lang="en-US" baseline="-25000" dirty="0">
                <a:latin typeface="+mn-lt"/>
                <a:cs typeface="Helvetica"/>
              </a:rPr>
              <a:t>2</a:t>
            </a:r>
            <a:r>
              <a:rPr lang="en-US" dirty="0">
                <a:latin typeface="+mn-lt"/>
                <a:cs typeface="Helvetica"/>
              </a:rPr>
              <a:t>(9/14</a:t>
            </a:r>
            <a:r>
              <a:rPr lang="en-US" dirty="0" smtClean="0">
                <a:latin typeface="+mn-lt"/>
                <a:cs typeface="Helvetica"/>
              </a:rPr>
              <a:t>)  		    −(5</a:t>
            </a:r>
            <a:r>
              <a:rPr lang="en-US" dirty="0">
                <a:latin typeface="+mn-lt"/>
                <a:cs typeface="Helvetica"/>
              </a:rPr>
              <a:t>/</a:t>
            </a:r>
            <a:r>
              <a:rPr lang="en-US" dirty="0" smtClean="0">
                <a:latin typeface="+mn-lt"/>
                <a:cs typeface="Helvetica"/>
              </a:rPr>
              <a:t>14) </a:t>
            </a:r>
            <a:r>
              <a:rPr lang="en-US" dirty="0">
                <a:latin typeface="+mn-lt"/>
                <a:cs typeface="Helvetica"/>
              </a:rPr>
              <a:t>log</a:t>
            </a:r>
            <a:r>
              <a:rPr lang="en-US" baseline="-25000" dirty="0">
                <a:latin typeface="+mn-lt"/>
                <a:cs typeface="Helvetica"/>
              </a:rPr>
              <a:t>2</a:t>
            </a:r>
            <a:r>
              <a:rPr lang="en-US" dirty="0">
                <a:latin typeface="+mn-lt"/>
                <a:cs typeface="Helvetica"/>
              </a:rPr>
              <a:t>(5/14) </a:t>
            </a:r>
          </a:p>
          <a:p>
            <a:r>
              <a:rPr lang="en-US" i="1" dirty="0" smtClean="0">
                <a:latin typeface="+mn-lt"/>
              </a:rPr>
              <a:t>  	  </a:t>
            </a:r>
            <a:r>
              <a:rPr lang="en-US" dirty="0">
                <a:solidFill>
                  <a:srgbClr val="3366FF"/>
                </a:solidFill>
                <a:latin typeface="+mn-lt"/>
                <a:cs typeface="Helvetica"/>
                <a:sym typeface="Symbol" pitchFamily="18" charset="2"/>
              </a:rPr>
              <a:t></a:t>
            </a:r>
            <a:r>
              <a:rPr lang="en-US" dirty="0">
                <a:solidFill>
                  <a:srgbClr val="3366FF"/>
                </a:solidFill>
                <a:latin typeface="+mn-lt"/>
                <a:cs typeface="Helvetica"/>
              </a:rPr>
              <a:t> 0.94</a:t>
            </a:r>
          </a:p>
          <a:p>
            <a:endParaRPr lang="en-US" sz="1800" i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2365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Gain: Outlook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369614" y="1302625"/>
          <a:ext cx="2935014" cy="4610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2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92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53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68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59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970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 smtClean="0"/>
                        <a:t> O</a:t>
                      </a:r>
                      <a:endParaRPr lang="en-US" b="1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</a:t>
                      </a:r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H</a:t>
                      </a:r>
                      <a:r>
                        <a:rPr lang="en-US" b="1" baseline="0" dirty="0" smtClean="0"/>
                        <a:t> </a:t>
                      </a:r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W</a:t>
                      </a:r>
                      <a:r>
                        <a:rPr lang="en-US" b="1" baseline="0" dirty="0" smtClean="0"/>
                        <a:t> </a:t>
                      </a:r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Play?</a:t>
                      </a:r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9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27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75421" y="1241315"/>
            <a:ext cx="5088758" cy="480131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b="1" dirty="0" smtClean="0">
                <a:solidFill>
                  <a:srgbClr val="FF9900"/>
                </a:solidFill>
                <a:latin typeface="+mn-lt"/>
              </a:rPr>
              <a:t>Outlook</a:t>
            </a:r>
            <a:r>
              <a:rPr lang="en-US" sz="2400" b="1" dirty="0" smtClean="0">
                <a:latin typeface="+mn-lt"/>
              </a:rPr>
              <a:t> = sunny: </a:t>
            </a:r>
            <a:br>
              <a:rPr lang="en-US" sz="2400" b="1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	</a:t>
            </a:r>
            <a:r>
              <a:rPr lang="en-US" sz="2400" i="1" dirty="0" smtClean="0">
                <a:latin typeface="+mn-lt"/>
              </a:rPr>
              <a:t>p = 2/5     n = 3/5</a:t>
            </a:r>
            <a:r>
              <a:rPr lang="en-US" sz="2400" i="1" dirty="0">
                <a:latin typeface="+mn-lt"/>
              </a:rPr>
              <a:t>	</a:t>
            </a:r>
            <a:r>
              <a:rPr lang="en-US" sz="2400" b="1" dirty="0" smtClean="0">
                <a:latin typeface="+mn-lt"/>
              </a:rPr>
              <a:t>H</a:t>
            </a:r>
            <a:r>
              <a:rPr lang="en-US" sz="2400" b="1" baseline="-25000" dirty="0" smtClean="0">
                <a:latin typeface="+mn-lt"/>
              </a:rPr>
              <a:t>S </a:t>
            </a:r>
            <a:r>
              <a:rPr lang="en-US" sz="2400" b="1" dirty="0" smtClean="0">
                <a:latin typeface="+mn-lt"/>
              </a:rPr>
              <a:t>= 0.971</a:t>
            </a:r>
            <a:r>
              <a:rPr lang="en-US" sz="2400" i="1" dirty="0">
                <a:latin typeface="+mn-lt"/>
              </a:rPr>
              <a:t/>
            </a:r>
            <a:br>
              <a:rPr lang="en-US" sz="2400" i="1" dirty="0">
                <a:latin typeface="+mn-lt"/>
              </a:rPr>
            </a:br>
            <a:r>
              <a:rPr lang="en-US" sz="2400" b="1" dirty="0" smtClean="0">
                <a:solidFill>
                  <a:srgbClr val="FF9900"/>
                </a:solidFill>
                <a:latin typeface="+mn-lt"/>
              </a:rPr>
              <a:t>Outlook</a:t>
            </a:r>
            <a:r>
              <a:rPr lang="en-US" sz="2400" b="1" dirty="0" smtClean="0">
                <a:latin typeface="+mn-lt"/>
              </a:rPr>
              <a:t> = overcast:</a:t>
            </a:r>
            <a:endParaRPr lang="en-US" sz="2400" b="1" i="1" dirty="0" smtClean="0">
              <a:latin typeface="+mn-lt"/>
            </a:endParaRPr>
          </a:p>
          <a:p>
            <a:r>
              <a:rPr lang="en-US" sz="2400" i="1" dirty="0" smtClean="0">
                <a:latin typeface="+mn-lt"/>
              </a:rPr>
              <a:t>	p = 4/4     n = 0		</a:t>
            </a:r>
            <a:r>
              <a:rPr lang="en-US" sz="2400" b="1" dirty="0" smtClean="0">
                <a:latin typeface="+mn-lt"/>
              </a:rPr>
              <a:t>H</a:t>
            </a:r>
            <a:r>
              <a:rPr lang="en-US" sz="2400" b="1" baseline="-25000" dirty="0" smtClean="0">
                <a:latin typeface="+mn-lt"/>
              </a:rPr>
              <a:t>o</a:t>
            </a:r>
            <a:r>
              <a:rPr lang="en-US" sz="2400" b="1" dirty="0" smtClean="0">
                <a:latin typeface="+mn-lt"/>
              </a:rPr>
              <a:t>= 0</a:t>
            </a:r>
            <a:r>
              <a:rPr lang="en-US" sz="2400" b="1" dirty="0">
                <a:latin typeface="+mn-lt"/>
              </a:rPr>
              <a:t/>
            </a:r>
            <a:br>
              <a:rPr lang="en-US" sz="2400" b="1" dirty="0">
                <a:latin typeface="+mn-lt"/>
              </a:rPr>
            </a:br>
            <a:r>
              <a:rPr lang="en-US" sz="2400" b="1" dirty="0">
                <a:solidFill>
                  <a:srgbClr val="FF9900"/>
                </a:solidFill>
                <a:latin typeface="+mn-lt"/>
              </a:rPr>
              <a:t>Outlook</a:t>
            </a:r>
            <a:r>
              <a:rPr lang="en-US" sz="2400" b="1" dirty="0">
                <a:latin typeface="+mn-lt"/>
              </a:rPr>
              <a:t> = </a:t>
            </a:r>
            <a:r>
              <a:rPr lang="en-US" sz="2400" b="1" dirty="0" smtClean="0">
                <a:latin typeface="+mn-lt"/>
              </a:rPr>
              <a:t>rainy:</a:t>
            </a:r>
            <a:endParaRPr lang="en-US" sz="2400" b="1" i="1" dirty="0">
              <a:latin typeface="+mn-lt"/>
            </a:endParaRPr>
          </a:p>
          <a:p>
            <a:r>
              <a:rPr lang="en-US" sz="2400" i="1" dirty="0">
                <a:latin typeface="+mn-lt"/>
              </a:rPr>
              <a:t>	p = </a:t>
            </a:r>
            <a:r>
              <a:rPr lang="en-US" sz="2400" i="1" dirty="0" smtClean="0">
                <a:latin typeface="+mn-lt"/>
              </a:rPr>
              <a:t>3/5     </a:t>
            </a:r>
            <a:r>
              <a:rPr lang="en-US" sz="2400" i="1" dirty="0">
                <a:latin typeface="+mn-lt"/>
              </a:rPr>
              <a:t>n = </a:t>
            </a:r>
            <a:r>
              <a:rPr lang="en-US" sz="2400" i="1" dirty="0" smtClean="0">
                <a:latin typeface="+mn-lt"/>
              </a:rPr>
              <a:t>2/5	</a:t>
            </a:r>
            <a:r>
              <a:rPr lang="en-US" sz="2400" b="1" dirty="0" smtClean="0">
                <a:latin typeface="+mn-lt"/>
              </a:rPr>
              <a:t>H</a:t>
            </a:r>
            <a:r>
              <a:rPr lang="en-US" sz="2400" b="1" baseline="-25000" dirty="0" smtClean="0">
                <a:latin typeface="+mn-lt"/>
              </a:rPr>
              <a:t>R </a:t>
            </a:r>
            <a:r>
              <a:rPr lang="en-US" sz="2400" b="1" dirty="0" smtClean="0">
                <a:latin typeface="+mn-lt"/>
              </a:rPr>
              <a:t>= 0.971</a:t>
            </a:r>
            <a:br>
              <a:rPr lang="en-US" sz="2400" b="1" dirty="0" smtClean="0">
                <a:latin typeface="+mn-lt"/>
              </a:rPr>
            </a:br>
            <a:endParaRPr lang="en-US" sz="2400" b="1" dirty="0" smtClean="0">
              <a:latin typeface="+mn-lt"/>
            </a:endParaRPr>
          </a:p>
          <a:p>
            <a:r>
              <a:rPr lang="en-US" sz="2400" b="1" dirty="0" smtClean="0">
                <a:latin typeface="+mn-lt"/>
              </a:rPr>
              <a:t>Expected entropy: </a:t>
            </a:r>
            <a:br>
              <a:rPr lang="en-US" sz="2400" b="1" dirty="0" smtClean="0">
                <a:latin typeface="+mn-lt"/>
              </a:rPr>
            </a:br>
            <a:r>
              <a:rPr lang="en-US" sz="2400" b="1" dirty="0" smtClean="0">
                <a:latin typeface="+mn-lt"/>
              </a:rPr>
              <a:t>	</a:t>
            </a:r>
            <a:r>
              <a:rPr lang="en-US" sz="2400" dirty="0" smtClean="0">
                <a:latin typeface="+mn-lt"/>
              </a:rPr>
              <a:t>(5/14)×0.971 + (4/14)×0 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	+ </a:t>
            </a:r>
            <a:r>
              <a:rPr lang="en-US" sz="2400" dirty="0">
                <a:latin typeface="+mn-lt"/>
              </a:rPr>
              <a:t>(5/14</a:t>
            </a:r>
            <a:r>
              <a:rPr lang="en-US" sz="2400" dirty="0" smtClean="0">
                <a:latin typeface="+mn-lt"/>
              </a:rPr>
              <a:t>)×0.971 = </a:t>
            </a:r>
            <a:r>
              <a:rPr lang="en-US" sz="2400" b="1" dirty="0" smtClean="0">
                <a:latin typeface="+mn-lt"/>
              </a:rPr>
              <a:t>0.694</a:t>
            </a:r>
            <a:br>
              <a:rPr lang="en-US" sz="2400" b="1" dirty="0" smtClean="0">
                <a:latin typeface="+mn-lt"/>
              </a:rPr>
            </a:br>
            <a:endParaRPr lang="en-US" sz="2400" b="1" dirty="0" smtClean="0">
              <a:latin typeface="+mn-lt"/>
            </a:endParaRPr>
          </a:p>
          <a:p>
            <a:r>
              <a:rPr lang="en-US" sz="2400" b="1" dirty="0" smtClean="0">
                <a:latin typeface="+mn-lt"/>
              </a:rPr>
              <a:t>Information gain: </a:t>
            </a:r>
            <a:br>
              <a:rPr lang="en-US" sz="2400" b="1" dirty="0" smtClean="0">
                <a:latin typeface="+mn-lt"/>
              </a:rPr>
            </a:br>
            <a:r>
              <a:rPr lang="en-US" sz="2400" b="1" dirty="0" smtClean="0">
                <a:latin typeface="+mn-lt"/>
              </a:rPr>
              <a:t>	</a:t>
            </a:r>
            <a:r>
              <a:rPr lang="en-US" sz="2400" dirty="0" smtClean="0">
                <a:latin typeface="+mn-lt"/>
              </a:rPr>
              <a:t>0.940 – 0.694 </a:t>
            </a:r>
            <a:r>
              <a:rPr lang="en-US" sz="2400" b="1" dirty="0" smtClean="0">
                <a:latin typeface="+mn-lt"/>
              </a:rPr>
              <a:t>= 0.246</a:t>
            </a:r>
          </a:p>
        </p:txBody>
      </p:sp>
    </p:spTree>
    <p:extLst>
      <p:ext uri="{BB962C8B-B14F-4D97-AF65-F5344CB8AC3E}">
        <p14:creationId xmlns:p14="http://schemas.microsoft.com/office/powerpoint/2010/main" val="61070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Gain: </a:t>
            </a:r>
            <a:r>
              <a:rPr lang="en-US" dirty="0" smtClean="0"/>
              <a:t>Humidity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369614" y="1302625"/>
          <a:ext cx="2935014" cy="4610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2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92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53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68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59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970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 smtClean="0"/>
                        <a:t> O</a:t>
                      </a:r>
                      <a:endParaRPr lang="en-US" b="1" dirty="0"/>
                    </a:p>
                  </a:txBody>
                  <a:tcPr marL="0" marR="0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</a:t>
                      </a:r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H</a:t>
                      </a:r>
                      <a:r>
                        <a:rPr lang="en-US" b="1" baseline="0" dirty="0" smtClean="0"/>
                        <a:t> </a:t>
                      </a:r>
                      <a:endParaRPr lang="en-US" b="1" dirty="0"/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W</a:t>
                      </a:r>
                      <a:r>
                        <a:rPr lang="en-US" b="1" baseline="0" dirty="0" smtClean="0"/>
                        <a:t> </a:t>
                      </a:r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Play?</a:t>
                      </a:r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9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81400" y="1241315"/>
            <a:ext cx="5088758" cy="406265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b="1" dirty="0" smtClean="0">
                <a:solidFill>
                  <a:srgbClr val="FF9900"/>
                </a:solidFill>
                <a:latin typeface="+mn-lt"/>
              </a:rPr>
              <a:t>Humidity</a:t>
            </a:r>
            <a:r>
              <a:rPr lang="en-US" sz="2400" b="1" dirty="0" smtClean="0">
                <a:latin typeface="+mn-lt"/>
              </a:rPr>
              <a:t> = high: </a:t>
            </a:r>
            <a:br>
              <a:rPr lang="en-US" sz="2400" b="1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	</a:t>
            </a:r>
            <a:r>
              <a:rPr lang="en-US" sz="2400" i="1" dirty="0" smtClean="0">
                <a:latin typeface="+mn-lt"/>
              </a:rPr>
              <a:t>p = 3/7     n = 4/7</a:t>
            </a:r>
            <a:r>
              <a:rPr lang="en-US" sz="2400" i="1" dirty="0">
                <a:latin typeface="+mn-lt"/>
              </a:rPr>
              <a:t>	</a:t>
            </a:r>
            <a:r>
              <a:rPr lang="en-US" sz="2400" b="1" dirty="0" err="1" smtClean="0">
                <a:latin typeface="+mn-lt"/>
              </a:rPr>
              <a:t>H</a:t>
            </a:r>
            <a:r>
              <a:rPr lang="en-US" sz="2400" b="1" baseline="-25000" dirty="0" err="1" smtClean="0">
                <a:latin typeface="+mn-lt"/>
              </a:rPr>
              <a:t>h</a:t>
            </a:r>
            <a:r>
              <a:rPr lang="en-US" sz="2400" b="1" baseline="-25000" dirty="0" smtClean="0">
                <a:latin typeface="+mn-lt"/>
              </a:rPr>
              <a:t> </a:t>
            </a:r>
            <a:r>
              <a:rPr lang="en-US" sz="2400" b="1" dirty="0" smtClean="0">
                <a:latin typeface="+mn-lt"/>
              </a:rPr>
              <a:t>= 0.985</a:t>
            </a:r>
            <a:r>
              <a:rPr lang="en-US" sz="2400" i="1" dirty="0">
                <a:latin typeface="+mn-lt"/>
              </a:rPr>
              <a:t/>
            </a:r>
            <a:br>
              <a:rPr lang="en-US" sz="2400" i="1" dirty="0">
                <a:latin typeface="+mn-lt"/>
              </a:rPr>
            </a:br>
            <a:r>
              <a:rPr lang="en-US" sz="2400" b="1" dirty="0" smtClean="0">
                <a:solidFill>
                  <a:srgbClr val="FF9900"/>
                </a:solidFill>
                <a:latin typeface="+mn-lt"/>
              </a:rPr>
              <a:t>Humidity</a:t>
            </a:r>
            <a:r>
              <a:rPr lang="en-US" sz="2400" b="1" dirty="0" smtClean="0">
                <a:latin typeface="+mn-lt"/>
              </a:rPr>
              <a:t> = Normal:</a:t>
            </a:r>
            <a:endParaRPr lang="en-US" sz="2400" b="1" i="1" dirty="0" smtClean="0">
              <a:latin typeface="+mn-lt"/>
            </a:endParaRPr>
          </a:p>
          <a:p>
            <a:r>
              <a:rPr lang="en-US" sz="2400" i="1" dirty="0" smtClean="0">
                <a:latin typeface="+mn-lt"/>
              </a:rPr>
              <a:t>	p = 6/7     n = 1/7	</a:t>
            </a:r>
            <a:r>
              <a:rPr lang="en-US" sz="2400" b="1" dirty="0" smtClean="0">
                <a:latin typeface="+mn-lt"/>
              </a:rPr>
              <a:t>H</a:t>
            </a:r>
            <a:r>
              <a:rPr lang="en-US" sz="2400" b="1" baseline="-25000" dirty="0" smtClean="0">
                <a:latin typeface="+mn-lt"/>
              </a:rPr>
              <a:t>o</a:t>
            </a:r>
            <a:r>
              <a:rPr lang="en-US" sz="2400" b="1" dirty="0" smtClean="0">
                <a:latin typeface="+mn-lt"/>
              </a:rPr>
              <a:t>= 0.592</a:t>
            </a:r>
            <a:r>
              <a:rPr lang="en-US" sz="2400" b="1" dirty="0">
                <a:latin typeface="+mn-lt"/>
              </a:rPr>
              <a:t/>
            </a:r>
            <a:br>
              <a:rPr lang="en-US" sz="2400" b="1" dirty="0">
                <a:latin typeface="+mn-lt"/>
              </a:rPr>
            </a:br>
            <a:r>
              <a:rPr lang="en-US" sz="2400" b="1" dirty="0" smtClean="0">
                <a:latin typeface="+mn-lt"/>
              </a:rPr>
              <a:t/>
            </a:r>
            <a:br>
              <a:rPr lang="en-US" sz="2400" b="1" dirty="0" smtClean="0">
                <a:latin typeface="+mn-lt"/>
              </a:rPr>
            </a:br>
            <a:endParaRPr lang="en-US" sz="2400" b="1" dirty="0" smtClean="0">
              <a:latin typeface="+mn-lt"/>
            </a:endParaRPr>
          </a:p>
          <a:p>
            <a:r>
              <a:rPr lang="en-US" sz="2400" b="1" dirty="0" smtClean="0">
                <a:latin typeface="+mn-lt"/>
              </a:rPr>
              <a:t>Expected entropy: </a:t>
            </a:r>
            <a:br>
              <a:rPr lang="en-US" sz="2400" b="1" dirty="0" smtClean="0">
                <a:latin typeface="+mn-lt"/>
              </a:rPr>
            </a:br>
            <a:r>
              <a:rPr lang="en-US" sz="2400" b="1" dirty="0" smtClean="0">
                <a:latin typeface="+mn-lt"/>
              </a:rPr>
              <a:t>      </a:t>
            </a:r>
            <a:r>
              <a:rPr lang="en-US" sz="2400" dirty="0" smtClean="0">
                <a:latin typeface="+mn-lt"/>
              </a:rPr>
              <a:t>(7/14)×0.985 + (7/14)×0.592= </a:t>
            </a:r>
            <a:r>
              <a:rPr lang="en-US" sz="2400" b="1" dirty="0" smtClean="0">
                <a:latin typeface="+mn-lt"/>
              </a:rPr>
              <a:t>0.7785</a:t>
            </a:r>
            <a:br>
              <a:rPr lang="en-US" sz="2400" b="1" dirty="0" smtClean="0">
                <a:latin typeface="+mn-lt"/>
              </a:rPr>
            </a:br>
            <a:endParaRPr lang="en-US" sz="2400" b="1" dirty="0" smtClean="0">
              <a:latin typeface="+mn-lt"/>
            </a:endParaRPr>
          </a:p>
          <a:p>
            <a:r>
              <a:rPr lang="en-US" sz="2400" b="1" dirty="0" smtClean="0">
                <a:latin typeface="+mn-lt"/>
              </a:rPr>
              <a:t>Information gain: </a:t>
            </a:r>
            <a:br>
              <a:rPr lang="en-US" sz="2400" b="1" dirty="0" smtClean="0">
                <a:latin typeface="+mn-lt"/>
              </a:rPr>
            </a:br>
            <a:r>
              <a:rPr lang="en-US" sz="2400" b="1" dirty="0" smtClean="0">
                <a:latin typeface="+mn-lt"/>
              </a:rPr>
              <a:t>	</a:t>
            </a:r>
            <a:r>
              <a:rPr lang="en-US" sz="2400" dirty="0" smtClean="0">
                <a:latin typeface="+mn-lt"/>
              </a:rPr>
              <a:t>0.940 – 0.151 </a:t>
            </a:r>
            <a:r>
              <a:rPr lang="en-US" sz="2400" b="1" dirty="0" smtClean="0">
                <a:latin typeface="+mn-lt"/>
              </a:rPr>
              <a:t>= 0.1515</a:t>
            </a:r>
          </a:p>
        </p:txBody>
      </p:sp>
    </p:spTree>
    <p:extLst>
      <p:ext uri="{BB962C8B-B14F-4D97-AF65-F5344CB8AC3E}">
        <p14:creationId xmlns:p14="http://schemas.microsoft.com/office/powerpoint/2010/main" val="369442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feature to split on? 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369614" y="1302625"/>
          <a:ext cx="2935014" cy="4610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2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92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53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68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59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970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 smtClean="0"/>
                        <a:t> O</a:t>
                      </a:r>
                      <a:endParaRPr lang="en-US" b="1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</a:t>
                      </a:r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H</a:t>
                      </a:r>
                      <a:r>
                        <a:rPr lang="en-US" b="1" baseline="0" dirty="0" smtClean="0"/>
                        <a:t> </a:t>
                      </a:r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W</a:t>
                      </a:r>
                      <a:r>
                        <a:rPr lang="en-US" b="1" baseline="0" dirty="0" smtClean="0"/>
                        <a:t> </a:t>
                      </a:r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Play?</a:t>
                      </a:r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9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29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75421" y="1241315"/>
            <a:ext cx="5088758" cy="258532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b="1" dirty="0" smtClean="0">
                <a:latin typeface="+mn-lt"/>
              </a:rPr>
              <a:t>Information gain: </a:t>
            </a:r>
            <a:br>
              <a:rPr lang="en-US" b="1" dirty="0" smtClean="0">
                <a:latin typeface="+mn-lt"/>
              </a:rPr>
            </a:br>
            <a:r>
              <a:rPr lang="en-US" b="1" dirty="0" smtClean="0">
                <a:latin typeface="+mn-lt"/>
              </a:rPr>
              <a:t>	</a:t>
            </a:r>
            <a:r>
              <a:rPr lang="en-US" dirty="0" smtClean="0">
                <a:latin typeface="+mn-lt"/>
              </a:rPr>
              <a:t>Outlook:  0.246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	Humidity: 0.151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	Wind: 0.048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	Temperature: 0.029</a:t>
            </a:r>
            <a:br>
              <a:rPr lang="en-US" dirty="0" smtClean="0">
                <a:latin typeface="+mn-lt"/>
              </a:rPr>
            </a:br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→ Split on Outlook</a:t>
            </a:r>
          </a:p>
        </p:txBody>
      </p:sp>
    </p:spTree>
    <p:extLst>
      <p:ext uri="{BB962C8B-B14F-4D97-AF65-F5344CB8AC3E}">
        <p14:creationId xmlns:p14="http://schemas.microsoft.com/office/powerpoint/2010/main" val="360391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Decision Trees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200" dirty="0" smtClean="0"/>
              <a:t>Earlier, we </a:t>
            </a:r>
            <a:r>
              <a:rPr lang="en-US" sz="2200" dirty="0"/>
              <a:t>decoupled the generation of the feature space from the learning. 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Argued that we can map the given examples into another space, in which the target functions are linearly separable. </a:t>
            </a:r>
          </a:p>
          <a:p>
            <a:pPr>
              <a:lnSpc>
                <a:spcPct val="90000"/>
              </a:lnSpc>
            </a:pPr>
            <a:endParaRPr lang="en-US" sz="2200" dirty="0"/>
          </a:p>
          <a:p>
            <a:pPr>
              <a:lnSpc>
                <a:spcPct val="90000"/>
              </a:lnSpc>
            </a:pPr>
            <a:r>
              <a:rPr lang="en-US" sz="2200" dirty="0"/>
              <a:t>Do we always want to do it? 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How do we determine what are good mappings?</a:t>
            </a:r>
          </a:p>
          <a:p>
            <a:pPr>
              <a:lnSpc>
                <a:spcPct val="90000"/>
              </a:lnSpc>
            </a:pPr>
            <a:endParaRPr lang="en-US" sz="2200" dirty="0"/>
          </a:p>
          <a:p>
            <a:pPr>
              <a:lnSpc>
                <a:spcPct val="90000"/>
              </a:lnSpc>
            </a:pPr>
            <a:r>
              <a:rPr lang="en-US" sz="2200" dirty="0"/>
              <a:t>The study of </a:t>
            </a:r>
            <a:r>
              <a:rPr lang="en-US" sz="2200" dirty="0">
                <a:solidFill>
                  <a:srgbClr val="FF3300"/>
                </a:solidFill>
              </a:rPr>
              <a:t>decision trees</a:t>
            </a:r>
            <a:r>
              <a:rPr lang="en-US" sz="2200" dirty="0"/>
              <a:t> may shed some light on this.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Learning is done directly from the given data representation.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The algorithm ``transforms” the data itself.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FA6F6034-1516-478C-9756-BC6A8296D6D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45439" name="Text Box 31"/>
          <p:cNvSpPr txBox="1">
            <a:spLocks noChangeArrowheads="1"/>
          </p:cNvSpPr>
          <p:nvPr/>
        </p:nvSpPr>
        <p:spPr bwMode="auto">
          <a:xfrm>
            <a:off x="5410200" y="2819400"/>
            <a:ext cx="3240759" cy="369332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  <a:effectLst/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800" dirty="0" smtClean="0">
                <a:latin typeface="+mj-lt"/>
              </a:rPr>
              <a:t>Think about the Badges problem</a:t>
            </a:r>
            <a:endParaRPr lang="en-US" sz="1800" dirty="0">
              <a:latin typeface="+mj-lt"/>
            </a:endParaRPr>
          </a:p>
        </p:txBody>
      </p:sp>
      <p:grpSp>
        <p:nvGrpSpPr>
          <p:cNvPr id="145460" name="Group 52"/>
          <p:cNvGrpSpPr>
            <a:grpSpLocks/>
          </p:cNvGrpSpPr>
          <p:nvPr/>
        </p:nvGrpSpPr>
        <p:grpSpPr bwMode="auto">
          <a:xfrm>
            <a:off x="7346733" y="4724400"/>
            <a:ext cx="1525587" cy="1676400"/>
            <a:chOff x="4559" y="0"/>
            <a:chExt cx="961" cy="1056"/>
          </a:xfrm>
        </p:grpSpPr>
        <p:sp>
          <p:nvSpPr>
            <p:cNvPr id="145440" name="Oval 32"/>
            <p:cNvSpPr>
              <a:spLocks noChangeArrowheads="1"/>
            </p:cNvSpPr>
            <p:nvPr/>
          </p:nvSpPr>
          <p:spPr bwMode="auto">
            <a:xfrm>
              <a:off x="5236" y="656"/>
              <a:ext cx="3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1" name="Oval 33"/>
            <p:cNvSpPr>
              <a:spLocks noChangeArrowheads="1"/>
            </p:cNvSpPr>
            <p:nvPr/>
          </p:nvSpPr>
          <p:spPr bwMode="auto">
            <a:xfrm>
              <a:off x="5290" y="563"/>
              <a:ext cx="32" cy="41"/>
            </a:xfrm>
            <a:prstGeom prst="ellipse">
              <a:avLst/>
            </a:prstGeom>
            <a:solidFill>
              <a:srgbClr val="FC01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2" name="Oval 34"/>
            <p:cNvSpPr>
              <a:spLocks noChangeArrowheads="1"/>
            </p:cNvSpPr>
            <p:nvPr/>
          </p:nvSpPr>
          <p:spPr bwMode="auto">
            <a:xfrm>
              <a:off x="5184" y="735"/>
              <a:ext cx="3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3" name="Oval 35"/>
            <p:cNvSpPr>
              <a:spLocks noChangeArrowheads="1"/>
            </p:cNvSpPr>
            <p:nvPr/>
          </p:nvSpPr>
          <p:spPr bwMode="auto">
            <a:xfrm>
              <a:off x="5116" y="793"/>
              <a:ext cx="3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4" name="Oval 36"/>
            <p:cNvSpPr>
              <a:spLocks noChangeArrowheads="1"/>
            </p:cNvSpPr>
            <p:nvPr/>
          </p:nvSpPr>
          <p:spPr bwMode="auto">
            <a:xfrm>
              <a:off x="5009" y="831"/>
              <a:ext cx="3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5" name="Oval 37"/>
            <p:cNvSpPr>
              <a:spLocks noChangeArrowheads="1"/>
            </p:cNvSpPr>
            <p:nvPr/>
          </p:nvSpPr>
          <p:spPr bwMode="auto">
            <a:xfrm>
              <a:off x="4954" y="803"/>
              <a:ext cx="31" cy="42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6" name="Oval 38"/>
            <p:cNvSpPr>
              <a:spLocks noChangeArrowheads="1"/>
            </p:cNvSpPr>
            <p:nvPr/>
          </p:nvSpPr>
          <p:spPr bwMode="auto">
            <a:xfrm>
              <a:off x="4910" y="766"/>
              <a:ext cx="3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7" name="Oval 39"/>
            <p:cNvSpPr>
              <a:spLocks noChangeArrowheads="1"/>
            </p:cNvSpPr>
            <p:nvPr/>
          </p:nvSpPr>
          <p:spPr bwMode="auto">
            <a:xfrm>
              <a:off x="4855" y="690"/>
              <a:ext cx="3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8" name="Oval 40"/>
            <p:cNvSpPr>
              <a:spLocks noChangeArrowheads="1"/>
            </p:cNvSpPr>
            <p:nvPr/>
          </p:nvSpPr>
          <p:spPr bwMode="auto">
            <a:xfrm>
              <a:off x="4628" y="244"/>
              <a:ext cx="31" cy="41"/>
            </a:xfrm>
            <a:prstGeom prst="ellipse">
              <a:avLst/>
            </a:prstGeom>
            <a:solidFill>
              <a:srgbClr val="FC01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9" name="Oval 41"/>
            <p:cNvSpPr>
              <a:spLocks noChangeArrowheads="1"/>
            </p:cNvSpPr>
            <p:nvPr/>
          </p:nvSpPr>
          <p:spPr bwMode="auto">
            <a:xfrm>
              <a:off x="4756" y="481"/>
              <a:ext cx="31" cy="41"/>
            </a:xfrm>
            <a:prstGeom prst="ellipse">
              <a:avLst/>
            </a:prstGeom>
            <a:solidFill>
              <a:srgbClr val="FC01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0" name="Oval 42"/>
            <p:cNvSpPr>
              <a:spLocks noChangeArrowheads="1"/>
            </p:cNvSpPr>
            <p:nvPr/>
          </p:nvSpPr>
          <p:spPr bwMode="auto">
            <a:xfrm>
              <a:off x="5371" y="330"/>
              <a:ext cx="32" cy="41"/>
            </a:xfrm>
            <a:prstGeom prst="ellipse">
              <a:avLst/>
            </a:prstGeom>
            <a:solidFill>
              <a:srgbClr val="FC01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1" name="Oval 43"/>
            <p:cNvSpPr>
              <a:spLocks noChangeArrowheads="1"/>
            </p:cNvSpPr>
            <p:nvPr/>
          </p:nvSpPr>
          <p:spPr bwMode="auto">
            <a:xfrm>
              <a:off x="5463" y="0"/>
              <a:ext cx="31" cy="41"/>
            </a:xfrm>
            <a:prstGeom prst="ellipse">
              <a:avLst/>
            </a:prstGeom>
            <a:solidFill>
              <a:srgbClr val="FC01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2" name="Oval 44"/>
            <p:cNvSpPr>
              <a:spLocks noChangeArrowheads="1"/>
            </p:cNvSpPr>
            <p:nvPr/>
          </p:nvSpPr>
          <p:spPr bwMode="auto">
            <a:xfrm>
              <a:off x="4560" y="7"/>
              <a:ext cx="31" cy="41"/>
            </a:xfrm>
            <a:prstGeom prst="ellipse">
              <a:avLst/>
            </a:prstGeom>
            <a:solidFill>
              <a:srgbClr val="FC01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3" name="Text Box 45"/>
            <p:cNvSpPr txBox="1">
              <a:spLocks noChangeArrowheads="1"/>
            </p:cNvSpPr>
            <p:nvPr/>
          </p:nvSpPr>
          <p:spPr bwMode="auto">
            <a:xfrm>
              <a:off x="5232" y="768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>
                  <a:latin typeface="Arial" pitchFamily="34" charset="0"/>
                </a:rPr>
                <a:t>x</a:t>
              </a:r>
            </a:p>
          </p:txBody>
        </p:sp>
        <p:sp>
          <p:nvSpPr>
            <p:cNvPr id="145455" name="Text Box 47"/>
            <p:cNvSpPr txBox="1">
              <a:spLocks noChangeArrowheads="1"/>
            </p:cNvSpPr>
            <p:nvPr/>
          </p:nvSpPr>
          <p:spPr bwMode="auto">
            <a:xfrm>
              <a:off x="4997" y="0"/>
              <a:ext cx="28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>
                  <a:latin typeface="Arial" pitchFamily="34" charset="0"/>
                </a:rPr>
                <a:t>x</a:t>
              </a:r>
              <a:r>
                <a:rPr lang="en-US" baseline="30000">
                  <a:latin typeface="Arial" pitchFamily="34" charset="0"/>
                </a:rPr>
                <a:t>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45457" name="Line 49"/>
            <p:cNvSpPr>
              <a:spLocks noChangeShapeType="1"/>
            </p:cNvSpPr>
            <p:nvPr/>
          </p:nvSpPr>
          <p:spPr bwMode="auto">
            <a:xfrm>
              <a:off x="5040" y="48"/>
              <a:ext cx="0" cy="9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5458" name="Line 50"/>
            <p:cNvSpPr>
              <a:spLocks noChangeShapeType="1"/>
            </p:cNvSpPr>
            <p:nvPr/>
          </p:nvSpPr>
          <p:spPr bwMode="auto">
            <a:xfrm rot="-4868612">
              <a:off x="5038" y="130"/>
              <a:ext cx="1" cy="96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5459" name="Line 51"/>
            <p:cNvSpPr>
              <a:spLocks noChangeShapeType="1"/>
            </p:cNvSpPr>
            <p:nvPr/>
          </p:nvSpPr>
          <p:spPr bwMode="auto">
            <a:xfrm rot="16200000">
              <a:off x="5039" y="337"/>
              <a:ext cx="1" cy="9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5410200" y="3657600"/>
            <a:ext cx="3599512" cy="369332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  <a:effectLst/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800" dirty="0">
                <a:latin typeface="+mj-lt"/>
              </a:rPr>
              <a:t>What’s the best learning algorithm? </a:t>
            </a:r>
          </a:p>
        </p:txBody>
      </p:sp>
    </p:spTree>
    <p:extLst>
      <p:ext uri="{BB962C8B-B14F-4D97-AF65-F5344CB8AC3E}">
        <p14:creationId xmlns:p14="http://schemas.microsoft.com/office/powerpoint/2010/main" val="168421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39" grpId="0" animBg="1"/>
      <p:bldP spid="2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Illustrative Example (III)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FA6F6034-1516-478C-9756-BC6A8296D6DE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64534" name="Text Box 22"/>
          <p:cNvSpPr txBox="1">
            <a:spLocks noChangeArrowheads="1"/>
          </p:cNvSpPr>
          <p:nvPr/>
        </p:nvSpPr>
        <p:spPr bwMode="auto">
          <a:xfrm>
            <a:off x="2460625" y="1550988"/>
            <a:ext cx="11031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 dirty="0">
                <a:solidFill>
                  <a:srgbClr val="0000FF"/>
                </a:solidFill>
                <a:latin typeface="+mj-lt"/>
              </a:rPr>
              <a:t>Outlook </a:t>
            </a:r>
          </a:p>
        </p:txBody>
      </p:sp>
      <p:cxnSp>
        <p:nvCxnSpPr>
          <p:cNvPr id="64541" name="AutoShape 29"/>
          <p:cNvCxnSpPr>
            <a:cxnSpLocks noChangeShapeType="1"/>
            <a:stCxn id="64534" idx="2"/>
          </p:cNvCxnSpPr>
          <p:nvPr/>
        </p:nvCxnSpPr>
        <p:spPr bwMode="auto">
          <a:xfrm>
            <a:off x="3012219" y="1951098"/>
            <a:ext cx="1608994" cy="85242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542" name="AutoShape 30"/>
          <p:cNvCxnSpPr>
            <a:cxnSpLocks noChangeShapeType="1"/>
            <a:stCxn id="64534" idx="2"/>
          </p:cNvCxnSpPr>
          <p:nvPr/>
        </p:nvCxnSpPr>
        <p:spPr bwMode="auto">
          <a:xfrm>
            <a:off x="3012219" y="1951098"/>
            <a:ext cx="54831" cy="85242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4557" name="Text Box 45"/>
          <p:cNvSpPr txBox="1">
            <a:spLocks noChangeArrowheads="1"/>
          </p:cNvSpPr>
          <p:nvPr/>
        </p:nvSpPr>
        <p:spPr bwMode="auto">
          <a:xfrm>
            <a:off x="5715000" y="1191161"/>
            <a:ext cx="322864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dirty="0">
                <a:solidFill>
                  <a:srgbClr val="0000FF"/>
                </a:solidFill>
                <a:latin typeface="+mj-lt"/>
              </a:rPr>
              <a:t>Gain(</a:t>
            </a:r>
            <a:r>
              <a:rPr lang="en-US" sz="2000" dirty="0" err="1">
                <a:solidFill>
                  <a:srgbClr val="0000FF"/>
                </a:solidFill>
                <a:latin typeface="+mj-lt"/>
              </a:rPr>
              <a:t>S,Humidity</a:t>
            </a:r>
            <a:r>
              <a:rPr lang="en-US" sz="2000" dirty="0">
                <a:solidFill>
                  <a:srgbClr val="0000FF"/>
                </a:solidFill>
                <a:latin typeface="+mj-lt"/>
              </a:rPr>
              <a:t>)=</a:t>
            </a:r>
            <a:r>
              <a:rPr lang="en-US" sz="2000" dirty="0" smtClean="0">
                <a:solidFill>
                  <a:srgbClr val="0000FF"/>
                </a:solidFill>
                <a:latin typeface="+mj-lt"/>
              </a:rPr>
              <a:t>0.151</a:t>
            </a:r>
          </a:p>
          <a:p>
            <a:pPr>
              <a:buSzTx/>
              <a:buFontTx/>
              <a:buNone/>
            </a:pPr>
            <a:r>
              <a:rPr lang="en-US" sz="2000" dirty="0" smtClean="0">
                <a:solidFill>
                  <a:srgbClr val="0000FF"/>
                </a:solidFill>
                <a:latin typeface="+mj-lt"/>
              </a:rPr>
              <a:t>Gain(</a:t>
            </a:r>
            <a:r>
              <a:rPr lang="en-US" sz="2000" dirty="0" err="1" smtClean="0">
                <a:solidFill>
                  <a:srgbClr val="0000FF"/>
                </a:solidFill>
                <a:latin typeface="+mj-lt"/>
              </a:rPr>
              <a:t>S,Wind</a:t>
            </a:r>
            <a:r>
              <a:rPr lang="en-US" sz="2000" dirty="0" smtClean="0">
                <a:solidFill>
                  <a:srgbClr val="0000FF"/>
                </a:solidFill>
                <a:latin typeface="+mj-lt"/>
              </a:rPr>
              <a:t>) = 0.048</a:t>
            </a:r>
          </a:p>
          <a:p>
            <a:pPr>
              <a:buSzTx/>
              <a:buFontTx/>
              <a:buNone/>
            </a:pPr>
            <a:r>
              <a:rPr lang="en-US" sz="2000" dirty="0" smtClean="0">
                <a:solidFill>
                  <a:srgbClr val="0000FF"/>
                </a:solidFill>
                <a:latin typeface="+mj-lt"/>
              </a:rPr>
              <a:t>Gain(</a:t>
            </a:r>
            <a:r>
              <a:rPr lang="en-US" sz="2000" dirty="0" err="1" smtClean="0">
                <a:solidFill>
                  <a:srgbClr val="0000FF"/>
                </a:solidFill>
                <a:latin typeface="+mj-lt"/>
              </a:rPr>
              <a:t>S,Temperature</a:t>
            </a:r>
            <a:r>
              <a:rPr lang="en-US" sz="2000" dirty="0" smtClean="0">
                <a:solidFill>
                  <a:srgbClr val="0000FF"/>
                </a:solidFill>
                <a:latin typeface="+mj-lt"/>
              </a:rPr>
              <a:t>) = 0.029</a:t>
            </a:r>
          </a:p>
          <a:p>
            <a:pPr>
              <a:buSzTx/>
              <a:buFontTx/>
              <a:buNone/>
            </a:pPr>
            <a:r>
              <a:rPr lang="en-US" sz="2000" dirty="0" smtClean="0">
                <a:solidFill>
                  <a:srgbClr val="0000FF"/>
                </a:solidFill>
                <a:latin typeface="+mj-lt"/>
              </a:rPr>
              <a:t>Gain(</a:t>
            </a:r>
            <a:r>
              <a:rPr lang="en-US" sz="2000" dirty="0" err="1" smtClean="0">
                <a:solidFill>
                  <a:srgbClr val="0000FF"/>
                </a:solidFill>
                <a:latin typeface="+mj-lt"/>
              </a:rPr>
              <a:t>S,Outlook</a:t>
            </a:r>
            <a:r>
              <a:rPr lang="en-US" sz="2000" dirty="0" smtClean="0">
                <a:solidFill>
                  <a:srgbClr val="0000FF"/>
                </a:solidFill>
                <a:latin typeface="+mj-lt"/>
              </a:rPr>
              <a:t>) = </a:t>
            </a:r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0.246</a:t>
            </a:r>
            <a:endParaRPr lang="en-US" sz="2000" dirty="0">
              <a:solidFill>
                <a:srgbClr val="C00000"/>
              </a:solidFill>
              <a:latin typeface="+mj-lt"/>
            </a:endParaRPr>
          </a:p>
        </p:txBody>
      </p:sp>
      <p:cxnSp>
        <p:nvCxnSpPr>
          <p:cNvPr id="64563" name="AutoShape 51"/>
          <p:cNvCxnSpPr>
            <a:cxnSpLocks noChangeShapeType="1"/>
            <a:stCxn id="64534" idx="2"/>
          </p:cNvCxnSpPr>
          <p:nvPr/>
        </p:nvCxnSpPr>
        <p:spPr bwMode="auto">
          <a:xfrm flipH="1">
            <a:off x="1549400" y="1951098"/>
            <a:ext cx="1462819" cy="85242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1589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Illustrative Example (III)</a:t>
            </a:r>
            <a:endParaRPr lang="en-US" dirty="0"/>
          </a:p>
        </p:txBody>
      </p:sp>
      <p:sp>
        <p:nvSpPr>
          <p:cNvPr id="23" name="Content Placeholder 2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FA6F6034-1516-478C-9756-BC6A8296D6DE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64534" name="Text Box 22"/>
          <p:cNvSpPr txBox="1">
            <a:spLocks noChangeArrowheads="1"/>
          </p:cNvSpPr>
          <p:nvPr/>
        </p:nvSpPr>
        <p:spPr bwMode="auto">
          <a:xfrm>
            <a:off x="2460625" y="1550988"/>
            <a:ext cx="11031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 dirty="0">
                <a:solidFill>
                  <a:srgbClr val="0000FF"/>
                </a:solidFill>
                <a:latin typeface="+mj-lt"/>
              </a:rPr>
              <a:t>Outlook </a:t>
            </a:r>
          </a:p>
        </p:txBody>
      </p:sp>
      <p:cxnSp>
        <p:nvCxnSpPr>
          <p:cNvPr id="64541" name="AutoShape 29"/>
          <p:cNvCxnSpPr>
            <a:cxnSpLocks noChangeShapeType="1"/>
            <a:stCxn id="64534" idx="2"/>
          </p:cNvCxnSpPr>
          <p:nvPr/>
        </p:nvCxnSpPr>
        <p:spPr bwMode="auto">
          <a:xfrm>
            <a:off x="3012219" y="1951098"/>
            <a:ext cx="1608994" cy="85242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542" name="AutoShape 30"/>
          <p:cNvCxnSpPr>
            <a:cxnSpLocks noChangeShapeType="1"/>
            <a:stCxn id="64534" idx="2"/>
          </p:cNvCxnSpPr>
          <p:nvPr/>
        </p:nvCxnSpPr>
        <p:spPr bwMode="auto">
          <a:xfrm>
            <a:off x="3012219" y="1951098"/>
            <a:ext cx="54831" cy="85242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563" name="AutoShape 51"/>
          <p:cNvCxnSpPr>
            <a:cxnSpLocks noChangeShapeType="1"/>
            <a:stCxn id="64534" idx="2"/>
          </p:cNvCxnSpPr>
          <p:nvPr/>
        </p:nvCxnSpPr>
        <p:spPr bwMode="auto">
          <a:xfrm flipH="1">
            <a:off x="1549400" y="1951098"/>
            <a:ext cx="1462819" cy="85242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" name="Group 5"/>
          <p:cNvGrpSpPr/>
          <p:nvPr/>
        </p:nvGrpSpPr>
        <p:grpSpPr>
          <a:xfrm>
            <a:off x="838200" y="2803525"/>
            <a:ext cx="4467225" cy="1539875"/>
            <a:chOff x="838200" y="2803525"/>
            <a:chExt cx="4467225" cy="1539875"/>
          </a:xfrm>
        </p:grpSpPr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2444750" y="2803525"/>
              <a:ext cx="12700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66"/>
                  </a:solidFill>
                </a:rPr>
                <a:t>Overcast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>
              <a:off x="4186238" y="2803525"/>
              <a:ext cx="735012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66"/>
                  </a:solidFill>
                </a:rPr>
                <a:t>Rain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2382838" y="3200400"/>
              <a:ext cx="12414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A50021"/>
                  </a:solidFill>
                </a:rPr>
                <a:t>3,7,12,13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3852863" y="3201988"/>
              <a:ext cx="1452562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A50021"/>
                  </a:solidFill>
                </a:rPr>
                <a:t>4,5,6,10,14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>
              <a:off x="4106863" y="3565525"/>
              <a:ext cx="76835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A50021"/>
                  </a:solidFill>
                </a:rPr>
                <a:t>3+,2-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1041400" y="2803525"/>
              <a:ext cx="9620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66"/>
                  </a:solidFill>
                </a:rPr>
                <a:t>Sunny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838200" y="3200400"/>
              <a:ext cx="131127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 dirty="0">
                  <a:solidFill>
                    <a:srgbClr val="A50021"/>
                  </a:solidFill>
                </a:rPr>
                <a:t>1,2,8,9,11</a:t>
              </a:r>
              <a:endParaRPr lang="en-US" sz="2000" b="1" dirty="0">
                <a:solidFill>
                  <a:srgbClr val="0000FF"/>
                </a:solidFill>
              </a:endParaRPr>
            </a:p>
          </p:txBody>
        </p:sp>
        <p:sp>
          <p:nvSpPr>
            <p:cNvPr id="18" name="Text Box 19"/>
            <p:cNvSpPr txBox="1">
              <a:spLocks noChangeArrowheads="1"/>
            </p:cNvSpPr>
            <p:nvPr/>
          </p:nvSpPr>
          <p:spPr bwMode="auto">
            <a:xfrm>
              <a:off x="2551113" y="3565525"/>
              <a:ext cx="76835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A50021"/>
                  </a:solidFill>
                </a:rPr>
                <a:t>4+,0-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19" name="Text Box 20"/>
            <p:cNvSpPr txBox="1">
              <a:spLocks noChangeArrowheads="1"/>
            </p:cNvSpPr>
            <p:nvPr/>
          </p:nvSpPr>
          <p:spPr bwMode="auto">
            <a:xfrm>
              <a:off x="1033463" y="3565525"/>
              <a:ext cx="76835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A50021"/>
                  </a:solidFill>
                </a:rPr>
                <a:t>2+,3-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20" name="Text Box 21"/>
            <p:cNvSpPr txBox="1">
              <a:spLocks noChangeArrowheads="1"/>
            </p:cNvSpPr>
            <p:nvPr/>
          </p:nvSpPr>
          <p:spPr bwMode="auto">
            <a:xfrm>
              <a:off x="2665413" y="3946525"/>
              <a:ext cx="636587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 u="sng">
                  <a:solidFill>
                    <a:srgbClr val="0000FF"/>
                  </a:solidFill>
                </a:rPr>
                <a:t>Yes</a:t>
              </a:r>
            </a:p>
          </p:txBody>
        </p:sp>
        <p:sp>
          <p:nvSpPr>
            <p:cNvPr id="21" name="Text Box 22"/>
            <p:cNvSpPr txBox="1">
              <a:spLocks noChangeArrowheads="1"/>
            </p:cNvSpPr>
            <p:nvPr/>
          </p:nvSpPr>
          <p:spPr bwMode="auto">
            <a:xfrm>
              <a:off x="1244600" y="3946525"/>
              <a:ext cx="3397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FF"/>
                  </a:solidFill>
                </a:rPr>
                <a:t>?</a:t>
              </a:r>
            </a:p>
          </p:txBody>
        </p:sp>
        <p:sp>
          <p:nvSpPr>
            <p:cNvPr id="22" name="Text Box 23"/>
            <p:cNvSpPr txBox="1">
              <a:spLocks noChangeArrowheads="1"/>
            </p:cNvSpPr>
            <p:nvPr/>
          </p:nvSpPr>
          <p:spPr bwMode="auto">
            <a:xfrm>
              <a:off x="4289425" y="3946525"/>
              <a:ext cx="40957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FF"/>
                  </a:solidFill>
                </a:rPr>
                <a:t>? </a:t>
              </a:r>
            </a:p>
          </p:txBody>
        </p:sp>
      </p:grpSp>
      <p:graphicFrame>
        <p:nvGraphicFramePr>
          <p:cNvPr id="43" name="Content Placeholder 5"/>
          <p:cNvGraphicFramePr>
            <a:graphicFrameLocks/>
          </p:cNvGraphicFramePr>
          <p:nvPr>
            <p:extLst/>
          </p:nvPr>
        </p:nvGraphicFramePr>
        <p:xfrm>
          <a:off x="5943600" y="1409610"/>
          <a:ext cx="2935014" cy="4610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2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92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53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68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59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970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 smtClean="0"/>
                        <a:t> O</a:t>
                      </a:r>
                      <a:endParaRPr lang="en-US" b="1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</a:t>
                      </a:r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H</a:t>
                      </a:r>
                      <a:r>
                        <a:rPr lang="en-US" b="1" baseline="0" dirty="0" smtClean="0"/>
                        <a:t> </a:t>
                      </a:r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W</a:t>
                      </a:r>
                      <a:r>
                        <a:rPr lang="en-US" b="1" baseline="0" dirty="0" smtClean="0"/>
                        <a:t> </a:t>
                      </a:r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Play?</a:t>
                      </a:r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9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316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Illustrative Example (III)</a:t>
            </a:r>
            <a:endParaRPr lang="en-US" dirty="0"/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FA6F6034-1516-478C-9756-BC6A8296D6DE}" type="slidenum">
              <a:rPr lang="en-US" smtClean="0"/>
              <a:pPr/>
              <a:t>32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838200" y="1550988"/>
            <a:ext cx="4467225" cy="2792412"/>
            <a:chOff x="838200" y="1550988"/>
            <a:chExt cx="4467225" cy="2792412"/>
          </a:xfrm>
        </p:grpSpPr>
        <p:grpSp>
          <p:nvGrpSpPr>
            <p:cNvPr id="8" name="Group 7"/>
            <p:cNvGrpSpPr/>
            <p:nvPr/>
          </p:nvGrpSpPr>
          <p:grpSpPr>
            <a:xfrm>
              <a:off x="1549400" y="1550988"/>
              <a:ext cx="3071813" cy="1252537"/>
              <a:chOff x="1549400" y="1550988"/>
              <a:chExt cx="3071813" cy="1252537"/>
            </a:xfrm>
          </p:grpSpPr>
          <p:sp>
            <p:nvSpPr>
              <p:cNvPr id="64534" name="Text Box 22"/>
              <p:cNvSpPr txBox="1">
                <a:spLocks noChangeArrowheads="1"/>
              </p:cNvSpPr>
              <p:nvPr/>
            </p:nvSpPr>
            <p:spPr bwMode="auto">
              <a:xfrm>
                <a:off x="2460625" y="1550988"/>
                <a:ext cx="1103187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 dirty="0">
                    <a:solidFill>
                      <a:srgbClr val="0000FF"/>
                    </a:solidFill>
                    <a:latin typeface="+mj-lt"/>
                  </a:rPr>
                  <a:t>Outlook </a:t>
                </a:r>
              </a:p>
            </p:txBody>
          </p:sp>
          <p:cxnSp>
            <p:nvCxnSpPr>
              <p:cNvPr id="64541" name="AutoShape 29"/>
              <p:cNvCxnSpPr>
                <a:cxnSpLocks noChangeShapeType="1"/>
                <a:stCxn id="64534" idx="2"/>
              </p:cNvCxnSpPr>
              <p:nvPr/>
            </p:nvCxnSpPr>
            <p:spPr bwMode="auto">
              <a:xfrm>
                <a:off x="3012219" y="1951098"/>
                <a:ext cx="1608994" cy="852427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542" name="AutoShape 30"/>
              <p:cNvCxnSpPr>
                <a:cxnSpLocks noChangeShapeType="1"/>
                <a:stCxn id="64534" idx="2"/>
              </p:cNvCxnSpPr>
              <p:nvPr/>
            </p:nvCxnSpPr>
            <p:spPr bwMode="auto">
              <a:xfrm>
                <a:off x="3012219" y="1951098"/>
                <a:ext cx="54831" cy="852427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563" name="AutoShape 51"/>
              <p:cNvCxnSpPr>
                <a:cxnSpLocks noChangeShapeType="1"/>
                <a:stCxn id="64534" idx="2"/>
              </p:cNvCxnSpPr>
              <p:nvPr/>
            </p:nvCxnSpPr>
            <p:spPr bwMode="auto">
              <a:xfrm flipH="1">
                <a:off x="1549400" y="1951098"/>
                <a:ext cx="1462819" cy="852427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6" name="Group 5"/>
            <p:cNvGrpSpPr/>
            <p:nvPr/>
          </p:nvGrpSpPr>
          <p:grpSpPr>
            <a:xfrm>
              <a:off x="838200" y="2803525"/>
              <a:ext cx="4467225" cy="1539875"/>
              <a:chOff x="838200" y="2803525"/>
              <a:chExt cx="4467225" cy="1539875"/>
            </a:xfrm>
          </p:grpSpPr>
          <p:sp>
            <p:nvSpPr>
              <p:cNvPr id="11" name="Text Box 5"/>
              <p:cNvSpPr txBox="1">
                <a:spLocks noChangeArrowheads="1"/>
              </p:cNvSpPr>
              <p:nvPr/>
            </p:nvSpPr>
            <p:spPr bwMode="auto">
              <a:xfrm>
                <a:off x="2444750" y="2803525"/>
                <a:ext cx="1270000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 dirty="0">
                    <a:solidFill>
                      <a:srgbClr val="000066"/>
                    </a:solidFill>
                  </a:rPr>
                  <a:t>Overcast</a:t>
                </a:r>
                <a:endParaRPr lang="en-US" sz="20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2" name="Text Box 6"/>
              <p:cNvSpPr txBox="1">
                <a:spLocks noChangeArrowheads="1"/>
              </p:cNvSpPr>
              <p:nvPr/>
            </p:nvSpPr>
            <p:spPr bwMode="auto">
              <a:xfrm>
                <a:off x="4186238" y="2803525"/>
                <a:ext cx="735012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>
                    <a:solidFill>
                      <a:srgbClr val="000066"/>
                    </a:solidFill>
                  </a:rPr>
                  <a:t>Rain</a:t>
                </a:r>
                <a:endParaRPr lang="en-US" sz="20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13" name="Text Box 9"/>
              <p:cNvSpPr txBox="1">
                <a:spLocks noChangeArrowheads="1"/>
              </p:cNvSpPr>
              <p:nvPr/>
            </p:nvSpPr>
            <p:spPr bwMode="auto">
              <a:xfrm>
                <a:off x="2382838" y="3200400"/>
                <a:ext cx="1241425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>
                    <a:solidFill>
                      <a:srgbClr val="A50021"/>
                    </a:solidFill>
                  </a:rPr>
                  <a:t>3,7,12,13</a:t>
                </a:r>
                <a:endParaRPr lang="en-US" sz="20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14" name="Text Box 10"/>
              <p:cNvSpPr txBox="1">
                <a:spLocks noChangeArrowheads="1"/>
              </p:cNvSpPr>
              <p:nvPr/>
            </p:nvSpPr>
            <p:spPr bwMode="auto">
              <a:xfrm>
                <a:off x="3852863" y="3201988"/>
                <a:ext cx="1452562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>
                    <a:solidFill>
                      <a:srgbClr val="A50021"/>
                    </a:solidFill>
                  </a:rPr>
                  <a:t>4,5,6,10,14</a:t>
                </a:r>
                <a:endParaRPr lang="en-US" sz="20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15" name="Text Box 11"/>
              <p:cNvSpPr txBox="1">
                <a:spLocks noChangeArrowheads="1"/>
              </p:cNvSpPr>
              <p:nvPr/>
            </p:nvSpPr>
            <p:spPr bwMode="auto">
              <a:xfrm>
                <a:off x="4106863" y="3565525"/>
                <a:ext cx="768350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>
                    <a:solidFill>
                      <a:srgbClr val="A50021"/>
                    </a:solidFill>
                  </a:rPr>
                  <a:t>3+,2-</a:t>
                </a:r>
                <a:endParaRPr lang="en-US" sz="20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16" name="Text Box 16"/>
              <p:cNvSpPr txBox="1">
                <a:spLocks noChangeArrowheads="1"/>
              </p:cNvSpPr>
              <p:nvPr/>
            </p:nvSpPr>
            <p:spPr bwMode="auto">
              <a:xfrm>
                <a:off x="1041400" y="2803525"/>
                <a:ext cx="962025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>
                    <a:solidFill>
                      <a:srgbClr val="000066"/>
                    </a:solidFill>
                  </a:rPr>
                  <a:t>Sunny</a:t>
                </a:r>
                <a:endParaRPr lang="en-US" sz="20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17" name="Text Box 17"/>
              <p:cNvSpPr txBox="1">
                <a:spLocks noChangeArrowheads="1"/>
              </p:cNvSpPr>
              <p:nvPr/>
            </p:nvSpPr>
            <p:spPr bwMode="auto">
              <a:xfrm>
                <a:off x="838200" y="3200400"/>
                <a:ext cx="1311275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 dirty="0">
                    <a:solidFill>
                      <a:srgbClr val="A50021"/>
                    </a:solidFill>
                  </a:rPr>
                  <a:t>1,2,8,9,11</a:t>
                </a:r>
                <a:endParaRPr lang="en-US" sz="20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8" name="Text Box 19"/>
              <p:cNvSpPr txBox="1">
                <a:spLocks noChangeArrowheads="1"/>
              </p:cNvSpPr>
              <p:nvPr/>
            </p:nvSpPr>
            <p:spPr bwMode="auto">
              <a:xfrm>
                <a:off x="2551113" y="3565525"/>
                <a:ext cx="768350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>
                    <a:solidFill>
                      <a:srgbClr val="A50021"/>
                    </a:solidFill>
                  </a:rPr>
                  <a:t>4+,0-</a:t>
                </a:r>
                <a:endParaRPr lang="en-US" sz="20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19" name="Text Box 20"/>
              <p:cNvSpPr txBox="1">
                <a:spLocks noChangeArrowheads="1"/>
              </p:cNvSpPr>
              <p:nvPr/>
            </p:nvSpPr>
            <p:spPr bwMode="auto">
              <a:xfrm>
                <a:off x="1033463" y="3565525"/>
                <a:ext cx="768350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>
                    <a:solidFill>
                      <a:srgbClr val="A50021"/>
                    </a:solidFill>
                  </a:rPr>
                  <a:t>2+,3-</a:t>
                </a:r>
                <a:endParaRPr lang="en-US" sz="20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20" name="Text Box 21"/>
              <p:cNvSpPr txBox="1">
                <a:spLocks noChangeArrowheads="1"/>
              </p:cNvSpPr>
              <p:nvPr/>
            </p:nvSpPr>
            <p:spPr bwMode="auto">
              <a:xfrm>
                <a:off x="2665413" y="3946525"/>
                <a:ext cx="636587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 u="sng">
                    <a:solidFill>
                      <a:srgbClr val="0000FF"/>
                    </a:solidFill>
                  </a:rPr>
                  <a:t>Yes</a:t>
                </a:r>
              </a:p>
            </p:txBody>
          </p:sp>
          <p:sp>
            <p:nvSpPr>
              <p:cNvPr id="21" name="Text Box 22"/>
              <p:cNvSpPr txBox="1">
                <a:spLocks noChangeArrowheads="1"/>
              </p:cNvSpPr>
              <p:nvPr/>
            </p:nvSpPr>
            <p:spPr bwMode="auto">
              <a:xfrm>
                <a:off x="1244600" y="3946525"/>
                <a:ext cx="339725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>
                    <a:solidFill>
                      <a:srgbClr val="0000FF"/>
                    </a:solidFill>
                  </a:rPr>
                  <a:t>?</a:t>
                </a:r>
              </a:p>
            </p:txBody>
          </p:sp>
          <p:sp>
            <p:nvSpPr>
              <p:cNvPr id="22" name="Text Box 23"/>
              <p:cNvSpPr txBox="1">
                <a:spLocks noChangeArrowheads="1"/>
              </p:cNvSpPr>
              <p:nvPr/>
            </p:nvSpPr>
            <p:spPr bwMode="auto">
              <a:xfrm>
                <a:off x="4289425" y="3946525"/>
                <a:ext cx="409575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>
                    <a:solidFill>
                      <a:srgbClr val="0000FF"/>
                    </a:solidFill>
                  </a:rPr>
                  <a:t>? </a:t>
                </a:r>
              </a:p>
            </p:txBody>
          </p:sp>
        </p:grpSp>
      </p:grpSp>
      <p:sp>
        <p:nvSpPr>
          <p:cNvPr id="42" name="Text Box 36"/>
          <p:cNvSpPr txBox="1">
            <a:spLocks noChangeArrowheads="1"/>
          </p:cNvSpPr>
          <p:nvPr/>
        </p:nvSpPr>
        <p:spPr bwMode="auto">
          <a:xfrm>
            <a:off x="1428776" y="4648200"/>
            <a:ext cx="413382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800" dirty="0">
                <a:solidFill>
                  <a:srgbClr val="000066"/>
                </a:solidFill>
                <a:latin typeface="+mj-lt"/>
              </a:rPr>
              <a:t>Continue until:</a:t>
            </a:r>
          </a:p>
          <a:p>
            <a:pPr>
              <a:buSzTx/>
              <a:buFontTx/>
              <a:buChar char="•"/>
            </a:pPr>
            <a:r>
              <a:rPr lang="en-US" sz="1800" dirty="0">
                <a:solidFill>
                  <a:srgbClr val="000066"/>
                </a:solidFill>
                <a:latin typeface="+mj-lt"/>
              </a:rPr>
              <a:t> Every attribute is included in </a:t>
            </a:r>
            <a:r>
              <a:rPr lang="en-US" sz="1800" dirty="0">
                <a:solidFill>
                  <a:srgbClr val="0000FF"/>
                </a:solidFill>
                <a:latin typeface="+mj-lt"/>
              </a:rPr>
              <a:t>path</a:t>
            </a:r>
            <a:r>
              <a:rPr lang="en-US" sz="1800" dirty="0">
                <a:solidFill>
                  <a:srgbClr val="000066"/>
                </a:solidFill>
                <a:latin typeface="+mj-lt"/>
              </a:rPr>
              <a:t>,</a:t>
            </a:r>
            <a:r>
              <a:rPr lang="en-US" sz="18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1800" dirty="0">
                <a:solidFill>
                  <a:srgbClr val="000066"/>
                </a:solidFill>
                <a:latin typeface="+mj-lt"/>
              </a:rPr>
              <a:t>or,</a:t>
            </a:r>
          </a:p>
          <a:p>
            <a:pPr>
              <a:buSzTx/>
              <a:buFontTx/>
              <a:buChar char="•"/>
            </a:pPr>
            <a:r>
              <a:rPr lang="en-US" sz="1800" dirty="0">
                <a:solidFill>
                  <a:srgbClr val="000066"/>
                </a:solidFill>
                <a:latin typeface="+mj-lt"/>
              </a:rPr>
              <a:t> All examples  in the leaf have same label</a:t>
            </a:r>
          </a:p>
        </p:txBody>
      </p:sp>
      <p:graphicFrame>
        <p:nvGraphicFramePr>
          <p:cNvPr id="45" name="Content Placeholder 5"/>
          <p:cNvGraphicFramePr>
            <a:graphicFrameLocks/>
          </p:cNvGraphicFramePr>
          <p:nvPr>
            <p:extLst/>
          </p:nvPr>
        </p:nvGraphicFramePr>
        <p:xfrm>
          <a:off x="5943600" y="1485810"/>
          <a:ext cx="2935014" cy="4610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2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92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53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68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59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970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 smtClean="0"/>
                        <a:t> O</a:t>
                      </a:r>
                      <a:endParaRPr lang="en-US" b="1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</a:t>
                      </a:r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H</a:t>
                      </a:r>
                      <a:r>
                        <a:rPr lang="en-US" b="1" baseline="0" dirty="0" smtClean="0"/>
                        <a:t> </a:t>
                      </a:r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W</a:t>
                      </a:r>
                      <a:r>
                        <a:rPr lang="en-US" b="1" baseline="0" dirty="0" smtClean="0"/>
                        <a:t> </a:t>
                      </a:r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Play?</a:t>
                      </a:r>
                      <a:endParaRPr lang="en-US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9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615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Illustrative Example (IV)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5867400" y="6356350"/>
            <a:ext cx="2133600" cy="365125"/>
          </a:xfrm>
        </p:spPr>
        <p:txBody>
          <a:bodyPr/>
          <a:lstStyle/>
          <a:p>
            <a:fld id="{FA6F6034-1516-478C-9756-BC6A8296D6DE}" type="slidenum">
              <a:rPr lang="en-US" smtClean="0"/>
              <a:pPr/>
              <a:t>33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648200" y="1123950"/>
            <a:ext cx="4058757" cy="1214382"/>
            <a:chOff x="5618162" y="1014413"/>
            <a:chExt cx="5361267" cy="1543050"/>
          </a:xfrm>
        </p:grpSpPr>
        <p:graphicFrame>
          <p:nvGraphicFramePr>
            <p:cNvPr id="68645" name="Object 37"/>
            <p:cNvGraphicFramePr>
              <a:graphicFrameLocks noChangeAspect="1"/>
            </p:cNvGraphicFramePr>
            <p:nvPr>
              <p:extLst/>
            </p:nvPr>
          </p:nvGraphicFramePr>
          <p:xfrm>
            <a:off x="5618162" y="1014413"/>
            <a:ext cx="2827338" cy="476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9" name="Equation" r:id="rId4" imgW="1447560" imgH="241200" progId="Equation.3">
                    <p:embed/>
                  </p:oleObj>
                </mc:Choice>
                <mc:Fallback>
                  <p:oleObj name="Equation" r:id="rId4" imgW="1447560" imgH="241200" progId="Equation.3">
                    <p:embed/>
                    <p:pic>
                      <p:nvPicPr>
                        <p:cNvPr id="68645" name="Object 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18162" y="1014413"/>
                          <a:ext cx="2827338" cy="476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8648" name="Text Box 40"/>
            <p:cNvSpPr txBox="1">
              <a:spLocks noChangeArrowheads="1"/>
            </p:cNvSpPr>
            <p:nvPr/>
          </p:nvSpPr>
          <p:spPr bwMode="auto">
            <a:xfrm>
              <a:off x="8442325" y="1054100"/>
              <a:ext cx="2537104" cy="430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600" b="1" dirty="0">
                  <a:solidFill>
                    <a:srgbClr val="0000FF"/>
                  </a:solidFill>
                </a:rPr>
                <a:t>.97-(3/5) 0-(2/5) 0 = </a:t>
              </a:r>
              <a:r>
                <a:rPr lang="en-US" sz="1600" b="1" dirty="0">
                  <a:solidFill>
                    <a:srgbClr val="A50021"/>
                  </a:solidFill>
                </a:rPr>
                <a:t>.97</a:t>
              </a:r>
              <a:endParaRPr lang="en-US" sz="1600" b="1" dirty="0">
                <a:solidFill>
                  <a:srgbClr val="0000FF"/>
                </a:solidFill>
              </a:endParaRPr>
            </a:p>
          </p:txBody>
        </p:sp>
        <p:graphicFrame>
          <p:nvGraphicFramePr>
            <p:cNvPr id="68649" name="Object 41"/>
            <p:cNvGraphicFramePr>
              <a:graphicFrameLocks noChangeAspect="1"/>
            </p:cNvGraphicFramePr>
            <p:nvPr>
              <p:extLst/>
            </p:nvPr>
          </p:nvGraphicFramePr>
          <p:xfrm>
            <a:off x="5660220" y="1528763"/>
            <a:ext cx="2282825" cy="476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" name="Equation" r:id="rId6" imgW="1244520" imgH="241200" progId="Equation.3">
                    <p:embed/>
                  </p:oleObj>
                </mc:Choice>
                <mc:Fallback>
                  <p:oleObj name="Equation" r:id="rId6" imgW="1244520" imgH="241200" progId="Equation.3">
                    <p:embed/>
                    <p:pic>
                      <p:nvPicPr>
                        <p:cNvPr id="68649" name="Object 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60220" y="1528763"/>
                          <a:ext cx="2282825" cy="476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8650" name="Text Box 42"/>
            <p:cNvSpPr txBox="1">
              <a:spLocks noChangeArrowheads="1"/>
            </p:cNvSpPr>
            <p:nvPr/>
          </p:nvSpPr>
          <p:spPr bwMode="auto">
            <a:xfrm>
              <a:off x="8075907" y="1568450"/>
              <a:ext cx="2081855" cy="430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600" b="1" dirty="0">
                  <a:solidFill>
                    <a:srgbClr val="0000FF"/>
                  </a:solidFill>
                </a:rPr>
                <a:t>.97- 0-(2/5) 1 = .57</a:t>
              </a:r>
            </a:p>
          </p:txBody>
        </p:sp>
        <p:graphicFrame>
          <p:nvGraphicFramePr>
            <p:cNvPr id="68651" name="Object 43"/>
            <p:cNvGraphicFramePr>
              <a:graphicFrameLocks noChangeAspect="1"/>
            </p:cNvGraphicFramePr>
            <p:nvPr>
              <p:extLst/>
            </p:nvPr>
          </p:nvGraphicFramePr>
          <p:xfrm>
            <a:off x="5660220" y="2081213"/>
            <a:ext cx="2236787" cy="476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1" name="Equation" r:id="rId8" imgW="1218960" imgH="241200" progId="Equation.3">
                    <p:embed/>
                  </p:oleObj>
                </mc:Choice>
                <mc:Fallback>
                  <p:oleObj name="Equation" r:id="rId8" imgW="1218960" imgH="241200" progId="Equation.3">
                    <p:embed/>
                    <p:pic>
                      <p:nvPicPr>
                        <p:cNvPr id="68651" name="Object 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60220" y="2081213"/>
                          <a:ext cx="2236787" cy="476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8652" name="Text Box 44"/>
            <p:cNvSpPr txBox="1">
              <a:spLocks noChangeArrowheads="1"/>
            </p:cNvSpPr>
            <p:nvPr/>
          </p:nvSpPr>
          <p:spPr bwMode="auto">
            <a:xfrm>
              <a:off x="7975254" y="2120899"/>
              <a:ext cx="2782725" cy="430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600" b="1" dirty="0">
                  <a:solidFill>
                    <a:srgbClr val="0000FF"/>
                  </a:solidFill>
                </a:rPr>
                <a:t>.97-(2/5) 1 - (3/5) .92= .02</a:t>
              </a:r>
            </a:p>
          </p:txBody>
        </p:sp>
      </p:grpSp>
      <p:sp>
        <p:nvSpPr>
          <p:cNvPr id="68653" name="Text Box 45"/>
          <p:cNvSpPr txBox="1">
            <a:spLocks noChangeArrowheads="1"/>
          </p:cNvSpPr>
          <p:nvPr/>
        </p:nvSpPr>
        <p:spPr bwMode="auto">
          <a:xfrm>
            <a:off x="609600" y="4198938"/>
            <a:ext cx="82915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 dirty="0">
                <a:solidFill>
                  <a:srgbClr val="0000FF"/>
                </a:solidFill>
              </a:rPr>
              <a:t>Day    </a:t>
            </a:r>
            <a:r>
              <a:rPr lang="en-US" sz="2000" b="1" dirty="0">
                <a:solidFill>
                  <a:srgbClr val="A50021"/>
                </a:solidFill>
              </a:rPr>
              <a:t>Outlook </a:t>
            </a:r>
            <a:r>
              <a:rPr lang="en-US" sz="2000" b="1" dirty="0">
                <a:solidFill>
                  <a:srgbClr val="0000FF"/>
                </a:solidFill>
              </a:rPr>
              <a:t>   Temperature      Humidity    Wind</a:t>
            </a:r>
            <a:r>
              <a:rPr lang="en-US" sz="2000" b="1" dirty="0"/>
              <a:t>       </a:t>
            </a:r>
            <a:r>
              <a:rPr lang="en-US" sz="2000" b="1" dirty="0" err="1">
                <a:solidFill>
                  <a:srgbClr val="A50021"/>
                </a:solidFill>
              </a:rPr>
              <a:t>PlayTennis</a:t>
            </a:r>
            <a:r>
              <a:rPr lang="en-US" sz="2000" b="1" dirty="0">
                <a:solidFill>
                  <a:srgbClr val="A50021"/>
                </a:solidFill>
              </a:rPr>
              <a:t>     </a:t>
            </a:r>
            <a:endParaRPr lang="en-US" sz="2000" u="sng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8654" name="Text Box 46"/>
          <p:cNvSpPr txBox="1">
            <a:spLocks noChangeArrowheads="1"/>
          </p:cNvSpPr>
          <p:nvPr/>
        </p:nvSpPr>
        <p:spPr bwMode="auto">
          <a:xfrm>
            <a:off x="685800" y="4491038"/>
            <a:ext cx="7007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/>
              <a:t> 1       Sunny            Hot              High          Weak            </a:t>
            </a:r>
            <a:r>
              <a:rPr lang="en-US" sz="2000" b="1">
                <a:solidFill>
                  <a:srgbClr val="A50021"/>
                </a:solidFill>
              </a:rPr>
              <a:t>No</a:t>
            </a:r>
            <a:endParaRPr lang="en-US" sz="2000" u="sng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4835525"/>
            <a:ext cx="7023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/>
              <a:t> 2       Sunny            Hot              High         Strong           </a:t>
            </a:r>
            <a:r>
              <a:rPr lang="en-US" sz="2000" b="1">
                <a:solidFill>
                  <a:srgbClr val="A50021"/>
                </a:solidFill>
              </a:rPr>
              <a:t>No</a:t>
            </a:r>
            <a:endParaRPr lang="en-US" sz="2000" u="sng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8656" name="Text Box 48"/>
          <p:cNvSpPr txBox="1">
            <a:spLocks noChangeArrowheads="1"/>
          </p:cNvSpPr>
          <p:nvPr/>
        </p:nvSpPr>
        <p:spPr bwMode="auto">
          <a:xfrm>
            <a:off x="685800" y="5180013"/>
            <a:ext cx="7089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 dirty="0"/>
              <a:t> 8       Sunny            Mild             High          Weak            </a:t>
            </a:r>
            <a:r>
              <a:rPr lang="en-US" sz="2000" b="1" dirty="0" smtClean="0">
                <a:solidFill>
                  <a:srgbClr val="A50021"/>
                </a:solidFill>
              </a:rPr>
              <a:t>No</a:t>
            </a:r>
            <a:endParaRPr lang="en-US" sz="2000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8657" name="Text Box 49"/>
          <p:cNvSpPr txBox="1">
            <a:spLocks noChangeArrowheads="1"/>
          </p:cNvSpPr>
          <p:nvPr/>
        </p:nvSpPr>
        <p:spPr bwMode="auto">
          <a:xfrm>
            <a:off x="685800" y="5524500"/>
            <a:ext cx="72215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 dirty="0"/>
              <a:t> 9       Sunny            Cool            </a:t>
            </a:r>
            <a:r>
              <a:rPr lang="en-US" sz="2000" b="1" dirty="0" smtClean="0"/>
              <a:t>Normal      </a:t>
            </a:r>
            <a:r>
              <a:rPr lang="en-US" sz="2000" b="1" dirty="0"/>
              <a:t>Weak          </a:t>
            </a:r>
            <a:r>
              <a:rPr lang="en-US" sz="2000" b="1" dirty="0" smtClean="0"/>
              <a:t> </a:t>
            </a:r>
            <a:r>
              <a:rPr lang="en-US" sz="2000" b="1" dirty="0">
                <a:solidFill>
                  <a:srgbClr val="A50021"/>
                </a:solidFill>
              </a:rPr>
              <a:t>Yes</a:t>
            </a:r>
            <a:endParaRPr lang="en-US" sz="2000" u="sng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8658" name="Text Box 50"/>
          <p:cNvSpPr txBox="1">
            <a:spLocks noChangeArrowheads="1"/>
          </p:cNvSpPr>
          <p:nvPr/>
        </p:nvSpPr>
        <p:spPr bwMode="auto">
          <a:xfrm>
            <a:off x="685800" y="5867400"/>
            <a:ext cx="72501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 dirty="0"/>
              <a:t>11      Sunny            Mild             </a:t>
            </a:r>
            <a:r>
              <a:rPr lang="en-US" sz="2000" b="1" dirty="0" smtClean="0"/>
              <a:t>Normal     </a:t>
            </a:r>
            <a:r>
              <a:rPr lang="en-US" sz="2000" b="1" dirty="0"/>
              <a:t>Strong         </a:t>
            </a:r>
            <a:r>
              <a:rPr lang="en-US" sz="2000" b="1" dirty="0" smtClean="0"/>
              <a:t> </a:t>
            </a:r>
            <a:r>
              <a:rPr lang="en-US" sz="2000" b="1" dirty="0">
                <a:solidFill>
                  <a:srgbClr val="A50021"/>
                </a:solidFill>
              </a:rPr>
              <a:t>Yes</a:t>
            </a:r>
            <a:endParaRPr lang="en-US" sz="2000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8659" name="Line 51"/>
          <p:cNvSpPr>
            <a:spLocks noChangeShapeType="1"/>
          </p:cNvSpPr>
          <p:nvPr/>
        </p:nvSpPr>
        <p:spPr bwMode="auto">
          <a:xfrm>
            <a:off x="533400" y="4543425"/>
            <a:ext cx="662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60" name="Line 52"/>
          <p:cNvSpPr>
            <a:spLocks noChangeShapeType="1"/>
          </p:cNvSpPr>
          <p:nvPr/>
        </p:nvSpPr>
        <p:spPr bwMode="auto">
          <a:xfrm>
            <a:off x="533400" y="4251325"/>
            <a:ext cx="662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1323975" y="1219200"/>
            <a:ext cx="4467225" cy="2792412"/>
            <a:chOff x="838200" y="1550988"/>
            <a:chExt cx="4467225" cy="2792412"/>
          </a:xfrm>
        </p:grpSpPr>
        <p:grpSp>
          <p:nvGrpSpPr>
            <p:cNvPr id="39" name="Group 38"/>
            <p:cNvGrpSpPr/>
            <p:nvPr/>
          </p:nvGrpSpPr>
          <p:grpSpPr>
            <a:xfrm>
              <a:off x="1549400" y="1550988"/>
              <a:ext cx="3071813" cy="1252537"/>
              <a:chOff x="1549400" y="1550988"/>
              <a:chExt cx="3071813" cy="1252537"/>
            </a:xfrm>
          </p:grpSpPr>
          <p:sp>
            <p:nvSpPr>
              <p:cNvPr id="53" name="Text Box 22"/>
              <p:cNvSpPr txBox="1">
                <a:spLocks noChangeArrowheads="1"/>
              </p:cNvSpPr>
              <p:nvPr/>
            </p:nvSpPr>
            <p:spPr bwMode="auto">
              <a:xfrm>
                <a:off x="2460625" y="1550988"/>
                <a:ext cx="1103187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 dirty="0">
                    <a:solidFill>
                      <a:srgbClr val="0000FF"/>
                    </a:solidFill>
                    <a:latin typeface="+mj-lt"/>
                  </a:rPr>
                  <a:t>Outlook </a:t>
                </a:r>
              </a:p>
            </p:txBody>
          </p:sp>
          <p:cxnSp>
            <p:nvCxnSpPr>
              <p:cNvPr id="54" name="AutoShape 29"/>
              <p:cNvCxnSpPr>
                <a:cxnSpLocks noChangeShapeType="1"/>
                <a:stCxn id="53" idx="2"/>
              </p:cNvCxnSpPr>
              <p:nvPr/>
            </p:nvCxnSpPr>
            <p:spPr bwMode="auto">
              <a:xfrm>
                <a:off x="3012219" y="1951098"/>
                <a:ext cx="1608994" cy="852427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5" name="AutoShape 30"/>
              <p:cNvCxnSpPr>
                <a:cxnSpLocks noChangeShapeType="1"/>
                <a:stCxn id="53" idx="2"/>
              </p:cNvCxnSpPr>
              <p:nvPr/>
            </p:nvCxnSpPr>
            <p:spPr bwMode="auto">
              <a:xfrm>
                <a:off x="3012219" y="1951098"/>
                <a:ext cx="54831" cy="852427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6" name="AutoShape 51"/>
              <p:cNvCxnSpPr>
                <a:cxnSpLocks noChangeShapeType="1"/>
                <a:stCxn id="53" idx="2"/>
              </p:cNvCxnSpPr>
              <p:nvPr/>
            </p:nvCxnSpPr>
            <p:spPr bwMode="auto">
              <a:xfrm flipH="1">
                <a:off x="1549400" y="1951098"/>
                <a:ext cx="1462819" cy="852427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0" name="Group 39"/>
            <p:cNvGrpSpPr/>
            <p:nvPr/>
          </p:nvGrpSpPr>
          <p:grpSpPr>
            <a:xfrm>
              <a:off x="838200" y="2803525"/>
              <a:ext cx="4467225" cy="1539875"/>
              <a:chOff x="838200" y="2803525"/>
              <a:chExt cx="4467225" cy="1539875"/>
            </a:xfrm>
          </p:grpSpPr>
          <p:sp>
            <p:nvSpPr>
              <p:cNvPr id="41" name="Text Box 5"/>
              <p:cNvSpPr txBox="1">
                <a:spLocks noChangeArrowheads="1"/>
              </p:cNvSpPr>
              <p:nvPr/>
            </p:nvSpPr>
            <p:spPr bwMode="auto">
              <a:xfrm>
                <a:off x="2444750" y="2803525"/>
                <a:ext cx="1270000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 dirty="0">
                    <a:solidFill>
                      <a:srgbClr val="000066"/>
                    </a:solidFill>
                  </a:rPr>
                  <a:t>Overcast</a:t>
                </a:r>
                <a:endParaRPr lang="en-US" sz="20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42" name="Text Box 6"/>
              <p:cNvSpPr txBox="1">
                <a:spLocks noChangeArrowheads="1"/>
              </p:cNvSpPr>
              <p:nvPr/>
            </p:nvSpPr>
            <p:spPr bwMode="auto">
              <a:xfrm>
                <a:off x="4186238" y="2803525"/>
                <a:ext cx="735012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>
                    <a:solidFill>
                      <a:srgbClr val="000066"/>
                    </a:solidFill>
                  </a:rPr>
                  <a:t>Rain</a:t>
                </a:r>
                <a:endParaRPr lang="en-US" sz="20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43" name="Text Box 9"/>
              <p:cNvSpPr txBox="1">
                <a:spLocks noChangeArrowheads="1"/>
              </p:cNvSpPr>
              <p:nvPr/>
            </p:nvSpPr>
            <p:spPr bwMode="auto">
              <a:xfrm>
                <a:off x="2382838" y="3200400"/>
                <a:ext cx="1241425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>
                    <a:solidFill>
                      <a:srgbClr val="A50021"/>
                    </a:solidFill>
                  </a:rPr>
                  <a:t>3,7,12,13</a:t>
                </a:r>
                <a:endParaRPr lang="en-US" sz="20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44" name="Text Box 10"/>
              <p:cNvSpPr txBox="1">
                <a:spLocks noChangeArrowheads="1"/>
              </p:cNvSpPr>
              <p:nvPr/>
            </p:nvSpPr>
            <p:spPr bwMode="auto">
              <a:xfrm>
                <a:off x="3852863" y="3201988"/>
                <a:ext cx="1452562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>
                    <a:solidFill>
                      <a:srgbClr val="A50021"/>
                    </a:solidFill>
                  </a:rPr>
                  <a:t>4,5,6,10,14</a:t>
                </a:r>
                <a:endParaRPr lang="en-US" sz="20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45" name="Text Box 11"/>
              <p:cNvSpPr txBox="1">
                <a:spLocks noChangeArrowheads="1"/>
              </p:cNvSpPr>
              <p:nvPr/>
            </p:nvSpPr>
            <p:spPr bwMode="auto">
              <a:xfrm>
                <a:off x="4106863" y="3565525"/>
                <a:ext cx="768350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>
                    <a:solidFill>
                      <a:srgbClr val="A50021"/>
                    </a:solidFill>
                  </a:rPr>
                  <a:t>3+,2-</a:t>
                </a:r>
                <a:endParaRPr lang="en-US" sz="20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46" name="Text Box 16"/>
              <p:cNvSpPr txBox="1">
                <a:spLocks noChangeArrowheads="1"/>
              </p:cNvSpPr>
              <p:nvPr/>
            </p:nvSpPr>
            <p:spPr bwMode="auto">
              <a:xfrm>
                <a:off x="1041400" y="2803525"/>
                <a:ext cx="962025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>
                    <a:solidFill>
                      <a:srgbClr val="000066"/>
                    </a:solidFill>
                  </a:rPr>
                  <a:t>Sunny</a:t>
                </a:r>
                <a:endParaRPr lang="en-US" sz="20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47" name="Text Box 17"/>
              <p:cNvSpPr txBox="1">
                <a:spLocks noChangeArrowheads="1"/>
              </p:cNvSpPr>
              <p:nvPr/>
            </p:nvSpPr>
            <p:spPr bwMode="auto">
              <a:xfrm>
                <a:off x="838200" y="3200400"/>
                <a:ext cx="1311275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 dirty="0">
                    <a:solidFill>
                      <a:srgbClr val="A50021"/>
                    </a:solidFill>
                  </a:rPr>
                  <a:t>1,2,8,9,11</a:t>
                </a:r>
                <a:endParaRPr lang="en-US" sz="20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48" name="Text Box 19"/>
              <p:cNvSpPr txBox="1">
                <a:spLocks noChangeArrowheads="1"/>
              </p:cNvSpPr>
              <p:nvPr/>
            </p:nvSpPr>
            <p:spPr bwMode="auto">
              <a:xfrm>
                <a:off x="2551113" y="3565525"/>
                <a:ext cx="768350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>
                    <a:solidFill>
                      <a:srgbClr val="A50021"/>
                    </a:solidFill>
                  </a:rPr>
                  <a:t>4+,0-</a:t>
                </a:r>
                <a:endParaRPr lang="en-US" sz="20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49" name="Text Box 20"/>
              <p:cNvSpPr txBox="1">
                <a:spLocks noChangeArrowheads="1"/>
              </p:cNvSpPr>
              <p:nvPr/>
            </p:nvSpPr>
            <p:spPr bwMode="auto">
              <a:xfrm>
                <a:off x="1033463" y="3565525"/>
                <a:ext cx="768350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>
                    <a:solidFill>
                      <a:srgbClr val="A50021"/>
                    </a:solidFill>
                  </a:rPr>
                  <a:t>2+,3-</a:t>
                </a:r>
                <a:endParaRPr lang="en-US" sz="20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50" name="Text Box 21"/>
              <p:cNvSpPr txBox="1">
                <a:spLocks noChangeArrowheads="1"/>
              </p:cNvSpPr>
              <p:nvPr/>
            </p:nvSpPr>
            <p:spPr bwMode="auto">
              <a:xfrm>
                <a:off x="2665413" y="3946525"/>
                <a:ext cx="636587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 u="sng">
                    <a:solidFill>
                      <a:srgbClr val="0000FF"/>
                    </a:solidFill>
                  </a:rPr>
                  <a:t>Yes</a:t>
                </a:r>
              </a:p>
            </p:txBody>
          </p:sp>
          <p:sp>
            <p:nvSpPr>
              <p:cNvPr id="51" name="Text Box 22"/>
              <p:cNvSpPr txBox="1">
                <a:spLocks noChangeArrowheads="1"/>
              </p:cNvSpPr>
              <p:nvPr/>
            </p:nvSpPr>
            <p:spPr bwMode="auto">
              <a:xfrm>
                <a:off x="1244600" y="3946525"/>
                <a:ext cx="339725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>
                    <a:solidFill>
                      <a:srgbClr val="0000FF"/>
                    </a:solidFill>
                  </a:rPr>
                  <a:t>?</a:t>
                </a:r>
              </a:p>
            </p:txBody>
          </p:sp>
          <p:sp>
            <p:nvSpPr>
              <p:cNvPr id="52" name="Text Box 23"/>
              <p:cNvSpPr txBox="1">
                <a:spLocks noChangeArrowheads="1"/>
              </p:cNvSpPr>
              <p:nvPr/>
            </p:nvSpPr>
            <p:spPr bwMode="auto">
              <a:xfrm>
                <a:off x="4289425" y="3946525"/>
                <a:ext cx="409575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>
                    <a:solidFill>
                      <a:srgbClr val="0000FF"/>
                    </a:solidFill>
                  </a:rPr>
                  <a:t>?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6284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Illustrative Example (V)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FA6F6034-1516-478C-9756-BC6A8296D6DE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4014788" y="1371600"/>
            <a:ext cx="1212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>
                <a:solidFill>
                  <a:srgbClr val="0000FF"/>
                </a:solidFill>
              </a:rPr>
              <a:t>Outlook </a:t>
            </a: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3998913" y="2624138"/>
            <a:ext cx="1270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>
                <a:solidFill>
                  <a:srgbClr val="000066"/>
                </a:solidFill>
              </a:rPr>
              <a:t>Overcast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5740400" y="2574925"/>
            <a:ext cx="735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>
                <a:solidFill>
                  <a:srgbClr val="000066"/>
                </a:solidFill>
              </a:rPr>
              <a:t>Rain</a:t>
            </a:r>
            <a:endParaRPr lang="en-US" sz="2000" b="1">
              <a:solidFill>
                <a:srgbClr val="0000FF"/>
              </a:solidFill>
            </a:endParaRPr>
          </a:p>
        </p:txBody>
      </p:sp>
      <p:cxnSp>
        <p:nvCxnSpPr>
          <p:cNvPr id="70662" name="AutoShape 6"/>
          <p:cNvCxnSpPr>
            <a:cxnSpLocks noChangeShapeType="1"/>
            <a:stCxn id="70659" idx="2"/>
            <a:endCxn id="70661" idx="0"/>
          </p:cNvCxnSpPr>
          <p:nvPr/>
        </p:nvCxnSpPr>
        <p:spPr bwMode="auto">
          <a:xfrm>
            <a:off x="4621213" y="1768475"/>
            <a:ext cx="1487487" cy="806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663" name="AutoShape 7"/>
          <p:cNvCxnSpPr>
            <a:cxnSpLocks noChangeShapeType="1"/>
            <a:stCxn id="70659" idx="2"/>
            <a:endCxn id="70660" idx="0"/>
          </p:cNvCxnSpPr>
          <p:nvPr/>
        </p:nvCxnSpPr>
        <p:spPr bwMode="auto">
          <a:xfrm>
            <a:off x="4621213" y="1768475"/>
            <a:ext cx="12700" cy="8556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3937000" y="3021013"/>
            <a:ext cx="1241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>
                <a:solidFill>
                  <a:srgbClr val="A50021"/>
                </a:solidFill>
              </a:rPr>
              <a:t>3,7,12,13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70665" name="Text Box 9"/>
          <p:cNvSpPr txBox="1">
            <a:spLocks noChangeArrowheads="1"/>
          </p:cNvSpPr>
          <p:nvPr/>
        </p:nvSpPr>
        <p:spPr bwMode="auto">
          <a:xfrm>
            <a:off x="5407025" y="3022600"/>
            <a:ext cx="1452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>
                <a:solidFill>
                  <a:srgbClr val="A50021"/>
                </a:solidFill>
              </a:rPr>
              <a:t>4,5,6,10,14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70666" name="Text Box 10"/>
          <p:cNvSpPr txBox="1">
            <a:spLocks noChangeArrowheads="1"/>
          </p:cNvSpPr>
          <p:nvPr/>
        </p:nvSpPr>
        <p:spPr bwMode="auto">
          <a:xfrm>
            <a:off x="5661025" y="3386138"/>
            <a:ext cx="768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>
                <a:solidFill>
                  <a:srgbClr val="A50021"/>
                </a:solidFill>
              </a:rPr>
              <a:t>3+,2-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70667" name="Text Box 11"/>
          <p:cNvSpPr txBox="1">
            <a:spLocks noChangeArrowheads="1"/>
          </p:cNvSpPr>
          <p:nvPr/>
        </p:nvSpPr>
        <p:spPr bwMode="auto">
          <a:xfrm>
            <a:off x="2595563" y="2624138"/>
            <a:ext cx="962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>
                <a:solidFill>
                  <a:srgbClr val="000066"/>
                </a:solidFill>
              </a:rPr>
              <a:t>Sunny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70668" name="Text Box 12"/>
          <p:cNvSpPr txBox="1">
            <a:spLocks noChangeArrowheads="1"/>
          </p:cNvSpPr>
          <p:nvPr/>
        </p:nvSpPr>
        <p:spPr bwMode="auto">
          <a:xfrm>
            <a:off x="2392363" y="3021013"/>
            <a:ext cx="1311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>
                <a:solidFill>
                  <a:srgbClr val="A50021"/>
                </a:solidFill>
              </a:rPr>
              <a:t>1,2,8,9,11</a:t>
            </a:r>
            <a:endParaRPr lang="en-US" sz="2000" b="1">
              <a:solidFill>
                <a:srgbClr val="0000FF"/>
              </a:solidFill>
            </a:endParaRPr>
          </a:p>
        </p:txBody>
      </p:sp>
      <p:cxnSp>
        <p:nvCxnSpPr>
          <p:cNvPr id="70669" name="AutoShape 13"/>
          <p:cNvCxnSpPr>
            <a:cxnSpLocks noChangeShapeType="1"/>
            <a:stCxn id="70659" idx="2"/>
            <a:endCxn id="70667" idx="0"/>
          </p:cNvCxnSpPr>
          <p:nvPr/>
        </p:nvCxnSpPr>
        <p:spPr bwMode="auto">
          <a:xfrm flipH="1">
            <a:off x="3076575" y="1768475"/>
            <a:ext cx="1544638" cy="8556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0670" name="Text Box 14"/>
          <p:cNvSpPr txBox="1">
            <a:spLocks noChangeArrowheads="1"/>
          </p:cNvSpPr>
          <p:nvPr/>
        </p:nvSpPr>
        <p:spPr bwMode="auto">
          <a:xfrm>
            <a:off x="4105275" y="3386138"/>
            <a:ext cx="768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>
                <a:solidFill>
                  <a:srgbClr val="A50021"/>
                </a:solidFill>
              </a:rPr>
              <a:t>4+,0-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70671" name="Text Box 15"/>
          <p:cNvSpPr txBox="1">
            <a:spLocks noChangeArrowheads="1"/>
          </p:cNvSpPr>
          <p:nvPr/>
        </p:nvSpPr>
        <p:spPr bwMode="auto">
          <a:xfrm>
            <a:off x="2587625" y="3386138"/>
            <a:ext cx="768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>
                <a:solidFill>
                  <a:srgbClr val="A50021"/>
                </a:solidFill>
              </a:rPr>
              <a:t>2+,3-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70672" name="Text Box 16"/>
          <p:cNvSpPr txBox="1">
            <a:spLocks noChangeArrowheads="1"/>
          </p:cNvSpPr>
          <p:nvPr/>
        </p:nvSpPr>
        <p:spPr bwMode="auto">
          <a:xfrm>
            <a:off x="4219575" y="3767138"/>
            <a:ext cx="636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 u="sng">
                <a:solidFill>
                  <a:srgbClr val="0000FF"/>
                </a:solidFill>
              </a:rPr>
              <a:t>Yes</a:t>
            </a:r>
          </a:p>
        </p:txBody>
      </p:sp>
      <p:sp>
        <p:nvSpPr>
          <p:cNvPr id="70673" name="Text Box 17"/>
          <p:cNvSpPr txBox="1">
            <a:spLocks noChangeArrowheads="1"/>
          </p:cNvSpPr>
          <p:nvPr/>
        </p:nvSpPr>
        <p:spPr bwMode="auto">
          <a:xfrm>
            <a:off x="2798763" y="3767138"/>
            <a:ext cx="33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70674" name="Text Box 18"/>
          <p:cNvSpPr txBox="1">
            <a:spLocks noChangeArrowheads="1"/>
          </p:cNvSpPr>
          <p:nvPr/>
        </p:nvSpPr>
        <p:spPr bwMode="auto">
          <a:xfrm>
            <a:off x="5843588" y="3767138"/>
            <a:ext cx="409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>
                <a:solidFill>
                  <a:srgbClr val="0000FF"/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62255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Illustrative Example (V)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FA6F6034-1516-478C-9756-BC6A8296D6DE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4014788" y="1371600"/>
            <a:ext cx="1212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>
                <a:solidFill>
                  <a:srgbClr val="0000FF"/>
                </a:solidFill>
              </a:rPr>
              <a:t>Outlook </a:t>
            </a: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3998913" y="2624138"/>
            <a:ext cx="1270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>
                <a:solidFill>
                  <a:srgbClr val="000066"/>
                </a:solidFill>
              </a:rPr>
              <a:t>Overcast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5740400" y="2574925"/>
            <a:ext cx="735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>
                <a:solidFill>
                  <a:srgbClr val="000066"/>
                </a:solidFill>
              </a:rPr>
              <a:t>Rain</a:t>
            </a:r>
            <a:endParaRPr lang="en-US" sz="2000" b="1">
              <a:solidFill>
                <a:srgbClr val="0000FF"/>
              </a:solidFill>
            </a:endParaRPr>
          </a:p>
        </p:txBody>
      </p:sp>
      <p:cxnSp>
        <p:nvCxnSpPr>
          <p:cNvPr id="71686" name="AutoShape 6"/>
          <p:cNvCxnSpPr>
            <a:cxnSpLocks noChangeShapeType="1"/>
            <a:stCxn id="71683" idx="2"/>
            <a:endCxn id="71685" idx="0"/>
          </p:cNvCxnSpPr>
          <p:nvPr/>
        </p:nvCxnSpPr>
        <p:spPr bwMode="auto">
          <a:xfrm>
            <a:off x="4621213" y="1768475"/>
            <a:ext cx="1487487" cy="806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687" name="AutoShape 7"/>
          <p:cNvCxnSpPr>
            <a:cxnSpLocks noChangeShapeType="1"/>
            <a:stCxn id="71683" idx="2"/>
            <a:endCxn id="71684" idx="0"/>
          </p:cNvCxnSpPr>
          <p:nvPr/>
        </p:nvCxnSpPr>
        <p:spPr bwMode="auto">
          <a:xfrm>
            <a:off x="4621213" y="1768475"/>
            <a:ext cx="12700" cy="8556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688" name="Text Box 8"/>
          <p:cNvSpPr txBox="1">
            <a:spLocks noChangeArrowheads="1"/>
          </p:cNvSpPr>
          <p:nvPr/>
        </p:nvSpPr>
        <p:spPr bwMode="auto">
          <a:xfrm>
            <a:off x="3937000" y="3021013"/>
            <a:ext cx="1241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>
                <a:solidFill>
                  <a:srgbClr val="A50021"/>
                </a:solidFill>
              </a:rPr>
              <a:t>3,7,12,13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71689" name="Text Box 9"/>
          <p:cNvSpPr txBox="1">
            <a:spLocks noChangeArrowheads="1"/>
          </p:cNvSpPr>
          <p:nvPr/>
        </p:nvSpPr>
        <p:spPr bwMode="auto">
          <a:xfrm>
            <a:off x="5407025" y="3022600"/>
            <a:ext cx="1452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>
                <a:solidFill>
                  <a:srgbClr val="A50021"/>
                </a:solidFill>
              </a:rPr>
              <a:t>4,5,6,10,14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71690" name="Text Box 10"/>
          <p:cNvSpPr txBox="1">
            <a:spLocks noChangeArrowheads="1"/>
          </p:cNvSpPr>
          <p:nvPr/>
        </p:nvSpPr>
        <p:spPr bwMode="auto">
          <a:xfrm>
            <a:off x="5661025" y="3386138"/>
            <a:ext cx="768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>
                <a:solidFill>
                  <a:srgbClr val="A50021"/>
                </a:solidFill>
              </a:rPr>
              <a:t>3+,2-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71691" name="Text Box 11"/>
          <p:cNvSpPr txBox="1">
            <a:spLocks noChangeArrowheads="1"/>
          </p:cNvSpPr>
          <p:nvPr/>
        </p:nvSpPr>
        <p:spPr bwMode="auto">
          <a:xfrm>
            <a:off x="2705100" y="2624138"/>
            <a:ext cx="962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>
                <a:solidFill>
                  <a:srgbClr val="000066"/>
                </a:solidFill>
              </a:rPr>
              <a:t>Sunny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71692" name="Text Box 12"/>
          <p:cNvSpPr txBox="1">
            <a:spLocks noChangeArrowheads="1"/>
          </p:cNvSpPr>
          <p:nvPr/>
        </p:nvSpPr>
        <p:spPr bwMode="auto">
          <a:xfrm>
            <a:off x="2501900" y="3021013"/>
            <a:ext cx="1311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>
                <a:solidFill>
                  <a:srgbClr val="A50021"/>
                </a:solidFill>
              </a:rPr>
              <a:t>1,2,8,9,11</a:t>
            </a:r>
            <a:endParaRPr lang="en-US" sz="2000" b="1">
              <a:solidFill>
                <a:srgbClr val="0000FF"/>
              </a:solidFill>
            </a:endParaRPr>
          </a:p>
        </p:txBody>
      </p:sp>
      <p:cxnSp>
        <p:nvCxnSpPr>
          <p:cNvPr id="71693" name="AutoShape 13"/>
          <p:cNvCxnSpPr>
            <a:cxnSpLocks noChangeShapeType="1"/>
            <a:stCxn id="71683" idx="2"/>
            <a:endCxn id="71691" idx="0"/>
          </p:cNvCxnSpPr>
          <p:nvPr/>
        </p:nvCxnSpPr>
        <p:spPr bwMode="auto">
          <a:xfrm flipH="1">
            <a:off x="3186113" y="1768475"/>
            <a:ext cx="1435100" cy="8556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694" name="Text Box 14"/>
          <p:cNvSpPr txBox="1">
            <a:spLocks noChangeArrowheads="1"/>
          </p:cNvSpPr>
          <p:nvPr/>
        </p:nvSpPr>
        <p:spPr bwMode="auto">
          <a:xfrm>
            <a:off x="4105275" y="3386138"/>
            <a:ext cx="768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>
                <a:solidFill>
                  <a:srgbClr val="A50021"/>
                </a:solidFill>
              </a:rPr>
              <a:t>4+,0-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71695" name="Text Box 15"/>
          <p:cNvSpPr txBox="1">
            <a:spLocks noChangeArrowheads="1"/>
          </p:cNvSpPr>
          <p:nvPr/>
        </p:nvSpPr>
        <p:spPr bwMode="auto">
          <a:xfrm>
            <a:off x="2697163" y="3386138"/>
            <a:ext cx="768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>
                <a:solidFill>
                  <a:srgbClr val="A50021"/>
                </a:solidFill>
              </a:rPr>
              <a:t>2+,3-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71696" name="Text Box 16"/>
          <p:cNvSpPr txBox="1">
            <a:spLocks noChangeArrowheads="1"/>
          </p:cNvSpPr>
          <p:nvPr/>
        </p:nvSpPr>
        <p:spPr bwMode="auto">
          <a:xfrm>
            <a:off x="4219575" y="3767138"/>
            <a:ext cx="636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 u="sng">
                <a:solidFill>
                  <a:srgbClr val="0000FF"/>
                </a:solidFill>
              </a:rPr>
              <a:t>Yes</a:t>
            </a:r>
          </a:p>
        </p:txBody>
      </p:sp>
      <p:sp>
        <p:nvSpPr>
          <p:cNvPr id="71697" name="Text Box 17"/>
          <p:cNvSpPr txBox="1">
            <a:spLocks noChangeArrowheads="1"/>
          </p:cNvSpPr>
          <p:nvPr/>
        </p:nvSpPr>
        <p:spPr bwMode="auto">
          <a:xfrm>
            <a:off x="2595563" y="3767138"/>
            <a:ext cx="1270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>
                <a:solidFill>
                  <a:srgbClr val="0000FF"/>
                </a:solidFill>
              </a:rPr>
              <a:t>Humidity</a:t>
            </a:r>
          </a:p>
        </p:txBody>
      </p:sp>
      <p:sp>
        <p:nvSpPr>
          <p:cNvPr id="71698" name="Text Box 18"/>
          <p:cNvSpPr txBox="1">
            <a:spLocks noChangeArrowheads="1"/>
          </p:cNvSpPr>
          <p:nvPr/>
        </p:nvSpPr>
        <p:spPr bwMode="auto">
          <a:xfrm>
            <a:off x="5843588" y="3767138"/>
            <a:ext cx="409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>
                <a:solidFill>
                  <a:srgbClr val="0000FF"/>
                </a:solidFill>
              </a:rPr>
              <a:t>? </a:t>
            </a:r>
          </a:p>
        </p:txBody>
      </p:sp>
      <p:sp>
        <p:nvSpPr>
          <p:cNvPr id="71699" name="Text Box 19"/>
          <p:cNvSpPr txBox="1">
            <a:spLocks noChangeArrowheads="1"/>
          </p:cNvSpPr>
          <p:nvPr/>
        </p:nvSpPr>
        <p:spPr bwMode="auto">
          <a:xfrm>
            <a:off x="3198813" y="4632325"/>
            <a:ext cx="1058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>
                <a:solidFill>
                  <a:srgbClr val="000066"/>
                </a:solidFill>
              </a:rPr>
              <a:t>Normal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71700" name="Text Box 20"/>
          <p:cNvSpPr txBox="1">
            <a:spLocks noChangeArrowheads="1"/>
          </p:cNvSpPr>
          <p:nvPr/>
        </p:nvSpPr>
        <p:spPr bwMode="auto">
          <a:xfrm>
            <a:off x="2097088" y="4632325"/>
            <a:ext cx="749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>
                <a:solidFill>
                  <a:srgbClr val="000066"/>
                </a:solidFill>
              </a:rPr>
              <a:t>High</a:t>
            </a:r>
            <a:endParaRPr lang="en-US" sz="2000" b="1">
              <a:solidFill>
                <a:srgbClr val="0000FF"/>
              </a:solidFill>
            </a:endParaRPr>
          </a:p>
        </p:txBody>
      </p:sp>
      <p:cxnSp>
        <p:nvCxnSpPr>
          <p:cNvPr id="71701" name="AutoShape 21"/>
          <p:cNvCxnSpPr>
            <a:cxnSpLocks noChangeShapeType="1"/>
            <a:stCxn id="71699" idx="0"/>
            <a:endCxn id="71697" idx="2"/>
          </p:cNvCxnSpPr>
          <p:nvPr/>
        </p:nvCxnSpPr>
        <p:spPr bwMode="auto">
          <a:xfrm flipH="1" flipV="1">
            <a:off x="3230563" y="4164013"/>
            <a:ext cx="498475" cy="4683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703" name="AutoShape 23"/>
          <p:cNvCxnSpPr>
            <a:cxnSpLocks noChangeShapeType="1"/>
            <a:stCxn id="71700" idx="0"/>
            <a:endCxn id="71697" idx="2"/>
          </p:cNvCxnSpPr>
          <p:nvPr/>
        </p:nvCxnSpPr>
        <p:spPr bwMode="auto">
          <a:xfrm flipV="1">
            <a:off x="2471738" y="4164013"/>
            <a:ext cx="758825" cy="4683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704" name="Text Box 24"/>
          <p:cNvSpPr txBox="1">
            <a:spLocks noChangeArrowheads="1"/>
          </p:cNvSpPr>
          <p:nvPr/>
        </p:nvSpPr>
        <p:spPr bwMode="auto">
          <a:xfrm>
            <a:off x="2171700" y="4953000"/>
            <a:ext cx="523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 u="sng">
                <a:solidFill>
                  <a:srgbClr val="0000FF"/>
                </a:solidFill>
              </a:rPr>
              <a:t>No</a:t>
            </a:r>
          </a:p>
        </p:txBody>
      </p:sp>
      <p:sp>
        <p:nvSpPr>
          <p:cNvPr id="71705" name="Text Box 25"/>
          <p:cNvSpPr txBox="1">
            <a:spLocks noChangeArrowheads="1"/>
          </p:cNvSpPr>
          <p:nvPr/>
        </p:nvSpPr>
        <p:spPr bwMode="auto">
          <a:xfrm>
            <a:off x="3352800" y="4937125"/>
            <a:ext cx="636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 u="sng">
                <a:solidFill>
                  <a:srgbClr val="0000FF"/>
                </a:solidFill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258915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induceDecisionTree(S)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1. Does S uniquely define a class? 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/>
              <a:t>		</a:t>
            </a:r>
            <a:r>
              <a:rPr lang="en-US" b="1" dirty="0" smtClean="0"/>
              <a:t>if</a:t>
            </a:r>
            <a:r>
              <a:rPr lang="en-US" dirty="0" smtClean="0"/>
              <a:t> all s ∈ S have the same label y: </a:t>
            </a:r>
            <a:r>
              <a:rPr lang="en-US" b="1" dirty="0" smtClean="0"/>
              <a:t>return</a:t>
            </a:r>
            <a:r>
              <a:rPr lang="en-US" dirty="0" smtClean="0"/>
              <a:t> S;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2. Find the feature with the most information gain: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		i = argmax </a:t>
            </a:r>
            <a:r>
              <a:rPr lang="en-US" baseline="-25000" dirty="0" smtClean="0"/>
              <a:t>i</a:t>
            </a:r>
            <a:r>
              <a:rPr lang="en-US" dirty="0" smtClean="0"/>
              <a:t> </a:t>
            </a:r>
            <a:r>
              <a:rPr lang="en-US" i="1" dirty="0" smtClean="0"/>
              <a:t>Gain</a:t>
            </a:r>
            <a:r>
              <a:rPr lang="en-US" dirty="0" smtClean="0"/>
              <a:t>(S, X</a:t>
            </a:r>
            <a:r>
              <a:rPr lang="en-US" baseline="-25000" dirty="0" smtClean="0"/>
              <a:t>i</a:t>
            </a:r>
            <a:r>
              <a:rPr lang="en-US" dirty="0" smtClean="0"/>
              <a:t>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3. Add children to S: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b="1" dirty="0" smtClean="0"/>
              <a:t>for</a:t>
            </a:r>
            <a:r>
              <a:rPr lang="en-US" dirty="0" smtClean="0"/>
              <a:t> </a:t>
            </a:r>
            <a:r>
              <a:rPr lang="en-US" i="1" dirty="0" smtClean="0"/>
              <a:t>k</a:t>
            </a:r>
            <a:r>
              <a:rPr lang="en-US" dirty="0" smtClean="0"/>
              <a:t> </a:t>
            </a:r>
            <a:r>
              <a:rPr lang="en-US" b="1" dirty="0" smtClean="0"/>
              <a:t>in</a:t>
            </a:r>
            <a:r>
              <a:rPr lang="en-US" dirty="0" smtClean="0"/>
              <a:t> Values(X</a:t>
            </a:r>
            <a:r>
              <a:rPr lang="en-US" baseline="-25000" dirty="0" smtClean="0"/>
              <a:t>i</a:t>
            </a:r>
            <a:r>
              <a:rPr lang="en-US" dirty="0" smtClean="0"/>
              <a:t>):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S</a:t>
            </a:r>
            <a:r>
              <a:rPr lang="en-US" baseline="-25000" dirty="0" smtClean="0"/>
              <a:t>k</a:t>
            </a:r>
            <a:r>
              <a:rPr lang="en-US" dirty="0" smtClean="0"/>
              <a:t> = {s ∈ S | x</a:t>
            </a:r>
            <a:r>
              <a:rPr lang="en-US" baseline="-25000" dirty="0" smtClean="0"/>
              <a:t>i</a:t>
            </a:r>
            <a:r>
              <a:rPr lang="en-US" dirty="0" smtClean="0"/>
              <a:t> = </a:t>
            </a:r>
            <a:r>
              <a:rPr lang="en-US" i="1" dirty="0" smtClean="0"/>
              <a:t>k</a:t>
            </a:r>
            <a:r>
              <a:rPr lang="en-US" dirty="0" smtClean="0"/>
              <a:t>}</a:t>
            </a:r>
            <a:br>
              <a:rPr lang="en-US" dirty="0" smtClean="0"/>
            </a:br>
            <a:r>
              <a:rPr lang="en-US" dirty="0" smtClean="0"/>
              <a:t>                		</a:t>
            </a:r>
            <a:r>
              <a:rPr lang="en-US" dirty="0" err="1" smtClean="0"/>
              <a:t>addChild</a:t>
            </a:r>
            <a:r>
              <a:rPr lang="en-US" dirty="0" smtClean="0"/>
              <a:t>(S, S</a:t>
            </a:r>
            <a:r>
              <a:rPr lang="en-US" baseline="-25000" dirty="0" smtClean="0"/>
              <a:t>k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induceDecisionTree(S</a:t>
            </a:r>
            <a:r>
              <a:rPr lang="en-US" baseline="-25000" dirty="0" smtClean="0"/>
              <a:t>k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b="1" dirty="0" smtClean="0"/>
              <a:t>return</a:t>
            </a:r>
            <a:r>
              <a:rPr lang="en-US" dirty="0" smtClean="0"/>
              <a:t> S;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93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Illustrative Example (VI)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FA6F6034-1516-478C-9756-BC6A8296D6DE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4014788" y="1371600"/>
            <a:ext cx="1212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>
                <a:solidFill>
                  <a:srgbClr val="0000FF"/>
                </a:solidFill>
              </a:rPr>
              <a:t>Outlook </a:t>
            </a:r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3998913" y="2624138"/>
            <a:ext cx="1270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>
                <a:solidFill>
                  <a:srgbClr val="000066"/>
                </a:solidFill>
              </a:rPr>
              <a:t>Overcast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5740400" y="2574925"/>
            <a:ext cx="735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>
                <a:solidFill>
                  <a:srgbClr val="000066"/>
                </a:solidFill>
              </a:rPr>
              <a:t>Rain</a:t>
            </a:r>
            <a:endParaRPr lang="en-US" sz="2000" b="1">
              <a:solidFill>
                <a:srgbClr val="0000FF"/>
              </a:solidFill>
            </a:endParaRPr>
          </a:p>
        </p:txBody>
      </p:sp>
      <p:cxnSp>
        <p:nvCxnSpPr>
          <p:cNvPr id="72710" name="AutoShape 6"/>
          <p:cNvCxnSpPr>
            <a:cxnSpLocks noChangeShapeType="1"/>
            <a:stCxn id="72707" idx="2"/>
            <a:endCxn id="72709" idx="0"/>
          </p:cNvCxnSpPr>
          <p:nvPr/>
        </p:nvCxnSpPr>
        <p:spPr bwMode="auto">
          <a:xfrm>
            <a:off x="4621213" y="1768475"/>
            <a:ext cx="1487487" cy="806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711" name="AutoShape 7"/>
          <p:cNvCxnSpPr>
            <a:cxnSpLocks noChangeShapeType="1"/>
            <a:stCxn id="72707" idx="2"/>
            <a:endCxn id="72708" idx="0"/>
          </p:cNvCxnSpPr>
          <p:nvPr/>
        </p:nvCxnSpPr>
        <p:spPr bwMode="auto">
          <a:xfrm>
            <a:off x="4621213" y="1768475"/>
            <a:ext cx="12700" cy="8556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3937000" y="3021013"/>
            <a:ext cx="1241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>
                <a:solidFill>
                  <a:srgbClr val="A50021"/>
                </a:solidFill>
              </a:rPr>
              <a:t>3,7,12,13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5407025" y="3022600"/>
            <a:ext cx="1452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>
                <a:solidFill>
                  <a:srgbClr val="A50021"/>
                </a:solidFill>
              </a:rPr>
              <a:t>4,5,6,10,14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72714" name="Text Box 10"/>
          <p:cNvSpPr txBox="1">
            <a:spLocks noChangeArrowheads="1"/>
          </p:cNvSpPr>
          <p:nvPr/>
        </p:nvSpPr>
        <p:spPr bwMode="auto">
          <a:xfrm>
            <a:off x="5661025" y="3386138"/>
            <a:ext cx="768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>
                <a:solidFill>
                  <a:srgbClr val="A50021"/>
                </a:solidFill>
              </a:rPr>
              <a:t>3+,2-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72715" name="Text Box 11"/>
          <p:cNvSpPr txBox="1">
            <a:spLocks noChangeArrowheads="1"/>
          </p:cNvSpPr>
          <p:nvPr/>
        </p:nvSpPr>
        <p:spPr bwMode="auto">
          <a:xfrm>
            <a:off x="2705100" y="2624138"/>
            <a:ext cx="962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>
                <a:solidFill>
                  <a:srgbClr val="000066"/>
                </a:solidFill>
              </a:rPr>
              <a:t>Sunny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72716" name="Text Box 12"/>
          <p:cNvSpPr txBox="1">
            <a:spLocks noChangeArrowheads="1"/>
          </p:cNvSpPr>
          <p:nvPr/>
        </p:nvSpPr>
        <p:spPr bwMode="auto">
          <a:xfrm>
            <a:off x="2501900" y="3021013"/>
            <a:ext cx="1311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>
                <a:solidFill>
                  <a:srgbClr val="A50021"/>
                </a:solidFill>
              </a:rPr>
              <a:t>1,2,8,9,11</a:t>
            </a:r>
            <a:endParaRPr lang="en-US" sz="2000" b="1">
              <a:solidFill>
                <a:srgbClr val="0000FF"/>
              </a:solidFill>
            </a:endParaRPr>
          </a:p>
        </p:txBody>
      </p:sp>
      <p:cxnSp>
        <p:nvCxnSpPr>
          <p:cNvPr id="72717" name="AutoShape 13"/>
          <p:cNvCxnSpPr>
            <a:cxnSpLocks noChangeShapeType="1"/>
            <a:stCxn id="72707" idx="2"/>
            <a:endCxn id="72715" idx="0"/>
          </p:cNvCxnSpPr>
          <p:nvPr/>
        </p:nvCxnSpPr>
        <p:spPr bwMode="auto">
          <a:xfrm flipH="1">
            <a:off x="3186113" y="1768475"/>
            <a:ext cx="1435100" cy="8556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2718" name="Text Box 14"/>
          <p:cNvSpPr txBox="1">
            <a:spLocks noChangeArrowheads="1"/>
          </p:cNvSpPr>
          <p:nvPr/>
        </p:nvSpPr>
        <p:spPr bwMode="auto">
          <a:xfrm>
            <a:off x="4105275" y="3386138"/>
            <a:ext cx="768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>
                <a:solidFill>
                  <a:srgbClr val="A50021"/>
                </a:solidFill>
              </a:rPr>
              <a:t>4+,0-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72719" name="Text Box 15"/>
          <p:cNvSpPr txBox="1">
            <a:spLocks noChangeArrowheads="1"/>
          </p:cNvSpPr>
          <p:nvPr/>
        </p:nvSpPr>
        <p:spPr bwMode="auto">
          <a:xfrm>
            <a:off x="2697163" y="3386138"/>
            <a:ext cx="768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>
                <a:solidFill>
                  <a:srgbClr val="A50021"/>
                </a:solidFill>
              </a:rPr>
              <a:t>2+,3-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72720" name="Text Box 16"/>
          <p:cNvSpPr txBox="1">
            <a:spLocks noChangeArrowheads="1"/>
          </p:cNvSpPr>
          <p:nvPr/>
        </p:nvSpPr>
        <p:spPr bwMode="auto">
          <a:xfrm>
            <a:off x="4219575" y="3767138"/>
            <a:ext cx="636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 u="sng">
                <a:solidFill>
                  <a:srgbClr val="0000FF"/>
                </a:solidFill>
              </a:rPr>
              <a:t>Yes</a:t>
            </a:r>
          </a:p>
        </p:txBody>
      </p:sp>
      <p:sp>
        <p:nvSpPr>
          <p:cNvPr id="72721" name="Text Box 17"/>
          <p:cNvSpPr txBox="1">
            <a:spLocks noChangeArrowheads="1"/>
          </p:cNvSpPr>
          <p:nvPr/>
        </p:nvSpPr>
        <p:spPr bwMode="auto">
          <a:xfrm>
            <a:off x="2595563" y="3767138"/>
            <a:ext cx="1270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>
                <a:solidFill>
                  <a:srgbClr val="0000FF"/>
                </a:solidFill>
              </a:rPr>
              <a:t>Humidity</a:t>
            </a:r>
          </a:p>
        </p:txBody>
      </p:sp>
      <p:sp>
        <p:nvSpPr>
          <p:cNvPr id="72722" name="Text Box 18"/>
          <p:cNvSpPr txBox="1">
            <a:spLocks noChangeArrowheads="1"/>
          </p:cNvSpPr>
          <p:nvPr/>
        </p:nvSpPr>
        <p:spPr bwMode="auto">
          <a:xfrm>
            <a:off x="5843588" y="3767138"/>
            <a:ext cx="804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>
                <a:solidFill>
                  <a:srgbClr val="0000FF"/>
                </a:solidFill>
              </a:rPr>
              <a:t>Wind</a:t>
            </a:r>
          </a:p>
        </p:txBody>
      </p:sp>
      <p:sp>
        <p:nvSpPr>
          <p:cNvPr id="72723" name="Text Box 19"/>
          <p:cNvSpPr txBox="1">
            <a:spLocks noChangeArrowheads="1"/>
          </p:cNvSpPr>
          <p:nvPr/>
        </p:nvSpPr>
        <p:spPr bwMode="auto">
          <a:xfrm>
            <a:off x="3246438" y="4624388"/>
            <a:ext cx="1058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>
                <a:solidFill>
                  <a:srgbClr val="000066"/>
                </a:solidFill>
              </a:rPr>
              <a:t>Normal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72724" name="Text Box 20"/>
          <p:cNvSpPr txBox="1">
            <a:spLocks noChangeArrowheads="1"/>
          </p:cNvSpPr>
          <p:nvPr/>
        </p:nvSpPr>
        <p:spPr bwMode="auto">
          <a:xfrm>
            <a:off x="2144713" y="4624388"/>
            <a:ext cx="749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>
                <a:solidFill>
                  <a:srgbClr val="000066"/>
                </a:solidFill>
              </a:rPr>
              <a:t>High</a:t>
            </a:r>
            <a:endParaRPr lang="en-US" sz="2000" b="1">
              <a:solidFill>
                <a:srgbClr val="0000FF"/>
              </a:solidFill>
            </a:endParaRPr>
          </a:p>
        </p:txBody>
      </p:sp>
      <p:cxnSp>
        <p:nvCxnSpPr>
          <p:cNvPr id="72725" name="AutoShape 21"/>
          <p:cNvCxnSpPr>
            <a:cxnSpLocks noChangeShapeType="1"/>
            <a:stCxn id="72723" idx="0"/>
            <a:endCxn id="72721" idx="2"/>
          </p:cNvCxnSpPr>
          <p:nvPr/>
        </p:nvCxnSpPr>
        <p:spPr bwMode="auto">
          <a:xfrm flipH="1" flipV="1">
            <a:off x="3230563" y="4164013"/>
            <a:ext cx="546100" cy="460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726" name="AutoShape 22"/>
          <p:cNvCxnSpPr>
            <a:cxnSpLocks noChangeShapeType="1"/>
            <a:stCxn id="72724" idx="0"/>
            <a:endCxn id="72721" idx="2"/>
          </p:cNvCxnSpPr>
          <p:nvPr/>
        </p:nvCxnSpPr>
        <p:spPr bwMode="auto">
          <a:xfrm flipV="1">
            <a:off x="2519363" y="4164013"/>
            <a:ext cx="711200" cy="460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2727" name="Text Box 23"/>
          <p:cNvSpPr txBox="1">
            <a:spLocks noChangeArrowheads="1"/>
          </p:cNvSpPr>
          <p:nvPr/>
        </p:nvSpPr>
        <p:spPr bwMode="auto">
          <a:xfrm>
            <a:off x="2219325" y="4953000"/>
            <a:ext cx="523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 u="sng">
                <a:solidFill>
                  <a:srgbClr val="0000FF"/>
                </a:solidFill>
              </a:rPr>
              <a:t>No</a:t>
            </a:r>
          </a:p>
        </p:txBody>
      </p:sp>
      <p:sp>
        <p:nvSpPr>
          <p:cNvPr id="72728" name="Text Box 24"/>
          <p:cNvSpPr txBox="1">
            <a:spLocks noChangeArrowheads="1"/>
          </p:cNvSpPr>
          <p:nvPr/>
        </p:nvSpPr>
        <p:spPr bwMode="auto">
          <a:xfrm>
            <a:off x="3400425" y="4937125"/>
            <a:ext cx="636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 u="sng">
                <a:solidFill>
                  <a:srgbClr val="0000FF"/>
                </a:solidFill>
              </a:rPr>
              <a:t>Yes</a:t>
            </a:r>
          </a:p>
        </p:txBody>
      </p:sp>
      <p:sp>
        <p:nvSpPr>
          <p:cNvPr id="72729" name="Text Box 25"/>
          <p:cNvSpPr txBox="1">
            <a:spLocks noChangeArrowheads="1"/>
          </p:cNvSpPr>
          <p:nvPr/>
        </p:nvSpPr>
        <p:spPr bwMode="auto">
          <a:xfrm>
            <a:off x="6359525" y="4624388"/>
            <a:ext cx="847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>
                <a:solidFill>
                  <a:srgbClr val="000066"/>
                </a:solidFill>
              </a:rPr>
              <a:t>Weak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72730" name="Text Box 26"/>
          <p:cNvSpPr txBox="1">
            <a:spLocks noChangeArrowheads="1"/>
          </p:cNvSpPr>
          <p:nvPr/>
        </p:nvSpPr>
        <p:spPr bwMode="auto">
          <a:xfrm>
            <a:off x="5257800" y="4624388"/>
            <a:ext cx="1003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>
                <a:solidFill>
                  <a:srgbClr val="000066"/>
                </a:solidFill>
              </a:rPr>
              <a:t>Strong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72731" name="Text Box 27"/>
          <p:cNvSpPr txBox="1">
            <a:spLocks noChangeArrowheads="1"/>
          </p:cNvSpPr>
          <p:nvPr/>
        </p:nvSpPr>
        <p:spPr bwMode="auto">
          <a:xfrm>
            <a:off x="5332413" y="4937125"/>
            <a:ext cx="523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 u="sng">
                <a:solidFill>
                  <a:srgbClr val="0000FF"/>
                </a:solidFill>
              </a:rPr>
              <a:t>No</a:t>
            </a:r>
          </a:p>
        </p:txBody>
      </p:sp>
      <p:sp>
        <p:nvSpPr>
          <p:cNvPr id="72732" name="Text Box 28"/>
          <p:cNvSpPr txBox="1">
            <a:spLocks noChangeArrowheads="1"/>
          </p:cNvSpPr>
          <p:nvPr/>
        </p:nvSpPr>
        <p:spPr bwMode="auto">
          <a:xfrm>
            <a:off x="6513513" y="4921250"/>
            <a:ext cx="636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 u="sng">
                <a:solidFill>
                  <a:srgbClr val="0000FF"/>
                </a:solidFill>
              </a:rPr>
              <a:t>Yes</a:t>
            </a:r>
          </a:p>
        </p:txBody>
      </p:sp>
      <p:cxnSp>
        <p:nvCxnSpPr>
          <p:cNvPr id="72733" name="AutoShape 29"/>
          <p:cNvCxnSpPr>
            <a:cxnSpLocks noChangeShapeType="1"/>
            <a:stCxn id="72722" idx="2"/>
            <a:endCxn id="72729" idx="0"/>
          </p:cNvCxnSpPr>
          <p:nvPr/>
        </p:nvCxnSpPr>
        <p:spPr bwMode="auto">
          <a:xfrm>
            <a:off x="6246813" y="4164013"/>
            <a:ext cx="536575" cy="460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734" name="AutoShape 30"/>
          <p:cNvCxnSpPr>
            <a:cxnSpLocks noChangeShapeType="1"/>
            <a:stCxn id="72730" idx="0"/>
            <a:endCxn id="72722" idx="2"/>
          </p:cNvCxnSpPr>
          <p:nvPr/>
        </p:nvCxnSpPr>
        <p:spPr bwMode="auto">
          <a:xfrm flipV="1">
            <a:off x="5759450" y="4164013"/>
            <a:ext cx="487363" cy="460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3485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7022"/>
            <a:ext cx="7772400" cy="959778"/>
          </a:xfrm>
        </p:spPr>
        <p:txBody>
          <a:bodyPr/>
          <a:lstStyle/>
          <a:p>
            <a:r>
              <a:rPr lang="en-US" sz="4000" dirty="0" smtClean="0"/>
              <a:t>Hypothesis Space in Decision Tree Induction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Conduct a search of the space of decision trees which can represent all possible discrete functions. (</a:t>
            </a:r>
            <a:r>
              <a:rPr lang="en-US" dirty="0" smtClean="0">
                <a:solidFill>
                  <a:schemeClr val="accent1"/>
                </a:solidFill>
              </a:rPr>
              <a:t>pros and cons</a:t>
            </a:r>
            <a:r>
              <a:rPr lang="en-US" dirty="0" smtClean="0"/>
              <a:t>)</a:t>
            </a:r>
          </a:p>
          <a:p>
            <a:r>
              <a:rPr lang="en-US" dirty="0" smtClean="0"/>
              <a:t>Goal: to find the </a:t>
            </a:r>
            <a:r>
              <a:rPr lang="en-US" dirty="0" smtClean="0">
                <a:solidFill>
                  <a:schemeClr val="accent1"/>
                </a:solidFill>
              </a:rPr>
              <a:t>best</a:t>
            </a:r>
            <a:r>
              <a:rPr lang="en-US" dirty="0" smtClean="0"/>
              <a:t> decision tree</a:t>
            </a:r>
          </a:p>
          <a:p>
            <a:pPr lvl="1"/>
            <a:r>
              <a:rPr lang="en-US" dirty="0" smtClean="0"/>
              <a:t>Best could be “smallest depth”</a:t>
            </a:r>
          </a:p>
          <a:p>
            <a:pPr lvl="1"/>
            <a:r>
              <a:rPr lang="en-US" dirty="0" smtClean="0"/>
              <a:t>Best could be “minimizing the expected number of tests”</a:t>
            </a:r>
          </a:p>
          <a:p>
            <a:r>
              <a:rPr lang="en-US" dirty="0" smtClean="0"/>
              <a:t>Finding a minimal decision tree consistent with a set of data is </a:t>
            </a:r>
            <a:r>
              <a:rPr lang="en-US" dirty="0" smtClean="0">
                <a:solidFill>
                  <a:schemeClr val="accent1"/>
                </a:solidFill>
              </a:rPr>
              <a:t>NP-hard</a:t>
            </a:r>
            <a:r>
              <a:rPr lang="en-US" dirty="0" smtClean="0"/>
              <a:t>.</a:t>
            </a:r>
          </a:p>
          <a:p>
            <a:r>
              <a:rPr lang="en-US" dirty="0" smtClean="0"/>
              <a:t>Performs a greedy heuristic search:  hill climbing </a:t>
            </a:r>
            <a:r>
              <a:rPr lang="en-US" dirty="0" smtClean="0">
                <a:solidFill>
                  <a:schemeClr val="accent1"/>
                </a:solidFill>
              </a:rPr>
              <a:t>without backtracking</a:t>
            </a:r>
          </a:p>
          <a:p>
            <a:r>
              <a:rPr lang="en-US" dirty="0" smtClean="0"/>
              <a:t>Makes statistically based decisions using </a:t>
            </a:r>
            <a:r>
              <a:rPr lang="en-US" dirty="0" smtClean="0">
                <a:solidFill>
                  <a:schemeClr val="accent1"/>
                </a:solidFill>
              </a:rPr>
              <a:t>all data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FA6F6034-1516-478C-9756-BC6A8296D6DE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97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Decision Tree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Hunt and colleagues in Psychology used full search decision tree methods to model human concept learning in the 60s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Quinlan developed ID3, with the information gain heuristics in the late 70s to learn expert systems from examples</a:t>
            </a:r>
          </a:p>
          <a:p>
            <a:r>
              <a:rPr lang="en-US" sz="2000" dirty="0" err="1" smtClean="0"/>
              <a:t>Breiman</a:t>
            </a:r>
            <a:r>
              <a:rPr lang="en-US" sz="2000" dirty="0" smtClean="0"/>
              <a:t>, Freidman and colleagues in statistics developed CART (classification and regression trees simultaneously)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variety of improvements in the 80s: coping with noise, continuous attributes, missing data, non-axis parallel etc.</a:t>
            </a:r>
          </a:p>
          <a:p>
            <a:r>
              <a:rPr lang="en-US" sz="2000" dirty="0" smtClean="0"/>
              <a:t>Quinlan’s updated algorithm, C4.5 (1993) is commonly used (New: C5)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Boosting (or Bagging) over DTs is a very good general purpose algorithm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FA6F6034-1516-478C-9756-BC6A8296D6DE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88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Lecture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287338"/>
            <a:r>
              <a:rPr lang="en-US" dirty="0" smtClean="0"/>
              <a:t>Decision trees for (binary) classification</a:t>
            </a:r>
          </a:p>
          <a:p>
            <a:pPr lvl="1"/>
            <a:r>
              <a:rPr lang="en-US" dirty="0" smtClean="0"/>
              <a:t>Non-linear classifiers</a:t>
            </a:r>
            <a:endParaRPr lang="en-US" dirty="0"/>
          </a:p>
          <a:p>
            <a:pPr lvl="2"/>
            <a:endParaRPr lang="en-US" dirty="0" smtClean="0"/>
          </a:p>
          <a:p>
            <a:r>
              <a:rPr lang="en-US" dirty="0" smtClean="0"/>
              <a:t>Learning decision trees (ID3 algorithm)</a:t>
            </a:r>
          </a:p>
          <a:p>
            <a:pPr lvl="1"/>
            <a:r>
              <a:rPr lang="en-US" dirty="0" smtClean="0"/>
              <a:t>Greedy heuristic (based on information gain)</a:t>
            </a:r>
            <a:br>
              <a:rPr lang="en-US" dirty="0" smtClean="0"/>
            </a:br>
            <a:r>
              <a:rPr lang="en-US" dirty="0" smtClean="0"/>
              <a:t>Originally developed for discrete features</a:t>
            </a:r>
          </a:p>
          <a:p>
            <a:pPr lvl="1"/>
            <a:r>
              <a:rPr lang="en-US" dirty="0" smtClean="0"/>
              <a:t>Some extensions to the basic algorithm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err="1" smtClean="0"/>
              <a:t>Overfitting</a:t>
            </a:r>
            <a:endParaRPr lang="en-US" dirty="0" smtClean="0"/>
          </a:p>
          <a:p>
            <a:pPr lvl="1"/>
            <a:r>
              <a:rPr lang="en-US" dirty="0" smtClean="0"/>
              <a:t>Some experimental issues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06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685800" y="1219200"/>
            <a:ext cx="8001000" cy="4983163"/>
          </a:xfrm>
        </p:spPr>
        <p:txBody>
          <a:bodyPr/>
          <a:lstStyle/>
          <a:p>
            <a:r>
              <a:rPr lang="en-US" sz="2000" dirty="0">
                <a:solidFill>
                  <a:srgbClr val="000066"/>
                </a:solidFill>
              </a:rPr>
              <a:t>Outlook = Sunny, Temp = Hot,  Humidity = Normal,  Wind = Strong</a:t>
            </a:r>
            <a:r>
              <a:rPr lang="en-US" sz="2000" dirty="0">
                <a:solidFill>
                  <a:srgbClr val="0000FF"/>
                </a:solidFill>
              </a:rPr>
              <a:t>,  </a:t>
            </a:r>
            <a:r>
              <a:rPr lang="en-US" sz="2000" dirty="0">
                <a:solidFill>
                  <a:srgbClr val="A50021"/>
                </a:solidFill>
              </a:rPr>
              <a:t>NO</a:t>
            </a:r>
          </a:p>
          <a:p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40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905000" y="1660525"/>
            <a:ext cx="5005387" cy="3978275"/>
            <a:chOff x="2144713" y="1371600"/>
            <a:chExt cx="5005387" cy="3978275"/>
          </a:xfrm>
        </p:grpSpPr>
        <p:sp>
          <p:nvSpPr>
            <p:cNvPr id="76803" name="Text Box 3"/>
            <p:cNvSpPr txBox="1">
              <a:spLocks noChangeArrowheads="1"/>
            </p:cNvSpPr>
            <p:nvPr/>
          </p:nvSpPr>
          <p:spPr bwMode="auto">
            <a:xfrm>
              <a:off x="4014788" y="1371600"/>
              <a:ext cx="121285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 dirty="0">
                  <a:solidFill>
                    <a:srgbClr val="0000FF"/>
                  </a:solidFill>
                </a:rPr>
                <a:t>Outlook </a:t>
              </a:r>
            </a:p>
          </p:txBody>
        </p:sp>
        <p:sp>
          <p:nvSpPr>
            <p:cNvPr id="76804" name="Text Box 4"/>
            <p:cNvSpPr txBox="1">
              <a:spLocks noChangeArrowheads="1"/>
            </p:cNvSpPr>
            <p:nvPr/>
          </p:nvSpPr>
          <p:spPr bwMode="auto">
            <a:xfrm>
              <a:off x="3998913" y="2624138"/>
              <a:ext cx="12700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66"/>
                  </a:solidFill>
                </a:rPr>
                <a:t>Overcast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76805" name="Text Box 5"/>
            <p:cNvSpPr txBox="1">
              <a:spLocks noChangeArrowheads="1"/>
            </p:cNvSpPr>
            <p:nvPr/>
          </p:nvSpPr>
          <p:spPr bwMode="auto">
            <a:xfrm>
              <a:off x="5740400" y="2574925"/>
              <a:ext cx="735013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66"/>
                  </a:solidFill>
                </a:rPr>
                <a:t>Rain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cxnSp>
          <p:nvCxnSpPr>
            <p:cNvPr id="76806" name="AutoShape 6"/>
            <p:cNvCxnSpPr>
              <a:cxnSpLocks noChangeShapeType="1"/>
              <a:stCxn id="76803" idx="2"/>
              <a:endCxn id="76805" idx="0"/>
            </p:cNvCxnSpPr>
            <p:nvPr/>
          </p:nvCxnSpPr>
          <p:spPr bwMode="auto">
            <a:xfrm>
              <a:off x="4621213" y="1768475"/>
              <a:ext cx="1487487" cy="8064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807" name="AutoShape 7"/>
            <p:cNvCxnSpPr>
              <a:cxnSpLocks noChangeShapeType="1"/>
              <a:stCxn id="76803" idx="2"/>
              <a:endCxn id="76804" idx="0"/>
            </p:cNvCxnSpPr>
            <p:nvPr/>
          </p:nvCxnSpPr>
          <p:spPr bwMode="auto">
            <a:xfrm>
              <a:off x="4621213" y="1768475"/>
              <a:ext cx="12700" cy="85566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6808" name="Text Box 8"/>
            <p:cNvSpPr txBox="1">
              <a:spLocks noChangeArrowheads="1"/>
            </p:cNvSpPr>
            <p:nvPr/>
          </p:nvSpPr>
          <p:spPr bwMode="auto">
            <a:xfrm>
              <a:off x="3937000" y="3021013"/>
              <a:ext cx="12414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A50021"/>
                  </a:solidFill>
                </a:rPr>
                <a:t>3,7,12,13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76809" name="Text Box 9"/>
            <p:cNvSpPr txBox="1">
              <a:spLocks noChangeArrowheads="1"/>
            </p:cNvSpPr>
            <p:nvPr/>
          </p:nvSpPr>
          <p:spPr bwMode="auto">
            <a:xfrm>
              <a:off x="5407025" y="3022600"/>
              <a:ext cx="1452563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A50021"/>
                  </a:solidFill>
                </a:rPr>
                <a:t>4,5,6,10,14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76810" name="Text Box 10"/>
            <p:cNvSpPr txBox="1">
              <a:spLocks noChangeArrowheads="1"/>
            </p:cNvSpPr>
            <p:nvPr/>
          </p:nvSpPr>
          <p:spPr bwMode="auto">
            <a:xfrm>
              <a:off x="5661025" y="3386138"/>
              <a:ext cx="76835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A50021"/>
                  </a:solidFill>
                </a:rPr>
                <a:t>3+,2-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76811" name="Text Box 11"/>
            <p:cNvSpPr txBox="1">
              <a:spLocks noChangeArrowheads="1"/>
            </p:cNvSpPr>
            <p:nvPr/>
          </p:nvSpPr>
          <p:spPr bwMode="auto">
            <a:xfrm>
              <a:off x="2705100" y="2624138"/>
              <a:ext cx="9620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66"/>
                  </a:solidFill>
                </a:rPr>
                <a:t>Sunny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76812" name="Text Box 12"/>
            <p:cNvSpPr txBox="1">
              <a:spLocks noChangeArrowheads="1"/>
            </p:cNvSpPr>
            <p:nvPr/>
          </p:nvSpPr>
          <p:spPr bwMode="auto">
            <a:xfrm>
              <a:off x="2501900" y="3021013"/>
              <a:ext cx="131127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A50021"/>
                  </a:solidFill>
                </a:rPr>
                <a:t>1,2,8,9,11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cxnSp>
          <p:nvCxnSpPr>
            <p:cNvPr id="76813" name="AutoShape 13"/>
            <p:cNvCxnSpPr>
              <a:cxnSpLocks noChangeShapeType="1"/>
              <a:stCxn id="76803" idx="2"/>
              <a:endCxn id="76811" idx="0"/>
            </p:cNvCxnSpPr>
            <p:nvPr/>
          </p:nvCxnSpPr>
          <p:spPr bwMode="auto">
            <a:xfrm flipH="1">
              <a:off x="3186113" y="1768475"/>
              <a:ext cx="1435100" cy="85566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6814" name="Text Box 14"/>
            <p:cNvSpPr txBox="1">
              <a:spLocks noChangeArrowheads="1"/>
            </p:cNvSpPr>
            <p:nvPr/>
          </p:nvSpPr>
          <p:spPr bwMode="auto">
            <a:xfrm>
              <a:off x="4105275" y="3386138"/>
              <a:ext cx="76835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A50021"/>
                  </a:solidFill>
                </a:rPr>
                <a:t>4+,0-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76815" name="Text Box 15"/>
            <p:cNvSpPr txBox="1">
              <a:spLocks noChangeArrowheads="1"/>
            </p:cNvSpPr>
            <p:nvPr/>
          </p:nvSpPr>
          <p:spPr bwMode="auto">
            <a:xfrm>
              <a:off x="2697163" y="3386138"/>
              <a:ext cx="76835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A50021"/>
                  </a:solidFill>
                </a:rPr>
                <a:t>2+,3-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76816" name="Text Box 16"/>
            <p:cNvSpPr txBox="1">
              <a:spLocks noChangeArrowheads="1"/>
            </p:cNvSpPr>
            <p:nvPr/>
          </p:nvSpPr>
          <p:spPr bwMode="auto">
            <a:xfrm>
              <a:off x="4219575" y="3767138"/>
              <a:ext cx="63658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 u="sng">
                  <a:solidFill>
                    <a:srgbClr val="0000FF"/>
                  </a:solidFill>
                </a:rPr>
                <a:t>Yes</a:t>
              </a:r>
            </a:p>
          </p:txBody>
        </p:sp>
        <p:sp>
          <p:nvSpPr>
            <p:cNvPr id="76817" name="Text Box 17"/>
            <p:cNvSpPr txBox="1">
              <a:spLocks noChangeArrowheads="1"/>
            </p:cNvSpPr>
            <p:nvPr/>
          </p:nvSpPr>
          <p:spPr bwMode="auto">
            <a:xfrm>
              <a:off x="2595563" y="3767138"/>
              <a:ext cx="12700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FF"/>
                  </a:solidFill>
                </a:rPr>
                <a:t>Humidity</a:t>
              </a:r>
            </a:p>
          </p:txBody>
        </p:sp>
        <p:sp>
          <p:nvSpPr>
            <p:cNvPr id="76818" name="Text Box 18"/>
            <p:cNvSpPr txBox="1">
              <a:spLocks noChangeArrowheads="1"/>
            </p:cNvSpPr>
            <p:nvPr/>
          </p:nvSpPr>
          <p:spPr bwMode="auto">
            <a:xfrm>
              <a:off x="5843588" y="3767138"/>
              <a:ext cx="804862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FF"/>
                  </a:solidFill>
                </a:rPr>
                <a:t>Wind</a:t>
              </a:r>
            </a:p>
          </p:txBody>
        </p:sp>
        <p:sp>
          <p:nvSpPr>
            <p:cNvPr id="76819" name="Text Box 19"/>
            <p:cNvSpPr txBox="1">
              <a:spLocks noChangeArrowheads="1"/>
            </p:cNvSpPr>
            <p:nvPr/>
          </p:nvSpPr>
          <p:spPr bwMode="auto">
            <a:xfrm>
              <a:off x="3246438" y="4624388"/>
              <a:ext cx="1058862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66"/>
                  </a:solidFill>
                </a:rPr>
                <a:t>Normal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76820" name="Text Box 20"/>
            <p:cNvSpPr txBox="1">
              <a:spLocks noChangeArrowheads="1"/>
            </p:cNvSpPr>
            <p:nvPr/>
          </p:nvSpPr>
          <p:spPr bwMode="auto">
            <a:xfrm>
              <a:off x="2144713" y="4624388"/>
              <a:ext cx="7493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66"/>
                  </a:solidFill>
                </a:rPr>
                <a:t>High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cxnSp>
          <p:nvCxnSpPr>
            <p:cNvPr id="76821" name="AutoShape 21"/>
            <p:cNvCxnSpPr>
              <a:cxnSpLocks noChangeShapeType="1"/>
              <a:stCxn id="76819" idx="0"/>
              <a:endCxn id="76817" idx="2"/>
            </p:cNvCxnSpPr>
            <p:nvPr/>
          </p:nvCxnSpPr>
          <p:spPr bwMode="auto">
            <a:xfrm flipH="1" flipV="1">
              <a:off x="3230563" y="4164013"/>
              <a:ext cx="546100" cy="4603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822" name="AutoShape 22"/>
            <p:cNvCxnSpPr>
              <a:cxnSpLocks noChangeShapeType="1"/>
              <a:stCxn id="76820" idx="0"/>
              <a:endCxn id="76817" idx="2"/>
            </p:cNvCxnSpPr>
            <p:nvPr/>
          </p:nvCxnSpPr>
          <p:spPr bwMode="auto">
            <a:xfrm flipV="1">
              <a:off x="2519363" y="4164013"/>
              <a:ext cx="711200" cy="4603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6823" name="Text Box 23"/>
            <p:cNvSpPr txBox="1">
              <a:spLocks noChangeArrowheads="1"/>
            </p:cNvSpPr>
            <p:nvPr/>
          </p:nvSpPr>
          <p:spPr bwMode="auto">
            <a:xfrm>
              <a:off x="2219325" y="4953000"/>
              <a:ext cx="52387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 u="sng">
                  <a:solidFill>
                    <a:srgbClr val="0000FF"/>
                  </a:solidFill>
                </a:rPr>
                <a:t>No</a:t>
              </a:r>
            </a:p>
          </p:txBody>
        </p:sp>
        <p:sp>
          <p:nvSpPr>
            <p:cNvPr id="76824" name="Text Box 24"/>
            <p:cNvSpPr txBox="1">
              <a:spLocks noChangeArrowheads="1"/>
            </p:cNvSpPr>
            <p:nvPr/>
          </p:nvSpPr>
          <p:spPr bwMode="auto">
            <a:xfrm>
              <a:off x="3400425" y="4937125"/>
              <a:ext cx="63658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 u="sng">
                  <a:solidFill>
                    <a:srgbClr val="0000FF"/>
                  </a:solidFill>
                </a:rPr>
                <a:t>Yes</a:t>
              </a:r>
            </a:p>
          </p:txBody>
        </p:sp>
        <p:sp>
          <p:nvSpPr>
            <p:cNvPr id="76825" name="Text Box 25"/>
            <p:cNvSpPr txBox="1">
              <a:spLocks noChangeArrowheads="1"/>
            </p:cNvSpPr>
            <p:nvPr/>
          </p:nvSpPr>
          <p:spPr bwMode="auto">
            <a:xfrm>
              <a:off x="6359525" y="4624388"/>
              <a:ext cx="730841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 dirty="0" smtClean="0">
                  <a:solidFill>
                    <a:srgbClr val="000066"/>
                  </a:solidFill>
                </a:rPr>
                <a:t>Weak</a:t>
              </a:r>
              <a:endParaRPr lang="en-US" sz="2000" b="1" dirty="0">
                <a:solidFill>
                  <a:srgbClr val="0000FF"/>
                </a:solidFill>
              </a:endParaRPr>
            </a:p>
          </p:txBody>
        </p:sp>
        <p:sp>
          <p:nvSpPr>
            <p:cNvPr id="76826" name="Text Box 26"/>
            <p:cNvSpPr txBox="1">
              <a:spLocks noChangeArrowheads="1"/>
            </p:cNvSpPr>
            <p:nvPr/>
          </p:nvSpPr>
          <p:spPr bwMode="auto">
            <a:xfrm>
              <a:off x="5257800" y="4624388"/>
              <a:ext cx="862737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 dirty="0" smtClean="0">
                  <a:solidFill>
                    <a:srgbClr val="000066"/>
                  </a:solidFill>
                </a:rPr>
                <a:t>Strong</a:t>
              </a:r>
              <a:endParaRPr lang="en-US" sz="2000" b="1" dirty="0">
                <a:solidFill>
                  <a:srgbClr val="0000FF"/>
                </a:solidFill>
              </a:endParaRPr>
            </a:p>
          </p:txBody>
        </p:sp>
        <p:sp>
          <p:nvSpPr>
            <p:cNvPr id="76827" name="Text Box 27"/>
            <p:cNvSpPr txBox="1">
              <a:spLocks noChangeArrowheads="1"/>
            </p:cNvSpPr>
            <p:nvPr/>
          </p:nvSpPr>
          <p:spPr bwMode="auto">
            <a:xfrm>
              <a:off x="5332413" y="4937125"/>
              <a:ext cx="52387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 u="sng">
                  <a:solidFill>
                    <a:srgbClr val="0000FF"/>
                  </a:solidFill>
                </a:rPr>
                <a:t>No</a:t>
              </a:r>
            </a:p>
          </p:txBody>
        </p:sp>
        <p:sp>
          <p:nvSpPr>
            <p:cNvPr id="76828" name="Text Box 28"/>
            <p:cNvSpPr txBox="1">
              <a:spLocks noChangeArrowheads="1"/>
            </p:cNvSpPr>
            <p:nvPr/>
          </p:nvSpPr>
          <p:spPr bwMode="auto">
            <a:xfrm>
              <a:off x="6513513" y="4921250"/>
              <a:ext cx="636587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 u="sng">
                  <a:solidFill>
                    <a:srgbClr val="0000FF"/>
                  </a:solidFill>
                </a:rPr>
                <a:t>Yes</a:t>
              </a:r>
            </a:p>
          </p:txBody>
        </p:sp>
        <p:cxnSp>
          <p:nvCxnSpPr>
            <p:cNvPr id="76829" name="AutoShape 29"/>
            <p:cNvCxnSpPr>
              <a:cxnSpLocks noChangeShapeType="1"/>
              <a:stCxn id="76818" idx="2"/>
              <a:endCxn id="76825" idx="0"/>
            </p:cNvCxnSpPr>
            <p:nvPr/>
          </p:nvCxnSpPr>
          <p:spPr bwMode="auto">
            <a:xfrm>
              <a:off x="6246019" y="4164013"/>
              <a:ext cx="478927" cy="4603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830" name="AutoShape 30"/>
            <p:cNvCxnSpPr>
              <a:cxnSpLocks noChangeShapeType="1"/>
              <a:stCxn id="76826" idx="0"/>
              <a:endCxn id="76818" idx="2"/>
            </p:cNvCxnSpPr>
            <p:nvPr/>
          </p:nvCxnSpPr>
          <p:spPr bwMode="auto">
            <a:xfrm flipV="1">
              <a:off x="5689169" y="4164013"/>
              <a:ext cx="556850" cy="4603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40823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Overfitting</a:t>
            </a:r>
            <a:r>
              <a:rPr lang="en-US" dirty="0" smtClean="0"/>
              <a:t> - Example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85800" y="1219200"/>
            <a:ext cx="7924800" cy="4983163"/>
          </a:xfrm>
        </p:spPr>
        <p:txBody>
          <a:bodyPr/>
          <a:lstStyle/>
          <a:p>
            <a:r>
              <a:rPr lang="en-US" sz="2000" dirty="0">
                <a:solidFill>
                  <a:srgbClr val="000066"/>
                </a:solidFill>
              </a:rPr>
              <a:t>Outlook = Sunny, Temp = Hot,  Humidity = Normal,  Wind = Strong</a:t>
            </a:r>
            <a:r>
              <a:rPr lang="en-US" sz="2000" dirty="0">
                <a:solidFill>
                  <a:srgbClr val="0000FF"/>
                </a:solidFill>
              </a:rPr>
              <a:t>,  </a:t>
            </a:r>
            <a:r>
              <a:rPr lang="en-US" sz="2000" dirty="0">
                <a:solidFill>
                  <a:srgbClr val="A50021"/>
                </a:solidFill>
              </a:rPr>
              <a:t>NO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FA6F6034-1516-478C-9756-BC6A8296D6DE}" type="slidenum">
              <a:rPr lang="en-US" smtClean="0"/>
              <a:pPr/>
              <a:t>41</a:t>
            </a:fld>
            <a:endParaRPr lang="en-US" dirty="0"/>
          </a:p>
        </p:txBody>
      </p:sp>
      <p:grpSp>
        <p:nvGrpSpPr>
          <p:cNvPr id="36" name="Group 39"/>
          <p:cNvGrpSpPr>
            <a:grpSpLocks/>
          </p:cNvGrpSpPr>
          <p:nvPr/>
        </p:nvGrpSpPr>
        <p:grpSpPr bwMode="auto">
          <a:xfrm>
            <a:off x="1905000" y="1568450"/>
            <a:ext cx="5062537" cy="4984750"/>
            <a:chOff x="1351" y="864"/>
            <a:chExt cx="3189" cy="3140"/>
          </a:xfrm>
        </p:grpSpPr>
        <p:sp>
          <p:nvSpPr>
            <p:cNvPr id="37" name="Text Box 3"/>
            <p:cNvSpPr txBox="1">
              <a:spLocks noChangeArrowheads="1"/>
            </p:cNvSpPr>
            <p:nvPr/>
          </p:nvSpPr>
          <p:spPr bwMode="auto">
            <a:xfrm>
              <a:off x="2529" y="864"/>
              <a:ext cx="76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FF"/>
                  </a:solidFill>
                </a:rPr>
                <a:t>Outlook </a:t>
              </a:r>
            </a:p>
          </p:txBody>
        </p:sp>
        <p:sp>
          <p:nvSpPr>
            <p:cNvPr id="38" name="Text Box 4"/>
            <p:cNvSpPr txBox="1">
              <a:spLocks noChangeArrowheads="1"/>
            </p:cNvSpPr>
            <p:nvPr/>
          </p:nvSpPr>
          <p:spPr bwMode="auto">
            <a:xfrm>
              <a:off x="2519" y="1653"/>
              <a:ext cx="80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66"/>
                  </a:solidFill>
                </a:rPr>
                <a:t>Overcast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39" name="Text Box 5"/>
            <p:cNvSpPr txBox="1">
              <a:spLocks noChangeArrowheads="1"/>
            </p:cNvSpPr>
            <p:nvPr/>
          </p:nvSpPr>
          <p:spPr bwMode="auto">
            <a:xfrm>
              <a:off x="3616" y="1622"/>
              <a:ext cx="46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66"/>
                  </a:solidFill>
                </a:rPr>
                <a:t>Rain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cxnSp>
          <p:nvCxnSpPr>
            <p:cNvPr id="40" name="AutoShape 6"/>
            <p:cNvCxnSpPr>
              <a:cxnSpLocks noChangeShapeType="1"/>
              <a:stCxn id="37" idx="2"/>
              <a:endCxn id="39" idx="0"/>
            </p:cNvCxnSpPr>
            <p:nvPr/>
          </p:nvCxnSpPr>
          <p:spPr bwMode="auto">
            <a:xfrm>
              <a:off x="2911" y="1114"/>
              <a:ext cx="937" cy="5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AutoShape 7"/>
            <p:cNvCxnSpPr>
              <a:cxnSpLocks noChangeShapeType="1"/>
              <a:stCxn id="37" idx="2"/>
              <a:endCxn id="38" idx="0"/>
            </p:cNvCxnSpPr>
            <p:nvPr/>
          </p:nvCxnSpPr>
          <p:spPr bwMode="auto">
            <a:xfrm>
              <a:off x="2911" y="1114"/>
              <a:ext cx="8" cy="53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" name="Text Box 8"/>
            <p:cNvSpPr txBox="1">
              <a:spLocks noChangeArrowheads="1"/>
            </p:cNvSpPr>
            <p:nvPr/>
          </p:nvSpPr>
          <p:spPr bwMode="auto">
            <a:xfrm>
              <a:off x="2480" y="1903"/>
              <a:ext cx="7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A50021"/>
                  </a:solidFill>
                </a:rPr>
                <a:t>3,7,12,13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43" name="Text Box 9"/>
            <p:cNvSpPr txBox="1">
              <a:spLocks noChangeArrowheads="1"/>
            </p:cNvSpPr>
            <p:nvPr/>
          </p:nvSpPr>
          <p:spPr bwMode="auto">
            <a:xfrm>
              <a:off x="3406" y="1904"/>
              <a:ext cx="91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A50021"/>
                  </a:solidFill>
                </a:rPr>
                <a:t>4,5,6,10,14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44" name="Text Box 10"/>
            <p:cNvSpPr txBox="1">
              <a:spLocks noChangeArrowheads="1"/>
            </p:cNvSpPr>
            <p:nvPr/>
          </p:nvSpPr>
          <p:spPr bwMode="auto">
            <a:xfrm>
              <a:off x="3566" y="2133"/>
              <a:ext cx="4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A50021"/>
                  </a:solidFill>
                </a:rPr>
                <a:t>3+,2-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45" name="Text Box 11"/>
            <p:cNvSpPr txBox="1">
              <a:spLocks noChangeArrowheads="1"/>
            </p:cNvSpPr>
            <p:nvPr/>
          </p:nvSpPr>
          <p:spPr bwMode="auto">
            <a:xfrm>
              <a:off x="1704" y="1653"/>
              <a:ext cx="60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66"/>
                  </a:solidFill>
                </a:rPr>
                <a:t>Sunny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46" name="Text Box 12"/>
            <p:cNvSpPr txBox="1">
              <a:spLocks noChangeArrowheads="1"/>
            </p:cNvSpPr>
            <p:nvPr/>
          </p:nvSpPr>
          <p:spPr bwMode="auto">
            <a:xfrm>
              <a:off x="1576" y="1903"/>
              <a:ext cx="82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A50021"/>
                  </a:solidFill>
                </a:rPr>
                <a:t>1,2,8,9,11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cxnSp>
          <p:nvCxnSpPr>
            <p:cNvPr id="47" name="AutoShape 13"/>
            <p:cNvCxnSpPr>
              <a:cxnSpLocks noChangeShapeType="1"/>
              <a:stCxn id="37" idx="2"/>
              <a:endCxn id="45" idx="0"/>
            </p:cNvCxnSpPr>
            <p:nvPr/>
          </p:nvCxnSpPr>
          <p:spPr bwMode="auto">
            <a:xfrm flipH="1">
              <a:off x="2007" y="1114"/>
              <a:ext cx="904" cy="53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8" name="Text Box 14"/>
            <p:cNvSpPr txBox="1">
              <a:spLocks noChangeArrowheads="1"/>
            </p:cNvSpPr>
            <p:nvPr/>
          </p:nvSpPr>
          <p:spPr bwMode="auto">
            <a:xfrm>
              <a:off x="2586" y="2133"/>
              <a:ext cx="4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A50021"/>
                  </a:solidFill>
                </a:rPr>
                <a:t>4+,0-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49" name="Text Box 15"/>
            <p:cNvSpPr txBox="1">
              <a:spLocks noChangeArrowheads="1"/>
            </p:cNvSpPr>
            <p:nvPr/>
          </p:nvSpPr>
          <p:spPr bwMode="auto">
            <a:xfrm>
              <a:off x="1699" y="2133"/>
              <a:ext cx="4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 dirty="0">
                  <a:solidFill>
                    <a:srgbClr val="A50021"/>
                  </a:solidFill>
                </a:rPr>
                <a:t>2+,3-</a:t>
              </a:r>
              <a:endParaRPr lang="en-US" sz="2000" b="1" dirty="0">
                <a:solidFill>
                  <a:srgbClr val="0000FF"/>
                </a:solidFill>
              </a:endParaRPr>
            </a:p>
          </p:txBody>
        </p:sp>
        <p:sp>
          <p:nvSpPr>
            <p:cNvPr id="50" name="Text Box 16"/>
            <p:cNvSpPr txBox="1">
              <a:spLocks noChangeArrowheads="1"/>
            </p:cNvSpPr>
            <p:nvPr/>
          </p:nvSpPr>
          <p:spPr bwMode="auto">
            <a:xfrm>
              <a:off x="2658" y="2373"/>
              <a:ext cx="40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 u="sng">
                  <a:solidFill>
                    <a:srgbClr val="0000FF"/>
                  </a:solidFill>
                </a:rPr>
                <a:t>Yes</a:t>
              </a:r>
            </a:p>
          </p:txBody>
        </p:sp>
        <p:sp>
          <p:nvSpPr>
            <p:cNvPr id="51" name="Text Box 17"/>
            <p:cNvSpPr txBox="1">
              <a:spLocks noChangeArrowheads="1"/>
            </p:cNvSpPr>
            <p:nvPr/>
          </p:nvSpPr>
          <p:spPr bwMode="auto">
            <a:xfrm>
              <a:off x="1635" y="2373"/>
              <a:ext cx="80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FF"/>
                  </a:solidFill>
                </a:rPr>
                <a:t>Humidity</a:t>
              </a:r>
            </a:p>
          </p:txBody>
        </p:sp>
        <p:sp>
          <p:nvSpPr>
            <p:cNvPr id="52" name="Text Box 18"/>
            <p:cNvSpPr txBox="1">
              <a:spLocks noChangeArrowheads="1"/>
            </p:cNvSpPr>
            <p:nvPr/>
          </p:nvSpPr>
          <p:spPr bwMode="auto">
            <a:xfrm>
              <a:off x="3681" y="2373"/>
              <a:ext cx="50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FF"/>
                  </a:solidFill>
                </a:rPr>
                <a:t>Wind</a:t>
              </a:r>
            </a:p>
          </p:txBody>
        </p:sp>
        <p:sp>
          <p:nvSpPr>
            <p:cNvPr id="53" name="Text Box 19"/>
            <p:cNvSpPr txBox="1">
              <a:spLocks noChangeArrowheads="1"/>
            </p:cNvSpPr>
            <p:nvPr/>
          </p:nvSpPr>
          <p:spPr bwMode="auto">
            <a:xfrm>
              <a:off x="2045" y="2937"/>
              <a:ext cx="66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66"/>
                  </a:solidFill>
                </a:rPr>
                <a:t>Normal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54" name="Text Box 20"/>
            <p:cNvSpPr txBox="1">
              <a:spLocks noChangeArrowheads="1"/>
            </p:cNvSpPr>
            <p:nvPr/>
          </p:nvSpPr>
          <p:spPr bwMode="auto">
            <a:xfrm>
              <a:off x="1351" y="2937"/>
              <a:ext cx="4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66"/>
                  </a:solidFill>
                </a:rPr>
                <a:t>High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cxnSp>
          <p:nvCxnSpPr>
            <p:cNvPr id="55" name="AutoShape 21"/>
            <p:cNvCxnSpPr>
              <a:cxnSpLocks noChangeShapeType="1"/>
              <a:stCxn id="53" idx="0"/>
              <a:endCxn id="51" idx="2"/>
            </p:cNvCxnSpPr>
            <p:nvPr/>
          </p:nvCxnSpPr>
          <p:spPr bwMode="auto">
            <a:xfrm flipH="1" flipV="1">
              <a:off x="2035" y="2623"/>
              <a:ext cx="344" cy="31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AutoShape 22"/>
            <p:cNvCxnSpPr>
              <a:cxnSpLocks noChangeShapeType="1"/>
              <a:stCxn id="54" idx="0"/>
              <a:endCxn id="51" idx="2"/>
            </p:cNvCxnSpPr>
            <p:nvPr/>
          </p:nvCxnSpPr>
          <p:spPr bwMode="auto">
            <a:xfrm flipV="1">
              <a:off x="1587" y="2623"/>
              <a:ext cx="448" cy="31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7" name="Text Box 23"/>
            <p:cNvSpPr txBox="1">
              <a:spLocks noChangeArrowheads="1"/>
            </p:cNvSpPr>
            <p:nvPr/>
          </p:nvSpPr>
          <p:spPr bwMode="auto">
            <a:xfrm>
              <a:off x="1398" y="3144"/>
              <a:ext cx="33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 u="sng">
                  <a:solidFill>
                    <a:srgbClr val="0000FF"/>
                  </a:solidFill>
                </a:rPr>
                <a:t>No</a:t>
              </a:r>
            </a:p>
          </p:txBody>
        </p:sp>
        <p:sp>
          <p:nvSpPr>
            <p:cNvPr id="58" name="Text Box 25"/>
            <p:cNvSpPr txBox="1">
              <a:spLocks noChangeArrowheads="1"/>
            </p:cNvSpPr>
            <p:nvPr/>
          </p:nvSpPr>
          <p:spPr bwMode="auto">
            <a:xfrm>
              <a:off x="4006" y="2913"/>
              <a:ext cx="53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66"/>
                  </a:solidFill>
                </a:rPr>
                <a:t>Weak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59" name="Text Box 26"/>
            <p:cNvSpPr txBox="1">
              <a:spLocks noChangeArrowheads="1"/>
            </p:cNvSpPr>
            <p:nvPr/>
          </p:nvSpPr>
          <p:spPr bwMode="auto">
            <a:xfrm>
              <a:off x="3312" y="2913"/>
              <a:ext cx="6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66"/>
                  </a:solidFill>
                </a:rPr>
                <a:t>Strong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60" name="Text Box 27"/>
            <p:cNvSpPr txBox="1">
              <a:spLocks noChangeArrowheads="1"/>
            </p:cNvSpPr>
            <p:nvPr/>
          </p:nvSpPr>
          <p:spPr bwMode="auto">
            <a:xfrm>
              <a:off x="3359" y="3110"/>
              <a:ext cx="33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 u="sng">
                  <a:solidFill>
                    <a:srgbClr val="0000FF"/>
                  </a:solidFill>
                </a:rPr>
                <a:t>No</a:t>
              </a:r>
            </a:p>
          </p:txBody>
        </p:sp>
        <p:sp>
          <p:nvSpPr>
            <p:cNvPr id="61" name="Text Box 28"/>
            <p:cNvSpPr txBox="1">
              <a:spLocks noChangeArrowheads="1"/>
            </p:cNvSpPr>
            <p:nvPr/>
          </p:nvSpPr>
          <p:spPr bwMode="auto">
            <a:xfrm>
              <a:off x="4103" y="3100"/>
              <a:ext cx="40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 u="sng">
                  <a:solidFill>
                    <a:srgbClr val="0000FF"/>
                  </a:solidFill>
                </a:rPr>
                <a:t>Yes</a:t>
              </a:r>
            </a:p>
          </p:txBody>
        </p:sp>
        <p:cxnSp>
          <p:nvCxnSpPr>
            <p:cNvPr id="62" name="AutoShape 29"/>
            <p:cNvCxnSpPr>
              <a:cxnSpLocks noChangeShapeType="1"/>
              <a:stCxn id="52" idx="2"/>
              <a:endCxn id="58" idx="0"/>
            </p:cNvCxnSpPr>
            <p:nvPr/>
          </p:nvCxnSpPr>
          <p:spPr bwMode="auto">
            <a:xfrm>
              <a:off x="3935" y="2623"/>
              <a:ext cx="338" cy="29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AutoShape 30"/>
            <p:cNvCxnSpPr>
              <a:cxnSpLocks noChangeShapeType="1"/>
              <a:stCxn id="59" idx="0"/>
              <a:endCxn id="52" idx="2"/>
            </p:cNvCxnSpPr>
            <p:nvPr/>
          </p:nvCxnSpPr>
          <p:spPr bwMode="auto">
            <a:xfrm flipV="1">
              <a:off x="3628" y="2623"/>
              <a:ext cx="307" cy="29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4" name="Text Box 32"/>
            <p:cNvSpPr txBox="1">
              <a:spLocks noChangeArrowheads="1"/>
            </p:cNvSpPr>
            <p:nvPr/>
          </p:nvSpPr>
          <p:spPr bwMode="auto">
            <a:xfrm>
              <a:off x="2422" y="3623"/>
              <a:ext cx="53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66"/>
                  </a:solidFill>
                </a:rPr>
                <a:t>Weak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65" name="Text Box 33"/>
            <p:cNvSpPr txBox="1">
              <a:spLocks noChangeArrowheads="1"/>
            </p:cNvSpPr>
            <p:nvPr/>
          </p:nvSpPr>
          <p:spPr bwMode="auto">
            <a:xfrm>
              <a:off x="1632" y="3623"/>
              <a:ext cx="6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66"/>
                  </a:solidFill>
                </a:rPr>
                <a:t>Strong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cxnSp>
          <p:nvCxnSpPr>
            <p:cNvPr id="66" name="AutoShape 34"/>
            <p:cNvCxnSpPr>
              <a:cxnSpLocks noChangeShapeType="1"/>
              <a:stCxn id="64" idx="0"/>
            </p:cNvCxnSpPr>
            <p:nvPr/>
          </p:nvCxnSpPr>
          <p:spPr bwMode="auto">
            <a:xfrm flipH="1" flipV="1">
              <a:off x="2319" y="3333"/>
              <a:ext cx="370" cy="29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AutoShape 35"/>
            <p:cNvCxnSpPr>
              <a:cxnSpLocks noChangeShapeType="1"/>
              <a:stCxn id="65" idx="0"/>
            </p:cNvCxnSpPr>
            <p:nvPr/>
          </p:nvCxnSpPr>
          <p:spPr bwMode="auto">
            <a:xfrm flipV="1">
              <a:off x="1948" y="3333"/>
              <a:ext cx="394" cy="29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8" name="Text Box 36"/>
            <p:cNvSpPr txBox="1">
              <a:spLocks noChangeArrowheads="1"/>
            </p:cNvSpPr>
            <p:nvPr/>
          </p:nvSpPr>
          <p:spPr bwMode="auto">
            <a:xfrm>
              <a:off x="1775" y="3754"/>
              <a:ext cx="33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 u="sng">
                  <a:solidFill>
                    <a:srgbClr val="0000FF"/>
                  </a:solidFill>
                </a:rPr>
                <a:t>No</a:t>
              </a:r>
            </a:p>
          </p:txBody>
        </p:sp>
        <p:sp>
          <p:nvSpPr>
            <p:cNvPr id="69" name="Text Box 37"/>
            <p:cNvSpPr txBox="1">
              <a:spLocks noChangeArrowheads="1"/>
            </p:cNvSpPr>
            <p:nvPr/>
          </p:nvSpPr>
          <p:spPr bwMode="auto">
            <a:xfrm>
              <a:off x="2519" y="3744"/>
              <a:ext cx="40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 u="sng" dirty="0">
                  <a:solidFill>
                    <a:srgbClr val="0000FF"/>
                  </a:solidFill>
                </a:rPr>
                <a:t>Yes</a:t>
              </a:r>
            </a:p>
          </p:txBody>
        </p:sp>
        <p:sp>
          <p:nvSpPr>
            <p:cNvPr id="70" name="Text Box 38"/>
            <p:cNvSpPr txBox="1">
              <a:spLocks noChangeArrowheads="1"/>
            </p:cNvSpPr>
            <p:nvPr/>
          </p:nvSpPr>
          <p:spPr bwMode="auto">
            <a:xfrm>
              <a:off x="2112" y="3110"/>
              <a:ext cx="50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FF"/>
                  </a:solidFill>
                </a:rPr>
                <a:t>Wind</a:t>
              </a:r>
            </a:p>
          </p:txBody>
        </p:sp>
      </p:grpSp>
      <p:sp>
        <p:nvSpPr>
          <p:cNvPr id="71" name="Text Box 38"/>
          <p:cNvSpPr txBox="1">
            <a:spLocks noChangeArrowheads="1"/>
          </p:cNvSpPr>
          <p:nvPr/>
        </p:nvSpPr>
        <p:spPr bwMode="auto">
          <a:xfrm>
            <a:off x="6162444" y="1675868"/>
            <a:ext cx="2853517" cy="1015663"/>
          </a:xfrm>
          <a:prstGeom prst="rect">
            <a:avLst/>
          </a:prstGeom>
          <a:solidFill>
            <a:srgbClr val="FFFFCC"/>
          </a:solidFill>
          <a:ln>
            <a:solidFill>
              <a:srgbClr val="FF9900"/>
            </a:solidFill>
          </a:ln>
          <a:effectLst/>
          <a:extLst/>
        </p:spPr>
        <p:txBody>
          <a:bodyPr wrap="square">
            <a:spAutoFit/>
          </a:bodyPr>
          <a:lstStyle/>
          <a:p>
            <a:pPr>
              <a:buSzTx/>
              <a:buFontTx/>
              <a:buNone/>
            </a:pPr>
            <a:r>
              <a:rPr lang="en-US" sz="2000" dirty="0">
                <a:latin typeface="+mn-lt"/>
              </a:rPr>
              <a:t>This can always be done </a:t>
            </a:r>
            <a:r>
              <a:rPr lang="en-US" sz="2000" dirty="0" smtClean="0">
                <a:latin typeface="+mn-lt"/>
              </a:rPr>
              <a:t>– may fit </a:t>
            </a:r>
            <a:r>
              <a:rPr lang="en-US" sz="2000" dirty="0">
                <a:latin typeface="+mn-lt"/>
              </a:rPr>
              <a:t>noise </a:t>
            </a:r>
            <a:r>
              <a:rPr lang="en-US" sz="2000" dirty="0" smtClean="0">
                <a:latin typeface="+mn-lt"/>
              </a:rPr>
              <a:t>or other </a:t>
            </a:r>
            <a:r>
              <a:rPr lang="en-US" sz="2000" dirty="0">
                <a:latin typeface="+mn-lt"/>
              </a:rPr>
              <a:t>coincidental regularities</a:t>
            </a:r>
          </a:p>
        </p:txBody>
      </p:sp>
    </p:spTree>
    <p:extLst>
      <p:ext uri="{BB962C8B-B14F-4D97-AF65-F5344CB8AC3E}">
        <p14:creationId xmlns:p14="http://schemas.microsoft.com/office/powerpoint/2010/main" val="392203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training data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42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1574131"/>
            <a:ext cx="7844589" cy="4348747"/>
          </a:xfrm>
          <a:prstGeom prst="rect">
            <a:avLst/>
          </a:prstGeom>
          <a:solidFill>
            <a:srgbClr val="D9D9D9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7" name="Oval 6"/>
          <p:cNvSpPr/>
          <p:nvPr/>
        </p:nvSpPr>
        <p:spPr>
          <a:xfrm>
            <a:off x="1256632" y="2312737"/>
            <a:ext cx="187157" cy="187157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8" name="Oval 7"/>
          <p:cNvSpPr/>
          <p:nvPr/>
        </p:nvSpPr>
        <p:spPr>
          <a:xfrm>
            <a:off x="740611" y="2598820"/>
            <a:ext cx="187157" cy="187157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9" name="Oval 8"/>
          <p:cNvSpPr/>
          <p:nvPr/>
        </p:nvSpPr>
        <p:spPr>
          <a:xfrm>
            <a:off x="3352800" y="2411663"/>
            <a:ext cx="187157" cy="187157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598821" y="3748505"/>
            <a:ext cx="187157" cy="187157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181769" y="4323348"/>
            <a:ext cx="187157" cy="187157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43138" y="4991769"/>
            <a:ext cx="187157" cy="187157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793874" y="2318084"/>
            <a:ext cx="187157" cy="187157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366043" y="3793957"/>
            <a:ext cx="187157" cy="187157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384927" y="5178926"/>
            <a:ext cx="187157" cy="187157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240546" y="1943770"/>
            <a:ext cx="187157" cy="187157"/>
          </a:xfrm>
          <a:prstGeom prst="ellipse">
            <a:avLst/>
          </a:prstGeom>
          <a:solidFill>
            <a:srgbClr val="008000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858085" y="3654926"/>
            <a:ext cx="187157" cy="187157"/>
          </a:xfrm>
          <a:prstGeom prst="ellipse">
            <a:avLst/>
          </a:prstGeom>
          <a:solidFill>
            <a:srgbClr val="008000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178886" y="5272504"/>
            <a:ext cx="187157" cy="187157"/>
          </a:xfrm>
          <a:prstGeom prst="ellipse">
            <a:avLst/>
          </a:prstGeom>
          <a:solidFill>
            <a:srgbClr val="008000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096127" y="4622800"/>
            <a:ext cx="187157" cy="187157"/>
          </a:xfrm>
          <a:prstGeom prst="ellipse">
            <a:avLst/>
          </a:prstGeom>
          <a:solidFill>
            <a:srgbClr val="008000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1518651" y="3700378"/>
            <a:ext cx="187157" cy="187157"/>
          </a:xfrm>
          <a:prstGeom prst="ellipse">
            <a:avLst/>
          </a:prstGeom>
          <a:solidFill>
            <a:srgbClr val="008000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2053389" y="4416926"/>
            <a:ext cx="187157" cy="187157"/>
          </a:xfrm>
          <a:prstGeom prst="ellipse">
            <a:avLst/>
          </a:prstGeom>
          <a:solidFill>
            <a:srgbClr val="008000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7799138" y="2997199"/>
            <a:ext cx="187157" cy="187157"/>
          </a:xfrm>
          <a:prstGeom prst="ellipse">
            <a:avLst/>
          </a:prstGeom>
          <a:solidFill>
            <a:srgbClr val="008000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04838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1" name="Straight Connector 110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-169229" y="1"/>
            <a:ext cx="9331158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mpd="sng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instance space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256632" y="2312737"/>
            <a:ext cx="187157" cy="187157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9" name="Oval 8"/>
          <p:cNvSpPr/>
          <p:nvPr/>
        </p:nvSpPr>
        <p:spPr>
          <a:xfrm>
            <a:off x="740611" y="2598820"/>
            <a:ext cx="187157" cy="187157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52800" y="2411663"/>
            <a:ext cx="187157" cy="187157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598821" y="3748505"/>
            <a:ext cx="187157" cy="187157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181769" y="4323348"/>
            <a:ext cx="187157" cy="187157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43138" y="4991769"/>
            <a:ext cx="187157" cy="187157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793874" y="2318084"/>
            <a:ext cx="187157" cy="187157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366043" y="3793957"/>
            <a:ext cx="187157" cy="187157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384927" y="5178926"/>
            <a:ext cx="187157" cy="187157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240546" y="1943770"/>
            <a:ext cx="187157" cy="187157"/>
          </a:xfrm>
          <a:prstGeom prst="ellipse">
            <a:avLst/>
          </a:prstGeom>
          <a:solidFill>
            <a:srgbClr val="008000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858085" y="3654926"/>
            <a:ext cx="187157" cy="187157"/>
          </a:xfrm>
          <a:prstGeom prst="ellipse">
            <a:avLst/>
          </a:prstGeom>
          <a:solidFill>
            <a:srgbClr val="008000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178886" y="5272504"/>
            <a:ext cx="187157" cy="187157"/>
          </a:xfrm>
          <a:prstGeom prst="ellipse">
            <a:avLst/>
          </a:prstGeom>
          <a:solidFill>
            <a:srgbClr val="008000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096127" y="4622800"/>
            <a:ext cx="187157" cy="187157"/>
          </a:xfrm>
          <a:prstGeom prst="ellipse">
            <a:avLst/>
          </a:prstGeom>
          <a:solidFill>
            <a:srgbClr val="008000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518651" y="3700378"/>
            <a:ext cx="187157" cy="187157"/>
          </a:xfrm>
          <a:prstGeom prst="ellipse">
            <a:avLst/>
          </a:prstGeom>
          <a:solidFill>
            <a:srgbClr val="008000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2053389" y="4416926"/>
            <a:ext cx="187157" cy="187157"/>
          </a:xfrm>
          <a:prstGeom prst="ellipse">
            <a:avLst/>
          </a:prstGeom>
          <a:solidFill>
            <a:srgbClr val="008000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799138" y="2997199"/>
            <a:ext cx="187157" cy="187157"/>
          </a:xfrm>
          <a:prstGeom prst="ellipse">
            <a:avLst/>
          </a:prstGeom>
          <a:solidFill>
            <a:srgbClr val="008000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2408985" y="2406315"/>
            <a:ext cx="187157" cy="187157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3037304" y="1756613"/>
            <a:ext cx="187157" cy="187157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4243138" y="1569456"/>
            <a:ext cx="187157" cy="187157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055981" y="2312736"/>
            <a:ext cx="187157" cy="187157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5261815" y="2125579"/>
            <a:ext cx="187157" cy="187157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1943761" y="3812676"/>
            <a:ext cx="187157" cy="187157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2572080" y="3162974"/>
            <a:ext cx="187157" cy="187157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3777914" y="2975817"/>
            <a:ext cx="187157" cy="187157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3590757" y="3719097"/>
            <a:ext cx="187157" cy="187157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4243138" y="3256552"/>
            <a:ext cx="187157" cy="187157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4181650" y="3900840"/>
            <a:ext cx="187157" cy="187157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3994493" y="4644120"/>
            <a:ext cx="187157" cy="187157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5200327" y="4456963"/>
            <a:ext cx="187157" cy="187157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1882273" y="6144060"/>
            <a:ext cx="187157" cy="187157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2510592" y="5494358"/>
            <a:ext cx="187157" cy="187157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3096127" y="5383409"/>
            <a:ext cx="187157" cy="187157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3529269" y="6050481"/>
            <a:ext cx="187157" cy="187157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4181650" y="5587936"/>
            <a:ext cx="187157" cy="187157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grpSp>
        <p:nvGrpSpPr>
          <p:cNvPr id="42" name="Group 41"/>
          <p:cNvGrpSpPr/>
          <p:nvPr/>
        </p:nvGrpSpPr>
        <p:grpSpPr>
          <a:xfrm rot="16200000">
            <a:off x="4981003" y="1434468"/>
            <a:ext cx="3505211" cy="4018481"/>
            <a:chOff x="2034673" y="2465136"/>
            <a:chExt cx="3505211" cy="4018481"/>
          </a:xfrm>
        </p:grpSpPr>
        <p:sp>
          <p:nvSpPr>
            <p:cNvPr id="43" name="Oval 42"/>
            <p:cNvSpPr/>
            <p:nvPr/>
          </p:nvSpPr>
          <p:spPr>
            <a:xfrm>
              <a:off x="4208381" y="2465136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 smtClean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2096161" y="3965076"/>
              <a:ext cx="187157" cy="187157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 smtClean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2724480" y="3315374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 smtClean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3930314" y="3128217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 smtClean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3743157" y="3871497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 smtClean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4395538" y="3408952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 smtClean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334050" y="4053240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 smtClean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4146893" y="4796520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 smtClean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5352727" y="4609363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 smtClean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2034673" y="6296460"/>
              <a:ext cx="187157" cy="187157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 smtClean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2662992" y="5646758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 smtClean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3601466" y="5459601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 smtClean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3681669" y="6202881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 smtClean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4334050" y="5740336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 smtClean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</p:grpSp>
      <p:sp>
        <p:nvSpPr>
          <p:cNvPr id="57" name="Oval 56"/>
          <p:cNvSpPr/>
          <p:nvPr/>
        </p:nvSpPr>
        <p:spPr>
          <a:xfrm rot="16200000">
            <a:off x="6553200" y="2219157"/>
            <a:ext cx="187157" cy="187157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413118" y="2125580"/>
            <a:ext cx="187157" cy="187157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grpSp>
        <p:nvGrpSpPr>
          <p:cNvPr id="59" name="Group 58"/>
          <p:cNvGrpSpPr/>
          <p:nvPr/>
        </p:nvGrpSpPr>
        <p:grpSpPr>
          <a:xfrm rot="16200000">
            <a:off x="-259024" y="1932035"/>
            <a:ext cx="4787914" cy="3636135"/>
            <a:chOff x="1339595" y="2847482"/>
            <a:chExt cx="4787914" cy="3636135"/>
          </a:xfrm>
        </p:grpSpPr>
        <p:sp>
          <p:nvSpPr>
            <p:cNvPr id="60" name="Oval 59"/>
            <p:cNvSpPr/>
            <p:nvPr/>
          </p:nvSpPr>
          <p:spPr>
            <a:xfrm>
              <a:off x="4182982" y="2847482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 smtClean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2096161" y="3965076"/>
              <a:ext cx="187157" cy="187157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 smtClean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2724480" y="3315374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 smtClean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3930314" y="3128217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 smtClean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3370197" y="3177649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 smtClean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4395538" y="3408952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 smtClean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4334050" y="4053240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 smtClean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2034674" y="2941060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 smtClean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5940352" y="3792587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 smtClean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2034673" y="6296460"/>
              <a:ext cx="187157" cy="187157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 smtClean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3026692" y="6202882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 smtClean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3601466" y="5459601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 smtClean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1339595" y="3596109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 smtClean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4334050" y="5740336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 smtClean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4527548" y="3393202"/>
            <a:ext cx="3458747" cy="4018481"/>
            <a:chOff x="1339595" y="2465136"/>
            <a:chExt cx="3458747" cy="4018481"/>
          </a:xfrm>
        </p:grpSpPr>
        <p:sp>
          <p:nvSpPr>
            <p:cNvPr id="75" name="Oval 74"/>
            <p:cNvSpPr/>
            <p:nvPr/>
          </p:nvSpPr>
          <p:spPr>
            <a:xfrm>
              <a:off x="4208381" y="2465136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 smtClean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2096161" y="3965076"/>
              <a:ext cx="187157" cy="187157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 smtClean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2724480" y="3315374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 smtClean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78" name="Oval 77"/>
            <p:cNvSpPr/>
            <p:nvPr/>
          </p:nvSpPr>
          <p:spPr>
            <a:xfrm>
              <a:off x="3930314" y="3128217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 smtClean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3370197" y="3177649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 smtClean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1763710" y="4753449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 smtClean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4334050" y="4053240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 smtClean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2034674" y="2941060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 smtClean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4611185" y="3034638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 smtClean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84" name="Oval 83"/>
            <p:cNvSpPr/>
            <p:nvPr/>
          </p:nvSpPr>
          <p:spPr>
            <a:xfrm>
              <a:off x="2034673" y="6296460"/>
              <a:ext cx="187157" cy="187157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 smtClean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3026692" y="6202882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 smtClean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3026692" y="4847027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 smtClean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87" name="Oval 86"/>
            <p:cNvSpPr/>
            <p:nvPr/>
          </p:nvSpPr>
          <p:spPr>
            <a:xfrm>
              <a:off x="1339595" y="3596109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 smtClean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88" name="Oval 87"/>
            <p:cNvSpPr/>
            <p:nvPr/>
          </p:nvSpPr>
          <p:spPr>
            <a:xfrm>
              <a:off x="4058552" y="5122415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 smtClean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</p:grpSp>
      <p:sp>
        <p:nvSpPr>
          <p:cNvPr id="89" name="Oval 88"/>
          <p:cNvSpPr/>
          <p:nvPr/>
        </p:nvSpPr>
        <p:spPr>
          <a:xfrm>
            <a:off x="1834147" y="2411663"/>
            <a:ext cx="187157" cy="187157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90" name="Oval 89"/>
          <p:cNvSpPr/>
          <p:nvPr/>
        </p:nvSpPr>
        <p:spPr>
          <a:xfrm>
            <a:off x="129709" y="1100217"/>
            <a:ext cx="187157" cy="187157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91" name="Oval 90"/>
          <p:cNvSpPr/>
          <p:nvPr/>
        </p:nvSpPr>
        <p:spPr>
          <a:xfrm>
            <a:off x="5268070" y="1475877"/>
            <a:ext cx="187157" cy="187157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92" name="Oval 91"/>
          <p:cNvSpPr/>
          <p:nvPr/>
        </p:nvSpPr>
        <p:spPr>
          <a:xfrm>
            <a:off x="4511504" y="6170537"/>
            <a:ext cx="187157" cy="187157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93" name="Oval 92"/>
          <p:cNvSpPr/>
          <p:nvPr/>
        </p:nvSpPr>
        <p:spPr>
          <a:xfrm>
            <a:off x="7340083" y="2394289"/>
            <a:ext cx="187157" cy="187157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94" name="Oval 93"/>
          <p:cNvSpPr/>
          <p:nvPr/>
        </p:nvSpPr>
        <p:spPr>
          <a:xfrm rot="16200000">
            <a:off x="2665658" y="318169"/>
            <a:ext cx="187157" cy="187157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95" name="Oval 94"/>
          <p:cNvSpPr/>
          <p:nvPr/>
        </p:nvSpPr>
        <p:spPr>
          <a:xfrm rot="16200000">
            <a:off x="4475717" y="2605523"/>
            <a:ext cx="187157" cy="187157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96" name="Oval 95"/>
          <p:cNvSpPr/>
          <p:nvPr/>
        </p:nvSpPr>
        <p:spPr>
          <a:xfrm rot="16200000">
            <a:off x="3826015" y="1977204"/>
            <a:ext cx="187157" cy="187157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97" name="Oval 96"/>
          <p:cNvSpPr/>
          <p:nvPr/>
        </p:nvSpPr>
        <p:spPr>
          <a:xfrm rot="16200000">
            <a:off x="1228143" y="318169"/>
            <a:ext cx="187157" cy="187157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98" name="Oval 97"/>
          <p:cNvSpPr/>
          <p:nvPr/>
        </p:nvSpPr>
        <p:spPr>
          <a:xfrm rot="16200000">
            <a:off x="2291348" y="1252630"/>
            <a:ext cx="187157" cy="187157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99" name="Oval 98"/>
          <p:cNvSpPr/>
          <p:nvPr/>
        </p:nvSpPr>
        <p:spPr>
          <a:xfrm rot="16200000">
            <a:off x="3919593" y="306146"/>
            <a:ext cx="187157" cy="187157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00" name="Oval 99"/>
          <p:cNvSpPr/>
          <p:nvPr/>
        </p:nvSpPr>
        <p:spPr>
          <a:xfrm rot="16200000">
            <a:off x="4563881" y="367634"/>
            <a:ext cx="187157" cy="187157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01" name="Oval 100"/>
          <p:cNvSpPr/>
          <p:nvPr/>
        </p:nvSpPr>
        <p:spPr>
          <a:xfrm rot="16200000">
            <a:off x="6411465" y="819482"/>
            <a:ext cx="187157" cy="187157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02" name="Oval 101"/>
          <p:cNvSpPr/>
          <p:nvPr/>
        </p:nvSpPr>
        <p:spPr>
          <a:xfrm rot="16200000">
            <a:off x="5120004" y="-651043"/>
            <a:ext cx="187157" cy="187157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03" name="Oval 102"/>
          <p:cNvSpPr/>
          <p:nvPr/>
        </p:nvSpPr>
        <p:spPr>
          <a:xfrm rot="16200000">
            <a:off x="6807101" y="2667011"/>
            <a:ext cx="187157" cy="187157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04" name="Oval 103"/>
          <p:cNvSpPr/>
          <p:nvPr/>
        </p:nvSpPr>
        <p:spPr>
          <a:xfrm rot="16200000">
            <a:off x="6157399" y="2038692"/>
            <a:ext cx="187157" cy="187157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05" name="Oval 104"/>
          <p:cNvSpPr/>
          <p:nvPr/>
        </p:nvSpPr>
        <p:spPr>
          <a:xfrm rot="16200000">
            <a:off x="7791116" y="1006639"/>
            <a:ext cx="187157" cy="187157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06" name="Oval 105"/>
          <p:cNvSpPr/>
          <p:nvPr/>
        </p:nvSpPr>
        <p:spPr>
          <a:xfrm rot="16200000">
            <a:off x="6272464" y="1449724"/>
            <a:ext cx="187157" cy="187157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07" name="Oval 106"/>
          <p:cNvSpPr/>
          <p:nvPr/>
        </p:nvSpPr>
        <p:spPr>
          <a:xfrm rot="16200000">
            <a:off x="6250977" y="367634"/>
            <a:ext cx="187157" cy="187157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7024688" y="411748"/>
            <a:ext cx="187157" cy="187157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09" name="Oval 108"/>
          <p:cNvSpPr/>
          <p:nvPr/>
        </p:nvSpPr>
        <p:spPr>
          <a:xfrm rot="16200000">
            <a:off x="8093147" y="1600200"/>
            <a:ext cx="187157" cy="187157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10" name="Oval 109"/>
          <p:cNvSpPr/>
          <p:nvPr/>
        </p:nvSpPr>
        <p:spPr>
          <a:xfrm rot="16200000">
            <a:off x="7625254" y="1855536"/>
            <a:ext cx="187157" cy="187157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14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Overfitting</a:t>
            </a:r>
            <a:r>
              <a:rPr lang="en-US" dirty="0" smtClean="0"/>
              <a:t> the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Learning a tree that classifies the training data perfectly may not lead to the tree with the </a:t>
            </a:r>
            <a:r>
              <a:rPr lang="en-US" sz="2000" dirty="0" smtClean="0">
                <a:solidFill>
                  <a:schemeClr val="accent1"/>
                </a:solidFill>
              </a:rPr>
              <a:t>best generalization performance</a:t>
            </a:r>
            <a:r>
              <a:rPr lang="en-US" sz="2000" dirty="0" smtClean="0"/>
              <a:t>.</a:t>
            </a:r>
          </a:p>
          <a:p>
            <a:pPr lvl="1"/>
            <a:r>
              <a:rPr lang="en-US" sz="1800" dirty="0" smtClean="0"/>
              <a:t>There may be noise in the training data the tree is fitting</a:t>
            </a:r>
          </a:p>
          <a:p>
            <a:pPr lvl="1"/>
            <a:r>
              <a:rPr lang="en-US" sz="1800" dirty="0" smtClean="0"/>
              <a:t>The algorithm might be making decisions based on very little data</a:t>
            </a:r>
          </a:p>
          <a:p>
            <a:r>
              <a:rPr lang="en-US" sz="2000" dirty="0" smtClean="0"/>
              <a:t>A hypothesis </a:t>
            </a:r>
            <a:r>
              <a:rPr lang="en-US" sz="2000" dirty="0" smtClean="0">
                <a:solidFill>
                  <a:schemeClr val="accent1"/>
                </a:solidFill>
              </a:rPr>
              <a:t>h</a:t>
            </a:r>
            <a:r>
              <a:rPr lang="en-US" sz="2000" dirty="0" smtClean="0"/>
              <a:t> is said to </a:t>
            </a:r>
            <a:r>
              <a:rPr lang="en-US" sz="2000" dirty="0" err="1" smtClean="0">
                <a:solidFill>
                  <a:schemeClr val="accent1"/>
                </a:solidFill>
              </a:rPr>
              <a:t>overfit</a:t>
            </a:r>
            <a:r>
              <a:rPr lang="en-US" sz="2000" dirty="0" smtClean="0">
                <a:solidFill>
                  <a:schemeClr val="accent1"/>
                </a:solidFill>
              </a:rPr>
              <a:t> the training data </a:t>
            </a:r>
            <a:r>
              <a:rPr lang="en-US" sz="2000" dirty="0" smtClean="0"/>
              <a:t>if there is another hypothesis </a:t>
            </a:r>
            <a:r>
              <a:rPr lang="en-US" sz="2000" dirty="0" smtClean="0">
                <a:solidFill>
                  <a:schemeClr val="accent1"/>
                </a:solidFill>
              </a:rPr>
              <a:t>h’</a:t>
            </a:r>
            <a:r>
              <a:rPr lang="en-US" sz="2000" dirty="0" smtClean="0"/>
              <a:t>, such that </a:t>
            </a:r>
            <a:r>
              <a:rPr lang="en-US" sz="2000" dirty="0" smtClean="0">
                <a:solidFill>
                  <a:schemeClr val="accent1"/>
                </a:solidFill>
              </a:rPr>
              <a:t>h</a:t>
            </a:r>
            <a:r>
              <a:rPr lang="en-US" sz="2000" dirty="0" smtClean="0"/>
              <a:t> has a smaller error than </a:t>
            </a:r>
            <a:r>
              <a:rPr lang="en-US" sz="2000" dirty="0" smtClean="0">
                <a:solidFill>
                  <a:schemeClr val="accent1"/>
                </a:solidFill>
              </a:rPr>
              <a:t>h’ </a:t>
            </a:r>
            <a:r>
              <a:rPr lang="en-US" sz="2000" dirty="0" smtClean="0"/>
              <a:t>on the </a:t>
            </a:r>
            <a:r>
              <a:rPr lang="en-US" sz="2000" b="1" dirty="0" smtClean="0"/>
              <a:t>training data</a:t>
            </a:r>
            <a:r>
              <a:rPr lang="en-US" sz="2000" dirty="0" smtClean="0"/>
              <a:t> but </a:t>
            </a:r>
            <a:r>
              <a:rPr lang="en-US" sz="2000" dirty="0" smtClean="0">
                <a:solidFill>
                  <a:schemeClr val="accent1"/>
                </a:solidFill>
              </a:rPr>
              <a:t>h</a:t>
            </a:r>
            <a:r>
              <a:rPr lang="en-US" sz="2000" dirty="0" smtClean="0"/>
              <a:t> has larger error on the </a:t>
            </a:r>
            <a:r>
              <a:rPr lang="en-US" sz="2000" b="1" dirty="0" smtClean="0"/>
              <a:t>test data </a:t>
            </a:r>
            <a:r>
              <a:rPr lang="en-US" sz="2000" dirty="0" smtClean="0"/>
              <a:t>than </a:t>
            </a:r>
            <a:r>
              <a:rPr lang="en-US" sz="2000" dirty="0" smtClean="0">
                <a:solidFill>
                  <a:schemeClr val="accent1"/>
                </a:solidFill>
              </a:rPr>
              <a:t>h’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FA6F6034-1516-478C-9756-BC6A8296D6DE}" type="slidenum">
              <a:rPr lang="en-US" smtClean="0"/>
              <a:pPr/>
              <a:t>44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066800" y="3962400"/>
            <a:ext cx="6964362" cy="2133600"/>
            <a:chOff x="979488" y="4040188"/>
            <a:chExt cx="6964362" cy="2133600"/>
          </a:xfrm>
        </p:grpSpPr>
        <p:sp>
          <p:nvSpPr>
            <p:cNvPr id="78852" name="Line 4"/>
            <p:cNvSpPr>
              <a:spLocks noChangeShapeType="1"/>
            </p:cNvSpPr>
            <p:nvPr/>
          </p:nvSpPr>
          <p:spPr bwMode="auto">
            <a:xfrm>
              <a:off x="2286000" y="4572000"/>
              <a:ext cx="0" cy="1524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53" name="Line 5"/>
            <p:cNvSpPr>
              <a:spLocks noChangeShapeType="1"/>
            </p:cNvSpPr>
            <p:nvPr/>
          </p:nvSpPr>
          <p:spPr bwMode="auto">
            <a:xfrm>
              <a:off x="2286000" y="6096000"/>
              <a:ext cx="40386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54" name="Text Box 6"/>
            <p:cNvSpPr txBox="1">
              <a:spLocks noChangeArrowheads="1"/>
            </p:cNvSpPr>
            <p:nvPr/>
          </p:nvSpPr>
          <p:spPr bwMode="auto">
            <a:xfrm>
              <a:off x="5410200" y="5654675"/>
              <a:ext cx="253365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800">
                  <a:solidFill>
                    <a:srgbClr val="0000FF"/>
                  </a:solidFill>
                </a:rPr>
                <a:t>Complexity of tree</a:t>
              </a:r>
            </a:p>
          </p:txBody>
        </p:sp>
        <p:sp>
          <p:nvSpPr>
            <p:cNvPr id="78855" name="Text Box 7"/>
            <p:cNvSpPr txBox="1">
              <a:spLocks noChangeArrowheads="1"/>
            </p:cNvSpPr>
            <p:nvPr/>
          </p:nvSpPr>
          <p:spPr bwMode="auto">
            <a:xfrm>
              <a:off x="979488" y="4040188"/>
              <a:ext cx="1350962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800" dirty="0">
                  <a:solidFill>
                    <a:srgbClr val="0000FF"/>
                  </a:solidFill>
                </a:rPr>
                <a:t>accuracy</a:t>
              </a:r>
            </a:p>
          </p:txBody>
        </p:sp>
        <p:sp>
          <p:nvSpPr>
            <p:cNvPr id="78856" name="Freeform 8"/>
            <p:cNvSpPr>
              <a:spLocks/>
            </p:cNvSpPr>
            <p:nvPr/>
          </p:nvSpPr>
          <p:spPr bwMode="auto">
            <a:xfrm>
              <a:off x="2286000" y="4495800"/>
              <a:ext cx="3657600" cy="1524000"/>
            </a:xfrm>
            <a:custGeom>
              <a:avLst/>
              <a:gdLst>
                <a:gd name="T0" fmla="*/ 0 w 2304"/>
                <a:gd name="T1" fmla="*/ 960 h 960"/>
                <a:gd name="T2" fmla="*/ 624 w 2304"/>
                <a:gd name="T3" fmla="*/ 192 h 960"/>
                <a:gd name="T4" fmla="*/ 2304 w 2304"/>
                <a:gd name="T5" fmla="*/ 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04" h="960">
                  <a:moveTo>
                    <a:pt x="0" y="960"/>
                  </a:moveTo>
                  <a:cubicBezTo>
                    <a:pt x="120" y="656"/>
                    <a:pt x="240" y="352"/>
                    <a:pt x="624" y="192"/>
                  </a:cubicBezTo>
                  <a:cubicBezTo>
                    <a:pt x="1008" y="32"/>
                    <a:pt x="2024" y="32"/>
                    <a:pt x="2304" y="0"/>
                  </a:cubicBezTo>
                </a:path>
              </a:pathLst>
            </a:custGeom>
            <a:noFill/>
            <a:ln w="19050" cmpd="sng">
              <a:solidFill>
                <a:srgbClr val="A500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57" name="Freeform 9"/>
            <p:cNvSpPr>
              <a:spLocks/>
            </p:cNvSpPr>
            <p:nvPr/>
          </p:nvSpPr>
          <p:spPr bwMode="auto">
            <a:xfrm>
              <a:off x="2286000" y="4654550"/>
              <a:ext cx="3935413" cy="1289050"/>
            </a:xfrm>
            <a:custGeom>
              <a:avLst/>
              <a:gdLst>
                <a:gd name="T0" fmla="*/ 0 w 2479"/>
                <a:gd name="T1" fmla="*/ 812 h 812"/>
                <a:gd name="T2" fmla="*/ 290 w 2479"/>
                <a:gd name="T3" fmla="*/ 302 h 812"/>
                <a:gd name="T4" fmla="*/ 648 w 2479"/>
                <a:gd name="T5" fmla="*/ 100 h 812"/>
                <a:gd name="T6" fmla="*/ 1186 w 2479"/>
                <a:gd name="T7" fmla="*/ 22 h 812"/>
                <a:gd name="T8" fmla="*/ 1638 w 2479"/>
                <a:gd name="T9" fmla="*/ 232 h 812"/>
                <a:gd name="T10" fmla="*/ 2352 w 2479"/>
                <a:gd name="T11" fmla="*/ 428 h 812"/>
                <a:gd name="T12" fmla="*/ 2400 w 2479"/>
                <a:gd name="T13" fmla="*/ 428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79" h="812">
                  <a:moveTo>
                    <a:pt x="0" y="812"/>
                  </a:moveTo>
                  <a:cubicBezTo>
                    <a:pt x="48" y="727"/>
                    <a:pt x="182" y="420"/>
                    <a:pt x="290" y="302"/>
                  </a:cubicBezTo>
                  <a:cubicBezTo>
                    <a:pt x="398" y="184"/>
                    <a:pt x="499" y="147"/>
                    <a:pt x="648" y="100"/>
                  </a:cubicBezTo>
                  <a:cubicBezTo>
                    <a:pt x="797" y="53"/>
                    <a:pt x="1021" y="0"/>
                    <a:pt x="1186" y="22"/>
                  </a:cubicBezTo>
                  <a:cubicBezTo>
                    <a:pt x="1351" y="44"/>
                    <a:pt x="1444" y="164"/>
                    <a:pt x="1638" y="232"/>
                  </a:cubicBezTo>
                  <a:cubicBezTo>
                    <a:pt x="1832" y="300"/>
                    <a:pt x="2225" y="395"/>
                    <a:pt x="2352" y="428"/>
                  </a:cubicBezTo>
                  <a:cubicBezTo>
                    <a:pt x="2479" y="461"/>
                    <a:pt x="2432" y="456"/>
                    <a:pt x="2400" y="428"/>
                  </a:cubicBezTo>
                </a:path>
              </a:pathLst>
            </a:custGeom>
            <a:noFill/>
            <a:ln w="19050" cmpd="sng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58" name="Text Box 10"/>
            <p:cNvSpPr txBox="1">
              <a:spLocks noChangeArrowheads="1"/>
            </p:cNvSpPr>
            <p:nvPr/>
          </p:nvSpPr>
          <p:spPr bwMode="auto">
            <a:xfrm>
              <a:off x="6096000" y="5045075"/>
              <a:ext cx="1512888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800">
                  <a:solidFill>
                    <a:srgbClr val="33CC33"/>
                  </a:solidFill>
                </a:rPr>
                <a:t>On testing</a:t>
              </a:r>
              <a:endParaRPr lang="en-US" sz="2800">
                <a:solidFill>
                  <a:srgbClr val="0000FF"/>
                </a:solidFill>
              </a:endParaRPr>
            </a:p>
          </p:txBody>
        </p:sp>
        <p:sp>
          <p:nvSpPr>
            <p:cNvPr id="78859" name="Text Box 11"/>
            <p:cNvSpPr txBox="1">
              <a:spLocks noChangeArrowheads="1"/>
            </p:cNvSpPr>
            <p:nvPr/>
          </p:nvSpPr>
          <p:spPr bwMode="auto">
            <a:xfrm>
              <a:off x="6019800" y="4268788"/>
              <a:ext cx="1609725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800">
                  <a:solidFill>
                    <a:srgbClr val="A50021"/>
                  </a:solidFill>
                </a:rPr>
                <a:t>On training</a:t>
              </a:r>
              <a:endParaRPr lang="en-US" sz="280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442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Reasons for overfitting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C0128"/>
                </a:solidFill>
              </a:rPr>
              <a:t>Too much variance </a:t>
            </a:r>
            <a:r>
              <a:rPr lang="en-US" dirty="0" smtClean="0"/>
              <a:t>in the training data</a:t>
            </a:r>
          </a:p>
          <a:p>
            <a:pPr lvl="1"/>
            <a:r>
              <a:rPr lang="en-US" dirty="0" smtClean="0"/>
              <a:t>Training data is not a representative sample </a:t>
            </a:r>
            <a:br>
              <a:rPr lang="en-US" dirty="0" smtClean="0"/>
            </a:br>
            <a:r>
              <a:rPr lang="en-US" dirty="0" smtClean="0"/>
              <a:t>of the instance space</a:t>
            </a:r>
          </a:p>
          <a:p>
            <a:pPr lvl="1"/>
            <a:r>
              <a:rPr lang="en-US" dirty="0" smtClean="0"/>
              <a:t>We split on features that are actually irrelevant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>
                <a:solidFill>
                  <a:srgbClr val="FC0128"/>
                </a:solidFill>
              </a:rPr>
              <a:t>Too much noise </a:t>
            </a:r>
            <a:r>
              <a:rPr lang="en-US" dirty="0" smtClean="0"/>
              <a:t>in the training data</a:t>
            </a:r>
          </a:p>
          <a:p>
            <a:pPr lvl="1"/>
            <a:r>
              <a:rPr lang="en-US" dirty="0" smtClean="0"/>
              <a:t>Noise = some feature values or class labels are incorrect</a:t>
            </a:r>
          </a:p>
          <a:p>
            <a:pPr lvl="1"/>
            <a:r>
              <a:rPr lang="en-US" dirty="0" smtClean="0"/>
              <a:t>We learn to predict the noise</a:t>
            </a:r>
          </a:p>
          <a:p>
            <a:pPr lvl="1"/>
            <a:endParaRPr lang="en-US" dirty="0"/>
          </a:p>
          <a:p>
            <a:r>
              <a:rPr lang="en-US" dirty="0" smtClean="0"/>
              <a:t>In both cases, it is a result of our will to </a:t>
            </a:r>
            <a:r>
              <a:rPr lang="en-US" dirty="0" smtClean="0">
                <a:solidFill>
                  <a:srgbClr val="FC0128"/>
                </a:solidFill>
              </a:rPr>
              <a:t>minimize the empirical error</a:t>
            </a:r>
            <a:r>
              <a:rPr lang="en-US" dirty="0" smtClean="0"/>
              <a:t> when we learn, and the </a:t>
            </a:r>
            <a:r>
              <a:rPr lang="en-US" dirty="0" smtClean="0">
                <a:solidFill>
                  <a:srgbClr val="FC0128"/>
                </a:solidFill>
              </a:rPr>
              <a:t>ability to do </a:t>
            </a:r>
            <a:r>
              <a:rPr lang="en-US" dirty="0" smtClean="0"/>
              <a:t>it (with DTs)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44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Pruning a decision tree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Prune = remove leaves and assign majority label of the parent to all items</a:t>
            </a:r>
          </a:p>
          <a:p>
            <a:r>
              <a:rPr lang="en-US" dirty="0" smtClean="0"/>
              <a:t>Prune the children of S if:</a:t>
            </a:r>
          </a:p>
          <a:p>
            <a:pPr lvl="1"/>
            <a:r>
              <a:rPr lang="en-US" dirty="0" smtClean="0"/>
              <a:t>all children are leaves, and</a:t>
            </a:r>
          </a:p>
          <a:p>
            <a:pPr lvl="1"/>
            <a:r>
              <a:rPr lang="en-US" dirty="0" smtClean="0"/>
              <a:t>the accuracy on the </a:t>
            </a:r>
            <a:r>
              <a:rPr lang="en-US" dirty="0" smtClean="0">
                <a:solidFill>
                  <a:srgbClr val="0000FF"/>
                </a:solidFill>
              </a:rPr>
              <a:t>validation set </a:t>
            </a:r>
            <a:r>
              <a:rPr lang="en-US" dirty="0" smtClean="0"/>
              <a:t>does not decrease if we assign the most frequent class label to all items at 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97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Avoiding </a:t>
            </a:r>
            <a:r>
              <a:rPr lang="en-US" dirty="0" err="1" smtClean="0"/>
              <a:t>Overfitting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Two basic approaches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Pre-pruning</a:t>
            </a:r>
            <a:r>
              <a:rPr lang="en-US" sz="1800" dirty="0" smtClean="0"/>
              <a:t>: Stop growing the tree at some point during construction when it is determined that there is not enough data to make reliable choices.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Post-pruning</a:t>
            </a:r>
            <a:r>
              <a:rPr lang="en-US" sz="1800" dirty="0" smtClean="0"/>
              <a:t>: Grow the full tree and then remove nodes that seem not to have sufficient evidence.</a:t>
            </a:r>
          </a:p>
          <a:p>
            <a:r>
              <a:rPr lang="en-US" sz="2000" dirty="0" smtClean="0"/>
              <a:t>Methods for evaluating </a:t>
            </a:r>
            <a:r>
              <a:rPr lang="en-US" sz="2000" dirty="0" err="1" smtClean="0"/>
              <a:t>subtrees</a:t>
            </a:r>
            <a:r>
              <a:rPr lang="en-US" sz="2000" dirty="0" smtClean="0"/>
              <a:t> to prune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Cross-validation</a:t>
            </a:r>
            <a:r>
              <a:rPr lang="en-US" sz="1800" dirty="0" smtClean="0"/>
              <a:t>: Reserve hold-out set to evaluate utility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Statistical testing</a:t>
            </a:r>
            <a:r>
              <a:rPr lang="en-US" sz="1800" dirty="0" smtClean="0"/>
              <a:t>: Test if the observed regularity can be dismissed as likely to occur by chance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Minimum Description Length</a:t>
            </a:r>
            <a:r>
              <a:rPr lang="en-US" sz="1800" dirty="0" smtClean="0"/>
              <a:t>: Is the additional complexity of the hypothesis smaller than remembering the exceptions?</a:t>
            </a:r>
          </a:p>
          <a:p>
            <a:r>
              <a:rPr lang="en-US" sz="2000" dirty="0" smtClean="0"/>
              <a:t>This is related to the notion of </a:t>
            </a:r>
            <a:r>
              <a:rPr lang="en-US" sz="2000" dirty="0" smtClean="0">
                <a:solidFill>
                  <a:schemeClr val="accent1"/>
                </a:solidFill>
              </a:rPr>
              <a:t>regularization</a:t>
            </a:r>
            <a:r>
              <a:rPr lang="en-US" sz="2000" dirty="0" smtClean="0"/>
              <a:t> that we will see in other contexts – keep the hypothesis simple. 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FA6F6034-1516-478C-9756-BC6A8296D6DE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4267200" y="959921"/>
            <a:ext cx="4591385" cy="369332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  <a:effectLst/>
          <a:extLst/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800" dirty="0">
                <a:latin typeface="+mj-lt"/>
              </a:rPr>
              <a:t>How can this be avoided with linear classifiers?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961815" y="5879068"/>
            <a:ext cx="6268063" cy="369332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  <a:extLst/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800" dirty="0" smtClean="0">
                <a:latin typeface="+mj-lt"/>
              </a:rPr>
              <a:t>Next: a brief detour into explaining generalization and overfitting</a:t>
            </a:r>
            <a:endParaRPr lang="en-US" sz="1800" dirty="0">
              <a:latin typeface="+mj-lt"/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6702470" y="5486400"/>
            <a:ext cx="2327115" cy="304800"/>
          </a:xfrm>
          <a:prstGeom prst="wedgeRectCallout">
            <a:avLst>
              <a:gd name="adj1" fmla="val -115980"/>
              <a:gd name="adj2" fmla="val 106830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Hand waving, for now. 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73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 animBg="1"/>
      <p:bldP spid="8" grpId="0" animBg="1"/>
      <p:bldP spid="1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Preventing Overfitting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0C921938-476A-4922-BE24-3B8F6A2854D9}" type="slidenum">
              <a:rPr lang="en-US" smtClean="0"/>
              <a:t>48</a:t>
            </a:fld>
            <a:endParaRPr lang="en-US" dirty="0"/>
          </a:p>
        </p:txBody>
      </p:sp>
      <p:grpSp>
        <p:nvGrpSpPr>
          <p:cNvPr id="53" name="Group 52"/>
          <p:cNvGrpSpPr/>
          <p:nvPr/>
        </p:nvGrpSpPr>
        <p:grpSpPr>
          <a:xfrm>
            <a:off x="1905000" y="2590800"/>
            <a:ext cx="2247900" cy="1905000"/>
            <a:chOff x="3200400" y="3276600"/>
            <a:chExt cx="2247900" cy="1905000"/>
          </a:xfrm>
        </p:grpSpPr>
        <p:sp>
          <p:nvSpPr>
            <p:cNvPr id="54" name="Oval 53"/>
            <p:cNvSpPr/>
            <p:nvPr/>
          </p:nvSpPr>
          <p:spPr>
            <a:xfrm>
              <a:off x="3276600" y="3429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3429000" y="3581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3200400" y="3581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3352800" y="3733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3352800" y="3733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3505200" y="3886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3276600" y="3886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3429000" y="4038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3581400" y="3505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3733800" y="3657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3505200" y="3657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3657600" y="3810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3657600" y="3810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3810000" y="3962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3581400" y="3962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3733800" y="4114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3429000" y="4191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3581400" y="4343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3352800" y="4343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3505200" y="4495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3505200" y="4495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3657600" y="4648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3429000" y="4648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3581400" y="4800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3733800" y="4267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3886200" y="4419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3657600" y="4419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3810000" y="4572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3810000" y="4572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3962400" y="4724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3733800" y="4724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3886200" y="4876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Multiply 85"/>
            <p:cNvSpPr/>
            <p:nvPr/>
          </p:nvSpPr>
          <p:spPr>
            <a:xfrm>
              <a:off x="5029200" y="4229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Multiply 86"/>
            <p:cNvSpPr/>
            <p:nvPr/>
          </p:nvSpPr>
          <p:spPr>
            <a:xfrm>
              <a:off x="5181600" y="43815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Multiply 87"/>
            <p:cNvSpPr/>
            <p:nvPr/>
          </p:nvSpPr>
          <p:spPr>
            <a:xfrm>
              <a:off x="5295900" y="42672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Multiply 88"/>
            <p:cNvSpPr/>
            <p:nvPr/>
          </p:nvSpPr>
          <p:spPr>
            <a:xfrm>
              <a:off x="5334000" y="45339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Multiply 89"/>
            <p:cNvSpPr/>
            <p:nvPr/>
          </p:nvSpPr>
          <p:spPr>
            <a:xfrm>
              <a:off x="4914900" y="38100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Multiply 90"/>
            <p:cNvSpPr/>
            <p:nvPr/>
          </p:nvSpPr>
          <p:spPr>
            <a:xfrm>
              <a:off x="5067300" y="3962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Multiply 91"/>
            <p:cNvSpPr/>
            <p:nvPr/>
          </p:nvSpPr>
          <p:spPr>
            <a:xfrm>
              <a:off x="5181600" y="3848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Multiply 92"/>
            <p:cNvSpPr/>
            <p:nvPr/>
          </p:nvSpPr>
          <p:spPr>
            <a:xfrm>
              <a:off x="5219700" y="41148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Multiply 93"/>
            <p:cNvSpPr/>
            <p:nvPr/>
          </p:nvSpPr>
          <p:spPr>
            <a:xfrm>
              <a:off x="4457700" y="36957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Multiply 94"/>
            <p:cNvSpPr/>
            <p:nvPr/>
          </p:nvSpPr>
          <p:spPr>
            <a:xfrm>
              <a:off x="4610100" y="3848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Multiply 95"/>
            <p:cNvSpPr/>
            <p:nvPr/>
          </p:nvSpPr>
          <p:spPr>
            <a:xfrm>
              <a:off x="4724400" y="37338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Multiply 96"/>
            <p:cNvSpPr/>
            <p:nvPr/>
          </p:nvSpPr>
          <p:spPr>
            <a:xfrm>
              <a:off x="4762500" y="40005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Multiply 97"/>
            <p:cNvSpPr/>
            <p:nvPr/>
          </p:nvSpPr>
          <p:spPr>
            <a:xfrm>
              <a:off x="4343400" y="32766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Multiply 98"/>
            <p:cNvSpPr/>
            <p:nvPr/>
          </p:nvSpPr>
          <p:spPr>
            <a:xfrm>
              <a:off x="4495800" y="34290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Multiply 99"/>
            <p:cNvSpPr/>
            <p:nvPr/>
          </p:nvSpPr>
          <p:spPr>
            <a:xfrm>
              <a:off x="4610100" y="33147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Multiply 100"/>
            <p:cNvSpPr/>
            <p:nvPr/>
          </p:nvSpPr>
          <p:spPr>
            <a:xfrm>
              <a:off x="4648200" y="3581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Multiply 101"/>
            <p:cNvSpPr/>
            <p:nvPr/>
          </p:nvSpPr>
          <p:spPr>
            <a:xfrm>
              <a:off x="4991100" y="4724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Multiply 102"/>
            <p:cNvSpPr/>
            <p:nvPr/>
          </p:nvSpPr>
          <p:spPr>
            <a:xfrm>
              <a:off x="5143500" y="48768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Multiply 103"/>
            <p:cNvSpPr/>
            <p:nvPr/>
          </p:nvSpPr>
          <p:spPr>
            <a:xfrm>
              <a:off x="5257800" y="47625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Multiply 104"/>
            <p:cNvSpPr/>
            <p:nvPr/>
          </p:nvSpPr>
          <p:spPr>
            <a:xfrm>
              <a:off x="5295900" y="50292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Multiply 105"/>
            <p:cNvSpPr/>
            <p:nvPr/>
          </p:nvSpPr>
          <p:spPr>
            <a:xfrm>
              <a:off x="4876800" y="43053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Multiply 106"/>
            <p:cNvSpPr/>
            <p:nvPr/>
          </p:nvSpPr>
          <p:spPr>
            <a:xfrm>
              <a:off x="5029200" y="44577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Multiply 107"/>
            <p:cNvSpPr/>
            <p:nvPr/>
          </p:nvSpPr>
          <p:spPr>
            <a:xfrm>
              <a:off x="5143500" y="4343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Multiply 108"/>
            <p:cNvSpPr/>
            <p:nvPr/>
          </p:nvSpPr>
          <p:spPr>
            <a:xfrm>
              <a:off x="5181600" y="4610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Multiply 109"/>
            <p:cNvSpPr/>
            <p:nvPr/>
          </p:nvSpPr>
          <p:spPr>
            <a:xfrm>
              <a:off x="4419600" y="41910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Multiply 110"/>
            <p:cNvSpPr/>
            <p:nvPr/>
          </p:nvSpPr>
          <p:spPr>
            <a:xfrm>
              <a:off x="4572000" y="4343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Multiply 111"/>
            <p:cNvSpPr/>
            <p:nvPr/>
          </p:nvSpPr>
          <p:spPr>
            <a:xfrm>
              <a:off x="4686300" y="4229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Multiply 112"/>
            <p:cNvSpPr/>
            <p:nvPr/>
          </p:nvSpPr>
          <p:spPr>
            <a:xfrm>
              <a:off x="4724400" y="44958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Multiply 113"/>
            <p:cNvSpPr/>
            <p:nvPr/>
          </p:nvSpPr>
          <p:spPr>
            <a:xfrm>
              <a:off x="4305300" y="37719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Multiply 114"/>
            <p:cNvSpPr/>
            <p:nvPr/>
          </p:nvSpPr>
          <p:spPr>
            <a:xfrm>
              <a:off x="4457700" y="39243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Multiply 115"/>
            <p:cNvSpPr/>
            <p:nvPr/>
          </p:nvSpPr>
          <p:spPr>
            <a:xfrm>
              <a:off x="4572000" y="38100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Multiply 116"/>
            <p:cNvSpPr/>
            <p:nvPr/>
          </p:nvSpPr>
          <p:spPr>
            <a:xfrm>
              <a:off x="4610100" y="40767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5295900" y="2667000"/>
            <a:ext cx="2247900" cy="1905000"/>
            <a:chOff x="3200400" y="3276600"/>
            <a:chExt cx="2247900" cy="1905000"/>
          </a:xfrm>
        </p:grpSpPr>
        <p:sp>
          <p:nvSpPr>
            <p:cNvPr id="119" name="Oval 118"/>
            <p:cNvSpPr/>
            <p:nvPr/>
          </p:nvSpPr>
          <p:spPr>
            <a:xfrm>
              <a:off x="3276600" y="3429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3429000" y="3581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3200400" y="3581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>
              <a:off x="3352800" y="3733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/>
          </p:nvSpPr>
          <p:spPr>
            <a:xfrm>
              <a:off x="3352800" y="3733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/>
          </p:nvSpPr>
          <p:spPr>
            <a:xfrm>
              <a:off x="3505200" y="3886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3276600" y="3886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>
              <a:off x="3429000" y="4038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3581400" y="3505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3733800" y="3657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3505200" y="3657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3657600" y="3810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3657600" y="3810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/>
          </p:nvSpPr>
          <p:spPr>
            <a:xfrm>
              <a:off x="3810000" y="3962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>
              <a:off x="3581400" y="3962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/>
          </p:nvSpPr>
          <p:spPr>
            <a:xfrm>
              <a:off x="3733800" y="4114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/>
          </p:nvSpPr>
          <p:spPr>
            <a:xfrm>
              <a:off x="3429000" y="4191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/>
          </p:nvSpPr>
          <p:spPr>
            <a:xfrm>
              <a:off x="3581400" y="4343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/>
          </p:nvSpPr>
          <p:spPr>
            <a:xfrm>
              <a:off x="3352800" y="4343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>
              <a:off x="3505200" y="4495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/>
          </p:nvSpPr>
          <p:spPr>
            <a:xfrm>
              <a:off x="3505200" y="4495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/>
          </p:nvSpPr>
          <p:spPr>
            <a:xfrm>
              <a:off x="3657600" y="4648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/>
          </p:nvSpPr>
          <p:spPr>
            <a:xfrm>
              <a:off x="3429000" y="4648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/>
          </p:nvSpPr>
          <p:spPr>
            <a:xfrm>
              <a:off x="3581400" y="4800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/>
          </p:nvSpPr>
          <p:spPr>
            <a:xfrm>
              <a:off x="3733800" y="4267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/>
            <p:nvPr/>
          </p:nvSpPr>
          <p:spPr>
            <a:xfrm>
              <a:off x="3886200" y="4419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/>
            <p:nvPr/>
          </p:nvSpPr>
          <p:spPr>
            <a:xfrm>
              <a:off x="3657600" y="4419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/>
            <p:nvPr/>
          </p:nvSpPr>
          <p:spPr>
            <a:xfrm>
              <a:off x="3810000" y="4572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/>
            <p:nvPr/>
          </p:nvSpPr>
          <p:spPr>
            <a:xfrm>
              <a:off x="3810000" y="4572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/>
            <p:nvPr/>
          </p:nvSpPr>
          <p:spPr>
            <a:xfrm>
              <a:off x="3962400" y="4724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/>
            <p:nvPr/>
          </p:nvSpPr>
          <p:spPr>
            <a:xfrm>
              <a:off x="3733800" y="4724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/>
            <p:nvPr/>
          </p:nvSpPr>
          <p:spPr>
            <a:xfrm>
              <a:off x="3886200" y="4876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Multiply 150"/>
            <p:cNvSpPr/>
            <p:nvPr/>
          </p:nvSpPr>
          <p:spPr>
            <a:xfrm>
              <a:off x="5029200" y="4229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Multiply 151"/>
            <p:cNvSpPr/>
            <p:nvPr/>
          </p:nvSpPr>
          <p:spPr>
            <a:xfrm>
              <a:off x="5181600" y="43815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Multiply 152"/>
            <p:cNvSpPr/>
            <p:nvPr/>
          </p:nvSpPr>
          <p:spPr>
            <a:xfrm>
              <a:off x="5295900" y="42672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Multiply 153"/>
            <p:cNvSpPr/>
            <p:nvPr/>
          </p:nvSpPr>
          <p:spPr>
            <a:xfrm>
              <a:off x="5334000" y="45339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Multiply 154"/>
            <p:cNvSpPr/>
            <p:nvPr/>
          </p:nvSpPr>
          <p:spPr>
            <a:xfrm>
              <a:off x="4914900" y="38100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Multiply 155"/>
            <p:cNvSpPr/>
            <p:nvPr/>
          </p:nvSpPr>
          <p:spPr>
            <a:xfrm>
              <a:off x="5067300" y="3962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Multiply 156"/>
            <p:cNvSpPr/>
            <p:nvPr/>
          </p:nvSpPr>
          <p:spPr>
            <a:xfrm>
              <a:off x="5181600" y="3848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Multiply 157"/>
            <p:cNvSpPr/>
            <p:nvPr/>
          </p:nvSpPr>
          <p:spPr>
            <a:xfrm>
              <a:off x="5219700" y="41148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Multiply 158"/>
            <p:cNvSpPr/>
            <p:nvPr/>
          </p:nvSpPr>
          <p:spPr>
            <a:xfrm>
              <a:off x="4457700" y="36957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Multiply 159"/>
            <p:cNvSpPr/>
            <p:nvPr/>
          </p:nvSpPr>
          <p:spPr>
            <a:xfrm>
              <a:off x="4610100" y="3848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Multiply 160"/>
            <p:cNvSpPr/>
            <p:nvPr/>
          </p:nvSpPr>
          <p:spPr>
            <a:xfrm>
              <a:off x="4724400" y="37338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Multiply 161"/>
            <p:cNvSpPr/>
            <p:nvPr/>
          </p:nvSpPr>
          <p:spPr>
            <a:xfrm>
              <a:off x="4762500" y="40005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Multiply 162"/>
            <p:cNvSpPr/>
            <p:nvPr/>
          </p:nvSpPr>
          <p:spPr>
            <a:xfrm>
              <a:off x="4343400" y="32766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Multiply 163"/>
            <p:cNvSpPr/>
            <p:nvPr/>
          </p:nvSpPr>
          <p:spPr>
            <a:xfrm>
              <a:off x="4495800" y="34290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Multiply 164"/>
            <p:cNvSpPr/>
            <p:nvPr/>
          </p:nvSpPr>
          <p:spPr>
            <a:xfrm>
              <a:off x="4610100" y="33147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Multiply 165"/>
            <p:cNvSpPr/>
            <p:nvPr/>
          </p:nvSpPr>
          <p:spPr>
            <a:xfrm>
              <a:off x="4648200" y="3581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Multiply 166"/>
            <p:cNvSpPr/>
            <p:nvPr/>
          </p:nvSpPr>
          <p:spPr>
            <a:xfrm>
              <a:off x="4991100" y="4724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Multiply 167"/>
            <p:cNvSpPr/>
            <p:nvPr/>
          </p:nvSpPr>
          <p:spPr>
            <a:xfrm>
              <a:off x="5143500" y="48768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Multiply 168"/>
            <p:cNvSpPr/>
            <p:nvPr/>
          </p:nvSpPr>
          <p:spPr>
            <a:xfrm>
              <a:off x="5257800" y="47625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Multiply 169"/>
            <p:cNvSpPr/>
            <p:nvPr/>
          </p:nvSpPr>
          <p:spPr>
            <a:xfrm>
              <a:off x="5295900" y="50292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Multiply 170"/>
            <p:cNvSpPr/>
            <p:nvPr/>
          </p:nvSpPr>
          <p:spPr>
            <a:xfrm>
              <a:off x="4876800" y="43053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Multiply 171"/>
            <p:cNvSpPr/>
            <p:nvPr/>
          </p:nvSpPr>
          <p:spPr>
            <a:xfrm>
              <a:off x="5029200" y="44577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Multiply 172"/>
            <p:cNvSpPr/>
            <p:nvPr/>
          </p:nvSpPr>
          <p:spPr>
            <a:xfrm>
              <a:off x="5143500" y="4343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Multiply 173"/>
            <p:cNvSpPr/>
            <p:nvPr/>
          </p:nvSpPr>
          <p:spPr>
            <a:xfrm>
              <a:off x="5181600" y="4610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Multiply 174"/>
            <p:cNvSpPr/>
            <p:nvPr/>
          </p:nvSpPr>
          <p:spPr>
            <a:xfrm>
              <a:off x="4419600" y="41910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Multiply 175"/>
            <p:cNvSpPr/>
            <p:nvPr/>
          </p:nvSpPr>
          <p:spPr>
            <a:xfrm>
              <a:off x="4572000" y="4343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Multiply 176"/>
            <p:cNvSpPr/>
            <p:nvPr/>
          </p:nvSpPr>
          <p:spPr>
            <a:xfrm>
              <a:off x="4686300" y="4229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Multiply 177"/>
            <p:cNvSpPr/>
            <p:nvPr/>
          </p:nvSpPr>
          <p:spPr>
            <a:xfrm>
              <a:off x="4724400" y="44958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Multiply 178"/>
            <p:cNvSpPr/>
            <p:nvPr/>
          </p:nvSpPr>
          <p:spPr>
            <a:xfrm>
              <a:off x="4305300" y="37719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Multiply 179"/>
            <p:cNvSpPr/>
            <p:nvPr/>
          </p:nvSpPr>
          <p:spPr>
            <a:xfrm>
              <a:off x="4457700" y="39243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Multiply 180"/>
            <p:cNvSpPr/>
            <p:nvPr/>
          </p:nvSpPr>
          <p:spPr>
            <a:xfrm>
              <a:off x="4572000" y="38100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Multiply 181"/>
            <p:cNvSpPr/>
            <p:nvPr/>
          </p:nvSpPr>
          <p:spPr>
            <a:xfrm>
              <a:off x="4610100" y="40767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83" name="Straight Connector 182"/>
          <p:cNvCxnSpPr/>
          <p:nvPr/>
        </p:nvCxnSpPr>
        <p:spPr>
          <a:xfrm flipH="1">
            <a:off x="2847110" y="2133600"/>
            <a:ext cx="152400" cy="2667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>
            <a:off x="5981700" y="2286000"/>
            <a:ext cx="533400" cy="2667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/>
          <p:cNvCxnSpPr/>
          <p:nvPr/>
        </p:nvCxnSpPr>
        <p:spPr>
          <a:xfrm flipH="1">
            <a:off x="2743200" y="2286000"/>
            <a:ext cx="304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/>
          <p:nvPr/>
        </p:nvCxnSpPr>
        <p:spPr>
          <a:xfrm flipH="1">
            <a:off x="5663252" y="2589663"/>
            <a:ext cx="381000" cy="773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TextBox 186"/>
          <p:cNvSpPr txBox="1"/>
          <p:nvPr/>
        </p:nvSpPr>
        <p:spPr>
          <a:xfrm>
            <a:off x="2400300" y="4572000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none" dirty="0" smtClean="0">
                <a:latin typeface="Calibri"/>
              </a:rPr>
              <a:t>h</a:t>
            </a:r>
            <a:r>
              <a:rPr lang="en-US" sz="1800" b="1" u="none" baseline="-25000" dirty="0" smtClean="0">
                <a:latin typeface="Calibri"/>
              </a:rPr>
              <a:t>1</a:t>
            </a:r>
            <a:endParaRPr lang="en-US" sz="1800" b="1" u="none" baseline="-25000" dirty="0">
              <a:latin typeface="Calibri"/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6057900" y="4572000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none" dirty="0" smtClean="0">
                <a:latin typeface="Calibri"/>
              </a:rPr>
              <a:t>h</a:t>
            </a:r>
            <a:r>
              <a:rPr lang="en-US" sz="1800" b="1" u="none" baseline="-25000" dirty="0" smtClean="0">
                <a:latin typeface="Calibri"/>
              </a:rPr>
              <a:t>2</a:t>
            </a:r>
            <a:endParaRPr lang="en-US" sz="1800" b="1" u="none" baseline="-25000" dirty="0">
              <a:latin typeface="Calibri"/>
            </a:endParaRPr>
          </a:p>
        </p:txBody>
      </p:sp>
      <p:cxnSp>
        <p:nvCxnSpPr>
          <p:cNvPr id="189" name="Straight Connector 188"/>
          <p:cNvCxnSpPr/>
          <p:nvPr/>
        </p:nvCxnSpPr>
        <p:spPr>
          <a:xfrm>
            <a:off x="6226232" y="2182090"/>
            <a:ext cx="533400" cy="2667000"/>
          </a:xfrm>
          <a:prstGeom prst="line">
            <a:avLst/>
          </a:prstGeom>
          <a:ln w="190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>
            <a:off x="5752406" y="2312882"/>
            <a:ext cx="533400" cy="2667000"/>
          </a:xfrm>
          <a:prstGeom prst="line">
            <a:avLst/>
          </a:prstGeom>
          <a:ln w="190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 flipH="1">
            <a:off x="2971800" y="2057400"/>
            <a:ext cx="152400" cy="2667000"/>
          </a:xfrm>
          <a:prstGeom prst="line">
            <a:avLst/>
          </a:prstGeom>
          <a:ln w="190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 flipH="1">
            <a:off x="2743200" y="2119952"/>
            <a:ext cx="152400" cy="2667000"/>
          </a:xfrm>
          <a:prstGeom prst="line">
            <a:avLst/>
          </a:prstGeom>
          <a:ln w="190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799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/>
      <p:bldP spid="18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Expectation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 is a discrete random variable with distribution P(X):</a:t>
            </a:r>
          </a:p>
          <a:p>
            <a:r>
              <a:rPr lang="en-US" dirty="0" smtClean="0"/>
              <a:t>Expectation of X (E[X]), aka. the mean of X (</a:t>
            </a:r>
            <a:r>
              <a:rPr lang="en-US" dirty="0" err="1" smtClean="0">
                <a:latin typeface="Calibri"/>
              </a:rPr>
              <a:t>μ</a:t>
            </a:r>
            <a:r>
              <a:rPr lang="en-US" baseline="-25000" dirty="0" err="1" smtClean="0">
                <a:latin typeface="Calibri"/>
              </a:rPr>
              <a:t>X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		E[X} = </a:t>
            </a:r>
            <a:r>
              <a:rPr lang="en-US" dirty="0" smtClean="0">
                <a:latin typeface="Symbol"/>
                <a:sym typeface="Symbol"/>
              </a:rPr>
              <a:t></a:t>
            </a:r>
            <a:r>
              <a:rPr lang="en-US" baseline="-25000" dirty="0" smtClean="0">
                <a:latin typeface="+mj-lt"/>
                <a:sym typeface="Symbol"/>
              </a:rPr>
              <a:t>x</a:t>
            </a:r>
            <a:r>
              <a:rPr lang="en-US" dirty="0" smtClean="0"/>
              <a:t> P(X=x)X  :=</a:t>
            </a:r>
            <a:r>
              <a:rPr lang="en-US" dirty="0"/>
              <a:t> </a:t>
            </a:r>
            <a:r>
              <a:rPr lang="en-US" dirty="0" err="1"/>
              <a:t>μ</a:t>
            </a:r>
            <a:r>
              <a:rPr lang="en-US" baseline="-25000" dirty="0" err="1"/>
              <a:t>X</a:t>
            </a:r>
            <a:endParaRPr lang="en-US" dirty="0" smtClean="0"/>
          </a:p>
          <a:p>
            <a:r>
              <a:rPr lang="en-US" dirty="0" smtClean="0"/>
              <a:t>Expectation of a function of X  (E[f(X)])</a:t>
            </a:r>
            <a:br>
              <a:rPr lang="en-US" dirty="0" smtClean="0"/>
            </a:br>
            <a:r>
              <a:rPr lang="en-US" dirty="0" smtClean="0"/>
              <a:t>		E[f(X)} </a:t>
            </a:r>
            <a:r>
              <a:rPr lang="en-US" dirty="0"/>
              <a:t>= </a:t>
            </a:r>
            <a:r>
              <a:rPr lang="en-US" dirty="0">
                <a:latin typeface="Symbol"/>
                <a:sym typeface="Symbol"/>
              </a:rPr>
              <a:t></a:t>
            </a:r>
            <a:r>
              <a:rPr lang="en-US" baseline="-25000" dirty="0">
                <a:sym typeface="Symbol"/>
              </a:rPr>
              <a:t>x</a:t>
            </a:r>
            <a:r>
              <a:rPr lang="en-US" dirty="0"/>
              <a:t> </a:t>
            </a:r>
            <a:r>
              <a:rPr lang="en-US" dirty="0" smtClean="0"/>
              <a:t>P(X=x)f(x) </a:t>
            </a:r>
          </a:p>
          <a:p>
            <a:r>
              <a:rPr lang="en-US" dirty="0"/>
              <a:t>If X is continuous, replace sums with integrals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46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Representing Data 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000000"/>
                </a:solidFill>
              </a:rPr>
              <a:t>Think about a large table, </a:t>
            </a:r>
            <a:r>
              <a:rPr lang="en-US" sz="2000" dirty="0">
                <a:solidFill>
                  <a:srgbClr val="0000FF"/>
                </a:solidFill>
              </a:rPr>
              <a:t>N attributes</a:t>
            </a:r>
            <a:r>
              <a:rPr lang="en-US" sz="2000" dirty="0">
                <a:solidFill>
                  <a:srgbClr val="000000"/>
                </a:solidFill>
              </a:rPr>
              <a:t>, and assume you want to know something about the people represented as entries in this table.</a:t>
            </a:r>
          </a:p>
          <a:p>
            <a:r>
              <a:rPr lang="en-US" sz="2000" dirty="0">
                <a:solidFill>
                  <a:srgbClr val="000000"/>
                </a:solidFill>
              </a:rPr>
              <a:t>E.g. </a:t>
            </a:r>
            <a:r>
              <a:rPr lang="en-US" sz="2000" dirty="0">
                <a:solidFill>
                  <a:srgbClr val="0000FF"/>
                </a:solidFill>
              </a:rPr>
              <a:t>own</a:t>
            </a:r>
            <a:r>
              <a:rPr lang="en-US" sz="2000" dirty="0">
                <a:solidFill>
                  <a:srgbClr val="000000"/>
                </a:solidFill>
              </a:rPr>
              <a:t> an expensive car or </a:t>
            </a:r>
            <a:r>
              <a:rPr lang="en-US" sz="2000" dirty="0">
                <a:solidFill>
                  <a:srgbClr val="FF9900"/>
                </a:solidFill>
              </a:rPr>
              <a:t>not</a:t>
            </a:r>
            <a:r>
              <a:rPr lang="en-US" sz="2000" dirty="0">
                <a:solidFill>
                  <a:srgbClr val="FFFF00"/>
                </a:solidFill>
              </a:rPr>
              <a:t>;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endParaRPr lang="en-US" sz="2000" dirty="0" smtClean="0">
              <a:solidFill>
                <a:srgbClr val="000000"/>
              </a:solidFill>
            </a:endParaRPr>
          </a:p>
          <a:p>
            <a:r>
              <a:rPr lang="en-US" sz="2000" dirty="0" smtClean="0">
                <a:solidFill>
                  <a:srgbClr val="000000"/>
                </a:solidFill>
              </a:rPr>
              <a:t>Simplest </a:t>
            </a:r>
            <a:r>
              <a:rPr lang="en-US" sz="2000" dirty="0">
                <a:solidFill>
                  <a:srgbClr val="000000"/>
                </a:solidFill>
              </a:rPr>
              <a:t>way: Histogram on the </a:t>
            </a:r>
            <a:r>
              <a:rPr lang="en-US" sz="2000" dirty="0">
                <a:solidFill>
                  <a:srgbClr val="FF0000"/>
                </a:solidFill>
              </a:rPr>
              <a:t>first</a:t>
            </a:r>
            <a:r>
              <a:rPr lang="en-US" sz="2000" dirty="0">
                <a:solidFill>
                  <a:srgbClr val="000000"/>
                </a:solidFill>
              </a:rPr>
              <a:t> attribute – </a:t>
            </a:r>
            <a:r>
              <a:rPr lang="en-US" sz="2000" dirty="0" smtClean="0">
                <a:solidFill>
                  <a:srgbClr val="0000FF"/>
                </a:solidFill>
              </a:rPr>
              <a:t>own</a:t>
            </a:r>
            <a:endParaRPr lang="en-US" sz="2000" dirty="0">
              <a:solidFill>
                <a:srgbClr val="0000FF"/>
              </a:solidFill>
            </a:endParaRPr>
          </a:p>
          <a:p>
            <a:r>
              <a:rPr lang="en-US" sz="2000" dirty="0">
                <a:solidFill>
                  <a:srgbClr val="000000"/>
                </a:solidFill>
              </a:rPr>
              <a:t>Then, histogram on </a:t>
            </a:r>
            <a:r>
              <a:rPr lang="en-US" sz="2000" dirty="0">
                <a:solidFill>
                  <a:srgbClr val="0000FF"/>
                </a:solidFill>
              </a:rPr>
              <a:t>first</a:t>
            </a:r>
            <a:r>
              <a:rPr lang="en-US" sz="2000" dirty="0">
                <a:solidFill>
                  <a:srgbClr val="FF0000"/>
                </a:solidFill>
              </a:rPr>
              <a:t> and second </a:t>
            </a:r>
            <a:r>
              <a:rPr lang="en-US" sz="2000" dirty="0" smtClean="0">
                <a:solidFill>
                  <a:srgbClr val="FF0000"/>
                </a:solidFill>
              </a:rPr>
              <a:t>(</a:t>
            </a:r>
            <a:r>
              <a:rPr lang="en-US" sz="2000" dirty="0" smtClean="0">
                <a:solidFill>
                  <a:srgbClr val="0000FF"/>
                </a:solidFill>
              </a:rPr>
              <a:t>own</a:t>
            </a:r>
            <a:r>
              <a:rPr lang="en-US" sz="2000" dirty="0" smtClean="0">
                <a:solidFill>
                  <a:srgbClr val="FF0000"/>
                </a:solidFill>
              </a:rPr>
              <a:t> &amp; gender)</a:t>
            </a:r>
          </a:p>
          <a:p>
            <a:r>
              <a:rPr lang="en-US" sz="2000" dirty="0" smtClean="0"/>
              <a:t>But, what if the # </a:t>
            </a:r>
            <a:r>
              <a:rPr lang="en-US" sz="2000" dirty="0"/>
              <a:t>of </a:t>
            </a:r>
            <a:r>
              <a:rPr lang="en-US" sz="2000" dirty="0" smtClean="0"/>
              <a:t>attributes is larger: </a:t>
            </a:r>
            <a:r>
              <a:rPr lang="en-US" sz="2000" dirty="0">
                <a:solidFill>
                  <a:srgbClr val="FC0128"/>
                </a:solidFill>
              </a:rPr>
              <a:t>N=16</a:t>
            </a:r>
          </a:p>
          <a:p>
            <a:r>
              <a:rPr lang="en-US" sz="2000" dirty="0" smtClean="0"/>
              <a:t>How </a:t>
            </a:r>
            <a:r>
              <a:rPr lang="en-US" sz="2000" dirty="0"/>
              <a:t>large are the </a:t>
            </a:r>
            <a:r>
              <a:rPr lang="en-US" sz="2000" dirty="0">
                <a:solidFill>
                  <a:srgbClr val="FF0000"/>
                </a:solidFill>
              </a:rPr>
              <a:t>1-d histograms </a:t>
            </a:r>
            <a:r>
              <a:rPr lang="en-US" sz="2000" dirty="0"/>
              <a:t>(contingency tables) ? </a:t>
            </a:r>
            <a:r>
              <a:rPr lang="en-US" sz="2000" dirty="0" smtClean="0"/>
              <a:t>16 numbers</a:t>
            </a:r>
            <a:endParaRPr lang="en-US" sz="2000" dirty="0"/>
          </a:p>
          <a:p>
            <a:r>
              <a:rPr lang="en-US" sz="2000" dirty="0" smtClean="0"/>
              <a:t>How </a:t>
            </a:r>
            <a:r>
              <a:rPr lang="en-US" sz="2000" dirty="0"/>
              <a:t>large are the </a:t>
            </a:r>
            <a:r>
              <a:rPr lang="en-US" sz="2000" dirty="0">
                <a:solidFill>
                  <a:srgbClr val="FF0000"/>
                </a:solidFill>
              </a:rPr>
              <a:t>2-d </a:t>
            </a:r>
            <a:r>
              <a:rPr lang="en-US" sz="2000" dirty="0" smtClean="0">
                <a:solidFill>
                  <a:srgbClr val="FF0000"/>
                </a:solidFill>
              </a:rPr>
              <a:t>histograms? </a:t>
            </a:r>
            <a:r>
              <a:rPr lang="en-US" sz="2000" dirty="0" smtClean="0"/>
              <a:t>16-choose-2 = 120 </a:t>
            </a:r>
            <a:r>
              <a:rPr lang="en-US" sz="2000" dirty="0"/>
              <a:t>numbers</a:t>
            </a:r>
          </a:p>
          <a:p>
            <a:r>
              <a:rPr lang="en-US" sz="2000" dirty="0" smtClean="0"/>
              <a:t>How </a:t>
            </a:r>
            <a:r>
              <a:rPr lang="en-US" sz="2000" dirty="0"/>
              <a:t>many 3-d tables? 560 numbers</a:t>
            </a:r>
          </a:p>
          <a:p>
            <a:r>
              <a:rPr lang="en-US" sz="2000" dirty="0" smtClean="0"/>
              <a:t>With </a:t>
            </a:r>
            <a:r>
              <a:rPr lang="en-US" sz="2000" dirty="0"/>
              <a:t>100 attributes, the 3-d tables need 161,700 </a:t>
            </a:r>
            <a:r>
              <a:rPr lang="en-US" sz="2000" dirty="0" smtClean="0"/>
              <a:t>numbers</a:t>
            </a:r>
          </a:p>
          <a:p>
            <a:pPr lvl="1"/>
            <a:r>
              <a:rPr lang="en-US" sz="1800" b="1" dirty="0" smtClean="0"/>
              <a:t>We </a:t>
            </a:r>
            <a:r>
              <a:rPr lang="en-US" sz="1800" b="1" dirty="0"/>
              <a:t>need to figure out a way to represent data in a better way, and figure </a:t>
            </a:r>
            <a:r>
              <a:rPr lang="en-US" sz="1800" b="1" dirty="0" smtClean="0"/>
              <a:t>out </a:t>
            </a:r>
            <a:r>
              <a:rPr lang="en-US" sz="1800" b="1" dirty="0"/>
              <a:t>what  are the important attributes to look at first. </a:t>
            </a:r>
          </a:p>
          <a:p>
            <a:pPr lvl="1"/>
            <a:r>
              <a:rPr lang="en-US" sz="1800" b="1" dirty="0" smtClean="0"/>
              <a:t>Information </a:t>
            </a:r>
            <a:r>
              <a:rPr lang="en-US" sz="1800" b="1" dirty="0"/>
              <a:t>theory has something to say about it – we will use it to better represent the data. </a:t>
            </a:r>
          </a:p>
          <a:p>
            <a:endParaRPr lang="en-US" sz="2000" dirty="0" smtClean="0"/>
          </a:p>
          <a:p>
            <a:endParaRPr lang="en-US" sz="2000" dirty="0" smtClean="0">
              <a:solidFill>
                <a:srgbClr val="FF0000"/>
              </a:solidFill>
            </a:endParaRPr>
          </a:p>
          <a:p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FA6F6034-1516-478C-9756-BC6A8296D6DE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149508" name="Group 4"/>
          <p:cNvGrpSpPr>
            <a:grpSpLocks/>
          </p:cNvGrpSpPr>
          <p:nvPr/>
        </p:nvGrpSpPr>
        <p:grpSpPr bwMode="auto">
          <a:xfrm>
            <a:off x="7620000" y="1905000"/>
            <a:ext cx="1319804" cy="457200"/>
            <a:chOff x="2016" y="1872"/>
            <a:chExt cx="960" cy="288"/>
          </a:xfrm>
        </p:grpSpPr>
        <p:sp>
          <p:nvSpPr>
            <p:cNvPr id="149509" name="Rectangle 5"/>
            <p:cNvSpPr>
              <a:spLocks noChangeArrowheads="1"/>
            </p:cNvSpPr>
            <p:nvPr/>
          </p:nvSpPr>
          <p:spPr bwMode="auto">
            <a:xfrm>
              <a:off x="2016" y="1872"/>
              <a:ext cx="960" cy="14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510" name="Rectangle 6"/>
            <p:cNvSpPr>
              <a:spLocks noChangeArrowheads="1"/>
            </p:cNvSpPr>
            <p:nvPr/>
          </p:nvSpPr>
          <p:spPr bwMode="auto">
            <a:xfrm>
              <a:off x="2016" y="2016"/>
              <a:ext cx="486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9511" name="Group 7"/>
          <p:cNvGrpSpPr>
            <a:grpSpLocks/>
          </p:cNvGrpSpPr>
          <p:nvPr/>
        </p:nvGrpSpPr>
        <p:grpSpPr bwMode="auto">
          <a:xfrm>
            <a:off x="7610473" y="2743200"/>
            <a:ext cx="1145366" cy="609600"/>
            <a:chOff x="3600" y="2208"/>
            <a:chExt cx="960" cy="384"/>
          </a:xfrm>
        </p:grpSpPr>
        <p:grpSp>
          <p:nvGrpSpPr>
            <p:cNvPr id="149512" name="Group 8"/>
            <p:cNvGrpSpPr>
              <a:grpSpLocks/>
            </p:cNvGrpSpPr>
            <p:nvPr/>
          </p:nvGrpSpPr>
          <p:grpSpPr bwMode="auto">
            <a:xfrm>
              <a:off x="3600" y="2208"/>
              <a:ext cx="960" cy="192"/>
              <a:chOff x="3600" y="2208"/>
              <a:chExt cx="960" cy="288"/>
            </a:xfrm>
          </p:grpSpPr>
          <p:sp>
            <p:nvSpPr>
              <p:cNvPr id="149513" name="Rectangle 9"/>
              <p:cNvSpPr>
                <a:spLocks noChangeArrowheads="1"/>
              </p:cNvSpPr>
              <p:nvPr/>
            </p:nvSpPr>
            <p:spPr bwMode="auto">
              <a:xfrm>
                <a:off x="3600" y="2208"/>
                <a:ext cx="960" cy="144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14" name="Rectangle 10"/>
              <p:cNvSpPr>
                <a:spLocks noChangeArrowheads="1"/>
              </p:cNvSpPr>
              <p:nvPr/>
            </p:nvSpPr>
            <p:spPr bwMode="auto">
              <a:xfrm>
                <a:off x="3600" y="2352"/>
                <a:ext cx="486" cy="144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9515" name="Rectangle 11"/>
            <p:cNvSpPr>
              <a:spLocks noChangeArrowheads="1"/>
            </p:cNvSpPr>
            <p:nvPr/>
          </p:nvSpPr>
          <p:spPr bwMode="auto">
            <a:xfrm>
              <a:off x="3600" y="2400"/>
              <a:ext cx="576" cy="96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516" name="Rectangle 12"/>
            <p:cNvSpPr>
              <a:spLocks noChangeArrowheads="1"/>
            </p:cNvSpPr>
            <p:nvPr/>
          </p:nvSpPr>
          <p:spPr bwMode="auto">
            <a:xfrm>
              <a:off x="3600" y="2496"/>
              <a:ext cx="672" cy="96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9150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Variance and standard deviation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Squared difference between X and its mean:</a:t>
            </a:r>
          </a:p>
          <a:p>
            <a:r>
              <a:rPr lang="en-US" dirty="0" smtClean="0"/>
              <a:t>(X – E[X])</a:t>
            </a:r>
            <a:r>
              <a:rPr lang="en-US" baseline="30000" dirty="0" smtClean="0"/>
              <a:t>2</a:t>
            </a:r>
            <a:r>
              <a:rPr lang="en-US" dirty="0" smtClean="0"/>
              <a:t>  =  (X – </a:t>
            </a:r>
            <a:r>
              <a:rPr lang="en-US" dirty="0" err="1" smtClean="0">
                <a:latin typeface="Calibri"/>
              </a:rPr>
              <a:t>μ</a:t>
            </a:r>
            <a:r>
              <a:rPr lang="en-US" baseline="-25000" dirty="0" err="1" smtClean="0">
                <a:latin typeface="Calibri"/>
              </a:rPr>
              <a:t>X</a:t>
            </a:r>
            <a:r>
              <a:rPr lang="en-US" dirty="0" smtClean="0">
                <a:latin typeface="Calibri"/>
              </a:rPr>
              <a:t>)</a:t>
            </a:r>
            <a:r>
              <a:rPr lang="en-US" baseline="30000" dirty="0" smtClean="0">
                <a:latin typeface="Calibri"/>
              </a:rPr>
              <a:t>2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>
                <a:solidFill>
                  <a:srgbClr val="FC0128"/>
                </a:solidFill>
              </a:rPr>
              <a:t>Variance of X:</a:t>
            </a:r>
          </a:p>
          <a:p>
            <a:endParaRPr lang="en-US" dirty="0" smtClean="0"/>
          </a:p>
          <a:p>
            <a:r>
              <a:rPr lang="en-US" dirty="0" smtClean="0"/>
              <a:t>The expected value of the square difference between X and its mean </a:t>
            </a:r>
          </a:p>
          <a:p>
            <a:r>
              <a:rPr lang="en-US" dirty="0" smtClean="0">
                <a:solidFill>
                  <a:srgbClr val="FC0128"/>
                </a:solidFill>
              </a:rPr>
              <a:t>Standard deviation of X: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(= the square root of the variance)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50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9469773"/>
              </p:ext>
            </p:extLst>
          </p:nvPr>
        </p:nvGraphicFramePr>
        <p:xfrm>
          <a:off x="2667000" y="2451100"/>
          <a:ext cx="44196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Equation" r:id="rId3" imgW="4419600" imgH="520700" progId="Equation.3">
                  <p:embed/>
                </p:oleObj>
              </mc:Choice>
              <mc:Fallback>
                <p:oleObj name="Equation" r:id="rId3" imgW="4419600" imgH="5207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67000" y="2451100"/>
                        <a:ext cx="4419600" cy="52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5289139"/>
              </p:ext>
            </p:extLst>
          </p:nvPr>
        </p:nvGraphicFramePr>
        <p:xfrm>
          <a:off x="2717800" y="4114800"/>
          <a:ext cx="33782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5" imgW="3378200" imgH="622300" progId="Equation.3">
                  <p:embed/>
                </p:oleObj>
              </mc:Choice>
              <mc:Fallback>
                <p:oleObj name="Equation" r:id="rId5" imgW="3378200" imgH="622300" progId="Equation.3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17800" y="4114800"/>
                        <a:ext cx="3378200" cy="6223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613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variance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variance of </a:t>
            </a:r>
            <a:r>
              <a:rPr lang="en-US" i="1" dirty="0" smtClean="0"/>
              <a:t>X</a:t>
            </a:r>
            <a:r>
              <a:rPr lang="en-US" dirty="0" smtClean="0"/>
              <a:t> is equal to the expected value of </a:t>
            </a:r>
            <a:r>
              <a:rPr lang="en-US" i="1" dirty="0" smtClean="0"/>
              <a:t>X</a:t>
            </a:r>
            <a:r>
              <a:rPr lang="en-US" baseline="30000" dirty="0" smtClean="0"/>
              <a:t>2</a:t>
            </a:r>
            <a:r>
              <a:rPr lang="en-US" dirty="0" smtClean="0"/>
              <a:t> minus the square of its mean</a:t>
            </a:r>
          </a:p>
          <a:p>
            <a:r>
              <a:rPr lang="en-US" dirty="0" err="1" smtClean="0">
                <a:solidFill>
                  <a:srgbClr val="FC0128"/>
                </a:solidFill>
              </a:rPr>
              <a:t>Var</a:t>
            </a:r>
            <a:r>
              <a:rPr lang="en-US" dirty="0" smtClean="0">
                <a:solidFill>
                  <a:srgbClr val="FC0128"/>
                </a:solidFill>
              </a:rPr>
              <a:t>(</a:t>
            </a:r>
            <a:r>
              <a:rPr lang="en-US" i="1" dirty="0" smtClean="0">
                <a:solidFill>
                  <a:srgbClr val="FC0128"/>
                </a:solidFill>
              </a:rPr>
              <a:t>X</a:t>
            </a:r>
            <a:r>
              <a:rPr lang="en-US" dirty="0" smtClean="0">
                <a:solidFill>
                  <a:srgbClr val="FC0128"/>
                </a:solidFill>
              </a:rPr>
              <a:t>)</a:t>
            </a:r>
            <a:r>
              <a:rPr lang="en-US" dirty="0" smtClean="0"/>
              <a:t>	= </a:t>
            </a:r>
            <a:r>
              <a:rPr lang="en-US" i="1" dirty="0" smtClean="0"/>
              <a:t>E</a:t>
            </a:r>
            <a:r>
              <a:rPr lang="en-US" dirty="0" smtClean="0"/>
              <a:t>[</a:t>
            </a:r>
            <a:r>
              <a:rPr lang="en-US" i="1" dirty="0" smtClean="0"/>
              <a:t>X</a:t>
            </a:r>
            <a:r>
              <a:rPr lang="en-US" baseline="30000" dirty="0" smtClean="0"/>
              <a:t>2</a:t>
            </a:r>
            <a:r>
              <a:rPr lang="en-US" dirty="0" smtClean="0"/>
              <a:t>] − (</a:t>
            </a:r>
            <a:r>
              <a:rPr lang="en-US" i="1" dirty="0"/>
              <a:t>E</a:t>
            </a:r>
            <a:r>
              <a:rPr lang="en-US" dirty="0"/>
              <a:t>[</a:t>
            </a:r>
            <a:r>
              <a:rPr lang="en-US" i="1" dirty="0" smtClean="0"/>
              <a:t>X</a:t>
            </a:r>
            <a:r>
              <a:rPr lang="en-US" dirty="0" smtClean="0"/>
              <a:t>])</a:t>
            </a:r>
            <a:r>
              <a:rPr lang="en-US" baseline="30000" dirty="0" smtClean="0"/>
              <a:t>2 </a:t>
            </a:r>
            <a:br>
              <a:rPr lang="en-US" baseline="30000" dirty="0" smtClean="0"/>
            </a:br>
            <a:r>
              <a:rPr lang="en-US" dirty="0" smtClean="0"/>
              <a:t>			= </a:t>
            </a:r>
            <a:r>
              <a:rPr lang="en-US" i="1" dirty="0"/>
              <a:t>E</a:t>
            </a:r>
            <a:r>
              <a:rPr lang="en-US" dirty="0"/>
              <a:t>[</a:t>
            </a:r>
            <a:r>
              <a:rPr lang="en-US" i="1" dirty="0"/>
              <a:t>X</a:t>
            </a:r>
            <a:r>
              <a:rPr lang="en-US" baseline="30000" dirty="0"/>
              <a:t>2</a:t>
            </a:r>
            <a:r>
              <a:rPr lang="en-US" dirty="0"/>
              <a:t>] − </a:t>
            </a:r>
            <a:r>
              <a:rPr lang="en-US" i="1" dirty="0" smtClean="0"/>
              <a:t>μ</a:t>
            </a:r>
            <a:r>
              <a:rPr lang="en-US" i="1" baseline="-25000" dirty="0" smtClean="0"/>
              <a:t>X</a:t>
            </a:r>
            <a:r>
              <a:rPr lang="en-US" baseline="30000" dirty="0" smtClean="0"/>
              <a:t>2</a:t>
            </a:r>
          </a:p>
          <a:p>
            <a:r>
              <a:rPr lang="en-US" sz="2400" dirty="0" smtClean="0"/>
              <a:t>Proof:</a:t>
            </a:r>
          </a:p>
          <a:p>
            <a:r>
              <a:rPr lang="en-US" sz="2400" dirty="0" err="1">
                <a:solidFill>
                  <a:srgbClr val="FC0128"/>
                </a:solidFill>
              </a:rPr>
              <a:t>Var</a:t>
            </a:r>
            <a:r>
              <a:rPr lang="en-US" sz="2400" dirty="0">
                <a:solidFill>
                  <a:srgbClr val="FC0128"/>
                </a:solidFill>
              </a:rPr>
              <a:t>(</a:t>
            </a:r>
            <a:r>
              <a:rPr lang="en-US" sz="2400" i="1" dirty="0">
                <a:solidFill>
                  <a:srgbClr val="FC0128"/>
                </a:solidFill>
              </a:rPr>
              <a:t>X</a:t>
            </a:r>
            <a:r>
              <a:rPr lang="en-US" sz="2400" dirty="0">
                <a:solidFill>
                  <a:srgbClr val="FC0128"/>
                </a:solidFill>
              </a:rPr>
              <a:t>)</a:t>
            </a:r>
            <a:r>
              <a:rPr lang="en-US" sz="2400" dirty="0"/>
              <a:t>	</a:t>
            </a:r>
            <a:r>
              <a:rPr lang="en-US" sz="2400" dirty="0" smtClean="0"/>
              <a:t>= </a:t>
            </a:r>
            <a:r>
              <a:rPr lang="en-US" sz="2400" i="1" dirty="0"/>
              <a:t>E</a:t>
            </a:r>
            <a:r>
              <a:rPr lang="en-US" sz="2400" dirty="0" smtClean="0"/>
              <a:t>[(</a:t>
            </a:r>
            <a:r>
              <a:rPr lang="en-US" sz="2400" i="1" dirty="0" smtClean="0"/>
              <a:t>X </a:t>
            </a:r>
            <a:r>
              <a:rPr lang="en-US" sz="2400" dirty="0" smtClean="0"/>
              <a:t>− </a:t>
            </a:r>
            <a:r>
              <a:rPr lang="en-US" sz="2400" i="1" dirty="0" smtClean="0"/>
              <a:t>μ</a:t>
            </a:r>
            <a:r>
              <a:rPr lang="en-US" sz="2400" i="1" baseline="-25000" dirty="0"/>
              <a:t>X</a:t>
            </a:r>
            <a:r>
              <a:rPr lang="en-US" sz="2400" dirty="0" smtClean="0"/>
              <a:t>)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]</a:t>
            </a:r>
            <a:endParaRPr lang="en-US" sz="2400" dirty="0"/>
          </a:p>
          <a:p>
            <a:r>
              <a:rPr lang="en-US" sz="2400" dirty="0" smtClean="0"/>
              <a:t>			= </a:t>
            </a:r>
            <a:r>
              <a:rPr lang="en-US" sz="2400" i="1" dirty="0" smtClean="0"/>
              <a:t>E</a:t>
            </a:r>
            <a:r>
              <a:rPr lang="en-US" sz="2400" dirty="0" smtClean="0"/>
              <a:t>[</a:t>
            </a:r>
            <a:r>
              <a:rPr lang="en-US" sz="2400" i="1" dirty="0" smtClean="0"/>
              <a:t>X</a:t>
            </a:r>
            <a:r>
              <a:rPr lang="en-US" sz="2400" baseline="30000" dirty="0" smtClean="0"/>
              <a:t>2 </a:t>
            </a:r>
            <a:r>
              <a:rPr lang="en-US" sz="2400" dirty="0" smtClean="0"/>
              <a:t>− 2</a:t>
            </a:r>
            <a:r>
              <a:rPr lang="en-US" sz="2400" i="1" dirty="0" smtClean="0"/>
              <a:t>μ</a:t>
            </a:r>
            <a:r>
              <a:rPr lang="en-US" sz="2400" i="1" baseline="-25000" dirty="0" smtClean="0"/>
              <a:t>X</a:t>
            </a:r>
            <a:r>
              <a:rPr lang="en-US" sz="2400" i="1" dirty="0" smtClean="0"/>
              <a:t>X + μ</a:t>
            </a:r>
            <a:r>
              <a:rPr lang="en-US" sz="2400" i="1" baseline="-25000" dirty="0"/>
              <a:t>X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]</a:t>
            </a:r>
          </a:p>
          <a:p>
            <a:r>
              <a:rPr lang="en-US" sz="2400" dirty="0"/>
              <a:t>		</a:t>
            </a:r>
            <a:r>
              <a:rPr lang="en-US" sz="2400" dirty="0" smtClean="0"/>
              <a:t>	= </a:t>
            </a:r>
            <a:r>
              <a:rPr lang="en-US" sz="2400" i="1" dirty="0"/>
              <a:t>E</a:t>
            </a:r>
            <a:r>
              <a:rPr lang="en-US" sz="2400" dirty="0"/>
              <a:t>[</a:t>
            </a:r>
            <a:r>
              <a:rPr lang="en-US" sz="2400" i="1" dirty="0" smtClean="0"/>
              <a:t>X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] 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− 2</a:t>
            </a:r>
            <a:r>
              <a:rPr lang="en-US" sz="2400" i="1" dirty="0" smtClean="0"/>
              <a:t>μ</a:t>
            </a:r>
            <a:r>
              <a:rPr lang="en-US" sz="2400" i="1" baseline="-25000" dirty="0" smtClean="0"/>
              <a:t>X</a:t>
            </a:r>
            <a:r>
              <a:rPr lang="en-US" sz="2400" i="1" dirty="0" smtClean="0"/>
              <a:t>E</a:t>
            </a:r>
            <a:r>
              <a:rPr lang="en-US" sz="2400" dirty="0" smtClean="0"/>
              <a:t>[</a:t>
            </a:r>
            <a:r>
              <a:rPr lang="en-US" sz="2400" i="1" dirty="0" smtClean="0"/>
              <a:t>X</a:t>
            </a:r>
            <a:r>
              <a:rPr lang="en-US" sz="2400" dirty="0" smtClean="0"/>
              <a:t>]</a:t>
            </a:r>
            <a:r>
              <a:rPr lang="en-US" sz="2400" i="1" dirty="0" smtClean="0"/>
              <a:t> </a:t>
            </a:r>
            <a:r>
              <a:rPr lang="en-US" sz="2400" i="1" dirty="0"/>
              <a:t>+ </a:t>
            </a:r>
            <a:r>
              <a:rPr lang="en-US" sz="2400" i="1" dirty="0" smtClean="0"/>
              <a:t>μ</a:t>
            </a:r>
            <a:r>
              <a:rPr lang="en-US" sz="2400" i="1" baseline="-25000" dirty="0"/>
              <a:t>X</a:t>
            </a:r>
            <a:r>
              <a:rPr lang="en-US" sz="2400" baseline="30000" dirty="0" smtClean="0"/>
              <a:t>2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	</a:t>
            </a:r>
            <a:r>
              <a:rPr lang="en-US" sz="2400" dirty="0"/>
              <a:t>= </a:t>
            </a:r>
            <a:r>
              <a:rPr lang="en-US" sz="2400" i="1" dirty="0"/>
              <a:t>E</a:t>
            </a:r>
            <a:r>
              <a:rPr lang="en-US" sz="2400" dirty="0"/>
              <a:t>[</a:t>
            </a:r>
            <a:r>
              <a:rPr lang="en-US" sz="2400" i="1" dirty="0"/>
              <a:t>X</a:t>
            </a:r>
            <a:r>
              <a:rPr lang="en-US" sz="2400" baseline="30000" dirty="0"/>
              <a:t>2</a:t>
            </a:r>
            <a:r>
              <a:rPr lang="en-US" sz="2400" dirty="0"/>
              <a:t>] </a:t>
            </a:r>
            <a:r>
              <a:rPr lang="en-US" sz="2400" baseline="30000" dirty="0"/>
              <a:t> </a:t>
            </a:r>
            <a:r>
              <a:rPr lang="en-US" sz="2400" dirty="0" smtClean="0"/>
              <a:t>− </a:t>
            </a:r>
            <a:r>
              <a:rPr lang="en-US" sz="2400" i="1" dirty="0" smtClean="0"/>
              <a:t>μ</a:t>
            </a:r>
            <a:r>
              <a:rPr lang="en-US" sz="2400" i="1" baseline="-25000" dirty="0" smtClean="0"/>
              <a:t>X</a:t>
            </a:r>
            <a:r>
              <a:rPr lang="en-US" sz="2400" baseline="30000" dirty="0" smtClean="0"/>
              <a:t>2</a:t>
            </a:r>
            <a:endParaRPr lang="en-US" sz="2400" dirty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47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i.i.d</a:t>
            </a:r>
            <a:r>
              <a:rPr lang="en-US" dirty="0" smtClean="0"/>
              <a:t>. assumption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Training and test items are </a:t>
            </a:r>
            <a:r>
              <a:rPr lang="en-US" dirty="0" smtClean="0">
                <a:solidFill>
                  <a:srgbClr val="C00000"/>
                </a:solidFill>
              </a:rPr>
              <a:t>independently and identically distributed (</a:t>
            </a:r>
            <a:r>
              <a:rPr lang="en-US" dirty="0" err="1" smtClean="0">
                <a:solidFill>
                  <a:srgbClr val="C00000"/>
                </a:solidFill>
              </a:rPr>
              <a:t>i.i.d</a:t>
            </a:r>
            <a:r>
              <a:rPr lang="en-US" dirty="0" smtClean="0">
                <a:solidFill>
                  <a:srgbClr val="C00000"/>
                </a:solidFill>
              </a:rPr>
              <a:t>.)</a:t>
            </a:r>
            <a:r>
              <a:rPr lang="en-US" dirty="0" smtClean="0"/>
              <a:t>: 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/>
              <a:t>There is a distribution </a:t>
            </a:r>
            <a:r>
              <a:rPr lang="en-US" sz="2400" i="1" dirty="0">
                <a:cs typeface="Lucida Calligraphy"/>
              </a:rPr>
              <a:t>P</a:t>
            </a:r>
            <a:r>
              <a:rPr lang="en-US" sz="2400" dirty="0">
                <a:cs typeface="Lucida Calligraphy"/>
              </a:rPr>
              <a:t>(</a:t>
            </a:r>
            <a:r>
              <a:rPr lang="en-US" sz="2400" b="1" dirty="0">
                <a:cs typeface="Lucida Calligraphy"/>
              </a:rPr>
              <a:t>X, </a:t>
            </a:r>
            <a:r>
              <a:rPr lang="en-US" sz="2400" dirty="0">
                <a:cs typeface="Lucida Calligraphy"/>
              </a:rPr>
              <a:t>Y</a:t>
            </a:r>
            <a:r>
              <a:rPr lang="en-US" sz="2400" dirty="0" smtClean="0">
                <a:cs typeface="Lucida Calligraphy"/>
              </a:rPr>
              <a:t>) from which the data </a:t>
            </a:r>
            <a:r>
              <a:rPr lang="en-US" sz="2400" dirty="0">
                <a:latin typeface="Lucida Calligraphy"/>
                <a:cs typeface="Lucida Calligraphy"/>
              </a:rPr>
              <a:t>D </a:t>
            </a:r>
            <a:r>
              <a:rPr lang="en-US" sz="2400" dirty="0">
                <a:cs typeface="Lucida Calligraphy"/>
              </a:rPr>
              <a:t>= {(</a:t>
            </a:r>
            <a:r>
              <a:rPr lang="en-US" sz="2400" b="1" dirty="0">
                <a:cs typeface="Lucida Calligraphy"/>
              </a:rPr>
              <a:t>x</a:t>
            </a:r>
            <a:r>
              <a:rPr lang="en-US" sz="2400" dirty="0">
                <a:cs typeface="Lucida Calligraphy"/>
              </a:rPr>
              <a:t>, y)</a:t>
            </a:r>
            <a:r>
              <a:rPr lang="en-US" sz="2400" dirty="0" smtClean="0">
                <a:cs typeface="Lucida Calligraphy"/>
              </a:rPr>
              <a:t>} is generated.</a:t>
            </a:r>
            <a:endParaRPr lang="en-US" sz="2400" dirty="0" smtClean="0"/>
          </a:p>
          <a:p>
            <a:pPr lvl="2">
              <a:spcAft>
                <a:spcPts val="600"/>
              </a:spcAft>
            </a:pPr>
            <a:r>
              <a:rPr lang="en-US" dirty="0" smtClean="0">
                <a:cs typeface="Lucida Calligraphy"/>
              </a:rPr>
              <a:t>Sometimes it’s useful to rewrite </a:t>
            </a:r>
            <a:r>
              <a:rPr lang="en-US" i="1" dirty="0" smtClean="0">
                <a:cs typeface="Lucida Calligraphy"/>
              </a:rPr>
              <a:t>P</a:t>
            </a:r>
            <a:r>
              <a:rPr lang="en-US" dirty="0" smtClean="0">
                <a:cs typeface="Lucida Calligraphy"/>
              </a:rPr>
              <a:t>(</a:t>
            </a:r>
            <a:r>
              <a:rPr lang="en-US" b="1" dirty="0" smtClean="0">
                <a:cs typeface="Lucida Calligraphy"/>
              </a:rPr>
              <a:t>X</a:t>
            </a:r>
            <a:r>
              <a:rPr lang="en-US" dirty="0" smtClean="0">
                <a:cs typeface="Lucida Calligraphy"/>
              </a:rPr>
              <a:t>, Y) as </a:t>
            </a:r>
            <a:r>
              <a:rPr lang="en-US" i="1" dirty="0" smtClean="0">
                <a:cs typeface="Lucida Calligraphy"/>
              </a:rPr>
              <a:t>P</a:t>
            </a:r>
            <a:r>
              <a:rPr lang="en-US" dirty="0" smtClean="0">
                <a:cs typeface="Lucida Calligraphy"/>
              </a:rPr>
              <a:t>(</a:t>
            </a:r>
            <a:r>
              <a:rPr lang="en-US" b="1" dirty="0" smtClean="0">
                <a:cs typeface="Lucida Calligraphy"/>
              </a:rPr>
              <a:t>X</a:t>
            </a:r>
            <a:r>
              <a:rPr lang="en-US" dirty="0" smtClean="0">
                <a:cs typeface="Lucida Calligraphy"/>
              </a:rPr>
              <a:t>)</a:t>
            </a:r>
            <a:r>
              <a:rPr lang="en-US" i="1" dirty="0" smtClean="0">
                <a:cs typeface="Lucida Calligraphy"/>
              </a:rPr>
              <a:t>P</a:t>
            </a:r>
            <a:r>
              <a:rPr lang="en-US" dirty="0" smtClean="0">
                <a:cs typeface="Lucida Calligraphy"/>
              </a:rPr>
              <a:t>(Y|</a:t>
            </a:r>
            <a:r>
              <a:rPr lang="en-US" b="1" dirty="0" smtClean="0">
                <a:cs typeface="Lucida Calligraphy"/>
              </a:rPr>
              <a:t>X</a:t>
            </a:r>
            <a:r>
              <a:rPr lang="en-US" dirty="0" smtClean="0">
                <a:cs typeface="Lucida Calligraphy"/>
              </a:rPr>
              <a:t>)</a:t>
            </a:r>
            <a:br>
              <a:rPr lang="en-US" dirty="0" smtClean="0">
                <a:cs typeface="Lucida Calligraphy"/>
              </a:rPr>
            </a:br>
            <a:r>
              <a:rPr lang="en-US" dirty="0" smtClean="0">
                <a:cs typeface="Lucida Calligraphy"/>
              </a:rPr>
              <a:t>Usually </a:t>
            </a:r>
            <a:r>
              <a:rPr lang="en-US" i="1" dirty="0" smtClean="0">
                <a:cs typeface="Lucida Calligraphy"/>
              </a:rPr>
              <a:t>P</a:t>
            </a:r>
            <a:r>
              <a:rPr lang="en-US" dirty="0" smtClean="0">
                <a:cs typeface="Lucida Calligraphy"/>
              </a:rPr>
              <a:t>(</a:t>
            </a:r>
            <a:r>
              <a:rPr lang="en-US" b="1" dirty="0" smtClean="0">
                <a:cs typeface="Lucida Calligraphy"/>
              </a:rPr>
              <a:t>X</a:t>
            </a:r>
            <a:r>
              <a:rPr lang="en-US" dirty="0" smtClean="0">
                <a:cs typeface="Lucida Calligraphy"/>
              </a:rPr>
              <a:t>, Y) is unknown to us (we just know it exists)</a:t>
            </a:r>
            <a:endParaRPr lang="en-US" sz="2400" dirty="0">
              <a:cs typeface="Lucida Calligraphy"/>
            </a:endParaRPr>
          </a:p>
          <a:p>
            <a:pPr lvl="1">
              <a:spcAft>
                <a:spcPts val="600"/>
              </a:spcAft>
            </a:pPr>
            <a:r>
              <a:rPr lang="en-US" sz="2400" dirty="0" smtClean="0">
                <a:cs typeface="Lucida Calligraphy"/>
              </a:rPr>
              <a:t>Training </a:t>
            </a:r>
            <a:r>
              <a:rPr lang="en-US" sz="2400" dirty="0">
                <a:cs typeface="Lucida Calligraphy"/>
              </a:rPr>
              <a:t>and test data are </a:t>
            </a:r>
            <a:r>
              <a:rPr lang="en-US" sz="2400" dirty="0" smtClean="0">
                <a:cs typeface="Lucida Calligraphy"/>
              </a:rPr>
              <a:t>samples drawn </a:t>
            </a:r>
            <a:r>
              <a:rPr lang="en-US" sz="2400" dirty="0">
                <a:cs typeface="Lucida Calligraphy"/>
              </a:rPr>
              <a:t>from the </a:t>
            </a:r>
            <a:r>
              <a:rPr lang="en-US" sz="2400" i="1" dirty="0">
                <a:cs typeface="Lucida Calligraphy"/>
              </a:rPr>
              <a:t>same</a:t>
            </a:r>
            <a:r>
              <a:rPr lang="en-US" sz="2400" dirty="0">
                <a:cs typeface="Lucida Calligraphy"/>
              </a:rPr>
              <a:t> </a:t>
            </a:r>
            <a:r>
              <a:rPr lang="en-US" sz="2400" i="1" dirty="0">
                <a:cs typeface="Lucida Calligraphy"/>
              </a:rPr>
              <a:t>P</a:t>
            </a:r>
            <a:r>
              <a:rPr lang="en-US" sz="2400" dirty="0">
                <a:cs typeface="Lucida Calligraphy"/>
              </a:rPr>
              <a:t>(</a:t>
            </a:r>
            <a:r>
              <a:rPr lang="en-US" sz="2400" b="1" dirty="0">
                <a:cs typeface="Lucida Calligraphy"/>
              </a:rPr>
              <a:t>X, </a:t>
            </a:r>
            <a:r>
              <a:rPr lang="en-US" sz="2400" dirty="0">
                <a:cs typeface="Lucida Calligraphy"/>
              </a:rPr>
              <a:t>Y</a:t>
            </a:r>
            <a:r>
              <a:rPr lang="en-US" sz="2400" dirty="0" smtClean="0">
                <a:cs typeface="Lucida Calligraphy"/>
              </a:rPr>
              <a:t>): they are </a:t>
            </a:r>
            <a:r>
              <a:rPr lang="en-US" sz="2400" dirty="0" smtClean="0">
                <a:solidFill>
                  <a:srgbClr val="C00000"/>
                </a:solidFill>
                <a:cs typeface="Lucida Calligraphy"/>
              </a:rPr>
              <a:t>identically distributed</a:t>
            </a:r>
            <a:endParaRPr lang="en-US" sz="2400" dirty="0">
              <a:solidFill>
                <a:srgbClr val="C00000"/>
              </a:solidFill>
              <a:cs typeface="Lucida Calligraphy"/>
            </a:endParaRPr>
          </a:p>
          <a:p>
            <a:pPr lvl="1">
              <a:spcAft>
                <a:spcPts val="600"/>
              </a:spcAft>
            </a:pPr>
            <a:r>
              <a:rPr lang="en-US" sz="2400" dirty="0" smtClean="0">
                <a:cs typeface="Lucida Calligraphy"/>
              </a:rPr>
              <a:t>Each </a:t>
            </a:r>
            <a:r>
              <a:rPr lang="en-US" sz="2400" dirty="0">
                <a:cs typeface="Lucida Calligraphy"/>
              </a:rPr>
              <a:t>(</a:t>
            </a:r>
            <a:r>
              <a:rPr lang="en-US" sz="2400" b="1" dirty="0">
                <a:cs typeface="Lucida Calligraphy"/>
              </a:rPr>
              <a:t>x</a:t>
            </a:r>
            <a:r>
              <a:rPr lang="en-US" sz="2400" dirty="0">
                <a:cs typeface="Lucida Calligraphy"/>
              </a:rPr>
              <a:t>, y) is drawn </a:t>
            </a:r>
            <a:r>
              <a:rPr lang="en-US" sz="2400" dirty="0">
                <a:solidFill>
                  <a:srgbClr val="C00000"/>
                </a:solidFill>
                <a:cs typeface="Lucida Calligraphy"/>
              </a:rPr>
              <a:t>independently</a:t>
            </a:r>
            <a:r>
              <a:rPr lang="en-US" sz="2400" dirty="0">
                <a:cs typeface="Lucida Calligraphy"/>
              </a:rPr>
              <a:t> from </a:t>
            </a:r>
            <a:r>
              <a:rPr lang="en-US" sz="2400" i="1" dirty="0">
                <a:cs typeface="Lucida Calligraphy"/>
              </a:rPr>
              <a:t>P</a:t>
            </a:r>
            <a:r>
              <a:rPr lang="en-US" sz="2400" dirty="0">
                <a:cs typeface="Lucida Calligraphy"/>
              </a:rPr>
              <a:t>(</a:t>
            </a:r>
            <a:r>
              <a:rPr lang="en-US" sz="2400" b="1" dirty="0">
                <a:cs typeface="Lucida Calligraphy"/>
              </a:rPr>
              <a:t>X, </a:t>
            </a:r>
            <a:r>
              <a:rPr lang="en-US" sz="2400" dirty="0">
                <a:cs typeface="Lucida Calligraphy"/>
              </a:rPr>
              <a:t>Y</a:t>
            </a:r>
            <a:r>
              <a:rPr lang="en-US" sz="2400" dirty="0" smtClean="0">
                <a:cs typeface="Lucida Calligraphy"/>
              </a:rPr>
              <a:t>)</a:t>
            </a:r>
            <a:endParaRPr lang="en-US" sz="2400" dirty="0">
              <a:cs typeface="Lucida Calligraphy"/>
            </a:endParaRPr>
          </a:p>
          <a:p>
            <a:pPr>
              <a:spcAft>
                <a:spcPts val="600"/>
              </a:spcAft>
            </a:pPr>
            <a:endParaRPr lang="en-US" sz="1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659318" y="1417638"/>
            <a:ext cx="8196264" cy="2668588"/>
            <a:chOff x="288" y="1953"/>
            <a:chExt cx="5163" cy="1681"/>
          </a:xfrm>
        </p:grpSpPr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521" y="2151"/>
              <a:ext cx="4498" cy="148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4"/>
            <p:cNvSpPr>
              <a:spLocks noChangeShapeType="1"/>
            </p:cNvSpPr>
            <p:nvPr/>
          </p:nvSpPr>
          <p:spPr bwMode="auto">
            <a:xfrm>
              <a:off x="1336" y="1953"/>
              <a:ext cx="0" cy="136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round/>
              <a:headEnd type="arrow"/>
              <a:tailEnd type="none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1336" y="3313"/>
              <a:ext cx="2544" cy="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round/>
              <a:headEnd type="none"/>
              <a:tailEnd type="arrow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2877" y="3298"/>
              <a:ext cx="187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dirty="0" smtClean="0">
                  <a:solidFill>
                    <a:srgbClr val="000000"/>
                  </a:solidFill>
                  <a:cs typeface="Helvetica"/>
                </a:rPr>
                <a:t>Size of tree</a:t>
              </a:r>
              <a:endParaRPr lang="en-US" sz="2800" dirty="0">
                <a:solidFill>
                  <a:srgbClr val="000000"/>
                </a:solidFill>
                <a:cs typeface="Helvetica"/>
              </a:endParaRPr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288" y="2162"/>
              <a:ext cx="111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dirty="0">
                  <a:cs typeface="Helvetica"/>
                </a:rPr>
                <a:t>A</a:t>
              </a:r>
              <a:r>
                <a:rPr lang="en-US" sz="2800" dirty="0" smtClean="0">
                  <a:cs typeface="Helvetica"/>
                </a:rPr>
                <a:t>ccuracy</a:t>
              </a:r>
              <a:endParaRPr lang="en-US" sz="2800" dirty="0">
                <a:cs typeface="Helvetica"/>
              </a:endParaRPr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1336" y="2162"/>
              <a:ext cx="2304" cy="1103"/>
            </a:xfrm>
            <a:custGeom>
              <a:avLst/>
              <a:gdLst>
                <a:gd name="T0" fmla="*/ 0 w 2304"/>
                <a:gd name="T1" fmla="*/ 960 h 960"/>
                <a:gd name="T2" fmla="*/ 624 w 2304"/>
                <a:gd name="T3" fmla="*/ 192 h 960"/>
                <a:gd name="T4" fmla="*/ 2304 w 2304"/>
                <a:gd name="T5" fmla="*/ 0 h 960"/>
                <a:gd name="T6" fmla="*/ 0 60000 65536"/>
                <a:gd name="T7" fmla="*/ 0 60000 65536"/>
                <a:gd name="T8" fmla="*/ 0 60000 65536"/>
                <a:gd name="T9" fmla="*/ 0 w 2304"/>
                <a:gd name="T10" fmla="*/ 0 h 960"/>
                <a:gd name="T11" fmla="*/ 2304 w 2304"/>
                <a:gd name="T12" fmla="*/ 960 h 9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04" h="960">
                  <a:moveTo>
                    <a:pt x="0" y="960"/>
                  </a:moveTo>
                  <a:cubicBezTo>
                    <a:pt x="120" y="656"/>
                    <a:pt x="240" y="352"/>
                    <a:pt x="624" y="192"/>
                  </a:cubicBezTo>
                  <a:cubicBezTo>
                    <a:pt x="1008" y="32"/>
                    <a:pt x="2024" y="32"/>
                    <a:pt x="2304" y="0"/>
                  </a:cubicBezTo>
                </a:path>
              </a:pathLst>
            </a:custGeom>
            <a:noFill/>
            <a:ln w="57150" cmpd="sng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1336" y="2448"/>
              <a:ext cx="2435" cy="769"/>
            </a:xfrm>
            <a:custGeom>
              <a:avLst/>
              <a:gdLst>
                <a:gd name="T0" fmla="*/ 0 w 2479"/>
                <a:gd name="T1" fmla="*/ 812 h 812"/>
                <a:gd name="T2" fmla="*/ 290 w 2479"/>
                <a:gd name="T3" fmla="*/ 302 h 812"/>
                <a:gd name="T4" fmla="*/ 648 w 2479"/>
                <a:gd name="T5" fmla="*/ 100 h 812"/>
                <a:gd name="T6" fmla="*/ 1186 w 2479"/>
                <a:gd name="T7" fmla="*/ 22 h 812"/>
                <a:gd name="T8" fmla="*/ 1638 w 2479"/>
                <a:gd name="T9" fmla="*/ 232 h 812"/>
                <a:gd name="T10" fmla="*/ 2352 w 2479"/>
                <a:gd name="T11" fmla="*/ 428 h 812"/>
                <a:gd name="T12" fmla="*/ 2400 w 2479"/>
                <a:gd name="T13" fmla="*/ 428 h 8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79"/>
                <a:gd name="T22" fmla="*/ 0 h 812"/>
                <a:gd name="T23" fmla="*/ 2479 w 2479"/>
                <a:gd name="T24" fmla="*/ 812 h 812"/>
                <a:gd name="connsiteX0" fmla="*/ 0 w 9824"/>
                <a:gd name="connsiteY0" fmla="*/ 10601 h 10601"/>
                <a:gd name="connsiteX1" fmla="*/ 1170 w 9824"/>
                <a:gd name="connsiteY1" fmla="*/ 4320 h 10601"/>
                <a:gd name="connsiteX2" fmla="*/ 2614 w 9824"/>
                <a:gd name="connsiteY2" fmla="*/ 1833 h 10601"/>
                <a:gd name="connsiteX3" fmla="*/ 4784 w 9824"/>
                <a:gd name="connsiteY3" fmla="*/ 35 h 10601"/>
                <a:gd name="connsiteX4" fmla="*/ 6608 w 9824"/>
                <a:gd name="connsiteY4" fmla="*/ 3458 h 10601"/>
                <a:gd name="connsiteX5" fmla="*/ 9488 w 9824"/>
                <a:gd name="connsiteY5" fmla="*/ 5872 h 10601"/>
                <a:gd name="connsiteX6" fmla="*/ 9681 w 9824"/>
                <a:gd name="connsiteY6" fmla="*/ 5872 h 10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24" h="10601">
                  <a:moveTo>
                    <a:pt x="0" y="10601"/>
                  </a:moveTo>
                  <a:cubicBezTo>
                    <a:pt x="194" y="9554"/>
                    <a:pt x="734" y="5773"/>
                    <a:pt x="1170" y="4320"/>
                  </a:cubicBezTo>
                  <a:cubicBezTo>
                    <a:pt x="1605" y="2867"/>
                    <a:pt x="2012" y="2547"/>
                    <a:pt x="2614" y="1833"/>
                  </a:cubicBezTo>
                  <a:cubicBezTo>
                    <a:pt x="3216" y="1119"/>
                    <a:pt x="4119" y="-236"/>
                    <a:pt x="4784" y="35"/>
                  </a:cubicBezTo>
                  <a:cubicBezTo>
                    <a:pt x="5450" y="306"/>
                    <a:pt x="5824" y="2485"/>
                    <a:pt x="6608" y="3458"/>
                  </a:cubicBezTo>
                  <a:cubicBezTo>
                    <a:pt x="7392" y="4431"/>
                    <a:pt x="8975" y="5466"/>
                    <a:pt x="9488" y="5872"/>
                  </a:cubicBezTo>
                  <a:cubicBezTo>
                    <a:pt x="10000" y="6278"/>
                    <a:pt x="9810" y="6217"/>
                    <a:pt x="9681" y="5872"/>
                  </a:cubicBezTo>
                </a:path>
              </a:pathLst>
            </a:custGeom>
            <a:noFill/>
            <a:ln w="57150" cmpd="sng">
              <a:solidFill>
                <a:schemeClr val="accent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3906" y="2651"/>
              <a:ext cx="134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800" dirty="0">
                  <a:solidFill>
                    <a:srgbClr val="C00000"/>
                  </a:solidFill>
                  <a:cs typeface="Helvetica"/>
                </a:rPr>
                <a:t>On </a:t>
              </a:r>
              <a:r>
                <a:rPr lang="en-US" sz="2800" dirty="0" smtClean="0">
                  <a:solidFill>
                    <a:srgbClr val="C00000"/>
                  </a:solidFill>
                  <a:cs typeface="Helvetica"/>
                </a:rPr>
                <a:t>test data</a:t>
              </a:r>
              <a:endParaRPr lang="en-US" sz="2800" dirty="0">
                <a:solidFill>
                  <a:srgbClr val="C00000"/>
                </a:solidFill>
                <a:cs typeface="Helvetica"/>
              </a:endParaRPr>
            </a:p>
          </p:txBody>
        </p:sp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>
              <a:off x="3688" y="1997"/>
              <a:ext cx="176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800" dirty="0">
                  <a:solidFill>
                    <a:srgbClr val="3366FF"/>
                  </a:solidFill>
                  <a:cs typeface="Helvetica"/>
                </a:rPr>
                <a:t>On </a:t>
              </a:r>
              <a:r>
                <a:rPr lang="en-US" sz="2800" dirty="0" smtClean="0">
                  <a:solidFill>
                    <a:srgbClr val="3366FF"/>
                  </a:solidFill>
                  <a:cs typeface="Helvetica"/>
                </a:rPr>
                <a:t>training data</a:t>
              </a:r>
              <a:endParaRPr lang="en-US" sz="2800" dirty="0">
                <a:solidFill>
                  <a:srgbClr val="3366FF"/>
                </a:solidFill>
                <a:cs typeface="Helvetica"/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Overfitting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4291724"/>
            <a:ext cx="8087232" cy="1834439"/>
          </a:xfrm>
        </p:spPr>
        <p:txBody>
          <a:bodyPr>
            <a:normAutofit/>
          </a:bodyPr>
          <a:lstStyle/>
          <a:p>
            <a:r>
              <a:rPr lang="en-US" dirty="0" smtClean="0"/>
              <a:t>A decision tree </a:t>
            </a:r>
            <a:r>
              <a:rPr lang="en-US" dirty="0" smtClean="0">
                <a:solidFill>
                  <a:srgbClr val="FC0128"/>
                </a:solidFill>
              </a:rPr>
              <a:t>overfits the training data </a:t>
            </a:r>
            <a:r>
              <a:rPr lang="en-US" dirty="0" smtClean="0"/>
              <a:t>when its accuracy on the training data goes up but its accuracy on unseen data goes down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53</a:t>
            </a:fld>
            <a:endParaRPr lang="en-US" dirty="0"/>
          </a:p>
        </p:txBody>
      </p:sp>
      <p:sp>
        <p:nvSpPr>
          <p:cNvPr id="18" name="Rectangular Callout 17"/>
          <p:cNvSpPr/>
          <p:nvPr/>
        </p:nvSpPr>
        <p:spPr>
          <a:xfrm>
            <a:off x="228600" y="2472532"/>
            <a:ext cx="1793715" cy="577056"/>
          </a:xfrm>
          <a:prstGeom prst="wedgeRectCallout">
            <a:avLst>
              <a:gd name="adj1" fmla="val 78046"/>
              <a:gd name="adj2" fmla="val -38943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Why this shape of curves</a:t>
            </a:r>
            <a:r>
              <a:rPr lang="en-US" sz="1800" dirty="0" smtClean="0">
                <a:solidFill>
                  <a:schemeClr val="tx1"/>
                </a:solidFill>
              </a:rPr>
              <a:t>? 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674244" y="1245395"/>
            <a:ext cx="7635876" cy="2668588"/>
            <a:chOff x="288" y="1953"/>
            <a:chExt cx="4810" cy="1681"/>
          </a:xfrm>
        </p:grpSpPr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521" y="2151"/>
              <a:ext cx="4498" cy="148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4"/>
            <p:cNvSpPr>
              <a:spLocks noChangeShapeType="1"/>
            </p:cNvSpPr>
            <p:nvPr/>
          </p:nvSpPr>
          <p:spPr bwMode="auto">
            <a:xfrm>
              <a:off x="1336" y="1953"/>
              <a:ext cx="0" cy="136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round/>
              <a:headEnd type="arrow"/>
              <a:tailEnd type="none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1336" y="3313"/>
              <a:ext cx="2544" cy="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round/>
              <a:headEnd type="none"/>
              <a:tailEnd type="arrow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2877" y="3298"/>
              <a:ext cx="222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dirty="0" smtClean="0">
                  <a:solidFill>
                    <a:srgbClr val="000000"/>
                  </a:solidFill>
                  <a:latin typeface="+mn-lt"/>
                  <a:cs typeface="Helvetica"/>
                </a:rPr>
                <a:t>Model complexity</a:t>
              </a:r>
              <a:endParaRPr lang="en-US" dirty="0">
                <a:solidFill>
                  <a:srgbClr val="000000"/>
                </a:solidFill>
                <a:latin typeface="+mn-lt"/>
                <a:cs typeface="Helvetica"/>
              </a:endParaRPr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288" y="2162"/>
              <a:ext cx="1118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dirty="0" smtClean="0">
                  <a:solidFill>
                    <a:srgbClr val="FC0128"/>
                  </a:solidFill>
                  <a:latin typeface="+mn-lt"/>
                  <a:cs typeface="Helvetica"/>
                </a:rPr>
                <a:t>Empirical </a:t>
              </a:r>
              <a:br>
                <a:rPr lang="en-US" sz="2400" dirty="0" smtClean="0">
                  <a:solidFill>
                    <a:srgbClr val="FC0128"/>
                  </a:solidFill>
                  <a:latin typeface="+mn-lt"/>
                  <a:cs typeface="Helvetica"/>
                </a:rPr>
              </a:br>
              <a:r>
                <a:rPr lang="en-US" sz="2400" dirty="0" smtClean="0">
                  <a:solidFill>
                    <a:srgbClr val="FC0128"/>
                  </a:solidFill>
                  <a:latin typeface="+mn-lt"/>
                  <a:cs typeface="Helvetica"/>
                </a:rPr>
                <a:t>Error</a:t>
              </a:r>
              <a:endParaRPr lang="en-US" sz="2400" dirty="0">
                <a:solidFill>
                  <a:srgbClr val="FC0128"/>
                </a:solidFill>
                <a:latin typeface="+mn-lt"/>
                <a:cs typeface="Helvetica"/>
              </a:endParaRPr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 flipV="1">
              <a:off x="1345" y="2460"/>
              <a:ext cx="2435" cy="769"/>
            </a:xfrm>
            <a:custGeom>
              <a:avLst/>
              <a:gdLst>
                <a:gd name="T0" fmla="*/ 0 w 2479"/>
                <a:gd name="T1" fmla="*/ 812 h 812"/>
                <a:gd name="T2" fmla="*/ 290 w 2479"/>
                <a:gd name="T3" fmla="*/ 302 h 812"/>
                <a:gd name="T4" fmla="*/ 648 w 2479"/>
                <a:gd name="T5" fmla="*/ 100 h 812"/>
                <a:gd name="T6" fmla="*/ 1186 w 2479"/>
                <a:gd name="T7" fmla="*/ 22 h 812"/>
                <a:gd name="T8" fmla="*/ 1638 w 2479"/>
                <a:gd name="T9" fmla="*/ 232 h 812"/>
                <a:gd name="T10" fmla="*/ 2352 w 2479"/>
                <a:gd name="T11" fmla="*/ 428 h 812"/>
                <a:gd name="T12" fmla="*/ 2400 w 2479"/>
                <a:gd name="T13" fmla="*/ 428 h 8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79"/>
                <a:gd name="T22" fmla="*/ 0 h 812"/>
                <a:gd name="T23" fmla="*/ 2479 w 2479"/>
                <a:gd name="T24" fmla="*/ 812 h 812"/>
                <a:gd name="connsiteX0" fmla="*/ 0 w 9824"/>
                <a:gd name="connsiteY0" fmla="*/ 10601 h 10601"/>
                <a:gd name="connsiteX1" fmla="*/ 1170 w 9824"/>
                <a:gd name="connsiteY1" fmla="*/ 4320 h 10601"/>
                <a:gd name="connsiteX2" fmla="*/ 2614 w 9824"/>
                <a:gd name="connsiteY2" fmla="*/ 1833 h 10601"/>
                <a:gd name="connsiteX3" fmla="*/ 4784 w 9824"/>
                <a:gd name="connsiteY3" fmla="*/ 35 h 10601"/>
                <a:gd name="connsiteX4" fmla="*/ 6608 w 9824"/>
                <a:gd name="connsiteY4" fmla="*/ 3458 h 10601"/>
                <a:gd name="connsiteX5" fmla="*/ 9488 w 9824"/>
                <a:gd name="connsiteY5" fmla="*/ 5872 h 10601"/>
                <a:gd name="connsiteX6" fmla="*/ 9681 w 9824"/>
                <a:gd name="connsiteY6" fmla="*/ 5872 h 10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24" h="10601">
                  <a:moveTo>
                    <a:pt x="0" y="10601"/>
                  </a:moveTo>
                  <a:cubicBezTo>
                    <a:pt x="194" y="9554"/>
                    <a:pt x="734" y="5773"/>
                    <a:pt x="1170" y="4320"/>
                  </a:cubicBezTo>
                  <a:cubicBezTo>
                    <a:pt x="1605" y="2867"/>
                    <a:pt x="2012" y="2547"/>
                    <a:pt x="2614" y="1833"/>
                  </a:cubicBezTo>
                  <a:cubicBezTo>
                    <a:pt x="3216" y="1119"/>
                    <a:pt x="4119" y="-236"/>
                    <a:pt x="4784" y="35"/>
                  </a:cubicBezTo>
                  <a:cubicBezTo>
                    <a:pt x="5450" y="306"/>
                    <a:pt x="5824" y="2485"/>
                    <a:pt x="6608" y="3458"/>
                  </a:cubicBezTo>
                  <a:cubicBezTo>
                    <a:pt x="7392" y="4431"/>
                    <a:pt x="8975" y="5466"/>
                    <a:pt x="9488" y="5872"/>
                  </a:cubicBezTo>
                  <a:cubicBezTo>
                    <a:pt x="10000" y="6278"/>
                    <a:pt x="9810" y="6217"/>
                    <a:pt x="9681" y="5872"/>
                  </a:cubicBezTo>
                </a:path>
              </a:pathLst>
            </a:custGeom>
            <a:noFill/>
            <a:ln w="57150" cmpd="sng">
              <a:solidFill>
                <a:schemeClr val="accent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Overfitting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54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4204138"/>
            <a:ext cx="8229600" cy="1922025"/>
          </a:xfrm>
        </p:spPr>
        <p:txBody>
          <a:bodyPr/>
          <a:lstStyle/>
          <a:p>
            <a:r>
              <a:rPr lang="en-US" dirty="0" smtClean="0">
                <a:solidFill>
                  <a:srgbClr val="FC0128"/>
                </a:solidFill>
              </a:rPr>
              <a:t>Empirical error </a:t>
            </a:r>
            <a:r>
              <a:rPr lang="en-US" dirty="0" smtClean="0"/>
              <a:t>(= on a given data set):</a:t>
            </a:r>
            <a:br>
              <a:rPr lang="en-US" dirty="0" smtClean="0"/>
            </a:br>
            <a:r>
              <a:rPr lang="en-US" dirty="0" smtClean="0"/>
              <a:t>The percentage of items in this data set are misclassified by the classifier </a:t>
            </a:r>
            <a:r>
              <a:rPr lang="en-US" i="1" dirty="0" smtClean="0"/>
              <a:t>f.</a:t>
            </a:r>
            <a:endParaRPr lang="en-US" dirty="0"/>
          </a:p>
        </p:txBody>
      </p:sp>
      <p:sp>
        <p:nvSpPr>
          <p:cNvPr id="14" name="Rectangular Callout 13"/>
          <p:cNvSpPr/>
          <p:nvPr/>
        </p:nvSpPr>
        <p:spPr>
          <a:xfrm>
            <a:off x="7010400" y="2654303"/>
            <a:ext cx="953581" cy="577056"/>
          </a:xfrm>
          <a:prstGeom prst="wedgeRectCallout">
            <a:avLst>
              <a:gd name="adj1" fmla="val -169890"/>
              <a:gd name="adj2" fmla="val -9538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??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0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659318" y="1417638"/>
            <a:ext cx="7635876" cy="2668588"/>
            <a:chOff x="288" y="1953"/>
            <a:chExt cx="4810" cy="1681"/>
          </a:xfrm>
        </p:grpSpPr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521" y="2151"/>
              <a:ext cx="4498" cy="148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4"/>
            <p:cNvSpPr>
              <a:spLocks noChangeShapeType="1"/>
            </p:cNvSpPr>
            <p:nvPr/>
          </p:nvSpPr>
          <p:spPr bwMode="auto">
            <a:xfrm>
              <a:off x="1336" y="1953"/>
              <a:ext cx="0" cy="136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round/>
              <a:headEnd type="arrow"/>
              <a:tailEnd type="none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1336" y="3313"/>
              <a:ext cx="2544" cy="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round/>
              <a:headEnd type="none"/>
              <a:tailEnd type="arrow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2877" y="3298"/>
              <a:ext cx="2221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dirty="0" smtClean="0">
                  <a:solidFill>
                    <a:srgbClr val="0000FF"/>
                  </a:solidFill>
                  <a:cs typeface="Helvetica"/>
                </a:rPr>
                <a:t>Model complexity</a:t>
              </a:r>
              <a:endParaRPr lang="en-US" sz="2800" dirty="0">
                <a:solidFill>
                  <a:srgbClr val="0000FF"/>
                </a:solidFill>
                <a:cs typeface="Helvetica"/>
              </a:endParaRPr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288" y="2162"/>
              <a:ext cx="1118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dirty="0" smtClean="0">
                  <a:cs typeface="Helvetica"/>
                </a:rPr>
                <a:t>Empirical </a:t>
              </a:r>
              <a:br>
                <a:rPr lang="en-US" sz="2400" dirty="0" smtClean="0">
                  <a:cs typeface="Helvetica"/>
                </a:rPr>
              </a:br>
              <a:r>
                <a:rPr lang="en-US" sz="2400" dirty="0" smtClean="0">
                  <a:cs typeface="Helvetica"/>
                </a:rPr>
                <a:t>Error</a:t>
              </a:r>
              <a:endParaRPr lang="en-US" sz="2400" dirty="0">
                <a:cs typeface="Helvetica"/>
              </a:endParaRPr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 flipV="1">
              <a:off x="1336" y="2448"/>
              <a:ext cx="2435" cy="769"/>
            </a:xfrm>
            <a:custGeom>
              <a:avLst/>
              <a:gdLst>
                <a:gd name="T0" fmla="*/ 0 w 2479"/>
                <a:gd name="T1" fmla="*/ 812 h 812"/>
                <a:gd name="T2" fmla="*/ 290 w 2479"/>
                <a:gd name="T3" fmla="*/ 302 h 812"/>
                <a:gd name="T4" fmla="*/ 648 w 2479"/>
                <a:gd name="T5" fmla="*/ 100 h 812"/>
                <a:gd name="T6" fmla="*/ 1186 w 2479"/>
                <a:gd name="T7" fmla="*/ 22 h 812"/>
                <a:gd name="T8" fmla="*/ 1638 w 2479"/>
                <a:gd name="T9" fmla="*/ 232 h 812"/>
                <a:gd name="T10" fmla="*/ 2352 w 2479"/>
                <a:gd name="T11" fmla="*/ 428 h 812"/>
                <a:gd name="T12" fmla="*/ 2400 w 2479"/>
                <a:gd name="T13" fmla="*/ 428 h 8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79"/>
                <a:gd name="T22" fmla="*/ 0 h 812"/>
                <a:gd name="T23" fmla="*/ 2479 w 2479"/>
                <a:gd name="T24" fmla="*/ 812 h 812"/>
                <a:gd name="connsiteX0" fmla="*/ 0 w 9824"/>
                <a:gd name="connsiteY0" fmla="*/ 10601 h 10601"/>
                <a:gd name="connsiteX1" fmla="*/ 1170 w 9824"/>
                <a:gd name="connsiteY1" fmla="*/ 4320 h 10601"/>
                <a:gd name="connsiteX2" fmla="*/ 2614 w 9824"/>
                <a:gd name="connsiteY2" fmla="*/ 1833 h 10601"/>
                <a:gd name="connsiteX3" fmla="*/ 4784 w 9824"/>
                <a:gd name="connsiteY3" fmla="*/ 35 h 10601"/>
                <a:gd name="connsiteX4" fmla="*/ 6608 w 9824"/>
                <a:gd name="connsiteY4" fmla="*/ 3458 h 10601"/>
                <a:gd name="connsiteX5" fmla="*/ 9488 w 9824"/>
                <a:gd name="connsiteY5" fmla="*/ 5872 h 10601"/>
                <a:gd name="connsiteX6" fmla="*/ 9681 w 9824"/>
                <a:gd name="connsiteY6" fmla="*/ 5872 h 10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24" h="10601">
                  <a:moveTo>
                    <a:pt x="0" y="10601"/>
                  </a:moveTo>
                  <a:cubicBezTo>
                    <a:pt x="194" y="9554"/>
                    <a:pt x="734" y="5773"/>
                    <a:pt x="1170" y="4320"/>
                  </a:cubicBezTo>
                  <a:cubicBezTo>
                    <a:pt x="1605" y="2867"/>
                    <a:pt x="2012" y="2547"/>
                    <a:pt x="2614" y="1833"/>
                  </a:cubicBezTo>
                  <a:cubicBezTo>
                    <a:pt x="3216" y="1119"/>
                    <a:pt x="4119" y="-236"/>
                    <a:pt x="4784" y="35"/>
                  </a:cubicBezTo>
                  <a:cubicBezTo>
                    <a:pt x="5450" y="306"/>
                    <a:pt x="5824" y="2485"/>
                    <a:pt x="6608" y="3458"/>
                  </a:cubicBezTo>
                  <a:cubicBezTo>
                    <a:pt x="7392" y="4431"/>
                    <a:pt x="8975" y="5466"/>
                    <a:pt x="9488" y="5872"/>
                  </a:cubicBezTo>
                  <a:cubicBezTo>
                    <a:pt x="10000" y="6278"/>
                    <a:pt x="9810" y="6217"/>
                    <a:pt x="9681" y="5872"/>
                  </a:cubicBezTo>
                </a:path>
              </a:pathLst>
            </a:custGeom>
            <a:noFill/>
            <a:ln w="57150" cmpd="sng">
              <a:solidFill>
                <a:schemeClr val="accent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Overfitting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55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4204138"/>
            <a:ext cx="8229600" cy="1922025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Model complexity </a:t>
            </a:r>
            <a:r>
              <a:rPr lang="en-US" dirty="0" smtClean="0"/>
              <a:t>(informally):</a:t>
            </a:r>
            <a:br>
              <a:rPr lang="en-US" dirty="0" smtClean="0"/>
            </a:br>
            <a:r>
              <a:rPr lang="en-US" dirty="0" smtClean="0"/>
              <a:t>How many parameters do we have to learn?</a:t>
            </a:r>
          </a:p>
          <a:p>
            <a:pPr lvl="2"/>
            <a:r>
              <a:rPr lang="en-US" dirty="0" smtClean="0"/>
              <a:t>Decision trees: complexity = #nodes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91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659318" y="1417638"/>
            <a:ext cx="7635876" cy="2668588"/>
            <a:chOff x="288" y="1953"/>
            <a:chExt cx="4810" cy="1681"/>
          </a:xfrm>
        </p:grpSpPr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521" y="2151"/>
              <a:ext cx="4498" cy="148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4"/>
            <p:cNvSpPr>
              <a:spLocks noChangeShapeType="1"/>
            </p:cNvSpPr>
            <p:nvPr/>
          </p:nvSpPr>
          <p:spPr bwMode="auto">
            <a:xfrm>
              <a:off x="1336" y="1953"/>
              <a:ext cx="0" cy="136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round/>
              <a:headEnd type="arrow"/>
              <a:tailEnd type="none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1336" y="3313"/>
              <a:ext cx="2544" cy="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round/>
              <a:headEnd type="none"/>
              <a:tailEnd type="arrow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2877" y="3298"/>
              <a:ext cx="222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dirty="0" smtClean="0">
                  <a:solidFill>
                    <a:srgbClr val="000000"/>
                  </a:solidFill>
                  <a:latin typeface="+mn-lt"/>
                  <a:cs typeface="Helvetica"/>
                </a:rPr>
                <a:t>Model complexity</a:t>
              </a:r>
              <a:endParaRPr lang="en-US" dirty="0">
                <a:solidFill>
                  <a:srgbClr val="000000"/>
                </a:solidFill>
                <a:latin typeface="+mn-lt"/>
                <a:cs typeface="Helvetica"/>
              </a:endParaRPr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288" y="2162"/>
              <a:ext cx="1118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dirty="0" smtClean="0">
                  <a:solidFill>
                    <a:srgbClr val="FF9900"/>
                  </a:solidFill>
                  <a:latin typeface="+mn-lt"/>
                  <a:cs typeface="Helvetica"/>
                </a:rPr>
                <a:t>Expected</a:t>
              </a:r>
              <a:br>
                <a:rPr lang="en-US" sz="2400" dirty="0" smtClean="0">
                  <a:solidFill>
                    <a:srgbClr val="FF9900"/>
                  </a:solidFill>
                  <a:latin typeface="+mn-lt"/>
                  <a:cs typeface="Helvetica"/>
                </a:rPr>
              </a:br>
              <a:r>
                <a:rPr lang="en-US" sz="2400" dirty="0" smtClean="0">
                  <a:solidFill>
                    <a:srgbClr val="FF9900"/>
                  </a:solidFill>
                  <a:latin typeface="+mn-lt"/>
                  <a:cs typeface="Helvetica"/>
                </a:rPr>
                <a:t>Error</a:t>
              </a:r>
              <a:endParaRPr lang="en-US" sz="2400" dirty="0">
                <a:solidFill>
                  <a:srgbClr val="FF9900"/>
                </a:solidFill>
                <a:latin typeface="+mn-lt"/>
                <a:cs typeface="Helvetica"/>
              </a:endParaRPr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 flipV="1">
              <a:off x="1336" y="2222"/>
              <a:ext cx="2435" cy="769"/>
            </a:xfrm>
            <a:custGeom>
              <a:avLst/>
              <a:gdLst>
                <a:gd name="T0" fmla="*/ 0 w 2479"/>
                <a:gd name="T1" fmla="*/ 812 h 812"/>
                <a:gd name="T2" fmla="*/ 290 w 2479"/>
                <a:gd name="T3" fmla="*/ 302 h 812"/>
                <a:gd name="T4" fmla="*/ 648 w 2479"/>
                <a:gd name="T5" fmla="*/ 100 h 812"/>
                <a:gd name="T6" fmla="*/ 1186 w 2479"/>
                <a:gd name="T7" fmla="*/ 22 h 812"/>
                <a:gd name="T8" fmla="*/ 1638 w 2479"/>
                <a:gd name="T9" fmla="*/ 232 h 812"/>
                <a:gd name="T10" fmla="*/ 2352 w 2479"/>
                <a:gd name="T11" fmla="*/ 428 h 812"/>
                <a:gd name="T12" fmla="*/ 2400 w 2479"/>
                <a:gd name="T13" fmla="*/ 428 h 8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79"/>
                <a:gd name="T22" fmla="*/ 0 h 812"/>
                <a:gd name="T23" fmla="*/ 2479 w 2479"/>
                <a:gd name="T24" fmla="*/ 812 h 812"/>
                <a:gd name="connsiteX0" fmla="*/ 0 w 9824"/>
                <a:gd name="connsiteY0" fmla="*/ 10601 h 10601"/>
                <a:gd name="connsiteX1" fmla="*/ 1170 w 9824"/>
                <a:gd name="connsiteY1" fmla="*/ 4320 h 10601"/>
                <a:gd name="connsiteX2" fmla="*/ 2614 w 9824"/>
                <a:gd name="connsiteY2" fmla="*/ 1833 h 10601"/>
                <a:gd name="connsiteX3" fmla="*/ 4784 w 9824"/>
                <a:gd name="connsiteY3" fmla="*/ 35 h 10601"/>
                <a:gd name="connsiteX4" fmla="*/ 6608 w 9824"/>
                <a:gd name="connsiteY4" fmla="*/ 3458 h 10601"/>
                <a:gd name="connsiteX5" fmla="*/ 9488 w 9824"/>
                <a:gd name="connsiteY5" fmla="*/ 5872 h 10601"/>
                <a:gd name="connsiteX6" fmla="*/ 9681 w 9824"/>
                <a:gd name="connsiteY6" fmla="*/ 5872 h 10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24" h="10601">
                  <a:moveTo>
                    <a:pt x="0" y="10601"/>
                  </a:moveTo>
                  <a:cubicBezTo>
                    <a:pt x="194" y="9554"/>
                    <a:pt x="734" y="5773"/>
                    <a:pt x="1170" y="4320"/>
                  </a:cubicBezTo>
                  <a:cubicBezTo>
                    <a:pt x="1605" y="2867"/>
                    <a:pt x="2012" y="2547"/>
                    <a:pt x="2614" y="1833"/>
                  </a:cubicBezTo>
                  <a:cubicBezTo>
                    <a:pt x="3216" y="1119"/>
                    <a:pt x="4119" y="-236"/>
                    <a:pt x="4784" y="35"/>
                  </a:cubicBezTo>
                  <a:cubicBezTo>
                    <a:pt x="5450" y="306"/>
                    <a:pt x="5824" y="2485"/>
                    <a:pt x="6608" y="3458"/>
                  </a:cubicBezTo>
                  <a:cubicBezTo>
                    <a:pt x="7392" y="4431"/>
                    <a:pt x="8975" y="5466"/>
                    <a:pt x="9488" y="5872"/>
                  </a:cubicBezTo>
                  <a:cubicBezTo>
                    <a:pt x="10000" y="6278"/>
                    <a:pt x="9810" y="6217"/>
                    <a:pt x="9681" y="5872"/>
                  </a:cubicBezTo>
                </a:path>
              </a:pathLst>
            </a:custGeom>
            <a:noFill/>
            <a:ln w="57150" cmpd="sng">
              <a:solidFill>
                <a:schemeClr val="accent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Overfitting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56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4204138"/>
            <a:ext cx="8362731" cy="1922025"/>
          </a:xfrm>
        </p:spPr>
        <p:txBody>
          <a:bodyPr/>
          <a:lstStyle/>
          <a:p>
            <a:r>
              <a:rPr lang="en-US" dirty="0" smtClean="0">
                <a:solidFill>
                  <a:srgbClr val="FF9900"/>
                </a:solidFill>
              </a:rPr>
              <a:t>Expected error:</a:t>
            </a: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/>
              <a:t>What percentage of items drawn from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b="1" dirty="0" err="1" smtClean="0"/>
              <a:t>x</a:t>
            </a:r>
            <a:r>
              <a:rPr lang="en-US" dirty="0" err="1" smtClean="0"/>
              <a:t>,y</a:t>
            </a:r>
            <a:r>
              <a:rPr lang="en-US" dirty="0" smtClean="0"/>
              <a:t>) do we expect to be misclassified by </a:t>
            </a:r>
            <a:r>
              <a:rPr lang="en-US" i="1" dirty="0" smtClean="0"/>
              <a:t>f</a:t>
            </a:r>
            <a:r>
              <a:rPr lang="en-US" dirty="0" smtClean="0"/>
              <a:t>? </a:t>
            </a:r>
          </a:p>
          <a:p>
            <a:r>
              <a:rPr lang="en-US" dirty="0" smtClean="0"/>
              <a:t>(That’s what we really care about – generalization)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95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1029205" y="1219200"/>
            <a:ext cx="7265988" cy="2363788"/>
            <a:chOff x="521" y="1953"/>
            <a:chExt cx="4577" cy="1681"/>
          </a:xfrm>
        </p:grpSpPr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521" y="2151"/>
              <a:ext cx="4498" cy="148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" name="Line 4"/>
            <p:cNvSpPr>
              <a:spLocks noChangeShapeType="1"/>
            </p:cNvSpPr>
            <p:nvPr/>
          </p:nvSpPr>
          <p:spPr bwMode="auto">
            <a:xfrm>
              <a:off x="1336" y="1953"/>
              <a:ext cx="0" cy="136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round/>
              <a:headEnd type="arrow"/>
              <a:tailEnd type="none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1336" y="3313"/>
              <a:ext cx="2544" cy="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round/>
              <a:headEnd type="none"/>
              <a:tailEnd type="arrow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2877" y="2928"/>
              <a:ext cx="222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dirty="0" smtClean="0">
                  <a:solidFill>
                    <a:srgbClr val="000000"/>
                  </a:solidFill>
                  <a:latin typeface="+mn-lt"/>
                  <a:cs typeface="Helvetica"/>
                </a:rPr>
                <a:t>Model complexity</a:t>
              </a:r>
              <a:endParaRPr lang="en-US" dirty="0">
                <a:solidFill>
                  <a:srgbClr val="000000"/>
                </a:solidFill>
                <a:latin typeface="+mn-lt"/>
                <a:cs typeface="Helvetica"/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Variance of a learner (informally)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3276600"/>
            <a:ext cx="8686800" cy="3308465"/>
          </a:xfrm>
        </p:spPr>
        <p:txBody>
          <a:bodyPr/>
          <a:lstStyle/>
          <a:p>
            <a:r>
              <a:rPr lang="en-US" sz="2000" dirty="0" smtClean="0"/>
              <a:t>How susceptible is the learner to minor changes in the training data? </a:t>
            </a:r>
          </a:p>
          <a:p>
            <a:pPr lvl="1"/>
            <a:r>
              <a:rPr lang="en-US" sz="1800" dirty="0" smtClean="0"/>
              <a:t>(i.e. to different samples from P(X, Y))</a:t>
            </a:r>
          </a:p>
          <a:p>
            <a:r>
              <a:rPr lang="en-US" sz="2000" dirty="0" smtClean="0"/>
              <a:t>Variance increases with model complexity </a:t>
            </a:r>
          </a:p>
          <a:p>
            <a:pPr lvl="1"/>
            <a:r>
              <a:rPr lang="en-US" sz="1800" dirty="0" smtClean="0"/>
              <a:t>Think about </a:t>
            </a:r>
            <a:r>
              <a:rPr lang="en-US" sz="1800" dirty="0" smtClean="0">
                <a:solidFill>
                  <a:srgbClr val="0000FF"/>
                </a:solidFill>
              </a:rPr>
              <a:t>extreme cases: </a:t>
            </a:r>
            <a:r>
              <a:rPr lang="en-US" sz="1800" dirty="0" smtClean="0"/>
              <a:t>a hypothesis space with one function vs. all functions. </a:t>
            </a:r>
          </a:p>
          <a:p>
            <a:pPr lvl="1"/>
            <a:r>
              <a:rPr lang="en-US" sz="1800" dirty="0" smtClean="0"/>
              <a:t>Or, adding the “wind” feature in the DT earlier.</a:t>
            </a:r>
          </a:p>
          <a:p>
            <a:pPr lvl="1"/>
            <a:r>
              <a:rPr lang="en-US" sz="1800" dirty="0" smtClean="0"/>
              <a:t>The larger the hypothesis space is,  the more flexible the selection of the chosen hypothesis is as a function of the data. 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More accurately: for each data set D, you will learn a different hypothesis h(D), that will have a different true error e(h); we are looking here at the variance of this random variable. </a:t>
            </a:r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16" name="Freeform 15"/>
          <p:cNvSpPr/>
          <p:nvPr/>
        </p:nvSpPr>
        <p:spPr>
          <a:xfrm>
            <a:off x="2382344" y="1980106"/>
            <a:ext cx="3853794" cy="983217"/>
          </a:xfrm>
          <a:custGeom>
            <a:avLst/>
            <a:gdLst>
              <a:gd name="connsiteX0" fmla="*/ 0 w 4002402"/>
              <a:gd name="connsiteY0" fmla="*/ 689769 h 742939"/>
              <a:gd name="connsiteX1" fmla="*/ 2014483 w 4002402"/>
              <a:gd name="connsiteY1" fmla="*/ 681010 h 742939"/>
              <a:gd name="connsiteX2" fmla="*/ 3862552 w 4002402"/>
              <a:gd name="connsiteY2" fmla="*/ 67907 h 742939"/>
              <a:gd name="connsiteX3" fmla="*/ 3871311 w 4002402"/>
              <a:gd name="connsiteY3" fmla="*/ 15355 h 742939"/>
              <a:gd name="connsiteX0" fmla="*/ 0 w 3862552"/>
              <a:gd name="connsiteY0" fmla="*/ 621862 h 675032"/>
              <a:gd name="connsiteX1" fmla="*/ 2014483 w 3862552"/>
              <a:gd name="connsiteY1" fmla="*/ 613103 h 675032"/>
              <a:gd name="connsiteX2" fmla="*/ 3862552 w 3862552"/>
              <a:gd name="connsiteY2" fmla="*/ 0 h 675032"/>
              <a:gd name="connsiteX0" fmla="*/ 0 w 3862552"/>
              <a:gd name="connsiteY0" fmla="*/ 621862 h 653762"/>
              <a:gd name="connsiteX1" fmla="*/ 2014483 w 3862552"/>
              <a:gd name="connsiteY1" fmla="*/ 569310 h 653762"/>
              <a:gd name="connsiteX2" fmla="*/ 3862552 w 3862552"/>
              <a:gd name="connsiteY2" fmla="*/ 0 h 653762"/>
              <a:gd name="connsiteX0" fmla="*/ 0 w 3853794"/>
              <a:gd name="connsiteY0" fmla="*/ 683173 h 701435"/>
              <a:gd name="connsiteX1" fmla="*/ 2005725 w 3853794"/>
              <a:gd name="connsiteY1" fmla="*/ 569310 h 701435"/>
              <a:gd name="connsiteX2" fmla="*/ 3853794 w 3853794"/>
              <a:gd name="connsiteY2" fmla="*/ 0 h 701435"/>
              <a:gd name="connsiteX0" fmla="*/ 0 w 3853794"/>
              <a:gd name="connsiteY0" fmla="*/ 708426 h 723612"/>
              <a:gd name="connsiteX1" fmla="*/ 2005725 w 3853794"/>
              <a:gd name="connsiteY1" fmla="*/ 569310 h 723612"/>
              <a:gd name="connsiteX2" fmla="*/ 3853794 w 3853794"/>
              <a:gd name="connsiteY2" fmla="*/ 0 h 723612"/>
              <a:gd name="connsiteX0" fmla="*/ 0 w 3853794"/>
              <a:gd name="connsiteY0" fmla="*/ 708426 h 708701"/>
              <a:gd name="connsiteX1" fmla="*/ 2005725 w 3853794"/>
              <a:gd name="connsiteY1" fmla="*/ 569310 h 708701"/>
              <a:gd name="connsiteX2" fmla="*/ 3853794 w 3853794"/>
              <a:gd name="connsiteY2" fmla="*/ 0 h 70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53794" h="708701">
                <a:moveTo>
                  <a:pt x="0" y="708426"/>
                </a:moveTo>
                <a:cubicBezTo>
                  <a:pt x="685362" y="711676"/>
                  <a:pt x="1363426" y="687381"/>
                  <a:pt x="2005725" y="569310"/>
                </a:cubicBezTo>
                <a:cubicBezTo>
                  <a:pt x="2648024" y="451239"/>
                  <a:pt x="3544323" y="110942"/>
                  <a:pt x="3853794" y="0"/>
                </a:cubicBezTo>
              </a:path>
            </a:pathLst>
          </a:custGeom>
          <a:ln w="57150" cmpd="sng">
            <a:solidFill>
              <a:srgbClr val="3366FF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188581" y="2076451"/>
            <a:ext cx="1260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  <a:latin typeface="+mn-lt"/>
              </a:rPr>
              <a:t>Variance</a:t>
            </a:r>
            <a:endParaRPr lang="en-US" dirty="0">
              <a:solidFill>
                <a:srgbClr val="3366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5458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980434" y="1417638"/>
            <a:ext cx="8162926" cy="2668588"/>
            <a:chOff x="521" y="1953"/>
            <a:chExt cx="5142" cy="1681"/>
          </a:xfrm>
        </p:grpSpPr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521" y="2151"/>
              <a:ext cx="4498" cy="148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" name="Line 4"/>
            <p:cNvSpPr>
              <a:spLocks noChangeShapeType="1"/>
            </p:cNvSpPr>
            <p:nvPr/>
          </p:nvSpPr>
          <p:spPr bwMode="auto">
            <a:xfrm>
              <a:off x="1336" y="1953"/>
              <a:ext cx="0" cy="136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round/>
              <a:headEnd type="arrow"/>
              <a:tailEnd type="none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1336" y="3313"/>
              <a:ext cx="2544" cy="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round/>
              <a:headEnd type="none"/>
              <a:tailEnd type="arrow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3647" y="2884"/>
              <a:ext cx="2016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dirty="0" smtClean="0">
                  <a:solidFill>
                    <a:srgbClr val="000000"/>
                  </a:solidFill>
                  <a:latin typeface="+mn-lt"/>
                  <a:cs typeface="Helvetica"/>
                </a:rPr>
                <a:t>Model complexity</a:t>
              </a:r>
              <a:endParaRPr lang="en-US" dirty="0">
                <a:solidFill>
                  <a:srgbClr val="000000"/>
                </a:solidFill>
                <a:latin typeface="+mn-lt"/>
                <a:cs typeface="Helvetica"/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Bias of a learner (informally)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3657601"/>
            <a:ext cx="8505185" cy="2743200"/>
          </a:xfrm>
        </p:spPr>
        <p:txBody>
          <a:bodyPr/>
          <a:lstStyle/>
          <a:p>
            <a:r>
              <a:rPr lang="en-US" sz="2000" dirty="0" smtClean="0"/>
              <a:t>How likely is the learner to identify the </a:t>
            </a:r>
            <a:r>
              <a:rPr lang="en-US" sz="2000" b="1" dirty="0" smtClean="0"/>
              <a:t>target</a:t>
            </a:r>
            <a:r>
              <a:rPr lang="en-US" sz="2000" dirty="0" smtClean="0"/>
              <a:t> hypothesis? </a:t>
            </a:r>
          </a:p>
          <a:p>
            <a:r>
              <a:rPr lang="en-US" sz="2000" dirty="0" smtClean="0"/>
              <a:t>Bias is </a:t>
            </a:r>
            <a:r>
              <a:rPr lang="en-US" sz="2000" dirty="0" smtClean="0">
                <a:solidFill>
                  <a:srgbClr val="FC0128"/>
                </a:solidFill>
              </a:rPr>
              <a:t>low</a:t>
            </a:r>
            <a:r>
              <a:rPr lang="en-US" sz="2000" dirty="0" smtClean="0"/>
              <a:t> when the model is expressive </a:t>
            </a:r>
            <a:r>
              <a:rPr lang="en-US" sz="1800" dirty="0" smtClean="0"/>
              <a:t>(low empirical error) </a:t>
            </a:r>
          </a:p>
          <a:p>
            <a:r>
              <a:rPr lang="en-US" sz="2000" dirty="0" smtClean="0"/>
              <a:t>Bias is </a:t>
            </a:r>
            <a:r>
              <a:rPr lang="en-US" sz="2000" dirty="0" smtClean="0">
                <a:solidFill>
                  <a:srgbClr val="FC0128"/>
                </a:solidFill>
              </a:rPr>
              <a:t>high</a:t>
            </a:r>
            <a:r>
              <a:rPr lang="en-US" sz="2000" dirty="0" smtClean="0"/>
              <a:t> when the model is (too) simple </a:t>
            </a:r>
          </a:p>
          <a:p>
            <a:pPr lvl="1"/>
            <a:r>
              <a:rPr lang="en-US" sz="1800" dirty="0" smtClean="0"/>
              <a:t>The larger the hypothesis space is,  the easiest it is to be close to the true hypothesis. 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More accurately: for </a:t>
            </a:r>
            <a:r>
              <a:rPr lang="en-US" sz="1800" dirty="0">
                <a:solidFill>
                  <a:schemeClr val="tx1"/>
                </a:solidFill>
              </a:rPr>
              <a:t>each data set </a:t>
            </a:r>
            <a:r>
              <a:rPr lang="en-US" sz="1800" dirty="0" smtClean="0">
                <a:solidFill>
                  <a:schemeClr val="tx1"/>
                </a:solidFill>
              </a:rPr>
              <a:t>D, </a:t>
            </a:r>
            <a:r>
              <a:rPr lang="en-US" sz="1800" dirty="0">
                <a:solidFill>
                  <a:schemeClr val="tx1"/>
                </a:solidFill>
              </a:rPr>
              <a:t>you </a:t>
            </a:r>
            <a:r>
              <a:rPr lang="en-US" sz="1800" dirty="0" smtClean="0">
                <a:solidFill>
                  <a:schemeClr val="tx1"/>
                </a:solidFill>
              </a:rPr>
              <a:t>learn </a:t>
            </a:r>
            <a:r>
              <a:rPr lang="en-US" sz="1800" dirty="0">
                <a:solidFill>
                  <a:schemeClr val="tx1"/>
                </a:solidFill>
              </a:rPr>
              <a:t>a different hypothesis </a:t>
            </a:r>
            <a:r>
              <a:rPr lang="en-US" sz="1800" dirty="0" smtClean="0">
                <a:solidFill>
                  <a:schemeClr val="tx1"/>
                </a:solidFill>
              </a:rPr>
              <a:t>h(D), </a:t>
            </a:r>
            <a:r>
              <a:rPr lang="en-US" sz="1800" dirty="0">
                <a:solidFill>
                  <a:schemeClr val="tx1"/>
                </a:solidFill>
              </a:rPr>
              <a:t>that </a:t>
            </a:r>
            <a:r>
              <a:rPr lang="en-US" sz="1800" dirty="0" smtClean="0">
                <a:solidFill>
                  <a:schemeClr val="tx1"/>
                </a:solidFill>
              </a:rPr>
              <a:t>has </a:t>
            </a:r>
            <a:r>
              <a:rPr lang="en-US" sz="1800" dirty="0">
                <a:solidFill>
                  <a:schemeClr val="tx1"/>
                </a:solidFill>
              </a:rPr>
              <a:t>a different true error e(h); we are looking here at the difference of the mean of this random variable from the true error. </a:t>
            </a:r>
          </a:p>
          <a:p>
            <a:pPr lvl="1"/>
            <a:endParaRPr lang="en-US" sz="18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16" name="Freeform 15"/>
          <p:cNvSpPr/>
          <p:nvPr/>
        </p:nvSpPr>
        <p:spPr>
          <a:xfrm flipH="1">
            <a:off x="2382344" y="2483344"/>
            <a:ext cx="3853794" cy="983217"/>
          </a:xfrm>
          <a:custGeom>
            <a:avLst/>
            <a:gdLst>
              <a:gd name="connsiteX0" fmla="*/ 0 w 4002402"/>
              <a:gd name="connsiteY0" fmla="*/ 689769 h 742939"/>
              <a:gd name="connsiteX1" fmla="*/ 2014483 w 4002402"/>
              <a:gd name="connsiteY1" fmla="*/ 681010 h 742939"/>
              <a:gd name="connsiteX2" fmla="*/ 3862552 w 4002402"/>
              <a:gd name="connsiteY2" fmla="*/ 67907 h 742939"/>
              <a:gd name="connsiteX3" fmla="*/ 3871311 w 4002402"/>
              <a:gd name="connsiteY3" fmla="*/ 15355 h 742939"/>
              <a:gd name="connsiteX0" fmla="*/ 0 w 3862552"/>
              <a:gd name="connsiteY0" fmla="*/ 621862 h 675032"/>
              <a:gd name="connsiteX1" fmla="*/ 2014483 w 3862552"/>
              <a:gd name="connsiteY1" fmla="*/ 613103 h 675032"/>
              <a:gd name="connsiteX2" fmla="*/ 3862552 w 3862552"/>
              <a:gd name="connsiteY2" fmla="*/ 0 h 675032"/>
              <a:gd name="connsiteX0" fmla="*/ 0 w 3862552"/>
              <a:gd name="connsiteY0" fmla="*/ 621862 h 653762"/>
              <a:gd name="connsiteX1" fmla="*/ 2014483 w 3862552"/>
              <a:gd name="connsiteY1" fmla="*/ 569310 h 653762"/>
              <a:gd name="connsiteX2" fmla="*/ 3862552 w 3862552"/>
              <a:gd name="connsiteY2" fmla="*/ 0 h 653762"/>
              <a:gd name="connsiteX0" fmla="*/ 0 w 3853794"/>
              <a:gd name="connsiteY0" fmla="*/ 683173 h 701435"/>
              <a:gd name="connsiteX1" fmla="*/ 2005725 w 3853794"/>
              <a:gd name="connsiteY1" fmla="*/ 569310 h 701435"/>
              <a:gd name="connsiteX2" fmla="*/ 3853794 w 3853794"/>
              <a:gd name="connsiteY2" fmla="*/ 0 h 701435"/>
              <a:gd name="connsiteX0" fmla="*/ 0 w 3853794"/>
              <a:gd name="connsiteY0" fmla="*/ 708426 h 723612"/>
              <a:gd name="connsiteX1" fmla="*/ 2005725 w 3853794"/>
              <a:gd name="connsiteY1" fmla="*/ 569310 h 723612"/>
              <a:gd name="connsiteX2" fmla="*/ 3853794 w 3853794"/>
              <a:gd name="connsiteY2" fmla="*/ 0 h 723612"/>
              <a:gd name="connsiteX0" fmla="*/ 0 w 3853794"/>
              <a:gd name="connsiteY0" fmla="*/ 708426 h 708701"/>
              <a:gd name="connsiteX1" fmla="*/ 2005725 w 3853794"/>
              <a:gd name="connsiteY1" fmla="*/ 569310 h 708701"/>
              <a:gd name="connsiteX2" fmla="*/ 3853794 w 3853794"/>
              <a:gd name="connsiteY2" fmla="*/ 0 h 70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53794" h="708701">
                <a:moveTo>
                  <a:pt x="0" y="708426"/>
                </a:moveTo>
                <a:cubicBezTo>
                  <a:pt x="685362" y="711676"/>
                  <a:pt x="1363426" y="687381"/>
                  <a:pt x="2005725" y="569310"/>
                </a:cubicBezTo>
                <a:cubicBezTo>
                  <a:pt x="2648024" y="451239"/>
                  <a:pt x="3544323" y="110942"/>
                  <a:pt x="3853794" y="0"/>
                </a:cubicBezTo>
              </a:path>
            </a:pathLst>
          </a:custGeom>
          <a:ln w="57150" cmpd="sng"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724400" y="2819400"/>
            <a:ext cx="689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Bias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9858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659318" y="1417638"/>
            <a:ext cx="7635876" cy="2668588"/>
            <a:chOff x="288" y="1953"/>
            <a:chExt cx="4810" cy="1681"/>
          </a:xfrm>
        </p:grpSpPr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521" y="2151"/>
              <a:ext cx="4498" cy="148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" name="Line 4"/>
            <p:cNvSpPr>
              <a:spLocks noChangeShapeType="1"/>
            </p:cNvSpPr>
            <p:nvPr/>
          </p:nvSpPr>
          <p:spPr bwMode="auto">
            <a:xfrm>
              <a:off x="1336" y="1953"/>
              <a:ext cx="0" cy="136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round/>
              <a:headEnd type="arrow"/>
              <a:tailEnd type="none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1336" y="3313"/>
              <a:ext cx="2544" cy="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round/>
              <a:headEnd type="none"/>
              <a:tailEnd type="arrow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2877" y="3298"/>
              <a:ext cx="222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dirty="0" smtClean="0">
                  <a:solidFill>
                    <a:srgbClr val="000000"/>
                  </a:solidFill>
                  <a:latin typeface="+mn-lt"/>
                  <a:cs typeface="Helvetica"/>
                </a:rPr>
                <a:t>Model complexity</a:t>
              </a:r>
              <a:endParaRPr lang="en-US" dirty="0">
                <a:solidFill>
                  <a:srgbClr val="000000"/>
                </a:solidFill>
                <a:latin typeface="+mn-lt"/>
                <a:cs typeface="Helvetica"/>
              </a:endParaRPr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288" y="2162"/>
              <a:ext cx="1118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dirty="0" smtClean="0">
                  <a:latin typeface="+mn-lt"/>
                  <a:cs typeface="Helvetica"/>
                </a:rPr>
                <a:t>Expected</a:t>
              </a:r>
              <a:r>
                <a:rPr lang="en-US" sz="2400" dirty="0" smtClean="0">
                  <a:cs typeface="Helvetica"/>
                </a:rPr>
                <a:t/>
              </a:r>
              <a:br>
                <a:rPr lang="en-US" sz="2400" dirty="0" smtClean="0">
                  <a:cs typeface="Helvetica"/>
                </a:rPr>
              </a:br>
              <a:r>
                <a:rPr lang="en-US" sz="2400" dirty="0" smtClean="0">
                  <a:cs typeface="Helvetica"/>
                </a:rPr>
                <a:t>Error</a:t>
              </a:r>
              <a:endParaRPr lang="en-US" sz="2400" dirty="0">
                <a:cs typeface="Helvetica"/>
              </a:endParaRPr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 flipV="1">
              <a:off x="1336" y="2220"/>
              <a:ext cx="2435" cy="769"/>
            </a:xfrm>
            <a:custGeom>
              <a:avLst/>
              <a:gdLst>
                <a:gd name="T0" fmla="*/ 0 w 2479"/>
                <a:gd name="T1" fmla="*/ 812 h 812"/>
                <a:gd name="T2" fmla="*/ 290 w 2479"/>
                <a:gd name="T3" fmla="*/ 302 h 812"/>
                <a:gd name="T4" fmla="*/ 648 w 2479"/>
                <a:gd name="T5" fmla="*/ 100 h 812"/>
                <a:gd name="T6" fmla="*/ 1186 w 2479"/>
                <a:gd name="T7" fmla="*/ 22 h 812"/>
                <a:gd name="T8" fmla="*/ 1638 w 2479"/>
                <a:gd name="T9" fmla="*/ 232 h 812"/>
                <a:gd name="T10" fmla="*/ 2352 w 2479"/>
                <a:gd name="T11" fmla="*/ 428 h 812"/>
                <a:gd name="T12" fmla="*/ 2400 w 2479"/>
                <a:gd name="T13" fmla="*/ 428 h 8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79"/>
                <a:gd name="T22" fmla="*/ 0 h 812"/>
                <a:gd name="T23" fmla="*/ 2479 w 2479"/>
                <a:gd name="T24" fmla="*/ 812 h 812"/>
                <a:gd name="connsiteX0" fmla="*/ 0 w 9824"/>
                <a:gd name="connsiteY0" fmla="*/ 10601 h 10601"/>
                <a:gd name="connsiteX1" fmla="*/ 1170 w 9824"/>
                <a:gd name="connsiteY1" fmla="*/ 4320 h 10601"/>
                <a:gd name="connsiteX2" fmla="*/ 2614 w 9824"/>
                <a:gd name="connsiteY2" fmla="*/ 1833 h 10601"/>
                <a:gd name="connsiteX3" fmla="*/ 4784 w 9824"/>
                <a:gd name="connsiteY3" fmla="*/ 35 h 10601"/>
                <a:gd name="connsiteX4" fmla="*/ 6608 w 9824"/>
                <a:gd name="connsiteY4" fmla="*/ 3458 h 10601"/>
                <a:gd name="connsiteX5" fmla="*/ 9488 w 9824"/>
                <a:gd name="connsiteY5" fmla="*/ 5872 h 10601"/>
                <a:gd name="connsiteX6" fmla="*/ 9681 w 9824"/>
                <a:gd name="connsiteY6" fmla="*/ 5872 h 10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24" h="10601">
                  <a:moveTo>
                    <a:pt x="0" y="10601"/>
                  </a:moveTo>
                  <a:cubicBezTo>
                    <a:pt x="194" y="9554"/>
                    <a:pt x="734" y="5773"/>
                    <a:pt x="1170" y="4320"/>
                  </a:cubicBezTo>
                  <a:cubicBezTo>
                    <a:pt x="1605" y="2867"/>
                    <a:pt x="2012" y="2547"/>
                    <a:pt x="2614" y="1833"/>
                  </a:cubicBezTo>
                  <a:cubicBezTo>
                    <a:pt x="3216" y="1119"/>
                    <a:pt x="4119" y="-236"/>
                    <a:pt x="4784" y="35"/>
                  </a:cubicBezTo>
                  <a:cubicBezTo>
                    <a:pt x="5450" y="306"/>
                    <a:pt x="5824" y="2485"/>
                    <a:pt x="6608" y="3458"/>
                  </a:cubicBezTo>
                  <a:cubicBezTo>
                    <a:pt x="7392" y="4431"/>
                    <a:pt x="8975" y="5466"/>
                    <a:pt x="9488" y="5872"/>
                  </a:cubicBezTo>
                  <a:cubicBezTo>
                    <a:pt x="10000" y="6278"/>
                    <a:pt x="9810" y="6217"/>
                    <a:pt x="9681" y="5872"/>
                  </a:cubicBezTo>
                </a:path>
              </a:pathLst>
            </a:custGeom>
            <a:noFill/>
            <a:ln w="57150" cmpd="sng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bias and variance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59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4204138"/>
            <a:ext cx="8362731" cy="1922025"/>
          </a:xfrm>
        </p:spPr>
        <p:txBody>
          <a:bodyPr/>
          <a:lstStyle/>
          <a:p>
            <a:r>
              <a:rPr lang="en-US" dirty="0" smtClean="0"/>
              <a:t>Expected error ≈ </a:t>
            </a:r>
            <a:r>
              <a:rPr lang="en-US" dirty="0" smtClean="0">
                <a:solidFill>
                  <a:srgbClr val="FF0000"/>
                </a:solidFill>
              </a:rPr>
              <a:t>bias</a:t>
            </a:r>
            <a:r>
              <a:rPr lang="en-US" dirty="0" smtClean="0"/>
              <a:t> + </a:t>
            </a:r>
            <a:r>
              <a:rPr lang="en-US" dirty="0" smtClean="0">
                <a:solidFill>
                  <a:srgbClr val="3366FF"/>
                </a:solidFill>
              </a:rPr>
              <a:t>variance</a:t>
            </a:r>
          </a:p>
        </p:txBody>
      </p:sp>
      <p:sp>
        <p:nvSpPr>
          <p:cNvPr id="16" name="Freeform 15"/>
          <p:cNvSpPr/>
          <p:nvPr/>
        </p:nvSpPr>
        <p:spPr>
          <a:xfrm>
            <a:off x="2382344" y="2483344"/>
            <a:ext cx="3853794" cy="983217"/>
          </a:xfrm>
          <a:custGeom>
            <a:avLst/>
            <a:gdLst>
              <a:gd name="connsiteX0" fmla="*/ 0 w 4002402"/>
              <a:gd name="connsiteY0" fmla="*/ 689769 h 742939"/>
              <a:gd name="connsiteX1" fmla="*/ 2014483 w 4002402"/>
              <a:gd name="connsiteY1" fmla="*/ 681010 h 742939"/>
              <a:gd name="connsiteX2" fmla="*/ 3862552 w 4002402"/>
              <a:gd name="connsiteY2" fmla="*/ 67907 h 742939"/>
              <a:gd name="connsiteX3" fmla="*/ 3871311 w 4002402"/>
              <a:gd name="connsiteY3" fmla="*/ 15355 h 742939"/>
              <a:gd name="connsiteX0" fmla="*/ 0 w 3862552"/>
              <a:gd name="connsiteY0" fmla="*/ 621862 h 675032"/>
              <a:gd name="connsiteX1" fmla="*/ 2014483 w 3862552"/>
              <a:gd name="connsiteY1" fmla="*/ 613103 h 675032"/>
              <a:gd name="connsiteX2" fmla="*/ 3862552 w 3862552"/>
              <a:gd name="connsiteY2" fmla="*/ 0 h 675032"/>
              <a:gd name="connsiteX0" fmla="*/ 0 w 3862552"/>
              <a:gd name="connsiteY0" fmla="*/ 621862 h 653762"/>
              <a:gd name="connsiteX1" fmla="*/ 2014483 w 3862552"/>
              <a:gd name="connsiteY1" fmla="*/ 569310 h 653762"/>
              <a:gd name="connsiteX2" fmla="*/ 3862552 w 3862552"/>
              <a:gd name="connsiteY2" fmla="*/ 0 h 653762"/>
              <a:gd name="connsiteX0" fmla="*/ 0 w 3853794"/>
              <a:gd name="connsiteY0" fmla="*/ 683173 h 701435"/>
              <a:gd name="connsiteX1" fmla="*/ 2005725 w 3853794"/>
              <a:gd name="connsiteY1" fmla="*/ 569310 h 701435"/>
              <a:gd name="connsiteX2" fmla="*/ 3853794 w 3853794"/>
              <a:gd name="connsiteY2" fmla="*/ 0 h 701435"/>
              <a:gd name="connsiteX0" fmla="*/ 0 w 3853794"/>
              <a:gd name="connsiteY0" fmla="*/ 708426 h 723612"/>
              <a:gd name="connsiteX1" fmla="*/ 2005725 w 3853794"/>
              <a:gd name="connsiteY1" fmla="*/ 569310 h 723612"/>
              <a:gd name="connsiteX2" fmla="*/ 3853794 w 3853794"/>
              <a:gd name="connsiteY2" fmla="*/ 0 h 723612"/>
              <a:gd name="connsiteX0" fmla="*/ 0 w 3853794"/>
              <a:gd name="connsiteY0" fmla="*/ 708426 h 708701"/>
              <a:gd name="connsiteX1" fmla="*/ 2005725 w 3853794"/>
              <a:gd name="connsiteY1" fmla="*/ 569310 h 708701"/>
              <a:gd name="connsiteX2" fmla="*/ 3853794 w 3853794"/>
              <a:gd name="connsiteY2" fmla="*/ 0 h 70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53794" h="708701">
                <a:moveTo>
                  <a:pt x="0" y="708426"/>
                </a:moveTo>
                <a:cubicBezTo>
                  <a:pt x="685362" y="711676"/>
                  <a:pt x="1363426" y="687381"/>
                  <a:pt x="2005725" y="569310"/>
                </a:cubicBezTo>
                <a:cubicBezTo>
                  <a:pt x="2648024" y="451239"/>
                  <a:pt x="3544323" y="110942"/>
                  <a:pt x="3853794" y="0"/>
                </a:cubicBezTo>
              </a:path>
            </a:pathLst>
          </a:custGeom>
          <a:ln w="57150" cmpd="sng">
            <a:solidFill>
              <a:srgbClr val="3366FF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188581" y="2579689"/>
            <a:ext cx="1260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  <a:latin typeface="+mn-lt"/>
              </a:rPr>
              <a:t>Variance</a:t>
            </a:r>
            <a:endParaRPr lang="en-US" dirty="0">
              <a:solidFill>
                <a:srgbClr val="3366FF"/>
              </a:solidFill>
              <a:latin typeface="+mn-lt"/>
            </a:endParaRPr>
          </a:p>
        </p:txBody>
      </p:sp>
      <p:sp>
        <p:nvSpPr>
          <p:cNvPr id="15" name="Freeform 14"/>
          <p:cNvSpPr/>
          <p:nvPr/>
        </p:nvSpPr>
        <p:spPr>
          <a:xfrm flipH="1">
            <a:off x="2382344" y="2483344"/>
            <a:ext cx="3853794" cy="983217"/>
          </a:xfrm>
          <a:custGeom>
            <a:avLst/>
            <a:gdLst>
              <a:gd name="connsiteX0" fmla="*/ 0 w 4002402"/>
              <a:gd name="connsiteY0" fmla="*/ 689769 h 742939"/>
              <a:gd name="connsiteX1" fmla="*/ 2014483 w 4002402"/>
              <a:gd name="connsiteY1" fmla="*/ 681010 h 742939"/>
              <a:gd name="connsiteX2" fmla="*/ 3862552 w 4002402"/>
              <a:gd name="connsiteY2" fmla="*/ 67907 h 742939"/>
              <a:gd name="connsiteX3" fmla="*/ 3871311 w 4002402"/>
              <a:gd name="connsiteY3" fmla="*/ 15355 h 742939"/>
              <a:gd name="connsiteX0" fmla="*/ 0 w 3862552"/>
              <a:gd name="connsiteY0" fmla="*/ 621862 h 675032"/>
              <a:gd name="connsiteX1" fmla="*/ 2014483 w 3862552"/>
              <a:gd name="connsiteY1" fmla="*/ 613103 h 675032"/>
              <a:gd name="connsiteX2" fmla="*/ 3862552 w 3862552"/>
              <a:gd name="connsiteY2" fmla="*/ 0 h 675032"/>
              <a:gd name="connsiteX0" fmla="*/ 0 w 3862552"/>
              <a:gd name="connsiteY0" fmla="*/ 621862 h 653762"/>
              <a:gd name="connsiteX1" fmla="*/ 2014483 w 3862552"/>
              <a:gd name="connsiteY1" fmla="*/ 569310 h 653762"/>
              <a:gd name="connsiteX2" fmla="*/ 3862552 w 3862552"/>
              <a:gd name="connsiteY2" fmla="*/ 0 h 653762"/>
              <a:gd name="connsiteX0" fmla="*/ 0 w 3853794"/>
              <a:gd name="connsiteY0" fmla="*/ 683173 h 701435"/>
              <a:gd name="connsiteX1" fmla="*/ 2005725 w 3853794"/>
              <a:gd name="connsiteY1" fmla="*/ 569310 h 701435"/>
              <a:gd name="connsiteX2" fmla="*/ 3853794 w 3853794"/>
              <a:gd name="connsiteY2" fmla="*/ 0 h 701435"/>
              <a:gd name="connsiteX0" fmla="*/ 0 w 3853794"/>
              <a:gd name="connsiteY0" fmla="*/ 708426 h 723612"/>
              <a:gd name="connsiteX1" fmla="*/ 2005725 w 3853794"/>
              <a:gd name="connsiteY1" fmla="*/ 569310 h 723612"/>
              <a:gd name="connsiteX2" fmla="*/ 3853794 w 3853794"/>
              <a:gd name="connsiteY2" fmla="*/ 0 h 723612"/>
              <a:gd name="connsiteX0" fmla="*/ 0 w 3853794"/>
              <a:gd name="connsiteY0" fmla="*/ 708426 h 708701"/>
              <a:gd name="connsiteX1" fmla="*/ 2005725 w 3853794"/>
              <a:gd name="connsiteY1" fmla="*/ 569310 h 708701"/>
              <a:gd name="connsiteX2" fmla="*/ 3853794 w 3853794"/>
              <a:gd name="connsiteY2" fmla="*/ 0 h 70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53794" h="708701">
                <a:moveTo>
                  <a:pt x="0" y="708426"/>
                </a:moveTo>
                <a:cubicBezTo>
                  <a:pt x="685362" y="711676"/>
                  <a:pt x="1363426" y="687381"/>
                  <a:pt x="2005725" y="569310"/>
                </a:cubicBezTo>
                <a:cubicBezTo>
                  <a:pt x="2648024" y="451239"/>
                  <a:pt x="3544323" y="110942"/>
                  <a:pt x="3853794" y="0"/>
                </a:cubicBezTo>
              </a:path>
            </a:pathLst>
          </a:custGeom>
          <a:ln w="57150" cmpd="sng"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243560" y="3049426"/>
            <a:ext cx="689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Bias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2741448" y="2571810"/>
            <a:ext cx="0" cy="1014984"/>
          </a:xfrm>
          <a:prstGeom prst="line">
            <a:avLst/>
          </a:prstGeom>
          <a:ln w="3175" cmpd="sng">
            <a:solidFill>
              <a:srgbClr val="008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773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hierarchical data structure that </a:t>
            </a:r>
            <a:r>
              <a:rPr lang="en-US" dirty="0" smtClean="0">
                <a:solidFill>
                  <a:schemeClr val="accent1"/>
                </a:solidFill>
              </a:rPr>
              <a:t>represents data </a:t>
            </a:r>
            <a:r>
              <a:rPr lang="en-US" dirty="0" smtClean="0"/>
              <a:t>by implementing a divide and conquer strategy</a:t>
            </a:r>
          </a:p>
          <a:p>
            <a:r>
              <a:rPr lang="en-US" dirty="0" smtClean="0"/>
              <a:t>Can be used as a non-parametric classification and regression method</a:t>
            </a:r>
          </a:p>
          <a:p>
            <a:r>
              <a:rPr lang="en-US" dirty="0" smtClean="0"/>
              <a:t>Given a collection of examples, </a:t>
            </a:r>
            <a:r>
              <a:rPr lang="en-US" b="1" dirty="0" smtClean="0"/>
              <a:t>learn a decision tree that represents it.</a:t>
            </a:r>
          </a:p>
          <a:p>
            <a:r>
              <a:rPr lang="en-US" dirty="0" smtClean="0"/>
              <a:t>Use this representation to </a:t>
            </a:r>
            <a:r>
              <a:rPr lang="en-US" b="1" dirty="0" smtClean="0"/>
              <a:t>classify new examples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FA6F6034-1516-478C-9756-BC6A8296D6DE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401762" y="4343400"/>
            <a:ext cx="7285038" cy="1828800"/>
            <a:chOff x="685800" y="4343400"/>
            <a:chExt cx="7285038" cy="1828800"/>
          </a:xfrm>
        </p:grpSpPr>
        <p:sp>
          <p:nvSpPr>
            <p:cNvPr id="129060" name="Oval 36"/>
            <p:cNvSpPr>
              <a:spLocks noChangeArrowheads="1"/>
            </p:cNvSpPr>
            <p:nvPr/>
          </p:nvSpPr>
          <p:spPr bwMode="auto">
            <a:xfrm>
              <a:off x="5257800" y="4648200"/>
              <a:ext cx="609600" cy="60960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9061" name="Oval 37"/>
            <p:cNvSpPr>
              <a:spLocks noChangeArrowheads="1"/>
            </p:cNvSpPr>
            <p:nvPr/>
          </p:nvSpPr>
          <p:spPr bwMode="auto">
            <a:xfrm>
              <a:off x="4038600" y="5334000"/>
              <a:ext cx="533400" cy="533400"/>
            </a:xfrm>
            <a:prstGeom prst="ellips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9063" name="Oval 39"/>
            <p:cNvSpPr>
              <a:spLocks noChangeArrowheads="1"/>
            </p:cNvSpPr>
            <p:nvPr/>
          </p:nvSpPr>
          <p:spPr bwMode="auto">
            <a:xfrm>
              <a:off x="4343400" y="4724400"/>
              <a:ext cx="533400" cy="533400"/>
            </a:xfrm>
            <a:prstGeom prst="ellips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9064" name="Oval 40"/>
            <p:cNvSpPr>
              <a:spLocks noChangeArrowheads="1"/>
            </p:cNvSpPr>
            <p:nvPr/>
          </p:nvSpPr>
          <p:spPr bwMode="auto">
            <a:xfrm>
              <a:off x="5867400" y="5257800"/>
              <a:ext cx="533400" cy="533400"/>
            </a:xfrm>
            <a:prstGeom prst="ellipse">
              <a:avLst/>
            </a:prstGeom>
            <a:noFill/>
            <a:ln w="9525" algn="ctr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9065" name="Rectangle 41"/>
            <p:cNvSpPr>
              <a:spLocks noChangeArrowheads="1"/>
            </p:cNvSpPr>
            <p:nvPr/>
          </p:nvSpPr>
          <p:spPr bwMode="auto">
            <a:xfrm>
              <a:off x="5791200" y="4572000"/>
              <a:ext cx="609600" cy="457200"/>
            </a:xfrm>
            <a:prstGeom prst="rect">
              <a:avLst/>
            </a:prstGeom>
            <a:noFill/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9066" name="Rectangle 42"/>
            <p:cNvSpPr>
              <a:spLocks noChangeArrowheads="1"/>
            </p:cNvSpPr>
            <p:nvPr/>
          </p:nvSpPr>
          <p:spPr bwMode="auto">
            <a:xfrm>
              <a:off x="3733800" y="4572000"/>
              <a:ext cx="609600" cy="457200"/>
            </a:xfrm>
            <a:prstGeom prst="rect">
              <a:avLst/>
            </a:prstGeom>
            <a:noFill/>
            <a:ln w="9525" algn="ctr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9067" name="Rectangle 43"/>
            <p:cNvSpPr>
              <a:spLocks noChangeArrowheads="1"/>
            </p:cNvSpPr>
            <p:nvPr/>
          </p:nvSpPr>
          <p:spPr bwMode="auto">
            <a:xfrm>
              <a:off x="3581400" y="5105400"/>
              <a:ext cx="609600" cy="457200"/>
            </a:xfrm>
            <a:prstGeom prst="rect">
              <a:avLst/>
            </a:prstGeom>
            <a:noFill/>
            <a:ln w="9525" algn="ctr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9068" name="Rectangle 44"/>
            <p:cNvSpPr>
              <a:spLocks noChangeArrowheads="1"/>
            </p:cNvSpPr>
            <p:nvPr/>
          </p:nvSpPr>
          <p:spPr bwMode="auto">
            <a:xfrm>
              <a:off x="4038600" y="5181600"/>
              <a:ext cx="609600" cy="457200"/>
            </a:xfrm>
            <a:prstGeom prst="rect">
              <a:avLst/>
            </a:prstGeom>
            <a:noFill/>
            <a:ln w="9525" algn="ctr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9069" name="Oval 45"/>
            <p:cNvSpPr>
              <a:spLocks noChangeArrowheads="1"/>
            </p:cNvSpPr>
            <p:nvPr/>
          </p:nvSpPr>
          <p:spPr bwMode="auto">
            <a:xfrm>
              <a:off x="1447800" y="4724400"/>
              <a:ext cx="990600" cy="990600"/>
            </a:xfrm>
            <a:prstGeom prst="ellipse">
              <a:avLst/>
            </a:prstGeom>
            <a:noFill/>
            <a:ln w="952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129082" name="Group 58"/>
            <p:cNvGrpSpPr>
              <a:grpSpLocks/>
            </p:cNvGrpSpPr>
            <p:nvPr/>
          </p:nvGrpSpPr>
          <p:grpSpPr bwMode="auto">
            <a:xfrm rot="16200000">
              <a:off x="4495800" y="5410200"/>
              <a:ext cx="381000" cy="990600"/>
              <a:chOff x="192" y="2928"/>
              <a:chExt cx="240" cy="624"/>
            </a:xfrm>
          </p:grpSpPr>
          <p:cxnSp>
            <p:nvCxnSpPr>
              <p:cNvPr id="129083" name="AutoShape 59"/>
              <p:cNvCxnSpPr>
                <a:cxnSpLocks noChangeShapeType="1"/>
              </p:cNvCxnSpPr>
              <p:nvPr/>
            </p:nvCxnSpPr>
            <p:spPr bwMode="auto">
              <a:xfrm flipH="1" flipV="1">
                <a:off x="192" y="2928"/>
                <a:ext cx="240" cy="432"/>
              </a:xfrm>
              <a:prstGeom prst="straightConnector1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9084" name="AutoShape 60"/>
              <p:cNvCxnSpPr>
                <a:cxnSpLocks noChangeShapeType="1"/>
              </p:cNvCxnSpPr>
              <p:nvPr/>
            </p:nvCxnSpPr>
            <p:spPr bwMode="auto">
              <a:xfrm flipV="1">
                <a:off x="192" y="2928"/>
                <a:ext cx="0" cy="624"/>
              </a:xfrm>
              <a:prstGeom prst="straightConnector1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9085" name="AutoShape 61"/>
              <p:cNvCxnSpPr>
                <a:cxnSpLocks noChangeShapeType="1"/>
              </p:cNvCxnSpPr>
              <p:nvPr/>
            </p:nvCxnSpPr>
            <p:spPr bwMode="auto">
              <a:xfrm flipV="1">
                <a:off x="192" y="3360"/>
                <a:ext cx="240" cy="192"/>
              </a:xfrm>
              <a:prstGeom prst="straightConnector1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29090" name="Oval 66"/>
            <p:cNvSpPr>
              <a:spLocks noChangeArrowheads="1"/>
            </p:cNvSpPr>
            <p:nvPr/>
          </p:nvSpPr>
          <p:spPr bwMode="auto">
            <a:xfrm>
              <a:off x="2209800" y="4572000"/>
              <a:ext cx="1066800" cy="838200"/>
            </a:xfrm>
            <a:prstGeom prst="ellipse">
              <a:avLst/>
            </a:prstGeom>
            <a:noFill/>
            <a:ln w="952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9091" name="Oval 67"/>
            <p:cNvSpPr>
              <a:spLocks noChangeArrowheads="1"/>
            </p:cNvSpPr>
            <p:nvPr/>
          </p:nvSpPr>
          <p:spPr bwMode="auto">
            <a:xfrm>
              <a:off x="6096000" y="4876800"/>
              <a:ext cx="914400" cy="617538"/>
            </a:xfrm>
            <a:prstGeom prst="ellipse">
              <a:avLst/>
            </a:prstGeom>
            <a:noFill/>
            <a:ln w="9525" algn="ctr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endParaRPr lang="en-US">
                <a:solidFill>
                  <a:srgbClr val="33CC33"/>
                </a:solidFill>
              </a:endParaRPr>
            </a:p>
          </p:txBody>
        </p:sp>
        <p:sp>
          <p:nvSpPr>
            <p:cNvPr id="129092" name="Line 68"/>
            <p:cNvSpPr>
              <a:spLocks noChangeShapeType="1"/>
            </p:cNvSpPr>
            <p:nvPr/>
          </p:nvSpPr>
          <p:spPr bwMode="auto">
            <a:xfrm flipV="1">
              <a:off x="5334000" y="4343400"/>
              <a:ext cx="0" cy="1828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9093" name="Line 69"/>
            <p:cNvSpPr>
              <a:spLocks noChangeShapeType="1"/>
            </p:cNvSpPr>
            <p:nvPr/>
          </p:nvSpPr>
          <p:spPr bwMode="auto">
            <a:xfrm flipV="1">
              <a:off x="3352800" y="4343400"/>
              <a:ext cx="0" cy="1828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9095" name="Text Box 71"/>
            <p:cNvSpPr txBox="1">
              <a:spLocks noChangeArrowheads="1"/>
            </p:cNvSpPr>
            <p:nvPr/>
          </p:nvSpPr>
          <p:spPr bwMode="auto">
            <a:xfrm>
              <a:off x="7620000" y="4343400"/>
              <a:ext cx="35083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129096" name="Text Box 72"/>
            <p:cNvSpPr txBox="1">
              <a:spLocks noChangeArrowheads="1"/>
            </p:cNvSpPr>
            <p:nvPr/>
          </p:nvSpPr>
          <p:spPr bwMode="auto">
            <a:xfrm>
              <a:off x="685800" y="4953000"/>
              <a:ext cx="35083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129097" name="Text Box 73"/>
            <p:cNvSpPr txBox="1">
              <a:spLocks noChangeArrowheads="1"/>
            </p:cNvSpPr>
            <p:nvPr/>
          </p:nvSpPr>
          <p:spPr bwMode="auto">
            <a:xfrm>
              <a:off x="3429000" y="4343400"/>
              <a:ext cx="35083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/>
                <a:t>B</a:t>
              </a:r>
            </a:p>
          </p:txBody>
        </p:sp>
        <p:grpSp>
          <p:nvGrpSpPr>
            <p:cNvPr id="129098" name="Group 74"/>
            <p:cNvGrpSpPr>
              <a:grpSpLocks/>
            </p:cNvGrpSpPr>
            <p:nvPr/>
          </p:nvGrpSpPr>
          <p:grpSpPr bwMode="auto">
            <a:xfrm>
              <a:off x="4800600" y="4724400"/>
              <a:ext cx="381000" cy="990600"/>
              <a:chOff x="192" y="2928"/>
              <a:chExt cx="240" cy="624"/>
            </a:xfrm>
          </p:grpSpPr>
          <p:cxnSp>
            <p:nvCxnSpPr>
              <p:cNvPr id="129099" name="AutoShape 75"/>
              <p:cNvCxnSpPr>
                <a:cxnSpLocks noChangeShapeType="1"/>
              </p:cNvCxnSpPr>
              <p:nvPr/>
            </p:nvCxnSpPr>
            <p:spPr bwMode="auto">
              <a:xfrm flipH="1" flipV="1">
                <a:off x="192" y="2928"/>
                <a:ext cx="240" cy="432"/>
              </a:xfrm>
              <a:prstGeom prst="straightConnector1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9100" name="AutoShape 76"/>
              <p:cNvCxnSpPr>
                <a:cxnSpLocks noChangeShapeType="1"/>
              </p:cNvCxnSpPr>
              <p:nvPr/>
            </p:nvCxnSpPr>
            <p:spPr bwMode="auto">
              <a:xfrm flipV="1">
                <a:off x="192" y="2928"/>
                <a:ext cx="0" cy="624"/>
              </a:xfrm>
              <a:prstGeom prst="straightConnector1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9101" name="AutoShape 77"/>
              <p:cNvCxnSpPr>
                <a:cxnSpLocks noChangeShapeType="1"/>
              </p:cNvCxnSpPr>
              <p:nvPr/>
            </p:nvCxnSpPr>
            <p:spPr bwMode="auto">
              <a:xfrm flipV="1">
                <a:off x="192" y="3360"/>
                <a:ext cx="240" cy="192"/>
              </a:xfrm>
              <a:prstGeom prst="straightConnector1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262572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659318" y="1417638"/>
            <a:ext cx="7635876" cy="2668588"/>
            <a:chOff x="288" y="1953"/>
            <a:chExt cx="4810" cy="1681"/>
          </a:xfrm>
        </p:grpSpPr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521" y="2151"/>
              <a:ext cx="4498" cy="148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" name="Line 4"/>
            <p:cNvSpPr>
              <a:spLocks noChangeShapeType="1"/>
            </p:cNvSpPr>
            <p:nvPr/>
          </p:nvSpPr>
          <p:spPr bwMode="auto">
            <a:xfrm>
              <a:off x="1336" y="1953"/>
              <a:ext cx="0" cy="136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round/>
              <a:headEnd type="arrow"/>
              <a:tailEnd type="none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1336" y="3313"/>
              <a:ext cx="2544" cy="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round/>
              <a:headEnd type="none"/>
              <a:tailEnd type="arrow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2877" y="3298"/>
              <a:ext cx="2221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dirty="0" smtClean="0">
                  <a:solidFill>
                    <a:srgbClr val="000000"/>
                  </a:solidFill>
                  <a:cs typeface="Helvetica"/>
                </a:rPr>
                <a:t>Model complexity</a:t>
              </a:r>
              <a:endParaRPr lang="en-US" sz="2800" dirty="0">
                <a:solidFill>
                  <a:srgbClr val="000000"/>
                </a:solidFill>
                <a:cs typeface="Helvetica"/>
              </a:endParaRPr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288" y="2162"/>
              <a:ext cx="1118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dirty="0" smtClean="0">
                  <a:latin typeface="+mn-lt"/>
                  <a:cs typeface="Helvetica"/>
                </a:rPr>
                <a:t>Expected</a:t>
              </a:r>
              <a:br>
                <a:rPr lang="en-US" sz="2400" dirty="0" smtClean="0">
                  <a:latin typeface="+mn-lt"/>
                  <a:cs typeface="Helvetica"/>
                </a:rPr>
              </a:br>
              <a:r>
                <a:rPr lang="en-US" sz="2400" dirty="0" smtClean="0">
                  <a:latin typeface="+mn-lt"/>
                  <a:cs typeface="Helvetica"/>
                </a:rPr>
                <a:t>Error</a:t>
              </a:r>
              <a:endParaRPr lang="en-US" sz="2400" dirty="0">
                <a:latin typeface="+mn-lt"/>
                <a:cs typeface="Helvetica"/>
              </a:endParaRPr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 flipV="1">
              <a:off x="1336" y="2220"/>
              <a:ext cx="2435" cy="769"/>
            </a:xfrm>
            <a:custGeom>
              <a:avLst/>
              <a:gdLst>
                <a:gd name="T0" fmla="*/ 0 w 2479"/>
                <a:gd name="T1" fmla="*/ 812 h 812"/>
                <a:gd name="T2" fmla="*/ 290 w 2479"/>
                <a:gd name="T3" fmla="*/ 302 h 812"/>
                <a:gd name="T4" fmla="*/ 648 w 2479"/>
                <a:gd name="T5" fmla="*/ 100 h 812"/>
                <a:gd name="T6" fmla="*/ 1186 w 2479"/>
                <a:gd name="T7" fmla="*/ 22 h 812"/>
                <a:gd name="T8" fmla="*/ 1638 w 2479"/>
                <a:gd name="T9" fmla="*/ 232 h 812"/>
                <a:gd name="T10" fmla="*/ 2352 w 2479"/>
                <a:gd name="T11" fmla="*/ 428 h 812"/>
                <a:gd name="T12" fmla="*/ 2400 w 2479"/>
                <a:gd name="T13" fmla="*/ 428 h 8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79"/>
                <a:gd name="T22" fmla="*/ 0 h 812"/>
                <a:gd name="T23" fmla="*/ 2479 w 2479"/>
                <a:gd name="T24" fmla="*/ 812 h 812"/>
                <a:gd name="connsiteX0" fmla="*/ 0 w 9824"/>
                <a:gd name="connsiteY0" fmla="*/ 10601 h 10601"/>
                <a:gd name="connsiteX1" fmla="*/ 1170 w 9824"/>
                <a:gd name="connsiteY1" fmla="*/ 4320 h 10601"/>
                <a:gd name="connsiteX2" fmla="*/ 2614 w 9824"/>
                <a:gd name="connsiteY2" fmla="*/ 1833 h 10601"/>
                <a:gd name="connsiteX3" fmla="*/ 4784 w 9824"/>
                <a:gd name="connsiteY3" fmla="*/ 35 h 10601"/>
                <a:gd name="connsiteX4" fmla="*/ 6608 w 9824"/>
                <a:gd name="connsiteY4" fmla="*/ 3458 h 10601"/>
                <a:gd name="connsiteX5" fmla="*/ 9488 w 9824"/>
                <a:gd name="connsiteY5" fmla="*/ 5872 h 10601"/>
                <a:gd name="connsiteX6" fmla="*/ 9681 w 9824"/>
                <a:gd name="connsiteY6" fmla="*/ 5872 h 10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24" h="10601">
                  <a:moveTo>
                    <a:pt x="0" y="10601"/>
                  </a:moveTo>
                  <a:cubicBezTo>
                    <a:pt x="194" y="9554"/>
                    <a:pt x="734" y="5773"/>
                    <a:pt x="1170" y="4320"/>
                  </a:cubicBezTo>
                  <a:cubicBezTo>
                    <a:pt x="1605" y="2867"/>
                    <a:pt x="2012" y="2547"/>
                    <a:pt x="2614" y="1833"/>
                  </a:cubicBezTo>
                  <a:cubicBezTo>
                    <a:pt x="3216" y="1119"/>
                    <a:pt x="4119" y="-236"/>
                    <a:pt x="4784" y="35"/>
                  </a:cubicBezTo>
                  <a:cubicBezTo>
                    <a:pt x="5450" y="306"/>
                    <a:pt x="5824" y="2485"/>
                    <a:pt x="6608" y="3458"/>
                  </a:cubicBezTo>
                  <a:cubicBezTo>
                    <a:pt x="7392" y="4431"/>
                    <a:pt x="8975" y="5466"/>
                    <a:pt x="9488" y="5872"/>
                  </a:cubicBezTo>
                  <a:cubicBezTo>
                    <a:pt x="10000" y="6278"/>
                    <a:pt x="9810" y="6217"/>
                    <a:pt x="9681" y="5872"/>
                  </a:cubicBezTo>
                </a:path>
              </a:pathLst>
            </a:custGeom>
            <a:noFill/>
            <a:ln w="57150" cmpd="sng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complexity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60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4204139"/>
            <a:ext cx="4038601" cy="105366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C0128"/>
                </a:solidFill>
              </a:rPr>
              <a:t>Simple </a:t>
            </a:r>
            <a:r>
              <a:rPr lang="en-US" b="1" dirty="0">
                <a:solidFill>
                  <a:srgbClr val="FC0128"/>
                </a:solidFill>
              </a:rPr>
              <a:t>models: </a:t>
            </a:r>
            <a:r>
              <a:rPr lang="en-US" dirty="0" smtClean="0">
                <a:solidFill>
                  <a:srgbClr val="FF9900"/>
                </a:solidFill>
              </a:rPr>
              <a:t/>
            </a:r>
            <a:br>
              <a:rPr lang="en-US" dirty="0" smtClean="0">
                <a:solidFill>
                  <a:srgbClr val="FF9900"/>
                </a:solidFill>
              </a:rPr>
            </a:br>
            <a:r>
              <a:rPr lang="en-US" dirty="0" smtClean="0">
                <a:solidFill>
                  <a:srgbClr val="FC0128"/>
                </a:solidFill>
              </a:rPr>
              <a:t>High </a:t>
            </a:r>
            <a:r>
              <a:rPr lang="en-US" dirty="0">
                <a:solidFill>
                  <a:srgbClr val="FC0128"/>
                </a:solidFill>
              </a:rPr>
              <a:t>bias </a:t>
            </a:r>
            <a:r>
              <a:rPr lang="en-US" dirty="0" smtClean="0"/>
              <a:t>and </a:t>
            </a:r>
            <a:r>
              <a:rPr lang="en-US" dirty="0"/>
              <a:t>low </a:t>
            </a:r>
            <a:r>
              <a:rPr lang="en-US" dirty="0" smtClean="0"/>
              <a:t>variance</a:t>
            </a:r>
            <a:endParaRPr lang="en-US" dirty="0"/>
          </a:p>
        </p:txBody>
      </p:sp>
      <p:sp>
        <p:nvSpPr>
          <p:cNvPr id="16" name="Freeform 15"/>
          <p:cNvSpPr/>
          <p:nvPr/>
        </p:nvSpPr>
        <p:spPr>
          <a:xfrm>
            <a:off x="2382344" y="2483344"/>
            <a:ext cx="3853794" cy="983217"/>
          </a:xfrm>
          <a:custGeom>
            <a:avLst/>
            <a:gdLst>
              <a:gd name="connsiteX0" fmla="*/ 0 w 4002402"/>
              <a:gd name="connsiteY0" fmla="*/ 689769 h 742939"/>
              <a:gd name="connsiteX1" fmla="*/ 2014483 w 4002402"/>
              <a:gd name="connsiteY1" fmla="*/ 681010 h 742939"/>
              <a:gd name="connsiteX2" fmla="*/ 3862552 w 4002402"/>
              <a:gd name="connsiteY2" fmla="*/ 67907 h 742939"/>
              <a:gd name="connsiteX3" fmla="*/ 3871311 w 4002402"/>
              <a:gd name="connsiteY3" fmla="*/ 15355 h 742939"/>
              <a:gd name="connsiteX0" fmla="*/ 0 w 3862552"/>
              <a:gd name="connsiteY0" fmla="*/ 621862 h 675032"/>
              <a:gd name="connsiteX1" fmla="*/ 2014483 w 3862552"/>
              <a:gd name="connsiteY1" fmla="*/ 613103 h 675032"/>
              <a:gd name="connsiteX2" fmla="*/ 3862552 w 3862552"/>
              <a:gd name="connsiteY2" fmla="*/ 0 h 675032"/>
              <a:gd name="connsiteX0" fmla="*/ 0 w 3862552"/>
              <a:gd name="connsiteY0" fmla="*/ 621862 h 653762"/>
              <a:gd name="connsiteX1" fmla="*/ 2014483 w 3862552"/>
              <a:gd name="connsiteY1" fmla="*/ 569310 h 653762"/>
              <a:gd name="connsiteX2" fmla="*/ 3862552 w 3862552"/>
              <a:gd name="connsiteY2" fmla="*/ 0 h 653762"/>
              <a:gd name="connsiteX0" fmla="*/ 0 w 3853794"/>
              <a:gd name="connsiteY0" fmla="*/ 683173 h 701435"/>
              <a:gd name="connsiteX1" fmla="*/ 2005725 w 3853794"/>
              <a:gd name="connsiteY1" fmla="*/ 569310 h 701435"/>
              <a:gd name="connsiteX2" fmla="*/ 3853794 w 3853794"/>
              <a:gd name="connsiteY2" fmla="*/ 0 h 701435"/>
              <a:gd name="connsiteX0" fmla="*/ 0 w 3853794"/>
              <a:gd name="connsiteY0" fmla="*/ 708426 h 723612"/>
              <a:gd name="connsiteX1" fmla="*/ 2005725 w 3853794"/>
              <a:gd name="connsiteY1" fmla="*/ 569310 h 723612"/>
              <a:gd name="connsiteX2" fmla="*/ 3853794 w 3853794"/>
              <a:gd name="connsiteY2" fmla="*/ 0 h 723612"/>
              <a:gd name="connsiteX0" fmla="*/ 0 w 3853794"/>
              <a:gd name="connsiteY0" fmla="*/ 708426 h 708701"/>
              <a:gd name="connsiteX1" fmla="*/ 2005725 w 3853794"/>
              <a:gd name="connsiteY1" fmla="*/ 569310 h 708701"/>
              <a:gd name="connsiteX2" fmla="*/ 3853794 w 3853794"/>
              <a:gd name="connsiteY2" fmla="*/ 0 h 70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53794" h="708701">
                <a:moveTo>
                  <a:pt x="0" y="708426"/>
                </a:moveTo>
                <a:cubicBezTo>
                  <a:pt x="685362" y="711676"/>
                  <a:pt x="1363426" y="687381"/>
                  <a:pt x="2005725" y="569310"/>
                </a:cubicBezTo>
                <a:cubicBezTo>
                  <a:pt x="2648024" y="451239"/>
                  <a:pt x="3544323" y="110942"/>
                  <a:pt x="3853794" y="0"/>
                </a:cubicBezTo>
              </a:path>
            </a:pathLst>
          </a:custGeom>
          <a:ln w="57150" cmpd="sng">
            <a:solidFill>
              <a:srgbClr val="0000FF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188581" y="2579689"/>
            <a:ext cx="1260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  <a:latin typeface="+mn-lt"/>
              </a:rPr>
              <a:t>Variance</a:t>
            </a:r>
            <a:endParaRPr lang="en-US" dirty="0">
              <a:solidFill>
                <a:srgbClr val="3366FF"/>
              </a:solidFill>
              <a:latin typeface="+mn-lt"/>
            </a:endParaRPr>
          </a:p>
        </p:txBody>
      </p:sp>
      <p:sp>
        <p:nvSpPr>
          <p:cNvPr id="15" name="Freeform 14"/>
          <p:cNvSpPr/>
          <p:nvPr/>
        </p:nvSpPr>
        <p:spPr>
          <a:xfrm flipH="1">
            <a:off x="2382344" y="2483344"/>
            <a:ext cx="3853794" cy="983217"/>
          </a:xfrm>
          <a:custGeom>
            <a:avLst/>
            <a:gdLst>
              <a:gd name="connsiteX0" fmla="*/ 0 w 4002402"/>
              <a:gd name="connsiteY0" fmla="*/ 689769 h 742939"/>
              <a:gd name="connsiteX1" fmla="*/ 2014483 w 4002402"/>
              <a:gd name="connsiteY1" fmla="*/ 681010 h 742939"/>
              <a:gd name="connsiteX2" fmla="*/ 3862552 w 4002402"/>
              <a:gd name="connsiteY2" fmla="*/ 67907 h 742939"/>
              <a:gd name="connsiteX3" fmla="*/ 3871311 w 4002402"/>
              <a:gd name="connsiteY3" fmla="*/ 15355 h 742939"/>
              <a:gd name="connsiteX0" fmla="*/ 0 w 3862552"/>
              <a:gd name="connsiteY0" fmla="*/ 621862 h 675032"/>
              <a:gd name="connsiteX1" fmla="*/ 2014483 w 3862552"/>
              <a:gd name="connsiteY1" fmla="*/ 613103 h 675032"/>
              <a:gd name="connsiteX2" fmla="*/ 3862552 w 3862552"/>
              <a:gd name="connsiteY2" fmla="*/ 0 h 675032"/>
              <a:gd name="connsiteX0" fmla="*/ 0 w 3862552"/>
              <a:gd name="connsiteY0" fmla="*/ 621862 h 653762"/>
              <a:gd name="connsiteX1" fmla="*/ 2014483 w 3862552"/>
              <a:gd name="connsiteY1" fmla="*/ 569310 h 653762"/>
              <a:gd name="connsiteX2" fmla="*/ 3862552 w 3862552"/>
              <a:gd name="connsiteY2" fmla="*/ 0 h 653762"/>
              <a:gd name="connsiteX0" fmla="*/ 0 w 3853794"/>
              <a:gd name="connsiteY0" fmla="*/ 683173 h 701435"/>
              <a:gd name="connsiteX1" fmla="*/ 2005725 w 3853794"/>
              <a:gd name="connsiteY1" fmla="*/ 569310 h 701435"/>
              <a:gd name="connsiteX2" fmla="*/ 3853794 w 3853794"/>
              <a:gd name="connsiteY2" fmla="*/ 0 h 701435"/>
              <a:gd name="connsiteX0" fmla="*/ 0 w 3853794"/>
              <a:gd name="connsiteY0" fmla="*/ 708426 h 723612"/>
              <a:gd name="connsiteX1" fmla="*/ 2005725 w 3853794"/>
              <a:gd name="connsiteY1" fmla="*/ 569310 h 723612"/>
              <a:gd name="connsiteX2" fmla="*/ 3853794 w 3853794"/>
              <a:gd name="connsiteY2" fmla="*/ 0 h 723612"/>
              <a:gd name="connsiteX0" fmla="*/ 0 w 3853794"/>
              <a:gd name="connsiteY0" fmla="*/ 708426 h 708701"/>
              <a:gd name="connsiteX1" fmla="*/ 2005725 w 3853794"/>
              <a:gd name="connsiteY1" fmla="*/ 569310 h 708701"/>
              <a:gd name="connsiteX2" fmla="*/ 3853794 w 3853794"/>
              <a:gd name="connsiteY2" fmla="*/ 0 h 70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53794" h="708701">
                <a:moveTo>
                  <a:pt x="0" y="708426"/>
                </a:moveTo>
                <a:cubicBezTo>
                  <a:pt x="685362" y="711676"/>
                  <a:pt x="1363426" y="687381"/>
                  <a:pt x="2005725" y="569310"/>
                </a:cubicBezTo>
                <a:cubicBezTo>
                  <a:pt x="2648024" y="451239"/>
                  <a:pt x="3544323" y="110942"/>
                  <a:pt x="3853794" y="0"/>
                </a:cubicBezTo>
              </a:path>
            </a:pathLst>
          </a:custGeom>
          <a:ln w="57150" cmpd="sng">
            <a:solidFill>
              <a:schemeClr val="accent6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243560" y="3049426"/>
            <a:ext cx="689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9900"/>
                </a:solidFill>
                <a:latin typeface="+mn-lt"/>
              </a:rPr>
              <a:t>Bias</a:t>
            </a:r>
            <a:endParaRPr lang="en-US" dirty="0">
              <a:solidFill>
                <a:srgbClr val="FF9900"/>
              </a:solidFill>
              <a:latin typeface="+mn-l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2032000" y="3569209"/>
            <a:ext cx="718206" cy="801343"/>
          </a:xfrm>
          <a:prstGeom prst="line">
            <a:avLst/>
          </a:prstGeom>
          <a:ln w="73025" cmpd="sng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6081986" y="3576639"/>
            <a:ext cx="381876" cy="793913"/>
          </a:xfrm>
          <a:prstGeom prst="line">
            <a:avLst/>
          </a:prstGeom>
          <a:ln w="73025" cmpd="sng">
            <a:solidFill>
              <a:srgbClr val="0000FF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Content Placeholder 3"/>
          <p:cNvSpPr txBox="1">
            <a:spLocks/>
          </p:cNvSpPr>
          <p:nvPr/>
        </p:nvSpPr>
        <p:spPr>
          <a:xfrm>
            <a:off x="4603507" y="4204139"/>
            <a:ext cx="4311894" cy="961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338" indent="-287338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7338" indent="0" algn="l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5613" indent="-16827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5612" indent="0" algn="l" defTabSz="457200" rtl="0" eaLnBrk="1" latinLnBrk="0" hangingPunct="1">
              <a:spcBef>
                <a:spcPct val="20000"/>
              </a:spcBef>
              <a:buFont typeface="Arial"/>
              <a:buNone/>
              <a:tabLst>
                <a:tab pos="455613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rgbClr val="0000FF"/>
                </a:solidFill>
              </a:rPr>
              <a:t>Complex models: </a:t>
            </a:r>
            <a:r>
              <a:rPr lang="en-US" sz="2400" dirty="0" smtClean="0">
                <a:solidFill>
                  <a:srgbClr val="0000FF"/>
                </a:solidFill>
              </a:rPr>
              <a:t/>
            </a:r>
            <a:br>
              <a:rPr lang="en-US" sz="2400" dirty="0" smtClean="0">
                <a:solidFill>
                  <a:srgbClr val="0000FF"/>
                </a:solidFill>
              </a:rPr>
            </a:br>
            <a:r>
              <a:rPr lang="en-US" sz="2400" dirty="0" smtClean="0">
                <a:solidFill>
                  <a:srgbClr val="0000FF"/>
                </a:solidFill>
              </a:rPr>
              <a:t>High variance </a:t>
            </a:r>
            <a:r>
              <a:rPr lang="en-US" sz="2400" dirty="0" smtClean="0"/>
              <a:t>and low bias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6802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323018" y="1401255"/>
            <a:ext cx="1991067" cy="2151571"/>
          </a:xfrm>
          <a:prstGeom prst="rect">
            <a:avLst/>
          </a:prstGeom>
          <a:solidFill>
            <a:schemeClr val="accent6">
              <a:lumMod val="20000"/>
              <a:lumOff val="80000"/>
              <a:alpha val="5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2800" dirty="0" err="1" smtClean="0">
                <a:solidFill>
                  <a:schemeClr val="accent6"/>
                </a:solidFill>
              </a:rPr>
              <a:t>Underfitting</a:t>
            </a:r>
            <a:endParaRPr lang="en-US" sz="2800" dirty="0">
              <a:solidFill>
                <a:schemeClr val="accent6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70552" y="1401255"/>
            <a:ext cx="1991067" cy="215157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2800" dirty="0" smtClean="0">
                <a:solidFill>
                  <a:srgbClr val="0000FF"/>
                </a:solidFill>
              </a:rPr>
              <a:t>Overfitting</a:t>
            </a:r>
            <a:endParaRPr lang="en-US" sz="2800" dirty="0">
              <a:solidFill>
                <a:srgbClr val="0000FF"/>
              </a:solidFill>
            </a:endParaRPr>
          </a:p>
        </p:txBody>
      </p: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659318" y="1417638"/>
            <a:ext cx="7635877" cy="2659063"/>
            <a:chOff x="288" y="1953"/>
            <a:chExt cx="4810" cy="1675"/>
          </a:xfrm>
        </p:grpSpPr>
        <p:sp>
          <p:nvSpPr>
            <p:cNvPr id="8" name="Line 4"/>
            <p:cNvSpPr>
              <a:spLocks noChangeShapeType="1"/>
            </p:cNvSpPr>
            <p:nvPr/>
          </p:nvSpPr>
          <p:spPr bwMode="auto">
            <a:xfrm>
              <a:off x="1336" y="1953"/>
              <a:ext cx="0" cy="136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round/>
              <a:headEnd type="arrow"/>
              <a:tailEnd type="none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1336" y="3313"/>
              <a:ext cx="2544" cy="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round/>
              <a:headEnd type="none"/>
              <a:tailEnd type="arrow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2877" y="3298"/>
              <a:ext cx="2221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dirty="0" smtClean="0">
                  <a:solidFill>
                    <a:srgbClr val="000000"/>
                  </a:solidFill>
                  <a:cs typeface="Helvetica"/>
                </a:rPr>
                <a:t>Model complexity</a:t>
              </a:r>
              <a:endParaRPr lang="en-US" sz="2800" dirty="0">
                <a:solidFill>
                  <a:srgbClr val="000000"/>
                </a:solidFill>
                <a:cs typeface="Helvetica"/>
              </a:endParaRPr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288" y="2162"/>
              <a:ext cx="1118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dirty="0" smtClean="0">
                  <a:latin typeface="+mn-lt"/>
                  <a:cs typeface="Helvetica"/>
                </a:rPr>
                <a:t>Expected</a:t>
              </a:r>
              <a:br>
                <a:rPr lang="en-US" sz="2400" dirty="0" smtClean="0">
                  <a:latin typeface="+mn-lt"/>
                  <a:cs typeface="Helvetica"/>
                </a:rPr>
              </a:br>
              <a:r>
                <a:rPr lang="en-US" sz="2400" dirty="0" smtClean="0">
                  <a:latin typeface="+mn-lt"/>
                  <a:cs typeface="Helvetica"/>
                </a:rPr>
                <a:t>Error</a:t>
              </a:r>
              <a:endParaRPr lang="en-US" sz="2400" dirty="0">
                <a:latin typeface="+mn-lt"/>
                <a:cs typeface="Helvetica"/>
              </a:endParaRPr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 flipV="1">
              <a:off x="1336" y="2220"/>
              <a:ext cx="2435" cy="769"/>
            </a:xfrm>
            <a:custGeom>
              <a:avLst/>
              <a:gdLst>
                <a:gd name="T0" fmla="*/ 0 w 2479"/>
                <a:gd name="T1" fmla="*/ 812 h 812"/>
                <a:gd name="T2" fmla="*/ 290 w 2479"/>
                <a:gd name="T3" fmla="*/ 302 h 812"/>
                <a:gd name="T4" fmla="*/ 648 w 2479"/>
                <a:gd name="T5" fmla="*/ 100 h 812"/>
                <a:gd name="T6" fmla="*/ 1186 w 2479"/>
                <a:gd name="T7" fmla="*/ 22 h 812"/>
                <a:gd name="T8" fmla="*/ 1638 w 2479"/>
                <a:gd name="T9" fmla="*/ 232 h 812"/>
                <a:gd name="T10" fmla="*/ 2352 w 2479"/>
                <a:gd name="T11" fmla="*/ 428 h 812"/>
                <a:gd name="T12" fmla="*/ 2400 w 2479"/>
                <a:gd name="T13" fmla="*/ 428 h 8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79"/>
                <a:gd name="T22" fmla="*/ 0 h 812"/>
                <a:gd name="T23" fmla="*/ 2479 w 2479"/>
                <a:gd name="T24" fmla="*/ 812 h 812"/>
                <a:gd name="connsiteX0" fmla="*/ 0 w 9824"/>
                <a:gd name="connsiteY0" fmla="*/ 10601 h 10601"/>
                <a:gd name="connsiteX1" fmla="*/ 1170 w 9824"/>
                <a:gd name="connsiteY1" fmla="*/ 4320 h 10601"/>
                <a:gd name="connsiteX2" fmla="*/ 2614 w 9824"/>
                <a:gd name="connsiteY2" fmla="*/ 1833 h 10601"/>
                <a:gd name="connsiteX3" fmla="*/ 4784 w 9824"/>
                <a:gd name="connsiteY3" fmla="*/ 35 h 10601"/>
                <a:gd name="connsiteX4" fmla="*/ 6608 w 9824"/>
                <a:gd name="connsiteY4" fmla="*/ 3458 h 10601"/>
                <a:gd name="connsiteX5" fmla="*/ 9488 w 9824"/>
                <a:gd name="connsiteY5" fmla="*/ 5872 h 10601"/>
                <a:gd name="connsiteX6" fmla="*/ 9681 w 9824"/>
                <a:gd name="connsiteY6" fmla="*/ 5872 h 10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24" h="10601">
                  <a:moveTo>
                    <a:pt x="0" y="10601"/>
                  </a:moveTo>
                  <a:cubicBezTo>
                    <a:pt x="194" y="9554"/>
                    <a:pt x="734" y="5773"/>
                    <a:pt x="1170" y="4320"/>
                  </a:cubicBezTo>
                  <a:cubicBezTo>
                    <a:pt x="1605" y="2867"/>
                    <a:pt x="2012" y="2547"/>
                    <a:pt x="2614" y="1833"/>
                  </a:cubicBezTo>
                  <a:cubicBezTo>
                    <a:pt x="3216" y="1119"/>
                    <a:pt x="4119" y="-236"/>
                    <a:pt x="4784" y="35"/>
                  </a:cubicBezTo>
                  <a:cubicBezTo>
                    <a:pt x="5450" y="306"/>
                    <a:pt x="5824" y="2485"/>
                    <a:pt x="6608" y="3458"/>
                  </a:cubicBezTo>
                  <a:cubicBezTo>
                    <a:pt x="7392" y="4431"/>
                    <a:pt x="8975" y="5466"/>
                    <a:pt x="9488" y="5872"/>
                  </a:cubicBezTo>
                  <a:cubicBezTo>
                    <a:pt x="10000" y="6278"/>
                    <a:pt x="9810" y="6217"/>
                    <a:pt x="9681" y="5872"/>
                  </a:cubicBezTo>
                </a:path>
              </a:pathLst>
            </a:custGeom>
            <a:noFill/>
            <a:ln w="57150" cmpd="sng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Underfitting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and </a:t>
            </a:r>
            <a:r>
              <a:rPr lang="en-US" dirty="0" smtClean="0">
                <a:solidFill>
                  <a:srgbClr val="0000FF"/>
                </a:solidFill>
              </a:rPr>
              <a:t>Overfitting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61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4204139"/>
            <a:ext cx="3913353" cy="96101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C0128"/>
                </a:solidFill>
              </a:rPr>
              <a:t>Simple </a:t>
            </a:r>
            <a:r>
              <a:rPr lang="en-US" b="1" dirty="0">
                <a:solidFill>
                  <a:srgbClr val="FC0128"/>
                </a:solidFill>
              </a:rPr>
              <a:t>models: </a:t>
            </a:r>
            <a:r>
              <a:rPr lang="en-US" dirty="0" smtClean="0">
                <a:solidFill>
                  <a:srgbClr val="FC0128"/>
                </a:solidFill>
              </a:rPr>
              <a:t/>
            </a:r>
            <a:br>
              <a:rPr lang="en-US" dirty="0" smtClean="0">
                <a:solidFill>
                  <a:srgbClr val="FC0128"/>
                </a:solidFill>
              </a:rPr>
            </a:br>
            <a:r>
              <a:rPr lang="en-US" dirty="0" smtClean="0">
                <a:solidFill>
                  <a:srgbClr val="FC0128"/>
                </a:solidFill>
              </a:rPr>
              <a:t>High </a:t>
            </a:r>
            <a:r>
              <a:rPr lang="en-US" dirty="0">
                <a:solidFill>
                  <a:srgbClr val="FC0128"/>
                </a:solidFill>
              </a:rPr>
              <a:t>bias </a:t>
            </a:r>
            <a:r>
              <a:rPr lang="en-US" dirty="0" smtClean="0">
                <a:solidFill>
                  <a:srgbClr val="FC0128"/>
                </a:solidFill>
              </a:rPr>
              <a:t>and low variance</a:t>
            </a:r>
            <a:endParaRPr lang="en-US" dirty="0">
              <a:solidFill>
                <a:srgbClr val="FC0128"/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2382344" y="2483344"/>
            <a:ext cx="3853794" cy="983217"/>
          </a:xfrm>
          <a:custGeom>
            <a:avLst/>
            <a:gdLst>
              <a:gd name="connsiteX0" fmla="*/ 0 w 4002402"/>
              <a:gd name="connsiteY0" fmla="*/ 689769 h 742939"/>
              <a:gd name="connsiteX1" fmla="*/ 2014483 w 4002402"/>
              <a:gd name="connsiteY1" fmla="*/ 681010 h 742939"/>
              <a:gd name="connsiteX2" fmla="*/ 3862552 w 4002402"/>
              <a:gd name="connsiteY2" fmla="*/ 67907 h 742939"/>
              <a:gd name="connsiteX3" fmla="*/ 3871311 w 4002402"/>
              <a:gd name="connsiteY3" fmla="*/ 15355 h 742939"/>
              <a:gd name="connsiteX0" fmla="*/ 0 w 3862552"/>
              <a:gd name="connsiteY0" fmla="*/ 621862 h 675032"/>
              <a:gd name="connsiteX1" fmla="*/ 2014483 w 3862552"/>
              <a:gd name="connsiteY1" fmla="*/ 613103 h 675032"/>
              <a:gd name="connsiteX2" fmla="*/ 3862552 w 3862552"/>
              <a:gd name="connsiteY2" fmla="*/ 0 h 675032"/>
              <a:gd name="connsiteX0" fmla="*/ 0 w 3862552"/>
              <a:gd name="connsiteY0" fmla="*/ 621862 h 653762"/>
              <a:gd name="connsiteX1" fmla="*/ 2014483 w 3862552"/>
              <a:gd name="connsiteY1" fmla="*/ 569310 h 653762"/>
              <a:gd name="connsiteX2" fmla="*/ 3862552 w 3862552"/>
              <a:gd name="connsiteY2" fmla="*/ 0 h 653762"/>
              <a:gd name="connsiteX0" fmla="*/ 0 w 3853794"/>
              <a:gd name="connsiteY0" fmla="*/ 683173 h 701435"/>
              <a:gd name="connsiteX1" fmla="*/ 2005725 w 3853794"/>
              <a:gd name="connsiteY1" fmla="*/ 569310 h 701435"/>
              <a:gd name="connsiteX2" fmla="*/ 3853794 w 3853794"/>
              <a:gd name="connsiteY2" fmla="*/ 0 h 701435"/>
              <a:gd name="connsiteX0" fmla="*/ 0 w 3853794"/>
              <a:gd name="connsiteY0" fmla="*/ 708426 h 723612"/>
              <a:gd name="connsiteX1" fmla="*/ 2005725 w 3853794"/>
              <a:gd name="connsiteY1" fmla="*/ 569310 h 723612"/>
              <a:gd name="connsiteX2" fmla="*/ 3853794 w 3853794"/>
              <a:gd name="connsiteY2" fmla="*/ 0 h 723612"/>
              <a:gd name="connsiteX0" fmla="*/ 0 w 3853794"/>
              <a:gd name="connsiteY0" fmla="*/ 708426 h 708701"/>
              <a:gd name="connsiteX1" fmla="*/ 2005725 w 3853794"/>
              <a:gd name="connsiteY1" fmla="*/ 569310 h 708701"/>
              <a:gd name="connsiteX2" fmla="*/ 3853794 w 3853794"/>
              <a:gd name="connsiteY2" fmla="*/ 0 h 70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53794" h="708701">
                <a:moveTo>
                  <a:pt x="0" y="708426"/>
                </a:moveTo>
                <a:cubicBezTo>
                  <a:pt x="685362" y="711676"/>
                  <a:pt x="1363426" y="687381"/>
                  <a:pt x="2005725" y="569310"/>
                </a:cubicBezTo>
                <a:cubicBezTo>
                  <a:pt x="2648024" y="451239"/>
                  <a:pt x="3544323" y="110942"/>
                  <a:pt x="3853794" y="0"/>
                </a:cubicBezTo>
              </a:path>
            </a:pathLst>
          </a:custGeom>
          <a:ln w="57150" cmpd="sng">
            <a:solidFill>
              <a:srgbClr val="0000FF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188581" y="2579689"/>
            <a:ext cx="1260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  <a:latin typeface="+mj-lt"/>
              </a:rPr>
              <a:t>Variance</a:t>
            </a:r>
            <a:endParaRPr lang="en-US" dirty="0">
              <a:solidFill>
                <a:srgbClr val="3366FF"/>
              </a:solidFill>
              <a:latin typeface="+mj-lt"/>
            </a:endParaRPr>
          </a:p>
        </p:txBody>
      </p:sp>
      <p:sp>
        <p:nvSpPr>
          <p:cNvPr id="15" name="Freeform 14"/>
          <p:cNvSpPr/>
          <p:nvPr/>
        </p:nvSpPr>
        <p:spPr>
          <a:xfrm flipH="1">
            <a:off x="2382344" y="2483344"/>
            <a:ext cx="3853794" cy="983217"/>
          </a:xfrm>
          <a:custGeom>
            <a:avLst/>
            <a:gdLst>
              <a:gd name="connsiteX0" fmla="*/ 0 w 4002402"/>
              <a:gd name="connsiteY0" fmla="*/ 689769 h 742939"/>
              <a:gd name="connsiteX1" fmla="*/ 2014483 w 4002402"/>
              <a:gd name="connsiteY1" fmla="*/ 681010 h 742939"/>
              <a:gd name="connsiteX2" fmla="*/ 3862552 w 4002402"/>
              <a:gd name="connsiteY2" fmla="*/ 67907 h 742939"/>
              <a:gd name="connsiteX3" fmla="*/ 3871311 w 4002402"/>
              <a:gd name="connsiteY3" fmla="*/ 15355 h 742939"/>
              <a:gd name="connsiteX0" fmla="*/ 0 w 3862552"/>
              <a:gd name="connsiteY0" fmla="*/ 621862 h 675032"/>
              <a:gd name="connsiteX1" fmla="*/ 2014483 w 3862552"/>
              <a:gd name="connsiteY1" fmla="*/ 613103 h 675032"/>
              <a:gd name="connsiteX2" fmla="*/ 3862552 w 3862552"/>
              <a:gd name="connsiteY2" fmla="*/ 0 h 675032"/>
              <a:gd name="connsiteX0" fmla="*/ 0 w 3862552"/>
              <a:gd name="connsiteY0" fmla="*/ 621862 h 653762"/>
              <a:gd name="connsiteX1" fmla="*/ 2014483 w 3862552"/>
              <a:gd name="connsiteY1" fmla="*/ 569310 h 653762"/>
              <a:gd name="connsiteX2" fmla="*/ 3862552 w 3862552"/>
              <a:gd name="connsiteY2" fmla="*/ 0 h 653762"/>
              <a:gd name="connsiteX0" fmla="*/ 0 w 3853794"/>
              <a:gd name="connsiteY0" fmla="*/ 683173 h 701435"/>
              <a:gd name="connsiteX1" fmla="*/ 2005725 w 3853794"/>
              <a:gd name="connsiteY1" fmla="*/ 569310 h 701435"/>
              <a:gd name="connsiteX2" fmla="*/ 3853794 w 3853794"/>
              <a:gd name="connsiteY2" fmla="*/ 0 h 701435"/>
              <a:gd name="connsiteX0" fmla="*/ 0 w 3853794"/>
              <a:gd name="connsiteY0" fmla="*/ 708426 h 723612"/>
              <a:gd name="connsiteX1" fmla="*/ 2005725 w 3853794"/>
              <a:gd name="connsiteY1" fmla="*/ 569310 h 723612"/>
              <a:gd name="connsiteX2" fmla="*/ 3853794 w 3853794"/>
              <a:gd name="connsiteY2" fmla="*/ 0 h 723612"/>
              <a:gd name="connsiteX0" fmla="*/ 0 w 3853794"/>
              <a:gd name="connsiteY0" fmla="*/ 708426 h 708701"/>
              <a:gd name="connsiteX1" fmla="*/ 2005725 w 3853794"/>
              <a:gd name="connsiteY1" fmla="*/ 569310 h 708701"/>
              <a:gd name="connsiteX2" fmla="*/ 3853794 w 3853794"/>
              <a:gd name="connsiteY2" fmla="*/ 0 h 70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53794" h="708701">
                <a:moveTo>
                  <a:pt x="0" y="708426"/>
                </a:moveTo>
                <a:cubicBezTo>
                  <a:pt x="685362" y="711676"/>
                  <a:pt x="1363426" y="687381"/>
                  <a:pt x="2005725" y="569310"/>
                </a:cubicBezTo>
                <a:cubicBezTo>
                  <a:pt x="2648024" y="451239"/>
                  <a:pt x="3544323" y="110942"/>
                  <a:pt x="3853794" y="0"/>
                </a:cubicBezTo>
              </a:path>
            </a:pathLst>
          </a:custGeom>
          <a:ln w="57150" cmpd="sng">
            <a:solidFill>
              <a:schemeClr val="accent6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243560" y="3049426"/>
            <a:ext cx="689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9900"/>
                </a:solidFill>
                <a:latin typeface="+mj-lt"/>
              </a:rPr>
              <a:t>Bias</a:t>
            </a:r>
            <a:endParaRPr lang="en-US" dirty="0">
              <a:solidFill>
                <a:srgbClr val="FF9900"/>
              </a:solidFill>
              <a:latin typeface="+mj-l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2032000" y="3569209"/>
            <a:ext cx="718206" cy="801343"/>
          </a:xfrm>
          <a:prstGeom prst="line">
            <a:avLst/>
          </a:prstGeom>
          <a:ln w="73025" cmpd="sng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6081986" y="3576639"/>
            <a:ext cx="381876" cy="793913"/>
          </a:xfrm>
          <a:prstGeom prst="line">
            <a:avLst/>
          </a:prstGeom>
          <a:ln w="73025" cmpd="sng">
            <a:solidFill>
              <a:srgbClr val="0000FF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Content Placeholder 3"/>
          <p:cNvSpPr txBox="1">
            <a:spLocks/>
          </p:cNvSpPr>
          <p:nvPr/>
        </p:nvSpPr>
        <p:spPr>
          <a:xfrm>
            <a:off x="4603507" y="4204139"/>
            <a:ext cx="4159494" cy="961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338" indent="-287338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7338" indent="0" algn="l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5613" indent="-16827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5612" indent="0" algn="l" defTabSz="457200" rtl="0" eaLnBrk="1" latinLnBrk="0" hangingPunct="1">
              <a:spcBef>
                <a:spcPct val="20000"/>
              </a:spcBef>
              <a:buFont typeface="Arial"/>
              <a:buNone/>
              <a:tabLst>
                <a:tab pos="455613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rgbClr val="0000FF"/>
                </a:solidFill>
              </a:rPr>
              <a:t>Complex models: </a:t>
            </a:r>
            <a:r>
              <a:rPr lang="en-US" sz="2400" dirty="0" smtClean="0">
                <a:solidFill>
                  <a:srgbClr val="0000FF"/>
                </a:solidFill>
              </a:rPr>
              <a:t/>
            </a:r>
            <a:br>
              <a:rPr lang="en-US" sz="2400" dirty="0" smtClean="0">
                <a:solidFill>
                  <a:srgbClr val="0000FF"/>
                </a:solidFill>
              </a:rPr>
            </a:br>
            <a:r>
              <a:rPr lang="en-US" sz="2400" dirty="0" smtClean="0">
                <a:solidFill>
                  <a:srgbClr val="0000FF"/>
                </a:solidFill>
              </a:rPr>
              <a:t>High variance </a:t>
            </a:r>
            <a:r>
              <a:rPr lang="en-US" sz="2400" dirty="0" smtClean="0"/>
              <a:t>and low bias </a:t>
            </a:r>
            <a:endParaRPr lang="en-US" sz="2400" dirty="0"/>
          </a:p>
        </p:txBody>
      </p:sp>
      <p:sp>
        <p:nvSpPr>
          <p:cNvPr id="23" name="Content Placeholder 3"/>
          <p:cNvSpPr txBox="1">
            <a:spLocks/>
          </p:cNvSpPr>
          <p:nvPr/>
        </p:nvSpPr>
        <p:spPr bwMode="auto">
          <a:xfrm>
            <a:off x="457201" y="5088950"/>
            <a:ext cx="7924800" cy="123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q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˗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</a:pPr>
            <a:r>
              <a:rPr lang="en-US" dirty="0" smtClean="0"/>
              <a:t>This can be made more accurate for some loss functions. </a:t>
            </a:r>
          </a:p>
          <a:p>
            <a:pPr eaLnBrk="1" hangingPunct="1">
              <a:buFontTx/>
            </a:pPr>
            <a:r>
              <a:rPr lang="en-US" dirty="0" smtClean="0"/>
              <a:t>We will discuss a more precise and general theory that trades </a:t>
            </a:r>
            <a:r>
              <a:rPr lang="en-US" dirty="0" smtClean="0">
                <a:solidFill>
                  <a:srgbClr val="FC0128"/>
                </a:solidFill>
              </a:rPr>
              <a:t>expressivity of models </a:t>
            </a:r>
            <a:r>
              <a:rPr lang="en-US" dirty="0" smtClean="0"/>
              <a:t>with </a:t>
            </a:r>
            <a:r>
              <a:rPr lang="en-US" dirty="0" smtClean="0">
                <a:solidFill>
                  <a:srgbClr val="FC0128"/>
                </a:solidFill>
              </a:rPr>
              <a:t>empirical error</a:t>
            </a:r>
            <a:endParaRPr lang="en-US" dirty="0">
              <a:solidFill>
                <a:srgbClr val="FC01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89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Avoiding </a:t>
            </a:r>
            <a:r>
              <a:rPr lang="en-US" dirty="0" err="1" smtClean="0"/>
              <a:t>Overfitting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Two basic approaches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Pre-pruning</a:t>
            </a:r>
            <a:r>
              <a:rPr lang="en-US" sz="1800" dirty="0" smtClean="0"/>
              <a:t>: Stop growing the tree at some point during construction when it is determined that there is not enough data to make reliable choices.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Post-pruning</a:t>
            </a:r>
            <a:r>
              <a:rPr lang="en-US" sz="1800" dirty="0" smtClean="0"/>
              <a:t>: Grow the full tree and then remove nodes that seem not to have sufficient evidence.</a:t>
            </a:r>
          </a:p>
          <a:p>
            <a:r>
              <a:rPr lang="en-US" sz="2000" dirty="0" smtClean="0"/>
              <a:t>Methods for evaluating </a:t>
            </a:r>
            <a:r>
              <a:rPr lang="en-US" sz="2000" dirty="0" err="1" smtClean="0"/>
              <a:t>subtrees</a:t>
            </a:r>
            <a:r>
              <a:rPr lang="en-US" sz="2000" dirty="0" smtClean="0"/>
              <a:t> to prune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Cross-validation</a:t>
            </a:r>
            <a:r>
              <a:rPr lang="en-US" sz="1800" dirty="0" smtClean="0"/>
              <a:t>: Reserve hold-out set to evaluate utility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Statistical testing</a:t>
            </a:r>
            <a:r>
              <a:rPr lang="en-US" sz="1800" dirty="0" smtClean="0"/>
              <a:t>: Test if the observed regularity can be dismissed as likely to occur by chance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Minimum Description Length</a:t>
            </a:r>
            <a:r>
              <a:rPr lang="en-US" sz="1800" dirty="0" smtClean="0"/>
              <a:t>: Is the additional complexity of the hypothesis smaller than remembering the exceptions?</a:t>
            </a:r>
          </a:p>
          <a:p>
            <a:r>
              <a:rPr lang="en-US" sz="2000" dirty="0" smtClean="0"/>
              <a:t>This is related to the notion of </a:t>
            </a:r>
            <a:r>
              <a:rPr lang="en-US" sz="2000" dirty="0" smtClean="0">
                <a:solidFill>
                  <a:schemeClr val="accent1"/>
                </a:solidFill>
              </a:rPr>
              <a:t>regularization</a:t>
            </a:r>
            <a:r>
              <a:rPr lang="en-US" sz="2000" dirty="0" smtClean="0"/>
              <a:t> that we will see in other contexts – keep the hypothesis simple. 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FA6F6034-1516-478C-9756-BC6A8296D6DE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4267200" y="959921"/>
            <a:ext cx="4591385" cy="369332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  <a:effectLst/>
          <a:extLst/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800" dirty="0">
                <a:latin typeface="+mj-lt"/>
              </a:rPr>
              <a:t>How can this be avoided with linear classifiers?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961815" y="5879068"/>
            <a:ext cx="6268063" cy="369332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  <a:extLst/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800" dirty="0" smtClean="0">
                <a:latin typeface="+mj-lt"/>
              </a:rPr>
              <a:t>Next: a brief detour into explaining generalization and overfitting</a:t>
            </a:r>
            <a:endParaRPr lang="en-US" sz="1800" dirty="0">
              <a:latin typeface="+mj-lt"/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6702470" y="5486400"/>
            <a:ext cx="2327115" cy="304800"/>
          </a:xfrm>
          <a:prstGeom prst="wedgeRectCallout">
            <a:avLst>
              <a:gd name="adj1" fmla="val -115980"/>
              <a:gd name="adj2" fmla="val 106830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Hand waving, for now. 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90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 animBg="1"/>
      <p:bldP spid="8" grpId="0" animBg="1"/>
      <p:bldP spid="10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Trees and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Decision Trees can be represented as Rules</a:t>
            </a:r>
          </a:p>
          <a:p>
            <a:pPr lvl="1"/>
            <a:r>
              <a:rPr lang="en-US" dirty="0" smtClean="0"/>
              <a:t>(outlook = sunny) and (humidity = </a:t>
            </a:r>
            <a:r>
              <a:rPr lang="en-US" dirty="0"/>
              <a:t>n</a:t>
            </a:r>
            <a:r>
              <a:rPr lang="en-US" dirty="0" smtClean="0"/>
              <a:t>ormal) then YES</a:t>
            </a:r>
          </a:p>
          <a:p>
            <a:pPr lvl="1"/>
            <a:r>
              <a:rPr lang="en-US" dirty="0" smtClean="0"/>
              <a:t>(outlook = rain) and (wind = strong) then NO</a:t>
            </a:r>
          </a:p>
          <a:p>
            <a:r>
              <a:rPr lang="en-US" dirty="0"/>
              <a:t>Sometimes </a:t>
            </a:r>
            <a:r>
              <a:rPr lang="en-US" dirty="0" smtClean="0"/>
              <a:t>Pruning can be done </a:t>
            </a:r>
            <a:r>
              <a:rPr lang="en-US" dirty="0"/>
              <a:t>at the </a:t>
            </a:r>
            <a:r>
              <a:rPr lang="en-US" dirty="0">
                <a:solidFill>
                  <a:schemeClr val="accent1"/>
                </a:solidFill>
              </a:rPr>
              <a:t>rules level</a:t>
            </a:r>
          </a:p>
          <a:p>
            <a:pPr lvl="1"/>
            <a:r>
              <a:rPr lang="en-US" dirty="0"/>
              <a:t>Rules are generalized by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erasing </a:t>
            </a:r>
            <a:r>
              <a:rPr lang="en-US" dirty="0"/>
              <a:t>a condition (</a:t>
            </a:r>
            <a:r>
              <a:rPr lang="en-US" dirty="0">
                <a:solidFill>
                  <a:schemeClr val="accent1"/>
                </a:solidFill>
              </a:rPr>
              <a:t>different</a:t>
            </a:r>
            <a:r>
              <a:rPr lang="en-US" dirty="0"/>
              <a:t>!)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FA6F6034-1516-478C-9756-BC6A8296D6DE}" type="slidenum">
              <a:rPr lang="en-US" smtClean="0"/>
              <a:pPr/>
              <a:t>63</a:t>
            </a:fld>
            <a:endParaRPr lang="en-US" dirty="0"/>
          </a:p>
        </p:txBody>
      </p:sp>
      <p:grpSp>
        <p:nvGrpSpPr>
          <p:cNvPr id="81959" name="Group 39"/>
          <p:cNvGrpSpPr>
            <a:grpSpLocks/>
          </p:cNvGrpSpPr>
          <p:nvPr/>
        </p:nvGrpSpPr>
        <p:grpSpPr bwMode="auto">
          <a:xfrm>
            <a:off x="3990975" y="2800546"/>
            <a:ext cx="4924425" cy="3629305"/>
            <a:chOff x="2550" y="1036"/>
            <a:chExt cx="3114" cy="2530"/>
          </a:xfrm>
        </p:grpSpPr>
        <p:sp>
          <p:nvSpPr>
            <p:cNvPr id="81925" name="Text Box 5"/>
            <p:cNvSpPr txBox="1">
              <a:spLocks noChangeArrowheads="1"/>
            </p:cNvSpPr>
            <p:nvPr/>
          </p:nvSpPr>
          <p:spPr bwMode="auto">
            <a:xfrm>
              <a:off x="3728" y="1036"/>
              <a:ext cx="64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FF"/>
                  </a:solidFill>
                </a:rPr>
                <a:t>Outlook </a:t>
              </a:r>
            </a:p>
          </p:txBody>
        </p:sp>
        <p:sp>
          <p:nvSpPr>
            <p:cNvPr id="81926" name="Text Box 6"/>
            <p:cNvSpPr txBox="1">
              <a:spLocks noChangeArrowheads="1"/>
            </p:cNvSpPr>
            <p:nvPr/>
          </p:nvSpPr>
          <p:spPr bwMode="auto">
            <a:xfrm>
              <a:off x="3718" y="1825"/>
              <a:ext cx="67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66"/>
                  </a:solidFill>
                </a:rPr>
                <a:t>Overcast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81927" name="Text Box 7"/>
            <p:cNvSpPr txBox="1">
              <a:spLocks noChangeArrowheads="1"/>
            </p:cNvSpPr>
            <p:nvPr/>
          </p:nvSpPr>
          <p:spPr bwMode="auto">
            <a:xfrm>
              <a:off x="4815" y="1794"/>
              <a:ext cx="40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66"/>
                  </a:solidFill>
                </a:rPr>
                <a:t>Rain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cxnSp>
          <p:nvCxnSpPr>
            <p:cNvPr id="81928" name="AutoShape 8"/>
            <p:cNvCxnSpPr>
              <a:cxnSpLocks noChangeShapeType="1"/>
              <a:stCxn id="81925" idx="2"/>
              <a:endCxn id="81927" idx="0"/>
            </p:cNvCxnSpPr>
            <p:nvPr/>
          </p:nvCxnSpPr>
          <p:spPr bwMode="auto">
            <a:xfrm>
              <a:off x="4110" y="1286"/>
              <a:ext cx="937" cy="5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929" name="AutoShape 9"/>
            <p:cNvCxnSpPr>
              <a:cxnSpLocks noChangeShapeType="1"/>
              <a:stCxn id="81925" idx="2"/>
              <a:endCxn id="81926" idx="0"/>
            </p:cNvCxnSpPr>
            <p:nvPr/>
          </p:nvCxnSpPr>
          <p:spPr bwMode="auto">
            <a:xfrm>
              <a:off x="4110" y="1286"/>
              <a:ext cx="8" cy="53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1930" name="Text Box 10"/>
            <p:cNvSpPr txBox="1">
              <a:spLocks noChangeArrowheads="1"/>
            </p:cNvSpPr>
            <p:nvPr/>
          </p:nvSpPr>
          <p:spPr bwMode="auto">
            <a:xfrm>
              <a:off x="3679" y="2075"/>
              <a:ext cx="66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A50021"/>
                  </a:solidFill>
                </a:rPr>
                <a:t>3,7,12,13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81931" name="Text Box 11"/>
            <p:cNvSpPr txBox="1">
              <a:spLocks noChangeArrowheads="1"/>
            </p:cNvSpPr>
            <p:nvPr/>
          </p:nvSpPr>
          <p:spPr bwMode="auto">
            <a:xfrm>
              <a:off x="4605" y="2076"/>
              <a:ext cx="77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A50021"/>
                  </a:solidFill>
                </a:rPr>
                <a:t>4,5,6,10,14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81932" name="Text Box 12"/>
            <p:cNvSpPr txBox="1">
              <a:spLocks noChangeArrowheads="1"/>
            </p:cNvSpPr>
            <p:nvPr/>
          </p:nvSpPr>
          <p:spPr bwMode="auto">
            <a:xfrm>
              <a:off x="4765" y="2305"/>
              <a:ext cx="41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 dirty="0">
                  <a:solidFill>
                    <a:srgbClr val="A50021"/>
                  </a:solidFill>
                </a:rPr>
                <a:t>3+,2-</a:t>
              </a:r>
              <a:endParaRPr lang="en-US" sz="2000" b="1" dirty="0">
                <a:solidFill>
                  <a:srgbClr val="0000FF"/>
                </a:solidFill>
              </a:endParaRPr>
            </a:p>
          </p:txBody>
        </p:sp>
        <p:sp>
          <p:nvSpPr>
            <p:cNvPr id="81933" name="Text Box 13"/>
            <p:cNvSpPr txBox="1">
              <a:spLocks noChangeArrowheads="1"/>
            </p:cNvSpPr>
            <p:nvPr/>
          </p:nvSpPr>
          <p:spPr bwMode="auto">
            <a:xfrm>
              <a:off x="2903" y="1825"/>
              <a:ext cx="51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66"/>
                  </a:solidFill>
                </a:rPr>
                <a:t>Sunny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81934" name="Text Box 14"/>
            <p:cNvSpPr txBox="1">
              <a:spLocks noChangeArrowheads="1"/>
            </p:cNvSpPr>
            <p:nvPr/>
          </p:nvSpPr>
          <p:spPr bwMode="auto">
            <a:xfrm>
              <a:off x="2775" y="2075"/>
              <a:ext cx="69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A50021"/>
                  </a:solidFill>
                </a:rPr>
                <a:t>1,2,8,9,11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cxnSp>
          <p:nvCxnSpPr>
            <p:cNvPr id="81935" name="AutoShape 15"/>
            <p:cNvCxnSpPr>
              <a:cxnSpLocks noChangeShapeType="1"/>
              <a:stCxn id="81925" idx="2"/>
              <a:endCxn id="81933" idx="0"/>
            </p:cNvCxnSpPr>
            <p:nvPr/>
          </p:nvCxnSpPr>
          <p:spPr bwMode="auto">
            <a:xfrm flipH="1">
              <a:off x="3206" y="1286"/>
              <a:ext cx="904" cy="53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1936" name="Text Box 16"/>
            <p:cNvSpPr txBox="1">
              <a:spLocks noChangeArrowheads="1"/>
            </p:cNvSpPr>
            <p:nvPr/>
          </p:nvSpPr>
          <p:spPr bwMode="auto">
            <a:xfrm>
              <a:off x="3785" y="2305"/>
              <a:ext cx="41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A50021"/>
                  </a:solidFill>
                </a:rPr>
                <a:t>4+,0-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81937" name="Text Box 17"/>
            <p:cNvSpPr txBox="1">
              <a:spLocks noChangeArrowheads="1"/>
            </p:cNvSpPr>
            <p:nvPr/>
          </p:nvSpPr>
          <p:spPr bwMode="auto">
            <a:xfrm>
              <a:off x="2898" y="2305"/>
              <a:ext cx="41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A50021"/>
                  </a:solidFill>
                </a:rPr>
                <a:t>2+,3-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81938" name="Text Box 18"/>
            <p:cNvSpPr txBox="1">
              <a:spLocks noChangeArrowheads="1"/>
            </p:cNvSpPr>
            <p:nvPr/>
          </p:nvSpPr>
          <p:spPr bwMode="auto">
            <a:xfrm>
              <a:off x="3857" y="2545"/>
              <a:ext cx="35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 u="sng">
                  <a:solidFill>
                    <a:srgbClr val="0000FF"/>
                  </a:solidFill>
                </a:rPr>
                <a:t>Yes</a:t>
              </a:r>
            </a:p>
          </p:txBody>
        </p:sp>
        <p:sp>
          <p:nvSpPr>
            <p:cNvPr id="81939" name="Text Box 19"/>
            <p:cNvSpPr txBox="1">
              <a:spLocks noChangeArrowheads="1"/>
            </p:cNvSpPr>
            <p:nvPr/>
          </p:nvSpPr>
          <p:spPr bwMode="auto">
            <a:xfrm>
              <a:off x="2834" y="2545"/>
              <a:ext cx="67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FF"/>
                  </a:solidFill>
                </a:rPr>
                <a:t>Humidity</a:t>
              </a:r>
            </a:p>
          </p:txBody>
        </p:sp>
        <p:sp>
          <p:nvSpPr>
            <p:cNvPr id="81940" name="Text Box 20"/>
            <p:cNvSpPr txBox="1">
              <a:spLocks noChangeArrowheads="1"/>
            </p:cNvSpPr>
            <p:nvPr/>
          </p:nvSpPr>
          <p:spPr bwMode="auto">
            <a:xfrm>
              <a:off x="4880" y="2545"/>
              <a:ext cx="4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FF"/>
                  </a:solidFill>
                </a:rPr>
                <a:t>Wind</a:t>
              </a:r>
            </a:p>
          </p:txBody>
        </p:sp>
        <p:sp>
          <p:nvSpPr>
            <p:cNvPr id="81941" name="Text Box 21"/>
            <p:cNvSpPr txBox="1">
              <a:spLocks noChangeArrowheads="1"/>
            </p:cNvSpPr>
            <p:nvPr/>
          </p:nvSpPr>
          <p:spPr bwMode="auto">
            <a:xfrm>
              <a:off x="3244" y="3109"/>
              <a:ext cx="56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66"/>
                  </a:solidFill>
                </a:rPr>
                <a:t>Normal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81942" name="Text Box 22"/>
            <p:cNvSpPr txBox="1">
              <a:spLocks noChangeArrowheads="1"/>
            </p:cNvSpPr>
            <p:nvPr/>
          </p:nvSpPr>
          <p:spPr bwMode="auto">
            <a:xfrm>
              <a:off x="2550" y="3109"/>
              <a:ext cx="40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66"/>
                  </a:solidFill>
                </a:rPr>
                <a:t>High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cxnSp>
          <p:nvCxnSpPr>
            <p:cNvPr id="81943" name="AutoShape 23"/>
            <p:cNvCxnSpPr>
              <a:cxnSpLocks noChangeShapeType="1"/>
              <a:stCxn id="81941" idx="0"/>
              <a:endCxn id="81939" idx="2"/>
            </p:cNvCxnSpPr>
            <p:nvPr/>
          </p:nvCxnSpPr>
          <p:spPr bwMode="auto">
            <a:xfrm flipH="1" flipV="1">
              <a:off x="3234" y="2795"/>
              <a:ext cx="344" cy="31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944" name="AutoShape 24"/>
            <p:cNvCxnSpPr>
              <a:cxnSpLocks noChangeShapeType="1"/>
              <a:stCxn id="81942" idx="0"/>
              <a:endCxn id="81939" idx="2"/>
            </p:cNvCxnSpPr>
            <p:nvPr/>
          </p:nvCxnSpPr>
          <p:spPr bwMode="auto">
            <a:xfrm flipV="1">
              <a:off x="2786" y="2795"/>
              <a:ext cx="448" cy="31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1945" name="Text Box 25"/>
            <p:cNvSpPr txBox="1">
              <a:spLocks noChangeArrowheads="1"/>
            </p:cNvSpPr>
            <p:nvPr/>
          </p:nvSpPr>
          <p:spPr bwMode="auto">
            <a:xfrm>
              <a:off x="2597" y="3316"/>
              <a:ext cx="29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 u="sng">
                  <a:solidFill>
                    <a:srgbClr val="0000FF"/>
                  </a:solidFill>
                </a:rPr>
                <a:t>No</a:t>
              </a:r>
            </a:p>
          </p:txBody>
        </p:sp>
        <p:sp>
          <p:nvSpPr>
            <p:cNvPr id="81946" name="Text Box 26"/>
            <p:cNvSpPr txBox="1">
              <a:spLocks noChangeArrowheads="1"/>
            </p:cNvSpPr>
            <p:nvPr/>
          </p:nvSpPr>
          <p:spPr bwMode="auto">
            <a:xfrm>
              <a:off x="5205" y="3085"/>
              <a:ext cx="45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66"/>
                  </a:solidFill>
                </a:rPr>
                <a:t>Weak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81947" name="Text Box 27"/>
            <p:cNvSpPr txBox="1">
              <a:spLocks noChangeArrowheads="1"/>
            </p:cNvSpPr>
            <p:nvPr/>
          </p:nvSpPr>
          <p:spPr bwMode="auto">
            <a:xfrm>
              <a:off x="4511" y="3085"/>
              <a:ext cx="53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66"/>
                  </a:solidFill>
                </a:rPr>
                <a:t>Strong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81948" name="Text Box 28"/>
            <p:cNvSpPr txBox="1">
              <a:spLocks noChangeArrowheads="1"/>
            </p:cNvSpPr>
            <p:nvPr/>
          </p:nvSpPr>
          <p:spPr bwMode="auto">
            <a:xfrm>
              <a:off x="4558" y="3282"/>
              <a:ext cx="29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 u="sng">
                  <a:solidFill>
                    <a:srgbClr val="0000FF"/>
                  </a:solidFill>
                </a:rPr>
                <a:t>No</a:t>
              </a:r>
            </a:p>
          </p:txBody>
        </p:sp>
        <p:sp>
          <p:nvSpPr>
            <p:cNvPr id="81949" name="Text Box 29"/>
            <p:cNvSpPr txBox="1">
              <a:spLocks noChangeArrowheads="1"/>
            </p:cNvSpPr>
            <p:nvPr/>
          </p:nvSpPr>
          <p:spPr bwMode="auto">
            <a:xfrm>
              <a:off x="5302" y="3272"/>
              <a:ext cx="35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 u="sng">
                  <a:solidFill>
                    <a:srgbClr val="0000FF"/>
                  </a:solidFill>
                </a:rPr>
                <a:t>Yes</a:t>
              </a:r>
            </a:p>
          </p:txBody>
        </p:sp>
        <p:cxnSp>
          <p:nvCxnSpPr>
            <p:cNvPr id="81950" name="AutoShape 30"/>
            <p:cNvCxnSpPr>
              <a:cxnSpLocks noChangeShapeType="1"/>
              <a:stCxn id="81940" idx="2"/>
              <a:endCxn id="81946" idx="0"/>
            </p:cNvCxnSpPr>
            <p:nvPr/>
          </p:nvCxnSpPr>
          <p:spPr bwMode="auto">
            <a:xfrm>
              <a:off x="5134" y="2795"/>
              <a:ext cx="338" cy="29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951" name="AutoShape 31"/>
            <p:cNvCxnSpPr>
              <a:cxnSpLocks noChangeShapeType="1"/>
              <a:stCxn id="81947" idx="0"/>
              <a:endCxn id="81940" idx="2"/>
            </p:cNvCxnSpPr>
            <p:nvPr/>
          </p:nvCxnSpPr>
          <p:spPr bwMode="auto">
            <a:xfrm flipV="1">
              <a:off x="4827" y="2795"/>
              <a:ext cx="307" cy="29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1958" name="Text Box 38"/>
            <p:cNvSpPr txBox="1">
              <a:spLocks noChangeArrowheads="1"/>
            </p:cNvSpPr>
            <p:nvPr/>
          </p:nvSpPr>
          <p:spPr bwMode="auto">
            <a:xfrm>
              <a:off x="3311" y="3282"/>
              <a:ext cx="35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 u="sng">
                  <a:solidFill>
                    <a:srgbClr val="0000FF"/>
                  </a:solidFill>
                </a:rPr>
                <a:t>Yes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028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Real-valued attributes can, in advance, be discretized into ranges, such as </a:t>
            </a:r>
            <a:r>
              <a:rPr lang="en-US" sz="2000" i="1" dirty="0" smtClean="0"/>
              <a:t>big, medium, small</a:t>
            </a:r>
          </a:p>
          <a:p>
            <a:r>
              <a:rPr lang="en-US" sz="2000" dirty="0" smtClean="0"/>
              <a:t>Alternatively, one can develop splitting nodes based on thresholds of the form </a:t>
            </a:r>
            <a:r>
              <a:rPr lang="en-US" sz="2000" dirty="0" smtClean="0">
                <a:solidFill>
                  <a:schemeClr val="accent1"/>
                </a:solidFill>
              </a:rPr>
              <a:t>A&lt;c</a:t>
            </a:r>
            <a:r>
              <a:rPr lang="en-US" sz="2000" dirty="0" smtClean="0"/>
              <a:t> that partition the data into examples that satisfy </a:t>
            </a:r>
            <a:r>
              <a:rPr lang="en-US" sz="2000" dirty="0" smtClean="0">
                <a:solidFill>
                  <a:schemeClr val="accent1"/>
                </a:solidFill>
              </a:rPr>
              <a:t>A&lt;c</a:t>
            </a:r>
            <a:r>
              <a:rPr lang="en-US" sz="2000" dirty="0" smtClean="0"/>
              <a:t> and </a:t>
            </a:r>
            <a:r>
              <a:rPr lang="en-US" sz="2000" dirty="0" smtClean="0">
                <a:solidFill>
                  <a:schemeClr val="accent1"/>
                </a:solidFill>
              </a:rPr>
              <a:t>A&gt;=c</a:t>
            </a:r>
            <a:r>
              <a:rPr lang="en-US" sz="2000" dirty="0" smtClean="0"/>
              <a:t>. The information gain for these splits is calculated in the same way and compared to the information gain of discrete splits.</a:t>
            </a:r>
          </a:p>
          <a:p>
            <a:r>
              <a:rPr lang="en-US" sz="2000" dirty="0" smtClean="0"/>
              <a:t>How to find the </a:t>
            </a:r>
            <a:r>
              <a:rPr lang="en-US" sz="2000" dirty="0" smtClean="0">
                <a:solidFill>
                  <a:schemeClr val="accent1"/>
                </a:solidFill>
              </a:rPr>
              <a:t>split with the highest gain</a:t>
            </a:r>
            <a:r>
              <a:rPr lang="en-US" sz="2000" dirty="0" smtClean="0"/>
              <a:t>?</a:t>
            </a:r>
          </a:p>
          <a:p>
            <a:r>
              <a:rPr lang="en-US" sz="2200" dirty="0" smtClean="0"/>
              <a:t>For each continuous feature A:</a:t>
            </a:r>
          </a:p>
          <a:p>
            <a:pPr lvl="1"/>
            <a:r>
              <a:rPr lang="en-US" sz="1800" dirty="0" smtClean="0"/>
              <a:t>Sort examples according to the value of A</a:t>
            </a:r>
          </a:p>
          <a:p>
            <a:pPr lvl="1"/>
            <a:r>
              <a:rPr lang="en-US" sz="1800" dirty="0" smtClean="0"/>
              <a:t>For each ordered pair </a:t>
            </a:r>
            <a:r>
              <a:rPr lang="en-US" sz="1800" dirty="0" smtClean="0">
                <a:solidFill>
                  <a:schemeClr val="accent1"/>
                </a:solidFill>
              </a:rPr>
              <a:t>(</a:t>
            </a:r>
            <a:r>
              <a:rPr lang="en-US" sz="1800" dirty="0" err="1" smtClean="0">
                <a:solidFill>
                  <a:schemeClr val="accent1"/>
                </a:solidFill>
              </a:rPr>
              <a:t>x,y</a:t>
            </a:r>
            <a:r>
              <a:rPr lang="en-US" sz="1800" dirty="0" smtClean="0">
                <a:solidFill>
                  <a:schemeClr val="accent1"/>
                </a:solidFill>
              </a:rPr>
              <a:t>) </a:t>
            </a:r>
            <a:r>
              <a:rPr lang="en-US" sz="1800" dirty="0" smtClean="0"/>
              <a:t>with different labels</a:t>
            </a:r>
          </a:p>
          <a:p>
            <a:pPr lvl="2"/>
            <a:r>
              <a:rPr lang="en-US" sz="1600" dirty="0" smtClean="0"/>
              <a:t>Check the mid-point as a possible threshold, i.e.</a:t>
            </a:r>
          </a:p>
          <a:p>
            <a:pPr marL="914400" lvl="2" indent="0">
              <a:buNone/>
            </a:pPr>
            <a:r>
              <a:rPr lang="en-US" dirty="0" smtClean="0">
                <a:solidFill>
                  <a:srgbClr val="000066"/>
                </a:solidFill>
              </a:rPr>
              <a:t>                  S</a:t>
            </a:r>
            <a:r>
              <a:rPr lang="en-US" baseline="-25000" dirty="0" smtClean="0">
                <a:solidFill>
                  <a:srgbClr val="000066"/>
                </a:solidFill>
              </a:rPr>
              <a:t>a </a:t>
            </a:r>
            <a:r>
              <a:rPr lang="en-US" baseline="-25000" dirty="0">
                <a:solidFill>
                  <a:srgbClr val="000066"/>
                </a:solidFill>
                <a:latin typeface="cmsy10"/>
              </a:rPr>
              <a:t>·</a:t>
            </a:r>
            <a:r>
              <a:rPr lang="en-US" baseline="-25000" dirty="0">
                <a:solidFill>
                  <a:srgbClr val="000066"/>
                </a:solidFill>
              </a:rPr>
              <a:t> x</a:t>
            </a:r>
            <a:r>
              <a:rPr lang="en-US" dirty="0">
                <a:solidFill>
                  <a:srgbClr val="000066"/>
                </a:solidFill>
              </a:rPr>
              <a:t>, S</a:t>
            </a:r>
            <a:r>
              <a:rPr lang="en-US" baseline="-25000" dirty="0">
                <a:solidFill>
                  <a:srgbClr val="000066"/>
                </a:solidFill>
              </a:rPr>
              <a:t>a </a:t>
            </a:r>
            <a:r>
              <a:rPr lang="en-US" baseline="-25000" dirty="0">
                <a:solidFill>
                  <a:srgbClr val="000066"/>
                </a:solidFill>
                <a:latin typeface="cmsy10"/>
              </a:rPr>
              <a:t>¸</a:t>
            </a:r>
            <a:r>
              <a:rPr lang="en-US" baseline="-25000" dirty="0">
                <a:solidFill>
                  <a:srgbClr val="000066"/>
                </a:solidFill>
              </a:rPr>
              <a:t> y</a:t>
            </a:r>
            <a:endParaRPr lang="en-US" dirty="0" smtClean="0"/>
          </a:p>
          <a:p>
            <a:pPr marL="1828800" lvl="4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FA6F6034-1516-478C-9756-BC6A8296D6DE}" type="slidenum">
              <a:rPr lang="en-US" smtClean="0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3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 Example:  </a:t>
            </a:r>
          </a:p>
          <a:p>
            <a:pPr lvl="1"/>
            <a:r>
              <a:rPr lang="en-US" sz="1800" dirty="0" smtClean="0"/>
              <a:t>Length </a:t>
            </a:r>
            <a:r>
              <a:rPr lang="en-US" sz="1800" dirty="0"/>
              <a:t>(L):  10  15  21  28  32  40  50 </a:t>
            </a:r>
          </a:p>
          <a:p>
            <a:pPr lvl="1"/>
            <a:r>
              <a:rPr lang="en-US" sz="1800" dirty="0" smtClean="0"/>
              <a:t>Class</a:t>
            </a:r>
            <a:r>
              <a:rPr lang="en-US" sz="1800" dirty="0"/>
              <a:t>:           -     +   +    -    +    +    </a:t>
            </a:r>
            <a:r>
              <a:rPr lang="en-US" sz="1800" dirty="0" smtClean="0"/>
              <a:t>-</a:t>
            </a:r>
            <a:endParaRPr lang="en-US" sz="1800" dirty="0"/>
          </a:p>
          <a:p>
            <a:pPr lvl="1"/>
            <a:r>
              <a:rPr lang="en-US" sz="1800" dirty="0" smtClean="0"/>
              <a:t>Check </a:t>
            </a:r>
            <a:r>
              <a:rPr lang="en-US" sz="1800" dirty="0"/>
              <a:t>thresholds:   L &lt; 12.5;  L &lt; 24.5;  L &lt; 45</a:t>
            </a:r>
          </a:p>
          <a:p>
            <a:pPr lvl="1"/>
            <a:r>
              <a:rPr lang="en-US" sz="1800" dirty="0" smtClean="0"/>
              <a:t>Subset </a:t>
            </a:r>
            <a:r>
              <a:rPr lang="en-US" sz="1800" dirty="0"/>
              <a:t>of Examples= {…},      Split= </a:t>
            </a:r>
            <a:r>
              <a:rPr lang="en-US" sz="1800" dirty="0" err="1"/>
              <a:t>k+,j</a:t>
            </a:r>
            <a:r>
              <a:rPr lang="en-US" sz="1800" dirty="0"/>
              <a:t>- </a:t>
            </a:r>
            <a:endParaRPr lang="en-US" sz="1800" dirty="0" smtClean="0"/>
          </a:p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endParaRPr lang="en-US" sz="1400" dirty="0"/>
          </a:p>
          <a:p>
            <a:r>
              <a:rPr lang="en-US" sz="1800" dirty="0" smtClean="0"/>
              <a:t>How </a:t>
            </a:r>
            <a:r>
              <a:rPr lang="en-US" sz="1800" dirty="0"/>
              <a:t>to find the </a:t>
            </a:r>
            <a:r>
              <a:rPr lang="en-US" sz="1800" dirty="0">
                <a:solidFill>
                  <a:schemeClr val="accent1"/>
                </a:solidFill>
              </a:rPr>
              <a:t>split with the highest gain</a:t>
            </a:r>
            <a:r>
              <a:rPr lang="en-US" sz="1800" dirty="0"/>
              <a:t> ?</a:t>
            </a:r>
          </a:p>
          <a:p>
            <a:pPr lvl="1"/>
            <a:r>
              <a:rPr lang="en-US" sz="1600" dirty="0"/>
              <a:t> For each continuous </a:t>
            </a:r>
            <a:r>
              <a:rPr lang="en-US" sz="1600" dirty="0" smtClean="0"/>
              <a:t>feature A:</a:t>
            </a:r>
          </a:p>
          <a:p>
            <a:pPr lvl="2"/>
            <a:r>
              <a:rPr lang="en-US" sz="1400" dirty="0" smtClean="0"/>
              <a:t>Sort </a:t>
            </a:r>
            <a:r>
              <a:rPr lang="en-US" sz="1400" dirty="0"/>
              <a:t>examples according to the value of A</a:t>
            </a:r>
            <a:endParaRPr lang="en-US" sz="1400" dirty="0" smtClean="0"/>
          </a:p>
          <a:p>
            <a:pPr lvl="2"/>
            <a:r>
              <a:rPr lang="en-US" sz="1400" dirty="0" smtClean="0"/>
              <a:t>For </a:t>
            </a:r>
            <a:r>
              <a:rPr lang="en-US" sz="1400" dirty="0"/>
              <a:t>each ordered pair </a:t>
            </a:r>
            <a:r>
              <a:rPr lang="en-US" sz="1400" dirty="0">
                <a:solidFill>
                  <a:schemeClr val="accent1"/>
                </a:solidFill>
              </a:rPr>
              <a:t>(</a:t>
            </a:r>
            <a:r>
              <a:rPr lang="en-US" sz="1400" dirty="0" err="1">
                <a:solidFill>
                  <a:schemeClr val="accent1"/>
                </a:solidFill>
              </a:rPr>
              <a:t>x,y</a:t>
            </a:r>
            <a:r>
              <a:rPr lang="en-US" sz="1400" dirty="0">
                <a:solidFill>
                  <a:schemeClr val="accent1"/>
                </a:solidFill>
              </a:rPr>
              <a:t>) </a:t>
            </a:r>
            <a:r>
              <a:rPr lang="en-US" sz="1400" dirty="0"/>
              <a:t>with different </a:t>
            </a:r>
            <a:r>
              <a:rPr lang="en-US" sz="1400" dirty="0" smtClean="0"/>
              <a:t>labels</a:t>
            </a:r>
          </a:p>
          <a:p>
            <a:pPr lvl="3"/>
            <a:r>
              <a:rPr lang="en-US" sz="1200" dirty="0" smtClean="0"/>
              <a:t>Check </a:t>
            </a:r>
            <a:r>
              <a:rPr lang="en-US" sz="1200" dirty="0"/>
              <a:t>the mid-point as a possible threshold. </a:t>
            </a:r>
            <a:r>
              <a:rPr lang="en-US" sz="1200" dirty="0" err="1"/>
              <a:t>I.e</a:t>
            </a:r>
            <a:r>
              <a:rPr lang="en-US" sz="1200" dirty="0"/>
              <a:t>,          </a:t>
            </a:r>
            <a:endParaRPr lang="en-US" sz="1200" dirty="0" smtClean="0"/>
          </a:p>
          <a:p>
            <a:pPr marL="1828800" lvl="4" indent="0">
              <a:buNone/>
            </a:pPr>
            <a:r>
              <a:rPr lang="en-US" dirty="0">
                <a:solidFill>
                  <a:srgbClr val="000066"/>
                </a:solidFill>
              </a:rPr>
              <a:t> </a:t>
            </a:r>
            <a:r>
              <a:rPr lang="en-US" dirty="0" smtClean="0">
                <a:solidFill>
                  <a:srgbClr val="000066"/>
                </a:solidFill>
              </a:rPr>
              <a:t>      </a:t>
            </a:r>
            <a:r>
              <a:rPr lang="en-US" dirty="0">
                <a:solidFill>
                  <a:srgbClr val="000066"/>
                </a:solidFill>
              </a:rPr>
              <a:t>S</a:t>
            </a:r>
            <a:r>
              <a:rPr lang="en-US" baseline="-25000" dirty="0">
                <a:solidFill>
                  <a:srgbClr val="000066"/>
                </a:solidFill>
              </a:rPr>
              <a:t>a </a:t>
            </a:r>
            <a:r>
              <a:rPr lang="en-US" baseline="-25000" dirty="0">
                <a:solidFill>
                  <a:srgbClr val="000066"/>
                </a:solidFill>
                <a:latin typeface="cmsy10"/>
              </a:rPr>
              <a:t>·</a:t>
            </a:r>
            <a:r>
              <a:rPr lang="en-US" baseline="-25000" dirty="0">
                <a:solidFill>
                  <a:srgbClr val="000066"/>
                </a:solidFill>
              </a:rPr>
              <a:t> x</a:t>
            </a:r>
            <a:r>
              <a:rPr lang="en-US" dirty="0">
                <a:solidFill>
                  <a:srgbClr val="000066"/>
                </a:solidFill>
              </a:rPr>
              <a:t>, S</a:t>
            </a:r>
            <a:r>
              <a:rPr lang="en-US" baseline="-25000" dirty="0">
                <a:solidFill>
                  <a:srgbClr val="000066"/>
                </a:solidFill>
              </a:rPr>
              <a:t>a </a:t>
            </a:r>
            <a:r>
              <a:rPr lang="en-US" baseline="-25000" dirty="0">
                <a:solidFill>
                  <a:srgbClr val="000066"/>
                </a:solidFill>
                <a:latin typeface="cmsy10"/>
              </a:rPr>
              <a:t>¸</a:t>
            </a:r>
            <a:r>
              <a:rPr lang="en-US" baseline="-25000" dirty="0">
                <a:solidFill>
                  <a:srgbClr val="000066"/>
                </a:solidFill>
              </a:rPr>
              <a:t> 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FA6F6034-1516-478C-9756-BC6A8296D6DE}" type="slidenum">
              <a:rPr lang="en-US" smtClean="0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31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Missing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iagnosis </a:t>
            </a:r>
            <a:r>
              <a:rPr lang="en-US" dirty="0"/>
              <a:t>= &lt; fever, </a:t>
            </a:r>
            <a:r>
              <a:rPr lang="en-US" dirty="0" err="1"/>
              <a:t>blood_pressure</a:t>
            </a:r>
            <a:r>
              <a:rPr lang="en-US" dirty="0" smtClean="0"/>
              <a:t>,…, </a:t>
            </a:r>
            <a:r>
              <a:rPr lang="en-US" dirty="0" err="1" smtClean="0"/>
              <a:t>blood_test</a:t>
            </a:r>
            <a:r>
              <a:rPr lang="en-US" dirty="0"/>
              <a:t>=</a:t>
            </a:r>
            <a:r>
              <a:rPr lang="en-US" dirty="0">
                <a:solidFill>
                  <a:schemeClr val="accent1"/>
                </a:solidFill>
              </a:rPr>
              <a:t>?</a:t>
            </a:r>
            <a:r>
              <a:rPr lang="en-US" dirty="0"/>
              <a:t>,…&gt; </a:t>
            </a:r>
          </a:p>
          <a:p>
            <a:endParaRPr lang="en-US" dirty="0"/>
          </a:p>
          <a:p>
            <a:r>
              <a:rPr lang="en-US" dirty="0" smtClean="0"/>
              <a:t>Many </a:t>
            </a:r>
            <a:r>
              <a:rPr lang="en-US" dirty="0"/>
              <a:t>times values are not available for all </a:t>
            </a:r>
            <a:r>
              <a:rPr lang="en-US" dirty="0" smtClean="0"/>
              <a:t>attributes during </a:t>
            </a:r>
            <a:r>
              <a:rPr lang="en-US" dirty="0"/>
              <a:t>training or testing  (e.g., medical diagnosis)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Training</a:t>
            </a:r>
            <a:r>
              <a:rPr lang="en-US" dirty="0"/>
              <a:t>: evaluate </a:t>
            </a:r>
            <a:r>
              <a:rPr lang="en-US" dirty="0">
                <a:solidFill>
                  <a:schemeClr val="accent1"/>
                </a:solidFill>
              </a:rPr>
              <a:t>Gain(</a:t>
            </a:r>
            <a:r>
              <a:rPr lang="en-US" dirty="0" err="1">
                <a:solidFill>
                  <a:schemeClr val="accent1"/>
                </a:solidFill>
              </a:rPr>
              <a:t>S,a</a:t>
            </a:r>
            <a:r>
              <a:rPr lang="en-US" dirty="0">
                <a:solidFill>
                  <a:schemeClr val="accent1"/>
                </a:solidFill>
              </a:rPr>
              <a:t>)</a:t>
            </a:r>
            <a:r>
              <a:rPr lang="en-US" dirty="0"/>
              <a:t>  where in some of the </a:t>
            </a:r>
            <a:r>
              <a:rPr lang="en-US" dirty="0" smtClean="0"/>
              <a:t>examples a </a:t>
            </a:r>
            <a:r>
              <a:rPr lang="en-US" dirty="0"/>
              <a:t>value for </a:t>
            </a:r>
            <a:r>
              <a:rPr lang="en-US" dirty="0">
                <a:solidFill>
                  <a:schemeClr val="accent1"/>
                </a:solidFill>
              </a:rPr>
              <a:t>a</a:t>
            </a:r>
            <a:r>
              <a:rPr lang="en-US" dirty="0"/>
              <a:t>  is not given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FA6F6034-1516-478C-9756-BC6A8296D6DE}" type="slidenum">
              <a:rPr lang="en-US" smtClean="0"/>
              <a:pPr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09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Missing Values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-42863" y="1169987"/>
            <a:ext cx="3624263" cy="2792413"/>
            <a:chOff x="152400" y="1371600"/>
            <a:chExt cx="3624263" cy="2792413"/>
          </a:xfrm>
        </p:grpSpPr>
        <p:sp>
          <p:nvSpPr>
            <p:cNvPr id="95235" name="Text Box 3"/>
            <p:cNvSpPr txBox="1">
              <a:spLocks noChangeArrowheads="1"/>
            </p:cNvSpPr>
            <p:nvPr/>
          </p:nvSpPr>
          <p:spPr bwMode="auto">
            <a:xfrm>
              <a:off x="1355725" y="1371600"/>
              <a:ext cx="121285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FF"/>
                  </a:solidFill>
                </a:rPr>
                <a:t>Outlook </a:t>
              </a:r>
            </a:p>
          </p:txBody>
        </p:sp>
        <p:sp>
          <p:nvSpPr>
            <p:cNvPr id="95236" name="Text Box 4"/>
            <p:cNvSpPr txBox="1">
              <a:spLocks noChangeArrowheads="1"/>
            </p:cNvSpPr>
            <p:nvPr/>
          </p:nvSpPr>
          <p:spPr bwMode="auto">
            <a:xfrm>
              <a:off x="1339850" y="2624138"/>
              <a:ext cx="12700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 dirty="0">
                  <a:solidFill>
                    <a:srgbClr val="000066"/>
                  </a:solidFill>
                </a:rPr>
                <a:t>Overcast</a:t>
              </a:r>
              <a:endParaRPr lang="en-US" sz="2000" b="1" dirty="0">
                <a:solidFill>
                  <a:srgbClr val="0000FF"/>
                </a:solidFill>
              </a:endParaRPr>
            </a:p>
          </p:txBody>
        </p:sp>
        <p:sp>
          <p:nvSpPr>
            <p:cNvPr id="95237" name="Text Box 5"/>
            <p:cNvSpPr txBox="1">
              <a:spLocks noChangeArrowheads="1"/>
            </p:cNvSpPr>
            <p:nvPr/>
          </p:nvSpPr>
          <p:spPr bwMode="auto">
            <a:xfrm>
              <a:off x="2657475" y="2574925"/>
              <a:ext cx="735013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66"/>
                  </a:solidFill>
                </a:rPr>
                <a:t>Rain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cxnSp>
          <p:nvCxnSpPr>
            <p:cNvPr id="95238" name="AutoShape 6"/>
            <p:cNvCxnSpPr>
              <a:cxnSpLocks noChangeShapeType="1"/>
              <a:stCxn id="95235" idx="2"/>
              <a:endCxn id="95237" idx="0"/>
            </p:cNvCxnSpPr>
            <p:nvPr/>
          </p:nvCxnSpPr>
          <p:spPr bwMode="auto">
            <a:xfrm>
              <a:off x="1962150" y="1768475"/>
              <a:ext cx="1063625" cy="8064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5239" name="AutoShape 7"/>
            <p:cNvCxnSpPr>
              <a:cxnSpLocks noChangeShapeType="1"/>
              <a:stCxn id="95235" idx="2"/>
              <a:endCxn id="95236" idx="0"/>
            </p:cNvCxnSpPr>
            <p:nvPr/>
          </p:nvCxnSpPr>
          <p:spPr bwMode="auto">
            <a:xfrm>
              <a:off x="1962150" y="1768475"/>
              <a:ext cx="12700" cy="85566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5240" name="Text Box 8"/>
            <p:cNvSpPr txBox="1">
              <a:spLocks noChangeArrowheads="1"/>
            </p:cNvSpPr>
            <p:nvPr/>
          </p:nvSpPr>
          <p:spPr bwMode="auto">
            <a:xfrm>
              <a:off x="1277938" y="3021013"/>
              <a:ext cx="12414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A50021"/>
                  </a:solidFill>
                </a:rPr>
                <a:t>3,7,12,13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95241" name="Text Box 9"/>
            <p:cNvSpPr txBox="1">
              <a:spLocks noChangeArrowheads="1"/>
            </p:cNvSpPr>
            <p:nvPr/>
          </p:nvSpPr>
          <p:spPr bwMode="auto">
            <a:xfrm>
              <a:off x="2324100" y="3022600"/>
              <a:ext cx="1452563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A50021"/>
                  </a:solidFill>
                </a:rPr>
                <a:t>4,5,6,10,14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95242" name="Text Box 10"/>
            <p:cNvSpPr txBox="1">
              <a:spLocks noChangeArrowheads="1"/>
            </p:cNvSpPr>
            <p:nvPr/>
          </p:nvSpPr>
          <p:spPr bwMode="auto">
            <a:xfrm>
              <a:off x="2578100" y="3386138"/>
              <a:ext cx="76835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A50021"/>
                  </a:solidFill>
                </a:rPr>
                <a:t>3+,2-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95243" name="Text Box 11"/>
            <p:cNvSpPr txBox="1">
              <a:spLocks noChangeArrowheads="1"/>
            </p:cNvSpPr>
            <p:nvPr/>
          </p:nvSpPr>
          <p:spPr bwMode="auto">
            <a:xfrm>
              <a:off x="355600" y="2624138"/>
              <a:ext cx="9620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66"/>
                  </a:solidFill>
                </a:rPr>
                <a:t>Sunny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95244" name="Text Box 12"/>
            <p:cNvSpPr txBox="1">
              <a:spLocks noChangeArrowheads="1"/>
            </p:cNvSpPr>
            <p:nvPr/>
          </p:nvSpPr>
          <p:spPr bwMode="auto">
            <a:xfrm>
              <a:off x="152400" y="3021013"/>
              <a:ext cx="131127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A50021"/>
                  </a:solidFill>
                </a:rPr>
                <a:t>1,2,8,9,11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cxnSp>
          <p:nvCxnSpPr>
            <p:cNvPr id="95245" name="AutoShape 13"/>
            <p:cNvCxnSpPr>
              <a:cxnSpLocks noChangeShapeType="1"/>
              <a:stCxn id="95235" idx="2"/>
              <a:endCxn id="95243" idx="0"/>
            </p:cNvCxnSpPr>
            <p:nvPr/>
          </p:nvCxnSpPr>
          <p:spPr bwMode="auto">
            <a:xfrm flipH="1">
              <a:off x="836613" y="1768475"/>
              <a:ext cx="1125537" cy="85566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5246" name="Text Box 14"/>
            <p:cNvSpPr txBox="1">
              <a:spLocks noChangeArrowheads="1"/>
            </p:cNvSpPr>
            <p:nvPr/>
          </p:nvSpPr>
          <p:spPr bwMode="auto">
            <a:xfrm>
              <a:off x="1446213" y="3386138"/>
              <a:ext cx="76835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A50021"/>
                  </a:solidFill>
                </a:rPr>
                <a:t>4+,0-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95247" name="Text Box 15"/>
            <p:cNvSpPr txBox="1">
              <a:spLocks noChangeArrowheads="1"/>
            </p:cNvSpPr>
            <p:nvPr/>
          </p:nvSpPr>
          <p:spPr bwMode="auto">
            <a:xfrm>
              <a:off x="347663" y="3386138"/>
              <a:ext cx="76835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A50021"/>
                  </a:solidFill>
                </a:rPr>
                <a:t>2+,3-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95248" name="Text Box 16"/>
            <p:cNvSpPr txBox="1">
              <a:spLocks noChangeArrowheads="1"/>
            </p:cNvSpPr>
            <p:nvPr/>
          </p:nvSpPr>
          <p:spPr bwMode="auto">
            <a:xfrm>
              <a:off x="1560513" y="3767138"/>
              <a:ext cx="636587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 u="sng">
                  <a:solidFill>
                    <a:srgbClr val="0000FF"/>
                  </a:solidFill>
                </a:rPr>
                <a:t>Yes</a:t>
              </a:r>
            </a:p>
          </p:txBody>
        </p:sp>
        <p:sp>
          <p:nvSpPr>
            <p:cNvPr id="95249" name="Text Box 17"/>
            <p:cNvSpPr txBox="1">
              <a:spLocks noChangeArrowheads="1"/>
            </p:cNvSpPr>
            <p:nvPr/>
          </p:nvSpPr>
          <p:spPr bwMode="auto">
            <a:xfrm>
              <a:off x="558800" y="3767138"/>
              <a:ext cx="3397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FF"/>
                  </a:solidFill>
                </a:rPr>
                <a:t>?</a:t>
              </a:r>
            </a:p>
          </p:txBody>
        </p:sp>
        <p:sp>
          <p:nvSpPr>
            <p:cNvPr id="95250" name="Text Box 18"/>
            <p:cNvSpPr txBox="1">
              <a:spLocks noChangeArrowheads="1"/>
            </p:cNvSpPr>
            <p:nvPr/>
          </p:nvSpPr>
          <p:spPr bwMode="auto">
            <a:xfrm>
              <a:off x="2760663" y="3767138"/>
              <a:ext cx="40957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FF"/>
                  </a:solidFill>
                </a:rPr>
                <a:t>? 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592513" y="1276350"/>
            <a:ext cx="4976108" cy="933450"/>
            <a:chOff x="3592513" y="1200150"/>
            <a:chExt cx="4976108" cy="933450"/>
          </a:xfrm>
        </p:grpSpPr>
        <p:graphicFrame>
          <p:nvGraphicFramePr>
            <p:cNvPr id="95251" name="Object 19"/>
            <p:cNvGraphicFramePr>
              <a:graphicFrameLocks noChangeAspect="1"/>
            </p:cNvGraphicFramePr>
            <p:nvPr>
              <p:extLst/>
            </p:nvPr>
          </p:nvGraphicFramePr>
          <p:xfrm>
            <a:off x="3592513" y="1657350"/>
            <a:ext cx="3124200" cy="476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7" name="Equation" r:id="rId4" imgW="1600200" imgH="241200" progId="Equation.3">
                    <p:embed/>
                  </p:oleObj>
                </mc:Choice>
                <mc:Fallback>
                  <p:oleObj name="Equation" r:id="rId4" imgW="1600200" imgH="241200" progId="Equation.3">
                    <p:embed/>
                    <p:pic>
                      <p:nvPicPr>
                        <p:cNvPr id="95251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92513" y="1657350"/>
                          <a:ext cx="3124200" cy="476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5253" name="Object 21"/>
            <p:cNvGraphicFramePr>
              <a:graphicFrameLocks noChangeAspect="1"/>
            </p:cNvGraphicFramePr>
            <p:nvPr>
              <p:extLst/>
            </p:nvPr>
          </p:nvGraphicFramePr>
          <p:xfrm>
            <a:off x="3592513" y="1200150"/>
            <a:ext cx="2540000" cy="476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8" name="Equation" r:id="rId6" imgW="1384200" imgH="241200" progId="Equation.3">
                    <p:embed/>
                  </p:oleObj>
                </mc:Choice>
                <mc:Fallback>
                  <p:oleObj name="Equation" r:id="rId6" imgW="1384200" imgH="241200" progId="Equation.3">
                    <p:embed/>
                    <p:pic>
                      <p:nvPicPr>
                        <p:cNvPr id="95253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92513" y="1200150"/>
                          <a:ext cx="2540000" cy="476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5254" name="Text Box 22"/>
            <p:cNvSpPr txBox="1">
              <a:spLocks noChangeArrowheads="1"/>
            </p:cNvSpPr>
            <p:nvPr/>
          </p:nvSpPr>
          <p:spPr bwMode="auto">
            <a:xfrm>
              <a:off x="6292036" y="1203324"/>
              <a:ext cx="2276585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 dirty="0">
                  <a:solidFill>
                    <a:srgbClr val="0000FF"/>
                  </a:solidFill>
                </a:rPr>
                <a:t>.97- 0-(2/5) 1 = .</a:t>
              </a:r>
              <a:r>
                <a:rPr lang="en-US" sz="2000" b="1" dirty="0" smtClean="0">
                  <a:solidFill>
                    <a:srgbClr val="0000FF"/>
                  </a:solidFill>
                </a:rPr>
                <a:t>57      </a:t>
              </a:r>
            </a:p>
            <a:p>
              <a:pPr>
                <a:buSzTx/>
                <a:buFontTx/>
                <a:buNone/>
              </a:pPr>
              <a:r>
                <a:rPr lang="en-US" sz="2000" b="1" dirty="0" smtClean="0">
                  <a:solidFill>
                    <a:srgbClr val="0000FF"/>
                  </a:solidFill>
                </a:rPr>
                <a:t> </a:t>
              </a:r>
              <a:endParaRPr lang="en-US" sz="20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57200" y="4419600"/>
            <a:ext cx="7216656" cy="2027733"/>
            <a:chOff x="1676400" y="5089525"/>
            <a:chExt cx="7216656" cy="2088501"/>
          </a:xfrm>
        </p:grpSpPr>
        <p:sp>
          <p:nvSpPr>
            <p:cNvPr id="95255" name="Text Box 23"/>
            <p:cNvSpPr txBox="1">
              <a:spLocks noChangeArrowheads="1"/>
            </p:cNvSpPr>
            <p:nvPr/>
          </p:nvSpPr>
          <p:spPr bwMode="auto">
            <a:xfrm>
              <a:off x="1676400" y="5089525"/>
              <a:ext cx="7216656" cy="4121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 dirty="0">
                  <a:solidFill>
                    <a:srgbClr val="0000FF"/>
                  </a:solidFill>
                  <a:latin typeface="+mn-lt"/>
                </a:rPr>
                <a:t>Day    </a:t>
              </a:r>
              <a:r>
                <a:rPr lang="en-US" sz="2000" b="1" dirty="0">
                  <a:solidFill>
                    <a:srgbClr val="A50021"/>
                  </a:solidFill>
                  <a:latin typeface="+mn-lt"/>
                </a:rPr>
                <a:t>Outlook </a:t>
              </a:r>
              <a:r>
                <a:rPr lang="en-US" sz="2000" b="1" dirty="0">
                  <a:solidFill>
                    <a:srgbClr val="0000FF"/>
                  </a:solidFill>
                  <a:latin typeface="+mn-lt"/>
                </a:rPr>
                <a:t>   Temperature      Humidity    Wind</a:t>
              </a:r>
              <a:r>
                <a:rPr lang="en-US" sz="2000" b="1" dirty="0">
                  <a:latin typeface="+mn-lt"/>
                </a:rPr>
                <a:t>       </a:t>
              </a:r>
              <a:r>
                <a:rPr lang="en-US" sz="2000" b="1" dirty="0" err="1">
                  <a:solidFill>
                    <a:srgbClr val="A50021"/>
                  </a:solidFill>
                  <a:latin typeface="+mn-lt"/>
                </a:rPr>
                <a:t>PlayTennis</a:t>
              </a:r>
              <a:r>
                <a:rPr lang="en-US" sz="2000" b="1" dirty="0">
                  <a:solidFill>
                    <a:srgbClr val="A50021"/>
                  </a:solidFill>
                  <a:latin typeface="+mn-lt"/>
                </a:rPr>
                <a:t>     </a:t>
              </a:r>
              <a:endParaRPr lang="en-US" sz="2000" u="sng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676400" y="5149850"/>
              <a:ext cx="6553200" cy="2028176"/>
              <a:chOff x="1676400" y="4251325"/>
              <a:chExt cx="6553200" cy="2028176"/>
            </a:xfrm>
          </p:grpSpPr>
          <p:sp>
            <p:nvSpPr>
              <p:cNvPr id="95256" name="Text Box 24"/>
              <p:cNvSpPr txBox="1">
                <a:spLocks noChangeArrowheads="1"/>
              </p:cNvSpPr>
              <p:nvPr/>
            </p:nvSpPr>
            <p:spPr bwMode="auto">
              <a:xfrm>
                <a:off x="1828800" y="4491038"/>
                <a:ext cx="5980163" cy="4121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 dirty="0">
                    <a:latin typeface="+mn-lt"/>
                  </a:rPr>
                  <a:t> 1       Sunny            Hot              High          Weak            </a:t>
                </a:r>
                <a:r>
                  <a:rPr lang="en-US" sz="2000" b="1" dirty="0">
                    <a:solidFill>
                      <a:srgbClr val="A50021"/>
                    </a:solidFill>
                    <a:latin typeface="+mn-lt"/>
                  </a:rPr>
                  <a:t>No</a:t>
                </a:r>
                <a:endParaRPr lang="en-US" sz="2000" u="sng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endParaRPr>
              </a:p>
            </p:txBody>
          </p:sp>
          <p:sp>
            <p:nvSpPr>
              <p:cNvPr id="95257" name="Text Box 25"/>
              <p:cNvSpPr txBox="1">
                <a:spLocks noChangeArrowheads="1"/>
              </p:cNvSpPr>
              <p:nvPr/>
            </p:nvSpPr>
            <p:spPr bwMode="auto">
              <a:xfrm>
                <a:off x="1828800" y="4835525"/>
                <a:ext cx="5957336" cy="4121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 dirty="0">
                    <a:latin typeface="+mn-lt"/>
                  </a:rPr>
                  <a:t> 2       Sunny            Hot              High         </a:t>
                </a:r>
                <a:r>
                  <a:rPr lang="en-US" sz="2000" b="1" dirty="0" smtClean="0">
                    <a:latin typeface="+mn-lt"/>
                  </a:rPr>
                  <a:t> Strong          </a:t>
                </a:r>
                <a:r>
                  <a:rPr lang="en-US" sz="2000" b="1" dirty="0" smtClean="0">
                    <a:solidFill>
                      <a:srgbClr val="A50021"/>
                    </a:solidFill>
                    <a:latin typeface="+mn-lt"/>
                  </a:rPr>
                  <a:t>No</a:t>
                </a:r>
                <a:endParaRPr lang="en-US" sz="2000" u="sng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endParaRPr>
              </a:p>
            </p:txBody>
          </p:sp>
          <p:sp>
            <p:nvSpPr>
              <p:cNvPr id="95258" name="Text Box 26"/>
              <p:cNvSpPr txBox="1">
                <a:spLocks noChangeArrowheads="1"/>
              </p:cNvSpPr>
              <p:nvPr/>
            </p:nvSpPr>
            <p:spPr bwMode="auto">
              <a:xfrm>
                <a:off x="1828800" y="5180013"/>
                <a:ext cx="6009017" cy="4121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 dirty="0">
                    <a:latin typeface="+mn-lt"/>
                  </a:rPr>
                  <a:t> 8       Sunny            Mild             </a:t>
                </a:r>
                <a:r>
                  <a:rPr lang="en-US" sz="2000" b="1" dirty="0">
                    <a:solidFill>
                      <a:srgbClr val="A50021"/>
                    </a:solidFill>
                    <a:latin typeface="+mn-lt"/>
                  </a:rPr>
                  <a:t>??? </a:t>
                </a:r>
                <a:r>
                  <a:rPr lang="en-US" sz="2000" b="1" dirty="0">
                    <a:latin typeface="+mn-lt"/>
                  </a:rPr>
                  <a:t>         </a:t>
                </a:r>
                <a:r>
                  <a:rPr lang="en-US" sz="2000" b="1" dirty="0" smtClean="0">
                    <a:latin typeface="+mn-lt"/>
                  </a:rPr>
                  <a:t> Weak             </a:t>
                </a:r>
                <a:r>
                  <a:rPr lang="en-US" sz="2000" b="1" dirty="0">
                    <a:solidFill>
                      <a:srgbClr val="A50021"/>
                    </a:solidFill>
                    <a:latin typeface="+mn-lt"/>
                  </a:rPr>
                  <a:t>No</a:t>
                </a:r>
                <a:endParaRPr lang="en-US" sz="2000" u="sng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endParaRPr>
              </a:p>
            </p:txBody>
          </p:sp>
          <p:sp>
            <p:nvSpPr>
              <p:cNvPr id="95259" name="Text Box 27"/>
              <p:cNvSpPr txBox="1">
                <a:spLocks noChangeArrowheads="1"/>
              </p:cNvSpPr>
              <p:nvPr/>
            </p:nvSpPr>
            <p:spPr bwMode="auto">
              <a:xfrm>
                <a:off x="1828800" y="5524500"/>
                <a:ext cx="6070251" cy="4121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 dirty="0">
                    <a:latin typeface="+mn-lt"/>
                  </a:rPr>
                  <a:t> 9       Sunny            Cool            </a:t>
                </a:r>
                <a:r>
                  <a:rPr lang="en-US" sz="2000" b="1" dirty="0" smtClean="0">
                    <a:latin typeface="+mn-lt"/>
                  </a:rPr>
                  <a:t>Normal     Weak            </a:t>
                </a:r>
                <a:r>
                  <a:rPr lang="en-US" sz="2000" b="1" dirty="0">
                    <a:solidFill>
                      <a:srgbClr val="A50021"/>
                    </a:solidFill>
                    <a:latin typeface="+mn-lt"/>
                  </a:rPr>
                  <a:t>Yes</a:t>
                </a:r>
                <a:endParaRPr lang="en-US" sz="2000" u="sng" dirty="0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endParaRPr>
              </a:p>
            </p:txBody>
          </p:sp>
          <p:sp>
            <p:nvSpPr>
              <p:cNvPr id="95260" name="Text Box 28"/>
              <p:cNvSpPr txBox="1">
                <a:spLocks noChangeArrowheads="1"/>
              </p:cNvSpPr>
              <p:nvPr/>
            </p:nvSpPr>
            <p:spPr bwMode="auto">
              <a:xfrm>
                <a:off x="1828800" y="5867400"/>
                <a:ext cx="6132384" cy="4121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 dirty="0">
                    <a:latin typeface="+mn-lt"/>
                  </a:rPr>
                  <a:t>11      Sunny            Mild            </a:t>
                </a:r>
                <a:r>
                  <a:rPr lang="en-US" sz="2000" b="1" dirty="0" smtClean="0">
                    <a:latin typeface="+mn-lt"/>
                  </a:rPr>
                  <a:t>Normal     </a:t>
                </a:r>
                <a:r>
                  <a:rPr lang="en-US" sz="2000" b="1" dirty="0">
                    <a:latin typeface="+mn-lt"/>
                  </a:rPr>
                  <a:t>Strong          </a:t>
                </a:r>
                <a:r>
                  <a:rPr lang="en-US" sz="2000" b="1" dirty="0" smtClean="0">
                    <a:solidFill>
                      <a:srgbClr val="A50021"/>
                    </a:solidFill>
                    <a:latin typeface="+mn-lt"/>
                  </a:rPr>
                  <a:t>Yes</a:t>
                </a:r>
                <a:endParaRPr lang="en-US" sz="2000" u="sng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endParaRPr>
              </a:p>
            </p:txBody>
          </p:sp>
          <p:sp>
            <p:nvSpPr>
              <p:cNvPr id="95261" name="Line 29"/>
              <p:cNvSpPr>
                <a:spLocks noChangeShapeType="1"/>
              </p:cNvSpPr>
              <p:nvPr/>
            </p:nvSpPr>
            <p:spPr bwMode="auto">
              <a:xfrm flipV="1">
                <a:off x="1676400" y="4543424"/>
                <a:ext cx="6553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95262" name="Line 30"/>
              <p:cNvSpPr>
                <a:spLocks noChangeShapeType="1"/>
              </p:cNvSpPr>
              <p:nvPr/>
            </p:nvSpPr>
            <p:spPr bwMode="auto">
              <a:xfrm>
                <a:off x="1676400" y="4251325"/>
                <a:ext cx="6553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</p:grpSp>
      </p:grpSp>
      <p:sp>
        <p:nvSpPr>
          <p:cNvPr id="44" name="Rectangle 43"/>
          <p:cNvSpPr/>
          <p:nvPr/>
        </p:nvSpPr>
        <p:spPr>
          <a:xfrm>
            <a:off x="3758386" y="2187160"/>
            <a:ext cx="5067300" cy="1846659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+mn-lt"/>
              </a:rPr>
              <a:t>Fill in: assign </a:t>
            </a:r>
            <a:r>
              <a:rPr lang="en-US" sz="1800" dirty="0">
                <a:latin typeface="+mn-lt"/>
              </a:rPr>
              <a:t>the </a:t>
            </a:r>
            <a:r>
              <a:rPr lang="en-US" sz="1800" dirty="0">
                <a:solidFill>
                  <a:srgbClr val="FF9900"/>
                </a:solidFill>
                <a:latin typeface="+mn-lt"/>
              </a:rPr>
              <a:t>most likely value of X</a:t>
            </a:r>
            <a:r>
              <a:rPr lang="en-US" sz="1800" baseline="-25000" dirty="0">
                <a:solidFill>
                  <a:srgbClr val="FF9900"/>
                </a:solidFill>
                <a:latin typeface="+mn-lt"/>
              </a:rPr>
              <a:t>i </a:t>
            </a:r>
            <a:r>
              <a:rPr lang="en-US" sz="1800" dirty="0">
                <a:latin typeface="+mn-lt"/>
              </a:rPr>
              <a:t>to </a:t>
            </a:r>
            <a:r>
              <a:rPr lang="en-US" sz="1800" b="1" dirty="0">
                <a:latin typeface="+mn-lt"/>
              </a:rPr>
              <a:t>s</a:t>
            </a:r>
            <a:r>
              <a:rPr lang="en-US" sz="1800" dirty="0">
                <a:latin typeface="+mn-lt"/>
              </a:rPr>
              <a:t>: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		</a:t>
            </a:r>
            <a:r>
              <a:rPr lang="en-US" sz="1800" dirty="0" err="1">
                <a:latin typeface="+mn-lt"/>
              </a:rPr>
              <a:t>argmax</a:t>
            </a:r>
            <a:r>
              <a:rPr lang="en-US" sz="1800" dirty="0">
                <a:latin typeface="+mn-lt"/>
              </a:rPr>
              <a:t> </a:t>
            </a:r>
            <a:r>
              <a:rPr lang="en-US" sz="1800" baseline="-25000" dirty="0">
                <a:latin typeface="+mn-lt"/>
              </a:rPr>
              <a:t>k</a:t>
            </a:r>
            <a:r>
              <a:rPr lang="en-US" sz="1800" dirty="0">
                <a:latin typeface="+mn-lt"/>
              </a:rPr>
              <a:t> </a:t>
            </a:r>
            <a:r>
              <a:rPr lang="en-US" sz="1800" i="1" dirty="0">
                <a:latin typeface="+mn-lt"/>
              </a:rPr>
              <a:t>P</a:t>
            </a:r>
            <a:r>
              <a:rPr lang="en-US" sz="1800" dirty="0">
                <a:latin typeface="+mn-lt"/>
              </a:rPr>
              <a:t>( X</a:t>
            </a:r>
            <a:r>
              <a:rPr lang="en-US" sz="1800" baseline="-25000" dirty="0">
                <a:latin typeface="+mn-lt"/>
              </a:rPr>
              <a:t>i</a:t>
            </a:r>
            <a:r>
              <a:rPr lang="en-US" sz="1800" dirty="0">
                <a:latin typeface="+mn-lt"/>
              </a:rPr>
              <a:t>  = </a:t>
            </a:r>
            <a:r>
              <a:rPr lang="en-US" sz="1800" i="1" dirty="0">
                <a:latin typeface="+mn-lt"/>
              </a:rPr>
              <a:t>k </a:t>
            </a:r>
            <a:r>
              <a:rPr lang="en-US" sz="1800" dirty="0" smtClean="0">
                <a:latin typeface="+mn-lt"/>
              </a:rPr>
              <a:t>): </a:t>
            </a:r>
            <a:r>
              <a:rPr lang="en-US" sz="1800" dirty="0" smtClean="0">
                <a:solidFill>
                  <a:srgbClr val="FF9900"/>
                </a:solidFill>
                <a:latin typeface="+mn-lt"/>
              </a:rPr>
              <a:t>Normal</a:t>
            </a:r>
          </a:p>
          <a:p>
            <a:pPr marL="800100" lvl="1" indent="-342900" eaLnBrk="1" hangingPunct="1"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0000FF"/>
                </a:solidFill>
                <a:latin typeface="+mn-lt"/>
              </a:rPr>
              <a:t>97-(3/5) Ent[+0,-3] -(2/5) Ent[+2,-0] = </a:t>
            </a:r>
            <a:r>
              <a:rPr lang="en-US" sz="1600" b="1" dirty="0">
                <a:solidFill>
                  <a:srgbClr val="FF9900"/>
                </a:solidFill>
                <a:latin typeface="+mn-lt"/>
              </a:rPr>
              <a:t>.97</a:t>
            </a:r>
          </a:p>
          <a:p>
            <a:pPr marL="342900" indent="-342900" eaLnBrk="1" hangingPunct="1"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+mn-lt"/>
              </a:rPr>
              <a:t>Assign </a:t>
            </a:r>
            <a:r>
              <a:rPr lang="en-US" sz="1800" dirty="0">
                <a:solidFill>
                  <a:srgbClr val="FF9900"/>
                </a:solidFill>
                <a:latin typeface="+mn-lt"/>
              </a:rPr>
              <a:t>fractional counts </a:t>
            </a:r>
            <a:r>
              <a:rPr lang="en-US" sz="1800" i="1" dirty="0">
                <a:latin typeface="+mn-lt"/>
              </a:rPr>
              <a:t>P</a:t>
            </a:r>
            <a:r>
              <a:rPr lang="en-US" sz="1800" dirty="0">
                <a:latin typeface="+mn-lt"/>
              </a:rPr>
              <a:t>(X</a:t>
            </a:r>
            <a:r>
              <a:rPr lang="en-US" sz="1800" baseline="-25000" dirty="0">
                <a:latin typeface="+mn-lt"/>
              </a:rPr>
              <a:t>i</a:t>
            </a:r>
            <a:r>
              <a:rPr lang="en-US" sz="1800" dirty="0">
                <a:latin typeface="+mn-lt"/>
              </a:rPr>
              <a:t> =</a:t>
            </a:r>
            <a:r>
              <a:rPr lang="en-US" sz="1800" i="1" dirty="0">
                <a:latin typeface="+mn-lt"/>
              </a:rPr>
              <a:t>k</a:t>
            </a:r>
            <a:r>
              <a:rPr lang="en-US" sz="1800" dirty="0">
                <a:latin typeface="+mn-lt"/>
              </a:rPr>
              <a:t>) 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for each value of X</a:t>
            </a:r>
            <a:r>
              <a:rPr lang="en-US" sz="1800" baseline="-25000" dirty="0">
                <a:latin typeface="+mn-lt"/>
              </a:rPr>
              <a:t>i </a:t>
            </a:r>
            <a:r>
              <a:rPr lang="en-US" sz="1800" dirty="0">
                <a:latin typeface="+mn-lt"/>
              </a:rPr>
              <a:t>to </a:t>
            </a:r>
            <a:r>
              <a:rPr lang="en-US" sz="1800" b="1" dirty="0">
                <a:latin typeface="+mn-lt"/>
              </a:rPr>
              <a:t>s </a:t>
            </a:r>
            <a:endParaRPr lang="en-US" sz="1800" b="1" dirty="0" smtClean="0">
              <a:latin typeface="+mn-lt"/>
            </a:endParaRPr>
          </a:p>
          <a:p>
            <a:pPr marL="800100" lvl="1" indent="-342900" eaLnBrk="1" hangingPunct="1"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0000FF"/>
                </a:solidFill>
                <a:latin typeface="+mn-lt"/>
              </a:rPr>
              <a:t>.97-(2.5/5) Ent[+0,-2.5] - (2.5/5) Ent[+2,-.5] </a:t>
            </a:r>
            <a:r>
              <a:rPr lang="en-US" sz="1600" b="1" dirty="0">
                <a:solidFill>
                  <a:srgbClr val="FF9900"/>
                </a:solidFill>
                <a:latin typeface="+mn-lt"/>
              </a:rPr>
              <a:t>&lt; .</a:t>
            </a:r>
            <a:r>
              <a:rPr lang="en-US" sz="1600" b="1" dirty="0" smtClean="0">
                <a:solidFill>
                  <a:srgbClr val="FF9900"/>
                </a:solidFill>
                <a:latin typeface="+mn-lt"/>
              </a:rPr>
              <a:t>97</a:t>
            </a:r>
            <a:endParaRPr lang="en-US" sz="1600" b="1" dirty="0">
              <a:solidFill>
                <a:srgbClr val="FF9900"/>
              </a:solidFill>
              <a:latin typeface="+mn-lt"/>
            </a:endParaRPr>
          </a:p>
        </p:txBody>
      </p:sp>
      <p:sp>
        <p:nvSpPr>
          <p:cNvPr id="45" name="Text Box 15"/>
          <p:cNvSpPr txBox="1">
            <a:spLocks noChangeArrowheads="1"/>
          </p:cNvSpPr>
          <p:nvPr/>
        </p:nvSpPr>
        <p:spPr bwMode="auto">
          <a:xfrm>
            <a:off x="273049" y="623888"/>
            <a:ext cx="2188997" cy="400110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  <a:effectLst/>
          <a:extLst/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dirty="0">
                <a:latin typeface="+mn-lt"/>
              </a:rPr>
              <a:t>Other suggestions?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962400" y="-49732"/>
                <a:ext cx="5105400" cy="7630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𝐺𝑎𝑖𝑛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𝐸𝑛𝑡𝑟𝑜𝑝𝑦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 −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den>
                          </m:f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𝐸𝑛𝑡𝑟𝑜𝑝𝑦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-49732"/>
                <a:ext cx="5105400" cy="76309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620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Missing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Diagnosis </a:t>
            </a:r>
            <a:r>
              <a:rPr lang="en-US" sz="2000" dirty="0"/>
              <a:t>= &lt; fever, </a:t>
            </a:r>
            <a:r>
              <a:rPr lang="en-US" sz="2000" dirty="0" err="1"/>
              <a:t>blood_pressure</a:t>
            </a:r>
            <a:r>
              <a:rPr lang="en-US" sz="2000" dirty="0"/>
              <a:t>,…, </a:t>
            </a:r>
            <a:r>
              <a:rPr lang="en-US" sz="2000" dirty="0" err="1"/>
              <a:t>blood_test</a:t>
            </a:r>
            <a:r>
              <a:rPr lang="en-US" sz="2000" dirty="0"/>
              <a:t>=?,…&gt; </a:t>
            </a:r>
          </a:p>
          <a:p>
            <a:endParaRPr lang="en-US" sz="2000" dirty="0"/>
          </a:p>
          <a:p>
            <a:r>
              <a:rPr lang="en-US" sz="2000" dirty="0" smtClean="0"/>
              <a:t>Many </a:t>
            </a:r>
            <a:r>
              <a:rPr lang="en-US" sz="2000" dirty="0"/>
              <a:t>times values are not available for all </a:t>
            </a:r>
            <a:r>
              <a:rPr lang="en-US" sz="2000" dirty="0" smtClean="0"/>
              <a:t>attributes during </a:t>
            </a:r>
            <a:r>
              <a:rPr lang="en-US" sz="2000" dirty="0"/>
              <a:t>training or testing  (e.g., medical </a:t>
            </a:r>
            <a:r>
              <a:rPr lang="en-US" sz="2000" dirty="0" smtClean="0"/>
              <a:t>diagnosis)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Training</a:t>
            </a:r>
            <a:r>
              <a:rPr lang="en-US" sz="2000" dirty="0"/>
              <a:t>: evaluate </a:t>
            </a:r>
            <a:r>
              <a:rPr lang="en-US" sz="2000" dirty="0">
                <a:solidFill>
                  <a:schemeClr val="accent1"/>
                </a:solidFill>
              </a:rPr>
              <a:t>Gain(</a:t>
            </a:r>
            <a:r>
              <a:rPr lang="en-US" sz="2000" dirty="0" err="1">
                <a:solidFill>
                  <a:schemeClr val="accent1"/>
                </a:solidFill>
              </a:rPr>
              <a:t>S,a</a:t>
            </a:r>
            <a:r>
              <a:rPr lang="en-US" sz="2000" dirty="0">
                <a:solidFill>
                  <a:schemeClr val="accent1"/>
                </a:solidFill>
              </a:rPr>
              <a:t>)</a:t>
            </a:r>
            <a:r>
              <a:rPr lang="en-US" sz="2000" dirty="0"/>
              <a:t>  where in some of the </a:t>
            </a:r>
            <a:r>
              <a:rPr lang="en-US" sz="2000" dirty="0" smtClean="0"/>
              <a:t>examples a </a:t>
            </a:r>
            <a:r>
              <a:rPr lang="en-US" sz="2000" dirty="0"/>
              <a:t>value for </a:t>
            </a:r>
            <a:r>
              <a:rPr lang="en-US" sz="2000" dirty="0">
                <a:solidFill>
                  <a:schemeClr val="accent1"/>
                </a:solidFill>
              </a:rPr>
              <a:t>a</a:t>
            </a:r>
            <a:r>
              <a:rPr lang="en-US" sz="2000" dirty="0"/>
              <a:t>  is not given </a:t>
            </a:r>
          </a:p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Testing</a:t>
            </a:r>
            <a:r>
              <a:rPr lang="en-US" sz="2000" dirty="0"/>
              <a:t>:  classify an example without knowing the value of </a:t>
            </a:r>
            <a:r>
              <a:rPr lang="en-US" sz="2000" dirty="0">
                <a:solidFill>
                  <a:schemeClr val="accent1"/>
                </a:solidFill>
              </a:rPr>
              <a:t>a</a:t>
            </a:r>
            <a:r>
              <a:rPr lang="en-US" sz="2000" dirty="0"/>
              <a:t>     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FA6F6034-1516-478C-9756-BC6A8296D6DE}" type="slidenum">
              <a:rPr lang="en-US" smtClean="0"/>
              <a:pPr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29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Missing Values</a:t>
            </a:r>
            <a:endParaRPr lang="en-US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FA6F6034-1516-478C-9756-BC6A8296D6DE}" type="slidenum">
              <a:rPr lang="en-US" smtClean="0">
                <a:latin typeface="+mn-lt"/>
              </a:rPr>
              <a:pPr/>
              <a:t>69</a:t>
            </a:fld>
            <a:endParaRPr lang="en-US" dirty="0">
              <a:latin typeface="+mn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144713" y="2190750"/>
            <a:ext cx="5002656" cy="3984685"/>
            <a:chOff x="2144713" y="1962150"/>
            <a:chExt cx="5002656" cy="3984685"/>
          </a:xfrm>
        </p:grpSpPr>
        <p:sp>
          <p:nvSpPr>
            <p:cNvPr id="97283" name="Text Box 3"/>
            <p:cNvSpPr txBox="1">
              <a:spLocks noChangeArrowheads="1"/>
            </p:cNvSpPr>
            <p:nvPr/>
          </p:nvSpPr>
          <p:spPr bwMode="auto">
            <a:xfrm>
              <a:off x="4014788" y="1962150"/>
              <a:ext cx="1103187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 dirty="0">
                  <a:solidFill>
                    <a:srgbClr val="0000FF"/>
                  </a:solidFill>
                  <a:latin typeface="+mn-lt"/>
                </a:rPr>
                <a:t>Outlook </a:t>
              </a:r>
            </a:p>
          </p:txBody>
        </p:sp>
        <p:sp>
          <p:nvSpPr>
            <p:cNvPr id="97284" name="Text Box 4"/>
            <p:cNvSpPr txBox="1">
              <a:spLocks noChangeArrowheads="1"/>
            </p:cNvSpPr>
            <p:nvPr/>
          </p:nvSpPr>
          <p:spPr bwMode="auto">
            <a:xfrm>
              <a:off x="3998913" y="3214688"/>
              <a:ext cx="1115242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66"/>
                  </a:solidFill>
                  <a:latin typeface="+mn-lt"/>
                </a:rPr>
                <a:t>Overcast</a:t>
              </a:r>
              <a:endParaRPr lang="en-US" sz="2000" b="1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97285" name="Text Box 5"/>
            <p:cNvSpPr txBox="1">
              <a:spLocks noChangeArrowheads="1"/>
            </p:cNvSpPr>
            <p:nvPr/>
          </p:nvSpPr>
          <p:spPr bwMode="auto">
            <a:xfrm>
              <a:off x="5740400" y="3165475"/>
              <a:ext cx="655949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66"/>
                  </a:solidFill>
                  <a:latin typeface="+mn-lt"/>
                </a:rPr>
                <a:t>Rain</a:t>
              </a:r>
              <a:endParaRPr lang="en-US" sz="2000" b="1">
                <a:solidFill>
                  <a:srgbClr val="0000FF"/>
                </a:solidFill>
                <a:latin typeface="+mn-lt"/>
              </a:endParaRPr>
            </a:p>
          </p:txBody>
        </p:sp>
        <p:cxnSp>
          <p:nvCxnSpPr>
            <p:cNvPr id="97286" name="AutoShape 6"/>
            <p:cNvCxnSpPr>
              <a:cxnSpLocks noChangeShapeType="1"/>
              <a:stCxn id="97283" idx="2"/>
              <a:endCxn id="97285" idx="0"/>
            </p:cNvCxnSpPr>
            <p:nvPr/>
          </p:nvCxnSpPr>
          <p:spPr bwMode="auto">
            <a:xfrm>
              <a:off x="4566382" y="2362260"/>
              <a:ext cx="1501993" cy="80321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7287" name="AutoShape 7"/>
            <p:cNvCxnSpPr>
              <a:cxnSpLocks noChangeShapeType="1"/>
              <a:stCxn id="97283" idx="2"/>
              <a:endCxn id="97284" idx="0"/>
            </p:cNvCxnSpPr>
            <p:nvPr/>
          </p:nvCxnSpPr>
          <p:spPr bwMode="auto">
            <a:xfrm flipH="1">
              <a:off x="4556534" y="2362260"/>
              <a:ext cx="9848" cy="85242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7288" name="Text Box 8"/>
            <p:cNvSpPr txBox="1">
              <a:spLocks noChangeArrowheads="1"/>
            </p:cNvSpPr>
            <p:nvPr/>
          </p:nvSpPr>
          <p:spPr bwMode="auto">
            <a:xfrm>
              <a:off x="3937000" y="3611563"/>
              <a:ext cx="116089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A50021"/>
                  </a:solidFill>
                  <a:latin typeface="+mn-lt"/>
                </a:rPr>
                <a:t>3,7,12,13</a:t>
              </a:r>
              <a:endParaRPr lang="en-US" sz="2000" b="1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97289" name="Text Box 9"/>
            <p:cNvSpPr txBox="1">
              <a:spLocks noChangeArrowheads="1"/>
            </p:cNvSpPr>
            <p:nvPr/>
          </p:nvSpPr>
          <p:spPr bwMode="auto">
            <a:xfrm>
              <a:off x="5407025" y="3613150"/>
              <a:ext cx="1356462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A50021"/>
                  </a:solidFill>
                  <a:latin typeface="+mn-lt"/>
                </a:rPr>
                <a:t>4,5,6,10,14</a:t>
              </a:r>
              <a:endParaRPr lang="en-US" sz="2000" b="1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97290" name="Text Box 10"/>
            <p:cNvSpPr txBox="1">
              <a:spLocks noChangeArrowheads="1"/>
            </p:cNvSpPr>
            <p:nvPr/>
          </p:nvSpPr>
          <p:spPr bwMode="auto">
            <a:xfrm>
              <a:off x="5661025" y="3976688"/>
              <a:ext cx="716863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A50021"/>
                  </a:solidFill>
                  <a:latin typeface="+mn-lt"/>
                </a:rPr>
                <a:t>3+,2-</a:t>
              </a:r>
              <a:endParaRPr lang="en-US" sz="2000" b="1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97291" name="Text Box 11"/>
            <p:cNvSpPr txBox="1">
              <a:spLocks noChangeArrowheads="1"/>
            </p:cNvSpPr>
            <p:nvPr/>
          </p:nvSpPr>
          <p:spPr bwMode="auto">
            <a:xfrm>
              <a:off x="2705100" y="3214688"/>
              <a:ext cx="83728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66"/>
                  </a:solidFill>
                  <a:latin typeface="+mn-lt"/>
                </a:rPr>
                <a:t>Sunny</a:t>
              </a:r>
              <a:endParaRPr lang="en-US" sz="2000" b="1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97292" name="Text Box 12"/>
            <p:cNvSpPr txBox="1">
              <a:spLocks noChangeArrowheads="1"/>
            </p:cNvSpPr>
            <p:nvPr/>
          </p:nvSpPr>
          <p:spPr bwMode="auto">
            <a:xfrm>
              <a:off x="2501900" y="3611563"/>
              <a:ext cx="1226618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A50021"/>
                  </a:solidFill>
                  <a:latin typeface="+mn-lt"/>
                </a:rPr>
                <a:t>1,2,8,9,11</a:t>
              </a:r>
              <a:endParaRPr lang="en-US" sz="2000" b="1">
                <a:solidFill>
                  <a:srgbClr val="0000FF"/>
                </a:solidFill>
                <a:latin typeface="+mn-lt"/>
              </a:endParaRPr>
            </a:p>
          </p:txBody>
        </p:sp>
        <p:cxnSp>
          <p:nvCxnSpPr>
            <p:cNvPr id="97293" name="AutoShape 13"/>
            <p:cNvCxnSpPr>
              <a:cxnSpLocks noChangeShapeType="1"/>
              <a:stCxn id="97283" idx="2"/>
              <a:endCxn id="97291" idx="0"/>
            </p:cNvCxnSpPr>
            <p:nvPr/>
          </p:nvCxnSpPr>
          <p:spPr bwMode="auto">
            <a:xfrm flipH="1">
              <a:off x="3123740" y="2362260"/>
              <a:ext cx="1442642" cy="85242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7294" name="Text Box 14"/>
            <p:cNvSpPr txBox="1">
              <a:spLocks noChangeArrowheads="1"/>
            </p:cNvSpPr>
            <p:nvPr/>
          </p:nvSpPr>
          <p:spPr bwMode="auto">
            <a:xfrm>
              <a:off x="4105275" y="3976688"/>
              <a:ext cx="716863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A50021"/>
                  </a:solidFill>
                  <a:latin typeface="+mn-lt"/>
                </a:rPr>
                <a:t>4+,0-</a:t>
              </a:r>
              <a:endParaRPr lang="en-US" sz="2000" b="1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97295" name="Text Box 15"/>
            <p:cNvSpPr txBox="1">
              <a:spLocks noChangeArrowheads="1"/>
            </p:cNvSpPr>
            <p:nvPr/>
          </p:nvSpPr>
          <p:spPr bwMode="auto">
            <a:xfrm>
              <a:off x="2697163" y="3976688"/>
              <a:ext cx="716863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A50021"/>
                  </a:solidFill>
                  <a:latin typeface="+mn-lt"/>
                </a:rPr>
                <a:t>2+,3-</a:t>
              </a:r>
              <a:endParaRPr lang="en-US" sz="2000" b="1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97296" name="Text Box 16"/>
            <p:cNvSpPr txBox="1">
              <a:spLocks noChangeArrowheads="1"/>
            </p:cNvSpPr>
            <p:nvPr/>
          </p:nvSpPr>
          <p:spPr bwMode="auto">
            <a:xfrm>
              <a:off x="4219575" y="4357688"/>
              <a:ext cx="529632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 u="sng">
                  <a:solidFill>
                    <a:srgbClr val="0000FF"/>
                  </a:solidFill>
                  <a:latin typeface="+mn-lt"/>
                </a:rPr>
                <a:t>Yes</a:t>
              </a:r>
            </a:p>
          </p:txBody>
        </p:sp>
        <p:sp>
          <p:nvSpPr>
            <p:cNvPr id="97297" name="Text Box 17"/>
            <p:cNvSpPr txBox="1">
              <a:spLocks noChangeArrowheads="1"/>
            </p:cNvSpPr>
            <p:nvPr/>
          </p:nvSpPr>
          <p:spPr bwMode="auto">
            <a:xfrm>
              <a:off x="2595563" y="4357688"/>
              <a:ext cx="116570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FF"/>
                  </a:solidFill>
                  <a:latin typeface="+mn-lt"/>
                </a:rPr>
                <a:t>Humidity</a:t>
              </a:r>
            </a:p>
          </p:txBody>
        </p:sp>
        <p:sp>
          <p:nvSpPr>
            <p:cNvPr id="97298" name="Text Box 18"/>
            <p:cNvSpPr txBox="1">
              <a:spLocks noChangeArrowheads="1"/>
            </p:cNvSpPr>
            <p:nvPr/>
          </p:nvSpPr>
          <p:spPr bwMode="auto">
            <a:xfrm>
              <a:off x="5843588" y="4357688"/>
              <a:ext cx="75533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FF"/>
                  </a:solidFill>
                  <a:latin typeface="+mn-lt"/>
                </a:rPr>
                <a:t>Wind</a:t>
              </a:r>
            </a:p>
          </p:txBody>
        </p:sp>
        <p:sp>
          <p:nvSpPr>
            <p:cNvPr id="97299" name="Text Box 19"/>
            <p:cNvSpPr txBox="1">
              <a:spLocks noChangeArrowheads="1"/>
            </p:cNvSpPr>
            <p:nvPr/>
          </p:nvSpPr>
          <p:spPr bwMode="auto">
            <a:xfrm>
              <a:off x="3246438" y="5233988"/>
              <a:ext cx="97975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66"/>
                  </a:solidFill>
                  <a:latin typeface="+mn-lt"/>
                </a:rPr>
                <a:t>Normal</a:t>
              </a:r>
              <a:endParaRPr lang="en-US" sz="2000" b="1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97300" name="Text Box 20"/>
            <p:cNvSpPr txBox="1">
              <a:spLocks noChangeArrowheads="1"/>
            </p:cNvSpPr>
            <p:nvPr/>
          </p:nvSpPr>
          <p:spPr bwMode="auto">
            <a:xfrm>
              <a:off x="2144713" y="5233988"/>
              <a:ext cx="668773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66"/>
                  </a:solidFill>
                  <a:latin typeface="+mn-lt"/>
                </a:rPr>
                <a:t>High</a:t>
              </a:r>
              <a:endParaRPr lang="en-US" sz="2000" b="1">
                <a:solidFill>
                  <a:srgbClr val="0000FF"/>
                </a:solidFill>
                <a:latin typeface="+mn-lt"/>
              </a:endParaRPr>
            </a:p>
          </p:txBody>
        </p:sp>
        <p:cxnSp>
          <p:nvCxnSpPr>
            <p:cNvPr id="97301" name="AutoShape 21"/>
            <p:cNvCxnSpPr>
              <a:cxnSpLocks noChangeShapeType="1"/>
              <a:stCxn id="97299" idx="0"/>
              <a:endCxn id="97297" idx="2"/>
            </p:cNvCxnSpPr>
            <p:nvPr/>
          </p:nvCxnSpPr>
          <p:spPr bwMode="auto">
            <a:xfrm flipH="1" flipV="1">
              <a:off x="3178415" y="4757798"/>
              <a:ext cx="557901" cy="47619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7302" name="AutoShape 22"/>
            <p:cNvCxnSpPr>
              <a:cxnSpLocks noChangeShapeType="1"/>
              <a:stCxn id="97300" idx="0"/>
              <a:endCxn id="97297" idx="2"/>
            </p:cNvCxnSpPr>
            <p:nvPr/>
          </p:nvCxnSpPr>
          <p:spPr bwMode="auto">
            <a:xfrm flipV="1">
              <a:off x="2479100" y="4757798"/>
              <a:ext cx="699315" cy="47619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7303" name="Text Box 23"/>
            <p:cNvSpPr txBox="1">
              <a:spLocks noChangeArrowheads="1"/>
            </p:cNvSpPr>
            <p:nvPr/>
          </p:nvSpPr>
          <p:spPr bwMode="auto">
            <a:xfrm>
              <a:off x="2219325" y="5546725"/>
              <a:ext cx="49084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 u="sng">
                  <a:solidFill>
                    <a:srgbClr val="0000FF"/>
                  </a:solidFill>
                  <a:latin typeface="+mn-lt"/>
                </a:rPr>
                <a:t>No</a:t>
              </a:r>
            </a:p>
          </p:txBody>
        </p:sp>
        <p:sp>
          <p:nvSpPr>
            <p:cNvPr id="97304" name="Text Box 24"/>
            <p:cNvSpPr txBox="1">
              <a:spLocks noChangeArrowheads="1"/>
            </p:cNvSpPr>
            <p:nvPr/>
          </p:nvSpPr>
          <p:spPr bwMode="auto">
            <a:xfrm>
              <a:off x="6359525" y="5233988"/>
              <a:ext cx="78784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66"/>
                  </a:solidFill>
                  <a:latin typeface="+mn-lt"/>
                </a:rPr>
                <a:t>Weak</a:t>
              </a:r>
              <a:endParaRPr lang="en-US" sz="2000" b="1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97305" name="Text Box 25"/>
            <p:cNvSpPr txBox="1">
              <a:spLocks noChangeArrowheads="1"/>
            </p:cNvSpPr>
            <p:nvPr/>
          </p:nvSpPr>
          <p:spPr bwMode="auto">
            <a:xfrm>
              <a:off x="5257800" y="5233988"/>
              <a:ext cx="88043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66"/>
                  </a:solidFill>
                  <a:latin typeface="+mn-lt"/>
                </a:rPr>
                <a:t>Strong</a:t>
              </a:r>
              <a:endParaRPr lang="en-US" sz="2000" b="1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97306" name="Text Box 26"/>
            <p:cNvSpPr txBox="1">
              <a:spLocks noChangeArrowheads="1"/>
            </p:cNvSpPr>
            <p:nvPr/>
          </p:nvSpPr>
          <p:spPr bwMode="auto">
            <a:xfrm>
              <a:off x="5332413" y="5546725"/>
              <a:ext cx="49084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 u="sng">
                  <a:solidFill>
                    <a:srgbClr val="0000FF"/>
                  </a:solidFill>
                  <a:latin typeface="+mn-lt"/>
                </a:rPr>
                <a:t>No</a:t>
              </a:r>
            </a:p>
          </p:txBody>
        </p:sp>
        <p:sp>
          <p:nvSpPr>
            <p:cNvPr id="97307" name="Text Box 27"/>
            <p:cNvSpPr txBox="1">
              <a:spLocks noChangeArrowheads="1"/>
            </p:cNvSpPr>
            <p:nvPr/>
          </p:nvSpPr>
          <p:spPr bwMode="auto">
            <a:xfrm>
              <a:off x="6513513" y="5546725"/>
              <a:ext cx="529632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 u="sng">
                  <a:solidFill>
                    <a:srgbClr val="0000FF"/>
                  </a:solidFill>
                  <a:latin typeface="+mn-lt"/>
                </a:rPr>
                <a:t>Yes</a:t>
              </a:r>
            </a:p>
          </p:txBody>
        </p:sp>
        <p:cxnSp>
          <p:nvCxnSpPr>
            <p:cNvPr id="97308" name="AutoShape 28"/>
            <p:cNvCxnSpPr>
              <a:cxnSpLocks noChangeShapeType="1"/>
              <a:stCxn id="97298" idx="2"/>
              <a:endCxn id="97304" idx="0"/>
            </p:cNvCxnSpPr>
            <p:nvPr/>
          </p:nvCxnSpPr>
          <p:spPr bwMode="auto">
            <a:xfrm>
              <a:off x="6221256" y="4757798"/>
              <a:ext cx="532191" cy="47619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7309" name="AutoShape 29"/>
            <p:cNvCxnSpPr>
              <a:cxnSpLocks noChangeShapeType="1"/>
              <a:stCxn id="97305" idx="0"/>
              <a:endCxn id="97298" idx="2"/>
            </p:cNvCxnSpPr>
            <p:nvPr/>
          </p:nvCxnSpPr>
          <p:spPr bwMode="auto">
            <a:xfrm flipV="1">
              <a:off x="5698017" y="4757798"/>
              <a:ext cx="523239" cy="47619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7310" name="Text Box 30"/>
            <p:cNvSpPr txBox="1">
              <a:spLocks noChangeArrowheads="1"/>
            </p:cNvSpPr>
            <p:nvPr/>
          </p:nvSpPr>
          <p:spPr bwMode="auto">
            <a:xfrm>
              <a:off x="3352800" y="5546725"/>
              <a:ext cx="529632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 u="sng">
                  <a:solidFill>
                    <a:srgbClr val="0000FF"/>
                  </a:solidFill>
                  <a:latin typeface="+mn-lt"/>
                </a:rPr>
                <a:t>Yes</a:t>
              </a:r>
              <a:endParaRPr lang="en-US" sz="2000" b="1">
                <a:solidFill>
                  <a:srgbClr val="0000FF"/>
                </a:solidFill>
                <a:latin typeface="+mn-lt"/>
              </a:endParaRPr>
            </a:p>
          </p:txBody>
        </p:sp>
      </p:grpSp>
      <p:sp>
        <p:nvSpPr>
          <p:cNvPr id="97311" name="Text Box 31"/>
          <p:cNvSpPr txBox="1">
            <a:spLocks noChangeArrowheads="1"/>
          </p:cNvSpPr>
          <p:nvPr/>
        </p:nvSpPr>
        <p:spPr bwMode="auto">
          <a:xfrm>
            <a:off x="0" y="1771165"/>
            <a:ext cx="80579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 dirty="0">
                <a:solidFill>
                  <a:srgbClr val="000066"/>
                </a:solidFill>
                <a:latin typeface="+mn-lt"/>
              </a:rPr>
              <a:t>Outlook = </a:t>
            </a:r>
            <a:r>
              <a:rPr lang="en-US" sz="2000" b="1" dirty="0">
                <a:solidFill>
                  <a:srgbClr val="A50021"/>
                </a:solidFill>
                <a:latin typeface="+mn-lt"/>
              </a:rPr>
              <a:t>???</a:t>
            </a:r>
            <a:r>
              <a:rPr lang="en-US" sz="2000" b="1" dirty="0">
                <a:solidFill>
                  <a:srgbClr val="000066"/>
                </a:solidFill>
                <a:latin typeface="+mn-lt"/>
              </a:rPr>
              <a:t>, Temp = Hot,  Humidity = Normal,  Wind = Strong, </a:t>
            </a:r>
            <a:r>
              <a:rPr lang="en-US" sz="2000" b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000" b="1" dirty="0">
                <a:solidFill>
                  <a:srgbClr val="A50021"/>
                </a:solidFill>
                <a:latin typeface="+mn-lt"/>
              </a:rPr>
              <a:t>label = ??</a:t>
            </a:r>
          </a:p>
        </p:txBody>
      </p:sp>
      <p:sp>
        <p:nvSpPr>
          <p:cNvPr id="97313" name="Text Box 33"/>
          <p:cNvSpPr txBox="1">
            <a:spLocks noChangeArrowheads="1"/>
          </p:cNvSpPr>
          <p:nvPr/>
        </p:nvSpPr>
        <p:spPr bwMode="auto">
          <a:xfrm>
            <a:off x="5495925" y="2270125"/>
            <a:ext cx="348300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 dirty="0">
                <a:solidFill>
                  <a:srgbClr val="000066"/>
                </a:solidFill>
                <a:latin typeface="+mn-lt"/>
              </a:rPr>
              <a:t>1/3 Yes + 1/3 Yes +1/3 No = </a:t>
            </a:r>
            <a:r>
              <a:rPr lang="en-US" sz="2000" b="1" dirty="0">
                <a:solidFill>
                  <a:srgbClr val="A50021"/>
                </a:solidFill>
                <a:latin typeface="+mn-lt"/>
              </a:rPr>
              <a:t>Yes</a:t>
            </a:r>
          </a:p>
        </p:txBody>
      </p:sp>
      <p:sp>
        <p:nvSpPr>
          <p:cNvPr id="97314" name="Text Box 34"/>
          <p:cNvSpPr txBox="1">
            <a:spLocks noChangeArrowheads="1"/>
          </p:cNvSpPr>
          <p:nvPr/>
        </p:nvSpPr>
        <p:spPr bwMode="auto">
          <a:xfrm>
            <a:off x="0" y="1237765"/>
            <a:ext cx="807304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 dirty="0">
                <a:solidFill>
                  <a:srgbClr val="000066"/>
                </a:solidFill>
                <a:latin typeface="+mn-lt"/>
              </a:rPr>
              <a:t>Outlook = Sunny, Temp = Hot,  Humidity = </a:t>
            </a:r>
            <a:r>
              <a:rPr lang="en-US" sz="2000" b="1" dirty="0">
                <a:solidFill>
                  <a:srgbClr val="A50021"/>
                </a:solidFill>
                <a:latin typeface="+mn-lt"/>
              </a:rPr>
              <a:t>???</a:t>
            </a:r>
            <a:r>
              <a:rPr lang="en-US" sz="2000" b="1" dirty="0">
                <a:solidFill>
                  <a:srgbClr val="000066"/>
                </a:solidFill>
                <a:latin typeface="+mn-lt"/>
              </a:rPr>
              <a:t>,  Wind = Strong, </a:t>
            </a:r>
            <a:r>
              <a:rPr lang="en-US" sz="2000" b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000" b="1" dirty="0">
                <a:solidFill>
                  <a:srgbClr val="A50021"/>
                </a:solidFill>
                <a:latin typeface="+mn-lt"/>
              </a:rPr>
              <a:t>label = ??   </a:t>
            </a:r>
          </a:p>
        </p:txBody>
      </p:sp>
      <p:sp>
        <p:nvSpPr>
          <p:cNvPr id="97315" name="Rectangle 35"/>
          <p:cNvSpPr>
            <a:spLocks noChangeArrowheads="1"/>
          </p:cNvSpPr>
          <p:nvPr/>
        </p:nvSpPr>
        <p:spPr bwMode="auto">
          <a:xfrm>
            <a:off x="7391400" y="914400"/>
            <a:ext cx="163217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b="1" dirty="0">
                <a:solidFill>
                  <a:srgbClr val="000066"/>
                </a:solidFill>
                <a:latin typeface="+mn-lt"/>
              </a:rPr>
              <a:t>Normal/High</a:t>
            </a:r>
            <a:r>
              <a:rPr lang="en-US" sz="20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</a:p>
        </p:txBody>
      </p:sp>
      <p:sp>
        <p:nvSpPr>
          <p:cNvPr id="38" name="Text Box 15"/>
          <p:cNvSpPr txBox="1">
            <a:spLocks noChangeArrowheads="1"/>
          </p:cNvSpPr>
          <p:nvPr/>
        </p:nvSpPr>
        <p:spPr bwMode="auto">
          <a:xfrm>
            <a:off x="6924675" y="2971800"/>
            <a:ext cx="2188997" cy="400110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  <a:effectLst/>
          <a:extLst/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000" dirty="0">
                <a:latin typeface="+mn-lt"/>
              </a:rPr>
              <a:t>Other suggestions?</a:t>
            </a:r>
          </a:p>
        </p:txBody>
      </p:sp>
    </p:spTree>
    <p:extLst>
      <p:ext uri="{BB962C8B-B14F-4D97-AF65-F5344CB8AC3E}">
        <p14:creationId xmlns:p14="http://schemas.microsoft.com/office/powerpoint/2010/main" val="328015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11" grpId="0"/>
      <p:bldP spid="97313" grpId="0"/>
      <p:bldP spid="97314" grpId="0"/>
      <p:bldP spid="97315" grpId="0"/>
      <p:bldP spid="38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Decision Trees are classifiers for instances represented as feature vectors (</a:t>
            </a:r>
            <a:r>
              <a:rPr lang="en-US" sz="2200" dirty="0" smtClean="0">
                <a:solidFill>
                  <a:schemeClr val="accent1"/>
                </a:solidFill>
              </a:rPr>
              <a:t>color= ; shape= ; label= </a:t>
            </a:r>
            <a:r>
              <a:rPr lang="en-US" sz="2200" dirty="0" smtClean="0"/>
              <a:t>)</a:t>
            </a:r>
          </a:p>
          <a:p>
            <a:r>
              <a:rPr lang="en-US" sz="2200" dirty="0" smtClean="0">
                <a:solidFill>
                  <a:schemeClr val="accent1"/>
                </a:solidFill>
              </a:rPr>
              <a:t>Nodes</a:t>
            </a:r>
            <a:r>
              <a:rPr lang="en-US" sz="2200" dirty="0" smtClean="0"/>
              <a:t> are </a:t>
            </a:r>
            <a:r>
              <a:rPr lang="en-US" sz="2200" dirty="0" smtClean="0">
                <a:solidFill>
                  <a:schemeClr val="accent1"/>
                </a:solidFill>
              </a:rPr>
              <a:t>tests</a:t>
            </a:r>
            <a:r>
              <a:rPr lang="en-US" sz="2200" dirty="0" smtClean="0"/>
              <a:t> for feature values</a:t>
            </a:r>
          </a:p>
          <a:p>
            <a:r>
              <a:rPr lang="en-US" sz="2200" dirty="0" smtClean="0"/>
              <a:t>There is one branch for each value of the feature</a:t>
            </a:r>
          </a:p>
          <a:p>
            <a:r>
              <a:rPr lang="en-US" sz="2200" dirty="0" smtClean="0">
                <a:solidFill>
                  <a:schemeClr val="accent1"/>
                </a:solidFill>
              </a:rPr>
              <a:t>Leaves</a:t>
            </a:r>
            <a:r>
              <a:rPr lang="en-US" sz="2200" dirty="0" smtClean="0"/>
              <a:t> specify the category (labels)</a:t>
            </a:r>
          </a:p>
          <a:p>
            <a:r>
              <a:rPr lang="en-US" sz="2200" dirty="0" smtClean="0"/>
              <a:t>Can categorize instances into multiple disjoint categories</a:t>
            </a:r>
            <a:endParaRPr lang="en-US" sz="2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0" y="3681413"/>
            <a:ext cx="2184400" cy="1558925"/>
          </a:xfrm>
        </p:spPr>
        <p:txBody>
          <a:bodyPr/>
          <a:lstStyle/>
          <a:p>
            <a:r>
              <a:rPr lang="en-US" dirty="0" smtClean="0"/>
              <a:t>Decision Trees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FA6F6034-1516-478C-9756-BC6A8296D6DE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151555" name="Group 3"/>
          <p:cNvGrpSpPr>
            <a:grpSpLocks/>
          </p:cNvGrpSpPr>
          <p:nvPr/>
        </p:nvGrpSpPr>
        <p:grpSpPr bwMode="auto">
          <a:xfrm>
            <a:off x="2286000" y="3992562"/>
            <a:ext cx="5867400" cy="2408238"/>
            <a:chOff x="912" y="2249"/>
            <a:chExt cx="3866" cy="1735"/>
          </a:xfrm>
        </p:grpSpPr>
        <p:sp>
          <p:nvSpPr>
            <p:cNvPr id="151556" name="Text Box 4"/>
            <p:cNvSpPr txBox="1">
              <a:spLocks noChangeArrowheads="1"/>
            </p:cNvSpPr>
            <p:nvPr/>
          </p:nvSpPr>
          <p:spPr bwMode="auto">
            <a:xfrm>
              <a:off x="2529" y="2249"/>
              <a:ext cx="4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/>
                <a:t>Color </a:t>
              </a:r>
            </a:p>
          </p:txBody>
        </p:sp>
        <p:cxnSp>
          <p:nvCxnSpPr>
            <p:cNvPr id="151557" name="AutoShape 5"/>
            <p:cNvCxnSpPr>
              <a:cxnSpLocks noChangeShapeType="1"/>
              <a:stCxn id="151556" idx="2"/>
            </p:cNvCxnSpPr>
            <p:nvPr/>
          </p:nvCxnSpPr>
          <p:spPr bwMode="auto">
            <a:xfrm>
              <a:off x="2776" y="2499"/>
              <a:ext cx="1040" cy="5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1558" name="AutoShape 6"/>
            <p:cNvCxnSpPr>
              <a:cxnSpLocks noChangeShapeType="1"/>
              <a:stCxn id="151556" idx="2"/>
            </p:cNvCxnSpPr>
            <p:nvPr/>
          </p:nvCxnSpPr>
          <p:spPr bwMode="auto">
            <a:xfrm>
              <a:off x="2776" y="2499"/>
              <a:ext cx="82" cy="53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1559" name="AutoShape 7"/>
            <p:cNvCxnSpPr>
              <a:cxnSpLocks noChangeShapeType="1"/>
              <a:stCxn id="151556" idx="2"/>
            </p:cNvCxnSpPr>
            <p:nvPr/>
          </p:nvCxnSpPr>
          <p:spPr bwMode="auto">
            <a:xfrm flipH="1">
              <a:off x="1963" y="2499"/>
              <a:ext cx="813" cy="53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1560" name="AutoShape 8"/>
            <p:cNvCxnSpPr>
              <a:cxnSpLocks noChangeShapeType="1"/>
            </p:cNvCxnSpPr>
            <p:nvPr/>
          </p:nvCxnSpPr>
          <p:spPr bwMode="auto">
            <a:xfrm flipH="1" flipV="1">
              <a:off x="1974" y="3024"/>
              <a:ext cx="810" cy="67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1561" name="AutoShape 9"/>
            <p:cNvCxnSpPr>
              <a:cxnSpLocks noChangeShapeType="1"/>
            </p:cNvCxnSpPr>
            <p:nvPr/>
          </p:nvCxnSpPr>
          <p:spPr bwMode="auto">
            <a:xfrm flipV="1">
              <a:off x="1056" y="3024"/>
              <a:ext cx="918" cy="62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1562" name="AutoShape 10"/>
            <p:cNvCxnSpPr>
              <a:cxnSpLocks noChangeShapeType="1"/>
            </p:cNvCxnSpPr>
            <p:nvPr/>
          </p:nvCxnSpPr>
          <p:spPr bwMode="auto">
            <a:xfrm>
              <a:off x="3803" y="3010"/>
              <a:ext cx="661" cy="6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1563" name="AutoShape 11"/>
            <p:cNvCxnSpPr>
              <a:cxnSpLocks noChangeShapeType="1"/>
            </p:cNvCxnSpPr>
            <p:nvPr/>
          </p:nvCxnSpPr>
          <p:spPr bwMode="auto">
            <a:xfrm flipV="1">
              <a:off x="3168" y="2994"/>
              <a:ext cx="635" cy="6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1564" name="Text Box 12"/>
            <p:cNvSpPr txBox="1">
              <a:spLocks noChangeArrowheads="1"/>
            </p:cNvSpPr>
            <p:nvPr/>
          </p:nvSpPr>
          <p:spPr bwMode="auto">
            <a:xfrm>
              <a:off x="3840" y="2880"/>
              <a:ext cx="51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66"/>
                  </a:solidFill>
                </a:rPr>
                <a:t>Shape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grpSp>
          <p:nvGrpSpPr>
            <p:cNvPr id="151565" name="Group 13"/>
            <p:cNvGrpSpPr>
              <a:grpSpLocks/>
            </p:cNvGrpSpPr>
            <p:nvPr/>
          </p:nvGrpSpPr>
          <p:grpSpPr bwMode="auto">
            <a:xfrm>
              <a:off x="1872" y="2630"/>
              <a:ext cx="2079" cy="250"/>
              <a:chOff x="1872" y="2534"/>
              <a:chExt cx="2079" cy="250"/>
            </a:xfrm>
          </p:grpSpPr>
          <p:sp>
            <p:nvSpPr>
              <p:cNvPr id="151566" name="Text Box 14"/>
              <p:cNvSpPr txBox="1">
                <a:spLocks noChangeArrowheads="1"/>
              </p:cNvSpPr>
              <p:nvPr/>
            </p:nvSpPr>
            <p:spPr bwMode="auto">
              <a:xfrm>
                <a:off x="1872" y="2534"/>
                <a:ext cx="40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>
                    <a:solidFill>
                      <a:schemeClr val="accent2"/>
                    </a:solidFill>
                  </a:rPr>
                  <a:t>Blue</a:t>
                </a:r>
                <a:endParaRPr lang="en-US" sz="20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151567" name="Text Box 15"/>
              <p:cNvSpPr txBox="1">
                <a:spLocks noChangeArrowheads="1"/>
              </p:cNvSpPr>
              <p:nvPr/>
            </p:nvSpPr>
            <p:spPr bwMode="auto">
              <a:xfrm>
                <a:off x="2880" y="2534"/>
                <a:ext cx="32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>
                    <a:solidFill>
                      <a:srgbClr val="FF0066"/>
                    </a:solidFill>
                  </a:rPr>
                  <a:t>red</a:t>
                </a:r>
              </a:p>
            </p:txBody>
          </p:sp>
          <p:sp>
            <p:nvSpPr>
              <p:cNvPr id="151568" name="Text Box 16"/>
              <p:cNvSpPr txBox="1">
                <a:spLocks noChangeArrowheads="1"/>
              </p:cNvSpPr>
              <p:nvPr/>
            </p:nvSpPr>
            <p:spPr bwMode="auto">
              <a:xfrm>
                <a:off x="3456" y="2534"/>
                <a:ext cx="49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>
                    <a:solidFill>
                      <a:srgbClr val="33CC33"/>
                    </a:solidFill>
                  </a:rPr>
                  <a:t>Green</a:t>
                </a:r>
              </a:p>
            </p:txBody>
          </p:sp>
        </p:grpSp>
        <p:sp>
          <p:nvSpPr>
            <p:cNvPr id="151569" name="Text Box 17"/>
            <p:cNvSpPr txBox="1">
              <a:spLocks noChangeArrowheads="1"/>
            </p:cNvSpPr>
            <p:nvPr/>
          </p:nvSpPr>
          <p:spPr bwMode="auto">
            <a:xfrm>
              <a:off x="1488" y="2832"/>
              <a:ext cx="51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66"/>
                  </a:solidFill>
                </a:rPr>
                <a:t>Shape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151570" name="Text Box 18"/>
            <p:cNvSpPr txBox="1">
              <a:spLocks noChangeArrowheads="1"/>
            </p:cNvSpPr>
            <p:nvPr/>
          </p:nvSpPr>
          <p:spPr bwMode="auto">
            <a:xfrm>
              <a:off x="1584" y="3360"/>
              <a:ext cx="54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FF"/>
                  </a:solidFill>
                </a:rPr>
                <a:t>square</a:t>
              </a:r>
            </a:p>
          </p:txBody>
        </p:sp>
        <p:sp>
          <p:nvSpPr>
            <p:cNvPr id="151571" name="Text Box 19"/>
            <p:cNvSpPr txBox="1">
              <a:spLocks noChangeArrowheads="1"/>
            </p:cNvSpPr>
            <p:nvPr/>
          </p:nvSpPr>
          <p:spPr bwMode="auto">
            <a:xfrm>
              <a:off x="1152" y="3024"/>
              <a:ext cx="58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FF"/>
                  </a:solidFill>
                </a:rPr>
                <a:t>triangle</a:t>
              </a:r>
            </a:p>
          </p:txBody>
        </p:sp>
        <p:sp>
          <p:nvSpPr>
            <p:cNvPr id="151572" name="Text Box 20"/>
            <p:cNvSpPr txBox="1">
              <a:spLocks noChangeArrowheads="1"/>
            </p:cNvSpPr>
            <p:nvPr/>
          </p:nvSpPr>
          <p:spPr bwMode="auto">
            <a:xfrm>
              <a:off x="2278" y="3072"/>
              <a:ext cx="45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FF"/>
                  </a:solidFill>
                </a:rPr>
                <a:t>circle</a:t>
              </a:r>
            </a:p>
          </p:txBody>
        </p:sp>
        <p:sp>
          <p:nvSpPr>
            <p:cNvPr id="151573" name="Text Box 21"/>
            <p:cNvSpPr txBox="1">
              <a:spLocks noChangeArrowheads="1"/>
            </p:cNvSpPr>
            <p:nvPr/>
          </p:nvSpPr>
          <p:spPr bwMode="auto">
            <a:xfrm>
              <a:off x="4320" y="3120"/>
              <a:ext cx="45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33CC33"/>
                  </a:solidFill>
                </a:rPr>
                <a:t>circle</a:t>
              </a:r>
            </a:p>
          </p:txBody>
        </p:sp>
        <p:sp>
          <p:nvSpPr>
            <p:cNvPr id="151574" name="Text Box 22"/>
            <p:cNvSpPr txBox="1">
              <a:spLocks noChangeArrowheads="1"/>
            </p:cNvSpPr>
            <p:nvPr/>
          </p:nvSpPr>
          <p:spPr bwMode="auto">
            <a:xfrm>
              <a:off x="3024" y="3168"/>
              <a:ext cx="54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33CC33"/>
                  </a:solidFill>
                </a:rPr>
                <a:t>square</a:t>
              </a:r>
            </a:p>
          </p:txBody>
        </p:sp>
        <p:cxnSp>
          <p:nvCxnSpPr>
            <p:cNvPr id="151575" name="AutoShape 23"/>
            <p:cNvCxnSpPr>
              <a:cxnSpLocks noChangeShapeType="1"/>
            </p:cNvCxnSpPr>
            <p:nvPr/>
          </p:nvCxnSpPr>
          <p:spPr bwMode="auto">
            <a:xfrm>
              <a:off x="1982" y="3013"/>
              <a:ext cx="130" cy="73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1576" name="Text Box 24"/>
            <p:cNvSpPr txBox="1">
              <a:spLocks noChangeArrowheads="1"/>
            </p:cNvSpPr>
            <p:nvPr/>
          </p:nvSpPr>
          <p:spPr bwMode="auto">
            <a:xfrm>
              <a:off x="4272" y="3638"/>
              <a:ext cx="21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/>
                <a:t>A</a:t>
              </a:r>
              <a:endParaRPr lang="en-US" sz="2000" b="1">
                <a:solidFill>
                  <a:srgbClr val="33CC33"/>
                </a:solidFill>
              </a:endParaRPr>
            </a:p>
          </p:txBody>
        </p:sp>
        <p:sp>
          <p:nvSpPr>
            <p:cNvPr id="151577" name="Text Box 25"/>
            <p:cNvSpPr txBox="1">
              <a:spLocks noChangeArrowheads="1"/>
            </p:cNvSpPr>
            <p:nvPr/>
          </p:nvSpPr>
          <p:spPr bwMode="auto">
            <a:xfrm>
              <a:off x="3072" y="3600"/>
              <a:ext cx="21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/>
                <a:t>B</a:t>
              </a:r>
              <a:endParaRPr lang="en-US" sz="2000" b="1">
                <a:solidFill>
                  <a:srgbClr val="33CC33"/>
                </a:solidFill>
              </a:endParaRPr>
            </a:p>
          </p:txBody>
        </p:sp>
        <p:sp>
          <p:nvSpPr>
            <p:cNvPr id="151578" name="Text Box 26"/>
            <p:cNvSpPr txBox="1">
              <a:spLocks noChangeArrowheads="1"/>
            </p:cNvSpPr>
            <p:nvPr/>
          </p:nvSpPr>
          <p:spPr bwMode="auto">
            <a:xfrm>
              <a:off x="2640" y="3696"/>
              <a:ext cx="21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/>
                <a:t>C</a:t>
              </a:r>
              <a:endParaRPr lang="en-US" sz="2000" b="1">
                <a:solidFill>
                  <a:srgbClr val="33CC33"/>
                </a:solidFill>
              </a:endParaRPr>
            </a:p>
          </p:txBody>
        </p:sp>
        <p:sp>
          <p:nvSpPr>
            <p:cNvPr id="151579" name="Text Box 27"/>
            <p:cNvSpPr txBox="1">
              <a:spLocks noChangeArrowheads="1"/>
            </p:cNvSpPr>
            <p:nvPr/>
          </p:nvSpPr>
          <p:spPr bwMode="auto">
            <a:xfrm>
              <a:off x="1968" y="3734"/>
              <a:ext cx="21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/>
                <a:t>A</a:t>
              </a:r>
              <a:endParaRPr lang="en-US" sz="2000" b="1">
                <a:solidFill>
                  <a:srgbClr val="33CC33"/>
                </a:solidFill>
              </a:endParaRPr>
            </a:p>
          </p:txBody>
        </p:sp>
        <p:sp>
          <p:nvSpPr>
            <p:cNvPr id="151580" name="Text Box 28"/>
            <p:cNvSpPr txBox="1">
              <a:spLocks noChangeArrowheads="1"/>
            </p:cNvSpPr>
            <p:nvPr/>
          </p:nvSpPr>
          <p:spPr bwMode="auto">
            <a:xfrm>
              <a:off x="912" y="3648"/>
              <a:ext cx="21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/>
                <a:t>B</a:t>
              </a:r>
              <a:endParaRPr lang="en-US" sz="2000" b="1">
                <a:solidFill>
                  <a:srgbClr val="33CC33"/>
                </a:solidFill>
              </a:endParaRPr>
            </a:p>
          </p:txBody>
        </p:sp>
        <p:sp>
          <p:nvSpPr>
            <p:cNvPr id="151581" name="Text Box 29"/>
            <p:cNvSpPr txBox="1">
              <a:spLocks noChangeArrowheads="1"/>
            </p:cNvSpPr>
            <p:nvPr/>
          </p:nvSpPr>
          <p:spPr bwMode="auto">
            <a:xfrm>
              <a:off x="2832" y="2928"/>
              <a:ext cx="21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/>
                <a:t>B</a:t>
              </a:r>
              <a:endParaRPr lang="en-US" sz="2000" b="1">
                <a:solidFill>
                  <a:srgbClr val="33CC33"/>
                </a:solidFill>
              </a:endParaRPr>
            </a:p>
          </p:txBody>
        </p:sp>
      </p:grpSp>
      <p:sp>
        <p:nvSpPr>
          <p:cNvPr id="151582" name="Text Box 30"/>
          <p:cNvSpPr txBox="1">
            <a:spLocks noChangeArrowheads="1"/>
          </p:cNvSpPr>
          <p:nvPr/>
        </p:nvSpPr>
        <p:spPr bwMode="auto">
          <a:xfrm>
            <a:off x="1755286" y="3969599"/>
            <a:ext cx="1621278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Evaluation of a </a:t>
            </a:r>
          </a:p>
          <a:p>
            <a:pPr>
              <a:buSzTx/>
              <a:buFontTx/>
              <a:buNone/>
            </a:pP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Decision Tree</a:t>
            </a:r>
          </a:p>
        </p:txBody>
      </p:sp>
      <p:sp>
        <p:nvSpPr>
          <p:cNvPr id="151584" name="Text Box 32"/>
          <p:cNvSpPr txBox="1">
            <a:spLocks noChangeArrowheads="1"/>
          </p:cNvSpPr>
          <p:nvPr/>
        </p:nvSpPr>
        <p:spPr bwMode="auto">
          <a:xfrm>
            <a:off x="7391400" y="3969599"/>
            <a:ext cx="1438535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Learning a </a:t>
            </a:r>
          </a:p>
          <a:p>
            <a:pPr>
              <a:buSzTx/>
              <a:buFontTx/>
              <a:buNone/>
            </a:pP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Decision Tree</a:t>
            </a:r>
            <a:endParaRPr lang="en-US" sz="18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85800" y="1295400"/>
            <a:ext cx="7467600" cy="2310451"/>
            <a:chOff x="1295400" y="2209800"/>
            <a:chExt cx="7467600" cy="2129770"/>
          </a:xfrm>
        </p:grpSpPr>
        <p:sp>
          <p:nvSpPr>
            <p:cNvPr id="151583" name="Text Box 31"/>
            <p:cNvSpPr txBox="1">
              <a:spLocks noChangeArrowheads="1"/>
            </p:cNvSpPr>
            <p:nvPr/>
          </p:nvSpPr>
          <p:spPr bwMode="auto">
            <a:xfrm>
              <a:off x="3097206" y="3673475"/>
              <a:ext cx="315291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dirty="0">
                  <a:solidFill>
                    <a:schemeClr val="accent1"/>
                  </a:solidFill>
                  <a:latin typeface="+mj-lt"/>
                </a:rPr>
                <a:t>(color= </a:t>
              </a:r>
              <a:r>
                <a:rPr lang="en-US" sz="2000" dirty="0">
                  <a:solidFill>
                    <a:srgbClr val="FF0000"/>
                  </a:solidFill>
                  <a:latin typeface="+mj-lt"/>
                </a:rPr>
                <a:t>RED </a:t>
              </a:r>
              <a:r>
                <a:rPr lang="en-US" sz="2000" dirty="0">
                  <a:solidFill>
                    <a:schemeClr val="accent1"/>
                  </a:solidFill>
                  <a:latin typeface="+mj-lt"/>
                </a:rPr>
                <a:t>;shape=triangle)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295400" y="2209800"/>
              <a:ext cx="7467600" cy="2129770"/>
            </a:xfrm>
            <a:prstGeom prst="rec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1401762" y="2362200"/>
              <a:ext cx="7285038" cy="1828800"/>
              <a:chOff x="685800" y="4343400"/>
              <a:chExt cx="7285038" cy="1828800"/>
            </a:xfrm>
          </p:grpSpPr>
          <p:sp>
            <p:nvSpPr>
              <p:cNvPr id="37" name="Oval 36"/>
              <p:cNvSpPr>
                <a:spLocks noChangeArrowheads="1"/>
              </p:cNvSpPr>
              <p:nvPr/>
            </p:nvSpPr>
            <p:spPr bwMode="auto">
              <a:xfrm>
                <a:off x="5257800" y="4648200"/>
                <a:ext cx="609600" cy="609600"/>
              </a:xfrm>
              <a:prstGeom prst="ellips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8" name="Oval 37"/>
              <p:cNvSpPr>
                <a:spLocks noChangeArrowheads="1"/>
              </p:cNvSpPr>
              <p:nvPr/>
            </p:nvSpPr>
            <p:spPr bwMode="auto">
              <a:xfrm>
                <a:off x="4038600" y="5334000"/>
                <a:ext cx="533400" cy="533400"/>
              </a:xfrm>
              <a:prstGeom prst="ellipse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" name="Oval 39"/>
              <p:cNvSpPr>
                <a:spLocks noChangeArrowheads="1"/>
              </p:cNvSpPr>
              <p:nvPr/>
            </p:nvSpPr>
            <p:spPr bwMode="auto">
              <a:xfrm>
                <a:off x="4343400" y="4724400"/>
                <a:ext cx="533400" cy="533400"/>
              </a:xfrm>
              <a:prstGeom prst="ellipse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" name="Oval 40"/>
              <p:cNvSpPr>
                <a:spLocks noChangeArrowheads="1"/>
              </p:cNvSpPr>
              <p:nvPr/>
            </p:nvSpPr>
            <p:spPr bwMode="auto">
              <a:xfrm>
                <a:off x="5867400" y="5257800"/>
                <a:ext cx="533400" cy="533400"/>
              </a:xfrm>
              <a:prstGeom prst="ellipse">
                <a:avLst/>
              </a:prstGeom>
              <a:noFill/>
              <a:ln w="9525" algn="ctr">
                <a:solidFill>
                  <a:srgbClr val="33CC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1" name="Rectangle 41"/>
              <p:cNvSpPr>
                <a:spLocks noChangeArrowheads="1"/>
              </p:cNvSpPr>
              <p:nvPr/>
            </p:nvSpPr>
            <p:spPr bwMode="auto">
              <a:xfrm>
                <a:off x="5791200" y="4572000"/>
                <a:ext cx="609600" cy="457200"/>
              </a:xfrm>
              <a:prstGeom prst="rect">
                <a:avLst/>
              </a:prstGeom>
              <a:noFill/>
              <a:ln w="9525" algn="ctr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2" name="Rectangle 42"/>
              <p:cNvSpPr>
                <a:spLocks noChangeArrowheads="1"/>
              </p:cNvSpPr>
              <p:nvPr/>
            </p:nvSpPr>
            <p:spPr bwMode="auto">
              <a:xfrm>
                <a:off x="3733800" y="4572000"/>
                <a:ext cx="609600" cy="457200"/>
              </a:xfrm>
              <a:prstGeom prst="rect">
                <a:avLst/>
              </a:prstGeom>
              <a:noFill/>
              <a:ln w="9525" algn="ctr">
                <a:solidFill>
                  <a:srgbClr val="33CC3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3" name="Rectangle 43"/>
              <p:cNvSpPr>
                <a:spLocks noChangeArrowheads="1"/>
              </p:cNvSpPr>
              <p:nvPr/>
            </p:nvSpPr>
            <p:spPr bwMode="auto">
              <a:xfrm>
                <a:off x="3581400" y="5105400"/>
                <a:ext cx="609600" cy="457200"/>
              </a:xfrm>
              <a:prstGeom prst="rect">
                <a:avLst/>
              </a:prstGeom>
              <a:noFill/>
              <a:ln w="9525" algn="ctr">
                <a:solidFill>
                  <a:srgbClr val="33CC3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4" name="Rectangle 44"/>
              <p:cNvSpPr>
                <a:spLocks noChangeArrowheads="1"/>
              </p:cNvSpPr>
              <p:nvPr/>
            </p:nvSpPr>
            <p:spPr bwMode="auto">
              <a:xfrm>
                <a:off x="4038600" y="5181600"/>
                <a:ext cx="609600" cy="457200"/>
              </a:xfrm>
              <a:prstGeom prst="rect">
                <a:avLst/>
              </a:prstGeom>
              <a:noFill/>
              <a:ln w="9525" algn="ctr">
                <a:solidFill>
                  <a:srgbClr val="FF33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5" name="Oval 45"/>
              <p:cNvSpPr>
                <a:spLocks noChangeArrowheads="1"/>
              </p:cNvSpPr>
              <p:nvPr/>
            </p:nvSpPr>
            <p:spPr bwMode="auto">
              <a:xfrm>
                <a:off x="1447800" y="4724400"/>
                <a:ext cx="990600" cy="990600"/>
              </a:xfrm>
              <a:prstGeom prst="ellipse">
                <a:avLst/>
              </a:prstGeom>
              <a:noFill/>
              <a:ln w="9525" algn="ctr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46" name="Group 58"/>
              <p:cNvGrpSpPr>
                <a:grpSpLocks/>
              </p:cNvGrpSpPr>
              <p:nvPr/>
            </p:nvGrpSpPr>
            <p:grpSpPr bwMode="auto">
              <a:xfrm rot="16200000">
                <a:off x="4495800" y="5410200"/>
                <a:ext cx="381000" cy="990600"/>
                <a:chOff x="192" y="2928"/>
                <a:chExt cx="240" cy="624"/>
              </a:xfrm>
            </p:grpSpPr>
            <p:cxnSp>
              <p:nvCxnSpPr>
                <p:cNvPr id="58" name="AutoShape 59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92" y="2928"/>
                  <a:ext cx="240" cy="432"/>
                </a:xfrm>
                <a:prstGeom prst="straightConnector1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9" name="AutoShape 60"/>
                <p:cNvCxnSpPr>
                  <a:cxnSpLocks noChangeShapeType="1"/>
                </p:cNvCxnSpPr>
                <p:nvPr/>
              </p:nvCxnSpPr>
              <p:spPr bwMode="auto">
                <a:xfrm flipV="1">
                  <a:off x="192" y="2928"/>
                  <a:ext cx="0" cy="624"/>
                </a:xfrm>
                <a:prstGeom prst="straightConnector1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0" name="AutoShape 61"/>
                <p:cNvCxnSpPr>
                  <a:cxnSpLocks noChangeShapeType="1"/>
                </p:cNvCxnSpPr>
                <p:nvPr/>
              </p:nvCxnSpPr>
              <p:spPr bwMode="auto">
                <a:xfrm flipV="1">
                  <a:off x="192" y="3360"/>
                  <a:ext cx="240" cy="192"/>
                </a:xfrm>
                <a:prstGeom prst="straightConnector1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47" name="Oval 66"/>
              <p:cNvSpPr>
                <a:spLocks noChangeArrowheads="1"/>
              </p:cNvSpPr>
              <p:nvPr/>
            </p:nvSpPr>
            <p:spPr bwMode="auto">
              <a:xfrm>
                <a:off x="2209800" y="4572000"/>
                <a:ext cx="1066800" cy="838200"/>
              </a:xfrm>
              <a:prstGeom prst="ellipse">
                <a:avLst/>
              </a:prstGeom>
              <a:noFill/>
              <a:ln w="9525" algn="ctr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8" name="Oval 67"/>
              <p:cNvSpPr>
                <a:spLocks noChangeArrowheads="1"/>
              </p:cNvSpPr>
              <p:nvPr/>
            </p:nvSpPr>
            <p:spPr bwMode="auto">
              <a:xfrm>
                <a:off x="6096000" y="4876800"/>
                <a:ext cx="914400" cy="617538"/>
              </a:xfrm>
              <a:prstGeom prst="ellipse">
                <a:avLst/>
              </a:prstGeom>
              <a:noFill/>
              <a:ln w="9525" algn="ctr">
                <a:solidFill>
                  <a:srgbClr val="33CC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algn="ctr"/>
                <a:endParaRPr lang="en-US">
                  <a:solidFill>
                    <a:srgbClr val="33CC33"/>
                  </a:solidFill>
                </a:endParaRPr>
              </a:p>
            </p:txBody>
          </p:sp>
          <p:sp>
            <p:nvSpPr>
              <p:cNvPr id="49" name="Line 68"/>
              <p:cNvSpPr>
                <a:spLocks noChangeShapeType="1"/>
              </p:cNvSpPr>
              <p:nvPr/>
            </p:nvSpPr>
            <p:spPr bwMode="auto">
              <a:xfrm flipV="1">
                <a:off x="5334000" y="4343400"/>
                <a:ext cx="0" cy="18288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0" name="Line 69"/>
              <p:cNvSpPr>
                <a:spLocks noChangeShapeType="1"/>
              </p:cNvSpPr>
              <p:nvPr/>
            </p:nvSpPr>
            <p:spPr bwMode="auto">
              <a:xfrm flipV="1">
                <a:off x="3352800" y="4343400"/>
                <a:ext cx="0" cy="18288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1" name="Text Box 71"/>
              <p:cNvSpPr txBox="1">
                <a:spLocks noChangeArrowheads="1"/>
              </p:cNvSpPr>
              <p:nvPr/>
            </p:nvSpPr>
            <p:spPr bwMode="auto">
              <a:xfrm>
                <a:off x="7620000" y="4343400"/>
                <a:ext cx="350838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/>
                  <a:t>A</a:t>
                </a:r>
              </a:p>
            </p:txBody>
          </p:sp>
          <p:sp>
            <p:nvSpPr>
              <p:cNvPr id="52" name="Text Box 72"/>
              <p:cNvSpPr txBox="1">
                <a:spLocks noChangeArrowheads="1"/>
              </p:cNvSpPr>
              <p:nvPr/>
            </p:nvSpPr>
            <p:spPr bwMode="auto">
              <a:xfrm>
                <a:off x="685800" y="4953000"/>
                <a:ext cx="350838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53" name="Text Box 73"/>
              <p:cNvSpPr txBox="1">
                <a:spLocks noChangeArrowheads="1"/>
              </p:cNvSpPr>
              <p:nvPr/>
            </p:nvSpPr>
            <p:spPr bwMode="auto">
              <a:xfrm>
                <a:off x="3429000" y="4343400"/>
                <a:ext cx="350838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/>
                  <a:t>B</a:t>
                </a:r>
              </a:p>
            </p:txBody>
          </p:sp>
          <p:grpSp>
            <p:nvGrpSpPr>
              <p:cNvPr id="54" name="Group 74"/>
              <p:cNvGrpSpPr>
                <a:grpSpLocks/>
              </p:cNvGrpSpPr>
              <p:nvPr/>
            </p:nvGrpSpPr>
            <p:grpSpPr bwMode="auto">
              <a:xfrm>
                <a:off x="4800600" y="4724400"/>
                <a:ext cx="381000" cy="990600"/>
                <a:chOff x="192" y="2928"/>
                <a:chExt cx="240" cy="624"/>
              </a:xfrm>
            </p:grpSpPr>
            <p:cxnSp>
              <p:nvCxnSpPr>
                <p:cNvPr id="55" name="AutoShape 75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92" y="2928"/>
                  <a:ext cx="240" cy="432"/>
                </a:xfrm>
                <a:prstGeom prst="straightConnector1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6" name="AutoShape 76"/>
                <p:cNvCxnSpPr>
                  <a:cxnSpLocks noChangeShapeType="1"/>
                </p:cNvCxnSpPr>
                <p:nvPr/>
              </p:nvCxnSpPr>
              <p:spPr bwMode="auto">
                <a:xfrm flipV="1">
                  <a:off x="192" y="2928"/>
                  <a:ext cx="0" cy="624"/>
                </a:xfrm>
                <a:prstGeom prst="straightConnector1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7" name="AutoShape 77"/>
                <p:cNvCxnSpPr>
                  <a:cxnSpLocks noChangeShapeType="1"/>
                </p:cNvCxnSpPr>
                <p:nvPr/>
              </p:nvCxnSpPr>
              <p:spPr bwMode="auto">
                <a:xfrm flipV="1">
                  <a:off x="192" y="3360"/>
                  <a:ext cx="240" cy="192"/>
                </a:xfrm>
                <a:prstGeom prst="straightConnector1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</p:grpSp>
    </p:spTree>
    <p:extLst>
      <p:ext uri="{BB962C8B-B14F-4D97-AF65-F5344CB8AC3E}">
        <p14:creationId xmlns:p14="http://schemas.microsoft.com/office/powerpoint/2010/main" val="253602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82" grpId="0" animBg="1" autoUpdateAnimBg="0"/>
      <p:bldP spid="151584" grpId="0" animBg="1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Attributes with different costs </a:t>
            </a:r>
            <a:endParaRPr lang="en-US" dirty="0" smtClean="0"/>
          </a:p>
          <a:p>
            <a:pPr lvl="1"/>
            <a:r>
              <a:rPr lang="en-US" dirty="0" smtClean="0"/>
              <a:t>Change </a:t>
            </a:r>
            <a:r>
              <a:rPr lang="en-US" dirty="0"/>
              <a:t>information gain so that low cost attribute are </a:t>
            </a:r>
            <a:r>
              <a:rPr lang="en-US" dirty="0" smtClean="0"/>
              <a:t>preferred</a:t>
            </a:r>
          </a:p>
          <a:p>
            <a:pPr lvl="2"/>
            <a:r>
              <a:rPr lang="en-US" dirty="0" smtClean="0"/>
              <a:t>Dealing with features with different # of values</a:t>
            </a:r>
            <a:endParaRPr lang="en-US" dirty="0"/>
          </a:p>
          <a:p>
            <a:r>
              <a:rPr lang="en-US" dirty="0"/>
              <a:t> Alternative measures for selecting </a:t>
            </a:r>
            <a:r>
              <a:rPr lang="en-US" dirty="0" smtClean="0"/>
              <a:t>attributes</a:t>
            </a:r>
          </a:p>
          <a:p>
            <a:pPr lvl="1"/>
            <a:r>
              <a:rPr lang="en-US" dirty="0" smtClean="0"/>
              <a:t>When </a:t>
            </a:r>
            <a:r>
              <a:rPr lang="en-US" dirty="0"/>
              <a:t>different attributes have different number of </a:t>
            </a:r>
            <a:r>
              <a:rPr lang="en-US" dirty="0" smtClean="0"/>
              <a:t>values information </a:t>
            </a:r>
            <a:r>
              <a:rPr lang="en-US" dirty="0"/>
              <a:t>gain tends to prefer those with many </a:t>
            </a:r>
            <a:r>
              <a:rPr lang="en-US" dirty="0" smtClean="0"/>
              <a:t>values</a:t>
            </a:r>
            <a:endParaRPr lang="en-US" dirty="0"/>
          </a:p>
          <a:p>
            <a:r>
              <a:rPr lang="en-US" dirty="0"/>
              <a:t> Oblique Decision Trees </a:t>
            </a:r>
            <a:endParaRPr lang="en-US" dirty="0" smtClean="0"/>
          </a:p>
          <a:p>
            <a:pPr lvl="1"/>
            <a:r>
              <a:rPr lang="en-US" dirty="0" smtClean="0"/>
              <a:t>Decisions </a:t>
            </a:r>
            <a:r>
              <a:rPr lang="en-US" dirty="0"/>
              <a:t>are not </a:t>
            </a:r>
            <a:r>
              <a:rPr lang="en-US" dirty="0" smtClean="0"/>
              <a:t>axis-parallel</a:t>
            </a:r>
            <a:endParaRPr lang="en-US" dirty="0"/>
          </a:p>
          <a:p>
            <a:r>
              <a:rPr lang="en-US" dirty="0"/>
              <a:t> Incremental Decision Trees </a:t>
            </a:r>
            <a:r>
              <a:rPr lang="en-US" dirty="0" smtClean="0"/>
              <a:t>induction</a:t>
            </a:r>
          </a:p>
          <a:p>
            <a:pPr lvl="1"/>
            <a:r>
              <a:rPr lang="en-US" dirty="0" smtClean="0"/>
              <a:t>Update </a:t>
            </a:r>
            <a:r>
              <a:rPr lang="en-US" dirty="0"/>
              <a:t>an existing decision tree to account  for </a:t>
            </a:r>
            <a:r>
              <a:rPr lang="en-US" dirty="0" smtClean="0"/>
              <a:t>new examples </a:t>
            </a:r>
            <a:r>
              <a:rPr lang="en-US" dirty="0"/>
              <a:t>incrementally  (Maintain </a:t>
            </a:r>
            <a:r>
              <a:rPr lang="en-US" dirty="0" smtClean="0"/>
              <a:t>consistency?)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FA6F6034-1516-478C-9756-BC6A8296D6DE}" type="slidenum">
              <a:rPr lang="en-US" smtClean="0"/>
              <a:pPr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22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Decision Trees as Features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Rather than using decision trees to represent the target function it is becoming common to use small decision trees as </a:t>
            </a:r>
            <a:r>
              <a:rPr lang="en-US" sz="2000" dirty="0" smtClean="0">
                <a:solidFill>
                  <a:schemeClr val="accent1"/>
                </a:solidFill>
              </a:rPr>
              <a:t>features</a:t>
            </a:r>
            <a:endParaRPr lang="en-US" sz="2000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/>
              <a:t>When learning over a large number of features, learning decision trees is difficult and the resulting tree may be very large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>
                <a:sym typeface="Wingdings" pitchFamily="2" charset="2"/>
              </a:rPr>
              <a:t>                                   </a:t>
            </a:r>
            <a:r>
              <a:rPr lang="en-US" sz="2000" dirty="0"/>
              <a:t>(over fitting)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Instead, learn small decision trees, with limited depth.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Treat them as “experts”; they are correct, but only on a small region in the domain. (</a:t>
            </a:r>
            <a:r>
              <a:rPr lang="en-US" sz="2000" dirty="0">
                <a:solidFill>
                  <a:srgbClr val="FF9900"/>
                </a:solidFill>
              </a:rPr>
              <a:t>what DTs to learn?  same every time?)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Then, learn another function, typically a linear function, over these as features. </a:t>
            </a:r>
          </a:p>
          <a:p>
            <a:pPr>
              <a:lnSpc>
                <a:spcPct val="90000"/>
              </a:lnSpc>
            </a:pPr>
            <a:r>
              <a:rPr lang="en-US" sz="2000" u="sng" dirty="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Boosting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dirty="0"/>
              <a:t>(but also other linear learners) are used on top of the small decision trees. (Either Boolean, or real valued features)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FA6F6034-1516-478C-9756-BC6A8296D6DE}" type="slidenum">
              <a:rPr lang="en-US" smtClean="0"/>
              <a:pPr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79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Experimental Machine Learning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Machine Learning is an Experimental Field and we will spend some time (in Problem sets) learning how to run experiments and evaluate results</a:t>
            </a:r>
          </a:p>
          <a:p>
            <a:pPr lvl="1"/>
            <a:r>
              <a:rPr lang="en-US" dirty="0" smtClean="0"/>
              <a:t>First hint: be organized; write scripts</a:t>
            </a:r>
          </a:p>
          <a:p>
            <a:r>
              <a:rPr lang="en-US" dirty="0" smtClean="0"/>
              <a:t>Basics:</a:t>
            </a:r>
          </a:p>
          <a:p>
            <a:pPr lvl="1"/>
            <a:r>
              <a:rPr lang="en-US" dirty="0" smtClean="0"/>
              <a:t>Split your data into two (or three) sets:</a:t>
            </a:r>
          </a:p>
          <a:p>
            <a:pPr lvl="2"/>
            <a:r>
              <a:rPr lang="en-US" dirty="0" smtClean="0"/>
              <a:t>Training data (often 70-90%)</a:t>
            </a:r>
          </a:p>
          <a:p>
            <a:pPr lvl="2"/>
            <a:r>
              <a:rPr lang="en-US" dirty="0" smtClean="0"/>
              <a:t>Test data (often 10-20%)</a:t>
            </a:r>
          </a:p>
          <a:p>
            <a:pPr lvl="2"/>
            <a:r>
              <a:rPr lang="en-US" dirty="0" smtClean="0"/>
              <a:t>Development data (10-20%)</a:t>
            </a:r>
          </a:p>
          <a:p>
            <a:r>
              <a:rPr lang="en-US" dirty="0" smtClean="0"/>
              <a:t>You need to report performance on test data, but you are not allowed to look at it.</a:t>
            </a:r>
          </a:p>
          <a:p>
            <a:pPr lvl="1"/>
            <a:r>
              <a:rPr lang="en-US" dirty="0" smtClean="0"/>
              <a:t>You are allowed to look at the development data (and use it to tweak parameters)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36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N-fold cross validation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Instead of a single test-training split: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Split data into N equal-sized parts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Train and test N different classifiers</a:t>
            </a:r>
          </a:p>
          <a:p>
            <a:r>
              <a:rPr lang="en-US" dirty="0" smtClean="0"/>
              <a:t>Report average accuracy and standard deviation of the accuracy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73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56568" y="2602831"/>
            <a:ext cx="7954032" cy="521369"/>
            <a:chOff x="-2298722" y="1724526"/>
            <a:chExt cx="9167490" cy="521369"/>
          </a:xfrm>
        </p:grpSpPr>
        <p:grpSp>
          <p:nvGrpSpPr>
            <p:cNvPr id="7" name="Group 6"/>
            <p:cNvGrpSpPr/>
            <p:nvPr/>
          </p:nvGrpSpPr>
          <p:grpSpPr>
            <a:xfrm>
              <a:off x="1395420" y="1724526"/>
              <a:ext cx="1706681" cy="521369"/>
              <a:chOff x="588211" y="1724526"/>
              <a:chExt cx="1706681" cy="521369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588211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 smtClean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927987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 smtClean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267763" y="1724526"/>
                <a:ext cx="347578" cy="521369"/>
              </a:xfrm>
              <a:prstGeom prst="rect">
                <a:avLst/>
              </a:prstGeom>
              <a:solidFill>
                <a:srgbClr val="FF0000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 smtClean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607539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 smtClean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1947314" y="1724526"/>
                <a:ext cx="347578" cy="521369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 smtClean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3255724" y="1724526"/>
              <a:ext cx="1706680" cy="521369"/>
              <a:chOff x="467071" y="1724526"/>
              <a:chExt cx="1706680" cy="521369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467071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 smtClean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806844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 smtClean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146622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 smtClean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486398" y="1724526"/>
                <a:ext cx="347578" cy="521369"/>
              </a:xfrm>
              <a:prstGeom prst="rect">
                <a:avLst/>
              </a:prstGeom>
              <a:solidFill>
                <a:srgbClr val="FF0000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 smtClean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826173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 smtClean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-2298722" y="1724526"/>
              <a:ext cx="1706681" cy="521369"/>
              <a:chOff x="-5087375" y="1045405"/>
              <a:chExt cx="1706681" cy="521369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-5087375" y="1045405"/>
                <a:ext cx="347578" cy="521369"/>
              </a:xfrm>
              <a:prstGeom prst="rect">
                <a:avLst/>
              </a:prstGeom>
              <a:solidFill>
                <a:srgbClr val="FF0000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-4747599" y="1045405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-4407823" y="1045405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-4068047" y="1045405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-3728272" y="1045405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-408856" y="1724526"/>
              <a:ext cx="1706681" cy="521369"/>
              <a:chOff x="-1216065" y="1045405"/>
              <a:chExt cx="1706681" cy="521369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-1216065" y="1045405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-876289" y="1045405"/>
                <a:ext cx="347578" cy="521369"/>
              </a:xfrm>
              <a:prstGeom prst="rect">
                <a:avLst/>
              </a:prstGeom>
              <a:solidFill>
                <a:srgbClr val="FF0000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-536513" y="1045405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-196737" y="1045405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43038" y="1045405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5162088" y="1724526"/>
              <a:ext cx="1706680" cy="521369"/>
              <a:chOff x="467071" y="1724526"/>
              <a:chExt cx="1706680" cy="521369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467071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 smtClean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806844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 smtClean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146622" y="1724526"/>
                <a:ext cx="347578" cy="521369"/>
              </a:xfrm>
              <a:prstGeom prst="rect">
                <a:avLst/>
              </a:prstGeom>
              <a:solidFill>
                <a:srgbClr val="FFE1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 smtClean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486398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 smtClean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826173" y="1724526"/>
                <a:ext cx="347578" cy="521369"/>
              </a:xfrm>
              <a:prstGeom prst="rect">
                <a:avLst/>
              </a:prstGeom>
              <a:solidFill>
                <a:srgbClr val="FF0000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 smtClean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2407500" y="1640512"/>
            <a:ext cx="3231300" cy="451073"/>
            <a:chOff x="-2002065" y="1463841"/>
            <a:chExt cx="3475788" cy="521373"/>
          </a:xfrm>
        </p:grpSpPr>
        <p:sp>
          <p:nvSpPr>
            <p:cNvPr id="38" name="Rectangle 37"/>
            <p:cNvSpPr/>
            <p:nvPr/>
          </p:nvSpPr>
          <p:spPr>
            <a:xfrm>
              <a:off x="-2002065" y="1463844"/>
              <a:ext cx="2764066" cy="521370"/>
            </a:xfrm>
            <a:prstGeom prst="rect">
              <a:avLst/>
            </a:prstGeom>
            <a:solidFill>
              <a:srgbClr val="FFEA99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Helvetica"/>
                  <a:cs typeface="Helvetica"/>
                </a:rPr>
                <a:t>train</a:t>
              </a:r>
              <a:endParaRPr lang="en-US" sz="2000" dirty="0" smtClean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78915" y="1463841"/>
              <a:ext cx="694808" cy="521369"/>
            </a:xfrm>
            <a:prstGeom prst="rect">
              <a:avLst/>
            </a:prstGeom>
            <a:solidFill>
              <a:srgbClr val="FF0000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Helvetica"/>
                  <a:cs typeface="Helvetica"/>
                </a:rPr>
                <a:t>test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196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Evaluation: significance tests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have two different classifiers, A and B</a:t>
            </a:r>
          </a:p>
          <a:p>
            <a:r>
              <a:rPr lang="en-US" dirty="0" smtClean="0"/>
              <a:t>You train and test them on the same data set using N-fold cross-validation</a:t>
            </a:r>
          </a:p>
          <a:p>
            <a:r>
              <a:rPr lang="en-US" dirty="0" smtClean="0"/>
              <a:t>For the </a:t>
            </a:r>
            <a:r>
              <a:rPr lang="en-US" dirty="0" smtClean="0">
                <a:solidFill>
                  <a:srgbClr val="FF9900"/>
                </a:solidFill>
              </a:rPr>
              <a:t>n-</a:t>
            </a:r>
            <a:r>
              <a:rPr lang="en-US" dirty="0" err="1" smtClean="0">
                <a:solidFill>
                  <a:srgbClr val="FF9900"/>
                </a:solidFill>
              </a:rPr>
              <a:t>th</a:t>
            </a:r>
            <a:r>
              <a:rPr lang="en-US" dirty="0" smtClean="0"/>
              <a:t> fold: </a:t>
            </a:r>
            <a:br>
              <a:rPr lang="en-US" dirty="0" smtClean="0"/>
            </a:br>
            <a:r>
              <a:rPr lang="en-US" dirty="0" smtClean="0"/>
              <a:t>		accuracy(A, n), accuracy(B, n)</a:t>
            </a:r>
            <a:br>
              <a:rPr lang="en-US" dirty="0" smtClean="0"/>
            </a:br>
            <a:r>
              <a:rPr lang="en-US" dirty="0" smtClean="0"/>
              <a:t>		</a:t>
            </a:r>
            <a:r>
              <a:rPr lang="en-US" dirty="0" err="1" smtClean="0">
                <a:solidFill>
                  <a:srgbClr val="FF9900"/>
                </a:solidFill>
                <a:latin typeface="Calibri"/>
              </a:rPr>
              <a:t>p</a:t>
            </a:r>
            <a:r>
              <a:rPr lang="en-US" baseline="-25000" dirty="0" err="1" smtClean="0">
                <a:solidFill>
                  <a:srgbClr val="FF9900"/>
                </a:solidFill>
                <a:latin typeface="Calibri"/>
              </a:rPr>
              <a:t>n</a:t>
            </a:r>
            <a:r>
              <a:rPr lang="en-US" dirty="0" smtClean="0"/>
              <a:t> = accuracy(A, n) - accuracy(B, n)</a:t>
            </a:r>
          </a:p>
          <a:p>
            <a:r>
              <a:rPr lang="en-US" dirty="0" smtClean="0">
                <a:solidFill>
                  <a:srgbClr val="FF9900"/>
                </a:solidFill>
              </a:rPr>
              <a:t>Is the difference between A and B’s accuracies significant?</a:t>
            </a:r>
            <a:endParaRPr lang="en-US" dirty="0">
              <a:solidFill>
                <a:srgbClr val="FF99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74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80368" y="4279231"/>
            <a:ext cx="7954032" cy="521369"/>
            <a:chOff x="-2298722" y="1724526"/>
            <a:chExt cx="9167490" cy="521369"/>
          </a:xfrm>
        </p:grpSpPr>
        <p:grpSp>
          <p:nvGrpSpPr>
            <p:cNvPr id="10" name="Group 9"/>
            <p:cNvGrpSpPr/>
            <p:nvPr/>
          </p:nvGrpSpPr>
          <p:grpSpPr>
            <a:xfrm>
              <a:off x="1395420" y="1724526"/>
              <a:ext cx="1706681" cy="521369"/>
              <a:chOff x="588211" y="1724526"/>
              <a:chExt cx="1706681" cy="521369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588211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 smtClean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927987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 smtClean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267763" y="1724526"/>
                <a:ext cx="347578" cy="521369"/>
              </a:xfrm>
              <a:prstGeom prst="rect">
                <a:avLst/>
              </a:prstGeom>
              <a:solidFill>
                <a:srgbClr val="FF0000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 smtClean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607539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 smtClean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1947314" y="1724526"/>
                <a:ext cx="347578" cy="521369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 smtClean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3255724" y="1724526"/>
              <a:ext cx="1706680" cy="521369"/>
              <a:chOff x="467071" y="1724526"/>
              <a:chExt cx="1706680" cy="521369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467071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 smtClean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806844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 smtClean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146622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 smtClean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486398" y="1724526"/>
                <a:ext cx="347578" cy="521369"/>
              </a:xfrm>
              <a:prstGeom prst="rect">
                <a:avLst/>
              </a:prstGeom>
              <a:solidFill>
                <a:srgbClr val="FF0000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 smtClean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826173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 smtClean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-2298722" y="1724526"/>
              <a:ext cx="1706681" cy="521369"/>
              <a:chOff x="-5087375" y="1045405"/>
              <a:chExt cx="1706681" cy="521369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-5087375" y="1045405"/>
                <a:ext cx="347578" cy="521369"/>
              </a:xfrm>
              <a:prstGeom prst="rect">
                <a:avLst/>
              </a:prstGeom>
              <a:solidFill>
                <a:srgbClr val="FF0000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-4747599" y="1045405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-4407823" y="1045405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-4068047" y="1045405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-3728272" y="1045405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-408856" y="1724526"/>
              <a:ext cx="1706681" cy="521369"/>
              <a:chOff x="-1216065" y="1045405"/>
              <a:chExt cx="1706681" cy="521369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-1216065" y="1045405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-876289" y="1045405"/>
                <a:ext cx="347578" cy="521369"/>
              </a:xfrm>
              <a:prstGeom prst="rect">
                <a:avLst/>
              </a:prstGeom>
              <a:solidFill>
                <a:srgbClr val="FF0000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-536513" y="1045405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-196737" y="1045405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43038" y="1045405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5162088" y="1724526"/>
              <a:ext cx="1706680" cy="521369"/>
              <a:chOff x="467071" y="1724526"/>
              <a:chExt cx="1706680" cy="521369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467071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 smtClean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806844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 smtClean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146622" y="1724526"/>
                <a:ext cx="347578" cy="521369"/>
              </a:xfrm>
              <a:prstGeom prst="rect">
                <a:avLst/>
              </a:prstGeom>
              <a:solidFill>
                <a:srgbClr val="FFE1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 smtClean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486398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 smtClean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826173" y="1724526"/>
                <a:ext cx="347578" cy="521369"/>
              </a:xfrm>
              <a:prstGeom prst="rect">
                <a:avLst/>
              </a:prstGeom>
              <a:solidFill>
                <a:srgbClr val="FF0000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 smtClean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6563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Hypothesis testing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want to show that </a:t>
            </a:r>
            <a:r>
              <a:rPr lang="en-US" dirty="0" smtClean="0">
                <a:solidFill>
                  <a:srgbClr val="FF9900"/>
                </a:solidFill>
              </a:rPr>
              <a:t>hypothesis H </a:t>
            </a:r>
            <a:r>
              <a:rPr lang="en-US" dirty="0">
                <a:solidFill>
                  <a:srgbClr val="FF9900"/>
                </a:solidFill>
              </a:rPr>
              <a:t>is </a:t>
            </a:r>
            <a:r>
              <a:rPr lang="en-US" dirty="0" smtClean="0">
                <a:solidFill>
                  <a:srgbClr val="FF9900"/>
                </a:solidFill>
              </a:rPr>
              <a:t>true</a:t>
            </a:r>
            <a:r>
              <a:rPr lang="en-US" dirty="0" smtClean="0"/>
              <a:t>, based on your data  </a:t>
            </a:r>
          </a:p>
          <a:p>
            <a:pPr lvl="1"/>
            <a:r>
              <a:rPr lang="en-US" sz="1800" dirty="0" smtClean="0"/>
              <a:t>(e.g.  H  = “classifier A and B are different”) </a:t>
            </a:r>
            <a:endParaRPr lang="en-US" sz="1800" dirty="0"/>
          </a:p>
          <a:p>
            <a:r>
              <a:rPr lang="en-US" dirty="0" smtClean="0"/>
              <a:t>Define a </a:t>
            </a:r>
            <a:r>
              <a:rPr lang="en-US" dirty="0" smtClean="0">
                <a:solidFill>
                  <a:srgbClr val="FF9900"/>
                </a:solidFill>
              </a:rPr>
              <a:t>null hypothesis H</a:t>
            </a:r>
            <a:r>
              <a:rPr lang="en-US" baseline="-25000" dirty="0" smtClean="0">
                <a:solidFill>
                  <a:srgbClr val="FF9900"/>
                </a:solidFill>
              </a:rPr>
              <a:t>0</a:t>
            </a:r>
            <a:r>
              <a:rPr lang="en-US" dirty="0" smtClean="0">
                <a:solidFill>
                  <a:srgbClr val="FF9900"/>
                </a:solidFill>
              </a:rPr>
              <a:t> </a:t>
            </a:r>
          </a:p>
          <a:p>
            <a:pPr lvl="1"/>
            <a:r>
              <a:rPr lang="en-US" sz="1800" dirty="0" smtClean="0"/>
              <a:t>(</a:t>
            </a:r>
            <a:r>
              <a:rPr lang="en-US" sz="1800" dirty="0"/>
              <a:t>H</a:t>
            </a:r>
            <a:r>
              <a:rPr lang="en-US" sz="1800" baseline="-25000" dirty="0"/>
              <a:t>0</a:t>
            </a:r>
            <a:r>
              <a:rPr lang="en-US" sz="1800" dirty="0"/>
              <a:t> </a:t>
            </a:r>
            <a:r>
              <a:rPr lang="en-US" sz="1800" dirty="0" smtClean="0"/>
              <a:t> is the contrary of what you want to show)</a:t>
            </a:r>
          </a:p>
          <a:p>
            <a:r>
              <a:rPr lang="en-US" dirty="0" smtClean="0">
                <a:solidFill>
                  <a:srgbClr val="FF9900"/>
                </a:solidFill>
              </a:rPr>
              <a:t>H</a:t>
            </a:r>
            <a:r>
              <a:rPr lang="en-US" baseline="-25000" dirty="0" smtClean="0">
                <a:solidFill>
                  <a:srgbClr val="FF9900"/>
                </a:solidFill>
              </a:rPr>
              <a:t>0</a:t>
            </a:r>
            <a:r>
              <a:rPr lang="en-US" dirty="0" smtClean="0">
                <a:solidFill>
                  <a:srgbClr val="FF9900"/>
                </a:solidFill>
              </a:rPr>
              <a:t> defines a distribution </a:t>
            </a:r>
            <a:r>
              <a:rPr lang="en-US" dirty="0">
                <a:solidFill>
                  <a:srgbClr val="FF9900"/>
                </a:solidFill>
              </a:rPr>
              <a:t>P</a:t>
            </a:r>
            <a:r>
              <a:rPr lang="en-US" dirty="0" smtClean="0">
                <a:solidFill>
                  <a:srgbClr val="FF9900"/>
                </a:solidFill>
              </a:rPr>
              <a:t>(</a:t>
            </a:r>
            <a:r>
              <a:rPr lang="en-US" i="1" dirty="0" smtClean="0">
                <a:solidFill>
                  <a:srgbClr val="FF9900"/>
                </a:solidFill>
              </a:rPr>
              <a:t>m </a:t>
            </a:r>
            <a:r>
              <a:rPr lang="en-US" i="1" dirty="0">
                <a:solidFill>
                  <a:srgbClr val="FF9900"/>
                </a:solidFill>
              </a:rPr>
              <a:t>|</a:t>
            </a:r>
            <a:r>
              <a:rPr lang="en-US" dirty="0">
                <a:solidFill>
                  <a:srgbClr val="FF9900"/>
                </a:solidFill>
              </a:rPr>
              <a:t>H</a:t>
            </a:r>
            <a:r>
              <a:rPr lang="en-US" baseline="-25000" dirty="0">
                <a:solidFill>
                  <a:srgbClr val="FF9900"/>
                </a:solidFill>
              </a:rPr>
              <a:t>0</a:t>
            </a:r>
            <a:r>
              <a:rPr lang="en-US" dirty="0" smtClean="0">
                <a:solidFill>
                  <a:srgbClr val="FF9900"/>
                </a:solidFill>
              </a:rPr>
              <a:t>) </a:t>
            </a:r>
            <a:r>
              <a:rPr lang="en-US" dirty="0" smtClean="0"/>
              <a:t>over some statistic</a:t>
            </a:r>
          </a:p>
          <a:p>
            <a:pPr lvl="1"/>
            <a:r>
              <a:rPr lang="en-US" dirty="0" smtClean="0"/>
              <a:t>e.g. a distribution over the difference in accuracy between A and B</a:t>
            </a:r>
          </a:p>
          <a:p>
            <a:r>
              <a:rPr lang="en-US" dirty="0" smtClean="0">
                <a:solidFill>
                  <a:srgbClr val="FF9900"/>
                </a:solidFill>
              </a:rPr>
              <a:t>Can you refute (reject) H</a:t>
            </a:r>
            <a:r>
              <a:rPr lang="en-US" baseline="-25000" dirty="0" smtClean="0">
                <a:solidFill>
                  <a:srgbClr val="FF9900"/>
                </a:solidFill>
              </a:rPr>
              <a:t>0</a:t>
            </a:r>
            <a:r>
              <a:rPr lang="en-US" dirty="0" smtClean="0">
                <a:solidFill>
                  <a:srgbClr val="FF9900"/>
                </a:solidFill>
              </a:rPr>
              <a:t>?</a:t>
            </a:r>
            <a:endParaRPr lang="en-US" dirty="0">
              <a:solidFill>
                <a:srgbClr val="FF99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18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Rejecting H</a:t>
            </a:r>
            <a:r>
              <a:rPr lang="en-US" baseline="-25000" smtClean="0"/>
              <a:t>0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H</a:t>
            </a:r>
            <a:r>
              <a:rPr lang="en-US" baseline="-25000" dirty="0" smtClean="0">
                <a:solidFill>
                  <a:schemeClr val="tx1"/>
                </a:solidFill>
              </a:rPr>
              <a:t>0</a:t>
            </a:r>
            <a:r>
              <a:rPr lang="en-US" dirty="0" smtClean="0">
                <a:solidFill>
                  <a:schemeClr val="tx1"/>
                </a:solidFill>
              </a:rPr>
              <a:t> defines a distribution P(</a:t>
            </a:r>
            <a:r>
              <a:rPr lang="en-US" i="1" dirty="0" smtClean="0">
                <a:solidFill>
                  <a:schemeClr val="tx1"/>
                </a:solidFill>
              </a:rPr>
              <a:t>M |</a:t>
            </a:r>
            <a:r>
              <a:rPr lang="en-US" dirty="0" smtClean="0">
                <a:solidFill>
                  <a:schemeClr val="tx1"/>
                </a:solidFill>
              </a:rPr>
              <a:t>H</a:t>
            </a:r>
            <a:r>
              <a:rPr lang="en-US" baseline="-25000" dirty="0" smtClean="0">
                <a:solidFill>
                  <a:schemeClr val="tx1"/>
                </a:solidFill>
              </a:rPr>
              <a:t>0</a:t>
            </a:r>
            <a:r>
              <a:rPr lang="en-US" dirty="0" smtClean="0">
                <a:solidFill>
                  <a:schemeClr val="tx1"/>
                </a:solidFill>
              </a:rPr>
              <a:t>) over some statistic </a:t>
            </a:r>
            <a:r>
              <a:rPr lang="en-US" i="1" dirty="0" smtClean="0">
                <a:solidFill>
                  <a:schemeClr val="tx1"/>
                </a:solidFill>
              </a:rPr>
              <a:t>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en-US" dirty="0" smtClean="0"/>
              <a:t>(e.g. </a:t>
            </a:r>
            <a:r>
              <a:rPr lang="en-US" i="1" dirty="0" smtClean="0"/>
              <a:t>M=</a:t>
            </a:r>
            <a:r>
              <a:rPr lang="en-US" dirty="0" smtClean="0"/>
              <a:t> the difference in accuracy between A and B)</a:t>
            </a:r>
            <a:endParaRPr lang="en-US" sz="1400" dirty="0" smtClean="0"/>
          </a:p>
          <a:p>
            <a:r>
              <a:rPr lang="en-US" dirty="0" smtClean="0">
                <a:solidFill>
                  <a:schemeClr val="tx1"/>
                </a:solidFill>
              </a:rPr>
              <a:t>Select a significance value S </a:t>
            </a:r>
          </a:p>
          <a:p>
            <a:pPr lvl="1"/>
            <a:r>
              <a:rPr lang="en-US" dirty="0" smtClean="0"/>
              <a:t>(e.g. 0.05, 0.01, etc.)</a:t>
            </a:r>
          </a:p>
          <a:p>
            <a:pPr lvl="1"/>
            <a:r>
              <a:rPr lang="en-US" dirty="0" smtClean="0"/>
              <a:t>You can only reject H0 if </a:t>
            </a:r>
            <a:r>
              <a:rPr lang="en-US" dirty="0" smtClean="0">
                <a:solidFill>
                  <a:srgbClr val="000000"/>
                </a:solidFill>
              </a:rPr>
              <a:t>P(</a:t>
            </a:r>
            <a:r>
              <a:rPr lang="en-US" i="1" dirty="0" smtClean="0">
                <a:solidFill>
                  <a:srgbClr val="000000"/>
                </a:solidFill>
              </a:rPr>
              <a:t>m |</a:t>
            </a:r>
            <a:r>
              <a:rPr lang="en-US" dirty="0" smtClean="0">
                <a:solidFill>
                  <a:srgbClr val="000000"/>
                </a:solidFill>
              </a:rPr>
              <a:t>H</a:t>
            </a:r>
            <a:r>
              <a:rPr lang="en-US" baseline="-25000" dirty="0" smtClean="0">
                <a:solidFill>
                  <a:srgbClr val="000000"/>
                </a:solidFill>
              </a:rPr>
              <a:t>0</a:t>
            </a:r>
            <a:r>
              <a:rPr lang="en-US" dirty="0" smtClean="0">
                <a:solidFill>
                  <a:srgbClr val="000000"/>
                </a:solidFill>
              </a:rPr>
              <a:t>) ≤ S</a:t>
            </a:r>
            <a:endParaRPr lang="en-US" dirty="0" smtClean="0"/>
          </a:p>
          <a:p>
            <a:r>
              <a:rPr lang="en-US" dirty="0" smtClean="0">
                <a:solidFill>
                  <a:schemeClr val="tx1"/>
                </a:solidFill>
              </a:rPr>
              <a:t>Compute the test statistic </a:t>
            </a:r>
            <a:r>
              <a:rPr lang="en-US" i="1" dirty="0" smtClean="0">
                <a:solidFill>
                  <a:schemeClr val="tx1"/>
                </a:solidFill>
              </a:rPr>
              <a:t>m </a:t>
            </a:r>
            <a:r>
              <a:rPr lang="en-US" dirty="0" smtClean="0">
                <a:solidFill>
                  <a:schemeClr val="tx1"/>
                </a:solidFill>
              </a:rPr>
              <a:t>from your data</a:t>
            </a:r>
          </a:p>
          <a:p>
            <a:pPr lvl="1"/>
            <a:r>
              <a:rPr lang="en-US" dirty="0" smtClean="0"/>
              <a:t>e.g. the average difference in accuracy over your N folds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Compute P(</a:t>
            </a:r>
            <a:r>
              <a:rPr lang="en-US" i="1" dirty="0" smtClean="0">
                <a:solidFill>
                  <a:schemeClr val="tx1"/>
                </a:solidFill>
              </a:rPr>
              <a:t>m |</a:t>
            </a:r>
            <a:r>
              <a:rPr lang="en-US" dirty="0" smtClean="0">
                <a:solidFill>
                  <a:schemeClr val="tx1"/>
                </a:solidFill>
              </a:rPr>
              <a:t>H</a:t>
            </a:r>
            <a:r>
              <a:rPr lang="en-US" baseline="-25000" dirty="0" smtClean="0">
                <a:solidFill>
                  <a:schemeClr val="tx1"/>
                </a:solidFill>
              </a:rPr>
              <a:t>0</a:t>
            </a:r>
            <a:r>
              <a:rPr lang="en-US" dirty="0" smtClean="0">
                <a:solidFill>
                  <a:schemeClr val="tx1"/>
                </a:solidFill>
              </a:rPr>
              <a:t>)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Refute H</a:t>
            </a:r>
            <a:r>
              <a:rPr lang="en-US" baseline="-25000" dirty="0" smtClean="0">
                <a:solidFill>
                  <a:schemeClr val="tx1"/>
                </a:solidFill>
              </a:rPr>
              <a:t>0</a:t>
            </a:r>
            <a:r>
              <a:rPr lang="en-US" dirty="0" smtClean="0">
                <a:solidFill>
                  <a:schemeClr val="tx1"/>
                </a:solidFill>
              </a:rPr>
              <a:t> with </a:t>
            </a:r>
            <a:r>
              <a:rPr lang="en-US" i="1" dirty="0" smtClean="0">
                <a:solidFill>
                  <a:schemeClr val="tx1"/>
                </a:solidFill>
              </a:rPr>
              <a:t>p </a:t>
            </a:r>
            <a:r>
              <a:rPr lang="en-US" dirty="0" smtClean="0">
                <a:solidFill>
                  <a:schemeClr val="tx1"/>
                </a:solidFill>
              </a:rPr>
              <a:t>≤ S if P(</a:t>
            </a:r>
            <a:r>
              <a:rPr lang="en-US" i="1" dirty="0" smtClean="0">
                <a:solidFill>
                  <a:schemeClr val="tx1"/>
                </a:solidFill>
              </a:rPr>
              <a:t>m |</a:t>
            </a:r>
            <a:r>
              <a:rPr lang="en-US" dirty="0" smtClean="0">
                <a:solidFill>
                  <a:schemeClr val="tx1"/>
                </a:solidFill>
              </a:rPr>
              <a:t>H</a:t>
            </a:r>
            <a:r>
              <a:rPr lang="en-US" baseline="-25000" dirty="0" smtClean="0">
                <a:solidFill>
                  <a:schemeClr val="tx1"/>
                </a:solidFill>
              </a:rPr>
              <a:t>0</a:t>
            </a:r>
            <a:r>
              <a:rPr lang="en-US" dirty="0" smtClean="0">
                <a:solidFill>
                  <a:schemeClr val="tx1"/>
                </a:solidFill>
              </a:rPr>
              <a:t>) ≤ 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19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Paired t-test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Null hypothesis (H</a:t>
            </a:r>
            <a:r>
              <a:rPr lang="en-US" baseline="-25000" dirty="0" smtClean="0">
                <a:solidFill>
                  <a:schemeClr val="accent6"/>
                </a:solidFill>
              </a:rPr>
              <a:t>0</a:t>
            </a:r>
            <a:r>
              <a:rPr lang="en-US" dirty="0" smtClean="0">
                <a:solidFill>
                  <a:schemeClr val="accent6"/>
                </a:solidFill>
              </a:rPr>
              <a:t>; to be refuted): </a:t>
            </a:r>
          </a:p>
          <a:p>
            <a:pPr lvl="1"/>
            <a:r>
              <a:rPr lang="en-US" dirty="0" smtClean="0"/>
              <a:t>There is no difference between A and B, i.e. </a:t>
            </a:r>
            <a:r>
              <a:rPr lang="en-US" dirty="0"/>
              <a:t>t</a:t>
            </a:r>
            <a:r>
              <a:rPr lang="en-US" dirty="0" smtClean="0"/>
              <a:t>he expected accuracies of A and B are the same </a:t>
            </a:r>
          </a:p>
          <a:p>
            <a:r>
              <a:rPr lang="en-US" dirty="0" smtClean="0"/>
              <a:t>That is, the expected difference (over all possible data sets) between their accuracies is 0:</a:t>
            </a:r>
          </a:p>
          <a:p>
            <a:pPr marL="0" lvl="1" indent="0"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	</a:t>
            </a:r>
            <a:r>
              <a:rPr lang="en-US" sz="2400" dirty="0" smtClean="0">
                <a:solidFill>
                  <a:srgbClr val="FF9900"/>
                </a:solidFill>
              </a:rPr>
              <a:t>H</a:t>
            </a:r>
            <a:r>
              <a:rPr lang="en-US" sz="2400" baseline="-25000" dirty="0" smtClean="0">
                <a:solidFill>
                  <a:srgbClr val="FF9900"/>
                </a:solidFill>
              </a:rPr>
              <a:t>0</a:t>
            </a:r>
            <a:r>
              <a:rPr lang="en-US" sz="2400" dirty="0" smtClean="0">
                <a:solidFill>
                  <a:srgbClr val="FF9900"/>
                </a:solidFill>
              </a:rPr>
              <a:t>: </a:t>
            </a:r>
            <a:r>
              <a:rPr lang="en-US" sz="2400" i="1" dirty="0" smtClean="0">
                <a:solidFill>
                  <a:srgbClr val="FF9900"/>
                </a:solidFill>
              </a:rPr>
              <a:t>E</a:t>
            </a:r>
            <a:r>
              <a:rPr lang="en-US" sz="2400" dirty="0" smtClean="0">
                <a:solidFill>
                  <a:srgbClr val="FF9900"/>
                </a:solidFill>
              </a:rPr>
              <a:t>[</a:t>
            </a:r>
            <a:r>
              <a:rPr lang="en-US" sz="2400" i="1" dirty="0" err="1" smtClean="0">
                <a:solidFill>
                  <a:srgbClr val="FF9900"/>
                </a:solidFill>
              </a:rPr>
              <a:t>p</a:t>
            </a:r>
            <a:r>
              <a:rPr lang="en-US" sz="2400" i="1" baseline="-25000" dirty="0" err="1" smtClean="0">
                <a:solidFill>
                  <a:srgbClr val="FF9900"/>
                </a:solidFill>
              </a:rPr>
              <a:t>D</a:t>
            </a:r>
            <a:r>
              <a:rPr lang="en-US" sz="2400" dirty="0" smtClean="0">
                <a:solidFill>
                  <a:srgbClr val="FF9900"/>
                </a:solidFill>
              </a:rPr>
              <a:t>]  = 0</a:t>
            </a:r>
          </a:p>
          <a:p>
            <a:pPr marL="0" indent="-400050"/>
            <a:r>
              <a:rPr lang="en-US" dirty="0" smtClean="0">
                <a:solidFill>
                  <a:srgbClr val="000000"/>
                </a:solidFill>
              </a:rPr>
              <a:t>We don’t know the true </a:t>
            </a:r>
            <a:r>
              <a:rPr lang="en-US" i="1" dirty="0" smtClean="0">
                <a:solidFill>
                  <a:srgbClr val="FF9900"/>
                </a:solidFill>
              </a:rPr>
              <a:t>E</a:t>
            </a:r>
            <a:r>
              <a:rPr lang="en-US" dirty="0" smtClean="0">
                <a:solidFill>
                  <a:srgbClr val="FF9900"/>
                </a:solidFill>
              </a:rPr>
              <a:t>[</a:t>
            </a:r>
            <a:r>
              <a:rPr lang="en-US" i="1" dirty="0" err="1">
                <a:solidFill>
                  <a:srgbClr val="FF9900"/>
                </a:solidFill>
              </a:rPr>
              <a:t>p</a:t>
            </a:r>
            <a:r>
              <a:rPr lang="en-US" i="1" baseline="-25000" dirty="0" err="1">
                <a:solidFill>
                  <a:srgbClr val="FF9900"/>
                </a:solidFill>
              </a:rPr>
              <a:t>D</a:t>
            </a:r>
            <a:r>
              <a:rPr lang="en-US" dirty="0" smtClean="0">
                <a:solidFill>
                  <a:srgbClr val="FF9900"/>
                </a:solidFill>
              </a:rPr>
              <a:t>]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</a:p>
          <a:p>
            <a:pPr marL="0" indent="-400050"/>
            <a:r>
              <a:rPr lang="en-US" i="1" dirty="0">
                <a:solidFill>
                  <a:srgbClr val="000000"/>
                </a:solidFill>
              </a:rPr>
              <a:t>N</a:t>
            </a:r>
            <a:r>
              <a:rPr lang="en-US" i="1" dirty="0" smtClean="0">
                <a:solidFill>
                  <a:srgbClr val="000000"/>
                </a:solidFill>
              </a:rPr>
              <a:t>-</a:t>
            </a:r>
            <a:r>
              <a:rPr lang="en-US" dirty="0" smtClean="0">
                <a:solidFill>
                  <a:srgbClr val="000000"/>
                </a:solidFill>
              </a:rPr>
              <a:t>fold cross-validation gives us </a:t>
            </a:r>
            <a:r>
              <a:rPr lang="en-US" i="1" dirty="0" smtClean="0">
                <a:solidFill>
                  <a:srgbClr val="000000"/>
                </a:solidFill>
              </a:rPr>
              <a:t>N </a:t>
            </a:r>
            <a:r>
              <a:rPr lang="en-US" dirty="0" smtClean="0">
                <a:solidFill>
                  <a:srgbClr val="000000"/>
                </a:solidFill>
              </a:rPr>
              <a:t>samples of </a:t>
            </a:r>
            <a:r>
              <a:rPr lang="en-US" i="1" dirty="0" err="1">
                <a:solidFill>
                  <a:srgbClr val="FF9900"/>
                </a:solidFill>
              </a:rPr>
              <a:t>p</a:t>
            </a:r>
            <a:r>
              <a:rPr lang="en-US" i="1" baseline="-25000" dirty="0" err="1">
                <a:solidFill>
                  <a:srgbClr val="FF9900"/>
                </a:solidFill>
              </a:rPr>
              <a:t>D</a:t>
            </a:r>
            <a:endParaRPr lang="en-US" dirty="0">
              <a:solidFill>
                <a:srgbClr val="FF99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7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Paired t-test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Null hypothesis </a:t>
            </a:r>
            <a:r>
              <a:rPr lang="en-US" sz="2400" dirty="0" smtClean="0">
                <a:solidFill>
                  <a:srgbClr val="FF9900"/>
                </a:solidFill>
              </a:rPr>
              <a:t>H</a:t>
            </a:r>
            <a:r>
              <a:rPr lang="en-US" sz="2400" baseline="-25000" dirty="0" smtClean="0">
                <a:solidFill>
                  <a:srgbClr val="FF9900"/>
                </a:solidFill>
              </a:rPr>
              <a:t>0</a:t>
            </a:r>
            <a:r>
              <a:rPr lang="en-US" sz="2400" dirty="0" smtClean="0">
                <a:solidFill>
                  <a:srgbClr val="FF9900"/>
                </a:solidFill>
              </a:rPr>
              <a:t>: </a:t>
            </a:r>
            <a:r>
              <a:rPr lang="en-US" sz="2400" i="1" dirty="0" smtClean="0">
                <a:solidFill>
                  <a:srgbClr val="FF9900"/>
                </a:solidFill>
              </a:rPr>
              <a:t>E</a:t>
            </a:r>
            <a:r>
              <a:rPr lang="en-US" sz="2400" dirty="0" smtClean="0">
                <a:solidFill>
                  <a:srgbClr val="FF9900"/>
                </a:solidFill>
              </a:rPr>
              <a:t>[</a:t>
            </a:r>
            <a:r>
              <a:rPr lang="en-US" sz="2400" i="1" dirty="0" err="1" smtClean="0">
                <a:solidFill>
                  <a:srgbClr val="FF9900"/>
                </a:solidFill>
              </a:rPr>
              <a:t>diff</a:t>
            </a:r>
            <a:r>
              <a:rPr lang="en-US" sz="2400" i="1" baseline="-25000" dirty="0" err="1" smtClean="0">
                <a:solidFill>
                  <a:srgbClr val="FF9900"/>
                </a:solidFill>
              </a:rPr>
              <a:t>D</a:t>
            </a:r>
            <a:r>
              <a:rPr lang="en-US" sz="2400" dirty="0" smtClean="0">
                <a:solidFill>
                  <a:srgbClr val="FF9900"/>
                </a:solidFill>
              </a:rPr>
              <a:t>]  = μ = 0</a:t>
            </a:r>
          </a:p>
          <a:p>
            <a:r>
              <a:rPr lang="en-US" sz="2400" i="1" dirty="0" smtClean="0">
                <a:solidFill>
                  <a:srgbClr val="000000"/>
                </a:solidFill>
              </a:rPr>
              <a:t>m: </a:t>
            </a:r>
            <a:r>
              <a:rPr lang="en-US" sz="2400" dirty="0" smtClean="0">
                <a:solidFill>
                  <a:srgbClr val="000000"/>
                </a:solidFill>
              </a:rPr>
              <a:t>our estimate of </a:t>
            </a:r>
            <a:r>
              <a:rPr lang="en-US" sz="2400" dirty="0" smtClean="0">
                <a:solidFill>
                  <a:srgbClr val="FF9900"/>
                </a:solidFill>
              </a:rPr>
              <a:t>μ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based on </a:t>
            </a:r>
            <a:r>
              <a:rPr lang="en-US" sz="2400" i="1" dirty="0">
                <a:solidFill>
                  <a:srgbClr val="000000"/>
                </a:solidFill>
              </a:rPr>
              <a:t>N</a:t>
            </a:r>
            <a:r>
              <a:rPr lang="en-US" sz="2400" i="1" dirty="0" smtClean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samples </a:t>
            </a:r>
            <a:r>
              <a:rPr lang="en-US" sz="2400" dirty="0" smtClean="0">
                <a:solidFill>
                  <a:srgbClr val="000000"/>
                </a:solidFill>
              </a:rPr>
              <a:t>of </a:t>
            </a:r>
            <a:r>
              <a:rPr lang="en-US" i="1" dirty="0" err="1">
                <a:solidFill>
                  <a:srgbClr val="FF9900"/>
                </a:solidFill>
              </a:rPr>
              <a:t>diff</a:t>
            </a:r>
            <a:r>
              <a:rPr lang="en-US" i="1" baseline="-25000" dirty="0" err="1">
                <a:solidFill>
                  <a:srgbClr val="FF9900"/>
                </a:solidFill>
              </a:rPr>
              <a:t>D</a:t>
            </a:r>
            <a:endParaRPr lang="en-US" i="1" baseline="-25000" dirty="0">
              <a:solidFill>
                <a:srgbClr val="FF99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		m = 1/N </a:t>
            </a:r>
            <a:r>
              <a:rPr lang="en-US" sz="2400" dirty="0" smtClean="0">
                <a:solidFill>
                  <a:srgbClr val="000000"/>
                </a:solidFill>
                <a:latin typeface="Symbol"/>
                <a:sym typeface="Symbol"/>
              </a:rPr>
              <a:t></a:t>
            </a:r>
            <a:r>
              <a:rPr lang="en-US" sz="2400" i="1" baseline="-25000" dirty="0" smtClean="0">
                <a:solidFill>
                  <a:srgbClr val="000000"/>
                </a:solidFill>
                <a:latin typeface="+mj-lt"/>
                <a:sym typeface="Symbol"/>
              </a:rPr>
              <a:t>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/>
              </a:rPr>
              <a:t>diff</a:t>
            </a:r>
            <a:r>
              <a:rPr lang="en-US" sz="2400" baseline="-25000" dirty="0" err="1" smtClean="0">
                <a:solidFill>
                  <a:srgbClr val="000000"/>
                </a:solidFill>
                <a:latin typeface="Calibri"/>
              </a:rPr>
              <a:t>n</a:t>
            </a:r>
            <a:endParaRPr lang="en-US" i="1" baseline="-25000" dirty="0">
              <a:solidFill>
                <a:srgbClr val="C00000"/>
              </a:solidFill>
            </a:endParaRPr>
          </a:p>
          <a:p>
            <a:pPr marL="0" indent="-400050"/>
            <a:r>
              <a:rPr lang="en-US" dirty="0" smtClean="0"/>
              <a:t>The estimated variance S</a:t>
            </a:r>
            <a:r>
              <a:rPr lang="en-US" baseline="30000" dirty="0" smtClean="0"/>
              <a:t>2</a:t>
            </a:r>
            <a:r>
              <a:rPr lang="en-US" dirty="0" smtClean="0"/>
              <a:t>:  </a:t>
            </a:r>
          </a:p>
          <a:p>
            <a:pPr marL="0" lvl="2" indent="0">
              <a:buClrTx/>
              <a:buNone/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		S</a:t>
            </a:r>
            <a:r>
              <a:rPr lang="en-US" baseline="30000" dirty="0" smtClean="0">
                <a:solidFill>
                  <a:srgbClr val="000000"/>
                </a:solidFill>
                <a:latin typeface="Calibri"/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= 1</a:t>
            </a:r>
            <a:r>
              <a:rPr lang="en-US" dirty="0" smtClean="0">
                <a:solidFill>
                  <a:srgbClr val="000000"/>
                </a:solidFill>
              </a:rPr>
              <a:t>/(N-1) </a:t>
            </a:r>
            <a:r>
              <a:rPr lang="en-US" dirty="0" smtClean="0">
                <a:solidFill>
                  <a:srgbClr val="000000"/>
                </a:solidFill>
                <a:latin typeface="Symbol"/>
                <a:sym typeface="Symbol"/>
              </a:rPr>
              <a:t></a:t>
            </a:r>
            <a:r>
              <a:rPr lang="en-US" i="1" baseline="-25000" dirty="0" smtClean="0">
                <a:solidFill>
                  <a:srgbClr val="000000"/>
                </a:solidFill>
                <a:sym typeface="Symbol"/>
              </a:rPr>
              <a:t>1,N</a:t>
            </a:r>
            <a:r>
              <a:rPr lang="en-US" dirty="0" smtClean="0">
                <a:solidFill>
                  <a:srgbClr val="000000"/>
                </a:solidFill>
              </a:rPr>
              <a:t> (</a:t>
            </a:r>
            <a:r>
              <a:rPr lang="en-US" dirty="0" err="1" smtClean="0">
                <a:solidFill>
                  <a:srgbClr val="000000"/>
                </a:solidFill>
                <a:latin typeface="Calibri"/>
              </a:rPr>
              <a:t>diff</a:t>
            </a:r>
            <a:r>
              <a:rPr lang="en-US" baseline="-25000" dirty="0" err="1" smtClean="0">
                <a:solidFill>
                  <a:srgbClr val="000000"/>
                </a:solidFill>
                <a:latin typeface="Calibri"/>
              </a:rPr>
              <a:t>n</a:t>
            </a:r>
            <a:r>
              <a:rPr lang="en-US" dirty="0" smtClean="0">
                <a:solidFill>
                  <a:srgbClr val="000000"/>
                </a:solidFill>
              </a:rPr>
              <a:t> – 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m)</a:t>
            </a:r>
            <a:r>
              <a:rPr lang="en-US" i="1" baseline="15000" dirty="0" smtClean="0">
                <a:solidFill>
                  <a:srgbClr val="000000"/>
                </a:solidFill>
                <a:latin typeface="Calibri"/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i="1" baseline="-25000" dirty="0">
              <a:solidFill>
                <a:srgbClr val="C00000"/>
              </a:solidFill>
            </a:endParaRPr>
          </a:p>
          <a:p>
            <a:pPr marL="0" indent="-400050"/>
            <a:r>
              <a:rPr lang="en-US" dirty="0" smtClean="0">
                <a:solidFill>
                  <a:srgbClr val="FF9900"/>
                </a:solidFill>
              </a:rPr>
              <a:t>Accept Null hypothesis </a:t>
            </a:r>
            <a:r>
              <a:rPr lang="en-US" dirty="0" smtClean="0"/>
              <a:t>at significance level </a:t>
            </a:r>
            <a:r>
              <a:rPr lang="en-US" i="1" dirty="0" smtClean="0"/>
              <a:t>a</a:t>
            </a:r>
            <a:r>
              <a:rPr lang="en-US" dirty="0" smtClean="0"/>
              <a:t> if the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 smtClean="0">
                <a:solidFill>
                  <a:srgbClr val="FF9900"/>
                </a:solidFill>
              </a:rPr>
              <a:t>following statistic </a:t>
            </a:r>
            <a:r>
              <a:rPr lang="en-US" dirty="0" smtClean="0"/>
              <a:t>lies in (-t</a:t>
            </a:r>
            <a:r>
              <a:rPr lang="en-US" i="1" baseline="-25000" dirty="0" smtClean="0"/>
              <a:t>a</a:t>
            </a:r>
            <a:r>
              <a:rPr lang="en-US" baseline="-25000" dirty="0" smtClean="0"/>
              <a:t>/2, N-1</a:t>
            </a:r>
            <a:r>
              <a:rPr lang="en-US" dirty="0" smtClean="0"/>
              <a:t>, +t</a:t>
            </a:r>
            <a:r>
              <a:rPr lang="en-US" i="1" baseline="-25000" dirty="0" smtClean="0"/>
              <a:t>a</a:t>
            </a:r>
            <a:r>
              <a:rPr lang="en-US" baseline="-25000" dirty="0"/>
              <a:t>/2, N-1</a:t>
            </a:r>
            <a:r>
              <a:rPr lang="en-US" dirty="0" smtClean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78</a:t>
            </a:fld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3886200" y="5029200"/>
          <a:ext cx="18796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Equation" r:id="rId3" imgW="1879600" imgH="977900" progId="Equation.3">
                  <p:embed/>
                </p:oleObj>
              </mc:Choice>
              <mc:Fallback>
                <p:oleObj name="Equation" r:id="rId3" imgW="1879600" imgH="977900" progId="Equation.3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86200" y="5029200"/>
                        <a:ext cx="1879600" cy="97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952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Trees -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Hypothesis </a:t>
            </a:r>
            <a:r>
              <a:rPr lang="en-US" dirty="0"/>
              <a:t>Space: </a:t>
            </a:r>
            <a:endParaRPr lang="en-US" dirty="0" smtClean="0"/>
          </a:p>
          <a:p>
            <a:pPr lvl="1"/>
            <a:r>
              <a:rPr lang="en-US" dirty="0" smtClean="0"/>
              <a:t>Variable </a:t>
            </a:r>
            <a:r>
              <a:rPr lang="en-US" dirty="0"/>
              <a:t>size (contains all functions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Deterministic</a:t>
            </a:r>
            <a:r>
              <a:rPr lang="en-US" dirty="0"/>
              <a:t>;  Discrete and Continuous attributes </a:t>
            </a:r>
          </a:p>
          <a:p>
            <a:r>
              <a:rPr lang="en-US" dirty="0" smtClean="0"/>
              <a:t>Search Algorithm</a:t>
            </a:r>
          </a:p>
          <a:p>
            <a:pPr lvl="1"/>
            <a:r>
              <a:rPr lang="en-US" dirty="0" smtClean="0"/>
              <a:t>ID3 </a:t>
            </a:r>
            <a:r>
              <a:rPr lang="en-US" dirty="0"/>
              <a:t>- </a:t>
            </a:r>
            <a:r>
              <a:rPr lang="en-US" dirty="0" smtClean="0"/>
              <a:t>batch</a:t>
            </a:r>
          </a:p>
          <a:p>
            <a:pPr lvl="1"/>
            <a:r>
              <a:rPr lang="en-US" dirty="0" smtClean="0"/>
              <a:t>Extensions</a:t>
            </a:r>
            <a:r>
              <a:rPr lang="en-US" dirty="0"/>
              <a:t>: missing </a:t>
            </a:r>
            <a:r>
              <a:rPr lang="en-US" dirty="0" smtClean="0"/>
              <a:t>values</a:t>
            </a:r>
            <a:endParaRPr lang="en-US" dirty="0"/>
          </a:p>
          <a:p>
            <a:r>
              <a:rPr lang="en-US" dirty="0" smtClean="0"/>
              <a:t>Issues</a:t>
            </a:r>
            <a:r>
              <a:rPr lang="en-US" dirty="0"/>
              <a:t>:  </a:t>
            </a:r>
            <a:endParaRPr lang="en-US" dirty="0" smtClean="0"/>
          </a:p>
          <a:p>
            <a:pPr lvl="1"/>
            <a:r>
              <a:rPr lang="en-US" dirty="0" smtClean="0"/>
              <a:t>What </a:t>
            </a:r>
            <a:r>
              <a:rPr lang="en-US" dirty="0"/>
              <a:t>is the </a:t>
            </a:r>
            <a:r>
              <a:rPr lang="en-US" dirty="0" smtClean="0"/>
              <a:t>goal? </a:t>
            </a:r>
          </a:p>
          <a:p>
            <a:pPr lvl="1"/>
            <a:r>
              <a:rPr lang="en-US" dirty="0" smtClean="0"/>
              <a:t>When </a:t>
            </a:r>
            <a:r>
              <a:rPr lang="en-US" dirty="0"/>
              <a:t>to </a:t>
            </a:r>
            <a:r>
              <a:rPr lang="en-US" dirty="0" smtClean="0"/>
              <a:t>stop? </a:t>
            </a:r>
            <a:r>
              <a:rPr lang="en-US" dirty="0"/>
              <a:t>How to guarantee good </a:t>
            </a:r>
            <a:r>
              <a:rPr lang="en-US" dirty="0" smtClean="0"/>
              <a:t>generalization?</a:t>
            </a:r>
            <a:endParaRPr lang="en-US" dirty="0"/>
          </a:p>
          <a:p>
            <a:r>
              <a:rPr lang="en-US" dirty="0" smtClean="0"/>
              <a:t>Did </a:t>
            </a:r>
            <a:r>
              <a:rPr lang="en-US" dirty="0"/>
              <a:t>not address: </a:t>
            </a:r>
            <a:endParaRPr lang="en-US" dirty="0" smtClean="0"/>
          </a:p>
          <a:p>
            <a:pPr lvl="1"/>
            <a:r>
              <a:rPr lang="en-US" dirty="0" smtClean="0"/>
              <a:t>How </a:t>
            </a:r>
            <a:r>
              <a:rPr lang="en-US" dirty="0"/>
              <a:t>are we </a:t>
            </a:r>
            <a:r>
              <a:rPr lang="en-US" dirty="0" smtClean="0"/>
              <a:t>doing? </a:t>
            </a:r>
            <a:r>
              <a:rPr lang="en-US" dirty="0"/>
              <a:t>(Correctness-wise, Complexity-wise)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FA6F6034-1516-478C-9756-BC6A8296D6DE}" type="slidenum">
              <a:rPr lang="en-US" smtClean="0"/>
              <a:pPr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71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Expressivity of Decision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As Boolean functions they can represent </a:t>
            </a:r>
            <a:r>
              <a:rPr lang="en-US" sz="2200" dirty="0" smtClean="0">
                <a:solidFill>
                  <a:schemeClr val="accent1"/>
                </a:solidFill>
              </a:rPr>
              <a:t>any Boolean function.</a:t>
            </a:r>
          </a:p>
          <a:p>
            <a:r>
              <a:rPr lang="en-US" sz="2200" dirty="0" smtClean="0"/>
              <a:t>Can be rewritten as rules in Disjunctive Normal Form (DNF)</a:t>
            </a:r>
          </a:p>
          <a:p>
            <a:pPr lvl="1"/>
            <a:r>
              <a:rPr lang="en-US" dirty="0" err="1" smtClean="0"/>
              <a:t>Green^square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positive</a:t>
            </a:r>
          </a:p>
          <a:p>
            <a:pPr lvl="1"/>
            <a:r>
              <a:rPr lang="en-US" dirty="0" err="1" smtClean="0">
                <a:sym typeface="Wingdings" pitchFamily="2" charset="2"/>
              </a:rPr>
              <a:t>Blue^circle</a:t>
            </a:r>
            <a:r>
              <a:rPr lang="en-US" dirty="0" smtClean="0">
                <a:sym typeface="Wingdings" pitchFamily="2" charset="2"/>
              </a:rPr>
              <a:t>  positive</a:t>
            </a:r>
          </a:p>
          <a:p>
            <a:pPr lvl="1"/>
            <a:r>
              <a:rPr lang="en-US" dirty="0" err="1" smtClean="0">
                <a:sym typeface="Wingdings" pitchFamily="2" charset="2"/>
              </a:rPr>
              <a:t>Blue^square</a:t>
            </a:r>
            <a:r>
              <a:rPr lang="en-US" dirty="0" smtClean="0">
                <a:sym typeface="Wingdings" pitchFamily="2" charset="2"/>
              </a:rPr>
              <a:t>  positive</a:t>
            </a:r>
          </a:p>
          <a:p>
            <a:r>
              <a:rPr lang="en-US" sz="2200" dirty="0" smtClean="0">
                <a:sym typeface="Wingdings" pitchFamily="2" charset="2"/>
              </a:rPr>
              <a:t>The disjunction of these rules is equivalent to the Decision Tree</a:t>
            </a:r>
          </a:p>
          <a:p>
            <a:r>
              <a:rPr lang="en-US" sz="2200" dirty="0" smtClean="0">
                <a:solidFill>
                  <a:srgbClr val="FF9900"/>
                </a:solidFill>
                <a:sym typeface="Wingdings" pitchFamily="2" charset="2"/>
              </a:rPr>
              <a:t>What did we show? What is the hypothesis space here?</a:t>
            </a:r>
          </a:p>
          <a:p>
            <a:r>
              <a:rPr lang="en-US" sz="1200" dirty="0" smtClean="0">
                <a:sym typeface="Wingdings" pitchFamily="2" charset="2"/>
              </a:rPr>
              <a:t>2 dimensions, 3 values each |X| = 9; |Y| = 2; |H| = </a:t>
            </a:r>
            <a:r>
              <a:rPr lang="en-US" sz="1200" dirty="0" smtClean="0">
                <a:latin typeface="Calibri"/>
                <a:sym typeface="Wingdings" pitchFamily="2" charset="2"/>
              </a:rPr>
              <a:t>2</a:t>
            </a:r>
            <a:r>
              <a:rPr lang="en-US" sz="1200" baseline="30000" dirty="0" smtClean="0">
                <a:latin typeface="Calibri"/>
                <a:sym typeface="Wingdings" pitchFamily="2" charset="2"/>
              </a:rPr>
              <a:t>9</a:t>
            </a:r>
            <a:endParaRPr lang="en-US" sz="1200" baseline="30000" dirty="0">
              <a:latin typeface="Calibri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0" y="4003675"/>
            <a:ext cx="2184400" cy="1558925"/>
          </a:xfrm>
        </p:spPr>
        <p:txBody>
          <a:bodyPr/>
          <a:lstStyle/>
          <a:p>
            <a:r>
              <a:rPr lang="en-US" dirty="0" smtClean="0"/>
              <a:t>Decision Trees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FA6F6034-1516-478C-9756-BC6A8296D6DE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922463" y="4133654"/>
            <a:ext cx="5773737" cy="2286000"/>
            <a:chOff x="1558925" y="3417888"/>
            <a:chExt cx="6137275" cy="2754312"/>
          </a:xfrm>
        </p:grpSpPr>
        <p:sp>
          <p:nvSpPr>
            <p:cNvPr id="114692" name="Text Box 4"/>
            <p:cNvSpPr txBox="1">
              <a:spLocks noChangeArrowheads="1"/>
            </p:cNvSpPr>
            <p:nvPr/>
          </p:nvSpPr>
          <p:spPr bwMode="auto">
            <a:xfrm>
              <a:off x="4125913" y="3417888"/>
              <a:ext cx="7842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/>
                <a:t>Color </a:t>
              </a:r>
            </a:p>
          </p:txBody>
        </p:sp>
        <p:cxnSp>
          <p:nvCxnSpPr>
            <p:cNvPr id="114693" name="AutoShape 5"/>
            <p:cNvCxnSpPr>
              <a:cxnSpLocks noChangeShapeType="1"/>
              <a:stCxn id="114692" idx="2"/>
            </p:cNvCxnSpPr>
            <p:nvPr/>
          </p:nvCxnSpPr>
          <p:spPr bwMode="auto">
            <a:xfrm>
              <a:off x="4518025" y="3814763"/>
              <a:ext cx="1651000" cy="8064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4694" name="AutoShape 6"/>
            <p:cNvCxnSpPr>
              <a:cxnSpLocks noChangeShapeType="1"/>
              <a:stCxn id="114692" idx="2"/>
            </p:cNvCxnSpPr>
            <p:nvPr/>
          </p:nvCxnSpPr>
          <p:spPr bwMode="auto">
            <a:xfrm>
              <a:off x="4518025" y="3814763"/>
              <a:ext cx="130175" cy="8556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4695" name="AutoShape 7"/>
            <p:cNvCxnSpPr>
              <a:cxnSpLocks noChangeShapeType="1"/>
            </p:cNvCxnSpPr>
            <p:nvPr/>
          </p:nvCxnSpPr>
          <p:spPr bwMode="auto">
            <a:xfrm flipH="1">
              <a:off x="3227388" y="3765551"/>
              <a:ext cx="1290637" cy="8556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4696" name="AutoShape 8"/>
            <p:cNvCxnSpPr>
              <a:cxnSpLocks noChangeShapeType="1"/>
            </p:cNvCxnSpPr>
            <p:nvPr/>
          </p:nvCxnSpPr>
          <p:spPr bwMode="auto">
            <a:xfrm flipH="1" flipV="1">
              <a:off x="3244850" y="4648200"/>
              <a:ext cx="1285875" cy="1066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4697" name="AutoShape 9"/>
            <p:cNvCxnSpPr>
              <a:cxnSpLocks noChangeShapeType="1"/>
            </p:cNvCxnSpPr>
            <p:nvPr/>
          </p:nvCxnSpPr>
          <p:spPr bwMode="auto">
            <a:xfrm flipV="1">
              <a:off x="1787525" y="4648200"/>
              <a:ext cx="1457325" cy="990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4698" name="AutoShape 10"/>
            <p:cNvCxnSpPr>
              <a:cxnSpLocks noChangeShapeType="1"/>
            </p:cNvCxnSpPr>
            <p:nvPr/>
          </p:nvCxnSpPr>
          <p:spPr bwMode="auto">
            <a:xfrm>
              <a:off x="6148388" y="4625975"/>
              <a:ext cx="1049337" cy="10128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4699" name="AutoShape 11"/>
            <p:cNvCxnSpPr>
              <a:cxnSpLocks noChangeShapeType="1"/>
            </p:cNvCxnSpPr>
            <p:nvPr/>
          </p:nvCxnSpPr>
          <p:spPr bwMode="auto">
            <a:xfrm flipV="1">
              <a:off x="5140325" y="4600575"/>
              <a:ext cx="1008063" cy="10382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4700" name="Text Box 12"/>
            <p:cNvSpPr txBox="1">
              <a:spLocks noChangeArrowheads="1"/>
            </p:cNvSpPr>
            <p:nvPr/>
          </p:nvSpPr>
          <p:spPr bwMode="auto">
            <a:xfrm>
              <a:off x="6207125" y="4419600"/>
              <a:ext cx="8096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66"/>
                  </a:solidFill>
                </a:rPr>
                <a:t>Shape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grpSp>
          <p:nvGrpSpPr>
            <p:cNvPr id="114701" name="Group 13"/>
            <p:cNvGrpSpPr>
              <a:grpSpLocks/>
            </p:cNvGrpSpPr>
            <p:nvPr/>
          </p:nvGrpSpPr>
          <p:grpSpPr bwMode="auto">
            <a:xfrm>
              <a:off x="3082925" y="4022725"/>
              <a:ext cx="3300413" cy="396875"/>
              <a:chOff x="1872" y="2534"/>
              <a:chExt cx="2079" cy="250"/>
            </a:xfrm>
          </p:grpSpPr>
          <p:sp>
            <p:nvSpPr>
              <p:cNvPr id="114702" name="Text Box 14"/>
              <p:cNvSpPr txBox="1">
                <a:spLocks noChangeArrowheads="1"/>
              </p:cNvSpPr>
              <p:nvPr/>
            </p:nvSpPr>
            <p:spPr bwMode="auto">
              <a:xfrm>
                <a:off x="1872" y="2534"/>
                <a:ext cx="40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>
                    <a:solidFill>
                      <a:schemeClr val="accent2"/>
                    </a:solidFill>
                  </a:rPr>
                  <a:t>Blue</a:t>
                </a:r>
                <a:endParaRPr lang="en-US" sz="20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114703" name="Text Box 15"/>
              <p:cNvSpPr txBox="1">
                <a:spLocks noChangeArrowheads="1"/>
              </p:cNvSpPr>
              <p:nvPr/>
            </p:nvSpPr>
            <p:spPr bwMode="auto">
              <a:xfrm>
                <a:off x="2880" y="2534"/>
                <a:ext cx="32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 dirty="0">
                    <a:solidFill>
                      <a:srgbClr val="FF0066"/>
                    </a:solidFill>
                  </a:rPr>
                  <a:t>red</a:t>
                </a:r>
              </a:p>
            </p:txBody>
          </p:sp>
          <p:sp>
            <p:nvSpPr>
              <p:cNvPr id="114704" name="Text Box 16"/>
              <p:cNvSpPr txBox="1">
                <a:spLocks noChangeArrowheads="1"/>
              </p:cNvSpPr>
              <p:nvPr/>
            </p:nvSpPr>
            <p:spPr bwMode="auto">
              <a:xfrm>
                <a:off x="3456" y="2534"/>
                <a:ext cx="49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>
                    <a:solidFill>
                      <a:srgbClr val="33CC33"/>
                    </a:solidFill>
                  </a:rPr>
                  <a:t>Green</a:t>
                </a:r>
              </a:p>
            </p:txBody>
          </p:sp>
        </p:grpSp>
        <p:sp>
          <p:nvSpPr>
            <p:cNvPr id="114705" name="Text Box 17"/>
            <p:cNvSpPr txBox="1">
              <a:spLocks noChangeArrowheads="1"/>
            </p:cNvSpPr>
            <p:nvPr/>
          </p:nvSpPr>
          <p:spPr bwMode="auto">
            <a:xfrm>
              <a:off x="2473325" y="4343400"/>
              <a:ext cx="8096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66"/>
                  </a:solidFill>
                </a:rPr>
                <a:t>Shape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114706" name="Text Box 18"/>
            <p:cNvSpPr txBox="1">
              <a:spLocks noChangeArrowheads="1"/>
            </p:cNvSpPr>
            <p:nvPr/>
          </p:nvSpPr>
          <p:spPr bwMode="auto">
            <a:xfrm>
              <a:off x="2625725" y="5181600"/>
              <a:ext cx="86677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FF"/>
                  </a:solidFill>
                </a:rPr>
                <a:t>square</a:t>
              </a:r>
            </a:p>
          </p:txBody>
        </p:sp>
        <p:sp>
          <p:nvSpPr>
            <p:cNvPr id="114707" name="Text Box 19"/>
            <p:cNvSpPr txBox="1">
              <a:spLocks noChangeArrowheads="1"/>
            </p:cNvSpPr>
            <p:nvPr/>
          </p:nvSpPr>
          <p:spPr bwMode="auto">
            <a:xfrm>
              <a:off x="1939925" y="4648200"/>
              <a:ext cx="93503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 dirty="0">
                  <a:solidFill>
                    <a:srgbClr val="0000FF"/>
                  </a:solidFill>
                </a:rPr>
                <a:t>triangle</a:t>
              </a:r>
            </a:p>
          </p:txBody>
        </p:sp>
        <p:sp>
          <p:nvSpPr>
            <p:cNvPr id="114708" name="Text Box 20"/>
            <p:cNvSpPr txBox="1">
              <a:spLocks noChangeArrowheads="1"/>
            </p:cNvSpPr>
            <p:nvPr/>
          </p:nvSpPr>
          <p:spPr bwMode="auto">
            <a:xfrm>
              <a:off x="3727450" y="4724400"/>
              <a:ext cx="72707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FF"/>
                  </a:solidFill>
                </a:rPr>
                <a:t>circle</a:t>
              </a:r>
            </a:p>
          </p:txBody>
        </p:sp>
        <p:sp>
          <p:nvSpPr>
            <p:cNvPr id="114709" name="Text Box 21"/>
            <p:cNvSpPr txBox="1">
              <a:spLocks noChangeArrowheads="1"/>
            </p:cNvSpPr>
            <p:nvPr/>
          </p:nvSpPr>
          <p:spPr bwMode="auto">
            <a:xfrm>
              <a:off x="6969125" y="4800600"/>
              <a:ext cx="72707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33CC33"/>
                  </a:solidFill>
                </a:rPr>
                <a:t>circle</a:t>
              </a:r>
            </a:p>
          </p:txBody>
        </p:sp>
        <p:sp>
          <p:nvSpPr>
            <p:cNvPr id="114710" name="Text Box 22"/>
            <p:cNvSpPr txBox="1">
              <a:spLocks noChangeArrowheads="1"/>
            </p:cNvSpPr>
            <p:nvPr/>
          </p:nvSpPr>
          <p:spPr bwMode="auto">
            <a:xfrm>
              <a:off x="4911725" y="4876800"/>
              <a:ext cx="86677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33CC33"/>
                  </a:solidFill>
                </a:rPr>
                <a:t>square</a:t>
              </a:r>
            </a:p>
          </p:txBody>
        </p:sp>
        <p:cxnSp>
          <p:nvCxnSpPr>
            <p:cNvPr id="114711" name="AutoShape 23"/>
            <p:cNvCxnSpPr>
              <a:cxnSpLocks noChangeShapeType="1"/>
            </p:cNvCxnSpPr>
            <p:nvPr/>
          </p:nvCxnSpPr>
          <p:spPr bwMode="auto">
            <a:xfrm>
              <a:off x="3257550" y="4630738"/>
              <a:ext cx="206375" cy="1160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4712" name="Text Box 24"/>
            <p:cNvSpPr txBox="1">
              <a:spLocks noChangeArrowheads="1"/>
            </p:cNvSpPr>
            <p:nvPr/>
          </p:nvSpPr>
          <p:spPr bwMode="auto">
            <a:xfrm>
              <a:off x="6892925" y="5622925"/>
              <a:ext cx="2540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/>
                <a:t>-</a:t>
              </a:r>
              <a:endParaRPr lang="en-US" sz="2000" b="1">
                <a:solidFill>
                  <a:srgbClr val="33CC33"/>
                </a:solidFill>
              </a:endParaRPr>
            </a:p>
          </p:txBody>
        </p:sp>
        <p:sp>
          <p:nvSpPr>
            <p:cNvPr id="114713" name="Text Box 25"/>
            <p:cNvSpPr txBox="1">
              <a:spLocks noChangeArrowheads="1"/>
            </p:cNvSpPr>
            <p:nvPr/>
          </p:nvSpPr>
          <p:spPr bwMode="auto">
            <a:xfrm>
              <a:off x="4987925" y="5562600"/>
              <a:ext cx="30638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/>
                <a:t>+</a:t>
              </a:r>
              <a:endParaRPr lang="en-US" sz="2000" b="1">
                <a:solidFill>
                  <a:srgbClr val="33CC33"/>
                </a:solidFill>
              </a:endParaRPr>
            </a:p>
          </p:txBody>
        </p:sp>
        <p:sp>
          <p:nvSpPr>
            <p:cNvPr id="114714" name="Text Box 26"/>
            <p:cNvSpPr txBox="1">
              <a:spLocks noChangeArrowheads="1"/>
            </p:cNvSpPr>
            <p:nvPr/>
          </p:nvSpPr>
          <p:spPr bwMode="auto">
            <a:xfrm>
              <a:off x="4302125" y="5715000"/>
              <a:ext cx="30638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/>
                <a:t>+</a:t>
              </a:r>
              <a:endParaRPr lang="en-US" sz="2000" b="1">
                <a:solidFill>
                  <a:srgbClr val="33CC33"/>
                </a:solidFill>
              </a:endParaRPr>
            </a:p>
          </p:txBody>
        </p:sp>
        <p:sp>
          <p:nvSpPr>
            <p:cNvPr id="114715" name="Text Box 27"/>
            <p:cNvSpPr txBox="1">
              <a:spLocks noChangeArrowheads="1"/>
            </p:cNvSpPr>
            <p:nvPr/>
          </p:nvSpPr>
          <p:spPr bwMode="auto">
            <a:xfrm>
              <a:off x="3235325" y="5775325"/>
              <a:ext cx="30638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/>
                <a:t>+</a:t>
              </a:r>
              <a:endParaRPr lang="en-US" sz="2000" b="1">
                <a:solidFill>
                  <a:srgbClr val="33CC33"/>
                </a:solidFill>
              </a:endParaRPr>
            </a:p>
          </p:txBody>
        </p:sp>
        <p:sp>
          <p:nvSpPr>
            <p:cNvPr id="114716" name="Text Box 28"/>
            <p:cNvSpPr txBox="1">
              <a:spLocks noChangeArrowheads="1"/>
            </p:cNvSpPr>
            <p:nvPr/>
          </p:nvSpPr>
          <p:spPr bwMode="auto">
            <a:xfrm>
              <a:off x="1558925" y="5638800"/>
              <a:ext cx="2540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/>
                <a:t>-</a:t>
              </a:r>
              <a:endParaRPr lang="en-US" sz="2000" b="1">
                <a:solidFill>
                  <a:srgbClr val="33CC33"/>
                </a:solidFill>
              </a:endParaRPr>
            </a:p>
          </p:txBody>
        </p:sp>
        <p:sp>
          <p:nvSpPr>
            <p:cNvPr id="114717" name="Text Box 29"/>
            <p:cNvSpPr txBox="1">
              <a:spLocks noChangeArrowheads="1"/>
            </p:cNvSpPr>
            <p:nvPr/>
          </p:nvSpPr>
          <p:spPr bwMode="auto">
            <a:xfrm>
              <a:off x="4606925" y="4495800"/>
              <a:ext cx="30638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/>
                <a:t>+</a:t>
              </a:r>
              <a:endParaRPr lang="en-US" sz="2000" b="1">
                <a:solidFill>
                  <a:srgbClr val="33CC33"/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685800" y="1349725"/>
            <a:ext cx="7620000" cy="2743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6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Output is a discrete category. Real valued outputs are possible (regression trees)</a:t>
            </a:r>
          </a:p>
          <a:p>
            <a:r>
              <a:rPr lang="en-US" dirty="0" smtClean="0"/>
              <a:t>There are efficient algorithms for processing large amounts of data (but not too many features)</a:t>
            </a:r>
          </a:p>
          <a:p>
            <a:r>
              <a:rPr lang="en-US" dirty="0" smtClean="0"/>
              <a:t>There are methods for handling </a:t>
            </a:r>
            <a:r>
              <a:rPr lang="en-US" b="1" dirty="0" smtClean="0"/>
              <a:t>noisy data </a:t>
            </a:r>
            <a:r>
              <a:rPr lang="en-US" dirty="0" smtClean="0"/>
              <a:t>(classification noise and attribute noise) and for handling missing attribute values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0" y="3927475"/>
            <a:ext cx="2184400" cy="1558925"/>
          </a:xfrm>
        </p:spPr>
        <p:txBody>
          <a:bodyPr/>
          <a:lstStyle/>
          <a:p>
            <a:r>
              <a:rPr lang="en-US" dirty="0" smtClean="0"/>
              <a:t>Decision Trees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FA6F6034-1516-478C-9756-BC6A8296D6DE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116766" name="Group 30"/>
          <p:cNvGrpSpPr>
            <a:grpSpLocks/>
          </p:cNvGrpSpPr>
          <p:nvPr/>
        </p:nvGrpSpPr>
        <p:grpSpPr bwMode="auto">
          <a:xfrm>
            <a:off x="1981200" y="4114800"/>
            <a:ext cx="5791200" cy="2371734"/>
            <a:chOff x="912" y="2153"/>
            <a:chExt cx="3866" cy="1735"/>
          </a:xfrm>
        </p:grpSpPr>
        <p:sp>
          <p:nvSpPr>
            <p:cNvPr id="116740" name="Text Box 4"/>
            <p:cNvSpPr txBox="1">
              <a:spLocks noChangeArrowheads="1"/>
            </p:cNvSpPr>
            <p:nvPr/>
          </p:nvSpPr>
          <p:spPr bwMode="auto">
            <a:xfrm>
              <a:off x="2529" y="2153"/>
              <a:ext cx="4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/>
                <a:t>Color </a:t>
              </a:r>
            </a:p>
          </p:txBody>
        </p:sp>
        <p:cxnSp>
          <p:nvCxnSpPr>
            <p:cNvPr id="116741" name="AutoShape 5"/>
            <p:cNvCxnSpPr>
              <a:cxnSpLocks noChangeShapeType="1"/>
              <a:stCxn id="116740" idx="2"/>
            </p:cNvCxnSpPr>
            <p:nvPr/>
          </p:nvCxnSpPr>
          <p:spPr bwMode="auto">
            <a:xfrm>
              <a:off x="2776" y="2403"/>
              <a:ext cx="1040" cy="5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6742" name="AutoShape 6"/>
            <p:cNvCxnSpPr>
              <a:cxnSpLocks noChangeShapeType="1"/>
              <a:stCxn id="116740" idx="2"/>
            </p:cNvCxnSpPr>
            <p:nvPr/>
          </p:nvCxnSpPr>
          <p:spPr bwMode="auto">
            <a:xfrm>
              <a:off x="2776" y="2403"/>
              <a:ext cx="82" cy="53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6743" name="AutoShape 7"/>
            <p:cNvCxnSpPr>
              <a:cxnSpLocks noChangeShapeType="1"/>
              <a:stCxn id="116740" idx="2"/>
            </p:cNvCxnSpPr>
            <p:nvPr/>
          </p:nvCxnSpPr>
          <p:spPr bwMode="auto">
            <a:xfrm flipH="1">
              <a:off x="1963" y="2403"/>
              <a:ext cx="813" cy="53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6744" name="AutoShape 8"/>
            <p:cNvCxnSpPr>
              <a:cxnSpLocks noChangeShapeType="1"/>
            </p:cNvCxnSpPr>
            <p:nvPr/>
          </p:nvCxnSpPr>
          <p:spPr bwMode="auto">
            <a:xfrm flipH="1" flipV="1">
              <a:off x="1974" y="2928"/>
              <a:ext cx="810" cy="67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6745" name="AutoShape 9"/>
            <p:cNvCxnSpPr>
              <a:cxnSpLocks noChangeShapeType="1"/>
            </p:cNvCxnSpPr>
            <p:nvPr/>
          </p:nvCxnSpPr>
          <p:spPr bwMode="auto">
            <a:xfrm flipV="1">
              <a:off x="1056" y="2928"/>
              <a:ext cx="918" cy="62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6746" name="AutoShape 10"/>
            <p:cNvCxnSpPr>
              <a:cxnSpLocks noChangeShapeType="1"/>
            </p:cNvCxnSpPr>
            <p:nvPr/>
          </p:nvCxnSpPr>
          <p:spPr bwMode="auto">
            <a:xfrm>
              <a:off x="3803" y="2914"/>
              <a:ext cx="661" cy="6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6747" name="AutoShape 11"/>
            <p:cNvCxnSpPr>
              <a:cxnSpLocks noChangeShapeType="1"/>
            </p:cNvCxnSpPr>
            <p:nvPr/>
          </p:nvCxnSpPr>
          <p:spPr bwMode="auto">
            <a:xfrm flipV="1">
              <a:off x="3168" y="2898"/>
              <a:ext cx="635" cy="6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6748" name="Text Box 12"/>
            <p:cNvSpPr txBox="1">
              <a:spLocks noChangeArrowheads="1"/>
            </p:cNvSpPr>
            <p:nvPr/>
          </p:nvSpPr>
          <p:spPr bwMode="auto">
            <a:xfrm>
              <a:off x="3840" y="2784"/>
              <a:ext cx="51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66"/>
                  </a:solidFill>
                </a:rPr>
                <a:t>Shape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grpSp>
          <p:nvGrpSpPr>
            <p:cNvPr id="116749" name="Group 13"/>
            <p:cNvGrpSpPr>
              <a:grpSpLocks/>
            </p:cNvGrpSpPr>
            <p:nvPr/>
          </p:nvGrpSpPr>
          <p:grpSpPr bwMode="auto">
            <a:xfrm>
              <a:off x="1872" y="2534"/>
              <a:ext cx="2079" cy="250"/>
              <a:chOff x="1872" y="2534"/>
              <a:chExt cx="2079" cy="250"/>
            </a:xfrm>
          </p:grpSpPr>
          <p:sp>
            <p:nvSpPr>
              <p:cNvPr id="116750" name="Text Box 14"/>
              <p:cNvSpPr txBox="1">
                <a:spLocks noChangeArrowheads="1"/>
              </p:cNvSpPr>
              <p:nvPr/>
            </p:nvSpPr>
            <p:spPr bwMode="auto">
              <a:xfrm>
                <a:off x="1872" y="2534"/>
                <a:ext cx="40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>
                    <a:solidFill>
                      <a:schemeClr val="accent2"/>
                    </a:solidFill>
                  </a:rPr>
                  <a:t>Blue</a:t>
                </a:r>
                <a:endParaRPr lang="en-US" sz="20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116751" name="Text Box 15"/>
              <p:cNvSpPr txBox="1">
                <a:spLocks noChangeArrowheads="1"/>
              </p:cNvSpPr>
              <p:nvPr/>
            </p:nvSpPr>
            <p:spPr bwMode="auto">
              <a:xfrm>
                <a:off x="2880" y="2534"/>
                <a:ext cx="32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>
                    <a:solidFill>
                      <a:srgbClr val="FF0066"/>
                    </a:solidFill>
                  </a:rPr>
                  <a:t>red</a:t>
                </a:r>
              </a:p>
            </p:txBody>
          </p:sp>
          <p:sp>
            <p:nvSpPr>
              <p:cNvPr id="116752" name="Text Box 16"/>
              <p:cNvSpPr txBox="1">
                <a:spLocks noChangeArrowheads="1"/>
              </p:cNvSpPr>
              <p:nvPr/>
            </p:nvSpPr>
            <p:spPr bwMode="auto">
              <a:xfrm>
                <a:off x="3456" y="2534"/>
                <a:ext cx="49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>
                    <a:solidFill>
                      <a:srgbClr val="33CC33"/>
                    </a:solidFill>
                  </a:rPr>
                  <a:t>Green</a:t>
                </a:r>
              </a:p>
            </p:txBody>
          </p:sp>
        </p:grpSp>
        <p:sp>
          <p:nvSpPr>
            <p:cNvPr id="116753" name="Text Box 17"/>
            <p:cNvSpPr txBox="1">
              <a:spLocks noChangeArrowheads="1"/>
            </p:cNvSpPr>
            <p:nvPr/>
          </p:nvSpPr>
          <p:spPr bwMode="auto">
            <a:xfrm>
              <a:off x="1488" y="2736"/>
              <a:ext cx="51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 dirty="0">
                  <a:solidFill>
                    <a:srgbClr val="000066"/>
                  </a:solidFill>
                </a:rPr>
                <a:t>Shape</a:t>
              </a:r>
              <a:endParaRPr lang="en-US" sz="2000" b="1" dirty="0">
                <a:solidFill>
                  <a:srgbClr val="0000FF"/>
                </a:solidFill>
              </a:endParaRPr>
            </a:p>
          </p:txBody>
        </p:sp>
        <p:sp>
          <p:nvSpPr>
            <p:cNvPr id="116754" name="Text Box 18"/>
            <p:cNvSpPr txBox="1">
              <a:spLocks noChangeArrowheads="1"/>
            </p:cNvSpPr>
            <p:nvPr/>
          </p:nvSpPr>
          <p:spPr bwMode="auto">
            <a:xfrm>
              <a:off x="1584" y="3264"/>
              <a:ext cx="54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FF"/>
                  </a:solidFill>
                </a:rPr>
                <a:t>square</a:t>
              </a:r>
            </a:p>
          </p:txBody>
        </p:sp>
        <p:sp>
          <p:nvSpPr>
            <p:cNvPr id="116755" name="Text Box 19"/>
            <p:cNvSpPr txBox="1">
              <a:spLocks noChangeArrowheads="1"/>
            </p:cNvSpPr>
            <p:nvPr/>
          </p:nvSpPr>
          <p:spPr bwMode="auto">
            <a:xfrm>
              <a:off x="1152" y="2928"/>
              <a:ext cx="58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FF"/>
                  </a:solidFill>
                </a:rPr>
                <a:t>triangle</a:t>
              </a:r>
            </a:p>
          </p:txBody>
        </p:sp>
        <p:sp>
          <p:nvSpPr>
            <p:cNvPr id="116756" name="Text Box 20"/>
            <p:cNvSpPr txBox="1">
              <a:spLocks noChangeArrowheads="1"/>
            </p:cNvSpPr>
            <p:nvPr/>
          </p:nvSpPr>
          <p:spPr bwMode="auto">
            <a:xfrm>
              <a:off x="2278" y="2976"/>
              <a:ext cx="45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FF"/>
                  </a:solidFill>
                </a:rPr>
                <a:t>circle</a:t>
              </a:r>
            </a:p>
          </p:txBody>
        </p:sp>
        <p:sp>
          <p:nvSpPr>
            <p:cNvPr id="116757" name="Text Box 21"/>
            <p:cNvSpPr txBox="1">
              <a:spLocks noChangeArrowheads="1"/>
            </p:cNvSpPr>
            <p:nvPr/>
          </p:nvSpPr>
          <p:spPr bwMode="auto">
            <a:xfrm>
              <a:off x="4320" y="3024"/>
              <a:ext cx="45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33CC33"/>
                  </a:solidFill>
                </a:rPr>
                <a:t>circle</a:t>
              </a:r>
            </a:p>
          </p:txBody>
        </p:sp>
        <p:sp>
          <p:nvSpPr>
            <p:cNvPr id="116758" name="Text Box 22"/>
            <p:cNvSpPr txBox="1">
              <a:spLocks noChangeArrowheads="1"/>
            </p:cNvSpPr>
            <p:nvPr/>
          </p:nvSpPr>
          <p:spPr bwMode="auto">
            <a:xfrm>
              <a:off x="3024" y="3072"/>
              <a:ext cx="54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33CC33"/>
                  </a:solidFill>
                </a:rPr>
                <a:t>square</a:t>
              </a:r>
            </a:p>
          </p:txBody>
        </p:sp>
        <p:cxnSp>
          <p:nvCxnSpPr>
            <p:cNvPr id="116759" name="AutoShape 23"/>
            <p:cNvCxnSpPr>
              <a:cxnSpLocks noChangeShapeType="1"/>
            </p:cNvCxnSpPr>
            <p:nvPr/>
          </p:nvCxnSpPr>
          <p:spPr bwMode="auto">
            <a:xfrm>
              <a:off x="1982" y="2917"/>
              <a:ext cx="130" cy="73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6760" name="Text Box 24"/>
            <p:cNvSpPr txBox="1">
              <a:spLocks noChangeArrowheads="1"/>
            </p:cNvSpPr>
            <p:nvPr/>
          </p:nvSpPr>
          <p:spPr bwMode="auto">
            <a:xfrm>
              <a:off x="4272" y="3542"/>
              <a:ext cx="1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/>
                <a:t>-</a:t>
              </a:r>
              <a:endParaRPr lang="en-US" sz="2000" b="1">
                <a:solidFill>
                  <a:srgbClr val="33CC33"/>
                </a:solidFill>
              </a:endParaRPr>
            </a:p>
          </p:txBody>
        </p:sp>
        <p:sp>
          <p:nvSpPr>
            <p:cNvPr id="116761" name="Text Box 25"/>
            <p:cNvSpPr txBox="1">
              <a:spLocks noChangeArrowheads="1"/>
            </p:cNvSpPr>
            <p:nvPr/>
          </p:nvSpPr>
          <p:spPr bwMode="auto">
            <a:xfrm>
              <a:off x="3072" y="3504"/>
              <a:ext cx="19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/>
                <a:t>+</a:t>
              </a:r>
              <a:endParaRPr lang="en-US" sz="2000" b="1">
                <a:solidFill>
                  <a:srgbClr val="33CC33"/>
                </a:solidFill>
              </a:endParaRPr>
            </a:p>
          </p:txBody>
        </p:sp>
        <p:sp>
          <p:nvSpPr>
            <p:cNvPr id="116762" name="Text Box 26"/>
            <p:cNvSpPr txBox="1">
              <a:spLocks noChangeArrowheads="1"/>
            </p:cNvSpPr>
            <p:nvPr/>
          </p:nvSpPr>
          <p:spPr bwMode="auto">
            <a:xfrm>
              <a:off x="2640" y="3600"/>
              <a:ext cx="19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/>
                <a:t>+</a:t>
              </a:r>
              <a:endParaRPr lang="en-US" sz="2000" b="1">
                <a:solidFill>
                  <a:srgbClr val="33CC33"/>
                </a:solidFill>
              </a:endParaRPr>
            </a:p>
          </p:txBody>
        </p:sp>
        <p:sp>
          <p:nvSpPr>
            <p:cNvPr id="116763" name="Text Box 27"/>
            <p:cNvSpPr txBox="1">
              <a:spLocks noChangeArrowheads="1"/>
            </p:cNvSpPr>
            <p:nvPr/>
          </p:nvSpPr>
          <p:spPr bwMode="auto">
            <a:xfrm>
              <a:off x="1968" y="3638"/>
              <a:ext cx="19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/>
                <a:t>+</a:t>
              </a:r>
              <a:endParaRPr lang="en-US" sz="2000" b="1">
                <a:solidFill>
                  <a:srgbClr val="33CC33"/>
                </a:solidFill>
              </a:endParaRPr>
            </a:p>
          </p:txBody>
        </p:sp>
        <p:sp>
          <p:nvSpPr>
            <p:cNvPr id="116764" name="Text Box 28"/>
            <p:cNvSpPr txBox="1">
              <a:spLocks noChangeArrowheads="1"/>
            </p:cNvSpPr>
            <p:nvPr/>
          </p:nvSpPr>
          <p:spPr bwMode="auto">
            <a:xfrm>
              <a:off x="912" y="3552"/>
              <a:ext cx="1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/>
                <a:t>-</a:t>
              </a:r>
              <a:endParaRPr lang="en-US" sz="2000" b="1">
                <a:solidFill>
                  <a:srgbClr val="33CC33"/>
                </a:solidFill>
              </a:endParaRPr>
            </a:p>
          </p:txBody>
        </p:sp>
        <p:sp>
          <p:nvSpPr>
            <p:cNvPr id="116765" name="Text Box 29"/>
            <p:cNvSpPr txBox="1">
              <a:spLocks noChangeArrowheads="1"/>
            </p:cNvSpPr>
            <p:nvPr/>
          </p:nvSpPr>
          <p:spPr bwMode="auto">
            <a:xfrm>
              <a:off x="2832" y="2832"/>
              <a:ext cx="19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/>
                <a:t>+</a:t>
              </a:r>
              <a:endParaRPr lang="en-US" sz="2000" b="1">
                <a:solidFill>
                  <a:srgbClr val="33CC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526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DANR@YOZKPGTFUVWXY5MI" val="2971"/>
  <p:tag name="FIRSTDANR@ELHXENZFUVWZY5H8" val="4613"/>
</p:tagLst>
</file>

<file path=ppt/theme/theme1.xml><?xml version="1.0" encoding="utf-8"?>
<a:theme xmlns:a="http://schemas.openxmlformats.org/drawingml/2006/main" name="CIS Class">
  <a:themeElements>
    <a:clrScheme name="Custom 2">
      <a:dk1>
        <a:srgbClr val="0F243E"/>
      </a:dk1>
      <a:lt1>
        <a:srgbClr val="FFFFFF"/>
      </a:lt1>
      <a:dk2>
        <a:srgbClr val="1F497D"/>
      </a:dk2>
      <a:lt2>
        <a:srgbClr val="FFFFFF"/>
      </a:lt2>
      <a:accent1>
        <a:srgbClr val="F79646"/>
      </a:accent1>
      <a:accent2>
        <a:srgbClr val="0F243E"/>
      </a:accent2>
      <a:accent3>
        <a:srgbClr val="17365D"/>
      </a:accent3>
      <a:accent4>
        <a:srgbClr val="8DB3E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70201</TotalTime>
  <Words>5563</Words>
  <Application>Microsoft Office PowerPoint</Application>
  <PresentationFormat>On-screen Show (4:3)</PresentationFormat>
  <Paragraphs>1890</Paragraphs>
  <Slides>79</Slides>
  <Notes>48</Notes>
  <HiddenSlides>3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92" baseType="lpstr">
      <vt:lpstr>Cambria Math</vt:lpstr>
      <vt:lpstr>Times New Roman</vt:lpstr>
      <vt:lpstr>cmsy10</vt:lpstr>
      <vt:lpstr>Helvetica</vt:lpstr>
      <vt:lpstr>Courier</vt:lpstr>
      <vt:lpstr>Lucida Calligraphy</vt:lpstr>
      <vt:lpstr>Symbol</vt:lpstr>
      <vt:lpstr>Arial</vt:lpstr>
      <vt:lpstr>新細明體</vt:lpstr>
      <vt:lpstr>Calibri</vt:lpstr>
      <vt:lpstr>Wingdings</vt:lpstr>
      <vt:lpstr>CIS Class</vt:lpstr>
      <vt:lpstr>Equation</vt:lpstr>
      <vt:lpstr> CIS 519/419  Applied Machine Learning www.seas.upenn.edu/~cis519  </vt:lpstr>
      <vt:lpstr>Introduction - Summary</vt:lpstr>
      <vt:lpstr>Decision Trees</vt:lpstr>
      <vt:lpstr>This Lecture</vt:lpstr>
      <vt:lpstr>Representing Data </vt:lpstr>
      <vt:lpstr>Decision Trees</vt:lpstr>
      <vt:lpstr>The Representation</vt:lpstr>
      <vt:lpstr>Expressivity of Decision Trees</vt:lpstr>
      <vt:lpstr>Decision Trees</vt:lpstr>
      <vt:lpstr>Decision Boundaries</vt:lpstr>
      <vt:lpstr>Today’s key concepts</vt:lpstr>
      <vt:lpstr>Decision Trees</vt:lpstr>
      <vt:lpstr>Will I play tennis today? </vt:lpstr>
      <vt:lpstr>Will I play tennis today? </vt:lpstr>
      <vt:lpstr>Basic Decision Trees Learning Algorithm</vt:lpstr>
      <vt:lpstr>Basic Decision Tree Algorithm</vt:lpstr>
      <vt:lpstr>Picking the Root Attribute</vt:lpstr>
      <vt:lpstr>Picking the Root Attribute</vt:lpstr>
      <vt:lpstr>Picking the Root Attribute</vt:lpstr>
      <vt:lpstr>Picking the Root Attribute</vt:lpstr>
      <vt:lpstr>Entropy</vt:lpstr>
      <vt:lpstr>Entropy</vt:lpstr>
      <vt:lpstr>Entropy</vt:lpstr>
      <vt:lpstr>Information Gain</vt:lpstr>
      <vt:lpstr>Will I play tennis today? </vt:lpstr>
      <vt:lpstr>Will I play tennis today? </vt:lpstr>
      <vt:lpstr>Information Gain: Outlook</vt:lpstr>
      <vt:lpstr>Information Gain: Humidity</vt:lpstr>
      <vt:lpstr>Which feature to split on? </vt:lpstr>
      <vt:lpstr>An Illustrative Example (III)</vt:lpstr>
      <vt:lpstr>An Illustrative Example (III)</vt:lpstr>
      <vt:lpstr>An Illustrative Example (III)</vt:lpstr>
      <vt:lpstr>An Illustrative Example (IV)</vt:lpstr>
      <vt:lpstr>An Illustrative Example (V)</vt:lpstr>
      <vt:lpstr>An Illustrative Example (V)</vt:lpstr>
      <vt:lpstr>induceDecisionTree(S)</vt:lpstr>
      <vt:lpstr>An Illustrative Example (VI)</vt:lpstr>
      <vt:lpstr>Hypothesis Space in Decision Tree Induction</vt:lpstr>
      <vt:lpstr>History of Decision Tree Research</vt:lpstr>
      <vt:lpstr>Example</vt:lpstr>
      <vt:lpstr>Overfitting - Example</vt:lpstr>
      <vt:lpstr>Our training data</vt:lpstr>
      <vt:lpstr>The instance space</vt:lpstr>
      <vt:lpstr>Overfitting the Data</vt:lpstr>
      <vt:lpstr>Reasons for overfitting</vt:lpstr>
      <vt:lpstr>Pruning a decision tree</vt:lpstr>
      <vt:lpstr>Avoiding Overfitting</vt:lpstr>
      <vt:lpstr>Preventing Overfitting</vt:lpstr>
      <vt:lpstr>Expectation </vt:lpstr>
      <vt:lpstr>Variance and standard deviation</vt:lpstr>
      <vt:lpstr>More on variance</vt:lpstr>
      <vt:lpstr>The i.i.d. assumption</vt:lpstr>
      <vt:lpstr>Overfitting</vt:lpstr>
      <vt:lpstr>Overfitting</vt:lpstr>
      <vt:lpstr>Overfitting</vt:lpstr>
      <vt:lpstr>Overfitting</vt:lpstr>
      <vt:lpstr>Variance of a learner (informally)</vt:lpstr>
      <vt:lpstr>Bias of a learner (informally)</vt:lpstr>
      <vt:lpstr>Impact of bias and variance</vt:lpstr>
      <vt:lpstr>Model complexity</vt:lpstr>
      <vt:lpstr>Underfitting and Overfitting</vt:lpstr>
      <vt:lpstr>Avoiding Overfitting</vt:lpstr>
      <vt:lpstr>Trees and Rules</vt:lpstr>
      <vt:lpstr>Continuous Attributes</vt:lpstr>
      <vt:lpstr>Continuous Attributes</vt:lpstr>
      <vt:lpstr>Missing Values</vt:lpstr>
      <vt:lpstr>Missing Values</vt:lpstr>
      <vt:lpstr>Missing Values</vt:lpstr>
      <vt:lpstr>Missing Values</vt:lpstr>
      <vt:lpstr>Other Issues</vt:lpstr>
      <vt:lpstr>Decision Trees as Features</vt:lpstr>
      <vt:lpstr>Experimental Machine Learning</vt:lpstr>
      <vt:lpstr>N-fold cross validation</vt:lpstr>
      <vt:lpstr>Evaluation: significance tests</vt:lpstr>
      <vt:lpstr>Hypothesis testing</vt:lpstr>
      <vt:lpstr>Rejecting H0</vt:lpstr>
      <vt:lpstr>Paired t-test</vt:lpstr>
      <vt:lpstr>Paired t-test</vt:lpstr>
      <vt:lpstr>Decision Trees - Summary</vt:lpstr>
    </vt:vector>
  </TitlesOfParts>
  <Company>University Of Illinois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Class</dc:title>
  <dc:creator>Dan Roth</dc:creator>
  <cp:lastModifiedBy>Roth, Dan</cp:lastModifiedBy>
  <cp:revision>573</cp:revision>
  <cp:lastPrinted>1999-09-23T14:21:26Z</cp:lastPrinted>
  <dcterms:created xsi:type="dcterms:W3CDTF">1997-12-27T05:03:42Z</dcterms:created>
  <dcterms:modified xsi:type="dcterms:W3CDTF">2018-01-25T17:06:36Z</dcterms:modified>
</cp:coreProperties>
</file>