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2.xml" ContentType="application/vnd.openxmlformats-officedocument.presentationml.tags+xml"/>
  <Override PartName="/ppt/notesSlides/notesSlide35.xml" ContentType="application/vnd.openxmlformats-officedocument.presentationml.notesSlide+xml"/>
  <Override PartName="/ppt/tags/tag3.xml" ContentType="application/vnd.openxmlformats-officedocument.presentationml.tags+xml"/>
  <Override PartName="/ppt/notesSlides/notesSlide36.xml" ContentType="application/vnd.openxmlformats-officedocument.presentationml.notesSlide+xml"/>
  <Override PartName="/ppt/tags/tag4.xml" ContentType="application/vnd.openxmlformats-officedocument.presentationml.tags+xml"/>
  <Override PartName="/ppt/notesSlides/notesSlide37.xml" ContentType="application/vnd.openxmlformats-officedocument.presentationml.notesSlide+xml"/>
  <Override PartName="/ppt/tags/tag5.xml" ContentType="application/vnd.openxmlformats-officedocument.presentationml.tags+xml"/>
  <Override PartName="/ppt/notesSlides/notesSlide38.xml" ContentType="application/vnd.openxmlformats-officedocument.presentationml.notesSlide+xml"/>
  <Override PartName="/ppt/tags/tag6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tags/tag15.xml" ContentType="application/vnd.openxmlformats-officedocument.presentationml.tags+xml"/>
  <Override PartName="/ppt/notesSlides/notesSlide86.xml" ContentType="application/vnd.openxmlformats-officedocument.presentationml.notesSlide+xml"/>
  <Override PartName="/ppt/tags/tag16.xml" ContentType="application/vnd.openxmlformats-officedocument.presentationml.tags+xml"/>
  <Override PartName="/ppt/notesSlides/notesSlide8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79" r:id="rId1"/>
    <p:sldMasterId id="2147483693" r:id="rId2"/>
  </p:sldMasterIdLst>
  <p:notesMasterIdLst>
    <p:notesMasterId r:id="rId109"/>
  </p:notesMasterIdLst>
  <p:handoutMasterIdLst>
    <p:handoutMasterId r:id="rId110"/>
  </p:handoutMasterIdLst>
  <p:sldIdLst>
    <p:sldId id="1321" r:id="rId3"/>
    <p:sldId id="1043" r:id="rId4"/>
    <p:sldId id="1320" r:id="rId5"/>
    <p:sldId id="1323" r:id="rId6"/>
    <p:sldId id="1324" r:id="rId7"/>
    <p:sldId id="1325" r:id="rId8"/>
    <p:sldId id="1326" r:id="rId9"/>
    <p:sldId id="1327" r:id="rId10"/>
    <p:sldId id="1328" r:id="rId11"/>
    <p:sldId id="1355" r:id="rId12"/>
    <p:sldId id="1389" r:id="rId13"/>
    <p:sldId id="1356" r:id="rId14"/>
    <p:sldId id="1357" r:id="rId15"/>
    <p:sldId id="1358" r:id="rId16"/>
    <p:sldId id="1361" r:id="rId17"/>
    <p:sldId id="1365" r:id="rId18"/>
    <p:sldId id="1366" r:id="rId19"/>
    <p:sldId id="1367" r:id="rId20"/>
    <p:sldId id="1368" r:id="rId21"/>
    <p:sldId id="1369" r:id="rId22"/>
    <p:sldId id="1370" r:id="rId23"/>
    <p:sldId id="1371" r:id="rId24"/>
    <p:sldId id="1372" r:id="rId25"/>
    <p:sldId id="1373" r:id="rId26"/>
    <p:sldId id="1374" r:id="rId27"/>
    <p:sldId id="1390" r:id="rId28"/>
    <p:sldId id="1391" r:id="rId29"/>
    <p:sldId id="1392" r:id="rId30"/>
    <p:sldId id="1393" r:id="rId31"/>
    <p:sldId id="1385" r:id="rId32"/>
    <p:sldId id="1388" r:id="rId33"/>
    <p:sldId id="1401" r:id="rId34"/>
    <p:sldId id="1395" r:id="rId35"/>
    <p:sldId id="1396" r:id="rId36"/>
    <p:sldId id="1398" r:id="rId37"/>
    <p:sldId id="1399" r:id="rId38"/>
    <p:sldId id="1400" r:id="rId39"/>
    <p:sldId id="1397" r:id="rId40"/>
    <p:sldId id="1329" r:id="rId41"/>
    <p:sldId id="1330" r:id="rId42"/>
    <p:sldId id="1331" r:id="rId43"/>
    <p:sldId id="1333" r:id="rId44"/>
    <p:sldId id="1334" r:id="rId45"/>
    <p:sldId id="1335" r:id="rId46"/>
    <p:sldId id="1336" r:id="rId47"/>
    <p:sldId id="1337" r:id="rId48"/>
    <p:sldId id="1340" r:id="rId49"/>
    <p:sldId id="1341" r:id="rId50"/>
    <p:sldId id="1342" r:id="rId51"/>
    <p:sldId id="1343" r:id="rId52"/>
    <p:sldId id="1344" r:id="rId53"/>
    <p:sldId id="1345" r:id="rId54"/>
    <p:sldId id="1346" r:id="rId55"/>
    <p:sldId id="1347" r:id="rId56"/>
    <p:sldId id="1348" r:id="rId57"/>
    <p:sldId id="1349" r:id="rId58"/>
    <p:sldId id="1350" r:id="rId59"/>
    <p:sldId id="1351" r:id="rId60"/>
    <p:sldId id="1402" r:id="rId61"/>
    <p:sldId id="1403" r:id="rId62"/>
    <p:sldId id="1404" r:id="rId63"/>
    <p:sldId id="1405" r:id="rId64"/>
    <p:sldId id="1406" r:id="rId65"/>
    <p:sldId id="1407" r:id="rId66"/>
    <p:sldId id="1408" r:id="rId67"/>
    <p:sldId id="1409" r:id="rId68"/>
    <p:sldId id="1410" r:id="rId69"/>
    <p:sldId id="1411" r:id="rId70"/>
    <p:sldId id="1412" r:id="rId71"/>
    <p:sldId id="1413" r:id="rId72"/>
    <p:sldId id="1414" r:id="rId73"/>
    <p:sldId id="1415" r:id="rId74"/>
    <p:sldId id="1416" r:id="rId75"/>
    <p:sldId id="1417" r:id="rId76"/>
    <p:sldId id="1418" r:id="rId77"/>
    <p:sldId id="1458" r:id="rId78"/>
    <p:sldId id="1419" r:id="rId79"/>
    <p:sldId id="1420" r:id="rId80"/>
    <p:sldId id="1421" r:id="rId81"/>
    <p:sldId id="1422" r:id="rId82"/>
    <p:sldId id="1423" r:id="rId83"/>
    <p:sldId id="1424" r:id="rId84"/>
    <p:sldId id="1425" r:id="rId85"/>
    <p:sldId id="1426" r:id="rId86"/>
    <p:sldId id="1427" r:id="rId87"/>
    <p:sldId id="1428" r:id="rId88"/>
    <p:sldId id="1429" r:id="rId89"/>
    <p:sldId id="1430" r:id="rId90"/>
    <p:sldId id="1431" r:id="rId91"/>
    <p:sldId id="1432" r:id="rId92"/>
    <p:sldId id="1433" r:id="rId93"/>
    <p:sldId id="1434" r:id="rId94"/>
    <p:sldId id="1435" r:id="rId95"/>
    <p:sldId id="1436" r:id="rId96"/>
    <p:sldId id="1437" r:id="rId97"/>
    <p:sldId id="1438" r:id="rId98"/>
    <p:sldId id="1439" r:id="rId99"/>
    <p:sldId id="1440" r:id="rId100"/>
    <p:sldId id="1441" r:id="rId101"/>
    <p:sldId id="1442" r:id="rId102"/>
    <p:sldId id="1443" r:id="rId103"/>
    <p:sldId id="1444" r:id="rId104"/>
    <p:sldId id="1445" r:id="rId105"/>
    <p:sldId id="1446" r:id="rId106"/>
    <p:sldId id="1447" r:id="rId107"/>
    <p:sldId id="1448" r:id="rId108"/>
  </p:sldIdLst>
  <p:sldSz cx="9144000" cy="6858000" type="screen4x3"/>
  <p:notesSz cx="7010400" cy="9321800"/>
  <p:embeddedFontLst>
    <p:embeddedFont>
      <p:font typeface="cmsy10" panose="020B0604020202020204"/>
      <p:regular r:id="rId111"/>
    </p:embeddedFont>
    <p:embeddedFont>
      <p:font typeface="Arial Narrow" panose="020B0606020202030204" pitchFamily="34" charset="0"/>
      <p:regular r:id="rId112"/>
      <p:bold r:id="rId113"/>
      <p:italic r:id="rId114"/>
      <p:boldItalic r:id="rId115"/>
    </p:embeddedFont>
    <p:embeddedFont>
      <p:font typeface="Times" panose="02020603050405020304" pitchFamily="18" charset="0"/>
      <p:regular r:id="rId116"/>
      <p:bold r:id="rId117"/>
      <p:italic r:id="rId118"/>
      <p:boldItalic r:id="rId119"/>
    </p:embeddedFont>
    <p:embeddedFont>
      <p:font typeface="cmmi10" panose="020B0604020202020204"/>
      <p:regular r:id="rId120"/>
    </p:embeddedFont>
    <p:embeddedFont>
      <p:font typeface="Calibri" panose="020F0502020204030204" pitchFamily="34" charset="0"/>
      <p:regular r:id="rId121"/>
      <p:bold r:id="rId122"/>
      <p:italic r:id="rId123"/>
      <p:boldItalic r:id="rId124"/>
    </p:embeddedFont>
    <p:embeddedFont>
      <p:font typeface="Cambria Math" panose="02040503050406030204" pitchFamily="18" charset="0"/>
      <p:regular r:id="rId125"/>
    </p:embeddedFont>
    <p:embeddedFont>
      <p:font typeface="Brush Script MT" panose="03060802040406070304" pitchFamily="66" charset="0"/>
      <p:italic r:id="rId126"/>
    </p:embeddedFont>
    <p:embeddedFont>
      <p:font typeface="Tahoma" panose="020B0604030504040204" pitchFamily="34" charset="0"/>
      <p:regular r:id="rId127"/>
      <p:bold r:id="rId128"/>
    </p:embeddedFont>
    <p:embeddedFont>
      <p:font typeface="ＭＳ Ｐゴシック" panose="020B0600070205080204" pitchFamily="34" charset="-128"/>
      <p:regular r:id="rId129"/>
    </p:embeddedFont>
    <p:embeddedFont>
      <p:font typeface="新細明體" panose="020B0604020202020204" charset="0"/>
      <p:regular r:id="rId130"/>
    </p:embeddedFont>
  </p:embeddedFontLst>
  <p:custDataLst>
    <p:tags r:id="rId1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dministration" id="{721573FB-1162-4787-A93A-6E5765BBFAB9}">
          <p14:sldIdLst>
            <p14:sldId id="1321"/>
            <p14:sldId id="1043"/>
            <p14:sldId id="1320"/>
            <p14:sldId id="1323"/>
            <p14:sldId id="1324"/>
            <p14:sldId id="1325"/>
            <p14:sldId id="1326"/>
            <p14:sldId id="1327"/>
            <p14:sldId id="1328"/>
          </p14:sldIdLst>
        </p14:section>
        <p14:section name="Refresher onProbability Theory" id="{066ACD1D-17C9-4C87-9725-4D1BE1FD0F25}">
          <p14:sldIdLst>
            <p14:sldId id="1355"/>
            <p14:sldId id="1389"/>
            <p14:sldId id="1356"/>
            <p14:sldId id="1357"/>
            <p14:sldId id="1358"/>
            <p14:sldId id="1361"/>
            <p14:sldId id="1365"/>
            <p14:sldId id="1366"/>
            <p14:sldId id="1367"/>
            <p14:sldId id="1368"/>
            <p14:sldId id="1369"/>
            <p14:sldId id="1370"/>
            <p14:sldId id="1371"/>
            <p14:sldId id="1372"/>
            <p14:sldId id="1373"/>
            <p14:sldId id="1374"/>
            <p14:sldId id="1390"/>
            <p14:sldId id="1391"/>
            <p14:sldId id="1392"/>
            <p14:sldId id="1393"/>
            <p14:sldId id="1385"/>
            <p14:sldId id="1388"/>
            <p14:sldId id="1401"/>
            <p14:sldId id="1395"/>
            <p14:sldId id="1396"/>
            <p14:sldId id="1398"/>
            <p14:sldId id="1399"/>
            <p14:sldId id="1400"/>
            <p14:sldId id="1397"/>
            <p14:sldId id="1329"/>
            <p14:sldId id="1330"/>
            <p14:sldId id="1331"/>
            <p14:sldId id="1333"/>
            <p14:sldId id="1334"/>
            <p14:sldId id="1335"/>
            <p14:sldId id="1336"/>
            <p14:sldId id="1337"/>
            <p14:sldId id="1340"/>
            <p14:sldId id="1341"/>
            <p14:sldId id="1342"/>
            <p14:sldId id="1343"/>
            <p14:sldId id="1344"/>
            <p14:sldId id="1345"/>
            <p14:sldId id="1346"/>
            <p14:sldId id="1347"/>
            <p14:sldId id="1348"/>
            <p14:sldId id="1349"/>
            <p14:sldId id="1350"/>
            <p14:sldId id="1351"/>
          </p14:sldIdLst>
        </p14:section>
        <p14:section name="NB classifier" id="{282DB2E8-8F0A-4A04-8108-32E868681AAA}">
          <p14:sldIdLst>
            <p14:sldId id="1402"/>
            <p14:sldId id="1403"/>
            <p14:sldId id="1404"/>
            <p14:sldId id="1405"/>
            <p14:sldId id="1406"/>
            <p14:sldId id="1407"/>
            <p14:sldId id="1408"/>
            <p14:sldId id="1409"/>
            <p14:sldId id="1410"/>
            <p14:sldId id="1411"/>
            <p14:sldId id="1412"/>
            <p14:sldId id="1413"/>
            <p14:sldId id="1414"/>
            <p14:sldId id="1415"/>
            <p14:sldId id="1416"/>
            <p14:sldId id="1417"/>
            <p14:sldId id="1418"/>
            <p14:sldId id="1458"/>
            <p14:sldId id="1419"/>
            <p14:sldId id="1420"/>
            <p14:sldId id="1421"/>
            <p14:sldId id="1422"/>
            <p14:sldId id="1423"/>
            <p14:sldId id="1424"/>
            <p14:sldId id="1425"/>
            <p14:sldId id="1426"/>
            <p14:sldId id="1427"/>
            <p14:sldId id="1428"/>
            <p14:sldId id="1429"/>
            <p14:sldId id="1430"/>
            <p14:sldId id="1431"/>
            <p14:sldId id="1432"/>
            <p14:sldId id="1433"/>
            <p14:sldId id="1434"/>
            <p14:sldId id="1435"/>
            <p14:sldId id="1436"/>
            <p14:sldId id="1437"/>
            <p14:sldId id="1438"/>
            <p14:sldId id="1439"/>
            <p14:sldId id="1440"/>
            <p14:sldId id="1441"/>
            <p14:sldId id="1442"/>
            <p14:sldId id="1443"/>
            <p14:sldId id="1444"/>
            <p14:sldId id="1445"/>
            <p14:sldId id="1446"/>
            <p14:sldId id="1447"/>
            <p14:sldId id="14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0128"/>
    <a:srgbClr val="0000FF"/>
    <a:srgbClr val="FFFFCC"/>
    <a:srgbClr val="FFFFFF"/>
    <a:srgbClr val="FF9900"/>
    <a:srgbClr val="0066FF"/>
    <a:srgbClr val="245795"/>
    <a:srgbClr val="FF6600"/>
    <a:srgbClr val="0000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83507" autoAdjust="0"/>
  </p:normalViewPr>
  <p:slideViewPr>
    <p:cSldViewPr>
      <p:cViewPr varScale="1">
        <p:scale>
          <a:sx n="109" d="100"/>
          <a:sy n="109" d="100"/>
        </p:scale>
        <p:origin x="153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3" d="100"/>
        <a:sy n="73" d="100"/>
      </p:scale>
      <p:origin x="0" y="-7989"/>
    </p:cViewPr>
  </p:sorterViewPr>
  <p:notesViewPr>
    <p:cSldViewPr>
      <p:cViewPr varScale="1">
        <p:scale>
          <a:sx n="44" d="100"/>
          <a:sy n="44" d="100"/>
        </p:scale>
        <p:origin x="-1722" y="-90"/>
      </p:cViewPr>
      <p:guideLst>
        <p:guide orient="horz" pos="2936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font" Target="fonts/font7.fntdata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font" Target="fonts/font2.fntdata"/><Relationship Id="rId133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font" Target="fonts/font13.fntdata"/><Relationship Id="rId128" Type="http://schemas.openxmlformats.org/officeDocument/2006/relationships/font" Target="fonts/font18.fntdata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font" Target="fonts/font3.fntdata"/><Relationship Id="rId118" Type="http://schemas.openxmlformats.org/officeDocument/2006/relationships/font" Target="fonts/font8.fntdata"/><Relationship Id="rId126" Type="http://schemas.openxmlformats.org/officeDocument/2006/relationships/font" Target="fonts/font16.fntdata"/><Relationship Id="rId13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font" Target="fonts/font1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font" Target="fonts/font6.fntdata"/><Relationship Id="rId124" Type="http://schemas.openxmlformats.org/officeDocument/2006/relationships/font" Target="fonts/font14.fntdata"/><Relationship Id="rId129" Type="http://schemas.openxmlformats.org/officeDocument/2006/relationships/font" Target="fonts/font19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font" Target="fonts/font1.fntdata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font" Target="fonts/font4.fntdata"/><Relationship Id="rId119" Type="http://schemas.openxmlformats.org/officeDocument/2006/relationships/font" Target="fonts/font9.fntdata"/><Relationship Id="rId127" Type="http://schemas.openxmlformats.org/officeDocument/2006/relationships/font" Target="fonts/font17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font" Target="fonts/font12.fntdata"/><Relationship Id="rId130" Type="http://schemas.openxmlformats.org/officeDocument/2006/relationships/font" Target="fonts/font20.fntdata"/><Relationship Id="rId13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font" Target="fonts/font10.fntdata"/><Relationship Id="rId125" Type="http://schemas.openxmlformats.org/officeDocument/2006/relationships/font" Target="fonts/font15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handoutMaster" Target="handoutMasters/handoutMaster1.xml"/><Relationship Id="rId115" Type="http://schemas.openxmlformats.org/officeDocument/2006/relationships/font" Target="fonts/font5.fntdata"/><Relationship Id="rId131" Type="http://schemas.openxmlformats.org/officeDocument/2006/relationships/tags" Target="tags/tag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5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ctr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ctr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3282" tIns="46640" rIns="93282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BF0EFDB7-8A29-41CA-9000-28CAAEF04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59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62487" cy="3497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7538"/>
            <a:ext cx="5140325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b" anchorCtr="0" compatLnSpc="1">
            <a:prstTxWarp prst="textNoShape">
              <a:avLst/>
            </a:prstTxWarp>
          </a:bodyPr>
          <a:lstStyle>
            <a:lvl1pPr defTabSz="93345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55075"/>
            <a:ext cx="30384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0" rIns="93282" bIns="46640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Times New Roman" pitchFamily="18" charset="0"/>
              </a:defRPr>
            </a:lvl1pPr>
          </a:lstStyle>
          <a:p>
            <a:fld id="{1359DD9E-3990-4E69-827B-956FC03310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37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6EB33-5D56-44DD-89D3-3403DE70DA7F}" type="slidenum">
              <a:rPr lang="en-US"/>
              <a:pPr/>
              <a:t>1</a:t>
            </a:fld>
            <a:endParaRPr lang="en-US"/>
          </a:p>
        </p:txBody>
      </p:sp>
      <p:sp>
        <p:nvSpPr>
          <p:cNvPr id="1044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56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P(A) + P(\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lnot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A) = 1\\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lnot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A) = 1 - P(A)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16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F0D382-029B-7743-A48C-B4C2C898683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o-RO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P(A\lor B) = P(A) + P(B) - P(A\land B)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282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=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v_i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\land A =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v_j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 = 0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mbox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{~~~~if $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neq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j$}</a:t>
            </a:r>
            <a:endParaRPr lang="ro-RO" sz="1200" kern="1200" dirty="0" smtClean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ro-RO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= v_1 \lor A = v_2 \lor \ldots \lor A = v_k) = 1</a:t>
            </a:r>
            <a:endParaRPr lang="en-US" sz="1200" kern="1200" dirty="0" smtClean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1 = \sum_{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=1}^k P(A =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v_i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49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P(B) &amp;= P(B \land [A = v_1 \lor A = v_2 \lor \ldots \lor A = v_k])\\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P(B) &amp;= \sum_{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=1}^k P(B \land A =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v_i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10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\color{blue} P(\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mathit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{alarm}) &amp;\color{blue}= \sum_{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b,e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} P(\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mathit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{alarm} \land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{Burglary} = b \land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{Earthquake} = e)\\</a:t>
            </a:r>
          </a:p>
          <a:p>
            <a:r>
              <a:rPr lang="ro-RO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&amp;\color{blue}= 0.01 + 0.08 + 0.01 + 0.09 = 0.19</a:t>
            </a:r>
          </a:p>
          <a:p>
            <a:endParaRPr lang="ro-RO" sz="1200" kern="1200" dirty="0" smtClean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\color{red} P(\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mathit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{burglary}) &amp;\color{red}=\sum_{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a,e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} P(\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{Alarm} = a \land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mathit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{burglary} \land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{Earthquake} = e)\\</a:t>
            </a:r>
          </a:p>
          <a:p>
            <a:r>
              <a:rPr lang="ro-RO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&amp;\color{red}= 0.01 + 0.08 + 0.001 + 0.009 = 0.1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71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\mid B)  &amp;=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{P(A \land B)}{P(B)}\\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\land B) &amp;= P(A \mid B) \times P(B)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41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7DAC4-3703-A143-9283-F11005F85F8D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A{\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\!\!\!\!\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}B \ \ &amp;\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leftrightarrow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\ \ P(A \land B) = P(A) \times P(B) 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&amp;\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leftrightarrow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\ \ P(A \mid B) = P(A)</a:t>
            </a:r>
          </a:p>
        </p:txBody>
      </p:sp>
    </p:spTree>
    <p:extLst>
      <p:ext uri="{BB962C8B-B14F-4D97-AF65-F5344CB8AC3E}">
        <p14:creationId xmlns:p14="http://schemas.microsoft.com/office/powerpoint/2010/main" val="1382120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B7DABE-741D-0A44-AA56-96F73503710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689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B7DABE-741D-0A44-AA56-96F73503710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716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4E40F-1CF5-7940-A12E-11D53C7A2B2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A{\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\!\!\!\!\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perp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}B \mid C \ \ &amp;\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leftrightarrow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\ \ P(A \land B \mid C) = P(A \mid C) \times P(B \mid C)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\land B \land C) = P(A \mid C) \times P(B \mid C) \times P(C)</a:t>
            </a:r>
          </a:p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00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2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189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B7DABE-741D-0A44-AA56-96F73503710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366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1DFDCE-AC45-C74B-9354-285EBDE845F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5543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96C3BA7-701F-4640-8AEE-BD958E181CB9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29102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\mid B)  &amp;=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{P(B \mid A) \times P(A)}{P(B)}</a:t>
            </a:r>
          </a:p>
          <a:p>
            <a:endParaRPr lang="en-US" sz="1200" kern="1200" dirty="0" smtClean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P(A \land B) &amp;= P(A \mid B) \times P(B)\\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P(B \land A) &amp;= P(B \mid A) \times P(A)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653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P(\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{hypothesis} \mid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{evidence})  &amp;=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frac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{P(\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{evidence} \mid 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{hypothesis}) \times P(\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{hypothesis})}{P(\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mathrm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{evidence})}</a:t>
            </a:r>
          </a:p>
          <a:p>
            <a:endParaRPr lang="en-US" sz="1200" kern="1200" dirty="0" smtClean="0">
              <a:solidFill>
                <a:schemeClr val="tx1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09B92A-43F2-B940-9649-1E245D206F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66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C0BB2D7-B9D1-4139-B23D-B398BD5BB982}" type="slidenum">
              <a:rPr lang="en-US" sz="1200"/>
              <a:pPr eaLnBrk="1" hangingPunct="1"/>
              <a:t>39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8636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C2DA11F-2BE8-451C-B770-EF7D7F9948AB}" type="slidenum">
              <a:rPr lang="en-US" sz="1200"/>
              <a:pPr eaLnBrk="1" hangingPunct="1"/>
              <a:t>40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0404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B823001-1925-4AFD-8A8B-678C07AD2721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4084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61914D3-FC17-4D8A-B0E5-2154B8B7A522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63752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44590B8-4743-4D9D-BAB2-C085FD8727E4}" type="slidenum">
              <a:rPr lang="en-US" sz="1200"/>
              <a:pPr eaLnBrk="1" hangingPunct="1"/>
              <a:t>43</a:t>
            </a:fld>
            <a:endParaRPr 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0438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4D23A-27C7-40B9-AD8E-124895B030F1}" type="slidenum">
              <a:rPr lang="en-US"/>
              <a:pPr/>
              <a:t>3</a:t>
            </a:fld>
            <a:endParaRPr lang="en-US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241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4611F09-1915-4AE7-9501-E16EFF2CDF66}" type="slidenum">
              <a:rPr lang="en-US" sz="1200"/>
              <a:pPr eaLnBrk="1" hangingPunct="1"/>
              <a:t>44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65927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4611F09-1915-4AE7-9501-E16EFF2CDF66}" type="slidenum">
              <a:rPr lang="en-US" sz="1200"/>
              <a:pPr eaLnBrk="1" hangingPunct="1"/>
              <a:t>45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2974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4611F09-1915-4AE7-9501-E16EFF2CDF66}" type="slidenum">
              <a:rPr lang="en-US" sz="1200"/>
              <a:pPr eaLnBrk="1" hangingPunct="1"/>
              <a:t>46</a:t>
            </a:fld>
            <a:endParaRPr 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96019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94479A6-99CE-4A3B-BE1F-B004493EF15B}" type="slidenum">
              <a:rPr lang="en-US" sz="1200"/>
              <a:pPr eaLnBrk="1" hangingPunct="1"/>
              <a:t>47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00185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5D37487-EFC2-496C-B67F-0E420404E2BF}" type="slidenum">
              <a:rPr lang="en-US" sz="1200"/>
              <a:pPr eaLnBrk="1" hangingPunct="1"/>
              <a:t>48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5652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49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645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50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839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51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805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52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159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935A8-5AC6-4CFA-BAC0-DDF12D51DF03}" type="slidenum">
              <a:rPr lang="en-US"/>
              <a:pPr/>
              <a:t>53</a:t>
            </a:fld>
            <a:endParaRPr lang="en-US"/>
          </a:p>
        </p:txBody>
      </p:sp>
      <p:sp>
        <p:nvSpPr>
          <p:cNvPr id="105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27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C9311E7-B4AC-4580-BD10-79298886838D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14480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F57D99B-49E4-43FC-8F23-F6BC92EA4F12}" type="slidenum">
              <a:rPr lang="en-US" sz="1200"/>
              <a:pPr eaLnBrk="1" hangingPunct="1"/>
              <a:t>54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2723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E3B88CE-52D3-469B-9D40-CC28FECC036D}" type="slidenum">
              <a:rPr lang="en-US" sz="1200"/>
              <a:pPr eaLnBrk="1" hangingPunct="1"/>
              <a:t>55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88973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313B040-437C-4B51-899A-3273AE27F18D}" type="slidenum">
              <a:rPr lang="en-US" sz="1200"/>
              <a:pPr eaLnBrk="1" hangingPunct="1"/>
              <a:t>56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95862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95449654-19A5-4617-A792-FB109E4CA1E6}" type="slidenum">
              <a:rPr lang="en-US" sz="1200"/>
              <a:pPr eaLnBrk="1" hangingPunct="1"/>
              <a:t>57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927286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2D5612D-9818-471A-A433-0B04CE3BD714}" type="slidenum">
              <a:rPr lang="en-US" sz="1200"/>
              <a:pPr eaLnBrk="1" hangingPunct="1"/>
              <a:t>58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82398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C3F0B0-EFC0-4148-9AC2-7A24430E54D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693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2A9AE-C7DE-4E0E-9754-516AD471136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57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72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50BF03-3403-452E-976E-E03AFCDF74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87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3CCC1D-8EAF-4D98-8B73-7E9D79E2C7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2666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3CCC1D-8EAF-4D98-8B73-7E9D79E2C7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5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95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307D561-431B-4D0A-9D9A-CD9D8E9E7E41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688909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C7EE7EC-5657-47B5-BC1A-DA72A502B19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684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A814E1-AE19-4399-9BB5-7F2DE07ADD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801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5E4881-574A-483A-8D80-5E1B3734A7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3246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0AD17A-A3E6-4C3C-9A74-4A2BD057FF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365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C2B801-90FA-4AEA-8ED5-E3158249C45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3873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30091-A8AD-435D-9B8D-DB8B22BD00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917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575F2D-FB2A-4617-9393-87936DF9474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87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05BB56-4FFB-40EE-B158-180E00E949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507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C16E02-0DCA-4E45-9537-F456758CF14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8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1281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91005-AD2A-4EC6-977E-7E5BB76F92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8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89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717A43C-DD17-4361-9564-B76BB4E0A85B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56462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432BCF-A456-4DA6-85CB-FAF70D62D3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8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866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D37487-EFC2-496C-B67F-0E420404E2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0203035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05BB56-4FFB-40EE-B158-180E00E949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900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198691-39F1-4116-991E-4F4564E216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7546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4A921-0CEB-43A7-B2E7-931D7B52EC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698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3631A5-7855-485A-8C34-6CE5DB7957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5383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67F001-D120-485C-88DF-783F5975D5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822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2106A9-EAE6-43E7-A844-E3FD1A8CD7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4933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D47AB-0631-4427-BE92-1AAF9CDA7EF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6097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AFDD80-1CD9-4ABE-9975-1A317763D4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3738"/>
            <a:ext cx="4637087" cy="3478212"/>
          </a:xfrm>
          <a:ln/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3538"/>
          </a:xfrm>
        </p:spPr>
        <p:txBody>
          <a:bodyPr/>
          <a:lstStyle/>
          <a:p>
            <a:r>
              <a:rPr lang="en-US"/>
              <a:t>What did I say so far? </a:t>
            </a:r>
          </a:p>
        </p:txBody>
      </p:sp>
    </p:spTree>
    <p:extLst>
      <p:ext uri="{BB962C8B-B14F-4D97-AF65-F5344CB8AC3E}">
        <p14:creationId xmlns:p14="http://schemas.microsoft.com/office/powerpoint/2010/main" val="3327168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4D4F911-2434-404F-9542-850123DE7F77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104457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3D1FEE-09B1-46B7-A040-88FEBE3C11A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3714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FF4C60-6413-F046-8EBF-D2B1AF90A0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1102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EE401E-AD72-B447-91E3-D1DB188AEF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7122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1DABBD-429C-FC41-908C-CE5DF4EF92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8688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AA9966-25D2-CF44-8F6D-E595DA2948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6569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C0E7C-D842-6949-BF4F-96A9AFBD7A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9268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7361E-BBA7-4B08-AC72-CC66746D9E7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8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9724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C229AB-0A51-4AA3-9934-62D8408474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6451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C229AB-0A51-4AA3-9934-62D8408474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0318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C229AB-0A51-4AA3-9934-62D8408474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57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4900493-5BE7-4D41-9F84-6D42A240B22C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303226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3A43EF-EAB8-46F6-91E9-3B2AEBAAE0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0891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7E810F-61B9-47FF-BD6D-85527580F6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5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2640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753F4B-F654-4A4C-8874-5D6932E415E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1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2640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393E2-E0A5-42FE-B9A3-D8BB1CA565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1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4169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22F8B8-77BE-4FD0-A63C-839D4408711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1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0764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D98315-FCC1-4696-903C-1C6235BDDF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1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11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03725"/>
            <a:ext cx="5121275" cy="4171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3402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E73619-3C93-41A9-9764-60EEF54BB9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9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8018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80BB9E-8FF9-4D04-8022-D4F31D0758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4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3971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2A6B1D-F74D-4AD6-B394-0FBB1E12847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4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9586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51C8E6-8A5B-40B3-92A3-688AEC8CF7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03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F94D7AF-4BD7-47A3-A2DF-7E72A9159B4D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099654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E9398-FE7A-427F-87C5-B01EDC7A21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3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5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8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1A49A-5B14-409F-93CB-CEF6A4DEA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91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667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243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E5B2-4F05-4AE4-967C-2CA117051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20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B7836-A88A-4C3B-9E7E-6BB7F8A64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9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2227476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209759" y="6348197"/>
            <a:ext cx="8781841" cy="509803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INTRODUCTION			CS446 Fall ’11			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2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85800" y="30822"/>
            <a:ext cx="7772400" cy="9597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685800" y="1219200"/>
            <a:ext cx="7772400" cy="498316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>
                    <a:lumMod val="75000"/>
                    <a:lumOff val="2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˗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6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90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4419600" y="6248400"/>
            <a:ext cx="4038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Page </a:t>
            </a:r>
            <a:fld id="{34956E49-9B35-407E-B5F2-C84A7F7C3F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xfrm>
            <a:off x="4419600" y="6553200"/>
            <a:ext cx="3048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44350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0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371598" y="12436"/>
            <a:ext cx="0" cy="5783262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3000"/>
              <a:ext cx="0" cy="4652698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>
                <a:solidFill>
                  <a:srgbClr val="0F243E"/>
                </a:solidFill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>
                <a:solidFill>
                  <a:srgbClr val="0F243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371600" y="30822"/>
            <a:ext cx="7772400" cy="1143000"/>
          </a:xfrm>
          <a:solidFill>
            <a:schemeClr val="accent6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 userDrawn="1">
            <p:ph sz="quarter" idx="13"/>
          </p:nvPr>
        </p:nvSpPr>
        <p:spPr>
          <a:xfrm rot="18627426">
            <a:off x="57359" y="2227476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>
                <a:solidFill>
                  <a:srgbClr val="0F243E"/>
                </a:solidFill>
              </a:rPr>
              <a:pPr/>
              <a:t>‹#›</a:t>
            </a:fld>
            <a:endParaRPr lang="en-US" dirty="0">
              <a:solidFill>
                <a:srgbClr val="0F2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1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862D-9096-456A-9AAF-107753A0FD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0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371600" y="12700"/>
            <a:ext cx="0" cy="5783263"/>
            <a:chOff x="1371598" y="12436"/>
            <a:chExt cx="0" cy="5783262"/>
          </a:xfrm>
        </p:grpSpPr>
        <p:sp>
          <p:nvSpPr>
            <p:cNvPr id="6" name="Line 123"/>
            <p:cNvSpPr>
              <a:spLocks noChangeShapeType="1"/>
            </p:cNvSpPr>
            <p:nvPr/>
          </p:nvSpPr>
          <p:spPr bwMode="auto">
            <a:xfrm flipH="1">
              <a:off x="1371598" y="1142736"/>
              <a:ext cx="0" cy="4652962"/>
            </a:xfrm>
            <a:prstGeom prst="line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pPr>
                <a:defRPr/>
              </a:pPr>
              <a:endParaRPr lang="en-US">
                <a:solidFill>
                  <a:srgbClr val="0F243E"/>
                </a:solidFill>
                <a:latin typeface="Times New Roman" pitchFamily="18" charset="0"/>
              </a:endParaRPr>
            </a:p>
          </p:txBody>
        </p:sp>
        <p:sp>
          <p:nvSpPr>
            <p:cNvPr id="7" name="Line 124"/>
            <p:cNvSpPr>
              <a:spLocks noChangeShapeType="1"/>
            </p:cNvSpPr>
            <p:nvPr/>
          </p:nvSpPr>
          <p:spPr bwMode="auto">
            <a:xfrm>
              <a:off x="1371598" y="12436"/>
              <a:ext cx="0" cy="1130564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822"/>
            <a:ext cx="7772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162800" cy="4525963"/>
          </a:xfr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q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Arial" pitchFamily="34" charset="0"/>
              <a:buChar char="•"/>
              <a:defRPr>
                <a:solidFill>
                  <a:schemeClr val="accent2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 pitchFamily="34" charset="0"/>
              <a:buChar char="˗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 rot="18627426">
            <a:off x="57359" y="3681197"/>
            <a:ext cx="2183449" cy="1558925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>
              <a:buFontTx/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FA9-2A0B-4E61-8101-EE863245E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2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Content Placeholder 14"/>
          <p:cNvSpPr txBox="1">
            <a:spLocks/>
          </p:cNvSpPr>
          <p:nvPr userDrawn="1"/>
        </p:nvSpPr>
        <p:spPr>
          <a:xfrm>
            <a:off x="209759" y="6348197"/>
            <a:ext cx="8781841" cy="50980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CIS419/519 Spring ’18				</a:t>
            </a:r>
            <a:endParaRPr lang="en-US" dirty="0"/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fld id="{0C921938-476A-4922-BE24-3B8F6A2854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0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91" r:id="rId6"/>
    <p:sldLayoutId id="214748369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Tx/>
        <a:buSzPct val="75000"/>
        <a:buFont typeface="Wingdings" panose="05000000000000000000" pitchFamily="2" charset="2"/>
        <a:buChar char="§"/>
        <a:defRPr sz="20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Tx/>
        <a:buSzPct val="7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Tx/>
        <a:buFont typeface="Arial" pitchFamily="34" charset="0"/>
        <a:buChar char="•"/>
        <a:defRPr sz="1600" kern="1200">
          <a:solidFill>
            <a:schemeClr val="accent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0200" y="1676400"/>
            <a:ext cx="716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ontent Placeholder 14"/>
          <p:cNvSpPr txBox="1">
            <a:spLocks/>
          </p:cNvSpPr>
          <p:nvPr userDrawn="1"/>
        </p:nvSpPr>
        <p:spPr>
          <a:xfrm>
            <a:off x="209550" y="6348413"/>
            <a:ext cx="8782050" cy="509587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SzPct val="75000"/>
              <a:buFontTx/>
              <a:buNone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˗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u="none" dirty="0" smtClean="0">
                <a:solidFill>
                  <a:srgbClr val="0F243E"/>
                </a:solidFill>
              </a:rPr>
              <a:t>CIS419/519 Spring’18	              	</a:t>
            </a:r>
            <a:endParaRPr lang="en-US" u="none" dirty="0">
              <a:solidFill>
                <a:srgbClr val="0F243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u="none">
                <a:solidFill>
                  <a:srgbClr val="0F243E"/>
                </a:solidFill>
                <a:latin typeface="+mj-lt"/>
              </a:defRPr>
            </a:lvl1pPr>
          </a:lstStyle>
          <a:p>
            <a:pPr>
              <a:defRPr/>
            </a:pPr>
            <a:fld id="{47CB70CC-2B4E-423E-9525-D5DD52A3C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63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70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˗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.upenn.edu/~danrot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14.xml"/><Relationship Id="rId7" Type="http://schemas.openxmlformats.org/officeDocument/2006/relationships/image" Target="../media/image69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8.png"/><Relationship Id="rId5" Type="http://schemas.openxmlformats.org/officeDocument/2006/relationships/notesSlide" Target="../notesSlides/notesSlide84.xml"/><Relationship Id="rId4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72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6.xml"/><Relationship Id="rId4" Type="http://schemas.openxmlformats.org/officeDocument/2006/relationships/image" Target="../media/image7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75.png"/><Relationship Id="rId5" Type="http://schemas.openxmlformats.org/officeDocument/2006/relationships/image" Target="../media/image73.png"/><Relationship Id="rId4" Type="http://schemas.openxmlformats.org/officeDocument/2006/relationships/notesSlide" Target="../notesSlides/notesSlide88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89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78.wmf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notesSlide" Target="../notesSlides/notesSlide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29.jpeg"/><Relationship Id="rId4" Type="http://schemas.openxmlformats.org/officeDocument/2006/relationships/image" Target="../media/image2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30.png"/><Relationship Id="rId5" Type="http://schemas.openxmlformats.org/officeDocument/2006/relationships/image" Target="../media/image28.emf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image" Target="../media/image28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31.png"/><Relationship Id="rId4" Type="http://schemas.openxmlformats.org/officeDocument/2006/relationships/image" Target="../media/image28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33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9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1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3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5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6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2.bin"/><Relationship Id="rId3" Type="http://schemas.openxmlformats.org/officeDocument/2006/relationships/notesSlide" Target="../notesSlides/notesSlide58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5.wmf"/><Relationship Id="rId14" Type="http://schemas.openxmlformats.org/officeDocument/2006/relationships/image" Target="../media/image47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24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6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5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8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54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3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4.bin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67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57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68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60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42.bin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notesSlide" Target="../notesSlides/notesSlide71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60.wmf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46.bin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0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notesSlide" Target="../notesSlides/notesSlide8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tags" Target="../tags/tag11.xml"/><Relationship Id="rId7" Type="http://schemas.openxmlformats.org/officeDocument/2006/relationships/image" Target="../media/image6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8.png"/><Relationship Id="rId5" Type="http://schemas.openxmlformats.org/officeDocument/2006/relationships/notesSlide" Target="../notesSlides/notesSlide83.xml"/><Relationship Id="rId4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CIS 519/419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Applied Machine Learning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www.seas.upenn.edu/~cis519</a:t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Dan Roth</a:t>
            </a:r>
          </a:p>
          <a:p>
            <a:pPr algn="l"/>
            <a:r>
              <a:rPr lang="en-US" dirty="0" smtClean="0"/>
              <a:t>danroth@seas.upenn.edu</a:t>
            </a:r>
          </a:p>
          <a:p>
            <a:pPr algn="l"/>
            <a:r>
              <a:rPr lang="en-US" dirty="0" smtClean="0">
                <a:hlinkClick r:id="rId3"/>
              </a:rPr>
              <a:t>http://www.cis.upenn.edu/~danroth/</a:t>
            </a:r>
            <a:endParaRPr lang="en-US" dirty="0" smtClean="0"/>
          </a:p>
          <a:p>
            <a:pPr algn="l"/>
            <a:r>
              <a:rPr lang="en-US" dirty="0" smtClean="0"/>
              <a:t>461C, 3401 Walnut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70339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S</a:t>
            </a:r>
            <a:r>
              <a:rPr lang="en-US" sz="1800" dirty="0" smtClean="0">
                <a:latin typeface="+mn-lt"/>
              </a:rPr>
              <a:t>lides were created by </a:t>
            </a:r>
            <a:r>
              <a:rPr lang="en-US" sz="1800" dirty="0">
                <a:latin typeface="+mn-lt"/>
              </a:rPr>
              <a:t>Dan Roth </a:t>
            </a:r>
            <a:r>
              <a:rPr lang="en-US" sz="1800" dirty="0" smtClean="0">
                <a:latin typeface="+mn-lt"/>
              </a:rPr>
              <a:t>(for </a:t>
            </a:r>
            <a:r>
              <a:rPr lang="en-US" sz="1800" dirty="0">
                <a:latin typeface="+mn-lt"/>
              </a:rPr>
              <a:t>CIS519/419 at Penn or CS446 at </a:t>
            </a:r>
            <a:r>
              <a:rPr lang="en-US" sz="1800" dirty="0" smtClean="0">
                <a:latin typeface="+mn-lt"/>
              </a:rPr>
              <a:t>UIUC), </a:t>
            </a:r>
            <a:r>
              <a:rPr lang="en-US" sz="1800" dirty="0">
                <a:latin typeface="+mn-lt"/>
              </a:rPr>
              <a:t>Eric </a:t>
            </a:r>
            <a:r>
              <a:rPr lang="en-US" sz="1800" dirty="0" smtClean="0">
                <a:latin typeface="+mn-lt"/>
              </a:rPr>
              <a:t>Eaton for CIS519/419 at Penn, or from other authors who have made their ML slides available. </a:t>
            </a:r>
          </a:p>
        </p:txBody>
      </p:sp>
    </p:spTree>
    <p:extLst>
      <p:ext uri="{BB962C8B-B14F-4D97-AF65-F5344CB8AC3E}">
        <p14:creationId xmlns:p14="http://schemas.microsoft.com/office/powerpoint/2010/main" val="320886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9831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30 years of AI research danced around the fact that the world was inherently uncertain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Bayesian Inference:</a:t>
            </a:r>
            <a:endParaRPr lang="en-US" dirty="0"/>
          </a:p>
          <a:p>
            <a:pPr lvl="1">
              <a:defRPr/>
            </a:pPr>
            <a:r>
              <a:rPr lang="en-US" dirty="0"/>
              <a:t>Use probability theory and information about independence </a:t>
            </a:r>
          </a:p>
          <a:p>
            <a:pPr lvl="1">
              <a:defRPr/>
            </a:pPr>
            <a:r>
              <a:rPr lang="en-US" dirty="0"/>
              <a:t>Reason diagnostically (from evidence (effects) to conclusions (causes)</a:t>
            </a:r>
            <a:r>
              <a:rPr lang="en-US" dirty="0" smtClean="0"/>
              <a:t>)...</a:t>
            </a:r>
          </a:p>
          <a:p>
            <a:pPr lvl="1">
              <a:defRPr/>
            </a:pPr>
            <a:r>
              <a:rPr lang="en-US" dirty="0" smtClean="0"/>
              <a:t>...or </a:t>
            </a:r>
            <a:r>
              <a:rPr lang="en-US" dirty="0"/>
              <a:t>causally (from causes to effects)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Probabilistic </a:t>
            </a:r>
            <a:r>
              <a:rPr lang="en-US" dirty="0"/>
              <a:t>reasoning only gives probabilistic </a:t>
            </a:r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i.e., it summarizes </a:t>
            </a:r>
            <a:r>
              <a:rPr lang="en-US" dirty="0"/>
              <a:t>uncertainty from various </a:t>
            </a:r>
            <a:r>
              <a:rPr lang="en-US" dirty="0" smtClean="0"/>
              <a:t>sources</a:t>
            </a:r>
          </a:p>
          <a:p>
            <a:endParaRPr lang="en-US" dirty="0" smtClean="0"/>
          </a:p>
          <a:p>
            <a:r>
              <a:rPr lang="en-US" dirty="0" smtClean="0"/>
              <a:t>We will only use it as a tool in Machine Learning.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650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067" name="Text Box 3"/>
          <p:cNvSpPr txBox="1">
            <a:spLocks noChangeArrowheads="1"/>
          </p:cNvSpPr>
          <p:nvPr/>
        </p:nvSpPr>
        <p:spPr bwMode="auto">
          <a:xfrm>
            <a:off x="533400" y="1181100"/>
            <a:ext cx="80772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X</a:t>
            </a:r>
            <a:r>
              <a:rPr kumimoji="0" 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can be continuous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We can still use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Naïve Bayes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classifier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Assumption: P(X</a:t>
            </a:r>
            <a:r>
              <a:rPr kumimoji="0" 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|Y) has a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Gaussian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distribution  </a:t>
            </a:r>
          </a:p>
        </p:txBody>
      </p:sp>
      <p:pic>
        <p:nvPicPr>
          <p:cNvPr id="1112068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95500"/>
            <a:ext cx="48006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112069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86100"/>
            <a:ext cx="5891213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112070" name="Picture 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4762500"/>
            <a:ext cx="46640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225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003300"/>
                </a:solidFill>
                <a:latin typeface="Times New Roman" pitchFamily="18" charset="0"/>
              </a:rPr>
              <a:t>The Gaussian Probability Distribution</a:t>
            </a:r>
          </a:p>
        </p:txBody>
      </p:sp>
      <p:pic>
        <p:nvPicPr>
          <p:cNvPr id="11161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092575"/>
            <a:ext cx="5638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165" name="Text Box 5"/>
          <p:cNvSpPr txBox="1">
            <a:spLocks noChangeArrowheads="1"/>
          </p:cNvSpPr>
          <p:nvPr/>
        </p:nvSpPr>
        <p:spPr bwMode="auto">
          <a:xfrm>
            <a:off x="2865438" y="64389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16168" name="Text Box 8"/>
          <p:cNvSpPr txBox="1">
            <a:spLocks noChangeArrowheads="1"/>
          </p:cNvSpPr>
          <p:nvPr/>
        </p:nvSpPr>
        <p:spPr bwMode="auto">
          <a:xfrm>
            <a:off x="457200" y="1120775"/>
            <a:ext cx="80772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234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73138" indent="-457200" defTabSz="234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544638" indent="-457200" defTabSz="234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2116138" indent="-457200" defTabSz="234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687638" indent="-457200" defTabSz="2349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3144838" indent="-457200" defTabSz="234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602038" indent="-457200" defTabSz="234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4059238" indent="-457200" defTabSz="234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516438" indent="-457200" defTabSz="234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just" defTabSz="234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Gaussian probability distribution also called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normal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distribution.</a:t>
            </a:r>
          </a:p>
          <a:p>
            <a:pPr marL="0" marR="0" lvl="0" indent="0" algn="just" defTabSz="234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It is a continuous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distribution with pdf: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just" defTabSz="234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18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just" defTabSz="234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pitchFamily="18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		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 mean of distribution </a:t>
            </a:r>
          </a:p>
          <a:p>
            <a:pPr marL="0" marR="0" lvl="0" indent="0" algn="just" defTabSz="234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	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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=  variance of distribution</a:t>
            </a:r>
          </a:p>
          <a:p>
            <a:pPr marL="0" marR="0" lvl="0" indent="0" algn="just" defTabSz="234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		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is a continuous variable (-∞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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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∞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just" defTabSz="2349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Probability of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being in the range [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]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cannot be evaluated analytically (has to be looked up in a table) </a:t>
            </a:r>
          </a:p>
        </p:txBody>
      </p:sp>
      <p:graphicFrame>
        <p:nvGraphicFramePr>
          <p:cNvPr id="1116169" name="Object 9"/>
          <p:cNvGraphicFramePr>
            <a:graphicFrameLocks noChangeAspect="1"/>
          </p:cNvGraphicFramePr>
          <p:nvPr>
            <p:extLst/>
          </p:nvPr>
        </p:nvGraphicFramePr>
        <p:xfrm>
          <a:off x="5105400" y="1806575"/>
          <a:ext cx="2916238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משוואה" r:id="rId5" imgW="1358640" imgH="482400" progId="Equation.3">
                  <p:embed/>
                </p:oleObj>
              </mc:Choice>
              <mc:Fallback>
                <p:oleObj name="משוואה" r:id="rId5" imgW="1358640" imgH="482400" progId="Equation.3">
                  <p:embed/>
                  <p:pic>
                    <p:nvPicPr>
                      <p:cNvPr id="111616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06575"/>
                        <a:ext cx="2916238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1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3" name="Text Box 3"/>
          <p:cNvSpPr txBox="1">
            <a:spLocks noChangeArrowheads="1"/>
          </p:cNvSpPr>
          <p:nvPr/>
        </p:nvSpPr>
        <p:spPr bwMode="auto">
          <a:xfrm>
            <a:off x="457200" y="1162050"/>
            <a:ext cx="60277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P(X</a:t>
            </a:r>
            <a:r>
              <a:rPr kumimoji="0" 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|Y) is Gaussian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Training: estimate mean and standard deviation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054725" name="Picture 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90775"/>
            <a:ext cx="2844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600200" y="3205877"/>
                <a:ext cx="6019800" cy="2308324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Note that the following slides abuse notation significantly. Since P(x) =0 for continues distributions, we think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of </a:t>
                </a:r>
                <a:endPara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F243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P (X=x| Y=y),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not as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 classic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probability distribution, but just as a function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f(x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) =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N(x,</a:t>
                </a:r>
                <a14:m>
                  <m:oMath xmlns:m="http://schemas.openxmlformats.org/officeDocument/2006/math">
                    <m:r>
                      <a:rPr kumimoji="0" lang="en-US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F243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mmi10"/>
                    <a:ea typeface="+mn-ea"/>
                    <a:cs typeface="+mn-cs"/>
                  </a:rPr>
                  <a:t>¾</a:t>
                </a:r>
                <a:r>
                  <a:rPr kumimoji="0" lang="en-US" sz="1800" b="0" i="0" u="none" strike="noStrike" kern="1200" cap="none" spc="0" normalizeH="0" baseline="3000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2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).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243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f(x)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behaves as a probability distribution in the sense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that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msy10"/>
                    <a:ea typeface="+mn-ea"/>
                    <a:cs typeface="+mn-cs"/>
                  </a:rPr>
                  <a:t>8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x, f(x)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msy10"/>
                    <a:ea typeface="+mn-ea"/>
                    <a:cs typeface="+mn-cs"/>
                  </a:rPr>
                  <a:t>¸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0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and the values add up to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1.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Also, note that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f(x)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satisfies Bayes Rule, that is, it is true that: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          </a:t>
                </a:r>
                <a:r>
                  <a:rPr kumimoji="0" lang="en-US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18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Y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</a:t>
                </a:r>
                <a:r>
                  <a:rPr kumimoji="0" lang="en-US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</a:t>
                </a:r>
                <a:r>
                  <a:rPr kumimoji="0" lang="en-US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|X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= x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) = </a:t>
                </a:r>
                <a:r>
                  <a:rPr kumimoji="0" lang="en-US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18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X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(</a:t>
                </a:r>
                <a:r>
                  <a:rPr kumimoji="0" lang="en-US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x|Y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= y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) </a:t>
                </a:r>
                <a:r>
                  <a:rPr kumimoji="0" lang="en-US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18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Y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(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y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)/</a:t>
                </a:r>
                <a:r>
                  <a:rPr kumimoji="0" lang="en-US" sz="1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</a:t>
                </a:r>
                <a:r>
                  <a:rPr kumimoji="0" lang="en-US" sz="18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X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(x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)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F243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205877"/>
                <a:ext cx="6019800" cy="2308324"/>
              </a:xfrm>
              <a:prstGeom prst="rect">
                <a:avLst/>
              </a:prstGeom>
              <a:blipFill>
                <a:blip r:embed="rId5"/>
                <a:stretch>
                  <a:fillRect l="-706" t="-1042" r="-1613" b="-2604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972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859" name="Text Box 3"/>
          <p:cNvSpPr txBox="1">
            <a:spLocks noChangeArrowheads="1"/>
          </p:cNvSpPr>
          <p:nvPr/>
        </p:nvSpPr>
        <p:spPr bwMode="auto">
          <a:xfrm>
            <a:off x="457200" y="1133475"/>
            <a:ext cx="60277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P(X</a:t>
            </a:r>
            <a:r>
              <a:rPr kumimoji="0" 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|Y) is Gaussian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Training: estimate mean and standard deviation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145860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844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5861" name="Line 5"/>
          <p:cNvSpPr>
            <a:spLocks noChangeShapeType="1"/>
          </p:cNvSpPr>
          <p:nvPr/>
        </p:nvSpPr>
        <p:spPr bwMode="auto">
          <a:xfrm>
            <a:off x="1219200" y="3581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45862" name="Text Box 6"/>
          <p:cNvSpPr txBox="1">
            <a:spLocks noChangeArrowheads="1"/>
          </p:cNvSpPr>
          <p:nvPr/>
        </p:nvSpPr>
        <p:spPr bwMode="auto">
          <a:xfrm>
            <a:off x="1355725" y="3084513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 Y</a:t>
            </a:r>
          </a:p>
        </p:txBody>
      </p:sp>
      <p:sp>
        <p:nvSpPr>
          <p:cNvPr id="1145863" name="Line 7"/>
          <p:cNvSpPr>
            <a:spLocks noChangeShapeType="1"/>
          </p:cNvSpPr>
          <p:nvPr/>
        </p:nvSpPr>
        <p:spPr bwMode="auto">
          <a:xfrm>
            <a:off x="3505200" y="3200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45864" name="Text Box 8"/>
          <p:cNvSpPr txBox="1">
            <a:spLocks noChangeArrowheads="1"/>
          </p:cNvSpPr>
          <p:nvPr/>
        </p:nvSpPr>
        <p:spPr bwMode="auto">
          <a:xfrm>
            <a:off x="1374775" y="3581400"/>
            <a:ext cx="262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2         3         1         1</a:t>
            </a:r>
          </a:p>
        </p:txBody>
      </p:sp>
      <p:sp>
        <p:nvSpPr>
          <p:cNvPr id="1145865" name="Text Box 9"/>
          <p:cNvSpPr txBox="1">
            <a:spLocks noChangeArrowheads="1"/>
          </p:cNvSpPr>
          <p:nvPr/>
        </p:nvSpPr>
        <p:spPr bwMode="auto">
          <a:xfrm>
            <a:off x="1168400" y="3962400"/>
            <a:ext cx="287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-1.2        2        .4         1</a:t>
            </a:r>
          </a:p>
        </p:txBody>
      </p:sp>
      <p:sp>
        <p:nvSpPr>
          <p:cNvPr id="1145866" name="Text Box 10"/>
          <p:cNvSpPr txBox="1">
            <a:spLocks noChangeArrowheads="1"/>
          </p:cNvSpPr>
          <p:nvPr/>
        </p:nvSpPr>
        <p:spPr bwMode="auto">
          <a:xfrm>
            <a:off x="1190625" y="4343400"/>
            <a:ext cx="287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2       0.3        0         0</a:t>
            </a:r>
          </a:p>
        </p:txBody>
      </p:sp>
      <p:sp>
        <p:nvSpPr>
          <p:cNvPr id="1145867" name="Text Box 11"/>
          <p:cNvSpPr txBox="1">
            <a:spLocks noChangeArrowheads="1"/>
          </p:cNvSpPr>
          <p:nvPr/>
        </p:nvSpPr>
        <p:spPr bwMode="auto">
          <a:xfrm>
            <a:off x="1120775" y="4724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2.2      1.1        0         1 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818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7" name="Text Box 3"/>
          <p:cNvSpPr txBox="1">
            <a:spLocks noChangeArrowheads="1"/>
          </p:cNvSpPr>
          <p:nvPr/>
        </p:nvSpPr>
        <p:spPr bwMode="auto">
          <a:xfrm>
            <a:off x="457200" y="1133475"/>
            <a:ext cx="60277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P(X</a:t>
            </a:r>
            <a:r>
              <a:rPr kumimoji="0" 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|Y) is Gaussian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Training: estimate mean and standard deviation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147908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844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7909" name="Line 5"/>
          <p:cNvSpPr>
            <a:spLocks noChangeShapeType="1"/>
          </p:cNvSpPr>
          <p:nvPr/>
        </p:nvSpPr>
        <p:spPr bwMode="auto">
          <a:xfrm>
            <a:off x="1219200" y="35814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47910" name="Text Box 6"/>
          <p:cNvSpPr txBox="1">
            <a:spLocks noChangeArrowheads="1"/>
          </p:cNvSpPr>
          <p:nvPr/>
        </p:nvSpPr>
        <p:spPr bwMode="auto">
          <a:xfrm>
            <a:off x="1355725" y="3084513"/>
            <a:ext cx="266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X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 Y</a:t>
            </a:r>
          </a:p>
        </p:txBody>
      </p:sp>
      <p:sp>
        <p:nvSpPr>
          <p:cNvPr id="1147911" name="Line 7"/>
          <p:cNvSpPr>
            <a:spLocks noChangeShapeType="1"/>
          </p:cNvSpPr>
          <p:nvPr/>
        </p:nvSpPr>
        <p:spPr bwMode="auto">
          <a:xfrm>
            <a:off x="3505200" y="3200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47912" name="Text Box 8"/>
          <p:cNvSpPr txBox="1">
            <a:spLocks noChangeArrowheads="1"/>
          </p:cNvSpPr>
          <p:nvPr/>
        </p:nvSpPr>
        <p:spPr bwMode="auto">
          <a:xfrm>
            <a:off x="1374775" y="3581400"/>
            <a:ext cx="2628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2         3         1         1</a:t>
            </a:r>
          </a:p>
        </p:txBody>
      </p:sp>
      <p:sp>
        <p:nvSpPr>
          <p:cNvPr id="1147913" name="Text Box 9"/>
          <p:cNvSpPr txBox="1">
            <a:spLocks noChangeArrowheads="1"/>
          </p:cNvSpPr>
          <p:nvPr/>
        </p:nvSpPr>
        <p:spPr bwMode="auto">
          <a:xfrm>
            <a:off x="1168400" y="3962400"/>
            <a:ext cx="287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-1.2        2        .4         1</a:t>
            </a:r>
          </a:p>
        </p:txBody>
      </p:sp>
      <p:sp>
        <p:nvSpPr>
          <p:cNvPr id="1147914" name="Text Box 10"/>
          <p:cNvSpPr txBox="1">
            <a:spLocks noChangeArrowheads="1"/>
          </p:cNvSpPr>
          <p:nvPr/>
        </p:nvSpPr>
        <p:spPr bwMode="auto">
          <a:xfrm>
            <a:off x="1190625" y="4343400"/>
            <a:ext cx="287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2       0.3        0         0</a:t>
            </a:r>
          </a:p>
        </p:txBody>
      </p:sp>
      <p:sp>
        <p:nvSpPr>
          <p:cNvPr id="1147915" name="Text Box 11"/>
          <p:cNvSpPr txBox="1">
            <a:spLocks noChangeArrowheads="1"/>
          </p:cNvSpPr>
          <p:nvPr/>
        </p:nvSpPr>
        <p:spPr bwMode="auto">
          <a:xfrm>
            <a:off x="1120775" y="4724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2.2      1.1        0         1     </a:t>
            </a:r>
          </a:p>
        </p:txBody>
      </p:sp>
      <p:pic>
        <p:nvPicPr>
          <p:cNvPr id="1147917" name="Picture 1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5562600"/>
            <a:ext cx="662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190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1" name="Text Box 3"/>
          <p:cNvSpPr txBox="1">
            <a:spLocks noChangeArrowheads="1"/>
          </p:cNvSpPr>
          <p:nvPr/>
        </p:nvSpPr>
        <p:spPr bwMode="auto">
          <a:xfrm>
            <a:off x="457200" y="1257300"/>
            <a:ext cx="881042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 the case of two classes we have that: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but since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We get: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Which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is simply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logistic function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(also used in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 neural network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representation)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same formula can be written for continuous features</a:t>
            </a:r>
          </a:p>
        </p:txBody>
      </p:sp>
      <p:graphicFrame>
        <p:nvGraphicFramePr>
          <p:cNvPr id="1143812" name="Object 4"/>
          <p:cNvGraphicFramePr>
            <a:graphicFrameLocks noChangeAspect="1"/>
          </p:cNvGraphicFramePr>
          <p:nvPr>
            <p:extLst/>
          </p:nvPr>
        </p:nvGraphicFramePr>
        <p:xfrm>
          <a:off x="2476500" y="1816100"/>
          <a:ext cx="385286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משוואה" r:id="rId4" imgW="1841400" imgH="419040" progId="Equation.3">
                  <p:embed/>
                </p:oleObj>
              </mc:Choice>
              <mc:Fallback>
                <p:oleObj name="משוואה" r:id="rId4" imgW="1841400" imgH="419040" progId="Equation.3">
                  <p:embed/>
                  <p:pic>
                    <p:nvPicPr>
                      <p:cNvPr id="1143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1816100"/>
                        <a:ext cx="3852863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3813" name="Object 5"/>
          <p:cNvGraphicFramePr>
            <a:graphicFrameLocks noChangeAspect="1"/>
          </p:cNvGraphicFramePr>
          <p:nvPr>
            <p:extLst/>
          </p:nvPr>
        </p:nvGraphicFramePr>
        <p:xfrm>
          <a:off x="2378075" y="3024188"/>
          <a:ext cx="36131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משוואה" r:id="rId6" imgW="1726920" imgH="203040" progId="Equation.3">
                  <p:embed/>
                </p:oleObj>
              </mc:Choice>
              <mc:Fallback>
                <p:oleObj name="משוואה" r:id="rId6" imgW="1726920" imgH="203040" progId="Equation.3">
                  <p:embed/>
                  <p:pic>
                    <p:nvPicPr>
                      <p:cNvPr id="11438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3024188"/>
                        <a:ext cx="36131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3814" name="Object 6"/>
          <p:cNvGraphicFramePr>
            <a:graphicFrameLocks noChangeAspect="1"/>
          </p:cNvGraphicFramePr>
          <p:nvPr>
            <p:extLst/>
          </p:nvPr>
        </p:nvGraphicFramePr>
        <p:xfrm>
          <a:off x="2422525" y="3986213"/>
          <a:ext cx="45688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משוואה" r:id="rId8" imgW="2184120" imgH="457200" progId="Equation.3">
                  <p:embed/>
                </p:oleObj>
              </mc:Choice>
              <mc:Fallback>
                <p:oleObj name="משוואה" r:id="rId8" imgW="2184120" imgH="457200" progId="Equation.3">
                  <p:embed/>
                  <p:pic>
                    <p:nvPicPr>
                      <p:cNvPr id="11438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3986213"/>
                        <a:ext cx="456882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Recall: Naïve Bayes, Two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444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9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4997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Logistic function for Gaussian features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Logistic Function: Continuous Features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46250"/>
            <a:ext cx="6858000" cy="202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8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56050"/>
            <a:ext cx="6934200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52400" y="2895600"/>
            <a:ext cx="2133600" cy="1371600"/>
          </a:xfrm>
          <a:prstGeom prst="wedgeRectCallout">
            <a:avLst>
              <a:gd name="adj1" fmla="val 79967"/>
              <a:gd name="adj2" fmla="val 54500"/>
            </a:avLst>
          </a:prstGeom>
          <a:solidFill>
            <a:srgbClr val="FFFF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 that we are using ratio of probabilities, since x is a continuous variable.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026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Probability, Probability Space and Events</a:t>
            </a:r>
            <a:endParaRPr lang="en-US" dirty="0"/>
          </a:p>
          <a:p>
            <a:r>
              <a:rPr lang="en-US" dirty="0" smtClean="0"/>
              <a:t>Joint Events</a:t>
            </a:r>
          </a:p>
          <a:p>
            <a:r>
              <a:rPr lang="en-US" dirty="0" smtClean="0"/>
              <a:t>Conditional Probabilities</a:t>
            </a:r>
          </a:p>
          <a:p>
            <a:r>
              <a:rPr lang="en-US" dirty="0"/>
              <a:t>Independence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Go to the recitation on Tuesday/Thursday</a:t>
            </a:r>
          </a:p>
          <a:p>
            <a:pPr lvl="1"/>
            <a:r>
              <a:rPr lang="en-US" dirty="0" smtClean="0"/>
              <a:t>Use the material we provided on-line</a:t>
            </a:r>
          </a:p>
          <a:p>
            <a:pPr lvl="1"/>
            <a:endParaRPr lang="en-US" dirty="0"/>
          </a:p>
          <a:p>
            <a:r>
              <a:rPr lang="en-US" dirty="0" smtClean="0"/>
              <a:t>Next I will give a very quick refresher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(1) Discrete 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5237"/>
            <a:ext cx="7772400" cy="4983163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n-US" dirty="0" smtClean="0">
                <a:latin typeface="CMU Serif Italic"/>
                <a:cs typeface="CMU Serif Italic"/>
              </a:rPr>
              <a:t>X</a:t>
            </a:r>
            <a:r>
              <a:rPr lang="en-US" dirty="0" smtClean="0"/>
              <a:t> denote a random variable</a:t>
            </a:r>
          </a:p>
          <a:p>
            <a:pPr lvl="1"/>
            <a:r>
              <a:rPr lang="en-US" dirty="0" smtClean="0">
                <a:latin typeface="CMU Serif Italic"/>
                <a:cs typeface="CMU Serif Italic"/>
              </a:rPr>
              <a:t>X is a mapping from a space of outcomes to R.</a:t>
            </a:r>
          </a:p>
          <a:p>
            <a:pPr lvl="2"/>
            <a:r>
              <a:rPr lang="en-US" dirty="0" smtClean="0">
                <a:latin typeface="CMU Serif Italic"/>
                <a:cs typeface="CMU Serif Italic"/>
              </a:rPr>
              <a:t>[X=x]</a:t>
            </a:r>
            <a:r>
              <a:rPr lang="en-US" dirty="0" smtClean="0"/>
              <a:t> represents an event (a possible outcome) and, </a:t>
            </a:r>
          </a:p>
          <a:p>
            <a:pPr lvl="2"/>
            <a:r>
              <a:rPr lang="en-US" dirty="0" smtClean="0"/>
              <a:t>Each event has an associated probability</a:t>
            </a:r>
          </a:p>
          <a:p>
            <a:pPr lvl="1"/>
            <a:endParaRPr lang="en-US" sz="1400" dirty="0"/>
          </a:p>
          <a:p>
            <a:r>
              <a:rPr lang="en-US" dirty="0" smtClean="0"/>
              <a:t>Examples of binary random variables:</a:t>
            </a:r>
          </a:p>
          <a:p>
            <a:pPr lvl="1"/>
            <a:r>
              <a:rPr lang="en-US" dirty="0" smtClean="0">
                <a:latin typeface="CMU Serif Italic"/>
                <a:cs typeface="CMU Serif Italic"/>
              </a:rPr>
              <a:t>A </a:t>
            </a:r>
            <a:r>
              <a:rPr lang="en-US" dirty="0"/>
              <a:t>= </a:t>
            </a:r>
            <a:r>
              <a:rPr lang="en-US" dirty="0" smtClean="0"/>
              <a:t>I have a headache</a:t>
            </a:r>
            <a:endParaRPr lang="en-US" dirty="0" smtClean="0">
              <a:latin typeface="CMU Serif Italic"/>
              <a:cs typeface="CMU Serif Italic"/>
            </a:endParaRPr>
          </a:p>
          <a:p>
            <a:pPr lvl="1"/>
            <a:r>
              <a:rPr lang="en-US" dirty="0" smtClean="0">
                <a:latin typeface="CMU Serif Italic"/>
                <a:cs typeface="CMU Serif Italic"/>
              </a:rPr>
              <a:t>A </a:t>
            </a:r>
            <a:r>
              <a:rPr lang="en-US" dirty="0" smtClean="0"/>
              <a:t>= Sally will be the US president in 2020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r>
              <a:rPr lang="en-US" dirty="0" smtClean="0">
                <a:latin typeface="CMU Serif Roman"/>
                <a:cs typeface="CMU Serif Roman"/>
              </a:rPr>
              <a:t>P</a:t>
            </a:r>
            <a:r>
              <a:rPr lang="en-US" dirty="0" smtClean="0">
                <a:latin typeface="Tahoma" charset="0"/>
              </a:rPr>
              <a:t>(</a:t>
            </a:r>
            <a:r>
              <a:rPr lang="en-US" dirty="0" smtClean="0">
                <a:latin typeface="CMU Serif Italic"/>
                <a:cs typeface="CMU Serif Italic"/>
              </a:rPr>
              <a:t>A=True</a:t>
            </a:r>
            <a:r>
              <a:rPr lang="en-US" dirty="0" smtClean="0">
                <a:latin typeface="Tahoma" charset="0"/>
              </a:rPr>
              <a:t>) is </a:t>
            </a:r>
            <a:r>
              <a:rPr lang="ja-JP" altLang="en-US" dirty="0">
                <a:latin typeface="Tahoma" charset="0"/>
              </a:rPr>
              <a:t>“</a:t>
            </a:r>
            <a:r>
              <a:rPr lang="en-US" dirty="0">
                <a:latin typeface="Tahoma" charset="0"/>
              </a:rPr>
              <a:t>the fraction of possible worlds in which </a:t>
            </a:r>
            <a:r>
              <a:rPr lang="en-US" dirty="0">
                <a:latin typeface="CMU Serif Italic"/>
                <a:cs typeface="CMU Serif Italic"/>
              </a:rPr>
              <a:t>A</a:t>
            </a:r>
            <a:r>
              <a:rPr lang="en-US" dirty="0" smtClean="0">
                <a:latin typeface="Tahoma" charset="0"/>
              </a:rPr>
              <a:t> </a:t>
            </a:r>
            <a:r>
              <a:rPr lang="en-US" dirty="0">
                <a:latin typeface="Tahoma" charset="0"/>
              </a:rPr>
              <a:t>is true</a:t>
            </a:r>
            <a:r>
              <a:rPr lang="ja-JP" altLang="en-US" dirty="0">
                <a:latin typeface="Tahoma" charset="0"/>
              </a:rPr>
              <a:t>”</a:t>
            </a:r>
            <a:endParaRPr lang="en-US" dirty="0">
              <a:latin typeface="Tahoma" charset="0"/>
            </a:endParaRPr>
          </a:p>
          <a:p>
            <a:pPr lvl="1"/>
            <a:r>
              <a:rPr lang="en-US" dirty="0">
                <a:latin typeface="Tahoma" charset="0"/>
              </a:rPr>
              <a:t>We could </a:t>
            </a:r>
            <a:r>
              <a:rPr lang="en-US" dirty="0" smtClean="0">
                <a:latin typeface="Tahoma" charset="0"/>
              </a:rPr>
              <a:t>spend hours </a:t>
            </a:r>
            <a:r>
              <a:rPr lang="en-US" dirty="0">
                <a:latin typeface="Tahoma" charset="0"/>
              </a:rPr>
              <a:t>on the philosophy of </a:t>
            </a:r>
            <a:r>
              <a:rPr lang="en-US" dirty="0" smtClean="0">
                <a:latin typeface="Tahoma" charset="0"/>
              </a:rPr>
              <a:t>this,    but we won’t</a:t>
            </a:r>
            <a:endParaRPr lang="en-US" dirty="0">
              <a:latin typeface="Tahoma" charset="0"/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Adapted from slide by Andrew Moore</a:t>
            </a:r>
            <a:endParaRPr lang="en-US" sz="1200" dirty="0">
              <a:latin typeface="+mn-lt"/>
            </a:endParaRPr>
          </a:p>
        </p:txBody>
      </p:sp>
      <p:pic>
        <p:nvPicPr>
          <p:cNvPr id="64514" name="Picture 2" descr="Image result for flipped co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0"/>
            <a:ext cx="1752599" cy="81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55344" y="4386552"/>
            <a:ext cx="1424440" cy="584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MU Serif Roman"/>
                <a:cs typeface="CMU Serif Roman"/>
              </a:rPr>
              <a:t>   </a:t>
            </a:r>
            <a:r>
              <a:rPr lang="en-US" sz="2800" dirty="0" smtClean="0">
                <a:latin typeface="CMU Serif Roman"/>
                <a:cs typeface="CMU Serif Roman"/>
              </a:rPr>
              <a:t>P</a:t>
            </a:r>
            <a:r>
              <a:rPr lang="en-US" sz="2800" dirty="0" smtClean="0">
                <a:latin typeface="Tahoma" charset="0"/>
              </a:rPr>
              <a:t>(</a:t>
            </a:r>
            <a:r>
              <a:rPr lang="en-US" sz="2800" dirty="0" smtClean="0">
                <a:latin typeface="CMU Serif Italic"/>
                <a:cs typeface="CMU Serif Italic"/>
              </a:rPr>
              <a:t>A</a:t>
            </a:r>
            <a:r>
              <a:rPr lang="en-US" sz="2800" dirty="0" smtClean="0">
                <a:latin typeface="Tahoma" charset="0"/>
              </a:rPr>
              <a:t>)  </a:t>
            </a:r>
            <a:r>
              <a:rPr lang="en-US" sz="2400" dirty="0" smtClean="0">
                <a:latin typeface="Tahoma" charset="0"/>
              </a:rPr>
              <a:t>    </a:t>
            </a:r>
            <a:r>
              <a:rPr lang="en-US" dirty="0" smtClean="0">
                <a:latin typeface="Tahoma" charset="0"/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Universe </a:t>
            </a:r>
            <a:r>
              <a:rPr lang="en-US" i="1" dirty="0" smtClean="0">
                <a:latin typeface="CMU Serif Roman"/>
                <a:cs typeface="CMU Serif Roman"/>
              </a:rPr>
              <a:t>U </a:t>
            </a:r>
            <a:r>
              <a:rPr lang="en-US" dirty="0" smtClean="0"/>
              <a:t> </a:t>
            </a:r>
            <a:r>
              <a:rPr lang="en-US" dirty="0"/>
              <a:t>is the event space of all possible </a:t>
            </a:r>
            <a:r>
              <a:rPr lang="en-US" dirty="0" smtClean="0"/>
              <a:t>worlds</a:t>
            </a:r>
          </a:p>
          <a:p>
            <a:pPr lvl="1"/>
            <a:r>
              <a:rPr lang="en-US" dirty="0" smtClean="0"/>
              <a:t>Its area is 1</a:t>
            </a:r>
          </a:p>
          <a:p>
            <a:pPr lvl="1"/>
            <a:r>
              <a:rPr lang="en-US" dirty="0">
                <a:latin typeface="CMU Serif Roman"/>
                <a:cs typeface="CMU Serif Roman"/>
              </a:rPr>
              <a:t>P</a:t>
            </a:r>
            <a:r>
              <a:rPr lang="en-US" dirty="0" smtClean="0">
                <a:latin typeface="Tahoma" charset="0"/>
              </a:rPr>
              <a:t>(</a:t>
            </a:r>
            <a:r>
              <a:rPr lang="en-US" dirty="0" smtClean="0">
                <a:latin typeface="CMU Serif Italic"/>
                <a:cs typeface="CMU Serif Italic"/>
              </a:rPr>
              <a:t>U</a:t>
            </a:r>
            <a:r>
              <a:rPr lang="en-US" dirty="0" smtClean="0">
                <a:latin typeface="Tahoma" charset="0"/>
              </a:rPr>
              <a:t>) = 1</a:t>
            </a:r>
            <a:endParaRPr lang="en-US" dirty="0" smtClean="0">
              <a:latin typeface="CMU Serif Roman"/>
              <a:cs typeface="CMU Serif Roman"/>
            </a:endParaRPr>
          </a:p>
          <a:p>
            <a:endParaRPr lang="en-US" dirty="0" smtClean="0">
              <a:latin typeface="CMU Serif Roman"/>
              <a:cs typeface="CMU Serif Roman"/>
            </a:endParaRPr>
          </a:p>
          <a:p>
            <a:r>
              <a:rPr lang="en-US" dirty="0" smtClean="0">
                <a:latin typeface="CMU Serif Roman"/>
                <a:cs typeface="CMU Serif Roman"/>
              </a:rPr>
              <a:t>P</a:t>
            </a:r>
            <a:r>
              <a:rPr lang="en-US" dirty="0" smtClean="0">
                <a:latin typeface="Tahoma" charset="0"/>
              </a:rPr>
              <a:t>(</a:t>
            </a:r>
            <a:r>
              <a:rPr lang="en-US" dirty="0" smtClean="0">
                <a:latin typeface="CMU Serif Italic"/>
                <a:cs typeface="CMU Serif Italic"/>
              </a:rPr>
              <a:t>A</a:t>
            </a:r>
            <a:r>
              <a:rPr lang="en-US" dirty="0" smtClean="0">
                <a:latin typeface="Tahoma" charset="0"/>
              </a:rPr>
              <a:t>) </a:t>
            </a:r>
            <a:r>
              <a:rPr lang="en-US" dirty="0" smtClean="0"/>
              <a:t>= area of red oval</a:t>
            </a:r>
          </a:p>
          <a:p>
            <a:endParaRPr lang="en-US" dirty="0"/>
          </a:p>
          <a:p>
            <a:r>
              <a:rPr lang="en-US" dirty="0" smtClean="0"/>
              <a:t>Therefore:</a:t>
            </a: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918075" y="2223590"/>
            <a:ext cx="3810000" cy="3539431"/>
            <a:chOff x="4918075" y="2223590"/>
            <a:chExt cx="3810000" cy="3539431"/>
          </a:xfrm>
          <a:solidFill>
            <a:srgbClr val="FFFFCC"/>
          </a:solidFill>
        </p:grpSpPr>
        <p:sp>
          <p:nvSpPr>
            <p:cNvPr id="19462" name="Rectangle 4"/>
            <p:cNvSpPr>
              <a:spLocks noChangeArrowheads="1"/>
            </p:cNvSpPr>
            <p:nvPr/>
          </p:nvSpPr>
          <p:spPr bwMode="auto">
            <a:xfrm>
              <a:off x="4918075" y="2223590"/>
              <a:ext cx="3810000" cy="3539431"/>
            </a:xfrm>
            <a:prstGeom prst="rect">
              <a:avLst/>
            </a:prstGeom>
            <a:grpFill/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endParaRPr lang="en-US" sz="2800">
                <a:latin typeface="+mn-lt"/>
              </a:endParaRPr>
            </a:p>
            <a:p>
              <a:endParaRPr lang="en-US" sz="2800">
                <a:latin typeface="+mn-lt"/>
              </a:endParaRPr>
            </a:p>
            <a:p>
              <a:endParaRPr lang="en-US" sz="2800">
                <a:latin typeface="+mn-lt"/>
              </a:endParaRPr>
            </a:p>
            <a:p>
              <a:endParaRPr lang="en-US" sz="2800">
                <a:latin typeface="+mn-lt"/>
              </a:endParaRPr>
            </a:p>
            <a:p>
              <a:endParaRPr lang="en-US" sz="2800">
                <a:latin typeface="+mn-lt"/>
              </a:endParaRPr>
            </a:p>
            <a:p>
              <a:endParaRPr lang="en-US" sz="2800">
                <a:latin typeface="+mn-lt"/>
              </a:endParaRPr>
            </a:p>
            <a:p>
              <a:endParaRPr lang="en-US" sz="2800">
                <a:latin typeface="+mn-lt"/>
              </a:endParaRPr>
            </a:p>
            <a:p>
              <a:endParaRPr lang="en-US" sz="2800">
                <a:latin typeface="+mn-lt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003975" y="2270768"/>
              <a:ext cx="684751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i="1" dirty="0" smtClean="0">
                  <a:latin typeface="CMU Serif Roman"/>
                  <a:cs typeface="CMU Serif Roman"/>
                </a:rPr>
                <a:t>U</a:t>
              </a:r>
              <a:endParaRPr lang="en-US" sz="3600" i="1" dirty="0">
                <a:latin typeface="CMU Serif Roman"/>
                <a:cs typeface="CMU Serif Roman"/>
              </a:endParaRPr>
            </a:p>
          </p:txBody>
        </p:sp>
      </p:grp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Visualizing </a:t>
            </a:r>
            <a:r>
              <a:rPr lang="en-US" i="1" dirty="0">
                <a:latin typeface="CMU Serif Roman"/>
                <a:cs typeface="CMU Serif Roman"/>
              </a:rPr>
              <a:t>A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4935795" y="4784460"/>
            <a:ext cx="3885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>
                <a:latin typeface="+mn-lt"/>
              </a:rPr>
              <a:t>worlds </a:t>
            </a:r>
            <a:r>
              <a:rPr lang="en-US" sz="2800" dirty="0">
                <a:latin typeface="+mn-lt"/>
              </a:rPr>
              <a:t>in which </a:t>
            </a:r>
            <a:r>
              <a:rPr lang="en-US" sz="2800" dirty="0">
                <a:latin typeface="CMU Serif Italic"/>
                <a:cs typeface="CMU Serif Italic"/>
              </a:rPr>
              <a:t>A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>
                <a:latin typeface="+mn-lt"/>
              </a:rPr>
              <a:t>is </a:t>
            </a:r>
            <a:r>
              <a:rPr lang="en-US" sz="2800" dirty="0" smtClean="0">
                <a:latin typeface="+mn-lt"/>
              </a:rPr>
              <a:t>false</a:t>
            </a:r>
            <a:endParaRPr lang="en-US" sz="2800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18191" y="2944298"/>
            <a:ext cx="3017484" cy="1539501"/>
            <a:chOff x="5618191" y="2944298"/>
            <a:chExt cx="3017484" cy="1539501"/>
          </a:xfrm>
        </p:grpSpPr>
        <p:sp>
          <p:nvSpPr>
            <p:cNvPr id="19463" name="Oval 5"/>
            <p:cNvSpPr>
              <a:spLocks noChangeArrowheads="1"/>
            </p:cNvSpPr>
            <p:nvPr/>
          </p:nvSpPr>
          <p:spPr bwMode="auto">
            <a:xfrm>
              <a:off x="5618191" y="2944298"/>
              <a:ext cx="3017484" cy="1539501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endParaRPr lang="en-US" sz="2800" dirty="0">
                <a:latin typeface="+mn-lt"/>
              </a:endParaRPr>
            </a:p>
          </p:txBody>
        </p:sp>
        <p:sp>
          <p:nvSpPr>
            <p:cNvPr id="19465" name="Text Box 12"/>
            <p:cNvSpPr txBox="1">
              <a:spLocks noChangeArrowheads="1"/>
            </p:cNvSpPr>
            <p:nvPr/>
          </p:nvSpPr>
          <p:spPr bwMode="auto">
            <a:xfrm>
              <a:off x="5887559" y="3258136"/>
              <a:ext cx="249539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800" dirty="0" smtClean="0">
                  <a:solidFill>
                    <a:schemeClr val="bg1"/>
                  </a:solidFill>
                  <a:latin typeface="+mn-lt"/>
                </a:rPr>
                <a:t>worlds </a:t>
              </a:r>
              <a:r>
                <a:rPr lang="en-US" sz="2800" dirty="0">
                  <a:solidFill>
                    <a:schemeClr val="bg1"/>
                  </a:solidFill>
                  <a:latin typeface="+mn-lt"/>
                </a:rPr>
                <a:t>in which </a:t>
              </a:r>
              <a:r>
                <a:rPr lang="en-US" sz="2800" dirty="0">
                  <a:solidFill>
                    <a:schemeClr val="bg1"/>
                  </a:solidFill>
                  <a:latin typeface="CMU Serif Italic"/>
                  <a:cs typeface="CMU Serif Italic"/>
                </a:rPr>
                <a:t>A</a:t>
              </a:r>
              <a:r>
                <a:rPr lang="en-US" sz="2800" dirty="0" smtClean="0">
                  <a:solidFill>
                    <a:schemeClr val="bg1"/>
                  </a:solidFill>
                  <a:latin typeface="+mn-lt"/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  <a:latin typeface="+mn-lt"/>
                </a:rPr>
                <a:t>is true</a:t>
              </a:r>
            </a:p>
          </p:txBody>
        </p:sp>
      </p:grpSp>
      <p:pic>
        <p:nvPicPr>
          <p:cNvPr id="4" name="Picture 3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61"/>
          <a:stretch/>
        </p:blipFill>
        <p:spPr>
          <a:xfrm>
            <a:off x="1020749" y="4569624"/>
            <a:ext cx="2921000" cy="453005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39"/>
          <a:stretch/>
        </p:blipFill>
        <p:spPr>
          <a:xfrm>
            <a:off x="1020749" y="5022628"/>
            <a:ext cx="2921000" cy="44869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808" y="2790347"/>
            <a:ext cx="8273372" cy="3560098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Axioms of Probability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600" dirty="0" smtClean="0">
                <a:cs typeface="+mn-cs"/>
              </a:rPr>
              <a:t>Kolmogorov showed that three simple axioms lead to the rules of probability theory</a:t>
            </a:r>
          </a:p>
          <a:p>
            <a:pPr marL="720725" lvl="1" indent="-381000">
              <a:lnSpc>
                <a:spcPct val="90000"/>
              </a:lnSpc>
              <a:defRPr/>
            </a:pPr>
            <a:r>
              <a:rPr lang="en-US" dirty="0"/>
              <a:t>d</a:t>
            </a:r>
            <a:r>
              <a:rPr lang="en-US" dirty="0" smtClean="0"/>
              <a:t>e </a:t>
            </a:r>
            <a:r>
              <a:rPr lang="en-US" dirty="0" err="1" smtClean="0"/>
              <a:t>Finetti</a:t>
            </a:r>
            <a:r>
              <a:rPr lang="en-US" dirty="0" smtClean="0"/>
              <a:t>, Cox, and </a:t>
            </a:r>
            <a:r>
              <a:rPr lang="en-US" dirty="0" err="1" smtClean="0"/>
              <a:t>Carnap</a:t>
            </a:r>
            <a:r>
              <a:rPr lang="en-US" dirty="0" smtClean="0"/>
              <a:t> have also provided compelling arguments for these axioms</a:t>
            </a:r>
          </a:p>
          <a:p>
            <a:pPr marL="720725" lvl="1" indent="-381000">
              <a:lnSpc>
                <a:spcPct val="90000"/>
              </a:lnSpc>
              <a:defRPr/>
            </a:pPr>
            <a:endParaRPr lang="en-US" sz="1400" dirty="0" smtClean="0"/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sz="2600" dirty="0" smtClean="0"/>
              <a:t>All probabilities are between 0 and 1:</a:t>
            </a:r>
          </a:p>
          <a:p>
            <a:pPr marL="339725" lvl="1" indent="0">
              <a:lnSpc>
                <a:spcPct val="90000"/>
              </a:lnSpc>
              <a:buNone/>
              <a:defRPr/>
            </a:pPr>
            <a:r>
              <a:rPr lang="en-US" sz="2600" dirty="0" smtClean="0"/>
              <a:t>                     0 </a:t>
            </a:r>
            <a:r>
              <a:rPr lang="en-US" sz="2600" dirty="0" smtClean="0">
                <a:cs typeface="Times New Roman" charset="0"/>
              </a:rPr>
              <a:t>≤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CMU Serif Roman"/>
                <a:cs typeface="CMU Serif Roman"/>
              </a:rPr>
              <a:t>P</a:t>
            </a:r>
            <a:r>
              <a:rPr lang="en-US" sz="2600" dirty="0" smtClean="0"/>
              <a:t>(</a:t>
            </a:r>
            <a:r>
              <a:rPr lang="en-US" sz="2600" i="1" dirty="0" smtClean="0">
                <a:latin typeface="CMU Serif Roman"/>
                <a:cs typeface="CMU Serif Roman"/>
              </a:rPr>
              <a:t>A</a:t>
            </a:r>
            <a:r>
              <a:rPr lang="en-US" sz="2600" dirty="0" smtClean="0"/>
              <a:t>) </a:t>
            </a:r>
            <a:r>
              <a:rPr lang="en-US" sz="2600" dirty="0" smtClean="0">
                <a:cs typeface="Times New Roman" charset="0"/>
              </a:rPr>
              <a:t>≤</a:t>
            </a:r>
            <a:r>
              <a:rPr lang="en-US" sz="2600" dirty="0" smtClean="0"/>
              <a:t> 1</a:t>
            </a:r>
          </a:p>
          <a:p>
            <a:pPr marL="339725" lvl="1" indent="0">
              <a:lnSpc>
                <a:spcPct val="90000"/>
              </a:lnSpc>
              <a:buNone/>
              <a:defRPr/>
            </a:pPr>
            <a:endParaRPr lang="en-US" sz="1200" dirty="0" smtClean="0"/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sz="2600" dirty="0" smtClean="0"/>
              <a:t>Valid propositions (tautologies) have probability 1, and </a:t>
            </a:r>
            <a:r>
              <a:rPr lang="en-US" sz="2600" dirty="0" err="1" smtClean="0"/>
              <a:t>unsatisfiable</a:t>
            </a:r>
            <a:r>
              <a:rPr lang="en-US" sz="2600" dirty="0" smtClean="0"/>
              <a:t> propositions have probability 0:</a:t>
            </a:r>
          </a:p>
          <a:p>
            <a:pPr marL="339725" lvl="1" indent="0">
              <a:lnSpc>
                <a:spcPct val="90000"/>
              </a:lnSpc>
              <a:buNone/>
              <a:defRPr/>
            </a:pPr>
            <a:r>
              <a:rPr lang="en-US" sz="2600" dirty="0" smtClean="0">
                <a:latin typeface="CMU Serif Roman"/>
                <a:cs typeface="CMU Serif Roman"/>
              </a:rPr>
              <a:t>			P(true) </a:t>
            </a:r>
            <a:r>
              <a:rPr lang="en-US" sz="2600" dirty="0" smtClean="0"/>
              <a:t>= 1 ;    </a:t>
            </a:r>
            <a:r>
              <a:rPr lang="en-US" sz="2600" dirty="0" smtClean="0">
                <a:latin typeface="CMU Serif Roman"/>
                <a:cs typeface="CMU Serif Roman"/>
              </a:rPr>
              <a:t>P(false)</a:t>
            </a:r>
            <a:r>
              <a:rPr lang="en-US" sz="2600" dirty="0" smtClean="0"/>
              <a:t> = 0</a:t>
            </a:r>
          </a:p>
          <a:p>
            <a:pPr marL="339725" lvl="1" indent="0">
              <a:lnSpc>
                <a:spcPct val="90000"/>
              </a:lnSpc>
              <a:buNone/>
              <a:defRPr/>
            </a:pPr>
            <a:endParaRPr lang="en-US" sz="1200" dirty="0" smtClean="0"/>
          </a:p>
          <a:p>
            <a:pPr marL="457200" indent="-457200">
              <a:lnSpc>
                <a:spcPct val="90000"/>
              </a:lnSpc>
              <a:buFontTx/>
              <a:buAutoNum type="arabicPeriod"/>
              <a:defRPr/>
            </a:pPr>
            <a:r>
              <a:rPr lang="en-US" sz="2600" dirty="0" smtClean="0"/>
              <a:t>The probability of a disjunction is given by:</a:t>
            </a:r>
          </a:p>
          <a:p>
            <a:pPr marL="339725" lvl="1" indent="0">
              <a:lnSpc>
                <a:spcPct val="90000"/>
              </a:lnSpc>
              <a:buNone/>
              <a:defRPr/>
            </a:pPr>
            <a:r>
              <a:rPr lang="en-US" sz="2600" dirty="0" smtClean="0">
                <a:latin typeface="CMU Serif Roman"/>
                <a:cs typeface="CMU Serif Roman"/>
              </a:rPr>
              <a:t>P(</a:t>
            </a:r>
            <a:r>
              <a:rPr lang="en-US" sz="2600" i="1" dirty="0" smtClean="0">
                <a:latin typeface="CMU Serif Roman"/>
                <a:cs typeface="CMU Serif Roman"/>
              </a:rPr>
              <a:t>A</a:t>
            </a:r>
            <a:r>
              <a:rPr lang="en-US" sz="2600" dirty="0" smtClean="0">
                <a:latin typeface="CMU Serif Roman"/>
                <a:cs typeface="CMU Serif Roman"/>
              </a:rPr>
              <a:t> </a:t>
            </a:r>
            <a:r>
              <a:rPr lang="en-US" sz="2600" dirty="0" smtClean="0">
                <a:latin typeface="CMU Serif Roman"/>
                <a:cs typeface="CMU Serif Roman"/>
                <a:sym typeface="Symbol" charset="0"/>
              </a:rPr>
              <a:t> </a:t>
            </a:r>
            <a:r>
              <a:rPr lang="en-US" sz="2600" i="1" dirty="0" smtClean="0">
                <a:latin typeface="CMU Serif Roman"/>
                <a:cs typeface="CMU Serif Roman"/>
                <a:sym typeface="Symbol" charset="0"/>
              </a:rPr>
              <a:t>B</a:t>
            </a:r>
            <a:r>
              <a:rPr lang="en-US" sz="2600" dirty="0" smtClean="0">
                <a:latin typeface="CMU Serif Roman"/>
                <a:cs typeface="CMU Serif Roman"/>
                <a:sym typeface="Symbol" charset="0"/>
              </a:rPr>
              <a:t>) = P(</a:t>
            </a:r>
            <a:r>
              <a:rPr lang="en-US" sz="2600" i="1" dirty="0" smtClean="0">
                <a:latin typeface="CMU Serif Roman"/>
                <a:cs typeface="CMU Serif Roman"/>
                <a:sym typeface="Symbol" charset="0"/>
              </a:rPr>
              <a:t>A</a:t>
            </a:r>
            <a:r>
              <a:rPr lang="en-US" sz="2600" dirty="0" smtClean="0">
                <a:latin typeface="CMU Serif Roman"/>
                <a:cs typeface="CMU Serif Roman"/>
                <a:sym typeface="Symbol" charset="0"/>
              </a:rPr>
              <a:t>) + P(</a:t>
            </a:r>
            <a:r>
              <a:rPr lang="en-US" sz="2600" i="1" dirty="0" smtClean="0">
                <a:latin typeface="CMU Serif Roman"/>
                <a:cs typeface="CMU Serif Roman"/>
                <a:sym typeface="Symbol" charset="0"/>
              </a:rPr>
              <a:t>B</a:t>
            </a:r>
            <a:r>
              <a:rPr lang="en-US" sz="2600" dirty="0" smtClean="0">
                <a:latin typeface="CMU Serif Roman"/>
                <a:cs typeface="CMU Serif Roman"/>
                <a:sym typeface="Symbol" charset="0"/>
              </a:rPr>
              <a:t>) – P(</a:t>
            </a:r>
            <a:r>
              <a:rPr lang="en-US" sz="2600" i="1" dirty="0" smtClean="0">
                <a:latin typeface="CMU Serif Roman"/>
                <a:cs typeface="CMU Serif Roman"/>
                <a:sym typeface="Symbol" charset="0"/>
              </a:rPr>
              <a:t>A</a:t>
            </a:r>
            <a:r>
              <a:rPr lang="en-US" sz="2600" dirty="0" smtClean="0">
                <a:latin typeface="CMU Serif Roman"/>
                <a:cs typeface="CMU Serif Roman"/>
                <a:sym typeface="Symbol" charset="0"/>
              </a:rPr>
              <a:t>  </a:t>
            </a:r>
            <a:r>
              <a:rPr lang="en-US" sz="2600" i="1" dirty="0" smtClean="0">
                <a:latin typeface="CMU Serif Roman"/>
                <a:cs typeface="CMU Serif Roman"/>
                <a:sym typeface="Symbol" charset="0"/>
              </a:rPr>
              <a:t>B</a:t>
            </a:r>
            <a:r>
              <a:rPr lang="en-US" sz="2600" dirty="0" smtClean="0">
                <a:latin typeface="CMU Serif Roman"/>
                <a:cs typeface="CMU Serif Roman"/>
                <a:sym typeface="Symbol" charset="0"/>
              </a:rPr>
              <a:t>)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4AC6152D-4B6E-D44B-A47A-58552E70E21C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</a:rPr>
              <a:t>Interpreting the </a:t>
            </a:r>
            <a:r>
              <a:rPr lang="en-US" dirty="0" smtClean="0">
                <a:latin typeface="Tahoma" charset="0"/>
              </a:rPr>
              <a:t>Axioms</a:t>
            </a:r>
            <a:endParaRPr lang="en-US" dirty="0">
              <a:latin typeface="Tahoma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1198404"/>
            <a:ext cx="6159213" cy="2001996"/>
          </a:xfrm>
        </p:spPr>
        <p:txBody>
          <a:bodyPr/>
          <a:lstStyle/>
          <a:p>
            <a:r>
              <a:rPr lang="en-US" sz="2600" dirty="0">
                <a:solidFill>
                  <a:srgbClr val="000000"/>
                </a:solidFill>
                <a:latin typeface="CMU Serif Roman"/>
                <a:cs typeface="CMU Serif Roman"/>
              </a:rPr>
              <a:t>0 </a:t>
            </a:r>
            <a:r>
              <a:rPr lang="en-US" sz="2600" dirty="0" smtClean="0">
                <a:solidFill>
                  <a:srgbClr val="000000"/>
                </a:solidFill>
                <a:latin typeface="CMU Serif Roman"/>
                <a:cs typeface="CMU Serif Roman"/>
              </a:rPr>
              <a:t>≤ </a:t>
            </a:r>
            <a:r>
              <a:rPr lang="en-US" sz="2600" dirty="0" smtClean="0">
                <a:latin typeface="CMU Serif Roman"/>
                <a:cs typeface="CMU Serif Roman"/>
              </a:rPr>
              <a:t>P</a:t>
            </a:r>
            <a:r>
              <a:rPr lang="en-US" sz="2600" dirty="0">
                <a:latin typeface="CMU Serif Roman"/>
                <a:cs typeface="CMU Serif Roman"/>
              </a:rPr>
              <a:t>(</a:t>
            </a:r>
            <a:r>
              <a:rPr lang="en-US" sz="2600" i="1" dirty="0">
                <a:latin typeface="CMU Serif Roman"/>
                <a:cs typeface="CMU Serif Roman"/>
              </a:rPr>
              <a:t>A</a:t>
            </a:r>
            <a:r>
              <a:rPr lang="en-US" sz="2600" dirty="0">
                <a:latin typeface="CMU Serif Roman"/>
                <a:cs typeface="CMU Serif Roman"/>
              </a:rPr>
              <a:t>) </a:t>
            </a:r>
            <a:r>
              <a:rPr lang="en-US" sz="2600" dirty="0" smtClean="0">
                <a:latin typeface="CMU Serif Roman"/>
                <a:cs typeface="CMU Serif Roman"/>
              </a:rPr>
              <a:t>≤ 1</a:t>
            </a:r>
            <a:endParaRPr lang="en-US" sz="2600" dirty="0">
              <a:latin typeface="CMU Serif Roman"/>
              <a:cs typeface="CMU Serif Roman"/>
            </a:endParaRPr>
          </a:p>
          <a:p>
            <a:pPr eaLnBrk="1" hangingPunct="1"/>
            <a:r>
              <a:rPr lang="en-US" sz="2600" dirty="0">
                <a:latin typeface="CMU Serif Roman"/>
                <a:cs typeface="CMU Serif Roman"/>
              </a:rPr>
              <a:t>P</a:t>
            </a:r>
            <a:r>
              <a:rPr lang="en-US" sz="2600" dirty="0" smtClean="0">
                <a:latin typeface="CMU Serif Roman"/>
                <a:cs typeface="CMU Serif Roman"/>
              </a:rPr>
              <a:t>(true</a:t>
            </a:r>
            <a:r>
              <a:rPr lang="en-US" sz="2600" dirty="0">
                <a:latin typeface="CMU Serif Roman"/>
                <a:cs typeface="CMU Serif Roman"/>
              </a:rPr>
              <a:t>) = 1</a:t>
            </a:r>
          </a:p>
          <a:p>
            <a:pPr eaLnBrk="1" hangingPunct="1"/>
            <a:r>
              <a:rPr lang="en-US" sz="2600" dirty="0">
                <a:latin typeface="CMU Serif Roman"/>
                <a:cs typeface="CMU Serif Roman"/>
              </a:rPr>
              <a:t>P</a:t>
            </a:r>
            <a:r>
              <a:rPr lang="en-US" sz="2600" dirty="0" smtClean="0">
                <a:latin typeface="CMU Serif Roman"/>
                <a:cs typeface="CMU Serif Roman"/>
              </a:rPr>
              <a:t>(false</a:t>
            </a:r>
            <a:r>
              <a:rPr lang="en-US" sz="2600" dirty="0">
                <a:latin typeface="CMU Serif Roman"/>
                <a:cs typeface="CMU Serif Roman"/>
              </a:rPr>
              <a:t>) = </a:t>
            </a:r>
            <a:r>
              <a:rPr lang="en-US" sz="2600" dirty="0" smtClean="0">
                <a:latin typeface="CMU Serif Roman"/>
                <a:cs typeface="CMU Serif Roman"/>
              </a:rPr>
              <a:t>0</a:t>
            </a:r>
          </a:p>
          <a:p>
            <a:pPr eaLnBrk="1" hangingPunct="1"/>
            <a:r>
              <a:rPr lang="en-US" sz="2600" dirty="0" smtClean="0">
                <a:latin typeface="CMU Serif Roman"/>
                <a:cs typeface="CMU Serif Roman"/>
              </a:rPr>
              <a:t>P</a:t>
            </a:r>
            <a:r>
              <a:rPr lang="en-US" sz="2600" dirty="0">
                <a:latin typeface="CMU Serif Roman"/>
                <a:cs typeface="CMU Serif Roman"/>
              </a:rPr>
              <a:t>(</a:t>
            </a:r>
            <a:r>
              <a:rPr lang="en-US" sz="2600" i="1" dirty="0">
                <a:latin typeface="CMU Serif Roman"/>
                <a:cs typeface="CMU Serif Roman"/>
              </a:rPr>
              <a:t>A</a:t>
            </a:r>
            <a:r>
              <a:rPr lang="en-US" sz="2600" dirty="0">
                <a:latin typeface="CMU Serif Roman"/>
                <a:cs typeface="CMU Serif Roman"/>
              </a:rPr>
              <a:t> </a:t>
            </a:r>
            <a:r>
              <a:rPr lang="en-US" sz="2600" dirty="0">
                <a:latin typeface="CMU Serif Roman"/>
                <a:cs typeface="CMU Serif Roman"/>
                <a:sym typeface="Symbol" charset="0"/>
              </a:rPr>
              <a:t> </a:t>
            </a:r>
            <a:r>
              <a:rPr lang="en-US" sz="2600" i="1" dirty="0">
                <a:latin typeface="CMU Serif Roman"/>
                <a:cs typeface="CMU Serif Roman"/>
                <a:sym typeface="Symbol" charset="0"/>
              </a:rPr>
              <a:t>B</a:t>
            </a:r>
            <a:r>
              <a:rPr lang="en-US" sz="2600" dirty="0">
                <a:latin typeface="CMU Serif Roman"/>
                <a:cs typeface="CMU Serif Roman"/>
                <a:sym typeface="Symbol" charset="0"/>
              </a:rPr>
              <a:t>) = </a:t>
            </a:r>
            <a:r>
              <a:rPr lang="en-US" sz="2600" dirty="0">
                <a:solidFill>
                  <a:srgbClr val="3366FF"/>
                </a:solidFill>
                <a:latin typeface="CMU Serif Roman"/>
                <a:cs typeface="CMU Serif Roman"/>
                <a:sym typeface="Symbol" charset="0"/>
              </a:rPr>
              <a:t>P(</a:t>
            </a:r>
            <a:r>
              <a:rPr lang="en-US" sz="2600" i="1" dirty="0">
                <a:solidFill>
                  <a:srgbClr val="3366FF"/>
                </a:solidFill>
                <a:latin typeface="CMU Serif Roman"/>
                <a:cs typeface="CMU Serif Roman"/>
                <a:sym typeface="Symbol" charset="0"/>
              </a:rPr>
              <a:t>A</a:t>
            </a:r>
            <a:r>
              <a:rPr lang="en-US" sz="2600" dirty="0">
                <a:solidFill>
                  <a:srgbClr val="3366FF"/>
                </a:solidFill>
                <a:latin typeface="CMU Serif Roman"/>
                <a:cs typeface="CMU Serif Roman"/>
                <a:sym typeface="Symbol" charset="0"/>
              </a:rPr>
              <a:t>)</a:t>
            </a:r>
            <a:r>
              <a:rPr lang="en-US" sz="2600" dirty="0">
                <a:latin typeface="CMU Serif Roman"/>
                <a:cs typeface="CMU Serif Roman"/>
                <a:sym typeface="Symbol" charset="0"/>
              </a:rPr>
              <a:t> + </a:t>
            </a:r>
            <a:r>
              <a:rPr lang="en-US" sz="2600" dirty="0">
                <a:solidFill>
                  <a:srgbClr val="FF0000"/>
                </a:solidFill>
                <a:latin typeface="CMU Serif Roman"/>
                <a:cs typeface="CMU Serif Roman"/>
                <a:sym typeface="Symbol" charset="0"/>
              </a:rPr>
              <a:t>P(</a:t>
            </a:r>
            <a:r>
              <a:rPr lang="en-US" sz="2600" i="1" dirty="0">
                <a:solidFill>
                  <a:srgbClr val="FF0000"/>
                </a:solidFill>
                <a:latin typeface="CMU Serif Roman"/>
                <a:cs typeface="CMU Serif Roman"/>
                <a:sym typeface="Symbol" charset="0"/>
              </a:rPr>
              <a:t>B</a:t>
            </a:r>
            <a:r>
              <a:rPr lang="en-US" sz="2600" dirty="0">
                <a:solidFill>
                  <a:srgbClr val="FF0000"/>
                </a:solidFill>
                <a:latin typeface="CMU Serif Roman"/>
                <a:cs typeface="CMU Serif Roman"/>
                <a:sym typeface="Symbol" charset="0"/>
              </a:rPr>
              <a:t>)</a:t>
            </a:r>
            <a:r>
              <a:rPr lang="en-US" sz="2600" dirty="0">
                <a:latin typeface="CMU Serif Roman"/>
                <a:cs typeface="CMU Serif Roman"/>
                <a:sym typeface="Symbol" charset="0"/>
              </a:rPr>
              <a:t> – </a:t>
            </a:r>
            <a:r>
              <a:rPr lang="en-US" sz="2600" dirty="0">
                <a:solidFill>
                  <a:srgbClr val="660066"/>
                </a:solidFill>
                <a:latin typeface="CMU Serif Roman"/>
                <a:cs typeface="CMU Serif Roman"/>
                <a:sym typeface="Symbol" charset="0"/>
              </a:rPr>
              <a:t>P(</a:t>
            </a:r>
            <a:r>
              <a:rPr lang="en-US" sz="2600" i="1" dirty="0">
                <a:solidFill>
                  <a:srgbClr val="660066"/>
                </a:solidFill>
                <a:latin typeface="CMU Serif Roman"/>
                <a:cs typeface="CMU Serif Roman"/>
                <a:sym typeface="Symbol" charset="0"/>
              </a:rPr>
              <a:t>A</a:t>
            </a:r>
            <a:r>
              <a:rPr lang="en-US" sz="2600" dirty="0">
                <a:solidFill>
                  <a:srgbClr val="660066"/>
                </a:solidFill>
                <a:latin typeface="CMU Serif Roman"/>
                <a:cs typeface="CMU Serif Roman"/>
                <a:sym typeface="Symbol" charset="0"/>
              </a:rPr>
              <a:t>  </a:t>
            </a:r>
            <a:r>
              <a:rPr lang="en-US" sz="2600" i="1" dirty="0">
                <a:solidFill>
                  <a:srgbClr val="660066"/>
                </a:solidFill>
                <a:latin typeface="CMU Serif Roman"/>
                <a:cs typeface="CMU Serif Roman"/>
                <a:sym typeface="Symbol" charset="0"/>
              </a:rPr>
              <a:t>B</a:t>
            </a:r>
            <a:r>
              <a:rPr lang="en-US" sz="2600" dirty="0" smtClean="0">
                <a:solidFill>
                  <a:srgbClr val="660066"/>
                </a:solidFill>
                <a:latin typeface="CMU Serif Roman"/>
                <a:cs typeface="CMU Serif Roman"/>
                <a:sym typeface="Symbol" charset="0"/>
              </a:rPr>
              <a:t>)</a:t>
            </a:r>
          </a:p>
          <a:p>
            <a:pPr eaLnBrk="1" hangingPunct="1"/>
            <a:endParaRPr lang="en-US" sz="2600" dirty="0">
              <a:solidFill>
                <a:srgbClr val="660066"/>
              </a:solidFill>
              <a:latin typeface="CMU Serif Roman"/>
              <a:cs typeface="CMU Serif Roman"/>
              <a:sym typeface="Symbol" charset="0"/>
            </a:endParaRPr>
          </a:p>
          <a:p>
            <a:pPr eaLnBrk="1" hangingPunct="1"/>
            <a:r>
              <a:rPr lang="en-US" sz="2600" dirty="0" smtClean="0">
                <a:latin typeface="CMU Serif Roman"/>
                <a:cs typeface="CMU Serif Roman"/>
                <a:sym typeface="Symbol" charset="0"/>
              </a:rPr>
              <a:t>From these you can prove other properties:</a:t>
            </a:r>
          </a:p>
          <a:p>
            <a:pPr eaLnBrk="1" hangingPunct="1"/>
            <a:r>
              <a:rPr lang="en-US" sz="2600" dirty="0">
                <a:solidFill>
                  <a:srgbClr val="660066"/>
                </a:solidFill>
                <a:latin typeface="CMU Serif Roman"/>
                <a:cs typeface="CMU Serif Roman"/>
                <a:sym typeface="Symbol" charset="0"/>
              </a:rPr>
              <a:t> </a:t>
            </a:r>
            <a:endParaRPr lang="en-US" sz="2600" dirty="0" smtClean="0">
              <a:solidFill>
                <a:srgbClr val="660066"/>
              </a:solidFill>
              <a:latin typeface="CMU Serif Roman"/>
              <a:cs typeface="CMU Serif Roman"/>
              <a:sym typeface="Symbol" charset="0"/>
            </a:endParaRPr>
          </a:p>
          <a:p>
            <a:pPr eaLnBrk="1" hangingPunct="1"/>
            <a:endParaRPr lang="en-US" sz="2600" dirty="0" smtClean="0">
              <a:solidFill>
                <a:srgbClr val="660066"/>
              </a:solidFill>
              <a:latin typeface="CMU Serif Roman"/>
              <a:cs typeface="CMU Serif Roman"/>
              <a:sym typeface="Symbol" charset="0"/>
            </a:endParaRPr>
          </a:p>
          <a:p>
            <a:pPr eaLnBrk="1" hangingPunct="1"/>
            <a:r>
              <a:rPr lang="en-US" sz="2600" dirty="0" smtClean="0">
                <a:solidFill>
                  <a:srgbClr val="660066"/>
                </a:solidFill>
                <a:latin typeface="CMU Serif Roman"/>
                <a:cs typeface="CMU Serif Roman"/>
                <a:sym typeface="Symbol" charset="0"/>
              </a:rPr>
              <a:t> </a:t>
            </a:r>
            <a:endParaRPr lang="en-US" sz="2600" dirty="0">
              <a:solidFill>
                <a:srgbClr val="660066"/>
              </a:solidFill>
              <a:latin typeface="CMU Serif Roman"/>
              <a:cs typeface="CMU Serif Roman"/>
              <a:sym typeface="Symbo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15000" y="979739"/>
            <a:ext cx="3212140" cy="2439325"/>
            <a:chOff x="9144000" y="3429000"/>
            <a:chExt cx="2055812" cy="1371600"/>
          </a:xfrm>
        </p:grpSpPr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9144000" y="3429000"/>
              <a:ext cx="2055812" cy="1371600"/>
              <a:chOff x="1440" y="3504"/>
              <a:chExt cx="740" cy="528"/>
            </a:xfrm>
          </p:grpSpPr>
          <p:sp>
            <p:nvSpPr>
              <p:cNvPr id="16" name="Oval 5"/>
              <p:cNvSpPr>
                <a:spLocks noChangeArrowheads="1"/>
              </p:cNvSpPr>
              <p:nvPr/>
            </p:nvSpPr>
            <p:spPr bwMode="auto">
              <a:xfrm>
                <a:off x="1440" y="3504"/>
                <a:ext cx="528" cy="528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4000">
                  <a:cs typeface="+mn-cs"/>
                  <a:sym typeface="Symbol" charset="0"/>
                </a:endParaRPr>
              </a:p>
            </p:txBody>
          </p:sp>
          <p:sp>
            <p:nvSpPr>
              <p:cNvPr id="17" name="Oval 6"/>
              <p:cNvSpPr>
                <a:spLocks noChangeArrowheads="1"/>
              </p:cNvSpPr>
              <p:nvPr/>
            </p:nvSpPr>
            <p:spPr bwMode="auto">
              <a:xfrm>
                <a:off x="1652" y="3504"/>
                <a:ext cx="528" cy="528"/>
              </a:xfrm>
              <a:prstGeom prst="ellipse">
                <a:avLst/>
              </a:prstGeom>
              <a:solidFill>
                <a:srgbClr val="FF0000">
                  <a:alpha val="53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4000">
                  <a:cs typeface="+mn-cs"/>
                </a:endParaRPr>
              </a:p>
            </p:txBody>
          </p:sp>
        </p:grp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9833515" y="3850291"/>
              <a:ext cx="627056" cy="328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FF"/>
                  </a:solidFill>
                  <a:latin typeface="CMU Serif Italic"/>
                  <a:cs typeface="CMU Serif Italic"/>
                  <a:sym typeface="Symbol" charset="0"/>
                </a:rPr>
                <a:t>A</a:t>
              </a:r>
              <a:r>
                <a:rPr lang="en-US" dirty="0" smtClean="0">
                  <a:solidFill>
                    <a:srgbClr val="FFFFFF"/>
                  </a:solidFill>
                  <a:latin typeface="CMU Serif Italic"/>
                  <a:cs typeface="CMU Serif Italic"/>
                  <a:sym typeface="Symbol" charset="0"/>
                </a:rPr>
                <a:t></a:t>
              </a:r>
              <a:r>
                <a:rPr lang="en-US" dirty="0">
                  <a:solidFill>
                    <a:srgbClr val="FFFFFF"/>
                  </a:solidFill>
                  <a:latin typeface="CMU Serif Italic"/>
                  <a:cs typeface="CMU Serif Italic"/>
                  <a:sym typeface="Symbol" charset="0"/>
                </a:rPr>
                <a:t>B</a:t>
              </a:r>
              <a:endParaRPr lang="en-US" dirty="0">
                <a:solidFill>
                  <a:srgbClr val="FFFFFF"/>
                </a:solidFill>
                <a:latin typeface="CMU Serif Italic"/>
                <a:cs typeface="CMU Serif Italic"/>
              </a:endParaRPr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9314992" y="3850291"/>
              <a:ext cx="293625" cy="328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FF"/>
                  </a:solidFill>
                  <a:latin typeface="CMU Serif Italic"/>
                  <a:cs typeface="CMU Serif Italic"/>
                </a:rPr>
                <a:t>A</a:t>
              </a: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10739944" y="3850291"/>
              <a:ext cx="293625" cy="328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CMU Serif Italic"/>
                  <a:cs typeface="CMU Serif Italic"/>
                </a:rPr>
                <a:t>B</a:t>
              </a:r>
            </a:p>
          </p:txBody>
        </p:sp>
      </p:grpSp>
      <p:pic>
        <p:nvPicPr>
          <p:cNvPr id="18" name="Picture 17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76" b="86789"/>
          <a:stretch/>
        </p:blipFill>
        <p:spPr>
          <a:xfrm>
            <a:off x="76200" y="4572000"/>
            <a:ext cx="4284187" cy="46978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86400"/>
            <a:ext cx="4927600" cy="3683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0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Multi-valued </a:t>
            </a:r>
            <a:r>
              <a:rPr lang="en-US" dirty="0">
                <a:latin typeface="+mn-lt"/>
              </a:rPr>
              <a:t>Random Variables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74088" cy="1828800"/>
          </a:xfrm>
        </p:spPr>
        <p:txBody>
          <a:bodyPr/>
          <a:lstStyle/>
          <a:p>
            <a:pPr eaLnBrk="1" hangingPunct="1"/>
            <a:r>
              <a:rPr lang="en-US" i="1" dirty="0" smtClean="0">
                <a:latin typeface="CMU Serif Roman"/>
                <a:cs typeface="CMU Serif Roman"/>
              </a:rPr>
              <a:t>A</a:t>
            </a:r>
            <a:r>
              <a:rPr lang="en-US" dirty="0" smtClean="0"/>
              <a:t> </a:t>
            </a:r>
            <a:r>
              <a:rPr lang="en-US" dirty="0"/>
              <a:t>is a </a:t>
            </a:r>
            <a:r>
              <a:rPr lang="en-US" i="1" dirty="0">
                <a:solidFill>
                  <a:srgbClr val="3366FF"/>
                </a:solidFill>
              </a:rPr>
              <a:t>random variable with arity </a:t>
            </a:r>
            <a:r>
              <a:rPr lang="en-US" i="1" dirty="0">
                <a:solidFill>
                  <a:srgbClr val="3366FF"/>
                </a:solidFill>
                <a:latin typeface="CMU Serif Roman"/>
                <a:cs typeface="CMU Serif Roman"/>
              </a:rPr>
              <a:t>k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if </a:t>
            </a:r>
            <a:r>
              <a:rPr lang="en-US" dirty="0"/>
              <a:t>it can take on exactly one value out of </a:t>
            </a:r>
            <a:r>
              <a:rPr lang="en-US" i="1" dirty="0"/>
              <a:t>{</a:t>
            </a:r>
            <a:r>
              <a:rPr lang="en-US" i="1" dirty="0">
                <a:latin typeface="CMU Serif Roman"/>
                <a:cs typeface="CMU Serif Roman"/>
              </a:rPr>
              <a:t>v</a:t>
            </a:r>
            <a:r>
              <a:rPr lang="en-US" i="1" baseline="-25000" dirty="0"/>
              <a:t>1</a:t>
            </a:r>
            <a:r>
              <a:rPr lang="en-US" i="1" dirty="0"/>
              <a:t>,</a:t>
            </a:r>
            <a:r>
              <a:rPr lang="en-US" i="1" dirty="0">
                <a:latin typeface="CMU Serif Roman"/>
                <a:cs typeface="CMU Serif Roman"/>
              </a:rPr>
              <a:t>v</a:t>
            </a:r>
            <a:r>
              <a:rPr lang="en-US" i="1" baseline="-25000" dirty="0"/>
              <a:t>2</a:t>
            </a:r>
            <a:r>
              <a:rPr lang="en-US" i="1" dirty="0"/>
              <a:t>, </a:t>
            </a:r>
            <a:r>
              <a:rPr lang="en-US" i="1" dirty="0" smtClean="0"/>
              <a:t>..., </a:t>
            </a:r>
            <a:r>
              <a:rPr lang="en-US" i="1" dirty="0" err="1" smtClean="0">
                <a:latin typeface="CMU Serif Roman"/>
                <a:cs typeface="CMU Serif Roman"/>
              </a:rPr>
              <a:t>v</a:t>
            </a:r>
            <a:r>
              <a:rPr lang="en-US" i="1" baseline="-25000" dirty="0" err="1" smtClean="0">
                <a:latin typeface="CMU Serif Roman"/>
                <a:cs typeface="CMU Serif Roman"/>
              </a:rPr>
              <a:t>k</a:t>
            </a:r>
            <a:r>
              <a:rPr lang="en-US" i="1" baseline="-25000" dirty="0" smtClean="0">
                <a:latin typeface="CMU Serif Roman"/>
                <a:cs typeface="CMU Serif Roman"/>
              </a:rPr>
              <a:t> </a:t>
            </a:r>
            <a:r>
              <a:rPr lang="en-US" i="1" dirty="0" smtClean="0"/>
              <a:t>}</a:t>
            </a:r>
            <a:endParaRPr lang="en-US" i="1" dirty="0"/>
          </a:p>
          <a:p>
            <a:pPr eaLnBrk="1" hangingPunct="1"/>
            <a:r>
              <a:rPr lang="en-US" dirty="0" smtClean="0"/>
              <a:t>Think about tossing a die</a:t>
            </a:r>
          </a:p>
          <a:p>
            <a:pPr eaLnBrk="1" hangingPunct="1"/>
            <a:r>
              <a:rPr lang="en-US" dirty="0" smtClean="0"/>
              <a:t>Thus</a:t>
            </a:r>
            <a:r>
              <a:rPr lang="en-US" dirty="0"/>
              <a:t>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2595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Based on slide by Andrew Moore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69908" y="4762729"/>
            <a:ext cx="3399650" cy="1389130"/>
            <a:chOff x="1269908" y="4762729"/>
            <a:chExt cx="3399650" cy="1389130"/>
          </a:xfrm>
          <a:solidFill>
            <a:srgbClr val="FFFFCC"/>
          </a:solidFill>
        </p:grpSpPr>
        <p:sp>
          <p:nvSpPr>
            <p:cNvPr id="3" name="Rectangle 2"/>
            <p:cNvSpPr/>
            <p:nvPr/>
          </p:nvSpPr>
          <p:spPr>
            <a:xfrm>
              <a:off x="1269908" y="4762729"/>
              <a:ext cx="3399650" cy="1389130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pic>
          <p:nvPicPr>
            <p:cNvPr id="2" name="Picture 1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9236" y="4897171"/>
              <a:ext cx="2743200" cy="1054100"/>
            </a:xfrm>
            <a:prstGeom prst="rect">
              <a:avLst/>
            </a:prstGeom>
            <a:grpFill/>
          </p:spPr>
        </p:pic>
      </p:grp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45" y="4089077"/>
            <a:ext cx="5981700" cy="368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309" y="3527076"/>
            <a:ext cx="5219700" cy="381000"/>
          </a:xfrm>
          <a:prstGeom prst="rect">
            <a:avLst/>
          </a:prstGeom>
        </p:spPr>
      </p:pic>
      <p:pic>
        <p:nvPicPr>
          <p:cNvPr id="63490" name="Picture 2" descr="Nuvola apps atlanti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6353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1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</a:rPr>
              <a:t>Multi-valued </a:t>
            </a:r>
            <a:r>
              <a:rPr lang="en-US" dirty="0">
                <a:latin typeface="+mn-lt"/>
              </a:rPr>
              <a:t>Random Variables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74088" cy="1828800"/>
          </a:xfrm>
        </p:spPr>
        <p:txBody>
          <a:bodyPr/>
          <a:lstStyle/>
          <a:p>
            <a:pPr eaLnBrk="1" hangingPunct="1"/>
            <a:r>
              <a:rPr lang="en-US" dirty="0" smtClean="0"/>
              <a:t>We can also show that: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This is called </a:t>
            </a:r>
            <a:r>
              <a:rPr lang="en-US" b="1" dirty="0" smtClean="0">
                <a:solidFill>
                  <a:srgbClr val="3366FF"/>
                </a:solidFill>
              </a:rPr>
              <a:t>marginalization </a:t>
            </a:r>
            <a:r>
              <a:rPr lang="en-US" dirty="0" smtClean="0"/>
              <a:t>over </a:t>
            </a:r>
            <a:r>
              <a:rPr lang="en-US" i="1" dirty="0" smtClean="0">
                <a:latin typeface="CMU Serif Roman"/>
                <a:cs typeface="CMU Serif Roman"/>
              </a:rPr>
              <a:t>A</a:t>
            </a:r>
            <a:endParaRPr lang="en-US" i="1" dirty="0">
              <a:latin typeface="CMU Serif Roman"/>
              <a:cs typeface="CMU Serif Roman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23"/>
          <a:stretch/>
        </p:blipFill>
        <p:spPr>
          <a:xfrm>
            <a:off x="1002956" y="2090877"/>
            <a:ext cx="7518400" cy="51897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73063" y="2595568"/>
            <a:ext cx="4497591" cy="1307224"/>
            <a:chOff x="873063" y="2595568"/>
            <a:chExt cx="4497591" cy="1307224"/>
          </a:xfrm>
          <a:solidFill>
            <a:srgbClr val="FFFFCC"/>
          </a:solidFill>
        </p:grpSpPr>
        <p:sp>
          <p:nvSpPr>
            <p:cNvPr id="5" name="Rectangle 4"/>
            <p:cNvSpPr/>
            <p:nvPr/>
          </p:nvSpPr>
          <p:spPr>
            <a:xfrm>
              <a:off x="873063" y="2595568"/>
              <a:ext cx="4497591" cy="1307224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71" r="42526"/>
            <a:stretch/>
          </p:blipFill>
          <p:spPr>
            <a:xfrm>
              <a:off x="1009846" y="2675999"/>
              <a:ext cx="4321123" cy="1087569"/>
            </a:xfrm>
            <a:prstGeom prst="rect">
              <a:avLst/>
            </a:prstGeom>
            <a:grp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(2) Joint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3366FF"/>
                </a:solidFill>
              </a:rPr>
              <a:t>Joint </a:t>
            </a:r>
            <a:r>
              <a:rPr lang="en-US" b="1" dirty="0">
                <a:solidFill>
                  <a:srgbClr val="3366FF"/>
                </a:solidFill>
              </a:rPr>
              <a:t>probability</a:t>
            </a:r>
            <a:r>
              <a:rPr lang="en-US" dirty="0"/>
              <a:t>: matrix of combined probabilities of a set of </a:t>
            </a:r>
            <a:r>
              <a:rPr lang="en-US" dirty="0" smtClean="0"/>
              <a:t>variables</a:t>
            </a:r>
          </a:p>
          <a:p>
            <a:pPr>
              <a:defRPr/>
            </a:pPr>
            <a:endParaRPr lang="en-US" sz="1400" dirty="0"/>
          </a:p>
          <a:p>
            <a:pPr marL="0" indent="0">
              <a:buNone/>
              <a:defRPr/>
            </a:pPr>
            <a:r>
              <a:rPr lang="en-US" dirty="0" smtClean="0"/>
              <a:t>Russell &amp; </a:t>
            </a:r>
            <a:r>
              <a:rPr lang="en-US" dirty="0" err="1" smtClean="0"/>
              <a:t>Norvig’s</a:t>
            </a:r>
            <a:r>
              <a:rPr lang="en-US" dirty="0" smtClean="0"/>
              <a:t> Alarm Domain: </a:t>
            </a:r>
            <a:r>
              <a:rPr lang="en-US" sz="2000" dirty="0" smtClean="0"/>
              <a:t>(</a:t>
            </a:r>
            <a:r>
              <a:rPr lang="en-US" sz="2000" dirty="0" err="1" smtClean="0"/>
              <a:t>boolean</a:t>
            </a:r>
            <a:r>
              <a:rPr lang="en-US" sz="2000" dirty="0" smtClean="0"/>
              <a:t> RVs)</a:t>
            </a:r>
          </a:p>
          <a:p>
            <a:pPr>
              <a:defRPr/>
            </a:pPr>
            <a:r>
              <a:rPr lang="en-US" sz="2400" dirty="0" smtClean="0"/>
              <a:t>A world has a specific instantiation of variables: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         (</a:t>
            </a:r>
            <a:r>
              <a:rPr lang="en-US" sz="2400" dirty="0">
                <a:latin typeface="CMU Serif Roman"/>
                <a:cs typeface="CMU Serif Roman"/>
              </a:rPr>
              <a:t>alarm</a:t>
            </a:r>
            <a:r>
              <a:rPr lang="en-US" sz="2400" dirty="0"/>
              <a:t>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</a:t>
            </a:r>
            <a:r>
              <a:rPr lang="en-US" sz="2400" dirty="0">
                <a:latin typeface="CMU Serif Roman"/>
                <a:cs typeface="CMU Serif Roman"/>
              </a:rPr>
              <a:t>burglary</a:t>
            </a:r>
            <a:r>
              <a:rPr lang="en-US" sz="2400" dirty="0"/>
              <a:t> </a:t>
            </a:r>
            <a:r>
              <a:rPr lang="en-US" sz="2400" dirty="0">
                <a:sym typeface="Symbol" charset="0"/>
              </a:rPr>
              <a:t></a:t>
            </a:r>
            <a:r>
              <a:rPr lang="en-US" sz="2400" dirty="0"/>
              <a:t> </a:t>
            </a:r>
            <a:r>
              <a:rPr lang="en-US" sz="2400" dirty="0">
                <a:cs typeface="Times New Roman" charset="0"/>
              </a:rPr>
              <a:t>¬</a:t>
            </a:r>
            <a:r>
              <a:rPr lang="en-US" sz="2400" dirty="0">
                <a:latin typeface="CMU Serif Roman"/>
                <a:cs typeface="CMU Serif Roman"/>
              </a:rPr>
              <a:t>earthquake</a:t>
            </a:r>
            <a:r>
              <a:rPr lang="en-US" sz="2400" dirty="0" smtClean="0">
                <a:cs typeface="Times New Roman" charset="0"/>
              </a:rPr>
              <a:t>)</a:t>
            </a:r>
          </a:p>
          <a:p>
            <a:pPr>
              <a:defRPr/>
            </a:pPr>
            <a:r>
              <a:rPr lang="en-US" sz="2400" dirty="0" smtClean="0">
                <a:cs typeface="Times New Roman" charset="0"/>
              </a:rPr>
              <a:t>The joint probability is given by:</a:t>
            </a:r>
            <a:endParaRPr lang="en-US" sz="2400" dirty="0">
              <a:cs typeface="Times New Roman" charset="0"/>
            </a:endParaRP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2000" dirty="0" smtClean="0">
                <a:cs typeface="Times New Roman" charset="0"/>
              </a:rPr>
              <a:t>	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2000" dirty="0" smtClean="0">
                <a:latin typeface="CMU Serif Roman"/>
                <a:cs typeface="CMU Serif Roman"/>
              </a:rPr>
              <a:t>P</a:t>
            </a:r>
            <a:r>
              <a:rPr lang="en-US" sz="2000" dirty="0" smtClean="0">
                <a:cs typeface="Times New Roman" charset="0"/>
              </a:rPr>
              <a:t>(</a:t>
            </a:r>
            <a:r>
              <a:rPr lang="en-US" sz="2000" dirty="0" smtClean="0">
                <a:latin typeface="CMU Serif Roman"/>
                <a:cs typeface="CMU Serif Roman"/>
              </a:rPr>
              <a:t>Alarm</a:t>
            </a:r>
            <a:r>
              <a:rPr lang="en-US" sz="2000" dirty="0" smtClean="0">
                <a:cs typeface="Times New Roman" charset="0"/>
              </a:rPr>
              <a:t>, </a:t>
            </a:r>
            <a:r>
              <a:rPr lang="en-US" sz="2000" dirty="0" smtClean="0">
                <a:latin typeface="CMU Serif Roman"/>
                <a:cs typeface="CMU Serif Roman"/>
              </a:rPr>
              <a:t>Burglary</a:t>
            </a:r>
            <a:r>
              <a:rPr lang="en-US" sz="2000" dirty="0" smtClean="0">
                <a:cs typeface="Times New Roman" charset="0"/>
              </a:rPr>
              <a:t>) =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288187"/>
              </p:ext>
            </p:extLst>
          </p:nvPr>
        </p:nvGraphicFramePr>
        <p:xfrm>
          <a:off x="3487842" y="4188780"/>
          <a:ext cx="3429000" cy="1193801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¬alarm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¬burglary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137338" y="3886200"/>
            <a:ext cx="1900837" cy="1569660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n-US" sz="1600" dirty="0" smtClean="0">
                <a:solidFill>
                  <a:srgbClr val="3366FF"/>
                </a:solidFill>
                <a:latin typeface="+mn-lt"/>
                <a:cs typeface="CMU Serif Roman"/>
              </a:rPr>
              <a:t>Probability of burglary: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1600" dirty="0" smtClean="0">
                <a:solidFill>
                  <a:srgbClr val="3366FF"/>
                </a:solidFill>
                <a:latin typeface="CMU Serif Roman"/>
                <a:cs typeface="CMU Serif Roman"/>
              </a:rPr>
              <a:t>P</a:t>
            </a:r>
            <a:r>
              <a:rPr lang="en-US" sz="1600" dirty="0" smtClean="0">
                <a:solidFill>
                  <a:srgbClr val="3366FF"/>
                </a:solidFill>
                <a:cs typeface="Times New Roman" charset="0"/>
              </a:rPr>
              <a:t>(</a:t>
            </a:r>
            <a:r>
              <a:rPr lang="en-US" sz="1600" dirty="0" smtClean="0">
                <a:solidFill>
                  <a:srgbClr val="3366FF"/>
                </a:solidFill>
                <a:latin typeface="CMU Serif Roman"/>
                <a:cs typeface="CMU Serif Roman"/>
              </a:rPr>
              <a:t>Burglary</a:t>
            </a:r>
            <a:r>
              <a:rPr lang="en-US" sz="1600" dirty="0">
                <a:solidFill>
                  <a:srgbClr val="3366FF"/>
                </a:solidFill>
                <a:cs typeface="Times New Roman" charset="0"/>
              </a:rPr>
              <a:t>) </a:t>
            </a:r>
            <a:r>
              <a:rPr lang="en-US" sz="1600" dirty="0" smtClean="0">
                <a:solidFill>
                  <a:srgbClr val="3366FF"/>
                </a:solidFill>
                <a:cs typeface="Times New Roman" charset="0"/>
              </a:rPr>
              <a:t>= 0.1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1600" dirty="0">
                <a:solidFill>
                  <a:srgbClr val="3366FF"/>
                </a:solidFill>
                <a:latin typeface="+mn-lt"/>
                <a:cs typeface="Times New Roman" charset="0"/>
              </a:rPr>
              <a:t>b</a:t>
            </a:r>
            <a:r>
              <a:rPr lang="en-US" sz="1600" dirty="0" smtClean="0">
                <a:solidFill>
                  <a:srgbClr val="3366FF"/>
                </a:solidFill>
                <a:latin typeface="+mn-lt"/>
                <a:cs typeface="Times New Roman" charset="0"/>
              </a:rPr>
              <a:t>y marginalization over </a:t>
            </a:r>
            <a:r>
              <a:rPr lang="en-US" sz="1600" dirty="0" smtClean="0">
                <a:solidFill>
                  <a:srgbClr val="3366FF"/>
                </a:solidFill>
                <a:latin typeface="CMU Serif Roman"/>
                <a:cs typeface="CMU Serif Roman"/>
              </a:rPr>
              <a:t>Alarm</a:t>
            </a:r>
            <a:endParaRPr lang="en-US" sz="1600" dirty="0">
              <a:solidFill>
                <a:srgbClr val="3366FF"/>
              </a:solidFill>
              <a:latin typeface="CMU Serif Roman"/>
              <a:cs typeface="CMU Serif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1934" y="4584349"/>
            <a:ext cx="2053191" cy="383664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8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 dirty="0">
                <a:latin typeface="+mn-lt"/>
              </a:rPr>
              <a:t>The Joint Distribution</a:t>
            </a:r>
          </a:p>
        </p:txBody>
      </p:sp>
      <p:sp>
        <p:nvSpPr>
          <p:cNvPr id="53252" name="Text Box 3"/>
          <p:cNvSpPr txBox="1">
            <a:spLocks noChangeArrowheads="1"/>
          </p:cNvSpPr>
          <p:nvPr/>
        </p:nvSpPr>
        <p:spPr bwMode="auto">
          <a:xfrm>
            <a:off x="136525" y="1377950"/>
            <a:ext cx="4435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 dirty="0">
                <a:latin typeface="+mn-lt"/>
              </a:rPr>
              <a:t>Recipe for making a joint distribution of </a:t>
            </a:r>
            <a:r>
              <a:rPr lang="en-US" sz="2400" i="1" dirty="0" smtClean="0">
                <a:latin typeface="CMU Serif Roman"/>
                <a:cs typeface="CMU Serif Roman"/>
              </a:rPr>
              <a:t>d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variables: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50223"/>
            <a:ext cx="1907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Slide © Andrew Moore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34123" y="1099110"/>
            <a:ext cx="4083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i="1" dirty="0" smtClean="0">
                <a:solidFill>
                  <a:schemeClr val="hlink"/>
                </a:solidFill>
                <a:latin typeface="+mn-lt"/>
              </a:rPr>
              <a:t>e.g., Boolean 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variables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A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B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Administration</a:t>
            </a:r>
            <a:endParaRPr lang="en-US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Exam:</a:t>
            </a:r>
          </a:p>
          <a:p>
            <a:pPr lvl="1"/>
            <a:r>
              <a:rPr lang="en-US" sz="1800" dirty="0" smtClean="0"/>
              <a:t>The exam will take place on the originally assigned date, 4/30. </a:t>
            </a:r>
          </a:p>
          <a:p>
            <a:pPr lvl="2"/>
            <a:r>
              <a:rPr lang="en-US" sz="1600" dirty="0" smtClean="0"/>
              <a:t>Similar to the previous midterm.</a:t>
            </a:r>
          </a:p>
          <a:p>
            <a:pPr lvl="2"/>
            <a:r>
              <a:rPr lang="en-US" sz="1600" dirty="0" smtClean="0"/>
              <a:t>75 minutes; closed books.</a:t>
            </a:r>
          </a:p>
          <a:p>
            <a:pPr lvl="2"/>
            <a:endParaRPr lang="en-US" sz="1600" dirty="0" smtClean="0"/>
          </a:p>
          <a:p>
            <a:pPr lvl="1"/>
            <a:r>
              <a:rPr lang="en-US" sz="1800" dirty="0" smtClean="0"/>
              <a:t>What is covered:</a:t>
            </a:r>
          </a:p>
          <a:p>
            <a:pPr lvl="2"/>
            <a:r>
              <a:rPr lang="en-US" sz="1600" dirty="0" smtClean="0"/>
              <a:t>The focus is on the material covered after the previous mid-term.</a:t>
            </a:r>
          </a:p>
          <a:p>
            <a:pPr lvl="2"/>
            <a:r>
              <a:rPr lang="en-US" sz="1600" dirty="0" smtClean="0"/>
              <a:t>However, notice that the ideas in this class are cumulative!!</a:t>
            </a:r>
          </a:p>
          <a:p>
            <a:pPr lvl="2"/>
            <a:r>
              <a:rPr lang="en-US" sz="1600" dirty="0" smtClean="0"/>
              <a:t>Everything that we present in class and in the homework assignments</a:t>
            </a:r>
          </a:p>
          <a:p>
            <a:pPr lvl="2"/>
            <a:r>
              <a:rPr lang="en-US" sz="1600" dirty="0" smtClean="0"/>
              <a:t>Material that is in the slides but is not discussed in class is not part of the material required for the exam.</a:t>
            </a:r>
          </a:p>
          <a:p>
            <a:pPr lvl="3"/>
            <a:r>
              <a:rPr lang="en-US" sz="1400" dirty="0" smtClean="0"/>
              <a:t>Example 1: We talked about Boosting. But not about boosting the confidence.</a:t>
            </a:r>
          </a:p>
          <a:p>
            <a:pPr lvl="3"/>
            <a:r>
              <a:rPr lang="en-US" sz="1400" dirty="0" smtClean="0"/>
              <a:t>Example 2: We talked about multiclass classification: </a:t>
            </a:r>
            <a:r>
              <a:rPr lang="en-US" sz="1400" dirty="0" err="1" smtClean="0"/>
              <a:t>OvA</a:t>
            </a:r>
            <a:r>
              <a:rPr lang="en-US" sz="1400" dirty="0" smtClean="0"/>
              <a:t>, </a:t>
            </a:r>
            <a:r>
              <a:rPr lang="en-US" sz="1400" dirty="0" err="1" smtClean="0"/>
              <a:t>AvA</a:t>
            </a:r>
            <a:r>
              <a:rPr lang="en-US" sz="1400" dirty="0" smtClean="0"/>
              <a:t>, but not Error Correcting codes,  and additional material in the slides.</a:t>
            </a:r>
          </a:p>
          <a:p>
            <a:pPr lvl="2"/>
            <a:r>
              <a:rPr lang="en-US" sz="1600" dirty="0" smtClean="0"/>
              <a:t>We will give a few practice exams.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>
                <a:latin typeface="+mn-lt"/>
              </a:rPr>
              <a:t>The Joint Distribution</a:t>
            </a:r>
          </a:p>
        </p:txBody>
      </p:sp>
      <p:sp>
        <p:nvSpPr>
          <p:cNvPr id="54276" name="Text Box 3"/>
          <p:cNvSpPr txBox="1">
            <a:spLocks noChangeArrowheads="1"/>
          </p:cNvSpPr>
          <p:nvPr/>
        </p:nvSpPr>
        <p:spPr bwMode="auto">
          <a:xfrm>
            <a:off x="136525" y="1377950"/>
            <a:ext cx="4435475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 dirty="0">
                <a:latin typeface="+mn-lt"/>
              </a:rPr>
              <a:t>Recipe for making a joint distribution of </a:t>
            </a:r>
            <a:r>
              <a:rPr lang="en-US" sz="2400" i="1" dirty="0" smtClean="0">
                <a:latin typeface="CMU Serif Roman"/>
                <a:cs typeface="CMU Serif Roman"/>
              </a:rPr>
              <a:t>d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variables:</a:t>
            </a:r>
          </a:p>
          <a:p>
            <a:pPr algn="l" eaLnBrk="1" hangingPunct="1"/>
            <a:endParaRPr lang="en-US" sz="1400" dirty="0">
              <a:latin typeface="+mn-lt"/>
            </a:endParaRPr>
          </a:p>
          <a:p>
            <a:pPr algn="l" eaLnBrk="1" hangingPunct="1">
              <a:buFontTx/>
              <a:buAutoNum type="arabicPeriod"/>
            </a:pPr>
            <a:r>
              <a:rPr lang="en-US" sz="2400" dirty="0">
                <a:latin typeface="+mn-lt"/>
              </a:rPr>
              <a:t>Make a truth table listing all combinations of values of your variables (if there are </a:t>
            </a:r>
            <a:r>
              <a:rPr lang="en-US" sz="2400" i="1" dirty="0" smtClean="0">
                <a:latin typeface="CMU Serif Roman"/>
                <a:cs typeface="CMU Serif Roman"/>
              </a:rPr>
              <a:t>d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Boolean variables then the table will have </a:t>
            </a:r>
            <a:r>
              <a:rPr lang="en-US" sz="2400" dirty="0" smtClean="0">
                <a:latin typeface="+mn-lt"/>
              </a:rPr>
              <a:t>2</a:t>
            </a:r>
            <a:r>
              <a:rPr lang="en-US" sz="2400" i="1" baseline="30000" dirty="0" smtClean="0">
                <a:latin typeface="CMU Serif Roman"/>
                <a:cs typeface="CMU Serif Roman"/>
              </a:rPr>
              <a:t>d</a:t>
            </a:r>
            <a:r>
              <a:rPr lang="en-US" sz="2400" baseline="300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rows).</a:t>
            </a:r>
          </a:p>
        </p:txBody>
      </p:sp>
      <p:graphicFrame>
        <p:nvGraphicFramePr>
          <p:cNvPr id="228424" name="Group 72"/>
          <p:cNvGraphicFramePr>
            <a:graphicFrameLocks noGrp="1"/>
          </p:cNvGraphicFramePr>
          <p:nvPr>
            <p:extLst/>
          </p:nvPr>
        </p:nvGraphicFramePr>
        <p:xfrm>
          <a:off x="5029200" y="1507080"/>
          <a:ext cx="2400300" cy="2705420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50223"/>
            <a:ext cx="1907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Slide © Andrew Moore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934123" y="1099110"/>
            <a:ext cx="4083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i="1" dirty="0" smtClean="0">
                <a:solidFill>
                  <a:schemeClr val="hlink"/>
                </a:solidFill>
                <a:latin typeface="+mn-lt"/>
              </a:rPr>
              <a:t>e.g., Boolean 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variables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A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B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>
                <a:latin typeface="+mn-lt"/>
              </a:rPr>
              <a:t>The Joint Distribution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36525" y="1377950"/>
            <a:ext cx="4435475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 dirty="0">
                <a:latin typeface="+mn-lt"/>
              </a:rPr>
              <a:t>Recipe for making a joint distribution of </a:t>
            </a:r>
            <a:r>
              <a:rPr lang="en-US" sz="2400" i="1" dirty="0" smtClean="0">
                <a:latin typeface="CMU Serif Roman"/>
                <a:cs typeface="CMU Serif Roman"/>
              </a:rPr>
              <a:t>d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variables:</a:t>
            </a:r>
          </a:p>
          <a:p>
            <a:pPr algn="l" eaLnBrk="1" hangingPunct="1"/>
            <a:endParaRPr lang="en-US" sz="1400" dirty="0">
              <a:latin typeface="+mn-lt"/>
            </a:endParaRPr>
          </a:p>
          <a:p>
            <a:pPr algn="l" eaLnBrk="1" hangingPunct="1">
              <a:buFontTx/>
              <a:buAutoNum type="arabicPeriod"/>
            </a:pPr>
            <a:r>
              <a:rPr lang="en-US" sz="2400" dirty="0">
                <a:latin typeface="+mn-lt"/>
              </a:rPr>
              <a:t>Make a truth table listing all combinations of values of your variables (if there are </a:t>
            </a:r>
            <a:r>
              <a:rPr lang="en-US" sz="2400" i="1" dirty="0" smtClean="0">
                <a:latin typeface="CMU Serif Roman"/>
                <a:cs typeface="CMU Serif Roman"/>
              </a:rPr>
              <a:t>d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Boolean variables then the table will have </a:t>
            </a:r>
            <a:r>
              <a:rPr lang="en-US" sz="2400" dirty="0" smtClean="0">
                <a:latin typeface="+mn-lt"/>
              </a:rPr>
              <a:t>2</a:t>
            </a:r>
            <a:r>
              <a:rPr lang="en-US" sz="2400" i="1" baseline="30000" dirty="0" smtClean="0">
                <a:latin typeface="CMU Serif Roman"/>
                <a:cs typeface="CMU Serif Roman"/>
              </a:rPr>
              <a:t>d</a:t>
            </a:r>
            <a:r>
              <a:rPr lang="en-US" sz="2400" baseline="300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rows)</a:t>
            </a:r>
            <a:r>
              <a:rPr lang="en-US" sz="2400" dirty="0" smtClean="0">
                <a:latin typeface="+mn-lt"/>
              </a:rPr>
              <a:t>.</a:t>
            </a:r>
          </a:p>
          <a:p>
            <a:pPr marL="0" indent="0" algn="l" eaLnBrk="1" hangingPunct="1"/>
            <a:endParaRPr lang="en-US" sz="1400" dirty="0">
              <a:latin typeface="+mn-lt"/>
            </a:endParaRPr>
          </a:p>
          <a:p>
            <a:pPr algn="l" eaLnBrk="1" hangingPunct="1">
              <a:buFontTx/>
              <a:buAutoNum type="arabicPeriod"/>
            </a:pPr>
            <a:r>
              <a:rPr lang="en-US" sz="2400" dirty="0">
                <a:latin typeface="+mn-lt"/>
              </a:rPr>
              <a:t>For each combination of values, say how probable it is.</a:t>
            </a:r>
          </a:p>
        </p:txBody>
      </p:sp>
      <p:graphicFrame>
        <p:nvGraphicFramePr>
          <p:cNvPr id="229381" name="Group 5"/>
          <p:cNvGraphicFramePr>
            <a:graphicFrameLocks noGrp="1"/>
          </p:cNvGraphicFramePr>
          <p:nvPr>
            <p:extLst/>
          </p:nvPr>
        </p:nvGraphicFramePr>
        <p:xfrm>
          <a:off x="5029200" y="1507080"/>
          <a:ext cx="3200400" cy="2705420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Prob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6550223"/>
            <a:ext cx="1907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Slide © Andrew Moore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934123" y="1099110"/>
            <a:ext cx="4083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i="1" dirty="0" smtClean="0">
                <a:solidFill>
                  <a:schemeClr val="hlink"/>
                </a:solidFill>
                <a:latin typeface="+mn-lt"/>
              </a:rPr>
              <a:t>e.g., Boolean 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variables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A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B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800">
                <a:latin typeface="+mn-lt"/>
              </a:rPr>
              <a:t>The Joint Distribution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136525" y="1377950"/>
            <a:ext cx="4435475" cy="569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400" dirty="0">
                <a:latin typeface="+mn-lt"/>
              </a:rPr>
              <a:t>Recipe for making a joint distribution of </a:t>
            </a:r>
            <a:r>
              <a:rPr lang="en-US" sz="2400" i="1" dirty="0" smtClean="0">
                <a:latin typeface="CMU Serif Roman"/>
                <a:cs typeface="CMU Serif Roman"/>
              </a:rPr>
              <a:t>d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variables:</a:t>
            </a:r>
          </a:p>
          <a:p>
            <a:pPr algn="l" eaLnBrk="1" hangingPunct="1"/>
            <a:endParaRPr lang="en-US" sz="1400" dirty="0">
              <a:latin typeface="+mn-lt"/>
            </a:endParaRPr>
          </a:p>
          <a:p>
            <a:pPr algn="l" eaLnBrk="1" hangingPunct="1">
              <a:buFontTx/>
              <a:buAutoNum type="arabicPeriod"/>
            </a:pPr>
            <a:r>
              <a:rPr lang="en-US" sz="2400" dirty="0">
                <a:latin typeface="+mn-lt"/>
              </a:rPr>
              <a:t>Make a truth table listing all combinations of values of your variables (if there are </a:t>
            </a:r>
            <a:r>
              <a:rPr lang="en-US" sz="2400" i="1" dirty="0" smtClean="0">
                <a:latin typeface="CMU Serif Roman"/>
                <a:cs typeface="CMU Serif Roman"/>
              </a:rPr>
              <a:t>d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Boolean variables then the table will have </a:t>
            </a:r>
            <a:r>
              <a:rPr lang="en-US" sz="2400" dirty="0" smtClean="0">
                <a:latin typeface="+mn-lt"/>
              </a:rPr>
              <a:t>2</a:t>
            </a:r>
            <a:r>
              <a:rPr lang="en-US" sz="2400" i="1" baseline="30000" dirty="0" smtClean="0">
                <a:latin typeface="CMU Serif Roman"/>
                <a:cs typeface="CMU Serif Roman"/>
              </a:rPr>
              <a:t>d</a:t>
            </a:r>
            <a:r>
              <a:rPr lang="en-US" sz="2400" baseline="300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rows)</a:t>
            </a:r>
            <a:r>
              <a:rPr lang="en-US" sz="2400" dirty="0" smtClean="0">
                <a:latin typeface="+mn-lt"/>
              </a:rPr>
              <a:t>.</a:t>
            </a:r>
          </a:p>
          <a:p>
            <a:pPr marL="0" indent="0" algn="l" eaLnBrk="1" hangingPunct="1"/>
            <a:endParaRPr lang="en-US" sz="1400" dirty="0">
              <a:latin typeface="+mn-lt"/>
            </a:endParaRPr>
          </a:p>
          <a:p>
            <a:pPr algn="l" eaLnBrk="1" hangingPunct="1">
              <a:buFontTx/>
              <a:buAutoNum type="arabicPeriod"/>
            </a:pPr>
            <a:r>
              <a:rPr lang="en-US" sz="2400" dirty="0">
                <a:latin typeface="+mn-lt"/>
              </a:rPr>
              <a:t>For each combination of values, say how probable it is</a:t>
            </a:r>
            <a:r>
              <a:rPr lang="en-US" sz="2400" dirty="0" smtClean="0">
                <a:latin typeface="+mn-lt"/>
              </a:rPr>
              <a:t>.</a:t>
            </a:r>
          </a:p>
          <a:p>
            <a:pPr algn="l" eaLnBrk="1" hangingPunct="1">
              <a:buFontTx/>
              <a:buAutoNum type="arabicPeriod"/>
            </a:pPr>
            <a:endParaRPr lang="en-US" sz="1400" dirty="0">
              <a:latin typeface="+mn-lt"/>
            </a:endParaRPr>
          </a:p>
          <a:p>
            <a:pPr algn="l" eaLnBrk="1" hangingPunct="1">
              <a:buFontTx/>
              <a:buAutoNum type="arabicPeriod"/>
            </a:pPr>
            <a:r>
              <a:rPr lang="en-US" sz="2400" dirty="0">
                <a:latin typeface="+mn-lt"/>
              </a:rPr>
              <a:t>If you subscribe to the axioms of probability, those numbers must sum to 1.</a:t>
            </a:r>
          </a:p>
          <a:p>
            <a:pPr algn="l" eaLnBrk="1" hangingPunct="1">
              <a:buFontTx/>
              <a:buAutoNum type="arabicPeriod"/>
            </a:pPr>
            <a:endParaRPr lang="en-US" sz="2400" dirty="0">
              <a:latin typeface="+mn-lt"/>
            </a:endParaRPr>
          </a:p>
        </p:txBody>
      </p:sp>
      <p:graphicFrame>
        <p:nvGraphicFramePr>
          <p:cNvPr id="230405" name="Group 5"/>
          <p:cNvGraphicFramePr>
            <a:graphicFrameLocks noGrp="1"/>
          </p:cNvGraphicFramePr>
          <p:nvPr>
            <p:extLst/>
          </p:nvPr>
        </p:nvGraphicFramePr>
        <p:xfrm>
          <a:off x="5029200" y="1507080"/>
          <a:ext cx="3200400" cy="2705420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Prob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6378" name="Rectangle 57"/>
          <p:cNvSpPr>
            <a:spLocks noChangeArrowheads="1"/>
          </p:cNvSpPr>
          <p:nvPr/>
        </p:nvSpPr>
        <p:spPr bwMode="auto">
          <a:xfrm>
            <a:off x="4876800" y="4395810"/>
            <a:ext cx="4114800" cy="2362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79" name="Oval 58"/>
          <p:cNvSpPr>
            <a:spLocks noChangeArrowheads="1"/>
          </p:cNvSpPr>
          <p:nvPr/>
        </p:nvSpPr>
        <p:spPr bwMode="auto">
          <a:xfrm>
            <a:off x="5410200" y="4548210"/>
            <a:ext cx="1752600" cy="12192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80" name="Oval 59"/>
          <p:cNvSpPr>
            <a:spLocks noChangeArrowheads="1"/>
          </p:cNvSpPr>
          <p:nvPr/>
        </p:nvSpPr>
        <p:spPr bwMode="auto">
          <a:xfrm>
            <a:off x="5867400" y="5081610"/>
            <a:ext cx="1905000" cy="139065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6381" name="Oval 60"/>
          <p:cNvSpPr>
            <a:spLocks noChangeArrowheads="1"/>
          </p:cNvSpPr>
          <p:nvPr/>
        </p:nvSpPr>
        <p:spPr bwMode="auto">
          <a:xfrm>
            <a:off x="6477000" y="4624410"/>
            <a:ext cx="2133600" cy="1371600"/>
          </a:xfrm>
          <a:prstGeom prst="ellips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6382" name="Text Box 61"/>
          <p:cNvSpPr txBox="1">
            <a:spLocks noChangeArrowheads="1"/>
          </p:cNvSpPr>
          <p:nvPr/>
        </p:nvSpPr>
        <p:spPr bwMode="auto">
          <a:xfrm>
            <a:off x="5506490" y="5011246"/>
            <a:ext cx="33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A</a:t>
            </a:r>
          </a:p>
        </p:txBody>
      </p:sp>
      <p:sp>
        <p:nvSpPr>
          <p:cNvPr id="56383" name="Text Box 62"/>
          <p:cNvSpPr txBox="1">
            <a:spLocks noChangeArrowheads="1"/>
          </p:cNvSpPr>
          <p:nvPr/>
        </p:nvSpPr>
        <p:spPr bwMode="auto">
          <a:xfrm>
            <a:off x="6127736" y="5876934"/>
            <a:ext cx="333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56384" name="Text Box 63"/>
          <p:cNvSpPr txBox="1">
            <a:spLocks noChangeArrowheads="1"/>
          </p:cNvSpPr>
          <p:nvPr/>
        </p:nvSpPr>
        <p:spPr bwMode="auto">
          <a:xfrm>
            <a:off x="8018471" y="5359943"/>
            <a:ext cx="336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C</a:t>
            </a:r>
          </a:p>
        </p:txBody>
      </p:sp>
      <p:sp>
        <p:nvSpPr>
          <p:cNvPr id="56385" name="Text Box 64"/>
          <p:cNvSpPr txBox="1">
            <a:spLocks noChangeArrowheads="1"/>
          </p:cNvSpPr>
          <p:nvPr/>
        </p:nvSpPr>
        <p:spPr bwMode="auto">
          <a:xfrm>
            <a:off x="7086600" y="5538810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i="1"/>
              <a:t>0.05</a:t>
            </a:r>
          </a:p>
        </p:txBody>
      </p:sp>
      <p:sp>
        <p:nvSpPr>
          <p:cNvPr id="56386" name="Text Box 65"/>
          <p:cNvSpPr txBox="1">
            <a:spLocks noChangeArrowheads="1"/>
          </p:cNvSpPr>
          <p:nvPr/>
        </p:nvSpPr>
        <p:spPr bwMode="auto">
          <a:xfrm>
            <a:off x="5943600" y="5386410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i="1"/>
              <a:t>0.25</a:t>
            </a:r>
          </a:p>
        </p:txBody>
      </p:sp>
      <p:sp>
        <p:nvSpPr>
          <p:cNvPr id="56387" name="Text Box 66"/>
          <p:cNvSpPr txBox="1">
            <a:spLocks noChangeArrowheads="1"/>
          </p:cNvSpPr>
          <p:nvPr/>
        </p:nvSpPr>
        <p:spPr bwMode="auto">
          <a:xfrm>
            <a:off x="6553200" y="4800090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i="1" dirty="0"/>
              <a:t>0.10</a:t>
            </a:r>
          </a:p>
        </p:txBody>
      </p:sp>
      <p:sp>
        <p:nvSpPr>
          <p:cNvPr id="56388" name="Text Box 67"/>
          <p:cNvSpPr txBox="1">
            <a:spLocks noChangeArrowheads="1"/>
          </p:cNvSpPr>
          <p:nvPr/>
        </p:nvSpPr>
        <p:spPr bwMode="auto">
          <a:xfrm>
            <a:off x="7543800" y="4853010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i="1"/>
              <a:t>0.05</a:t>
            </a:r>
          </a:p>
        </p:txBody>
      </p:sp>
      <p:sp>
        <p:nvSpPr>
          <p:cNvPr id="56389" name="Text Box 68"/>
          <p:cNvSpPr txBox="1">
            <a:spLocks noChangeArrowheads="1"/>
          </p:cNvSpPr>
          <p:nvPr/>
        </p:nvSpPr>
        <p:spPr bwMode="auto">
          <a:xfrm>
            <a:off x="5715000" y="4776810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i="1"/>
              <a:t>0.05</a:t>
            </a:r>
          </a:p>
        </p:txBody>
      </p:sp>
      <p:sp>
        <p:nvSpPr>
          <p:cNvPr id="56390" name="Text Box 69"/>
          <p:cNvSpPr txBox="1">
            <a:spLocks noChangeArrowheads="1"/>
          </p:cNvSpPr>
          <p:nvPr/>
        </p:nvSpPr>
        <p:spPr bwMode="auto">
          <a:xfrm>
            <a:off x="6477000" y="5234010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i="1"/>
              <a:t>0.10</a:t>
            </a:r>
          </a:p>
        </p:txBody>
      </p:sp>
      <p:sp>
        <p:nvSpPr>
          <p:cNvPr id="56391" name="Text Box 70"/>
          <p:cNvSpPr txBox="1">
            <a:spLocks noChangeArrowheads="1"/>
          </p:cNvSpPr>
          <p:nvPr/>
        </p:nvSpPr>
        <p:spPr bwMode="auto">
          <a:xfrm>
            <a:off x="6477000" y="6072210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i="1"/>
              <a:t>0.10</a:t>
            </a:r>
          </a:p>
        </p:txBody>
      </p:sp>
      <p:sp>
        <p:nvSpPr>
          <p:cNvPr id="56392" name="Text Box 71"/>
          <p:cNvSpPr txBox="1">
            <a:spLocks noChangeArrowheads="1"/>
          </p:cNvSpPr>
          <p:nvPr/>
        </p:nvSpPr>
        <p:spPr bwMode="auto">
          <a:xfrm>
            <a:off x="5029200" y="6300810"/>
            <a:ext cx="579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i="1"/>
              <a:t>0.30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934123" y="1099110"/>
            <a:ext cx="4083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i="1" dirty="0" smtClean="0">
                <a:solidFill>
                  <a:schemeClr val="hlink"/>
                </a:solidFill>
                <a:latin typeface="+mn-lt"/>
              </a:rPr>
              <a:t>e.g., Boolean 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variables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A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B</a:t>
            </a:r>
            <a:r>
              <a:rPr lang="en-US" i="1" dirty="0">
                <a:solidFill>
                  <a:schemeClr val="hlink"/>
                </a:solidFill>
                <a:latin typeface="+mn-lt"/>
              </a:rPr>
              <a:t>, </a:t>
            </a:r>
            <a:r>
              <a:rPr lang="en-US" i="1" dirty="0">
                <a:solidFill>
                  <a:schemeClr val="hlink"/>
                </a:solidFill>
                <a:latin typeface="CMU Serif Roman"/>
                <a:cs typeface="CMU Serif Roman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550223"/>
            <a:ext cx="1907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Slide © Andrew Moore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2262"/>
          </a:xfrm>
        </p:spPr>
        <p:txBody>
          <a:bodyPr>
            <a:normAutofit/>
          </a:bodyPr>
          <a:lstStyle/>
          <a:p>
            <a:r>
              <a:rPr lang="en-US" dirty="0" smtClean="0"/>
              <a:t>Inferring Probabilities from the Joint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/>
          </p:nvPr>
        </p:nvGraphicFramePr>
        <p:xfrm>
          <a:off x="685800" y="1133978"/>
          <a:ext cx="7772400" cy="1679576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31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alarm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¬alarm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earthquake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¬earthquake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earthquake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¬earthquake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burglary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0.08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0.001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0.009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6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¬burglary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0.79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129742" y="1918322"/>
            <a:ext cx="3042488" cy="886397"/>
          </a:xfrm>
          <a:prstGeom prst="rect">
            <a:avLst/>
          </a:prstGeom>
          <a:noFill/>
          <a:ln w="57150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76316" y="1971243"/>
            <a:ext cx="6276510" cy="35720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35" b="27510"/>
          <a:stretch/>
        </p:blipFill>
        <p:spPr>
          <a:xfrm>
            <a:off x="229317" y="3425998"/>
            <a:ext cx="1799253" cy="96665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10" b="31786"/>
          <a:stretch/>
        </p:blipFill>
        <p:spPr>
          <a:xfrm>
            <a:off x="229316" y="5244938"/>
            <a:ext cx="2081490" cy="858903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5" b="31001"/>
          <a:stretch/>
        </p:blipFill>
        <p:spPr>
          <a:xfrm>
            <a:off x="2010929" y="3419627"/>
            <a:ext cx="6961339" cy="920098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76"/>
          <a:stretch/>
        </p:blipFill>
        <p:spPr>
          <a:xfrm>
            <a:off x="222959" y="4322084"/>
            <a:ext cx="8749310" cy="431044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2" b="28478"/>
          <a:stretch/>
        </p:blipFill>
        <p:spPr>
          <a:xfrm>
            <a:off x="2293165" y="5238568"/>
            <a:ext cx="6679103" cy="900555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20"/>
          <a:stretch/>
        </p:blipFill>
        <p:spPr>
          <a:xfrm>
            <a:off x="235930" y="6103841"/>
            <a:ext cx="8749310" cy="39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7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(3) Conditional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MU Serif Roman"/>
                <a:cs typeface="CMU Serif Roman"/>
              </a:rPr>
              <a:t>P(</a:t>
            </a:r>
            <a:r>
              <a:rPr lang="en-US" i="1" dirty="0" smtClean="0">
                <a:latin typeface="CMU Serif Roman"/>
                <a:cs typeface="CMU Serif Roman"/>
              </a:rPr>
              <a:t>A </a:t>
            </a:r>
            <a:r>
              <a:rPr lang="en-US" dirty="0" smtClean="0">
                <a:latin typeface="CMU Serif Roman"/>
                <a:cs typeface="CMU Serif Roman"/>
              </a:rPr>
              <a:t>| </a:t>
            </a:r>
            <a:r>
              <a:rPr lang="en-US" i="1" dirty="0" smtClean="0">
                <a:latin typeface="CMU Serif Roman"/>
                <a:cs typeface="CMU Serif Roman"/>
              </a:rPr>
              <a:t>B</a:t>
            </a:r>
            <a:r>
              <a:rPr lang="en-US" dirty="0">
                <a:latin typeface="CMU Serif Roman"/>
                <a:cs typeface="CMU Serif Roman"/>
              </a:rPr>
              <a:t>)</a:t>
            </a:r>
            <a:r>
              <a:rPr lang="en-US" dirty="0"/>
              <a:t> </a:t>
            </a:r>
            <a:r>
              <a:rPr lang="en-US" dirty="0" smtClean="0"/>
              <a:t> =  Fraction </a:t>
            </a:r>
            <a:r>
              <a:rPr lang="en-US" dirty="0"/>
              <a:t>of worlds in which </a:t>
            </a:r>
            <a:r>
              <a:rPr lang="en-US" i="1" dirty="0">
                <a:latin typeface="CMU Serif Roman"/>
                <a:cs typeface="CMU Serif Roman"/>
              </a:rPr>
              <a:t>B</a:t>
            </a:r>
            <a:r>
              <a:rPr lang="en-US" dirty="0" smtClean="0"/>
              <a:t> </a:t>
            </a:r>
            <a:r>
              <a:rPr lang="en-US" dirty="0"/>
              <a:t>is true that also have </a:t>
            </a:r>
            <a:r>
              <a:rPr lang="en-US" i="1" dirty="0">
                <a:latin typeface="CMU Serif Roman"/>
                <a:cs typeface="CMU Serif Roman"/>
              </a:rPr>
              <a:t>A</a:t>
            </a:r>
            <a:r>
              <a:rPr lang="en-US" dirty="0" smtClean="0"/>
              <a:t> </a:t>
            </a:r>
            <a:r>
              <a:rPr lang="en-US" dirty="0"/>
              <a:t>true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162114" y="2129999"/>
            <a:ext cx="2755961" cy="2552147"/>
            <a:chOff x="2162114" y="2129999"/>
            <a:chExt cx="2755961" cy="2552147"/>
          </a:xfrm>
        </p:grpSpPr>
        <p:grpSp>
          <p:nvGrpSpPr>
            <p:cNvPr id="7" name="Group 6"/>
            <p:cNvGrpSpPr/>
            <p:nvPr/>
          </p:nvGrpSpPr>
          <p:grpSpPr>
            <a:xfrm>
              <a:off x="2162114" y="2129999"/>
              <a:ext cx="2755961" cy="2552147"/>
              <a:chOff x="4918075" y="2229185"/>
              <a:chExt cx="3810000" cy="352823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4918075" y="2229185"/>
                <a:ext cx="3810000" cy="3528238"/>
              </a:xfrm>
              <a:prstGeom prst="rect">
                <a:avLst/>
              </a:prstGeom>
              <a:grpFill/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/>
              <a:p>
                <a:endParaRPr lang="en-US" sz="1600">
                  <a:latin typeface="+mn-lt"/>
                </a:endParaRPr>
              </a:p>
              <a:p>
                <a:endParaRPr lang="en-US" sz="1600">
                  <a:latin typeface="+mn-lt"/>
                </a:endParaRPr>
              </a:p>
              <a:p>
                <a:endParaRPr lang="en-US" sz="1600">
                  <a:latin typeface="+mn-lt"/>
                </a:endParaRPr>
              </a:p>
              <a:p>
                <a:endParaRPr lang="en-US" sz="1600">
                  <a:latin typeface="+mn-lt"/>
                </a:endParaRPr>
              </a:p>
              <a:p>
                <a:endParaRPr lang="en-US" sz="1600">
                  <a:latin typeface="+mn-lt"/>
                </a:endParaRPr>
              </a:p>
              <a:p>
                <a:endParaRPr lang="en-US" sz="1600">
                  <a:latin typeface="+mn-lt"/>
                </a:endParaRPr>
              </a:p>
              <a:p>
                <a:endParaRPr lang="en-US" sz="1600">
                  <a:latin typeface="+mn-lt"/>
                </a:endParaRPr>
              </a:p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003976" y="2270766"/>
                <a:ext cx="957746" cy="86927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latin typeface="CMU Serif Roman"/>
                    <a:cs typeface="CMU Serif Roman"/>
                  </a:rPr>
                  <a:t>U</a:t>
                </a:r>
                <a:endParaRPr lang="en-US" sz="2800" i="1" dirty="0">
                  <a:latin typeface="CMU Serif Roman"/>
                  <a:cs typeface="CMU Serif Roman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255127" y="2700694"/>
              <a:ext cx="1896036" cy="1113597"/>
              <a:chOff x="3117456" y="4447028"/>
              <a:chExt cx="2182695" cy="1113597"/>
            </a:xfrm>
          </p:grpSpPr>
          <p:sp>
            <p:nvSpPr>
              <p:cNvPr id="8" name="Oval 5"/>
              <p:cNvSpPr>
                <a:spLocks noChangeArrowheads="1"/>
              </p:cNvSpPr>
              <p:nvPr/>
            </p:nvSpPr>
            <p:spPr bwMode="auto">
              <a:xfrm>
                <a:off x="3117456" y="4447028"/>
                <a:ext cx="2182695" cy="1113597"/>
              </a:xfrm>
              <a:prstGeom prst="ellipse">
                <a:avLst/>
              </a:prstGeom>
              <a:solidFill>
                <a:srgbClr val="FF0000">
                  <a:alpha val="50000"/>
                </a:srgbClr>
              </a:solidFill>
              <a:ln>
                <a:headEnd/>
                <a:tailEnd/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anchor="ctr">
                <a:noAutofit/>
              </a:bodyPr>
              <a:lstStyle/>
              <a:p>
                <a:endParaRPr lang="en-US" sz="1600" dirty="0">
                  <a:latin typeface="+mn-lt"/>
                </a:endParaRPr>
              </a:p>
            </p:txBody>
          </p:sp>
          <p:sp>
            <p:nvSpPr>
              <p:cNvPr id="9" name="Text Box 12"/>
              <p:cNvSpPr txBox="1">
                <a:spLocks noChangeArrowheads="1"/>
              </p:cNvSpPr>
              <p:nvPr/>
            </p:nvSpPr>
            <p:spPr bwMode="auto">
              <a:xfrm>
                <a:off x="3295925" y="4566075"/>
                <a:ext cx="1805041" cy="850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4000" dirty="0" smtClean="0">
                    <a:solidFill>
                      <a:schemeClr val="accent2">
                        <a:lumMod val="75000"/>
                      </a:schemeClr>
                    </a:solidFill>
                    <a:latin typeface="CMU Serif Italic"/>
                    <a:cs typeface="CMU Serif Italic"/>
                  </a:rPr>
                  <a:t>A</a:t>
                </a:r>
                <a:endParaRPr lang="en-US" sz="4000" dirty="0">
                  <a:solidFill>
                    <a:schemeClr val="accent2">
                      <a:lumMod val="75000"/>
                    </a:schemeClr>
                  </a:solidFill>
                  <a:latin typeface="+mn-lt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 rot="16200000">
            <a:off x="3451233" y="3046898"/>
            <a:ext cx="1624415" cy="1113596"/>
            <a:chOff x="5618191" y="2944298"/>
            <a:chExt cx="3017484" cy="1539501"/>
          </a:xfrm>
          <a:solidFill>
            <a:srgbClr val="3366FF">
              <a:alpha val="49000"/>
            </a:srgbClr>
          </a:solidFill>
        </p:grpSpPr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5618191" y="2944298"/>
              <a:ext cx="3017484" cy="1539501"/>
            </a:xfrm>
            <a:prstGeom prst="ellipse">
              <a:avLst/>
            </a:prstGeom>
            <a:grpFill/>
            <a:ln>
              <a:solidFill>
                <a:srgbClr val="0000FF"/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noAutofit/>
            </a:bodyPr>
            <a:lstStyle/>
            <a:p>
              <a:endParaRPr lang="en-US" sz="1600" dirty="0">
                <a:latin typeface="+mn-lt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 rot="5400000">
              <a:off x="6580404" y="3279212"/>
              <a:ext cx="1126659" cy="869274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800" dirty="0">
                  <a:solidFill>
                    <a:srgbClr val="0000FF"/>
                  </a:solidFill>
                  <a:latin typeface="CMU Serif Italic"/>
                  <a:cs typeface="CMU Serif Italic"/>
                </a:rPr>
                <a:t>B</a:t>
              </a:r>
              <a:endParaRPr lang="en-US" sz="2800" dirty="0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102177" y="2202091"/>
            <a:ext cx="365489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What if we already know that </a:t>
            </a:r>
            <a:r>
              <a:rPr lang="en-US" sz="2400" i="1" dirty="0" smtClean="0">
                <a:latin typeface="CMU Serif Roman"/>
                <a:cs typeface="CMU Serif Roman"/>
              </a:rPr>
              <a:t>B</a:t>
            </a:r>
            <a:r>
              <a:rPr lang="en-US" sz="2400" dirty="0" smtClean="0">
                <a:latin typeface="+mn-lt"/>
              </a:rPr>
              <a:t> is true?</a:t>
            </a:r>
          </a:p>
          <a:p>
            <a:endParaRPr lang="en-US" sz="1400" dirty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That knowledge changes the probability of </a:t>
            </a:r>
            <a:r>
              <a:rPr lang="en-US" sz="2400" i="1" dirty="0" smtClean="0">
                <a:latin typeface="CMU Serif Roman"/>
                <a:cs typeface="CMU Serif Roman"/>
              </a:rPr>
              <a:t>A</a:t>
            </a:r>
            <a:r>
              <a:rPr lang="en-US" sz="2400" dirty="0" smtClean="0">
                <a:latin typeface="+mn-lt"/>
              </a:rPr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+mn-lt"/>
              </a:rPr>
              <a:t>B</a:t>
            </a:r>
            <a:r>
              <a:rPr lang="en-US" sz="2000" dirty="0" smtClean="0">
                <a:latin typeface="+mn-lt"/>
              </a:rPr>
              <a:t>ecause we know we’re in a world where </a:t>
            </a:r>
            <a:r>
              <a:rPr lang="en-US" sz="2000" i="1" dirty="0" smtClean="0">
                <a:latin typeface="CMU Serif Roman"/>
                <a:cs typeface="CMU Serif Roman"/>
              </a:rPr>
              <a:t>B</a:t>
            </a:r>
            <a:r>
              <a:rPr lang="en-US" sz="2000" dirty="0" smtClean="0">
                <a:latin typeface="+mn-lt"/>
              </a:rPr>
              <a:t> is true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56198" y="5014096"/>
            <a:ext cx="5026720" cy="1627266"/>
            <a:chOff x="2156198" y="5014096"/>
            <a:chExt cx="5026720" cy="1627266"/>
          </a:xfrm>
          <a:solidFill>
            <a:srgbClr val="FFFFCC"/>
          </a:solidFill>
        </p:grpSpPr>
        <p:sp>
          <p:nvSpPr>
            <p:cNvPr id="23" name="Rectangle 22"/>
            <p:cNvSpPr/>
            <p:nvPr/>
          </p:nvSpPr>
          <p:spPr>
            <a:xfrm>
              <a:off x="2156198" y="5014096"/>
              <a:ext cx="5026720" cy="1627266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308" y="5175005"/>
              <a:ext cx="4597400" cy="13716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00246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 Conditional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84096"/>
            <a:ext cx="8229600" cy="146851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n-US" sz="2000" dirty="0" smtClean="0">
                <a:cs typeface="Times New Roman" charset="0"/>
              </a:rPr>
              <a:t>	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sz="2000" dirty="0" smtClean="0">
                <a:cs typeface="Times New Roman" charset="0"/>
              </a:rPr>
              <a:t>	</a:t>
            </a:r>
            <a:r>
              <a:rPr lang="en-US" sz="2000" dirty="0" smtClean="0">
                <a:latin typeface="CMU Serif Roman"/>
                <a:cs typeface="CMU Serif Roman"/>
              </a:rPr>
              <a:t>P</a:t>
            </a:r>
            <a:r>
              <a:rPr lang="en-US" sz="2000" dirty="0" smtClean="0">
                <a:cs typeface="Times New Roman" charset="0"/>
              </a:rPr>
              <a:t>(</a:t>
            </a:r>
            <a:r>
              <a:rPr lang="en-US" sz="2000" dirty="0" smtClean="0">
                <a:latin typeface="CMU Serif Roman"/>
                <a:cs typeface="CMU Serif Roman"/>
              </a:rPr>
              <a:t>Alarm</a:t>
            </a:r>
            <a:r>
              <a:rPr lang="en-US" sz="2000" dirty="0" smtClean="0">
                <a:cs typeface="Times New Roman" charset="0"/>
              </a:rPr>
              <a:t>, </a:t>
            </a:r>
            <a:r>
              <a:rPr lang="en-US" sz="2000" dirty="0" smtClean="0">
                <a:latin typeface="CMU Serif Roman"/>
                <a:cs typeface="CMU Serif Roman"/>
              </a:rPr>
              <a:t>Burglary</a:t>
            </a:r>
            <a:r>
              <a:rPr lang="en-US" sz="2000" dirty="0" smtClean="0">
                <a:cs typeface="Times New Roman" charset="0"/>
              </a:rPr>
              <a:t>) =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4FE8A11-08F0-9A4C-9469-805DD3644C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563454"/>
              </p:ext>
            </p:extLst>
          </p:nvPr>
        </p:nvGraphicFramePr>
        <p:xfrm>
          <a:off x="3733800" y="2976115"/>
          <a:ext cx="3429000" cy="1193801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¬alarm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¬burglary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076829" y="1098074"/>
            <a:ext cx="5026720" cy="1627266"/>
            <a:chOff x="2156198" y="5014096"/>
            <a:chExt cx="5026720" cy="1627266"/>
          </a:xfrm>
        </p:grpSpPr>
        <p:sp>
          <p:nvSpPr>
            <p:cNvPr id="9" name="Rectangle 8"/>
            <p:cNvSpPr/>
            <p:nvPr/>
          </p:nvSpPr>
          <p:spPr>
            <a:xfrm>
              <a:off x="2156198" y="5014096"/>
              <a:ext cx="5026720" cy="162726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308" y="5175005"/>
              <a:ext cx="4597400" cy="1371600"/>
            </a:xfrm>
            <a:prstGeom prst="rect">
              <a:avLst/>
            </a:prstGeom>
          </p:spPr>
        </p:pic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450858" y="4385943"/>
            <a:ext cx="3094302" cy="2472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en-US" sz="1800" dirty="0" smtClean="0">
                <a:latin typeface="CMU Serif Roman"/>
                <a:cs typeface="CMU Serif Roman"/>
              </a:rPr>
              <a:t>P(burglary | alarm) 	</a:t>
            </a:r>
            <a:br>
              <a:rPr lang="en-US" sz="1800" dirty="0" smtClean="0">
                <a:latin typeface="CMU Serif Roman"/>
                <a:cs typeface="CMU Serif Roman"/>
              </a:rPr>
            </a:br>
            <a:r>
              <a:rPr lang="en-US" sz="1800" dirty="0" smtClean="0">
                <a:latin typeface="CMU Serif Roman"/>
                <a:cs typeface="CMU Serif Roman"/>
              </a:rPr>
              <a:t>  				  	</a:t>
            </a:r>
          </a:p>
          <a:p>
            <a:pPr marL="0" indent="0">
              <a:spcBef>
                <a:spcPts val="624"/>
              </a:spcBef>
              <a:buFont typeface="Arial"/>
              <a:buNone/>
              <a:defRPr/>
            </a:pPr>
            <a:endParaRPr lang="en-US" sz="700" dirty="0" smtClean="0">
              <a:latin typeface="CMU Serif Roman"/>
              <a:cs typeface="CMU Serif Roman"/>
            </a:endParaRPr>
          </a:p>
          <a:p>
            <a:pPr marL="0" indent="0">
              <a:spcBef>
                <a:spcPts val="624"/>
              </a:spcBef>
              <a:buFont typeface="Arial"/>
              <a:buNone/>
              <a:defRPr/>
            </a:pPr>
            <a:r>
              <a:rPr lang="en-US" sz="1800" dirty="0" smtClean="0">
                <a:latin typeface="CMU Serif Roman"/>
                <a:cs typeface="CMU Serif Roman"/>
              </a:rPr>
              <a:t>P(alarm | burglary) 	</a:t>
            </a:r>
            <a:br>
              <a:rPr lang="en-US" sz="1800" dirty="0" smtClean="0">
                <a:latin typeface="CMU Serif Roman"/>
                <a:cs typeface="CMU Serif Roman"/>
              </a:rPr>
            </a:br>
            <a:r>
              <a:rPr lang="en-US" sz="1800" dirty="0" smtClean="0">
                <a:latin typeface="CMU Serif Roman"/>
                <a:cs typeface="CMU Serif Roman"/>
              </a:rPr>
              <a:t>					</a:t>
            </a:r>
          </a:p>
          <a:p>
            <a:pPr marL="0" indent="0">
              <a:buFont typeface="Arial"/>
              <a:buNone/>
              <a:defRPr/>
            </a:pPr>
            <a:endParaRPr lang="en-US" sz="700" dirty="0" smtClean="0">
              <a:latin typeface="CMU Serif Roman"/>
              <a:cs typeface="CMU Serif Roman"/>
            </a:endParaRPr>
          </a:p>
          <a:p>
            <a:pPr marL="0" indent="0">
              <a:buNone/>
              <a:defRPr/>
            </a:pPr>
            <a:r>
              <a:rPr lang="en-US" sz="1800" dirty="0" smtClean="0">
                <a:latin typeface="CMU Serif Roman"/>
                <a:cs typeface="CMU Serif Roman"/>
              </a:rPr>
              <a:t>P(burglary </a:t>
            </a:r>
            <a:r>
              <a:rPr lang="en-US" sz="1800" dirty="0" smtClean="0">
                <a:latin typeface="CMU Serif Roman"/>
                <a:cs typeface="CMU Serif Roman"/>
                <a:sym typeface="Symbol" charset="0"/>
              </a:rPr>
              <a:t></a:t>
            </a:r>
            <a:r>
              <a:rPr lang="en-US" sz="1800" dirty="0" smtClean="0">
                <a:latin typeface="CMU Serif Roman"/>
                <a:cs typeface="CMU Serif Roman"/>
              </a:rPr>
              <a:t> alarm)  	</a:t>
            </a:r>
            <a:endParaRPr lang="en-US" sz="1800" dirty="0" smtClean="0">
              <a:cs typeface="Times New Roman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49920" y="4377668"/>
            <a:ext cx="4747825" cy="2546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Font typeface="Arial"/>
              <a:buNone/>
              <a:defRPr/>
            </a:pPr>
            <a:r>
              <a:rPr lang="en-US" sz="1800" dirty="0" smtClean="0">
                <a:latin typeface="CMU Serif Roman"/>
                <a:cs typeface="CMU Serif Roman"/>
              </a:rPr>
              <a:t>= P(burglary </a:t>
            </a:r>
            <a:r>
              <a:rPr lang="en-US" sz="1800" dirty="0" smtClean="0">
                <a:latin typeface="CMU Serif Roman"/>
                <a:cs typeface="CMU Serif Roman"/>
                <a:sym typeface="Symbol" charset="0"/>
              </a:rPr>
              <a:t></a:t>
            </a:r>
            <a:r>
              <a:rPr lang="en-US" sz="1800" dirty="0" smtClean="0">
                <a:latin typeface="CMU Serif Roman"/>
                <a:cs typeface="CMU Serif Roman"/>
              </a:rPr>
              <a:t> alarm) / P(alarm)</a:t>
            </a:r>
            <a:endParaRPr lang="en-US" sz="1800" dirty="0">
              <a:latin typeface="CMU Serif Roman"/>
              <a:cs typeface="CMU Serif Roman"/>
            </a:endParaRPr>
          </a:p>
          <a:p>
            <a:pPr marL="0" indent="0">
              <a:spcBef>
                <a:spcPts val="0"/>
              </a:spcBef>
              <a:buFont typeface="Arial"/>
              <a:buNone/>
              <a:defRPr/>
            </a:pPr>
            <a:r>
              <a:rPr lang="en-US" sz="1800" dirty="0" smtClean="0">
                <a:latin typeface="CMU Serif Roman"/>
                <a:cs typeface="CMU Serif Roman"/>
              </a:rPr>
              <a:t>= 0.09 / 0.19 = 0.47</a:t>
            </a:r>
          </a:p>
          <a:p>
            <a:pPr marL="0" indent="0">
              <a:spcBef>
                <a:spcPts val="624"/>
              </a:spcBef>
              <a:buFont typeface="Arial"/>
              <a:buNone/>
              <a:defRPr/>
            </a:pPr>
            <a:endParaRPr lang="en-US" sz="700" dirty="0" smtClean="0">
              <a:latin typeface="CMU Serif Roman"/>
              <a:cs typeface="CMU Serif Roman"/>
            </a:endParaRPr>
          </a:p>
          <a:p>
            <a:pPr marL="0" indent="0">
              <a:spcBef>
                <a:spcPts val="624"/>
              </a:spcBef>
              <a:buFont typeface="Arial"/>
              <a:buNone/>
              <a:defRPr/>
            </a:pPr>
            <a:r>
              <a:rPr lang="en-US" sz="1800" dirty="0" smtClean="0">
                <a:latin typeface="CMU Serif Roman"/>
                <a:cs typeface="CMU Serif Roman"/>
              </a:rPr>
              <a:t>= P(burglary </a:t>
            </a:r>
            <a:r>
              <a:rPr lang="en-US" sz="1800" dirty="0" smtClean="0">
                <a:latin typeface="CMU Serif Roman"/>
                <a:cs typeface="CMU Serif Roman"/>
                <a:sym typeface="Symbol" charset="0"/>
              </a:rPr>
              <a:t></a:t>
            </a:r>
            <a:r>
              <a:rPr lang="en-US" sz="1800" dirty="0" smtClean="0">
                <a:latin typeface="CMU Serif Roman"/>
                <a:cs typeface="CMU Serif Roman"/>
              </a:rPr>
              <a:t> alarm) / P(burglary)</a:t>
            </a:r>
          </a:p>
          <a:p>
            <a:pPr marL="0" indent="0">
              <a:spcBef>
                <a:spcPts val="0"/>
              </a:spcBef>
              <a:buFont typeface="Arial"/>
              <a:buNone/>
              <a:defRPr/>
            </a:pPr>
            <a:r>
              <a:rPr lang="en-US" sz="1800" dirty="0" smtClean="0">
                <a:latin typeface="CMU Serif Roman"/>
                <a:cs typeface="CMU Serif Roman"/>
              </a:rPr>
              <a:t>= 0.09 / 0.1 = 0.9</a:t>
            </a:r>
          </a:p>
          <a:p>
            <a:pPr marL="0" indent="0">
              <a:buFont typeface="Arial"/>
              <a:buNone/>
              <a:defRPr/>
            </a:pPr>
            <a:endParaRPr lang="en-US" sz="700" dirty="0" smtClean="0">
              <a:latin typeface="CMU Serif Roman"/>
              <a:cs typeface="CMU Serif Roman"/>
            </a:endParaRPr>
          </a:p>
          <a:p>
            <a:pPr marL="0" indent="0">
              <a:buFont typeface="Arial"/>
              <a:buNone/>
              <a:defRPr/>
            </a:pPr>
            <a:r>
              <a:rPr lang="en-US" sz="1800" dirty="0" smtClean="0">
                <a:latin typeface="CMU Serif Roman"/>
                <a:cs typeface="CMU Serif Roman"/>
              </a:rPr>
              <a:t> = P(burglary | alarm) P(alarm) </a:t>
            </a:r>
          </a:p>
          <a:p>
            <a:pPr marL="0" indent="0">
              <a:buFont typeface="Arial"/>
              <a:buNone/>
              <a:defRPr/>
            </a:pPr>
            <a:r>
              <a:rPr lang="en-US" sz="1800" dirty="0" smtClean="0">
                <a:latin typeface="CMU Serif Roman"/>
                <a:cs typeface="CMU Serif Roman"/>
              </a:rPr>
              <a:t> = 0.47 * 0.19 = 0.09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6724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(4) Independence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82262"/>
            <a:ext cx="8485070" cy="504390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When two event do not affect each others</a:t>
            </a:r>
            <a:r>
              <a:rPr lang="en-US" dirty="0" smtClean="0">
                <a:latin typeface="Arial"/>
              </a:rPr>
              <a:t>’ </a:t>
            </a:r>
            <a:r>
              <a:rPr lang="en-US" dirty="0" smtClean="0">
                <a:cs typeface="+mn-cs"/>
              </a:rPr>
              <a:t>probabilities, we call them </a:t>
            </a:r>
            <a:r>
              <a:rPr lang="en-US" b="1" dirty="0" smtClean="0">
                <a:solidFill>
                  <a:srgbClr val="3366FF"/>
                </a:solidFill>
                <a:cs typeface="+mn-cs"/>
              </a:rPr>
              <a:t>independent</a:t>
            </a:r>
            <a:r>
              <a:rPr lang="en-US" dirty="0">
                <a:solidFill>
                  <a:srgbClr val="3366FF"/>
                </a:solidFill>
              </a:rPr>
              <a:t> </a:t>
            </a:r>
            <a:endParaRPr lang="en-US" dirty="0" smtClean="0">
              <a:solidFill>
                <a:srgbClr val="3366FF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Formal definition: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 smtClean="0">
              <a:cs typeface="+mn-cs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A1E16C27-8FCC-6F47-80B5-FF72B813AAD3}" type="slidenum">
              <a:rPr lang="en-US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5918200" cy="90170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</p:pic>
      <p:pic>
        <p:nvPicPr>
          <p:cNvPr id="9" name="Picture 2" descr="Nuvola apps atlant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95" y="2617922"/>
            <a:ext cx="231140" cy="23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Image result for toss a die im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7" y="4049827"/>
            <a:ext cx="1444625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4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29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Exercise: Independence</a:t>
            </a:r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685800" y="3962400"/>
            <a:ext cx="777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Is </a:t>
            </a:r>
            <a:r>
              <a:rPr lang="en-US" sz="2400" i="1" dirty="0">
                <a:latin typeface="+mn-lt"/>
                <a:cs typeface="+mn-cs"/>
              </a:rPr>
              <a:t>smart</a:t>
            </a:r>
            <a:r>
              <a:rPr lang="en-US" sz="2400" dirty="0">
                <a:latin typeface="+mn-lt"/>
                <a:cs typeface="+mn-cs"/>
              </a:rPr>
              <a:t> independent of </a:t>
            </a:r>
            <a:r>
              <a:rPr lang="en-US" sz="2400" i="1" dirty="0">
                <a:latin typeface="+mn-lt"/>
                <a:cs typeface="+mn-cs"/>
              </a:rPr>
              <a:t>study</a:t>
            </a:r>
            <a:r>
              <a:rPr lang="en-US" sz="2400" dirty="0" smtClean="0">
                <a:latin typeface="+mn-lt"/>
                <a:cs typeface="+mn-cs"/>
              </a:rPr>
              <a:t>?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latin typeface="+mn-lt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latin typeface="+mn-lt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Is </a:t>
            </a:r>
            <a:r>
              <a:rPr lang="en-US" sz="2400" i="1" dirty="0">
                <a:latin typeface="+mn-lt"/>
                <a:cs typeface="+mn-cs"/>
              </a:rPr>
              <a:t>prepared</a:t>
            </a:r>
            <a:r>
              <a:rPr lang="en-US" sz="2400" dirty="0">
                <a:latin typeface="+mn-lt"/>
                <a:cs typeface="+mn-cs"/>
              </a:rPr>
              <a:t> independent of </a:t>
            </a:r>
            <a:r>
              <a:rPr lang="en-US" sz="2400" i="1" dirty="0">
                <a:latin typeface="+mn-lt"/>
                <a:cs typeface="+mn-cs"/>
              </a:rPr>
              <a:t>study</a:t>
            </a:r>
            <a:r>
              <a:rPr lang="en-US" sz="2400" dirty="0">
                <a:latin typeface="+mn-lt"/>
                <a:cs typeface="+mn-cs"/>
              </a:rPr>
              <a:t>?</a:t>
            </a:r>
            <a:r>
              <a:rPr lang="en-US" sz="2400" dirty="0">
                <a:latin typeface="+mn-lt"/>
                <a:cs typeface="+mn-cs"/>
                <a:sym typeface="Wingdings" charset="0"/>
              </a:rPr>
              <a:t> </a:t>
            </a:r>
            <a:endParaRPr lang="en-US" sz="2400" dirty="0">
              <a:latin typeface="+mn-lt"/>
              <a:cs typeface="+mn-cs"/>
            </a:endParaRPr>
          </a:p>
        </p:txBody>
      </p:sp>
      <p:graphicFrame>
        <p:nvGraphicFramePr>
          <p:cNvPr id="343046" name="Group 6"/>
          <p:cNvGraphicFramePr>
            <a:graphicFrameLocks noGrp="1"/>
          </p:cNvGraphicFramePr>
          <p:nvPr>
            <p:extLst/>
          </p:nvPr>
        </p:nvGraphicFramePr>
        <p:xfrm>
          <a:off x="806920" y="1676400"/>
          <a:ext cx="7659133" cy="2063750"/>
        </p:xfrm>
        <a:graphic>
          <a:graphicData uri="http://schemas.openxmlformats.org/drawingml/2006/table">
            <a:tbl>
              <a:tblPr/>
              <a:tblGrid>
                <a:gridCol w="283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smart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study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29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Exercise: Independence</a:t>
            </a:r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685800" y="3962400"/>
            <a:ext cx="8137416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Is </a:t>
            </a:r>
            <a:r>
              <a:rPr lang="en-US" sz="2400" i="1" dirty="0">
                <a:latin typeface="+mn-lt"/>
                <a:cs typeface="+mn-cs"/>
              </a:rPr>
              <a:t>smart</a:t>
            </a:r>
            <a:r>
              <a:rPr lang="en-US" sz="2400" dirty="0">
                <a:latin typeface="+mn-lt"/>
                <a:cs typeface="+mn-cs"/>
              </a:rPr>
              <a:t> independent of </a:t>
            </a:r>
            <a:r>
              <a:rPr lang="en-US" sz="2400" i="1" dirty="0">
                <a:latin typeface="+mn-lt"/>
                <a:cs typeface="+mn-cs"/>
              </a:rPr>
              <a:t>study</a:t>
            </a:r>
            <a:r>
              <a:rPr lang="en-US" sz="2400" dirty="0" smtClean="0">
                <a:latin typeface="+mn-lt"/>
                <a:cs typeface="+mn-cs"/>
              </a:rPr>
              <a:t>?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      </a:t>
            </a:r>
            <a:r>
              <a:rPr lang="en-US" sz="2400" dirty="0" smtClean="0">
                <a:latin typeface="CMU Serif Roman"/>
                <a:cs typeface="CMU Serif Roman"/>
              </a:rPr>
              <a:t>P(study </a:t>
            </a:r>
            <a:r>
              <a:rPr lang="en-US" sz="2400" dirty="0">
                <a:latin typeface="CMU Serif Roman"/>
                <a:cs typeface="CMU Serif Roman"/>
                <a:sym typeface="Symbol" charset="0"/>
              </a:rPr>
              <a:t></a:t>
            </a:r>
            <a:r>
              <a:rPr lang="en-US" sz="2400" dirty="0" smtClean="0">
                <a:latin typeface="CMU Serif Roman"/>
                <a:cs typeface="CMU Serif Roman"/>
              </a:rPr>
              <a:t> smart) = 0.432 + 0.048 = 0.48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CMU Serif Roman"/>
                <a:cs typeface="CMU Serif Roman"/>
              </a:rPr>
              <a:t>    P(study) = 0.432 + 0.048 + 0.084 + 0.036 = 0.6 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CMU Serif Roman"/>
                <a:cs typeface="CMU Serif Roman"/>
              </a:rPr>
              <a:t>    P(smart) = 0.432 + 0.048 + 0.16 + 0.16 = 0.8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CMU Serif Roman"/>
                <a:cs typeface="CMU Serif Roman"/>
              </a:rPr>
              <a:t>    P(study) </a:t>
            </a:r>
            <a:r>
              <a:rPr lang="en-US" sz="2400" dirty="0" smtClean="0">
                <a:latin typeface="+mn-lt"/>
                <a:cs typeface="CMU Serif Roman"/>
              </a:rPr>
              <a:t>x</a:t>
            </a:r>
            <a:r>
              <a:rPr lang="en-US" sz="2400" dirty="0" smtClean="0">
                <a:latin typeface="CMU Serif Roman"/>
                <a:cs typeface="CMU Serif Roman"/>
              </a:rPr>
              <a:t> P(smart) = 0.6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MU Serif Roman"/>
              </a:rPr>
              <a:t>x</a:t>
            </a:r>
            <a:r>
              <a:rPr lang="en-US" sz="2400" dirty="0" smtClean="0">
                <a:latin typeface="CMU Serif Roman"/>
                <a:cs typeface="CMU Serif Roman"/>
              </a:rPr>
              <a:t> 0.8 = 0.48</a:t>
            </a:r>
            <a:endParaRPr lang="en-US" sz="1000" dirty="0" smtClean="0">
              <a:latin typeface="+mn-lt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Is </a:t>
            </a:r>
            <a:r>
              <a:rPr lang="en-US" sz="2400" i="1" dirty="0">
                <a:latin typeface="+mn-lt"/>
                <a:cs typeface="+mn-cs"/>
              </a:rPr>
              <a:t>prepared</a:t>
            </a:r>
            <a:r>
              <a:rPr lang="en-US" sz="2400" dirty="0">
                <a:latin typeface="+mn-lt"/>
                <a:cs typeface="+mn-cs"/>
              </a:rPr>
              <a:t> independent of </a:t>
            </a:r>
            <a:r>
              <a:rPr lang="en-US" sz="2400" i="1" dirty="0">
                <a:latin typeface="+mn-lt"/>
                <a:cs typeface="+mn-cs"/>
              </a:rPr>
              <a:t>study</a:t>
            </a:r>
            <a:r>
              <a:rPr lang="en-US" sz="2400" dirty="0">
                <a:latin typeface="+mn-lt"/>
                <a:cs typeface="+mn-cs"/>
              </a:rPr>
              <a:t>?</a:t>
            </a:r>
            <a:r>
              <a:rPr lang="en-US" sz="2400" dirty="0">
                <a:latin typeface="+mn-lt"/>
                <a:cs typeface="+mn-cs"/>
                <a:sym typeface="Wingdings" charset="0"/>
              </a:rPr>
              <a:t> </a:t>
            </a:r>
            <a:endParaRPr lang="en-US" sz="2400" dirty="0">
              <a:latin typeface="+mn-lt"/>
              <a:cs typeface="+mn-cs"/>
            </a:endParaRPr>
          </a:p>
        </p:txBody>
      </p:sp>
      <p:graphicFrame>
        <p:nvGraphicFramePr>
          <p:cNvPr id="343046" name="Group 6"/>
          <p:cNvGraphicFramePr>
            <a:graphicFrameLocks noGrp="1"/>
          </p:cNvGraphicFramePr>
          <p:nvPr>
            <p:extLst/>
          </p:nvPr>
        </p:nvGraphicFramePr>
        <p:xfrm>
          <a:off x="806920" y="1676400"/>
          <a:ext cx="7659133" cy="2063750"/>
        </p:xfrm>
        <a:graphic>
          <a:graphicData uri="http://schemas.openxmlformats.org/drawingml/2006/table">
            <a:tbl>
              <a:tblPr/>
              <a:tblGrid>
                <a:gridCol w="283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smart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study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853759" y="4326146"/>
            <a:ext cx="3162672" cy="1705799"/>
            <a:chOff x="5853759" y="4326146"/>
            <a:chExt cx="3162672" cy="1705799"/>
          </a:xfrm>
        </p:grpSpPr>
        <p:sp>
          <p:nvSpPr>
            <p:cNvPr id="2" name="Rectangle 1"/>
            <p:cNvSpPr/>
            <p:nvPr/>
          </p:nvSpPr>
          <p:spPr>
            <a:xfrm>
              <a:off x="7797678" y="5544632"/>
              <a:ext cx="1218753" cy="487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800" dirty="0">
                  <a:solidFill>
                    <a:srgbClr val="3366FF"/>
                  </a:solidFill>
                  <a:latin typeface="+mn-lt"/>
                  <a:cs typeface="CMU Serif Roman"/>
                </a:rPr>
                <a:t>So yes!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6151118" y="4326146"/>
              <a:ext cx="727551" cy="463043"/>
            </a:xfrm>
            <a:prstGeom prst="rect">
              <a:avLst/>
            </a:prstGeom>
            <a:noFill/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853759" y="5563390"/>
              <a:ext cx="727551" cy="463043"/>
            </a:xfrm>
            <a:prstGeom prst="rect">
              <a:avLst/>
            </a:prstGeom>
            <a:noFill/>
            <a:ln w="28575" cmpd="sng"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>
              <a:stCxn id="2" idx="1"/>
            </p:cNvCxnSpPr>
            <p:nvPr/>
          </p:nvCxnSpPr>
          <p:spPr>
            <a:xfrm flipH="1" flipV="1">
              <a:off x="6944810" y="4630432"/>
              <a:ext cx="852868" cy="1157857"/>
            </a:xfrm>
            <a:prstGeom prst="straightConnector1">
              <a:avLst/>
            </a:prstGeom>
            <a:ln w="28575" cmpd="sng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2" idx="1"/>
            </p:cNvCxnSpPr>
            <p:nvPr/>
          </p:nvCxnSpPr>
          <p:spPr>
            <a:xfrm flipH="1">
              <a:off x="6653790" y="5788289"/>
              <a:ext cx="1143888" cy="32825"/>
            </a:xfrm>
            <a:prstGeom prst="straightConnector1">
              <a:avLst/>
            </a:prstGeom>
            <a:ln w="28575" cmpd="sng"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6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765" y="2738570"/>
            <a:ext cx="8201490" cy="112453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Conditional Independence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xfrm>
            <a:off x="457199" y="1082262"/>
            <a:ext cx="8233735" cy="504390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Absolute independence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i="1" dirty="0" smtClean="0">
                <a:latin typeface="CMU Serif Roman"/>
                <a:cs typeface="CMU Serif Roman"/>
              </a:rPr>
              <a:t>A</a:t>
            </a:r>
            <a:r>
              <a:rPr lang="en-US" dirty="0" smtClean="0"/>
              <a:t> and </a:t>
            </a:r>
            <a:r>
              <a:rPr lang="en-US" i="1" dirty="0" smtClean="0">
                <a:latin typeface="CMU Serif Roman"/>
                <a:cs typeface="CMU Serif Roman"/>
              </a:rPr>
              <a:t>B</a:t>
            </a:r>
            <a:r>
              <a:rPr lang="en-US" dirty="0" smtClean="0"/>
              <a:t>:</a:t>
            </a:r>
          </a:p>
          <a:p>
            <a:pPr>
              <a:defRPr/>
            </a:pPr>
            <a:endParaRPr lang="en-US" sz="1400" dirty="0">
              <a:latin typeface="CMU Serif Roman"/>
              <a:cs typeface="CMU Serif Roman"/>
              <a:sym typeface="Symbol" charset="0"/>
            </a:endParaRPr>
          </a:p>
          <a:p>
            <a:pPr>
              <a:defRPr/>
            </a:pPr>
            <a:endParaRPr lang="en-US" sz="1400" dirty="0" smtClean="0">
              <a:latin typeface="CMU Serif Roman"/>
              <a:cs typeface="CMU Serif Roman"/>
              <a:sym typeface="Symbol" charset="0"/>
            </a:endParaRPr>
          </a:p>
          <a:p>
            <a:pPr>
              <a:defRPr/>
            </a:pPr>
            <a:endParaRPr lang="en-US" sz="1400" dirty="0" smtClean="0">
              <a:latin typeface="CMU Serif Roman"/>
              <a:cs typeface="CMU Serif Roman"/>
              <a:sym typeface="Symbol" charset="0"/>
            </a:endParaRPr>
          </a:p>
          <a:p>
            <a:pPr>
              <a:defRPr/>
            </a:pPr>
            <a:endParaRPr lang="en-US" sz="2000" dirty="0" smtClean="0">
              <a:latin typeface="CMU Serif Roman"/>
              <a:cs typeface="CMU Serif Roman"/>
              <a:sym typeface="Symbol" charset="0"/>
            </a:endParaRPr>
          </a:p>
          <a:p>
            <a:pPr marL="0" indent="0">
              <a:buNone/>
              <a:defRPr/>
            </a:pPr>
            <a:r>
              <a:rPr lang="en-US" b="1" dirty="0" smtClean="0">
                <a:solidFill>
                  <a:srgbClr val="3366FF"/>
                </a:solidFill>
                <a:sym typeface="Symbol" charset="0"/>
              </a:rPr>
              <a:t>Conditional independence </a:t>
            </a:r>
            <a:r>
              <a:rPr lang="en-US" dirty="0" smtClean="0">
                <a:sym typeface="Symbol" charset="0"/>
              </a:rPr>
              <a:t>of </a:t>
            </a:r>
            <a:r>
              <a:rPr lang="en-US" i="1" dirty="0" smtClean="0">
                <a:latin typeface="CMU Serif Roman"/>
                <a:cs typeface="CMU Serif Roman"/>
                <a:sym typeface="Symbol" charset="0"/>
              </a:rPr>
              <a:t>A</a:t>
            </a:r>
            <a:r>
              <a:rPr lang="en-US" dirty="0" smtClean="0">
                <a:sym typeface="Symbol" charset="0"/>
              </a:rPr>
              <a:t> and </a:t>
            </a:r>
            <a:r>
              <a:rPr lang="en-US" i="1" dirty="0" smtClean="0">
                <a:latin typeface="CMU Serif Roman"/>
                <a:cs typeface="CMU Serif Roman"/>
                <a:sym typeface="Symbol" charset="0"/>
              </a:rPr>
              <a:t>B</a:t>
            </a:r>
            <a:r>
              <a:rPr lang="en-US" dirty="0" smtClean="0">
                <a:sym typeface="Symbol" charset="0"/>
              </a:rPr>
              <a:t> given </a:t>
            </a:r>
            <a:r>
              <a:rPr lang="en-US" i="1" dirty="0" smtClean="0">
                <a:latin typeface="CMU Serif Roman"/>
                <a:cs typeface="CMU Serif Roman"/>
                <a:sym typeface="Symbol" charset="0"/>
              </a:rPr>
              <a:t>C</a:t>
            </a:r>
          </a:p>
          <a:p>
            <a:pPr>
              <a:defRPr/>
            </a:pPr>
            <a:endParaRPr lang="en-US" dirty="0" smtClean="0">
              <a:cs typeface="+mn-cs"/>
              <a:sym typeface="Symbol" charset="0"/>
            </a:endParaRPr>
          </a:p>
          <a:p>
            <a:pPr marL="742950" lvl="2" indent="-342900">
              <a:defRPr/>
            </a:pPr>
            <a:endParaRPr lang="en-US" sz="1400" dirty="0" smtClean="0">
              <a:sym typeface="Symbol" charset="0"/>
            </a:endParaRPr>
          </a:p>
          <a:p>
            <a:pPr marL="742950" lvl="2" indent="-342900">
              <a:defRPr/>
            </a:pPr>
            <a:endParaRPr lang="en-US" sz="1200" dirty="0" smtClean="0">
              <a:cs typeface="+mn-cs"/>
              <a:sym typeface="Symbol" charset="0"/>
            </a:endParaRPr>
          </a:p>
          <a:p>
            <a:pPr>
              <a:defRPr/>
            </a:pPr>
            <a:r>
              <a:rPr lang="en-US" dirty="0" smtClean="0">
                <a:cs typeface="+mn-cs"/>
                <a:sym typeface="Symbol" charset="0"/>
              </a:rPr>
              <a:t>This lets us decompose the joint distribution:</a:t>
            </a:r>
          </a:p>
          <a:p>
            <a:pPr lvl="1">
              <a:defRPr/>
            </a:pPr>
            <a:r>
              <a:rPr lang="en-US" dirty="0" smtClean="0">
                <a:cs typeface="+mn-cs"/>
                <a:sym typeface="Symbol" charset="0"/>
              </a:rPr>
              <a:t>Conditional independence is </a:t>
            </a:r>
            <a:r>
              <a:rPr lang="en-US" b="1" dirty="0" smtClean="0">
                <a:cs typeface="+mn-cs"/>
                <a:sym typeface="Symbol" charset="0"/>
              </a:rPr>
              <a:t>different</a:t>
            </a:r>
            <a:r>
              <a:rPr lang="en-US" dirty="0" smtClean="0">
                <a:cs typeface="+mn-cs"/>
                <a:sym typeface="Symbol" charset="0"/>
              </a:rPr>
              <a:t> than absolute independence, but still useful in decomposing the full joint</a:t>
            </a:r>
          </a:p>
          <a:p>
            <a:pPr lvl="1">
              <a:defRPr/>
            </a:pPr>
            <a:r>
              <a:rPr lang="en-US" dirty="0" smtClean="0">
                <a:sym typeface="Symbol" charset="0"/>
              </a:rPr>
              <a:t>P(A,B,C) = </a:t>
            </a:r>
            <a:r>
              <a:rPr lang="en-US" dirty="0" smtClean="0">
                <a:solidFill>
                  <a:schemeClr val="tx1"/>
                </a:solidFill>
                <a:sym typeface="Symbol" charset="0"/>
              </a:rPr>
              <a:t>[Always] </a:t>
            </a:r>
            <a:r>
              <a:rPr lang="en-US" dirty="0" smtClean="0">
                <a:sym typeface="Symbol" charset="0"/>
              </a:rPr>
              <a:t>              P(A,B|C) P(C) = </a:t>
            </a:r>
          </a:p>
          <a:p>
            <a:pPr marL="457200" lvl="1" indent="0">
              <a:buNone/>
              <a:defRPr/>
            </a:pPr>
            <a:r>
              <a:rPr lang="en-US" dirty="0">
                <a:cs typeface="+mn-cs"/>
                <a:sym typeface="Symbol" charset="0"/>
              </a:rPr>
              <a:t> </a:t>
            </a:r>
            <a:r>
              <a:rPr lang="en-US" dirty="0" smtClean="0">
                <a:cs typeface="+mn-cs"/>
                <a:sym typeface="Symbol" charset="0"/>
              </a:rPr>
              <a:t>                    = </a:t>
            </a:r>
            <a:r>
              <a:rPr lang="en-US" dirty="0" smtClean="0">
                <a:solidFill>
                  <a:schemeClr val="tx1"/>
                </a:solidFill>
                <a:cs typeface="+mn-cs"/>
                <a:sym typeface="Symbol" charset="0"/>
              </a:rPr>
              <a:t>[Independence] </a:t>
            </a:r>
            <a:r>
              <a:rPr lang="en-US" dirty="0" smtClean="0">
                <a:cs typeface="+mn-cs"/>
                <a:sym typeface="Symbol" charset="0"/>
              </a:rPr>
              <a:t>P(A|C) P(B|C) P(C)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4A02D03-133C-244A-ACB5-0EB2F2DF724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9" y="3334978"/>
            <a:ext cx="7931402" cy="368300"/>
          </a:xfrm>
          <a:prstGeom prst="rect">
            <a:avLst/>
          </a:prstGeom>
          <a:solidFill>
            <a:srgbClr val="FFFFCC"/>
          </a:solidFill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1626231"/>
            <a:ext cx="59182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5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Administration</a:t>
            </a:r>
            <a:endParaRPr lang="en-US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Projects</a:t>
            </a:r>
          </a:p>
          <a:p>
            <a:pPr lvl="1"/>
            <a:r>
              <a:rPr lang="en-US" sz="1800" dirty="0" smtClean="0"/>
              <a:t>We will have a poster session 6-8pm on May 7</a:t>
            </a:r>
          </a:p>
          <a:p>
            <a:pPr lvl="2"/>
            <a:r>
              <a:rPr lang="en-US" sz="1600" dirty="0" smtClean="0"/>
              <a:t>in the active learning room, 3401 Walnut.</a:t>
            </a:r>
          </a:p>
          <a:p>
            <a:pPr lvl="1"/>
            <a:r>
              <a:rPr lang="en-US" sz="1800" dirty="0" smtClean="0"/>
              <a:t>(72% of the CIS 519 students that voted in our poll preferred that).</a:t>
            </a:r>
          </a:p>
          <a:p>
            <a:pPr lvl="1"/>
            <a:r>
              <a:rPr lang="en-US" sz="1800" dirty="0" smtClean="0"/>
              <a:t>The hope is that this will be a fun event where all of you have an opportunity to see and discuss the projects people have done. </a:t>
            </a:r>
          </a:p>
          <a:p>
            <a:pPr lvl="1"/>
            <a:r>
              <a:rPr lang="en-US" sz="1800" dirty="0" smtClean="0"/>
              <a:t>All are invited!</a:t>
            </a:r>
          </a:p>
          <a:p>
            <a:pPr lvl="1"/>
            <a:r>
              <a:rPr lang="en-US" sz="1800" dirty="0" smtClean="0"/>
              <a:t>Mandatory for CIS519 students</a:t>
            </a:r>
          </a:p>
          <a:p>
            <a:pPr lvl="1"/>
            <a:r>
              <a:rPr lang="en-US" sz="1800" dirty="0" smtClean="0"/>
              <a:t>The final project report will be due on 5/8</a:t>
            </a:r>
          </a:p>
          <a:p>
            <a:pPr lvl="1"/>
            <a:r>
              <a:rPr lang="en-US" sz="1800" dirty="0" smtClean="0"/>
              <a:t>Logistics: you will send us you posters the a day earlier; we will print it and hang it; you will present it.</a:t>
            </a:r>
          </a:p>
          <a:p>
            <a:r>
              <a:rPr lang="en-US" sz="2000" dirty="0" smtClean="0"/>
              <a:t>If you haven’t done so already:</a:t>
            </a:r>
          </a:p>
          <a:p>
            <a:pPr lvl="1"/>
            <a:r>
              <a:rPr lang="en-US" sz="1800" dirty="0" smtClean="0">
                <a:solidFill>
                  <a:srgbClr val="FC0128"/>
                </a:solidFill>
              </a:rPr>
              <a:t>Come to my office hours at least once this or next week to discuss the project!!</a:t>
            </a:r>
          </a:p>
          <a:p>
            <a:pPr marL="3657600" lvl="8" indent="0">
              <a:buNone/>
            </a:pPr>
            <a:r>
              <a:rPr lang="en-US" sz="1800" dirty="0" smtClean="0">
                <a:solidFill>
                  <a:srgbClr val="FC0128"/>
                </a:solidFill>
                <a:hlinkClick r:id="rId3" action="ppaction://hlinksldjump"/>
              </a:rPr>
              <a:t>Go to Bayes</a:t>
            </a:r>
            <a:endParaRPr lang="en-US" sz="1800" dirty="0" smtClean="0">
              <a:solidFill>
                <a:srgbClr val="FC0128"/>
              </a:solidFill>
            </a:endParaRPr>
          </a:p>
          <a:p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6F6034-1516-478C-9756-BC6A8296D6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1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229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+mj-cs"/>
              </a:rPr>
              <a:t>Exercise: Independence</a:t>
            </a:r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685800" y="3962400"/>
            <a:ext cx="7772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Is </a:t>
            </a:r>
            <a:r>
              <a:rPr lang="en-US" sz="2400" i="1" dirty="0">
                <a:latin typeface="+mn-lt"/>
                <a:cs typeface="+mn-cs"/>
              </a:rPr>
              <a:t>smart</a:t>
            </a:r>
            <a:r>
              <a:rPr lang="en-US" sz="2400" dirty="0">
                <a:latin typeface="+mn-lt"/>
                <a:cs typeface="+mn-cs"/>
              </a:rPr>
              <a:t> independent of </a:t>
            </a:r>
            <a:r>
              <a:rPr lang="en-US" sz="2400" i="1" dirty="0">
                <a:latin typeface="+mn-lt"/>
                <a:cs typeface="+mn-cs"/>
              </a:rPr>
              <a:t>study</a:t>
            </a:r>
            <a:r>
              <a:rPr lang="en-US" sz="2400" dirty="0" smtClean="0">
                <a:latin typeface="+mn-lt"/>
                <a:cs typeface="+mn-cs"/>
              </a:rPr>
              <a:t>?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latin typeface="+mn-lt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>
              <a:latin typeface="+mn-lt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Is </a:t>
            </a:r>
            <a:r>
              <a:rPr lang="en-US" sz="2400" i="1" dirty="0">
                <a:latin typeface="+mn-lt"/>
                <a:cs typeface="+mn-cs"/>
              </a:rPr>
              <a:t>prepared</a:t>
            </a:r>
            <a:r>
              <a:rPr lang="en-US" sz="2400" dirty="0">
                <a:latin typeface="+mn-lt"/>
                <a:cs typeface="+mn-cs"/>
              </a:rPr>
              <a:t> independent of </a:t>
            </a:r>
            <a:r>
              <a:rPr lang="en-US" sz="2400" i="1" dirty="0">
                <a:latin typeface="+mn-lt"/>
                <a:cs typeface="+mn-cs"/>
              </a:rPr>
              <a:t>study</a:t>
            </a:r>
            <a:r>
              <a:rPr lang="en-US" sz="2400" dirty="0">
                <a:latin typeface="+mn-lt"/>
                <a:cs typeface="+mn-cs"/>
              </a:rPr>
              <a:t>?</a:t>
            </a:r>
            <a:r>
              <a:rPr lang="en-US" sz="2400" dirty="0">
                <a:latin typeface="+mn-lt"/>
                <a:cs typeface="+mn-cs"/>
                <a:sym typeface="Wingdings" charset="0"/>
              </a:rPr>
              <a:t> </a:t>
            </a:r>
            <a:endParaRPr lang="en-US" sz="2400" dirty="0">
              <a:latin typeface="+mn-lt"/>
              <a:cs typeface="+mn-cs"/>
            </a:endParaRPr>
          </a:p>
        </p:txBody>
      </p:sp>
      <p:graphicFrame>
        <p:nvGraphicFramePr>
          <p:cNvPr id="343046" name="Group 6"/>
          <p:cNvGraphicFramePr>
            <a:graphicFrameLocks noGrp="1"/>
          </p:cNvGraphicFramePr>
          <p:nvPr>
            <p:extLst/>
          </p:nvPr>
        </p:nvGraphicFramePr>
        <p:xfrm>
          <a:off x="806920" y="1676400"/>
          <a:ext cx="7659133" cy="2063750"/>
        </p:xfrm>
        <a:graphic>
          <a:graphicData uri="http://schemas.openxmlformats.org/drawingml/2006/table">
            <a:tbl>
              <a:tblPr/>
              <a:tblGrid>
                <a:gridCol w="283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smart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study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3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cs typeface="+mj-cs"/>
              </a:rPr>
              <a:t>Take Home Exercise: </a:t>
            </a:r>
            <a:br>
              <a:rPr lang="en-US" sz="4000" dirty="0" smtClean="0">
                <a:cs typeface="+mj-cs"/>
              </a:rPr>
            </a:br>
            <a:r>
              <a:rPr lang="en-US" sz="4000" dirty="0" smtClean="0">
                <a:cs typeface="+mj-cs"/>
              </a:rPr>
              <a:t>Conditional independence</a:t>
            </a:r>
          </a:p>
        </p:txBody>
      </p:sp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685800" y="4339376"/>
            <a:ext cx="7772400" cy="213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Is </a:t>
            </a:r>
            <a:r>
              <a:rPr lang="en-US" sz="2400" i="1" dirty="0">
                <a:latin typeface="+mn-lt"/>
                <a:cs typeface="+mn-cs"/>
              </a:rPr>
              <a:t>smart</a:t>
            </a:r>
            <a:r>
              <a:rPr lang="en-US" sz="2400" dirty="0">
                <a:latin typeface="+mn-lt"/>
                <a:cs typeface="+mn-cs"/>
              </a:rPr>
              <a:t> conditionally independent of </a:t>
            </a:r>
            <a:r>
              <a:rPr lang="en-US" sz="2400" i="1" dirty="0">
                <a:latin typeface="+mn-lt"/>
                <a:cs typeface="+mn-cs"/>
              </a:rPr>
              <a:t>prepared</a:t>
            </a:r>
            <a:r>
              <a:rPr lang="en-US" sz="2400" dirty="0">
                <a:latin typeface="+mn-lt"/>
                <a:cs typeface="+mn-cs"/>
              </a:rPr>
              <a:t>, given </a:t>
            </a:r>
            <a:r>
              <a:rPr lang="en-US" sz="2400" i="1" dirty="0">
                <a:latin typeface="+mn-lt"/>
                <a:cs typeface="+mn-cs"/>
              </a:rPr>
              <a:t>study</a:t>
            </a:r>
            <a:r>
              <a:rPr lang="en-US" sz="2400" dirty="0">
                <a:latin typeface="+mn-lt"/>
                <a:cs typeface="+mn-cs"/>
              </a:rPr>
              <a:t>?</a:t>
            </a:r>
          </a:p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 smtClean="0">
              <a:latin typeface="+mn-lt"/>
              <a:cs typeface="+mn-cs"/>
            </a:endParaRPr>
          </a:p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endParaRPr lang="en-US" sz="2400" dirty="0" smtClean="0">
              <a:latin typeface="+mn-lt"/>
              <a:cs typeface="+mn-cs"/>
            </a:endParaRPr>
          </a:p>
          <a:p>
            <a:pPr indent="-117475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+mn-lt"/>
                <a:cs typeface="+mn-cs"/>
              </a:rPr>
              <a:t>Is </a:t>
            </a:r>
            <a:r>
              <a:rPr lang="en-US" sz="2400" i="1" dirty="0">
                <a:latin typeface="+mn-lt"/>
                <a:cs typeface="+mn-cs"/>
              </a:rPr>
              <a:t>study</a:t>
            </a:r>
            <a:r>
              <a:rPr lang="en-US" sz="2400" dirty="0">
                <a:latin typeface="+mn-lt"/>
                <a:cs typeface="+mn-cs"/>
              </a:rPr>
              <a:t> conditionally independent of </a:t>
            </a:r>
            <a:r>
              <a:rPr lang="en-US" sz="2400" i="1" dirty="0">
                <a:latin typeface="+mn-lt"/>
                <a:cs typeface="+mn-cs"/>
              </a:rPr>
              <a:t>prepared</a:t>
            </a:r>
            <a:r>
              <a:rPr lang="en-US" sz="2400" dirty="0">
                <a:latin typeface="+mn-lt"/>
                <a:cs typeface="+mn-cs"/>
              </a:rPr>
              <a:t>, given </a:t>
            </a:r>
            <a:r>
              <a:rPr lang="en-US" sz="2400" i="1" dirty="0">
                <a:latin typeface="+mn-lt"/>
                <a:cs typeface="+mn-cs"/>
              </a:rPr>
              <a:t>smart</a:t>
            </a:r>
            <a:r>
              <a:rPr lang="en-US" sz="2400" dirty="0">
                <a:latin typeface="+mn-lt"/>
                <a:cs typeface="+mn-cs"/>
              </a:rPr>
              <a:t>?</a:t>
            </a:r>
          </a:p>
        </p:txBody>
      </p:sp>
      <p:graphicFrame>
        <p:nvGraphicFramePr>
          <p:cNvPr id="6" name="Group 6"/>
          <p:cNvGraphicFramePr>
            <a:graphicFrameLocks noGrp="1"/>
          </p:cNvGraphicFramePr>
          <p:nvPr>
            <p:extLst/>
          </p:nvPr>
        </p:nvGraphicFramePr>
        <p:xfrm>
          <a:off x="806920" y="1676400"/>
          <a:ext cx="7659133" cy="2063750"/>
        </p:xfrm>
        <a:graphic>
          <a:graphicData uri="http://schemas.openxmlformats.org/drawingml/2006/table">
            <a:tbl>
              <a:tblPr/>
              <a:tblGrid>
                <a:gridCol w="283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smart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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study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 prep)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smart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study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Symbol" charset="0"/>
                        </a:rPr>
                        <a:t>prepared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3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Basic Probability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447800"/>
                <a:ext cx="7924800" cy="4525963"/>
              </a:xfrm>
            </p:spPr>
            <p:txBody>
              <a:bodyPr/>
              <a:lstStyle/>
              <a:p>
                <a:r>
                  <a:rPr lang="en-US" b="1" dirty="0" smtClean="0"/>
                  <a:t>Product Rule:   </a:t>
                </a:r>
                <a:r>
                  <a:rPr lang="en-US" dirty="0" smtClean="0"/>
                  <a:t>P(A</a:t>
                </a:r>
                <a:r>
                  <a:rPr lang="en-US" dirty="0" smtClean="0">
                    <a:sym typeface="Symbol" pitchFamily="18" charset="2"/>
                  </a:rPr>
                  <a:t>,B) = P(A|B)P(B) = P(B|A)P(A)</a:t>
                </a:r>
              </a:p>
              <a:p>
                <a:r>
                  <a:rPr lang="en-US" b="1" dirty="0" smtClean="0">
                    <a:sym typeface="Symbol" pitchFamily="18" charset="2"/>
                  </a:rPr>
                  <a:t>If A and B are independent:   </a:t>
                </a:r>
              </a:p>
              <a:p>
                <a:pPr lvl="1"/>
                <a:r>
                  <a:rPr lang="en-US" dirty="0" smtClean="0"/>
                  <a:t>P(A</a:t>
                </a:r>
                <a:r>
                  <a:rPr lang="en-US" dirty="0" smtClean="0">
                    <a:sym typeface="Symbol" pitchFamily="18" charset="2"/>
                  </a:rPr>
                  <a:t>,B) = P(A)P(B);   P(A|B)= P(A), P(A|B,C)=P(A|C)</a:t>
                </a:r>
              </a:p>
              <a:p>
                <a:r>
                  <a:rPr lang="en-US" b="1" dirty="0" smtClean="0">
                    <a:sym typeface="Symbol" pitchFamily="18" charset="2"/>
                  </a:rPr>
                  <a:t>Sum Rule:</a:t>
                </a:r>
                <a:r>
                  <a:rPr lang="en-US" b="1" dirty="0" smtClean="0"/>
                  <a:t>    </a:t>
                </a:r>
                <a:r>
                  <a:rPr lang="en-US" dirty="0" smtClean="0"/>
                  <a:t>P(A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</m:t>
                    </m:r>
                  </m:oMath>
                </a14:m>
                <a:r>
                  <a:rPr lang="en-US" dirty="0" smtClean="0">
                    <a:sym typeface="Symbol" pitchFamily="18" charset="2"/>
                  </a:rPr>
                  <a:t>B) = P(A)+P(B)-</a:t>
                </a:r>
                <a:r>
                  <a:rPr lang="en-US" dirty="0" smtClean="0"/>
                  <a:t>P(A</a:t>
                </a:r>
                <a:r>
                  <a:rPr lang="en-US" dirty="0" smtClean="0">
                    <a:sym typeface="Symbol" pitchFamily="18" charset="2"/>
                  </a:rPr>
                  <a:t>,B)</a:t>
                </a:r>
              </a:p>
              <a:p>
                <a:r>
                  <a:rPr lang="en-US" b="1" dirty="0" smtClean="0">
                    <a:sym typeface="Symbol" pitchFamily="18" charset="2"/>
                  </a:rPr>
                  <a:t>Bayes Rule: </a:t>
                </a:r>
                <a:r>
                  <a:rPr lang="en-US" dirty="0" smtClean="0">
                    <a:sym typeface="Symbol" pitchFamily="18" charset="2"/>
                  </a:rPr>
                  <a:t>P(A|B)  = P(B|A) P(A)/P(B)</a:t>
                </a:r>
              </a:p>
              <a:p>
                <a:r>
                  <a:rPr lang="en-US" b="1" dirty="0" smtClean="0">
                    <a:sym typeface="Symbol" pitchFamily="18" charset="2"/>
                  </a:rPr>
                  <a:t>Total Probability: </a:t>
                </a:r>
              </a:p>
              <a:p>
                <a:pPr lvl="1"/>
                <a:r>
                  <a:rPr lang="en-US" dirty="0" smtClean="0">
                    <a:sym typeface="Symbol" pitchFamily="18" charset="2"/>
                  </a:rPr>
                  <a:t>If events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1</a:t>
                </a:r>
                <a:r>
                  <a:rPr lang="en-US" dirty="0" smtClean="0">
                    <a:sym typeface="Symbol" pitchFamily="18" charset="2"/>
                  </a:rPr>
                  <a:t>,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2</a:t>
                </a:r>
                <a:r>
                  <a:rPr lang="en-US" dirty="0" smtClean="0">
                    <a:sym typeface="Symbol" pitchFamily="18" charset="2"/>
                  </a:rPr>
                  <a:t>,…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n</a:t>
                </a:r>
                <a:r>
                  <a:rPr lang="en-US" dirty="0" smtClean="0">
                    <a:sym typeface="Symbol" pitchFamily="18" charset="2"/>
                  </a:rPr>
                  <a:t> are mutually exclusive: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∧</m:t>
                    </m:r>
                  </m:oMath>
                </a14:m>
                <a:r>
                  <a:rPr lang="en-US" dirty="0" smtClean="0">
                    <a:latin typeface="cmsy10"/>
                    <a:sym typeface="Symbol" pitchFamily="18" charset="2"/>
                  </a:rPr>
                  <a:t>Å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err="1" smtClean="0">
                    <a:latin typeface="Calibri"/>
                    <a:sym typeface="Symbol" pitchFamily="18" charset="2"/>
                  </a:rPr>
                  <a:t>j</a:t>
                </a:r>
                <a:r>
                  <a:rPr lang="en-US" dirty="0" smtClean="0">
                    <a:sym typeface="Symbol" pitchFamily="18" charset="2"/>
                  </a:rPr>
                  <a:t> = </a:t>
                </a:r>
                <a:r>
                  <a:rPr lang="el-GR" dirty="0" smtClean="0">
                    <a:sym typeface="Symbol" pitchFamily="18" charset="2"/>
                  </a:rPr>
                  <a:t>Φ</a:t>
                </a:r>
                <a:r>
                  <a:rPr lang="en-US" dirty="0" smtClean="0">
                    <a:sym typeface="Symbol" pitchFamily="18" charset="2"/>
                  </a:rPr>
                  <a:t>, </a:t>
                </a:r>
                <a:r>
                  <a:rPr lang="en-US" dirty="0" smtClean="0">
                    <a:latin typeface="Symbol"/>
                    <a:sym typeface="Symbol"/>
                  </a:rPr>
                  <a:t></a:t>
                </a:r>
                <a:r>
                  <a:rPr lang="en-US" baseline="-25000" dirty="0" smtClean="0">
                    <a:latin typeface="+mj-lt"/>
                    <a:sym typeface="Symbol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 P(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)= 1</a:t>
                </a:r>
              </a:p>
              <a:p>
                <a:pPr lvl="1"/>
                <a:r>
                  <a:rPr lang="en-US" dirty="0" smtClean="0">
                    <a:sym typeface="Symbol" pitchFamily="18" charset="2"/>
                  </a:rPr>
                  <a:t>P(B) = </a:t>
                </a:r>
                <a:r>
                  <a:rPr lang="en-US" dirty="0" smtClean="0">
                    <a:latin typeface="Symbol"/>
                    <a:sym typeface="Symbol"/>
                  </a:rPr>
                  <a:t></a:t>
                </a:r>
                <a:r>
                  <a:rPr lang="en-US" dirty="0" smtClean="0">
                    <a:sym typeface="Symbol" pitchFamily="18" charset="2"/>
                  </a:rPr>
                  <a:t> P(B ,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) = </a:t>
                </a:r>
                <a:r>
                  <a:rPr lang="en-US" dirty="0" smtClean="0">
                    <a:latin typeface="Symbol"/>
                    <a:sym typeface="Symbol"/>
                  </a:rPr>
                  <a:t></a:t>
                </a:r>
                <a:r>
                  <a:rPr lang="en-US" baseline="-25000" dirty="0" smtClean="0">
                    <a:latin typeface="+mj-lt"/>
                    <a:sym typeface="Symbol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P(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B|A</a:t>
                </a:r>
                <a:r>
                  <a:rPr lang="en-US" baseline="-25000" dirty="0" err="1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)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P(A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)</a:t>
                </a:r>
              </a:p>
              <a:p>
                <a:r>
                  <a:rPr lang="en-US" b="1" dirty="0" smtClean="0">
                    <a:sym typeface="Symbol" pitchFamily="18" charset="2"/>
                  </a:rPr>
                  <a:t>Total Conditional Probability</a:t>
                </a:r>
                <a:r>
                  <a:rPr lang="en-US" b="1" dirty="0">
                    <a:sym typeface="Symbol" pitchFamily="18" charset="2"/>
                  </a:rPr>
                  <a:t>: 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If events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1</a:t>
                </a:r>
                <a:r>
                  <a:rPr lang="en-US" dirty="0" smtClean="0">
                    <a:sym typeface="Symbol" pitchFamily="18" charset="2"/>
                  </a:rPr>
                  <a:t>,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2</a:t>
                </a:r>
                <a:r>
                  <a:rPr lang="en-US" dirty="0" smtClean="0">
                    <a:sym typeface="Symbol" pitchFamily="18" charset="2"/>
                  </a:rPr>
                  <a:t>,…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n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are mutually exclusive: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∧ </m:t>
                    </m:r>
                  </m:oMath>
                </a14:m>
                <a:r>
                  <a:rPr lang="en-US" dirty="0" smtClean="0">
                    <a:latin typeface="cmsy10"/>
                    <a:sym typeface="Symbol" pitchFamily="18" charset="2"/>
                  </a:rPr>
                  <a:t>Å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err="1" smtClean="0">
                    <a:latin typeface="Calibri"/>
                    <a:sym typeface="Symbol" pitchFamily="18" charset="2"/>
                  </a:rPr>
                  <a:t>j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= </a:t>
                </a:r>
                <a:r>
                  <a:rPr lang="el-GR" dirty="0" smtClean="0">
                    <a:sym typeface="Symbol" pitchFamily="18" charset="2"/>
                  </a:rPr>
                  <a:t>Φ</a:t>
                </a:r>
                <a:r>
                  <a:rPr lang="en-US" dirty="0" smtClean="0">
                    <a:sym typeface="Symbol" pitchFamily="18" charset="2"/>
                  </a:rPr>
                  <a:t>, </a:t>
                </a:r>
                <a:r>
                  <a:rPr lang="en-US" dirty="0" smtClean="0">
                    <a:latin typeface="Symbol"/>
                    <a:sym typeface="Symbol"/>
                  </a:rPr>
                  <a:t></a:t>
                </a:r>
                <a:r>
                  <a:rPr lang="en-US" sz="1800" baseline="-25000" dirty="0">
                    <a:sym typeface="Symbol"/>
                  </a:rPr>
                  <a:t> i</a:t>
                </a:r>
                <a:r>
                  <a:rPr lang="en-US" dirty="0" smtClean="0">
                    <a:sym typeface="Symbol" pitchFamily="18" charset="2"/>
                  </a:rPr>
                  <a:t> P(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)= </a:t>
                </a:r>
                <a:r>
                  <a:rPr lang="en-US" dirty="0">
                    <a:sym typeface="Symbol" pitchFamily="18" charset="2"/>
                  </a:rPr>
                  <a:t>1</a:t>
                </a:r>
              </a:p>
              <a:p>
                <a:pPr lvl="1"/>
                <a:r>
                  <a:rPr lang="en-US" dirty="0" smtClean="0">
                    <a:sym typeface="Symbol" pitchFamily="18" charset="2"/>
                  </a:rPr>
                  <a:t>P(B|C) </a:t>
                </a:r>
                <a:r>
                  <a:rPr lang="en-US" dirty="0">
                    <a:sym typeface="Symbol" pitchFamily="18" charset="2"/>
                  </a:rPr>
                  <a:t>= </a:t>
                </a:r>
                <a:r>
                  <a:rPr lang="en-US" dirty="0" smtClean="0">
                    <a:latin typeface="Symbol"/>
                    <a:sym typeface="Symbol"/>
                  </a:rPr>
                  <a:t></a:t>
                </a:r>
                <a:r>
                  <a:rPr lang="en-US" dirty="0" smtClean="0">
                    <a:sym typeface="Symbol" pitchFamily="18" charset="2"/>
                  </a:rPr>
                  <a:t> P(B , 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err="1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|C</a:t>
                </a:r>
                <a:r>
                  <a:rPr lang="en-US" dirty="0" smtClean="0">
                    <a:sym typeface="Symbol" pitchFamily="18" charset="2"/>
                  </a:rPr>
                  <a:t>) </a:t>
                </a:r>
                <a:r>
                  <a:rPr lang="en-US" dirty="0">
                    <a:sym typeface="Symbol" pitchFamily="18" charset="2"/>
                  </a:rPr>
                  <a:t>= </a:t>
                </a:r>
                <a:r>
                  <a:rPr lang="en-US" dirty="0" smtClean="0">
                    <a:latin typeface="Symbol"/>
                    <a:sym typeface="Symbol"/>
                  </a:rPr>
                  <a:t></a:t>
                </a:r>
                <a:r>
                  <a:rPr lang="en-US" baseline="-25000" dirty="0" smtClean="0">
                    <a:latin typeface="+mj-lt"/>
                    <a:sym typeface="Symbol"/>
                  </a:rPr>
                  <a:t>i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P(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B|A</a:t>
                </a:r>
                <a:r>
                  <a:rPr lang="en-US" baseline="-25000" dirty="0" err="1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,C</a:t>
                </a:r>
                <a:r>
                  <a:rPr lang="en-US" dirty="0" smtClean="0">
                    <a:sym typeface="Symbol" pitchFamily="18" charset="2"/>
                  </a:rPr>
                  <a:t>) </a:t>
                </a:r>
                <a:r>
                  <a:rPr lang="en-US" dirty="0" smtClean="0">
                    <a:latin typeface="Calibri"/>
                    <a:sym typeface="Symbol" pitchFamily="18" charset="2"/>
                  </a:rPr>
                  <a:t>P(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A</a:t>
                </a:r>
                <a:r>
                  <a:rPr lang="en-US" baseline="-25000" dirty="0" err="1" smtClean="0">
                    <a:latin typeface="Calibri"/>
                    <a:sym typeface="Symbol" pitchFamily="18" charset="2"/>
                  </a:rPr>
                  <a:t>i</a:t>
                </a:r>
                <a:r>
                  <a:rPr lang="en-US" dirty="0" err="1" smtClean="0">
                    <a:latin typeface="Calibri"/>
                    <a:sym typeface="Symbol" pitchFamily="18" charset="2"/>
                  </a:rPr>
                  <a:t>|C</a:t>
                </a:r>
                <a:r>
                  <a:rPr lang="en-US" dirty="0" smtClean="0">
                    <a:sym typeface="Symbol" pitchFamily="18" charset="2"/>
                  </a:rPr>
                  <a:t>)                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447800"/>
                <a:ext cx="7924800" cy="4525963"/>
              </a:xfrm>
              <a:blipFill>
                <a:blip r:embed="rId3"/>
                <a:stretch>
                  <a:fillRect l="-1000" t="-1078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ACD54C8-3644-4658-B76A-E8806A1C0947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Summary: The Monty </a:t>
            </a:r>
            <a:r>
              <a:rPr lang="en-US" sz="4000" dirty="0"/>
              <a:t>Hall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62276"/>
            <a:ext cx="5486400" cy="4983163"/>
          </a:xfrm>
        </p:spPr>
        <p:txBody>
          <a:bodyPr/>
          <a:lstStyle/>
          <a:p>
            <a:r>
              <a:rPr lang="en-US" dirty="0"/>
              <a:t>Suppose you're on a game show, and you're given the choice of three </a:t>
            </a:r>
            <a:r>
              <a:rPr lang="en-US" dirty="0" smtClean="0"/>
              <a:t>doors.</a:t>
            </a:r>
          </a:p>
          <a:p>
            <a:pPr lvl="1"/>
            <a:r>
              <a:rPr lang="en-US" dirty="0" smtClean="0"/>
              <a:t>Behind </a:t>
            </a:r>
            <a:r>
              <a:rPr lang="en-US" dirty="0"/>
              <a:t>one door is a car; behind the others, goats. </a:t>
            </a:r>
            <a:endParaRPr lang="en-US" dirty="0" smtClean="0"/>
          </a:p>
          <a:p>
            <a:pPr lvl="1"/>
            <a:r>
              <a:rPr lang="en-US" dirty="0" smtClean="0"/>
              <a:t>You </a:t>
            </a:r>
            <a:r>
              <a:rPr lang="en-US" dirty="0"/>
              <a:t>pick a door, say No. 1, and the host, who knows what's behind the doors, opens another door, say No. 3, which has a goat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He </a:t>
            </a:r>
            <a:r>
              <a:rPr lang="en-US" dirty="0"/>
              <a:t>then says to you, "Do you want to </a:t>
            </a:r>
            <a:r>
              <a:rPr lang="en-US" dirty="0" smtClean="0"/>
              <a:t>switch to door </a:t>
            </a:r>
            <a:r>
              <a:rPr lang="en-US" dirty="0"/>
              <a:t>No. 2?" 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/>
              <a:t>it to your advantage to switch your choice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Try to develop an argument using the concepts we discussed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96" y="1219200"/>
            <a:ext cx="3509804" cy="338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984231" y="1124533"/>
            <a:ext cx="5225143" cy="108484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6045289" y="5780782"/>
            <a:ext cx="3138395" cy="9541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b="1" dirty="0">
                <a:latin typeface="+mn-lt"/>
              </a:rPr>
              <a:t>Bayes, Thomas (1763) </a:t>
            </a:r>
            <a:r>
              <a:rPr lang="en-US" sz="1400" dirty="0">
                <a:latin typeface="+mn-lt"/>
              </a:rPr>
              <a:t>An essay towards solving a problem in the doctrine of chances. </a:t>
            </a:r>
            <a:r>
              <a:rPr lang="en-US" sz="1400" i="1" dirty="0">
                <a:latin typeface="+mn-lt"/>
              </a:rPr>
              <a:t>Philosophical Transactions of the Royal Society of London, </a:t>
            </a:r>
            <a:r>
              <a:rPr lang="en-US" sz="1400" b="1" dirty="0">
                <a:latin typeface="+mn-lt"/>
              </a:rPr>
              <a:t>53:370-418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7004" y="3733800"/>
            <a:ext cx="5516164" cy="2915517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</a:rPr>
              <a:t>Bayes’ Rule</a:t>
            </a:r>
            <a:endParaRPr lang="en-US" dirty="0">
              <a:latin typeface="Tahoma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35836"/>
            <a:ext cx="5230930" cy="3890327"/>
          </a:xfrm>
        </p:spPr>
        <p:txBody>
          <a:bodyPr/>
          <a:lstStyle/>
          <a:p>
            <a:r>
              <a:rPr lang="en-US" dirty="0" smtClean="0"/>
              <a:t>Exactly the process we just used</a:t>
            </a:r>
          </a:p>
          <a:p>
            <a:r>
              <a:rPr lang="en-US" dirty="0" smtClean="0"/>
              <a:t>The most important formula in probabilistic machine learning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(Super Easy) Derivation: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     Just set equal...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     and solve...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6086" name="Picture 5" descr="thomas-bay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4"/>
          <a:stretch/>
        </p:blipFill>
        <p:spPr bwMode="auto">
          <a:xfrm>
            <a:off x="6098205" y="2912957"/>
            <a:ext cx="2921176" cy="29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50" y="1274311"/>
            <a:ext cx="4559300" cy="838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28" y="4428301"/>
            <a:ext cx="3949700" cy="7747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681145"/>
            <a:ext cx="4927600" cy="3175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12746" y="4365837"/>
            <a:ext cx="1322821" cy="1444712"/>
            <a:chOff x="912746" y="4365837"/>
            <a:chExt cx="1322821" cy="1444712"/>
          </a:xfrm>
        </p:grpSpPr>
        <p:sp>
          <p:nvSpPr>
            <p:cNvPr id="8" name="Rectangle 7"/>
            <p:cNvSpPr/>
            <p:nvPr/>
          </p:nvSpPr>
          <p:spPr>
            <a:xfrm>
              <a:off x="912746" y="4365837"/>
              <a:ext cx="1322821" cy="899627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87385" y="5225774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3366FF"/>
                </a:solidFill>
                <a:latin typeface="+mn-l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3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Using Bayes Rule to Gamble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657600"/>
            <a:ext cx="3541440" cy="1295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/>
              <a:t>The </a:t>
            </a:r>
            <a:r>
              <a:rPr lang="ja-JP" altLang="en-US" sz="2400" dirty="0"/>
              <a:t>“</a:t>
            </a:r>
            <a:r>
              <a:rPr lang="en-US" sz="2400" dirty="0"/>
              <a:t>Win</a:t>
            </a:r>
            <a:r>
              <a:rPr lang="ja-JP" altLang="en-US" sz="2400" dirty="0"/>
              <a:t>”</a:t>
            </a:r>
            <a:r>
              <a:rPr lang="en-US" sz="2400" dirty="0"/>
              <a:t> envelope </a:t>
            </a:r>
            <a:r>
              <a:rPr lang="en-US" sz="2400" dirty="0" smtClean="0"/>
              <a:t>has a </a:t>
            </a:r>
            <a:r>
              <a:rPr lang="en-US" sz="2400" dirty="0"/>
              <a:t>dollar and four beads in it</a:t>
            </a:r>
          </a:p>
        </p:txBody>
      </p:sp>
      <p:sp>
        <p:nvSpPr>
          <p:cNvPr id="47110" name="Rectangle 14"/>
          <p:cNvSpPr>
            <a:spLocks noChangeArrowheads="1"/>
          </p:cNvSpPr>
          <p:nvPr/>
        </p:nvSpPr>
        <p:spPr bwMode="auto">
          <a:xfrm>
            <a:off x="4648200" y="1676400"/>
            <a:ext cx="3048000" cy="1905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1" name="Line 15"/>
          <p:cNvSpPr>
            <a:spLocks noChangeShapeType="1"/>
          </p:cNvSpPr>
          <p:nvPr/>
        </p:nvSpPr>
        <p:spPr bwMode="auto">
          <a:xfrm>
            <a:off x="4648200" y="1676400"/>
            <a:ext cx="1524000" cy="609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2" name="Line 16"/>
          <p:cNvSpPr>
            <a:spLocks noChangeShapeType="1"/>
          </p:cNvSpPr>
          <p:nvPr/>
        </p:nvSpPr>
        <p:spPr bwMode="auto">
          <a:xfrm flipV="1">
            <a:off x="6172200" y="1676400"/>
            <a:ext cx="1524000" cy="609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3" name="Oval 18"/>
          <p:cNvSpPr>
            <a:spLocks noChangeArrowheads="1"/>
          </p:cNvSpPr>
          <p:nvPr/>
        </p:nvSpPr>
        <p:spPr bwMode="auto">
          <a:xfrm>
            <a:off x="5181600" y="2590800"/>
            <a:ext cx="228600" cy="2286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4" name="Oval 19"/>
          <p:cNvSpPr>
            <a:spLocks noChangeArrowheads="1"/>
          </p:cNvSpPr>
          <p:nvPr/>
        </p:nvSpPr>
        <p:spPr bwMode="auto">
          <a:xfrm>
            <a:off x="5562600" y="2590800"/>
            <a:ext cx="228600" cy="2286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5" name="Oval 20"/>
          <p:cNvSpPr>
            <a:spLocks noChangeArrowheads="1"/>
          </p:cNvSpPr>
          <p:nvPr/>
        </p:nvSpPr>
        <p:spPr bwMode="auto">
          <a:xfrm>
            <a:off x="5943600" y="2590800"/>
            <a:ext cx="228600" cy="2286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6" name="Rectangle 22"/>
          <p:cNvSpPr>
            <a:spLocks noChangeArrowheads="1"/>
          </p:cNvSpPr>
          <p:nvPr/>
        </p:nvSpPr>
        <p:spPr bwMode="auto">
          <a:xfrm>
            <a:off x="4515919" y="3707340"/>
            <a:ext cx="357974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chemeClr val="tx1"/>
              </a:buClr>
            </a:pPr>
            <a:r>
              <a:rPr lang="en-US" sz="2400" dirty="0">
                <a:latin typeface="+mn-lt"/>
              </a:rPr>
              <a:t>The </a:t>
            </a:r>
            <a:r>
              <a:rPr lang="ja-JP" altLang="en-US" sz="2400" dirty="0">
                <a:latin typeface="+mn-lt"/>
              </a:rPr>
              <a:t>“</a:t>
            </a:r>
            <a:r>
              <a:rPr lang="en-US" sz="2400" dirty="0">
                <a:latin typeface="+mn-lt"/>
              </a:rPr>
              <a:t>Lose</a:t>
            </a:r>
            <a:r>
              <a:rPr lang="ja-JP" altLang="en-US" sz="2400" dirty="0">
                <a:latin typeface="+mn-lt"/>
              </a:rPr>
              <a:t>”</a:t>
            </a:r>
            <a:r>
              <a:rPr lang="en-US" sz="2400" dirty="0">
                <a:latin typeface="+mn-lt"/>
              </a:rPr>
              <a:t> envelope has three beads and no money</a:t>
            </a:r>
          </a:p>
        </p:txBody>
      </p:sp>
      <p:sp>
        <p:nvSpPr>
          <p:cNvPr id="47117" name="Text Box 23"/>
          <p:cNvSpPr txBox="1">
            <a:spLocks noChangeArrowheads="1"/>
          </p:cNvSpPr>
          <p:nvPr/>
        </p:nvSpPr>
        <p:spPr bwMode="auto">
          <a:xfrm>
            <a:off x="517525" y="4824900"/>
            <a:ext cx="82661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800" b="1" dirty="0">
                <a:latin typeface="+mn-lt"/>
              </a:rPr>
              <a:t>Trivial question: </a:t>
            </a:r>
            <a:r>
              <a:rPr lang="en-US" sz="2800" dirty="0" smtClean="0">
                <a:latin typeface="+mn-lt"/>
              </a:rPr>
              <a:t>Someone </a:t>
            </a:r>
            <a:r>
              <a:rPr lang="en-US" sz="2800" dirty="0">
                <a:latin typeface="+mn-lt"/>
              </a:rPr>
              <a:t>draws an envelope at random and offers to sell it to you. </a:t>
            </a:r>
            <a:endParaRPr lang="en-US" sz="2800" dirty="0" smtClean="0">
              <a:latin typeface="+mn-lt"/>
            </a:endParaRPr>
          </a:p>
          <a:p>
            <a:pPr algn="l" eaLnBrk="1" hangingPunct="1"/>
            <a:r>
              <a:rPr lang="en-US" sz="2800" dirty="0" smtClean="0">
                <a:latin typeface="+mn-lt"/>
              </a:rPr>
              <a:t>How </a:t>
            </a:r>
            <a:r>
              <a:rPr lang="en-US" sz="2800" dirty="0">
                <a:latin typeface="+mn-lt"/>
              </a:rPr>
              <a:t>much should you pay?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33400" y="1676401"/>
            <a:ext cx="3048000" cy="1905001"/>
            <a:chOff x="533400" y="1676401"/>
            <a:chExt cx="3048000" cy="1905001"/>
          </a:xfrm>
        </p:grpSpPr>
        <p:grpSp>
          <p:nvGrpSpPr>
            <p:cNvPr id="47109" name="Group 12"/>
            <p:cNvGrpSpPr>
              <a:grpSpLocks/>
            </p:cNvGrpSpPr>
            <p:nvPr/>
          </p:nvGrpSpPr>
          <p:grpSpPr bwMode="auto">
            <a:xfrm>
              <a:off x="533400" y="1676401"/>
              <a:ext cx="3048000" cy="1905001"/>
              <a:chOff x="336" y="1056"/>
              <a:chExt cx="1920" cy="1200"/>
            </a:xfrm>
          </p:grpSpPr>
          <p:sp>
            <p:nvSpPr>
              <p:cNvPr id="47118" name="Rectangle 4"/>
              <p:cNvSpPr>
                <a:spLocks noChangeArrowheads="1"/>
              </p:cNvSpPr>
              <p:nvPr/>
            </p:nvSpPr>
            <p:spPr bwMode="auto">
              <a:xfrm>
                <a:off x="336" y="1056"/>
                <a:ext cx="1920" cy="1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19" name="Line 5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960" cy="3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0" name="Line 6"/>
              <p:cNvSpPr>
                <a:spLocks noChangeShapeType="1"/>
              </p:cNvSpPr>
              <p:nvPr/>
            </p:nvSpPr>
            <p:spPr bwMode="auto">
              <a:xfrm flipV="1">
                <a:off x="1296" y="1056"/>
                <a:ext cx="960" cy="3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1" name="Oval 7"/>
              <p:cNvSpPr>
                <a:spLocks noChangeArrowheads="1"/>
              </p:cNvSpPr>
              <p:nvPr/>
            </p:nvSpPr>
            <p:spPr bwMode="auto">
              <a:xfrm>
                <a:off x="432" y="163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2" name="Oval 8"/>
              <p:cNvSpPr>
                <a:spLocks noChangeArrowheads="1"/>
              </p:cNvSpPr>
              <p:nvPr/>
            </p:nvSpPr>
            <p:spPr bwMode="auto">
              <a:xfrm>
                <a:off x="672" y="163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3" name="Oval 9"/>
              <p:cNvSpPr>
                <a:spLocks noChangeArrowheads="1"/>
              </p:cNvSpPr>
              <p:nvPr/>
            </p:nvSpPr>
            <p:spPr bwMode="auto">
              <a:xfrm>
                <a:off x="912" y="1632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4" name="Oval 10"/>
              <p:cNvSpPr>
                <a:spLocks noChangeArrowheads="1"/>
              </p:cNvSpPr>
              <p:nvPr/>
            </p:nvSpPr>
            <p:spPr bwMode="auto">
              <a:xfrm>
                <a:off x="1152" y="1632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b="51065"/>
            <a:stretch/>
          </p:blipFill>
          <p:spPr>
            <a:xfrm>
              <a:off x="1931319" y="2827256"/>
              <a:ext cx="1618835" cy="718332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0" y="6550223"/>
            <a:ext cx="1907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Slide © Andrew Moore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</a:rPr>
              <a:t>Using Bayes Rule to Gamble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657600"/>
            <a:ext cx="3541440" cy="1295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/>
              <a:t>The </a:t>
            </a:r>
            <a:r>
              <a:rPr lang="ja-JP" altLang="en-US" sz="2400" dirty="0"/>
              <a:t>“</a:t>
            </a:r>
            <a:r>
              <a:rPr lang="en-US" sz="2400" dirty="0"/>
              <a:t>Win</a:t>
            </a:r>
            <a:r>
              <a:rPr lang="ja-JP" altLang="en-US" sz="2400" dirty="0"/>
              <a:t>”</a:t>
            </a:r>
            <a:r>
              <a:rPr lang="en-US" sz="2400" dirty="0"/>
              <a:t> envelope </a:t>
            </a:r>
            <a:r>
              <a:rPr lang="en-US" sz="2400" dirty="0" smtClean="0"/>
              <a:t>has a </a:t>
            </a:r>
            <a:r>
              <a:rPr lang="en-US" sz="2400" dirty="0"/>
              <a:t>dollar and four beads in it</a:t>
            </a:r>
          </a:p>
        </p:txBody>
      </p:sp>
      <p:sp>
        <p:nvSpPr>
          <p:cNvPr id="47110" name="Rectangle 14"/>
          <p:cNvSpPr>
            <a:spLocks noChangeArrowheads="1"/>
          </p:cNvSpPr>
          <p:nvPr/>
        </p:nvSpPr>
        <p:spPr bwMode="auto">
          <a:xfrm>
            <a:off x="4648200" y="1676400"/>
            <a:ext cx="3048000" cy="1905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1" name="Line 15"/>
          <p:cNvSpPr>
            <a:spLocks noChangeShapeType="1"/>
          </p:cNvSpPr>
          <p:nvPr/>
        </p:nvSpPr>
        <p:spPr bwMode="auto">
          <a:xfrm>
            <a:off x="4648200" y="1676400"/>
            <a:ext cx="1524000" cy="609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2" name="Line 16"/>
          <p:cNvSpPr>
            <a:spLocks noChangeShapeType="1"/>
          </p:cNvSpPr>
          <p:nvPr/>
        </p:nvSpPr>
        <p:spPr bwMode="auto">
          <a:xfrm flipV="1">
            <a:off x="6172200" y="1676400"/>
            <a:ext cx="1524000" cy="609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3" name="Oval 18"/>
          <p:cNvSpPr>
            <a:spLocks noChangeArrowheads="1"/>
          </p:cNvSpPr>
          <p:nvPr/>
        </p:nvSpPr>
        <p:spPr bwMode="auto">
          <a:xfrm>
            <a:off x="5181600" y="2590800"/>
            <a:ext cx="228600" cy="228600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4" name="Oval 19"/>
          <p:cNvSpPr>
            <a:spLocks noChangeArrowheads="1"/>
          </p:cNvSpPr>
          <p:nvPr/>
        </p:nvSpPr>
        <p:spPr bwMode="auto">
          <a:xfrm>
            <a:off x="5562600" y="2590800"/>
            <a:ext cx="228600" cy="2286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5" name="Oval 20"/>
          <p:cNvSpPr>
            <a:spLocks noChangeArrowheads="1"/>
          </p:cNvSpPr>
          <p:nvPr/>
        </p:nvSpPr>
        <p:spPr bwMode="auto">
          <a:xfrm>
            <a:off x="5943600" y="2590800"/>
            <a:ext cx="228600" cy="2286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116" name="Rectangle 22"/>
          <p:cNvSpPr>
            <a:spLocks noChangeArrowheads="1"/>
          </p:cNvSpPr>
          <p:nvPr/>
        </p:nvSpPr>
        <p:spPr bwMode="auto">
          <a:xfrm>
            <a:off x="4515919" y="3707340"/>
            <a:ext cx="357974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20000"/>
              </a:spcBef>
              <a:buClr>
                <a:schemeClr val="tx1"/>
              </a:buClr>
            </a:pPr>
            <a:r>
              <a:rPr lang="en-US" sz="2400" dirty="0">
                <a:latin typeface="+mn-lt"/>
              </a:rPr>
              <a:t>The </a:t>
            </a:r>
            <a:r>
              <a:rPr lang="ja-JP" altLang="en-US" sz="2400" dirty="0">
                <a:latin typeface="+mn-lt"/>
              </a:rPr>
              <a:t>“</a:t>
            </a:r>
            <a:r>
              <a:rPr lang="en-US" sz="2400" dirty="0">
                <a:latin typeface="+mn-lt"/>
              </a:rPr>
              <a:t>Lose</a:t>
            </a:r>
            <a:r>
              <a:rPr lang="ja-JP" altLang="en-US" sz="2400" dirty="0">
                <a:latin typeface="+mn-lt"/>
              </a:rPr>
              <a:t>”</a:t>
            </a:r>
            <a:r>
              <a:rPr lang="en-US" sz="2400" dirty="0">
                <a:latin typeface="+mn-lt"/>
              </a:rPr>
              <a:t> envelope has three beads and no money</a:t>
            </a:r>
          </a:p>
        </p:txBody>
      </p:sp>
      <p:sp>
        <p:nvSpPr>
          <p:cNvPr id="47117" name="Text Box 23"/>
          <p:cNvSpPr txBox="1">
            <a:spLocks noChangeArrowheads="1"/>
          </p:cNvSpPr>
          <p:nvPr/>
        </p:nvSpPr>
        <p:spPr bwMode="auto">
          <a:xfrm>
            <a:off x="515143" y="4457342"/>
            <a:ext cx="82661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 dirty="0" smtClean="0">
                <a:latin typeface="+mn-lt"/>
              </a:rPr>
              <a:t>A question: </a:t>
            </a:r>
            <a:r>
              <a:rPr lang="en-US" sz="2800" dirty="0">
                <a:latin typeface="+mn-lt"/>
              </a:rPr>
              <a:t>B</a:t>
            </a:r>
            <a:r>
              <a:rPr lang="en-US" sz="2800" dirty="0" smtClean="0">
                <a:latin typeface="+mn-lt"/>
              </a:rPr>
              <a:t>efore deciding, you are allowed to see one bead drawn randomly from the chosen envelope.</a:t>
            </a:r>
          </a:p>
          <a:p>
            <a:pPr eaLnBrk="1" hangingPunct="1"/>
            <a:r>
              <a:rPr lang="en-US" sz="2800" dirty="0" smtClean="0">
                <a:latin typeface="+mn-lt"/>
              </a:rPr>
              <a:t>- Will that help?</a:t>
            </a:r>
          </a:p>
          <a:p>
            <a:pPr eaLnBrk="1" hangingPunct="1"/>
            <a:r>
              <a:rPr lang="en-US" sz="2800" dirty="0" smtClean="0">
                <a:latin typeface="+mn-lt"/>
              </a:rPr>
              <a:t>- Suppose it’s black:  How much should you pay? </a:t>
            </a:r>
            <a:endParaRPr lang="en-US" sz="2800" b="1" dirty="0" smtClean="0"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1676401"/>
            <a:ext cx="3048000" cy="1905001"/>
            <a:chOff x="533400" y="1676401"/>
            <a:chExt cx="3048000" cy="1905001"/>
          </a:xfrm>
        </p:grpSpPr>
        <p:grpSp>
          <p:nvGrpSpPr>
            <p:cNvPr id="47109" name="Group 12"/>
            <p:cNvGrpSpPr>
              <a:grpSpLocks/>
            </p:cNvGrpSpPr>
            <p:nvPr/>
          </p:nvGrpSpPr>
          <p:grpSpPr bwMode="auto">
            <a:xfrm>
              <a:off x="533400" y="1676401"/>
              <a:ext cx="3048000" cy="1905001"/>
              <a:chOff x="336" y="1056"/>
              <a:chExt cx="1920" cy="1200"/>
            </a:xfrm>
          </p:grpSpPr>
          <p:sp>
            <p:nvSpPr>
              <p:cNvPr id="47118" name="Rectangle 4"/>
              <p:cNvSpPr>
                <a:spLocks noChangeArrowheads="1"/>
              </p:cNvSpPr>
              <p:nvPr/>
            </p:nvSpPr>
            <p:spPr bwMode="auto">
              <a:xfrm>
                <a:off x="336" y="1056"/>
                <a:ext cx="1920" cy="1200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19" name="Line 5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960" cy="3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0" name="Line 6"/>
              <p:cNvSpPr>
                <a:spLocks noChangeShapeType="1"/>
              </p:cNvSpPr>
              <p:nvPr/>
            </p:nvSpPr>
            <p:spPr bwMode="auto">
              <a:xfrm flipV="1">
                <a:off x="1296" y="1056"/>
                <a:ext cx="960" cy="3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1" name="Oval 7"/>
              <p:cNvSpPr>
                <a:spLocks noChangeArrowheads="1"/>
              </p:cNvSpPr>
              <p:nvPr/>
            </p:nvSpPr>
            <p:spPr bwMode="auto">
              <a:xfrm>
                <a:off x="432" y="163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2" name="Oval 8"/>
              <p:cNvSpPr>
                <a:spLocks noChangeArrowheads="1"/>
              </p:cNvSpPr>
              <p:nvPr/>
            </p:nvSpPr>
            <p:spPr bwMode="auto">
              <a:xfrm>
                <a:off x="672" y="1632"/>
                <a:ext cx="144" cy="144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3" name="Oval 9"/>
              <p:cNvSpPr>
                <a:spLocks noChangeArrowheads="1"/>
              </p:cNvSpPr>
              <p:nvPr/>
            </p:nvSpPr>
            <p:spPr bwMode="auto">
              <a:xfrm>
                <a:off x="912" y="1632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7124" name="Oval 10"/>
              <p:cNvSpPr>
                <a:spLocks noChangeArrowheads="1"/>
              </p:cNvSpPr>
              <p:nvPr/>
            </p:nvSpPr>
            <p:spPr bwMode="auto">
              <a:xfrm>
                <a:off x="1152" y="1632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b="51065"/>
            <a:stretch/>
          </p:blipFill>
          <p:spPr>
            <a:xfrm>
              <a:off x="1931319" y="2827256"/>
              <a:ext cx="1618835" cy="718332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0" y="6550223"/>
            <a:ext cx="1907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Slide © Andrew Moore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it’s black:  How much should you pay?</a:t>
            </a:r>
          </a:p>
          <a:p>
            <a:r>
              <a:rPr lang="en-US" dirty="0" smtClean="0"/>
              <a:t>We know: </a:t>
            </a:r>
          </a:p>
          <a:p>
            <a:pPr lvl="1"/>
            <a:r>
              <a:rPr lang="en-US" dirty="0" smtClean="0"/>
              <a:t>P(win) = 1/2 ; P(b | win) = 1/2 P(b | lose) = 2/3  </a:t>
            </a:r>
          </a:p>
          <a:p>
            <a:r>
              <a:rPr lang="en-US" dirty="0" smtClean="0"/>
              <a:t>P(win | b) = P(b | win) P(win)/P(b) = </a:t>
            </a:r>
          </a:p>
          <a:p>
            <a:r>
              <a:rPr lang="en-US" dirty="0" smtClean="0"/>
              <a:t>			 = 1/2 x 1/2 α = 0.25α</a:t>
            </a:r>
          </a:p>
          <a:p>
            <a:r>
              <a:rPr lang="en-US" dirty="0" smtClean="0"/>
              <a:t>P(lose | b) = P(b | lose) P(lose)/P(b)</a:t>
            </a:r>
          </a:p>
          <a:p>
            <a:r>
              <a:rPr lang="en-US" dirty="0" smtClean="0"/>
              <a:t>			 = 2/3 x 1/2 α = 0.3333α</a:t>
            </a:r>
          </a:p>
          <a:p>
            <a:r>
              <a:rPr lang="en-US" dirty="0" smtClean="0"/>
              <a:t>We can compute p(b):</a:t>
            </a:r>
          </a:p>
          <a:p>
            <a:pPr lvl="1"/>
            <a:r>
              <a:rPr lang="en-US" dirty="0" smtClean="0"/>
              <a:t>1 = P(win | b) + P(lose | b) = 0.25α + 0.3333α </a:t>
            </a:r>
            <a:r>
              <a:rPr lang="en-US" dirty="0" smtClean="0">
                <a:sym typeface="Wingdings"/>
              </a:rPr>
              <a:t>  </a:t>
            </a:r>
            <a:r>
              <a:rPr lang="en-US" dirty="0" smtClean="0"/>
              <a:t>α = 1.714</a:t>
            </a:r>
          </a:p>
          <a:p>
            <a:pPr lvl="1"/>
            <a:r>
              <a:rPr lang="en-US" dirty="0" smtClean="0"/>
              <a:t>(Try a direct way of computing p(b))? </a:t>
            </a:r>
          </a:p>
          <a:p>
            <a:r>
              <a:rPr lang="en-US" dirty="0" smtClean="0"/>
              <a:t>We get: </a:t>
            </a:r>
          </a:p>
          <a:p>
            <a:pPr lvl="1"/>
            <a:r>
              <a:rPr lang="en-US" dirty="0" smtClean="0"/>
              <a:t>P(win | b)  = 0.4286 ; P(lose | b) = 0.5714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6550223"/>
            <a:ext cx="2878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Based on example by Andrew Moore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316668" y="181205"/>
            <a:ext cx="4228756" cy="1124670"/>
            <a:chOff x="533400" y="1676400"/>
            <a:chExt cx="7162800" cy="1905002"/>
          </a:xfrm>
        </p:grpSpPr>
        <p:sp>
          <p:nvSpPr>
            <p:cNvPr id="21" name="Rectangle 14"/>
            <p:cNvSpPr>
              <a:spLocks noChangeArrowheads="1"/>
            </p:cNvSpPr>
            <p:nvPr/>
          </p:nvSpPr>
          <p:spPr bwMode="auto">
            <a:xfrm>
              <a:off x="4648200" y="1676400"/>
              <a:ext cx="3048000" cy="1905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>
              <a:off x="4648200" y="1676400"/>
              <a:ext cx="1524000" cy="609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 flipV="1">
              <a:off x="6172200" y="1676400"/>
              <a:ext cx="1524000" cy="609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Oval 18"/>
            <p:cNvSpPr>
              <a:spLocks noChangeArrowheads="1"/>
            </p:cNvSpPr>
            <p:nvPr/>
          </p:nvSpPr>
          <p:spPr bwMode="auto">
            <a:xfrm>
              <a:off x="5181600" y="25908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5562600" y="2590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5943600" y="2590800"/>
              <a:ext cx="228600" cy="228600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533400" y="1676401"/>
              <a:ext cx="3048000" cy="1905001"/>
              <a:chOff x="533400" y="1676401"/>
              <a:chExt cx="3048000" cy="1905001"/>
            </a:xfrm>
          </p:grpSpPr>
          <p:grpSp>
            <p:nvGrpSpPr>
              <p:cNvPr id="28" name="Group 12"/>
              <p:cNvGrpSpPr>
                <a:grpSpLocks/>
              </p:cNvGrpSpPr>
              <p:nvPr/>
            </p:nvGrpSpPr>
            <p:grpSpPr bwMode="auto">
              <a:xfrm>
                <a:off x="533400" y="1676401"/>
                <a:ext cx="3048000" cy="1905001"/>
                <a:chOff x="336" y="1056"/>
                <a:chExt cx="1920" cy="1200"/>
              </a:xfrm>
            </p:grpSpPr>
            <p:sp>
              <p:nvSpPr>
                <p:cNvPr id="30" name="Rectangle 4"/>
                <p:cNvSpPr>
                  <a:spLocks noChangeArrowheads="1"/>
                </p:cNvSpPr>
                <p:nvPr/>
              </p:nvSpPr>
              <p:spPr bwMode="auto">
                <a:xfrm>
                  <a:off x="336" y="1056"/>
                  <a:ext cx="1920" cy="1200"/>
                </a:xfrm>
                <a:prstGeom prst="rect">
                  <a:avLst/>
                </a:prstGeom>
                <a:noFill/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Line 5"/>
                <p:cNvSpPr>
                  <a:spLocks noChangeShapeType="1"/>
                </p:cNvSpPr>
                <p:nvPr/>
              </p:nvSpPr>
              <p:spPr bwMode="auto">
                <a:xfrm>
                  <a:off x="336" y="1056"/>
                  <a:ext cx="960" cy="3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296" y="1056"/>
                  <a:ext cx="960" cy="3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al 7"/>
                <p:cNvSpPr>
                  <a:spLocks noChangeArrowheads="1"/>
                </p:cNvSpPr>
                <p:nvPr/>
              </p:nvSpPr>
              <p:spPr bwMode="auto">
                <a:xfrm>
                  <a:off x="432" y="1632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Oval 8"/>
                <p:cNvSpPr>
                  <a:spLocks noChangeArrowheads="1"/>
                </p:cNvSpPr>
                <p:nvPr/>
              </p:nvSpPr>
              <p:spPr bwMode="auto">
                <a:xfrm>
                  <a:off x="672" y="1632"/>
                  <a:ext cx="144" cy="144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Oval 9"/>
                <p:cNvSpPr>
                  <a:spLocks noChangeArrowheads="1"/>
                </p:cNvSpPr>
                <p:nvPr/>
              </p:nvSpPr>
              <p:spPr bwMode="auto">
                <a:xfrm>
                  <a:off x="912" y="1632"/>
                  <a:ext cx="144" cy="144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Oval 10"/>
                <p:cNvSpPr>
                  <a:spLocks noChangeArrowheads="1"/>
                </p:cNvSpPr>
                <p:nvPr/>
              </p:nvSpPr>
              <p:spPr bwMode="auto">
                <a:xfrm>
                  <a:off x="1152" y="1632"/>
                  <a:ext cx="144" cy="144"/>
                </a:xfrm>
                <a:prstGeom prst="ellipse">
                  <a:avLst/>
                </a:prstGeom>
                <a:solidFill>
                  <a:schemeClr val="tx1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/>
              <a:srcRect b="51065"/>
              <a:stretch/>
            </p:blipFill>
            <p:spPr>
              <a:xfrm>
                <a:off x="1931319" y="2827256"/>
                <a:ext cx="1618835" cy="718332"/>
              </a:xfrm>
              <a:prstGeom prst="rect">
                <a:avLst/>
              </a:prstGeom>
            </p:spPr>
          </p:pic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9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Tahoma" charset="0"/>
              </a:rPr>
              <a:t>Bayes’ Rule for Machine Learning</a:t>
            </a:r>
            <a:endParaRPr lang="en-US" sz="4000" dirty="0">
              <a:latin typeface="Tahoma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082262"/>
            <a:ext cx="8564439" cy="5043902"/>
          </a:xfrm>
        </p:spPr>
        <p:txBody>
          <a:bodyPr/>
          <a:lstStyle/>
          <a:p>
            <a:r>
              <a:rPr lang="en-US" dirty="0" smtClean="0"/>
              <a:t>Allows us to reason from </a:t>
            </a:r>
            <a:r>
              <a:rPr lang="en-US" b="1" dirty="0" smtClean="0">
                <a:solidFill>
                  <a:srgbClr val="3366FF"/>
                </a:solidFill>
              </a:rPr>
              <a:t>evidence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3366FF"/>
                </a:solidFill>
              </a:rPr>
              <a:t>hypotheses</a:t>
            </a:r>
          </a:p>
          <a:p>
            <a:r>
              <a:rPr lang="en-US" dirty="0" smtClean="0"/>
              <a:t>Another way of thinking about Bayes’ rule: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64564" y="2169688"/>
            <a:ext cx="8743847" cy="1018695"/>
            <a:chOff x="264564" y="2169688"/>
            <a:chExt cx="8743847" cy="1018695"/>
          </a:xfrm>
          <a:solidFill>
            <a:srgbClr val="FFFFCC"/>
          </a:solidFill>
        </p:grpSpPr>
        <p:sp>
          <p:nvSpPr>
            <p:cNvPr id="14" name="Rectangle 13"/>
            <p:cNvSpPr/>
            <p:nvPr/>
          </p:nvSpPr>
          <p:spPr>
            <a:xfrm>
              <a:off x="264564" y="2169688"/>
              <a:ext cx="8743847" cy="101869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620" y="2315217"/>
              <a:ext cx="8452826" cy="735578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Basics of Bayesian Learning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1BCBAE0-9129-4110-8ECB-8ADDE87804D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olidFill>
                  <a:schemeClr val="hlink"/>
                </a:solidFill>
              </a:rPr>
              <a:t>Goal:</a:t>
            </a:r>
            <a:r>
              <a:rPr lang="en-US" dirty="0" smtClean="0"/>
              <a:t> find the best hypothesis from some space H of hypotheses, </a:t>
            </a:r>
            <a:r>
              <a:rPr lang="en-US" dirty="0" smtClean="0">
                <a:solidFill>
                  <a:schemeClr val="hlink"/>
                </a:solidFill>
              </a:rPr>
              <a:t>given</a:t>
            </a:r>
            <a:r>
              <a:rPr lang="en-US" dirty="0" smtClean="0"/>
              <a:t> the observed data (evidence) </a:t>
            </a:r>
            <a:r>
              <a:rPr lang="en-US" dirty="0" smtClean="0">
                <a:solidFill>
                  <a:schemeClr val="hlink"/>
                </a:solidFill>
              </a:rPr>
              <a:t>D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Define </a:t>
            </a:r>
            <a:r>
              <a:rPr lang="en-US" u="sng" dirty="0" smtClean="0">
                <a:solidFill>
                  <a:schemeClr val="hlink"/>
                </a:solidFill>
              </a:rPr>
              <a:t>best</a:t>
            </a:r>
            <a:r>
              <a:rPr lang="en-US" dirty="0" smtClean="0"/>
              <a:t> to be: most </a:t>
            </a:r>
            <a:r>
              <a:rPr lang="en-US" u="sng" dirty="0" smtClean="0">
                <a:solidFill>
                  <a:schemeClr val="hlink"/>
                </a:solidFill>
              </a:rPr>
              <a:t>probable hypothesis</a:t>
            </a:r>
            <a:r>
              <a:rPr lang="en-US" dirty="0" smtClean="0"/>
              <a:t> in H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ym typeface="Symbol" pitchFamily="18" charset="2"/>
              </a:rPr>
              <a:t>In order to do that, we need to assume a probability distribution </a:t>
            </a: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over the class H</a:t>
            </a:r>
            <a:r>
              <a:rPr lang="en-US" dirty="0" smtClean="0">
                <a:sym typeface="Symbol" pitchFamily="18" charset="2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ym typeface="Symbol" pitchFamily="18" charset="2"/>
              </a:rPr>
              <a:t>In addition, we need to know something about the relation between the data observed and the hypotheses (E.g., a coin problem.)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 smtClean="0">
              <a:sym typeface="Symbol" pitchFamily="18" charset="2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ym typeface="Symbol" pitchFamily="18" charset="2"/>
              </a:rPr>
              <a:t>As we will see, we will be Bayesian about other things, e.g., the parameters of the model </a:t>
            </a:r>
          </a:p>
        </p:txBody>
      </p:sp>
    </p:spTree>
    <p:extLst>
      <p:ext uri="{BB962C8B-B14F-4D97-AF65-F5344CB8AC3E}">
        <p14:creationId xmlns:p14="http://schemas.microsoft.com/office/powerpoint/2010/main" val="265519172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Recap: Error Driven Learning </a:t>
            </a:r>
          </a:p>
        </p:txBody>
      </p:sp>
      <p:sp>
        <p:nvSpPr>
          <p:cNvPr id="113357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Consider a distribution </a:t>
            </a:r>
            <a:r>
              <a:rPr lang="en-US" sz="2000" dirty="0" smtClean="0">
                <a:solidFill>
                  <a:schemeClr val="hlink"/>
                </a:solidFill>
              </a:rPr>
              <a:t>D</a:t>
            </a:r>
            <a:r>
              <a:rPr lang="en-US" sz="2000" dirty="0" smtClean="0"/>
              <a:t> over space </a:t>
            </a:r>
            <a:r>
              <a:rPr lang="en-US" sz="2000" dirty="0" smtClean="0">
                <a:solidFill>
                  <a:schemeClr val="hlink"/>
                </a:solidFill>
              </a:rPr>
              <a:t>X</a:t>
            </a:r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</a:t>
            </a:r>
            <a:r>
              <a:rPr lang="en-US" sz="2000" dirty="0" smtClean="0">
                <a:solidFill>
                  <a:schemeClr val="hlink"/>
                </a:solidFill>
              </a:rPr>
              <a:t>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olidFill>
                  <a:schemeClr val="hlink"/>
                </a:solidFill>
              </a:rPr>
              <a:t>X</a:t>
            </a:r>
            <a:r>
              <a:rPr lang="en-US" sz="2000" dirty="0" smtClean="0"/>
              <a:t> - the instance space;   </a:t>
            </a:r>
            <a:r>
              <a:rPr lang="en-US" sz="2000" dirty="0" smtClean="0">
                <a:solidFill>
                  <a:schemeClr val="hlink"/>
                </a:solidFill>
              </a:rPr>
              <a:t>Y</a:t>
            </a:r>
            <a:r>
              <a:rPr lang="en-US" sz="2000" dirty="0" smtClean="0"/>
              <a:t> - set of labels. (e.g. </a:t>
            </a:r>
            <a:r>
              <a:rPr lang="en-US" sz="2000" dirty="0" smtClean="0">
                <a:solidFill>
                  <a:schemeClr val="hlink"/>
                </a:solidFill>
              </a:rPr>
              <a:t>+/-1</a:t>
            </a:r>
            <a:r>
              <a:rPr lang="en-US" sz="2000" dirty="0" smtClean="0"/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Can think about the data generation process as governed by D(x), and the labeling process as governed by D(</a:t>
            </a:r>
            <a:r>
              <a:rPr lang="en-US" sz="2000" dirty="0" err="1" smtClean="0"/>
              <a:t>y|x</a:t>
            </a:r>
            <a:r>
              <a:rPr lang="en-US" sz="2000" dirty="0" smtClean="0"/>
              <a:t>), such that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</a:rPr>
              <a:t>D(</a:t>
            </a:r>
            <a:r>
              <a:rPr lang="en-US" sz="2000" dirty="0" err="1" smtClean="0">
                <a:solidFill>
                  <a:schemeClr val="hlink"/>
                </a:solidFill>
              </a:rPr>
              <a:t>x,y</a:t>
            </a:r>
            <a:r>
              <a:rPr lang="en-US" sz="2000" dirty="0" smtClean="0">
                <a:solidFill>
                  <a:schemeClr val="hlink"/>
                </a:solidFill>
              </a:rPr>
              <a:t>)=D(x) D(</a:t>
            </a:r>
            <a:r>
              <a:rPr lang="en-US" sz="2000" dirty="0" err="1" smtClean="0">
                <a:solidFill>
                  <a:schemeClr val="hlink"/>
                </a:solidFill>
              </a:rPr>
              <a:t>y|x</a:t>
            </a:r>
            <a:r>
              <a:rPr lang="en-US" sz="2000" dirty="0" smtClean="0">
                <a:solidFill>
                  <a:schemeClr val="hlink"/>
                </a:solidFill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0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This can be used to model both the case where labels are generated by a function y=f(x), as well as noisy cases and probabilistic generation of the label.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If the distribution </a:t>
            </a:r>
            <a:r>
              <a:rPr lang="en-US" sz="2000" dirty="0" smtClean="0">
                <a:solidFill>
                  <a:schemeClr val="hlink"/>
                </a:solidFill>
              </a:rPr>
              <a:t>D is known</a:t>
            </a:r>
            <a:r>
              <a:rPr lang="en-US" sz="2000" dirty="0" smtClean="0"/>
              <a:t>, there is </a:t>
            </a:r>
            <a:r>
              <a:rPr lang="en-US" sz="2000" dirty="0" smtClean="0">
                <a:solidFill>
                  <a:schemeClr val="hlink"/>
                </a:solidFill>
              </a:rPr>
              <a:t>no learning</a:t>
            </a:r>
            <a:r>
              <a:rPr lang="en-US" sz="2000" dirty="0" smtClean="0"/>
              <a:t>. We can simply </a:t>
            </a:r>
            <a:r>
              <a:rPr lang="en-US" sz="2000" dirty="0" smtClean="0">
                <a:solidFill>
                  <a:srgbClr val="FF0000"/>
                </a:solidFill>
              </a:rPr>
              <a:t>predict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hlink"/>
                </a:solidFill>
              </a:rPr>
              <a:t>y = </a:t>
            </a:r>
            <a:r>
              <a:rPr lang="en-US" sz="2000" dirty="0" err="1" smtClean="0">
                <a:solidFill>
                  <a:schemeClr val="hlink"/>
                </a:solidFill>
              </a:rPr>
              <a:t>argmax</a:t>
            </a:r>
            <a:r>
              <a:rPr lang="en-US" sz="2000" baseline="-25000" dirty="0" err="1" smtClean="0">
                <a:solidFill>
                  <a:schemeClr val="hlink"/>
                </a:solidFill>
              </a:rPr>
              <a:t>y</a:t>
            </a:r>
            <a:r>
              <a:rPr lang="en-US" sz="2000" dirty="0" smtClean="0">
                <a:solidFill>
                  <a:schemeClr val="hlink"/>
                </a:solidFill>
              </a:rPr>
              <a:t> D(</a:t>
            </a:r>
            <a:r>
              <a:rPr lang="en-US" sz="2000" dirty="0" err="1" smtClean="0">
                <a:solidFill>
                  <a:schemeClr val="hlink"/>
                </a:solidFill>
              </a:rPr>
              <a:t>y|x</a:t>
            </a:r>
            <a:r>
              <a:rPr lang="en-US" sz="2000" dirty="0" smtClean="0">
                <a:solidFill>
                  <a:schemeClr val="hlink"/>
                </a:solidFill>
              </a:rPr>
              <a:t>)</a:t>
            </a: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If we are </a:t>
            </a:r>
            <a:r>
              <a:rPr lang="en-US" sz="2000" dirty="0" smtClean="0">
                <a:solidFill>
                  <a:srgbClr val="FF0000"/>
                </a:solidFill>
              </a:rPr>
              <a:t>looking for a hypothesis</a:t>
            </a:r>
            <a:r>
              <a:rPr lang="en-US" sz="2000" dirty="0" smtClean="0"/>
              <a:t>, we can simply find the one that minimizes the probability of mislabeling: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</a:rPr>
              <a:t>h = </a:t>
            </a:r>
            <a:r>
              <a:rPr lang="en-US" sz="2000" dirty="0" err="1" smtClean="0">
                <a:solidFill>
                  <a:schemeClr val="hlink"/>
                </a:solidFill>
              </a:rPr>
              <a:t>argmin</a:t>
            </a:r>
            <a:r>
              <a:rPr lang="en-US" sz="2000" baseline="-25000" dirty="0" err="1" smtClean="0">
                <a:solidFill>
                  <a:schemeClr val="hlink"/>
                </a:solidFill>
              </a:rPr>
              <a:t>h</a:t>
            </a:r>
            <a:r>
              <a:rPr lang="en-US" sz="2000" dirty="0" smtClean="0">
                <a:solidFill>
                  <a:schemeClr val="hlink"/>
                </a:solidFill>
              </a:rPr>
              <a:t> E</a:t>
            </a:r>
            <a:r>
              <a:rPr lang="en-US" sz="2000" baseline="-25000" dirty="0" smtClean="0">
                <a:solidFill>
                  <a:schemeClr val="hlink"/>
                </a:solidFill>
              </a:rPr>
              <a:t>(</a:t>
            </a:r>
            <a:r>
              <a:rPr lang="en-US" sz="2000" baseline="-25000" dirty="0" err="1" smtClean="0">
                <a:solidFill>
                  <a:schemeClr val="hlink"/>
                </a:solidFill>
              </a:rPr>
              <a:t>x,y</a:t>
            </a:r>
            <a:r>
              <a:rPr lang="en-US" sz="2000" baseline="-25000" dirty="0" smtClean="0">
                <a:solidFill>
                  <a:schemeClr val="hlink"/>
                </a:solidFill>
              </a:rPr>
              <a:t>)~D </a:t>
            </a:r>
            <a:r>
              <a:rPr lang="en-US" sz="2000" dirty="0" smtClean="0">
                <a:solidFill>
                  <a:schemeClr val="hlink"/>
                </a:solidFill>
              </a:rPr>
              <a:t>[[h(x)</a:t>
            </a:r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</a:t>
            </a:r>
            <a:r>
              <a:rPr lang="en-US" sz="2000" dirty="0" smtClean="0">
                <a:solidFill>
                  <a:schemeClr val="hlink"/>
                </a:solidFill>
              </a:rPr>
              <a:t> y]]</a:t>
            </a:r>
            <a:r>
              <a:rPr lang="en-US" sz="2000" dirty="0" smtClean="0"/>
              <a:t> 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3521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5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5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570" grpId="0" uiExpand="1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Basics of Bayesian Learning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180B50B-EE7A-4404-B863-20930DA56D2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hlink"/>
                </a:solidFill>
              </a:rPr>
              <a:t>P(h)</a:t>
            </a:r>
            <a:r>
              <a:rPr lang="en-US" dirty="0" smtClean="0"/>
              <a:t> - the </a:t>
            </a:r>
            <a:r>
              <a:rPr lang="en-US" u="sng" dirty="0" smtClean="0"/>
              <a:t>prior probability</a:t>
            </a:r>
            <a:r>
              <a:rPr lang="en-US" dirty="0" smtClean="0"/>
              <a:t> of a hypothesis </a:t>
            </a:r>
            <a:r>
              <a:rPr lang="en-US" dirty="0" smtClean="0">
                <a:solidFill>
                  <a:schemeClr val="hlink"/>
                </a:solidFill>
              </a:rPr>
              <a:t>h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/>
              <a:t>     Reflects background knowledge; before data is observed. If no information - uniform distribution.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hlink"/>
                </a:solidFill>
              </a:rPr>
              <a:t>P(D)</a:t>
            </a:r>
            <a:r>
              <a:rPr lang="en-US" dirty="0" smtClean="0"/>
              <a:t> - The probability that </a:t>
            </a:r>
            <a:r>
              <a:rPr lang="en-US" u="sng" dirty="0" smtClean="0"/>
              <a:t>this sample</a:t>
            </a:r>
            <a:r>
              <a:rPr lang="en-US" dirty="0" smtClean="0"/>
              <a:t> of the Data is observed. (No knowledge of the hypothesis)</a:t>
            </a:r>
          </a:p>
          <a:p>
            <a:pPr>
              <a:spcBef>
                <a:spcPct val="0"/>
              </a:spcBef>
            </a:pPr>
            <a:endParaRPr lang="en-US" dirty="0" smtClean="0">
              <a:solidFill>
                <a:schemeClr val="hlink"/>
              </a:solidFill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hlink"/>
                </a:solidFill>
              </a:rPr>
              <a:t>P(</a:t>
            </a:r>
            <a:r>
              <a:rPr lang="en-US" dirty="0" err="1" smtClean="0">
                <a:solidFill>
                  <a:schemeClr val="hlink"/>
                </a:solidFill>
              </a:rPr>
              <a:t>D|h</a:t>
            </a:r>
            <a:r>
              <a:rPr lang="en-US" dirty="0" smtClean="0">
                <a:solidFill>
                  <a:schemeClr val="hlink"/>
                </a:solidFill>
              </a:rPr>
              <a:t>):</a:t>
            </a:r>
            <a:r>
              <a:rPr lang="en-US" dirty="0" smtClean="0"/>
              <a:t> The probability of observing the sample </a:t>
            </a:r>
            <a:r>
              <a:rPr lang="en-US" dirty="0" smtClean="0">
                <a:solidFill>
                  <a:schemeClr val="hlink"/>
                </a:solidFill>
              </a:rPr>
              <a:t>D</a:t>
            </a:r>
            <a:r>
              <a:rPr lang="en-US" dirty="0" smtClean="0"/>
              <a:t>, given that hypothesis </a:t>
            </a:r>
            <a:r>
              <a:rPr lang="en-US" dirty="0" smtClean="0">
                <a:solidFill>
                  <a:schemeClr val="hlink"/>
                </a:solidFill>
              </a:rPr>
              <a:t>h</a:t>
            </a:r>
            <a:r>
              <a:rPr lang="en-US" dirty="0" smtClean="0"/>
              <a:t> is the target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>
                <a:solidFill>
                  <a:schemeClr val="hlink"/>
                </a:solidFill>
              </a:rPr>
              <a:t>P(</a:t>
            </a:r>
            <a:r>
              <a:rPr lang="en-US" dirty="0" err="1" smtClean="0">
                <a:solidFill>
                  <a:schemeClr val="hlink"/>
                </a:solidFill>
              </a:rPr>
              <a:t>h|D</a:t>
            </a:r>
            <a:r>
              <a:rPr lang="en-US" dirty="0" smtClean="0">
                <a:solidFill>
                  <a:schemeClr val="hlink"/>
                </a:solidFill>
              </a:rPr>
              <a:t>):</a:t>
            </a:r>
            <a:r>
              <a:rPr lang="en-US" dirty="0" smtClean="0"/>
              <a:t> The </a:t>
            </a:r>
            <a:r>
              <a:rPr lang="en-US" u="sng" dirty="0" smtClean="0"/>
              <a:t>posterior probability</a:t>
            </a:r>
            <a:r>
              <a:rPr lang="en-US" dirty="0" smtClean="0"/>
              <a:t> of  </a:t>
            </a:r>
            <a:r>
              <a:rPr lang="en-US" dirty="0" smtClean="0">
                <a:solidFill>
                  <a:schemeClr val="hlink"/>
                </a:solidFill>
              </a:rPr>
              <a:t>h</a:t>
            </a:r>
            <a:r>
              <a:rPr lang="en-US" dirty="0" smtClean="0"/>
              <a:t>. The probability that </a:t>
            </a:r>
            <a:r>
              <a:rPr lang="en-US" dirty="0" smtClean="0">
                <a:solidFill>
                  <a:schemeClr val="hlink"/>
                </a:solidFill>
              </a:rPr>
              <a:t>h</a:t>
            </a:r>
            <a:r>
              <a:rPr lang="en-US" dirty="0" smtClean="0"/>
              <a:t> is the target, given that </a:t>
            </a:r>
            <a:r>
              <a:rPr lang="en-US" dirty="0" smtClean="0">
                <a:solidFill>
                  <a:schemeClr val="hlink"/>
                </a:solidFill>
              </a:rPr>
              <a:t>D</a:t>
            </a:r>
            <a:r>
              <a:rPr lang="en-US" dirty="0" smtClean="0"/>
              <a:t> has been observed. </a:t>
            </a:r>
          </a:p>
        </p:txBody>
      </p:sp>
    </p:spTree>
    <p:extLst>
      <p:ext uri="{BB962C8B-B14F-4D97-AF65-F5344CB8AC3E}">
        <p14:creationId xmlns:p14="http://schemas.microsoft.com/office/powerpoint/2010/main" val="417485223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 Theorem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93A4BF0-911E-4E2E-8A4D-CA6AB367649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P(h|D) increases with P(h) and with P(D|h)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P(h|D) decreases with P(D)</a:t>
            </a:r>
          </a:p>
        </p:txBody>
      </p:sp>
      <p:graphicFrame>
        <p:nvGraphicFramePr>
          <p:cNvPr id="12294" name="Object 5"/>
          <p:cNvGraphicFramePr>
            <a:graphicFrameLocks noChangeAspect="1"/>
          </p:cNvGraphicFramePr>
          <p:nvPr/>
        </p:nvGraphicFramePr>
        <p:xfrm>
          <a:off x="2332038" y="1584325"/>
          <a:ext cx="43180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משוואה" r:id="rId4" imgW="1803400" imgH="355600" progId="Equation.3">
                  <p:embed/>
                </p:oleObj>
              </mc:Choice>
              <mc:Fallback>
                <p:oleObj name="משוואה" r:id="rId4" imgW="1803400" imgH="355600" progId="Equation.3">
                  <p:embed/>
                  <p:pic>
                    <p:nvPicPr>
                      <p:cNvPr id="1229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1584325"/>
                        <a:ext cx="43180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40117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4953000"/>
            <a:ext cx="7315200" cy="13716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sym typeface="Symbol" pitchFamily="18" charset="2"/>
              </a:rPr>
              <a:t>P(</a:t>
            </a:r>
            <a:r>
              <a:rPr lang="en-US" dirty="0" err="1" smtClean="0">
                <a:sym typeface="Symbol" pitchFamily="18" charset="2"/>
              </a:rPr>
              <a:t>h|D</a:t>
            </a:r>
            <a:r>
              <a:rPr lang="en-US" dirty="0" smtClean="0">
                <a:sym typeface="Symbol" pitchFamily="18" charset="2"/>
              </a:rPr>
              <a:t>)  </a:t>
            </a:r>
            <a:r>
              <a:rPr lang="en-US" dirty="0">
                <a:sym typeface="Symbol" pitchFamily="18" charset="2"/>
              </a:rPr>
              <a:t>= </a:t>
            </a:r>
            <a:r>
              <a:rPr lang="en-US" dirty="0" smtClean="0">
                <a:sym typeface="Symbol" pitchFamily="18" charset="2"/>
              </a:rPr>
              <a:t>P(</a:t>
            </a:r>
            <a:r>
              <a:rPr lang="en-US" dirty="0" err="1" smtClean="0">
                <a:sym typeface="Symbol" pitchFamily="18" charset="2"/>
              </a:rPr>
              <a:t>D|h</a:t>
            </a:r>
            <a:r>
              <a:rPr lang="en-US" dirty="0" smtClean="0">
                <a:sym typeface="Symbol" pitchFamily="18" charset="2"/>
              </a:rPr>
              <a:t>) P(h)/P(D)</a:t>
            </a:r>
            <a:endParaRPr lang="en-US" dirty="0">
              <a:sym typeface="Symbol" pitchFamily="18" charset="2"/>
            </a:endParaRP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The learner considers a set of </a:t>
            </a:r>
            <a:r>
              <a:rPr lang="en-US" u="sng" dirty="0" smtClean="0">
                <a:solidFill>
                  <a:schemeClr val="accent6"/>
                </a:solidFill>
              </a:rPr>
              <a:t>candidate hypotheses</a:t>
            </a:r>
            <a:r>
              <a:rPr lang="en-US" dirty="0" smtClean="0">
                <a:solidFill>
                  <a:schemeClr val="accent6"/>
                </a:solidFill>
              </a:rPr>
              <a:t> H (models), </a:t>
            </a:r>
            <a:r>
              <a:rPr lang="en-US" dirty="0" smtClean="0"/>
              <a:t>and attempts to find </a:t>
            </a:r>
            <a:r>
              <a:rPr lang="en-US" u="sng" dirty="0" smtClean="0">
                <a:solidFill>
                  <a:schemeClr val="accent6"/>
                </a:solidFill>
              </a:rPr>
              <a:t>the most probable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smtClean="0"/>
              <a:t>one </a:t>
            </a:r>
            <a:r>
              <a:rPr lang="en-US" dirty="0" smtClean="0">
                <a:solidFill>
                  <a:schemeClr val="accent6"/>
                </a:solidFill>
              </a:rPr>
              <a:t>h </a:t>
            </a:r>
            <a:r>
              <a:rPr lang="en-US" dirty="0" smtClean="0">
                <a:solidFill>
                  <a:schemeClr val="accent6"/>
                </a:solidFill>
                <a:sym typeface="Symbol" pitchFamily="18" charset="2"/>
              </a:rPr>
              <a:t>H</a:t>
            </a:r>
            <a:r>
              <a:rPr lang="en-US" dirty="0" smtClean="0">
                <a:sym typeface="Symbol" pitchFamily="18" charset="2"/>
              </a:rPr>
              <a:t>, given the observed data.</a:t>
            </a:r>
          </a:p>
          <a:p>
            <a:pPr>
              <a:spcBef>
                <a:spcPct val="0"/>
              </a:spcBef>
            </a:pPr>
            <a:endParaRPr lang="en-US" dirty="0" smtClean="0">
              <a:sym typeface="Symbol" pitchFamily="18" charset="2"/>
            </a:endParaRPr>
          </a:p>
          <a:p>
            <a:pPr>
              <a:spcBef>
                <a:spcPct val="0"/>
              </a:spcBef>
            </a:pPr>
            <a:r>
              <a:rPr lang="en-US" dirty="0" smtClean="0">
                <a:sym typeface="Symbol" pitchFamily="18" charset="2"/>
              </a:rPr>
              <a:t>Such maximally probable hypothesis is called </a:t>
            </a:r>
            <a:r>
              <a:rPr lang="en-US" u="sng" dirty="0" smtClean="0">
                <a:sym typeface="Symbol" pitchFamily="18" charset="2"/>
              </a:rPr>
              <a:t>maximum a posteriori</a:t>
            </a:r>
            <a:r>
              <a:rPr lang="en-US" dirty="0" smtClean="0"/>
              <a:t> hypothesis (</a:t>
            </a:r>
            <a:r>
              <a:rPr lang="en-US" u="sng" dirty="0" smtClean="0"/>
              <a:t>MAP</a:t>
            </a:r>
            <a:r>
              <a:rPr lang="en-US" dirty="0" smtClean="0"/>
              <a:t>); Bayes theorem is used to compute it:</a:t>
            </a:r>
          </a:p>
          <a:p>
            <a:pPr>
              <a:spcBef>
                <a:spcPct val="0"/>
              </a:spcBef>
            </a:pPr>
            <a:endParaRPr lang="en-US" dirty="0" smtClean="0">
              <a:sym typeface="Symbol" pitchFamily="18" charset="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dirty="0" smtClean="0">
                <a:latin typeface="Calibri"/>
                <a:sym typeface="Symbol" pitchFamily="18" charset="2"/>
              </a:rPr>
              <a:t>         </a:t>
            </a:r>
            <a:r>
              <a:rPr lang="en-US" dirty="0" err="1" smtClean="0">
                <a:latin typeface="Calibri"/>
                <a:sym typeface="Symbol" pitchFamily="18" charset="2"/>
              </a:rPr>
              <a:t>h</a:t>
            </a:r>
            <a:r>
              <a:rPr lang="en-US" baseline="-25000" dirty="0" err="1" smtClean="0">
                <a:latin typeface="Calibri"/>
                <a:sym typeface="Symbol" pitchFamily="18" charset="2"/>
              </a:rPr>
              <a:t>MAP</a:t>
            </a:r>
            <a:r>
              <a:rPr lang="en-US" dirty="0" smtClean="0">
                <a:sym typeface="Symbol" pitchFamily="18" charset="2"/>
              </a:rPr>
              <a:t> = </a:t>
            </a:r>
            <a:r>
              <a:rPr lang="en-US" dirty="0" err="1" smtClean="0">
                <a:latin typeface="Calibri"/>
                <a:sym typeface="Symbol" pitchFamily="18" charset="2"/>
              </a:rPr>
              <a:t>argmax</a:t>
            </a:r>
            <a:r>
              <a:rPr lang="en-US" baseline="-25000" dirty="0" err="1" smtClean="0">
                <a:latin typeface="Calibri"/>
                <a:sym typeface="Symbol" pitchFamily="18" charset="2"/>
              </a:rPr>
              <a:t>h</a:t>
            </a:r>
            <a:r>
              <a:rPr lang="en-US" baseline="-25000" dirty="0" smtClean="0">
                <a:sym typeface="Symbol" pitchFamily="18" charset="2"/>
              </a:rPr>
              <a:t> </a:t>
            </a:r>
            <a:r>
              <a:rPr lang="az-Cyrl-AZ" baseline="-2500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Є</a:t>
            </a:r>
            <a:r>
              <a:rPr lang="en-US" baseline="-25000" dirty="0" smtClean="0">
                <a:latin typeface="cmsy10"/>
                <a:sym typeface="Symbol" pitchFamily="18" charset="2"/>
              </a:rPr>
              <a:t> </a:t>
            </a:r>
            <a:r>
              <a:rPr lang="en-US" baseline="-25000" dirty="0" smtClean="0">
                <a:latin typeface="cmsy10"/>
                <a:sym typeface="Symbol" pitchFamily="18" charset="2"/>
              </a:rPr>
              <a:t>H</a:t>
            </a:r>
            <a:r>
              <a:rPr lang="en-US" dirty="0" smtClean="0">
                <a:sym typeface="Symbol" pitchFamily="18" charset="2"/>
              </a:rPr>
              <a:t> P(</a:t>
            </a:r>
            <a:r>
              <a:rPr lang="en-US" dirty="0" err="1" smtClean="0">
                <a:sym typeface="Symbol" pitchFamily="18" charset="2"/>
              </a:rPr>
              <a:t>h|D</a:t>
            </a:r>
            <a:r>
              <a:rPr lang="en-US" dirty="0">
                <a:sym typeface="Symbol" pitchFamily="18" charset="2"/>
              </a:rPr>
              <a:t>)  = </a:t>
            </a:r>
            <a:r>
              <a:rPr lang="en-US" dirty="0" err="1" smtClean="0">
                <a:latin typeface="Calibri"/>
                <a:sym typeface="Symbol" pitchFamily="18" charset="2"/>
              </a:rPr>
              <a:t>argmax</a:t>
            </a:r>
            <a:r>
              <a:rPr lang="en-US" baseline="-25000" dirty="0" err="1" smtClean="0">
                <a:latin typeface="Calibri"/>
                <a:sym typeface="Symbol" pitchFamily="18" charset="2"/>
              </a:rPr>
              <a:t>h</a:t>
            </a:r>
            <a:r>
              <a:rPr lang="en-US" baseline="-25000" dirty="0" smtClean="0">
                <a:sym typeface="Symbol" pitchFamily="18" charset="2"/>
              </a:rPr>
              <a:t> </a:t>
            </a:r>
            <a:r>
              <a:rPr lang="az-Cyrl-AZ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Є</a:t>
            </a:r>
            <a:r>
              <a:rPr lang="en-US" baseline="-25000" dirty="0" smtClean="0">
                <a:latin typeface="cmsy10"/>
                <a:sym typeface="Symbol" pitchFamily="18" charset="2"/>
              </a:rPr>
              <a:t> </a:t>
            </a:r>
            <a:r>
              <a:rPr lang="en-US" baseline="-25000" dirty="0" smtClean="0">
                <a:latin typeface="cmsy10"/>
                <a:sym typeface="Symbol" pitchFamily="18" charset="2"/>
              </a:rPr>
              <a:t>H</a:t>
            </a:r>
            <a:r>
              <a:rPr lang="en-US" dirty="0" smtClean="0">
                <a:sym typeface="Symbol" pitchFamily="18" charset="2"/>
              </a:rPr>
              <a:t> P(</a:t>
            </a:r>
            <a:r>
              <a:rPr lang="en-US" dirty="0" err="1" smtClean="0">
                <a:sym typeface="Symbol" pitchFamily="18" charset="2"/>
              </a:rPr>
              <a:t>D|h</a:t>
            </a:r>
            <a:r>
              <a:rPr lang="en-US" dirty="0">
                <a:sym typeface="Symbol" pitchFamily="18" charset="2"/>
              </a:rPr>
              <a:t>) P(h)/P(D</a:t>
            </a:r>
            <a:r>
              <a:rPr lang="en-US" dirty="0" smtClean="0">
                <a:sym typeface="Symbol" pitchFamily="18" charset="2"/>
              </a:rPr>
              <a:t>)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              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                 = </a:t>
            </a:r>
            <a:r>
              <a:rPr lang="en-US" dirty="0" err="1">
                <a:sym typeface="Symbol" pitchFamily="18" charset="2"/>
              </a:rPr>
              <a:t>argmax</a:t>
            </a:r>
            <a:r>
              <a:rPr lang="en-US" baseline="-25000" dirty="0" err="1">
                <a:sym typeface="Symbol" pitchFamily="18" charset="2"/>
              </a:rPr>
              <a:t>h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az-Cyrl-AZ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Є</a:t>
            </a:r>
            <a:r>
              <a:rPr lang="en-US" baseline="-25000" dirty="0" smtClean="0">
                <a:latin typeface="cmsy10"/>
                <a:sym typeface="Symbol" pitchFamily="18" charset="2"/>
              </a:rPr>
              <a:t> </a:t>
            </a:r>
            <a:r>
              <a:rPr lang="en-US" baseline="-25000" dirty="0">
                <a:latin typeface="cmsy10"/>
                <a:sym typeface="Symbol" pitchFamily="18" charset="2"/>
              </a:rPr>
              <a:t>H</a:t>
            </a:r>
            <a:r>
              <a:rPr lang="en-US" dirty="0">
                <a:sym typeface="Symbol" pitchFamily="18" charset="2"/>
              </a:rPr>
              <a:t> P(</a:t>
            </a:r>
            <a:r>
              <a:rPr lang="en-US" dirty="0" err="1">
                <a:sym typeface="Symbol" pitchFamily="18" charset="2"/>
              </a:rPr>
              <a:t>D|h</a:t>
            </a:r>
            <a:r>
              <a:rPr lang="en-US" dirty="0">
                <a:sym typeface="Symbol" pitchFamily="18" charset="2"/>
              </a:rPr>
              <a:t>) P(h</a:t>
            </a:r>
            <a:r>
              <a:rPr lang="en-US" dirty="0" smtClean="0">
                <a:sym typeface="Symbol" pitchFamily="18" charset="2"/>
              </a:rPr>
              <a:t>)</a:t>
            </a:r>
            <a:endParaRPr lang="en-US" dirty="0">
              <a:sym typeface="Symbol" pitchFamily="18" charset="2"/>
            </a:endParaRPr>
          </a:p>
          <a:p>
            <a:pPr marL="0" indent="0">
              <a:spcBef>
                <a:spcPct val="0"/>
              </a:spcBef>
              <a:buNone/>
            </a:pPr>
            <a:endParaRPr lang="en-US" dirty="0" smtClean="0"/>
          </a:p>
        </p:txBody>
      </p:sp>
      <p:sp>
        <p:nvSpPr>
          <p:cNvPr id="1434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Scenario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AAF2DE5-80A2-48EC-9195-37582E1DAE9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06138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33600" y="4419600"/>
            <a:ext cx="4724400" cy="8382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Scenario (2)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F5182D6-0B3B-4F91-B7B4-624AB7638FD5}" type="slidenum">
              <a:rPr lang="en-US" smtClean="0"/>
              <a:pPr/>
              <a:t>43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5" name="Rectangle 2"/>
              <p:cNvSpPr>
                <a:spLocks noGrp="1" noChangeArrowheads="1"/>
              </p:cNvSpPr>
              <p:nvPr>
                <p:ph idx="4294967295"/>
              </p:nvPr>
            </p:nvSpPr>
            <p:spPr>
              <a:xfrm>
                <a:off x="838200" y="1295400"/>
                <a:ext cx="8305800" cy="4800600"/>
              </a:xfrm>
            </p:spPr>
            <p:txBody>
              <a:bodyPr/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dirty="0" err="1">
                    <a:sym typeface="Symbol" pitchFamily="18" charset="2"/>
                  </a:rPr>
                  <a:t>h</a:t>
                </a:r>
                <a:r>
                  <a:rPr lang="en-US" baseline="-25000" dirty="0" err="1">
                    <a:sym typeface="Symbol" pitchFamily="18" charset="2"/>
                  </a:rPr>
                  <a:t>MAP</a:t>
                </a:r>
                <a:r>
                  <a:rPr lang="en-US" dirty="0">
                    <a:sym typeface="Symbol" pitchFamily="18" charset="2"/>
                  </a:rPr>
                  <a:t> = </a:t>
                </a:r>
                <a:r>
                  <a:rPr lang="en-US" dirty="0" err="1">
                    <a:sym typeface="Symbol" pitchFamily="18" charset="2"/>
                  </a:rPr>
                  <a:t>argmax</a:t>
                </a:r>
                <a:r>
                  <a:rPr lang="en-US" baseline="-25000" dirty="0" err="1">
                    <a:sym typeface="Symbol" pitchFamily="18" charset="2"/>
                  </a:rPr>
                  <a:t>h</a:t>
                </a:r>
                <a:r>
                  <a:rPr lang="en-US" baseline="-25000" dirty="0">
                    <a:sym typeface="Symbol" pitchFamily="18" charset="2"/>
                  </a:rPr>
                  <a:t> </a:t>
                </a:r>
                <a:r>
                  <a:rPr lang="az-Cyrl-AZ" baseline="-25000" dirty="0"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Є</a:t>
                </a:r>
                <a:r>
                  <a:rPr lang="en-US" baseline="-25000" dirty="0" smtClean="0">
                    <a:latin typeface="cmsy10"/>
                    <a:sym typeface="Symbol" pitchFamily="18" charset="2"/>
                  </a:rPr>
                  <a:t> </a:t>
                </a:r>
                <a:r>
                  <a:rPr lang="en-US" baseline="-25000" dirty="0">
                    <a:latin typeface="cmsy10"/>
                    <a:sym typeface="Symbol" pitchFamily="18" charset="2"/>
                  </a:rPr>
                  <a:t>H</a:t>
                </a:r>
                <a:r>
                  <a:rPr lang="en-US" dirty="0">
                    <a:sym typeface="Symbol" pitchFamily="18" charset="2"/>
                  </a:rPr>
                  <a:t> P(</a:t>
                </a:r>
                <a:r>
                  <a:rPr lang="en-US" dirty="0" err="1">
                    <a:sym typeface="Symbol" pitchFamily="18" charset="2"/>
                  </a:rPr>
                  <a:t>h|D</a:t>
                </a:r>
                <a:r>
                  <a:rPr lang="en-US" dirty="0">
                    <a:sym typeface="Symbol" pitchFamily="18" charset="2"/>
                  </a:rPr>
                  <a:t>)  = 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 err="1" smtClean="0">
                    <a:sym typeface="Symbol" pitchFamily="18" charset="2"/>
                  </a:rPr>
                  <a:t>argmax</a:t>
                </a:r>
                <a:r>
                  <a:rPr lang="en-US" baseline="-25000" dirty="0" err="1" smtClean="0">
                    <a:sym typeface="Symbol" pitchFamily="18" charset="2"/>
                  </a:rPr>
                  <a:t>h</a:t>
                </a:r>
                <a:r>
                  <a:rPr lang="en-US" baseline="-25000" dirty="0" smtClean="0">
                    <a:sym typeface="Symbol" pitchFamily="18" charset="2"/>
                  </a:rPr>
                  <a:t> </a:t>
                </a:r>
                <a:r>
                  <a:rPr lang="az-Cyrl-AZ" baseline="-25000" dirty="0"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Є </a:t>
                </a:r>
                <a:r>
                  <a:rPr lang="en-US" baseline="-25000" dirty="0" smtClean="0">
                    <a:latin typeface="cmsy10"/>
                    <a:sym typeface="Symbol" pitchFamily="18" charset="2"/>
                  </a:rPr>
                  <a:t>H</a:t>
                </a:r>
                <a:r>
                  <a:rPr lang="en-US" dirty="0" smtClean="0">
                    <a:sym typeface="Symbol" pitchFamily="18" charset="2"/>
                  </a:rPr>
                  <a:t> </a:t>
                </a:r>
                <a:r>
                  <a:rPr lang="en-US" dirty="0">
                    <a:sym typeface="Symbol" pitchFamily="18" charset="2"/>
                  </a:rPr>
                  <a:t>P(</a:t>
                </a:r>
                <a:r>
                  <a:rPr lang="en-US" dirty="0" err="1">
                    <a:sym typeface="Symbol" pitchFamily="18" charset="2"/>
                  </a:rPr>
                  <a:t>D|h</a:t>
                </a:r>
                <a:r>
                  <a:rPr lang="en-US" dirty="0">
                    <a:sym typeface="Symbol" pitchFamily="18" charset="2"/>
                  </a:rPr>
                  <a:t>) P(h</a:t>
                </a:r>
                <a:r>
                  <a:rPr lang="en-US" dirty="0" smtClean="0">
                    <a:sym typeface="Symbol" pitchFamily="18" charset="2"/>
                  </a:rPr>
                  <a:t>)</a:t>
                </a:r>
                <a:endParaRPr lang="en-US" dirty="0">
                  <a:sym typeface="Symbol" pitchFamily="18" charset="2"/>
                </a:endParaRPr>
              </a:p>
              <a:p>
                <a:pPr>
                  <a:spcBef>
                    <a:spcPct val="0"/>
                  </a:spcBef>
                </a:pPr>
                <a:endParaRPr lang="en-US" dirty="0" smtClean="0"/>
              </a:p>
              <a:p>
                <a:pPr>
                  <a:spcBef>
                    <a:spcPct val="0"/>
                  </a:spcBef>
                </a:pPr>
                <a:endParaRPr lang="en-US" dirty="0" smtClean="0"/>
              </a:p>
              <a:p>
                <a:pPr>
                  <a:spcBef>
                    <a:spcPct val="0"/>
                  </a:spcBef>
                </a:pPr>
                <a:r>
                  <a:rPr lang="en-US" dirty="0" smtClean="0"/>
                  <a:t>We may assume that a priori,  hypotheses are equally probable:                 </a:t>
                </a:r>
                <a:r>
                  <a:rPr lang="en-US" dirty="0" smtClean="0">
                    <a:latin typeface="Calibri"/>
                  </a:rPr>
                  <a:t>P(h</a:t>
                </a:r>
                <a:r>
                  <a:rPr lang="en-US" baseline="-25000" dirty="0" smtClean="0">
                    <a:latin typeface="Calibri"/>
                  </a:rPr>
                  <a:t>i</a:t>
                </a:r>
                <a:r>
                  <a:rPr lang="en-US" dirty="0" smtClean="0"/>
                  <a:t>) = </a:t>
                </a:r>
                <a:r>
                  <a:rPr lang="en-US" dirty="0" smtClean="0">
                    <a:latin typeface="Calibri"/>
                  </a:rPr>
                  <a:t>P(</a:t>
                </a:r>
                <a:r>
                  <a:rPr lang="en-US" dirty="0" err="1" smtClean="0">
                    <a:latin typeface="Calibri"/>
                  </a:rPr>
                  <a:t>h</a:t>
                </a:r>
                <a:r>
                  <a:rPr lang="en-US" baseline="-25000" dirty="0" err="1" smtClean="0">
                    <a:latin typeface="Calibri"/>
                  </a:rPr>
                  <a:t>j</a:t>
                </a:r>
                <a:r>
                  <a:rPr lang="en-US" dirty="0" smtClean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Calibri"/>
                  </a:rPr>
                  <a:t>h</a:t>
                </a:r>
                <a:r>
                  <a:rPr lang="en-US" baseline="-25000" dirty="0" smtClean="0">
                    <a:latin typeface="Calibri"/>
                  </a:rPr>
                  <a:t>i</a:t>
                </a:r>
                <a:r>
                  <a:rPr lang="en-US" dirty="0" smtClean="0"/>
                  <a:t>, </a:t>
                </a:r>
                <a:r>
                  <a:rPr lang="en-US" dirty="0" err="1" smtClean="0">
                    <a:latin typeface="Calibri"/>
                  </a:rPr>
                  <a:t>h</a:t>
                </a:r>
                <a:r>
                  <a:rPr lang="en-US" baseline="-25000" dirty="0" err="1" smtClean="0">
                    <a:latin typeface="Calibri"/>
                  </a:rPr>
                  <a:t>j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cmsy10"/>
                  </a:rPr>
                  <a:t>2</a:t>
                </a:r>
                <a:r>
                  <a:rPr lang="en-US" dirty="0" smtClean="0"/>
                  <a:t> H</a:t>
                </a:r>
              </a:p>
              <a:p>
                <a:pPr>
                  <a:spcBef>
                    <a:spcPct val="0"/>
                  </a:spcBef>
                </a:pPr>
                <a:endParaRPr lang="en-US" dirty="0" smtClean="0"/>
              </a:p>
              <a:p>
                <a:pPr>
                  <a:spcBef>
                    <a:spcPct val="0"/>
                  </a:spcBef>
                </a:pPr>
                <a:endParaRPr lang="en-US" dirty="0" smtClean="0"/>
              </a:p>
              <a:p>
                <a:pPr>
                  <a:spcBef>
                    <a:spcPct val="0"/>
                  </a:spcBef>
                </a:pPr>
                <a:r>
                  <a:rPr lang="en-US" dirty="0" smtClean="0"/>
                  <a:t>We get the </a:t>
                </a:r>
                <a:r>
                  <a:rPr lang="en-US" dirty="0" smtClean="0">
                    <a:solidFill>
                      <a:schemeClr val="accent6"/>
                    </a:solidFill>
                  </a:rPr>
                  <a:t>Maximum Likelihood hypothesis: </a:t>
                </a:r>
              </a:p>
              <a:p>
                <a:pPr>
                  <a:spcBef>
                    <a:spcPct val="0"/>
                  </a:spcBef>
                </a:pPr>
                <a:endParaRPr lang="en-US" dirty="0" smtClean="0">
                  <a:solidFill>
                    <a:schemeClr val="hlink"/>
                  </a:solidFill>
                  <a:latin typeface="Calibri"/>
                </a:endParaRPr>
              </a:p>
              <a:p>
                <a:pPr marL="0" indent="0">
                  <a:spcBef>
                    <a:spcPct val="0"/>
                  </a:spcBef>
                  <a:buNone/>
                </a:pPr>
                <a:r>
                  <a:rPr lang="en-US" dirty="0" smtClean="0">
                    <a:solidFill>
                      <a:srgbClr val="050000"/>
                    </a:solidFill>
                    <a:latin typeface="Calibri"/>
                  </a:rPr>
                  <a:t>                            </a:t>
                </a:r>
                <a:r>
                  <a:rPr lang="en-US" dirty="0" err="1" smtClean="0">
                    <a:solidFill>
                      <a:srgbClr val="050000"/>
                    </a:solidFill>
                    <a:latin typeface="Calibri"/>
                  </a:rPr>
                  <a:t>h</a:t>
                </a:r>
                <a:r>
                  <a:rPr lang="en-US" baseline="-25000" dirty="0" err="1" smtClean="0">
                    <a:solidFill>
                      <a:srgbClr val="050000"/>
                    </a:solidFill>
                    <a:latin typeface="Calibri"/>
                  </a:rPr>
                  <a:t>ML</a:t>
                </a:r>
                <a:r>
                  <a:rPr lang="en-US" dirty="0" smtClean="0">
                    <a:solidFill>
                      <a:srgbClr val="050000"/>
                    </a:solidFill>
                  </a:rPr>
                  <a:t> = </a:t>
                </a:r>
                <a:r>
                  <a:rPr lang="en-US" dirty="0" err="1" smtClean="0">
                    <a:solidFill>
                      <a:srgbClr val="050000"/>
                    </a:solidFill>
                    <a:latin typeface="Calibri"/>
                  </a:rPr>
                  <a:t>argmax</a:t>
                </a:r>
                <a:r>
                  <a:rPr lang="en-US" baseline="-25000" dirty="0" err="1" smtClean="0">
                    <a:solidFill>
                      <a:srgbClr val="050000"/>
                    </a:solidFill>
                    <a:latin typeface="Calibri"/>
                  </a:rPr>
                  <a:t>h</a:t>
                </a:r>
                <a:r>
                  <a:rPr lang="en-US" baseline="-25000" dirty="0" smtClean="0">
                    <a:solidFill>
                      <a:srgbClr val="050000"/>
                    </a:solidFill>
                  </a:rPr>
                  <a:t> </a:t>
                </a:r>
                <a:r>
                  <a:rPr lang="az-Cyrl-AZ" baseline="-25000" dirty="0">
                    <a:latin typeface="Calibri" panose="020F0502020204030204" pitchFamily="34" charset="0"/>
                    <a:cs typeface="Calibri" panose="020F0502020204030204" pitchFamily="34" charset="0"/>
                    <a:sym typeface="Symbol" pitchFamily="18" charset="2"/>
                  </a:rPr>
                  <a:t>Є</a:t>
                </a:r>
                <a:r>
                  <a:rPr lang="en-US" baseline="-25000" dirty="0" smtClean="0">
                    <a:solidFill>
                      <a:srgbClr val="050000"/>
                    </a:solidFill>
                    <a:latin typeface="cmsy10"/>
                  </a:rPr>
                  <a:t> </a:t>
                </a:r>
                <a:r>
                  <a:rPr lang="en-US" baseline="-25000" dirty="0" smtClean="0">
                    <a:solidFill>
                      <a:srgbClr val="050000"/>
                    </a:solidFill>
                    <a:latin typeface="cmsy10"/>
                  </a:rPr>
                  <a:t>H</a:t>
                </a:r>
                <a:r>
                  <a:rPr lang="en-US" dirty="0" smtClean="0">
                    <a:solidFill>
                      <a:srgbClr val="050000"/>
                    </a:solidFill>
                  </a:rPr>
                  <a:t> P(</a:t>
                </a:r>
                <a:r>
                  <a:rPr lang="en-US" dirty="0" err="1" smtClean="0">
                    <a:solidFill>
                      <a:srgbClr val="050000"/>
                    </a:solidFill>
                  </a:rPr>
                  <a:t>D|h</a:t>
                </a:r>
                <a:r>
                  <a:rPr lang="en-US" dirty="0" smtClean="0">
                    <a:solidFill>
                      <a:srgbClr val="050000"/>
                    </a:solidFill>
                  </a:rPr>
                  <a:t>)</a:t>
                </a:r>
              </a:p>
              <a:p>
                <a:pPr marL="0" indent="0">
                  <a:spcBef>
                    <a:spcPct val="0"/>
                  </a:spcBef>
                  <a:buNone/>
                </a:pPr>
                <a:endParaRPr lang="en-US" dirty="0" smtClean="0"/>
              </a:p>
              <a:p>
                <a:pPr>
                  <a:spcBef>
                    <a:spcPct val="0"/>
                  </a:spcBef>
                </a:pPr>
                <a:r>
                  <a:rPr lang="en-US" dirty="0" smtClean="0"/>
                  <a:t>Here we just look for the hypothesis that best explains the data </a:t>
                </a:r>
              </a:p>
            </p:txBody>
          </p:sp>
        </mc:Choice>
        <mc:Fallback>
          <p:sp>
            <p:nvSpPr>
              <p:cNvPr id="15365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838200" y="1295400"/>
                <a:ext cx="8305800" cy="4800600"/>
              </a:xfrm>
              <a:blipFill>
                <a:blip r:embed="rId3"/>
                <a:stretch>
                  <a:fillRect l="-1175" t="-1017" b="-3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84706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219200"/>
            <a:ext cx="7315200" cy="762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311B14-BEFB-480B-B7A7-A3E6368E257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8867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sym typeface="Symbol" pitchFamily="18" charset="2"/>
              </a:rPr>
              <a:t>h</a:t>
            </a:r>
            <a:r>
              <a:rPr lang="en-US" baseline="-25000" dirty="0" err="1">
                <a:sym typeface="Symbol" pitchFamily="18" charset="2"/>
              </a:rPr>
              <a:t>MAP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dirty="0" err="1">
                <a:sym typeface="Symbol" pitchFamily="18" charset="2"/>
              </a:rPr>
              <a:t>argmax</a:t>
            </a:r>
            <a:r>
              <a:rPr lang="en-US" baseline="-25000" dirty="0" err="1">
                <a:sym typeface="Symbol" pitchFamily="18" charset="2"/>
              </a:rPr>
              <a:t>h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az-Cyrl-AZ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Є</a:t>
            </a:r>
            <a:r>
              <a:rPr lang="en-US" baseline="-25000" dirty="0" smtClean="0">
                <a:latin typeface="cmsy10"/>
                <a:sym typeface="Symbol" pitchFamily="18" charset="2"/>
              </a:rPr>
              <a:t> </a:t>
            </a:r>
            <a:r>
              <a:rPr lang="en-US" baseline="-25000" dirty="0">
                <a:latin typeface="cmsy10"/>
                <a:sym typeface="Symbol" pitchFamily="18" charset="2"/>
              </a:rPr>
              <a:t>H</a:t>
            </a:r>
            <a:r>
              <a:rPr lang="en-US" dirty="0">
                <a:sym typeface="Symbol" pitchFamily="18" charset="2"/>
              </a:rPr>
              <a:t> P(</a:t>
            </a:r>
            <a:r>
              <a:rPr lang="en-US" dirty="0" err="1">
                <a:sym typeface="Symbol" pitchFamily="18" charset="2"/>
              </a:rPr>
              <a:t>h|D</a:t>
            </a:r>
            <a:r>
              <a:rPr lang="en-US" dirty="0">
                <a:sym typeface="Symbol" pitchFamily="18" charset="2"/>
              </a:rPr>
              <a:t>)  =  </a:t>
            </a:r>
            <a:r>
              <a:rPr lang="en-US" dirty="0" err="1">
                <a:sym typeface="Symbol" pitchFamily="18" charset="2"/>
              </a:rPr>
              <a:t>argmax</a:t>
            </a:r>
            <a:r>
              <a:rPr lang="en-US" baseline="-25000" dirty="0" err="1">
                <a:sym typeface="Symbol" pitchFamily="18" charset="2"/>
              </a:rPr>
              <a:t>h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az-Cyrl-AZ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Є</a:t>
            </a:r>
            <a:r>
              <a:rPr lang="en-US" baseline="-25000" dirty="0" smtClean="0">
                <a:latin typeface="cmsy10"/>
                <a:sym typeface="Symbol" pitchFamily="18" charset="2"/>
              </a:rPr>
              <a:t> </a:t>
            </a:r>
            <a:r>
              <a:rPr lang="en-US" baseline="-25000" dirty="0">
                <a:latin typeface="cmsy10"/>
                <a:sym typeface="Symbol" pitchFamily="18" charset="2"/>
              </a:rPr>
              <a:t>H</a:t>
            </a:r>
            <a:r>
              <a:rPr lang="en-US" dirty="0">
                <a:sym typeface="Symbol" pitchFamily="18" charset="2"/>
              </a:rPr>
              <a:t> P(</a:t>
            </a:r>
            <a:r>
              <a:rPr lang="en-US" dirty="0" err="1">
                <a:sym typeface="Symbol" pitchFamily="18" charset="2"/>
              </a:rPr>
              <a:t>D|h</a:t>
            </a:r>
            <a:r>
              <a:rPr lang="en-US" dirty="0">
                <a:sym typeface="Symbol" pitchFamily="18" charset="2"/>
              </a:rPr>
              <a:t>) P(h)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A given coin is either </a:t>
            </a:r>
            <a:r>
              <a:rPr lang="en-US" sz="2000" dirty="0" smtClean="0">
                <a:solidFill>
                  <a:schemeClr val="hlink"/>
                </a:solidFill>
              </a:rPr>
              <a:t>fair </a:t>
            </a:r>
            <a:r>
              <a:rPr lang="en-US" sz="2000" dirty="0" smtClean="0"/>
              <a:t>or has a </a:t>
            </a:r>
            <a:r>
              <a:rPr lang="en-US" sz="2000" dirty="0" smtClean="0">
                <a:solidFill>
                  <a:schemeClr val="hlink"/>
                </a:solidFill>
              </a:rPr>
              <a:t>60%</a:t>
            </a:r>
            <a:r>
              <a:rPr lang="en-US" sz="2000" dirty="0" smtClean="0"/>
              <a:t> bias in favor of Head.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Decide</a:t>
            </a:r>
            <a:r>
              <a:rPr lang="en-US" sz="2000" dirty="0" smtClean="0"/>
              <a:t> what is the bias of the coin </a:t>
            </a:r>
            <a:r>
              <a:rPr lang="en-US" sz="2000" dirty="0" smtClean="0">
                <a:solidFill>
                  <a:srgbClr val="0000FF"/>
                </a:solidFill>
              </a:rPr>
              <a:t>[This is a learning problem!]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Two hypotheses:  </a:t>
            </a:r>
            <a:r>
              <a:rPr lang="en-US" sz="2000" dirty="0" smtClean="0">
                <a:solidFill>
                  <a:schemeClr val="hlink"/>
                </a:solidFill>
              </a:rPr>
              <a:t>h</a:t>
            </a:r>
            <a:r>
              <a:rPr lang="en-US" sz="2000" baseline="-25000" dirty="0" smtClean="0">
                <a:solidFill>
                  <a:schemeClr val="hlink"/>
                </a:solidFill>
              </a:rPr>
              <a:t>1</a:t>
            </a:r>
            <a:r>
              <a:rPr lang="en-US" sz="2000" dirty="0" smtClean="0">
                <a:solidFill>
                  <a:schemeClr val="hlink"/>
                </a:solidFill>
              </a:rPr>
              <a:t>:</a:t>
            </a:r>
            <a:r>
              <a:rPr lang="en-US" sz="2000" dirty="0" smtClean="0"/>
              <a:t> P(H)=0.5;   </a:t>
            </a:r>
            <a:r>
              <a:rPr lang="en-US" sz="2000" dirty="0" smtClean="0">
                <a:solidFill>
                  <a:schemeClr val="hlink"/>
                </a:solidFill>
              </a:rPr>
              <a:t>h</a:t>
            </a:r>
            <a:r>
              <a:rPr lang="en-US" sz="2000" baseline="-25000" dirty="0" smtClean="0">
                <a:solidFill>
                  <a:schemeClr val="hlink"/>
                </a:solidFill>
              </a:rPr>
              <a:t>2</a:t>
            </a:r>
            <a:r>
              <a:rPr lang="en-US" sz="2000" dirty="0" smtClean="0">
                <a:solidFill>
                  <a:schemeClr val="hlink"/>
                </a:solidFill>
              </a:rPr>
              <a:t>:</a:t>
            </a:r>
            <a:r>
              <a:rPr lang="en-US" sz="2000" dirty="0" smtClean="0"/>
              <a:t> P(H)=0.6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solidFill>
                  <a:schemeClr val="hlink"/>
                </a:solidFill>
              </a:rPr>
              <a:t>Prior: P(h):</a:t>
            </a:r>
            <a:r>
              <a:rPr lang="en-US" sz="1800" dirty="0" smtClean="0"/>
              <a:t> P(h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)=0.75   P(h</a:t>
            </a:r>
            <a:r>
              <a:rPr lang="en-US" sz="1800" baseline="-25000" dirty="0" smtClean="0"/>
              <a:t>2 </a:t>
            </a:r>
            <a:r>
              <a:rPr lang="en-US" sz="1800" dirty="0" smtClean="0"/>
              <a:t>)=0.25 </a:t>
            </a:r>
            <a:endParaRPr lang="en-US" sz="1800" baseline="-25000" dirty="0" smtClean="0"/>
          </a:p>
          <a:p>
            <a:pPr lvl="1">
              <a:spcBef>
                <a:spcPct val="0"/>
              </a:spcBef>
            </a:pPr>
            <a:r>
              <a:rPr lang="en-US" sz="1800" dirty="0" smtClean="0"/>
              <a:t>Now we </a:t>
            </a:r>
            <a:r>
              <a:rPr lang="en-US" sz="1800" dirty="0" smtClean="0">
                <a:solidFill>
                  <a:schemeClr val="hlink"/>
                </a:solidFill>
              </a:rPr>
              <a:t>need Data. </a:t>
            </a:r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>
                <a:solidFill>
                  <a:schemeClr val="hlink"/>
                </a:solidFill>
              </a:rPr>
              <a:t>  </a:t>
            </a:r>
            <a:r>
              <a:rPr lang="en-US" sz="1800" dirty="0" smtClean="0"/>
              <a:t>Experiment: coin toss is H.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solidFill>
                  <a:schemeClr val="hlink"/>
                </a:solidFill>
              </a:rPr>
              <a:t>P(</a:t>
            </a:r>
            <a:r>
              <a:rPr lang="en-US" sz="1800" dirty="0" err="1" smtClean="0">
                <a:solidFill>
                  <a:schemeClr val="hlink"/>
                </a:solidFill>
              </a:rPr>
              <a:t>D|h</a:t>
            </a:r>
            <a:r>
              <a:rPr lang="en-US" sz="1800" dirty="0" smtClean="0">
                <a:solidFill>
                  <a:schemeClr val="hlink"/>
                </a:solidFill>
              </a:rPr>
              <a:t>):</a:t>
            </a:r>
            <a:r>
              <a:rPr lang="en-US" sz="1800" dirty="0" smtClean="0"/>
              <a:t>   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sz="1800" dirty="0" smtClean="0"/>
              <a:t>                     P(D|h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)=0.5 ; P(D|h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 =0.6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solidFill>
                  <a:schemeClr val="hlink"/>
                </a:solidFill>
              </a:rPr>
              <a:t>P(D):      </a:t>
            </a:r>
          </a:p>
          <a:p>
            <a:pPr marL="457200" lvl="1" indent="0">
              <a:spcBef>
                <a:spcPct val="0"/>
              </a:spcBef>
              <a:buNone/>
            </a:pPr>
            <a:r>
              <a:rPr lang="en-US" sz="1800" dirty="0">
                <a:solidFill>
                  <a:schemeClr val="hlink"/>
                </a:solidFill>
              </a:rPr>
              <a:t> </a:t>
            </a:r>
            <a:r>
              <a:rPr lang="en-US" sz="1800" dirty="0" smtClean="0">
                <a:solidFill>
                  <a:schemeClr val="hlink"/>
                </a:solidFill>
              </a:rPr>
              <a:t>                    </a:t>
            </a:r>
            <a:r>
              <a:rPr lang="en-US" sz="1800" dirty="0" smtClean="0"/>
              <a:t>P(D)=P(D|h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)P(h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 +  P(D|h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)P(h</a:t>
            </a:r>
            <a:r>
              <a:rPr lang="en-US" sz="1800" baseline="-25000" dirty="0" smtClean="0"/>
              <a:t>2 </a:t>
            </a:r>
            <a:r>
              <a:rPr lang="en-US" sz="1800" dirty="0" smtClean="0"/>
              <a:t>) 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 smtClean="0"/>
              <a:t>			  =  0.5  </a:t>
            </a:r>
            <a:r>
              <a:rPr lang="en-US" sz="1800" dirty="0" smtClean="0">
                <a:sym typeface="Symbol" pitchFamily="18" charset="2"/>
              </a:rPr>
              <a:t></a:t>
            </a:r>
            <a:r>
              <a:rPr lang="en-US" sz="1800" dirty="0" smtClean="0"/>
              <a:t> 0.75  +     0.6 </a:t>
            </a:r>
            <a:r>
              <a:rPr lang="en-US" sz="1800" dirty="0" smtClean="0">
                <a:sym typeface="Symbol" pitchFamily="18" charset="2"/>
              </a:rPr>
              <a:t></a:t>
            </a:r>
            <a:r>
              <a:rPr lang="en-US" sz="1800" dirty="0" smtClean="0"/>
              <a:t> 0.25  = 0.525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solidFill>
                  <a:schemeClr val="hlink"/>
                </a:solidFill>
              </a:rPr>
              <a:t>P(</a:t>
            </a:r>
            <a:r>
              <a:rPr lang="en-US" sz="1800" dirty="0" err="1" smtClean="0">
                <a:solidFill>
                  <a:schemeClr val="hlink"/>
                </a:solidFill>
              </a:rPr>
              <a:t>h|D</a:t>
            </a:r>
            <a:r>
              <a:rPr lang="en-US" sz="1800" dirty="0" smtClean="0">
                <a:solidFill>
                  <a:schemeClr val="hlink"/>
                </a:solidFill>
              </a:rPr>
              <a:t>):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 smtClean="0"/>
              <a:t>    P(h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|D) = P(D|h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)P(h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)/P(D) = 0.5</a:t>
            </a:r>
            <a:r>
              <a:rPr lang="en-US" sz="1800" dirty="0" smtClean="0">
                <a:sym typeface="Symbol" pitchFamily="18" charset="2"/>
              </a:rPr>
              <a:t></a:t>
            </a:r>
            <a:r>
              <a:rPr lang="en-US" sz="1800" dirty="0" smtClean="0"/>
              <a:t>0.75/0.525 = 0.714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n-US" sz="1800" dirty="0" smtClean="0"/>
              <a:t>    P(h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|D) = P(D|h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)P(h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)/P(D) = 0.6</a:t>
            </a:r>
            <a:r>
              <a:rPr lang="en-US" sz="1800" dirty="0" smtClean="0">
                <a:sym typeface="Symbol" pitchFamily="18" charset="2"/>
              </a:rPr>
              <a:t></a:t>
            </a:r>
            <a:r>
              <a:rPr lang="en-US" sz="1800" dirty="0" smtClean="0"/>
              <a:t>0.25/0.525 = 0.286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</p:txBody>
      </p:sp>
      <p:pic>
        <p:nvPicPr>
          <p:cNvPr id="6" name="Picture 2" descr="Image result for flipped co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228600"/>
            <a:ext cx="1752599" cy="81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0381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6" grpId="0" uiExpand="1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219200"/>
            <a:ext cx="7315200" cy="762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Examples(2)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311B14-BEFB-480B-B7A7-A3E6368E257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8867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sym typeface="Symbol" pitchFamily="18" charset="2"/>
              </a:rPr>
              <a:t>h</a:t>
            </a:r>
            <a:r>
              <a:rPr lang="en-US" baseline="-25000" dirty="0" err="1">
                <a:sym typeface="Symbol" pitchFamily="18" charset="2"/>
              </a:rPr>
              <a:t>MAP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dirty="0" err="1">
                <a:sym typeface="Symbol" pitchFamily="18" charset="2"/>
              </a:rPr>
              <a:t>argmax</a:t>
            </a:r>
            <a:r>
              <a:rPr lang="en-US" baseline="-25000" dirty="0" err="1">
                <a:sym typeface="Symbol" pitchFamily="18" charset="2"/>
              </a:rPr>
              <a:t>h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az-Cyrl-AZ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Є</a:t>
            </a:r>
            <a:r>
              <a:rPr lang="en-US" baseline="-25000" dirty="0" smtClean="0">
                <a:latin typeface="cmsy10"/>
                <a:sym typeface="Symbol" pitchFamily="18" charset="2"/>
              </a:rPr>
              <a:t> </a:t>
            </a:r>
            <a:r>
              <a:rPr lang="en-US" baseline="-25000" dirty="0">
                <a:latin typeface="cmsy10"/>
                <a:sym typeface="Symbol" pitchFamily="18" charset="2"/>
              </a:rPr>
              <a:t>H</a:t>
            </a:r>
            <a:r>
              <a:rPr lang="en-US" dirty="0">
                <a:sym typeface="Symbol" pitchFamily="18" charset="2"/>
              </a:rPr>
              <a:t> P(</a:t>
            </a:r>
            <a:r>
              <a:rPr lang="en-US" dirty="0" err="1">
                <a:sym typeface="Symbol" pitchFamily="18" charset="2"/>
              </a:rPr>
              <a:t>h|D</a:t>
            </a:r>
            <a:r>
              <a:rPr lang="en-US" dirty="0">
                <a:sym typeface="Symbol" pitchFamily="18" charset="2"/>
              </a:rPr>
              <a:t>)  =  </a:t>
            </a:r>
            <a:r>
              <a:rPr lang="en-US" dirty="0" err="1">
                <a:sym typeface="Symbol" pitchFamily="18" charset="2"/>
              </a:rPr>
              <a:t>argmax</a:t>
            </a:r>
            <a:r>
              <a:rPr lang="en-US" baseline="-25000" dirty="0" err="1">
                <a:sym typeface="Symbol" pitchFamily="18" charset="2"/>
              </a:rPr>
              <a:t>h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az-Cyrl-AZ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Є</a:t>
            </a:r>
            <a:r>
              <a:rPr lang="en-US" baseline="-25000" dirty="0" smtClean="0">
                <a:latin typeface="cmsy10"/>
                <a:sym typeface="Symbol" pitchFamily="18" charset="2"/>
              </a:rPr>
              <a:t> </a:t>
            </a:r>
            <a:r>
              <a:rPr lang="en-US" baseline="-25000" dirty="0">
                <a:latin typeface="cmsy10"/>
                <a:sym typeface="Symbol" pitchFamily="18" charset="2"/>
              </a:rPr>
              <a:t>H</a:t>
            </a:r>
            <a:r>
              <a:rPr lang="en-US" dirty="0">
                <a:sym typeface="Symbol" pitchFamily="18" charset="2"/>
              </a:rPr>
              <a:t> P(</a:t>
            </a:r>
            <a:r>
              <a:rPr lang="en-US" dirty="0" err="1">
                <a:sym typeface="Symbol" pitchFamily="18" charset="2"/>
              </a:rPr>
              <a:t>D|h</a:t>
            </a:r>
            <a:r>
              <a:rPr lang="en-US" dirty="0">
                <a:sym typeface="Symbol" pitchFamily="18" charset="2"/>
              </a:rPr>
              <a:t>) P(h)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A given coin is either </a:t>
            </a:r>
            <a:r>
              <a:rPr lang="en-US" sz="2000" dirty="0" smtClean="0">
                <a:solidFill>
                  <a:schemeClr val="hlink"/>
                </a:solidFill>
              </a:rPr>
              <a:t>fair </a:t>
            </a:r>
            <a:r>
              <a:rPr lang="en-US" sz="2000" dirty="0" smtClean="0"/>
              <a:t>or has a </a:t>
            </a:r>
            <a:r>
              <a:rPr lang="en-US" sz="2000" dirty="0" smtClean="0">
                <a:solidFill>
                  <a:schemeClr val="hlink"/>
                </a:solidFill>
              </a:rPr>
              <a:t>60%</a:t>
            </a:r>
            <a:r>
              <a:rPr lang="en-US" sz="2000" dirty="0" smtClean="0"/>
              <a:t> bias in favor of Head.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Decide</a:t>
            </a:r>
            <a:r>
              <a:rPr lang="en-US" sz="2000" dirty="0" smtClean="0"/>
              <a:t> what is the bias of the coin </a:t>
            </a:r>
            <a:r>
              <a:rPr lang="en-US" sz="2000" dirty="0" smtClean="0">
                <a:solidFill>
                  <a:srgbClr val="0000FF"/>
                </a:solidFill>
              </a:rPr>
              <a:t>[This is a learning problem!]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Two hypotheses:  </a:t>
            </a:r>
            <a:r>
              <a:rPr lang="en-US" sz="2000" dirty="0" smtClean="0">
                <a:solidFill>
                  <a:schemeClr val="hlink"/>
                </a:solidFill>
              </a:rPr>
              <a:t>h</a:t>
            </a:r>
            <a:r>
              <a:rPr lang="en-US" sz="2000" baseline="-25000" dirty="0" smtClean="0">
                <a:solidFill>
                  <a:schemeClr val="hlink"/>
                </a:solidFill>
              </a:rPr>
              <a:t>1</a:t>
            </a:r>
            <a:r>
              <a:rPr lang="en-US" sz="2000" dirty="0" smtClean="0">
                <a:solidFill>
                  <a:schemeClr val="hlink"/>
                </a:solidFill>
              </a:rPr>
              <a:t>:</a:t>
            </a:r>
            <a:r>
              <a:rPr lang="en-US" sz="2000" dirty="0" smtClean="0"/>
              <a:t> P(H)=0.5;   </a:t>
            </a:r>
            <a:r>
              <a:rPr lang="en-US" sz="2000" dirty="0" smtClean="0">
                <a:solidFill>
                  <a:schemeClr val="hlink"/>
                </a:solidFill>
              </a:rPr>
              <a:t>h</a:t>
            </a:r>
            <a:r>
              <a:rPr lang="en-US" sz="2000" baseline="-25000" dirty="0" smtClean="0">
                <a:solidFill>
                  <a:schemeClr val="hlink"/>
                </a:solidFill>
              </a:rPr>
              <a:t>2</a:t>
            </a:r>
            <a:r>
              <a:rPr lang="en-US" sz="2000" dirty="0" smtClean="0">
                <a:solidFill>
                  <a:schemeClr val="hlink"/>
                </a:solidFill>
              </a:rPr>
              <a:t>:</a:t>
            </a:r>
            <a:r>
              <a:rPr lang="en-US" sz="2000" dirty="0" smtClean="0"/>
              <a:t> P(H)=0.6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solidFill>
                  <a:schemeClr val="hlink"/>
                </a:solidFill>
              </a:rPr>
              <a:t>Prior: P(h):</a:t>
            </a:r>
            <a:r>
              <a:rPr lang="en-US" sz="1800" dirty="0" smtClean="0"/>
              <a:t> P(h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)=0.75   P(h</a:t>
            </a:r>
            <a:r>
              <a:rPr lang="en-US" sz="1800" baseline="-25000" dirty="0" smtClean="0"/>
              <a:t>2 </a:t>
            </a:r>
            <a:r>
              <a:rPr lang="en-US" sz="1800" dirty="0" smtClean="0"/>
              <a:t>)=0.25 </a:t>
            </a:r>
            <a:endParaRPr lang="en-US" sz="1800" baseline="-25000" dirty="0" smtClean="0"/>
          </a:p>
          <a:p>
            <a:pPr lvl="1">
              <a:spcBef>
                <a:spcPct val="0"/>
              </a:spcBef>
            </a:pPr>
            <a:endParaRPr lang="en-US" sz="18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After </a:t>
            </a:r>
            <a:r>
              <a:rPr lang="en-US" sz="2000" dirty="0"/>
              <a:t>1</a:t>
            </a:r>
            <a:r>
              <a:rPr lang="en-US" sz="2000" baseline="30000" dirty="0"/>
              <a:t>st</a:t>
            </a:r>
            <a:r>
              <a:rPr lang="en-US" sz="2000" dirty="0"/>
              <a:t> coin toss is H </a:t>
            </a:r>
            <a:r>
              <a:rPr lang="en-US" sz="2000" dirty="0">
                <a:solidFill>
                  <a:srgbClr val="0000FF"/>
                </a:solidFill>
              </a:rPr>
              <a:t>we still think </a:t>
            </a:r>
            <a:r>
              <a:rPr lang="en-US" sz="2000" dirty="0"/>
              <a:t>that the coin is </a:t>
            </a:r>
            <a:r>
              <a:rPr lang="en-US" sz="2000" dirty="0">
                <a:solidFill>
                  <a:srgbClr val="0000FF"/>
                </a:solidFill>
              </a:rPr>
              <a:t>more likely to be </a:t>
            </a:r>
            <a:r>
              <a:rPr lang="en-US" sz="2000" dirty="0" smtClean="0">
                <a:solidFill>
                  <a:srgbClr val="0000FF"/>
                </a:solidFill>
              </a:rPr>
              <a:t>fair</a:t>
            </a:r>
          </a:p>
          <a:p>
            <a:pPr marL="0" indent="0">
              <a:spcBef>
                <a:spcPct val="0"/>
              </a:spcBef>
              <a:buNone/>
            </a:pPr>
            <a:endParaRPr lang="en-US" sz="2000" dirty="0"/>
          </a:p>
          <a:p>
            <a:pPr>
              <a:spcBef>
                <a:spcPct val="0"/>
              </a:spcBef>
            </a:pPr>
            <a:r>
              <a:rPr lang="en-US" sz="2000" dirty="0"/>
              <a:t>If we were to use </a:t>
            </a:r>
            <a:r>
              <a:rPr lang="en-US" sz="2000" dirty="0">
                <a:solidFill>
                  <a:schemeClr val="hlink"/>
                </a:solidFill>
              </a:rPr>
              <a:t>Maximum Likelihood</a:t>
            </a:r>
            <a:r>
              <a:rPr lang="en-US" sz="2000" dirty="0"/>
              <a:t> approach (i.e., assume equal priors) we would think otherwise. The data supports  the biased coin better.</a:t>
            </a:r>
          </a:p>
          <a:p>
            <a:pPr>
              <a:spcBef>
                <a:spcPct val="0"/>
              </a:spcBef>
            </a:pPr>
            <a:endParaRPr lang="en-US" sz="2000" dirty="0"/>
          </a:p>
          <a:p>
            <a:pPr>
              <a:spcBef>
                <a:spcPct val="0"/>
              </a:spcBef>
            </a:pPr>
            <a:r>
              <a:rPr lang="en-US" sz="2000" dirty="0"/>
              <a:t>Try: 100 coin tosses; 70 heads. 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You </a:t>
            </a:r>
            <a:r>
              <a:rPr lang="en-US" sz="2000" dirty="0"/>
              <a:t>will believe that the </a:t>
            </a:r>
            <a:r>
              <a:rPr lang="en-US" sz="2000" dirty="0" smtClean="0"/>
              <a:t>coin </a:t>
            </a:r>
            <a:r>
              <a:rPr lang="en-US" sz="2000" dirty="0"/>
              <a:t>is biased.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0021929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219200"/>
            <a:ext cx="7315200" cy="762000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Examples(2)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D311B14-BEFB-480B-B7A7-A3E6368E257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8678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686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sym typeface="Symbol" pitchFamily="18" charset="2"/>
              </a:rPr>
              <a:t>h</a:t>
            </a:r>
            <a:r>
              <a:rPr lang="en-US" baseline="-25000" dirty="0" err="1">
                <a:sym typeface="Symbol" pitchFamily="18" charset="2"/>
              </a:rPr>
              <a:t>MAP</a:t>
            </a:r>
            <a:r>
              <a:rPr lang="en-US" dirty="0">
                <a:sym typeface="Symbol" pitchFamily="18" charset="2"/>
              </a:rPr>
              <a:t> = </a:t>
            </a:r>
            <a:r>
              <a:rPr lang="en-US" dirty="0" err="1">
                <a:sym typeface="Symbol" pitchFamily="18" charset="2"/>
              </a:rPr>
              <a:t>argmax</a:t>
            </a:r>
            <a:r>
              <a:rPr lang="en-US" baseline="-25000" dirty="0" err="1">
                <a:sym typeface="Symbol" pitchFamily="18" charset="2"/>
              </a:rPr>
              <a:t>h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az-Cyrl-AZ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Є</a:t>
            </a:r>
            <a:r>
              <a:rPr lang="en-US" baseline="-25000" dirty="0" smtClean="0">
                <a:latin typeface="cmsy10"/>
                <a:sym typeface="Symbol" pitchFamily="18" charset="2"/>
              </a:rPr>
              <a:t> </a:t>
            </a:r>
            <a:r>
              <a:rPr lang="en-US" baseline="-25000" dirty="0">
                <a:latin typeface="cmsy10"/>
                <a:sym typeface="Symbol" pitchFamily="18" charset="2"/>
              </a:rPr>
              <a:t>H</a:t>
            </a:r>
            <a:r>
              <a:rPr lang="en-US" dirty="0">
                <a:sym typeface="Symbol" pitchFamily="18" charset="2"/>
              </a:rPr>
              <a:t> P(</a:t>
            </a:r>
            <a:r>
              <a:rPr lang="en-US" dirty="0" err="1">
                <a:sym typeface="Symbol" pitchFamily="18" charset="2"/>
              </a:rPr>
              <a:t>h|D</a:t>
            </a:r>
            <a:r>
              <a:rPr lang="en-US" dirty="0">
                <a:sym typeface="Symbol" pitchFamily="18" charset="2"/>
              </a:rPr>
              <a:t>)  =  </a:t>
            </a:r>
            <a:r>
              <a:rPr lang="en-US" dirty="0" err="1">
                <a:sym typeface="Symbol" pitchFamily="18" charset="2"/>
              </a:rPr>
              <a:t>argmax</a:t>
            </a:r>
            <a:r>
              <a:rPr lang="en-US" baseline="-25000" dirty="0" err="1">
                <a:sym typeface="Symbol" pitchFamily="18" charset="2"/>
              </a:rPr>
              <a:t>h</a:t>
            </a:r>
            <a:r>
              <a:rPr lang="en-US" baseline="-25000" dirty="0">
                <a:sym typeface="Symbol" pitchFamily="18" charset="2"/>
              </a:rPr>
              <a:t> </a:t>
            </a:r>
            <a:r>
              <a:rPr lang="az-Cyrl-AZ" baseline="-2500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Є</a:t>
            </a:r>
            <a:r>
              <a:rPr lang="en-US" baseline="-25000" dirty="0" smtClean="0">
                <a:latin typeface="cmsy10"/>
                <a:sym typeface="Symbol" pitchFamily="18" charset="2"/>
              </a:rPr>
              <a:t> </a:t>
            </a:r>
            <a:r>
              <a:rPr lang="en-US" baseline="-25000" dirty="0">
                <a:latin typeface="cmsy10"/>
                <a:sym typeface="Symbol" pitchFamily="18" charset="2"/>
              </a:rPr>
              <a:t>H</a:t>
            </a:r>
            <a:r>
              <a:rPr lang="en-US" dirty="0">
                <a:sym typeface="Symbol" pitchFamily="18" charset="2"/>
              </a:rPr>
              <a:t> P(</a:t>
            </a:r>
            <a:r>
              <a:rPr lang="en-US" dirty="0" err="1">
                <a:sym typeface="Symbol" pitchFamily="18" charset="2"/>
              </a:rPr>
              <a:t>D|h</a:t>
            </a:r>
            <a:r>
              <a:rPr lang="en-US" dirty="0">
                <a:sym typeface="Symbol" pitchFamily="18" charset="2"/>
              </a:rPr>
              <a:t>) P(h)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A given coin is either </a:t>
            </a:r>
            <a:r>
              <a:rPr lang="en-US" sz="2000" dirty="0" smtClean="0">
                <a:solidFill>
                  <a:schemeClr val="hlink"/>
                </a:solidFill>
              </a:rPr>
              <a:t>fair </a:t>
            </a:r>
            <a:r>
              <a:rPr lang="en-US" sz="2000" dirty="0" smtClean="0"/>
              <a:t>or has a </a:t>
            </a:r>
            <a:r>
              <a:rPr lang="en-US" sz="2000" dirty="0" smtClean="0">
                <a:solidFill>
                  <a:schemeClr val="hlink"/>
                </a:solidFill>
              </a:rPr>
              <a:t>60%</a:t>
            </a:r>
            <a:r>
              <a:rPr lang="en-US" sz="2000" dirty="0" smtClean="0"/>
              <a:t> bias in favor of Head.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Decide</a:t>
            </a:r>
            <a:r>
              <a:rPr lang="en-US" sz="2000" dirty="0" smtClean="0"/>
              <a:t> what is the bias of the coin </a:t>
            </a:r>
            <a:r>
              <a:rPr lang="en-US" sz="2000" dirty="0" smtClean="0">
                <a:solidFill>
                  <a:srgbClr val="0000FF"/>
                </a:solidFill>
              </a:rPr>
              <a:t>[This is a learning problem!]</a:t>
            </a:r>
          </a:p>
          <a:p>
            <a:pPr>
              <a:spcBef>
                <a:spcPct val="0"/>
              </a:spcBef>
            </a:pPr>
            <a:endParaRPr lang="en-US" sz="2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Two hypotheses:  </a:t>
            </a:r>
            <a:r>
              <a:rPr lang="en-US" sz="2000" dirty="0" smtClean="0">
                <a:solidFill>
                  <a:schemeClr val="hlink"/>
                </a:solidFill>
              </a:rPr>
              <a:t>h</a:t>
            </a:r>
            <a:r>
              <a:rPr lang="en-US" sz="2000" baseline="-25000" dirty="0" smtClean="0">
                <a:solidFill>
                  <a:schemeClr val="hlink"/>
                </a:solidFill>
              </a:rPr>
              <a:t>1</a:t>
            </a:r>
            <a:r>
              <a:rPr lang="en-US" sz="2000" dirty="0" smtClean="0">
                <a:solidFill>
                  <a:schemeClr val="hlink"/>
                </a:solidFill>
              </a:rPr>
              <a:t>:</a:t>
            </a:r>
            <a:r>
              <a:rPr lang="en-US" sz="2000" dirty="0" smtClean="0"/>
              <a:t> P(H)=0.5;   </a:t>
            </a:r>
            <a:r>
              <a:rPr lang="en-US" sz="2000" dirty="0" smtClean="0">
                <a:solidFill>
                  <a:schemeClr val="hlink"/>
                </a:solidFill>
              </a:rPr>
              <a:t>h</a:t>
            </a:r>
            <a:r>
              <a:rPr lang="en-US" sz="2000" baseline="-25000" dirty="0" smtClean="0">
                <a:solidFill>
                  <a:schemeClr val="hlink"/>
                </a:solidFill>
              </a:rPr>
              <a:t>2</a:t>
            </a:r>
            <a:r>
              <a:rPr lang="en-US" sz="2000" dirty="0" smtClean="0">
                <a:solidFill>
                  <a:schemeClr val="hlink"/>
                </a:solidFill>
              </a:rPr>
              <a:t>:</a:t>
            </a:r>
            <a:r>
              <a:rPr lang="en-US" sz="2000" dirty="0" smtClean="0"/>
              <a:t> P(H)=0.6</a:t>
            </a:r>
          </a:p>
          <a:p>
            <a:pPr lvl="1">
              <a:spcBef>
                <a:spcPct val="0"/>
              </a:spcBef>
            </a:pPr>
            <a:r>
              <a:rPr lang="en-US" sz="1800" dirty="0" smtClean="0">
                <a:solidFill>
                  <a:schemeClr val="hlink"/>
                </a:solidFill>
              </a:rPr>
              <a:t>Prior: P(h):</a:t>
            </a:r>
            <a:r>
              <a:rPr lang="en-US" sz="1800" dirty="0" smtClean="0"/>
              <a:t> P(h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)=0.75   P(h</a:t>
            </a:r>
            <a:r>
              <a:rPr lang="en-US" sz="1800" baseline="-25000" dirty="0" smtClean="0"/>
              <a:t>2 </a:t>
            </a:r>
            <a:r>
              <a:rPr lang="en-US" sz="1800" dirty="0" smtClean="0"/>
              <a:t>)=0.25 </a:t>
            </a:r>
            <a:endParaRPr lang="en-US" sz="1800" baseline="-25000" dirty="0" smtClean="0"/>
          </a:p>
          <a:p>
            <a:pPr>
              <a:spcBef>
                <a:spcPct val="0"/>
              </a:spcBef>
            </a:pPr>
            <a:r>
              <a:rPr lang="en-US" sz="2000" dirty="0" smtClean="0"/>
              <a:t>Case </a:t>
            </a:r>
            <a:r>
              <a:rPr lang="en-US" sz="2000" dirty="0"/>
              <a:t>of  100 coin tosses; 70 heads. </a:t>
            </a:r>
            <a:endParaRPr lang="en-US" sz="2000" dirty="0" smtClean="0"/>
          </a:p>
          <a:p>
            <a:pPr marL="0" indent="0">
              <a:spcBef>
                <a:spcPct val="0"/>
              </a:spcBef>
              <a:buNone/>
            </a:pPr>
            <a:endParaRPr lang="en-US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P(D) = </a:t>
            </a:r>
            <a:r>
              <a:rPr lang="en-US" sz="2000" dirty="0" smtClean="0">
                <a:latin typeface="Calibri"/>
              </a:rPr>
              <a:t>P(D|h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/>
              <a:t>) </a:t>
            </a:r>
            <a:r>
              <a:rPr lang="en-US" sz="2000" dirty="0" smtClean="0">
                <a:latin typeface="Calibri"/>
              </a:rPr>
              <a:t>P(h</a:t>
            </a:r>
            <a:r>
              <a:rPr lang="en-US" sz="2000" baseline="-25000" dirty="0" smtClean="0">
                <a:latin typeface="Calibri"/>
              </a:rPr>
              <a:t>1</a:t>
            </a:r>
            <a:r>
              <a:rPr lang="en-US" sz="2000" dirty="0" smtClean="0"/>
              <a:t>) + </a:t>
            </a:r>
            <a:r>
              <a:rPr lang="en-US" sz="2000" dirty="0" smtClean="0">
                <a:latin typeface="Calibri"/>
              </a:rPr>
              <a:t>P(D|h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/>
              <a:t>) </a:t>
            </a:r>
            <a:r>
              <a:rPr lang="en-US" sz="2000" dirty="0" smtClean="0">
                <a:latin typeface="Calibri"/>
              </a:rPr>
              <a:t>P(h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/>
              <a:t>) =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= </a:t>
            </a:r>
            <a:r>
              <a:rPr lang="en-US" sz="2000" dirty="0" smtClean="0">
                <a:latin typeface="Calibri"/>
              </a:rPr>
              <a:t>0.5</a:t>
            </a:r>
            <a:r>
              <a:rPr lang="en-US" sz="2000" baseline="30000" dirty="0" smtClean="0">
                <a:latin typeface="Calibri"/>
              </a:rPr>
              <a:t>100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¢</a:t>
            </a:r>
            <a:r>
              <a:rPr lang="en-US" sz="2000" dirty="0" smtClean="0"/>
              <a:t> 0.75 + </a:t>
            </a:r>
            <a:r>
              <a:rPr lang="en-US" sz="2000" dirty="0" smtClean="0">
                <a:latin typeface="Calibri"/>
              </a:rPr>
              <a:t>0.6</a:t>
            </a:r>
            <a:r>
              <a:rPr lang="en-US" sz="2000" baseline="30000" dirty="0" smtClean="0">
                <a:latin typeface="Calibri"/>
              </a:rPr>
              <a:t>70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¢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libri"/>
              </a:rPr>
              <a:t>0.4</a:t>
            </a:r>
            <a:r>
              <a:rPr lang="en-US" sz="2000" baseline="30000" dirty="0" smtClean="0">
                <a:latin typeface="Calibri"/>
              </a:rPr>
              <a:t>30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¢</a:t>
            </a:r>
            <a:r>
              <a:rPr lang="en-US" sz="2000" dirty="0" smtClean="0"/>
              <a:t> 0.25 =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           = 7.9 </a:t>
            </a:r>
            <a:r>
              <a:rPr lang="en-US" sz="2000" dirty="0" smtClean="0">
                <a:latin typeface="cmsy10"/>
              </a:rPr>
              <a:t>¢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libri"/>
              </a:rPr>
              <a:t>10</a:t>
            </a:r>
            <a:r>
              <a:rPr lang="en-US" sz="2000" baseline="30000" dirty="0" smtClean="0">
                <a:latin typeface="Calibri"/>
              </a:rPr>
              <a:t>-31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¢</a:t>
            </a:r>
            <a:r>
              <a:rPr lang="en-US" sz="2000" dirty="0" smtClean="0"/>
              <a:t> 0.75 + 3.4 </a:t>
            </a:r>
            <a:r>
              <a:rPr lang="en-US" sz="2000" dirty="0" smtClean="0">
                <a:latin typeface="cmsy10"/>
              </a:rPr>
              <a:t>¢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libri"/>
              </a:rPr>
              <a:t>10</a:t>
            </a:r>
            <a:r>
              <a:rPr lang="en-US" sz="2000" baseline="30000" dirty="0" smtClean="0">
                <a:latin typeface="Calibri"/>
              </a:rPr>
              <a:t>-28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¢</a:t>
            </a:r>
            <a:r>
              <a:rPr lang="en-US" sz="2000" dirty="0" smtClean="0"/>
              <a:t> 0.25</a:t>
            </a:r>
          </a:p>
          <a:p>
            <a:pPr marL="0" indent="0">
              <a:spcBef>
                <a:spcPct val="0"/>
              </a:spcBef>
              <a:buNone/>
            </a:pPr>
            <a:endParaRPr 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 smtClean="0"/>
              <a:t>0.0057 = 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P(h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|D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  <a:r>
              <a:rPr lang="en-US" sz="2000" dirty="0"/>
              <a:t> = P(D|h</a:t>
            </a:r>
            <a:r>
              <a:rPr lang="en-US" sz="2000" baseline="-25000" dirty="0"/>
              <a:t>1</a:t>
            </a:r>
            <a:r>
              <a:rPr lang="en-US" sz="2000" dirty="0"/>
              <a:t>) P(h</a:t>
            </a:r>
            <a:r>
              <a:rPr lang="en-US" sz="2000" baseline="-25000" dirty="0"/>
              <a:t>1</a:t>
            </a:r>
            <a:r>
              <a:rPr lang="en-US" sz="2000" dirty="0" smtClean="0"/>
              <a:t>)/P(D) </a:t>
            </a:r>
            <a:r>
              <a:rPr lang="en-US" sz="2000" dirty="0" smtClean="0">
                <a:solidFill>
                  <a:srgbClr val="0000FF"/>
                </a:solidFill>
              </a:rPr>
              <a:t>&lt;&lt;</a:t>
            </a:r>
            <a:r>
              <a:rPr lang="en-US" sz="2000" dirty="0" smtClean="0"/>
              <a:t>  </a:t>
            </a:r>
            <a:r>
              <a:rPr lang="en-US" sz="2000" dirty="0"/>
              <a:t>P(D|h</a:t>
            </a:r>
            <a:r>
              <a:rPr lang="en-US" sz="2000" baseline="-25000" dirty="0"/>
              <a:t>2</a:t>
            </a:r>
            <a:r>
              <a:rPr lang="en-US" sz="2000" dirty="0"/>
              <a:t>) P(h</a:t>
            </a:r>
            <a:r>
              <a:rPr lang="en-US" sz="2000" baseline="-25000" dirty="0"/>
              <a:t>2</a:t>
            </a:r>
            <a:r>
              <a:rPr lang="en-US" sz="2000" dirty="0"/>
              <a:t>) </a:t>
            </a:r>
            <a:r>
              <a:rPr lang="en-US" sz="2000" dirty="0" smtClean="0"/>
              <a:t>/P(D) = </a:t>
            </a:r>
            <a:r>
              <a:rPr lang="en-US" sz="2000" dirty="0" smtClean="0">
                <a:latin typeface="Calibri"/>
              </a:rPr>
              <a:t>P(h</a:t>
            </a:r>
            <a:r>
              <a:rPr lang="en-US" sz="2000" baseline="-25000" dirty="0" smtClean="0">
                <a:latin typeface="Calibri"/>
              </a:rPr>
              <a:t>2</a:t>
            </a:r>
            <a:r>
              <a:rPr lang="en-US" sz="2000" dirty="0" smtClean="0">
                <a:latin typeface="Calibri"/>
              </a:rPr>
              <a:t>|D</a:t>
            </a:r>
            <a:r>
              <a:rPr lang="en-US" sz="2000" dirty="0" smtClean="0"/>
              <a:t>) =</a:t>
            </a:r>
            <a:r>
              <a:rPr lang="en-US" sz="2000" dirty="0"/>
              <a:t>0.9943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 smtClean="0"/>
              <a:t> </a:t>
            </a:r>
          </a:p>
          <a:p>
            <a:pPr marL="0" indent="0">
              <a:spcBef>
                <a:spcPct val="0"/>
              </a:spcBef>
              <a:buNone/>
            </a:pPr>
            <a:endParaRPr lang="en-US" sz="2000" dirty="0" smtClean="0"/>
          </a:p>
          <a:p>
            <a:pPr marL="0" indent="0">
              <a:spcBef>
                <a:spcPct val="0"/>
              </a:spcBef>
              <a:buNone/>
            </a:pPr>
            <a:endParaRPr lang="en-US" sz="2000" dirty="0"/>
          </a:p>
          <a:p>
            <a:pPr marL="0" indent="0">
              <a:spcBef>
                <a:spcPct val="0"/>
              </a:spcBef>
              <a:buNone/>
            </a:pPr>
            <a:endParaRPr lang="en-US" sz="2000" dirty="0"/>
          </a:p>
          <a:p>
            <a:pPr>
              <a:spcBef>
                <a:spcPct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9491369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A Model of Language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C6D96AF-AEA3-4044-9368-6DEDDC208B7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03219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  <a:ln w="28575"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Model 1:</a:t>
            </a:r>
            <a:r>
              <a:rPr lang="en-US" sz="1800" dirty="0" smtClean="0"/>
              <a:t> There are 5 characters, A, B, C, D, E, and space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At any point can generate any of them, according to:</a:t>
            </a:r>
            <a:r>
              <a:rPr lang="en-US" sz="1800" dirty="0" smtClean="0">
                <a:solidFill>
                  <a:schemeClr val="hlink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800" dirty="0" smtClean="0">
                <a:solidFill>
                  <a:schemeClr val="hlink"/>
                </a:solidFill>
              </a:rPr>
              <a:t>      P(A)= 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p</a:t>
            </a:r>
            <a:r>
              <a:rPr lang="en-US" sz="1800" baseline="-25000" dirty="0" smtClean="0">
                <a:solidFill>
                  <a:schemeClr val="hlink"/>
                </a:solidFill>
                <a:latin typeface="Calibri"/>
              </a:rPr>
              <a:t>1</a:t>
            </a:r>
            <a:r>
              <a:rPr lang="en-US" sz="1800" dirty="0" smtClean="0">
                <a:solidFill>
                  <a:schemeClr val="hlink"/>
                </a:solidFill>
              </a:rPr>
              <a:t>;   P(B) =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p</a:t>
            </a:r>
            <a:r>
              <a:rPr lang="en-US" sz="1800" baseline="-25000" dirty="0" smtClean="0">
                <a:solidFill>
                  <a:schemeClr val="hlink"/>
                </a:solidFill>
                <a:latin typeface="Calibri"/>
              </a:rPr>
              <a:t>2</a:t>
            </a:r>
            <a:r>
              <a:rPr lang="en-US" sz="1800" dirty="0" smtClean="0">
                <a:solidFill>
                  <a:schemeClr val="hlink"/>
                </a:solidFill>
              </a:rPr>
              <a:t>;   P(C) =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p</a:t>
            </a:r>
            <a:r>
              <a:rPr lang="en-US" sz="1800" baseline="-25000" dirty="0" smtClean="0">
                <a:solidFill>
                  <a:schemeClr val="hlink"/>
                </a:solidFill>
                <a:latin typeface="Calibri"/>
              </a:rPr>
              <a:t>3</a:t>
            </a:r>
            <a:r>
              <a:rPr lang="en-US" sz="1800" dirty="0" smtClean="0">
                <a:solidFill>
                  <a:schemeClr val="hlink"/>
                </a:solidFill>
              </a:rPr>
              <a:t>;   P(D)= 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p</a:t>
            </a:r>
            <a:r>
              <a:rPr lang="en-US" sz="1800" baseline="-25000" dirty="0" smtClean="0">
                <a:solidFill>
                  <a:schemeClr val="hlink"/>
                </a:solidFill>
                <a:latin typeface="Calibri"/>
              </a:rPr>
              <a:t>4</a:t>
            </a:r>
            <a:r>
              <a:rPr lang="en-US" sz="1800" dirty="0" smtClean="0">
                <a:solidFill>
                  <a:schemeClr val="hlink"/>
                </a:solidFill>
              </a:rPr>
              <a:t>;   P(E)= 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p</a:t>
            </a:r>
            <a:r>
              <a:rPr lang="en-US" sz="1800" baseline="-25000" dirty="0" smtClean="0">
                <a:solidFill>
                  <a:schemeClr val="hlink"/>
                </a:solidFill>
                <a:latin typeface="Calibri"/>
              </a:rPr>
              <a:t>5</a:t>
            </a:r>
            <a:r>
              <a:rPr lang="en-US" sz="1800" dirty="0" smtClean="0">
                <a:solidFill>
                  <a:schemeClr val="hlink"/>
                </a:solidFill>
              </a:rPr>
              <a:t>    P(SP)= 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p</a:t>
            </a:r>
            <a:r>
              <a:rPr lang="en-US" sz="1800" baseline="-25000" dirty="0" smtClean="0">
                <a:solidFill>
                  <a:schemeClr val="hlink"/>
                </a:solidFill>
                <a:latin typeface="Calibri"/>
              </a:rPr>
              <a:t>6 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              </a:t>
            </a:r>
            <a:r>
              <a:rPr lang="en-US" sz="1800" dirty="0" smtClean="0">
                <a:solidFill>
                  <a:schemeClr val="hlink"/>
                </a:solidFill>
                <a:latin typeface="Symbol"/>
                <a:sym typeface="Symbol"/>
              </a:rPr>
              <a:t></a:t>
            </a:r>
            <a:r>
              <a:rPr lang="en-US" sz="1800" baseline="-25000" dirty="0" err="1" smtClean="0">
                <a:solidFill>
                  <a:schemeClr val="hlink"/>
                </a:solidFill>
                <a:latin typeface="Symbol"/>
                <a:sym typeface="Symbol"/>
              </a:rPr>
              <a:t>i</a:t>
            </a:r>
            <a:r>
              <a:rPr lang="en-US" sz="1800" dirty="0" smtClean="0">
                <a:solidFill>
                  <a:schemeClr val="hlink"/>
                </a:solidFill>
                <a:latin typeface="Calibri"/>
              </a:rPr>
              <a:t> p</a:t>
            </a:r>
            <a:r>
              <a:rPr lang="en-US" sz="1800" baseline="-25000" dirty="0" smtClean="0">
                <a:solidFill>
                  <a:schemeClr val="hlink"/>
                </a:solidFill>
                <a:latin typeface="Calibri"/>
              </a:rPr>
              <a:t>i</a:t>
            </a:r>
            <a:r>
              <a:rPr lang="en-US" sz="1800" dirty="0" smtClean="0">
                <a:solidFill>
                  <a:schemeClr val="hlink"/>
                </a:solidFill>
              </a:rPr>
              <a:t> = 1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This is a family of distributions; </a:t>
            </a:r>
            <a:r>
              <a:rPr lang="en-US" sz="1800" dirty="0" smtClean="0">
                <a:solidFill>
                  <a:srgbClr val="0000FF"/>
                </a:solidFill>
              </a:rPr>
              <a:t>learning</a:t>
            </a:r>
            <a:r>
              <a:rPr lang="en-US" sz="1800" dirty="0" smtClean="0"/>
              <a:t> is identifying a member of this family.</a:t>
            </a:r>
            <a:endParaRPr lang="en-US" sz="18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800" dirty="0" smtClean="0">
                <a:solidFill>
                  <a:schemeClr val="hlink"/>
                </a:solidFill>
              </a:rPr>
              <a:t>       E.g., P(A</a:t>
            </a:r>
            <a:r>
              <a:rPr lang="en-US" sz="1800" dirty="0">
                <a:solidFill>
                  <a:schemeClr val="hlink"/>
                </a:solidFill>
              </a:rPr>
              <a:t>)= 0.3;   P(B) =0.1;   P(C) =0.2;   P(D)= 0.2;   P(E)= 0.1    P(SP)=0.1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We assume a </a:t>
            </a:r>
            <a:r>
              <a:rPr lang="en-US" sz="1800" dirty="0" smtClean="0">
                <a:solidFill>
                  <a:schemeClr val="hlink"/>
                </a:solidFill>
              </a:rPr>
              <a:t>generative model</a:t>
            </a:r>
            <a:r>
              <a:rPr lang="en-US" sz="1800" dirty="0" smtClean="0"/>
              <a:t> of </a:t>
            </a:r>
            <a:r>
              <a:rPr lang="en-US" sz="1800" dirty="0" smtClean="0">
                <a:solidFill>
                  <a:schemeClr val="hlink"/>
                </a:solidFill>
              </a:rPr>
              <a:t>independent characters (fixed k)</a:t>
            </a:r>
            <a:r>
              <a:rPr lang="en-US" sz="1800" dirty="0" smtClean="0"/>
              <a:t>: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P(U) = P(x</a:t>
            </a:r>
            <a:r>
              <a:rPr lang="en-US" sz="1800" baseline="-25000" dirty="0" smtClean="0">
                <a:solidFill>
                  <a:schemeClr val="tx1"/>
                </a:solidFill>
              </a:rPr>
              <a:t>1</a:t>
            </a:r>
            <a:r>
              <a:rPr lang="en-US" sz="1800" dirty="0" smtClean="0">
                <a:solidFill>
                  <a:schemeClr val="tx1"/>
                </a:solidFill>
              </a:rPr>
              <a:t>, x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,…,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k</a:t>
            </a:r>
            <a:r>
              <a:rPr lang="en-US" sz="1800" dirty="0" smtClean="0">
                <a:solidFill>
                  <a:schemeClr val="tx1"/>
                </a:solidFill>
              </a:rPr>
              <a:t>)= 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</a:t>
            </a:r>
            <a:r>
              <a:rPr lang="en-US" sz="1800" baseline="-25000" dirty="0" smtClean="0">
                <a:solidFill>
                  <a:schemeClr val="tx1"/>
                </a:solidFill>
                <a:sym typeface="Symbol" pitchFamily="18" charset="2"/>
              </a:rPr>
              <a:t>i=1,k </a:t>
            </a:r>
            <a:r>
              <a:rPr lang="en-US" sz="1800" dirty="0" smtClean="0">
                <a:solidFill>
                  <a:schemeClr val="tx1"/>
                </a:solidFill>
              </a:rPr>
              <a:t>P(x</a:t>
            </a:r>
            <a:r>
              <a:rPr lang="en-US" sz="1800" baseline="-25000" dirty="0" smtClean="0">
                <a:solidFill>
                  <a:schemeClr val="tx1"/>
                </a:solidFill>
              </a:rPr>
              <a:t>i</a:t>
            </a:r>
            <a:r>
              <a:rPr lang="en-US" sz="1800" dirty="0" smtClean="0">
                <a:solidFill>
                  <a:schemeClr val="tx1"/>
                </a:solidFill>
              </a:rPr>
              <a:t>| x</a:t>
            </a:r>
            <a:r>
              <a:rPr lang="en-US" sz="1800" baseline="-25000" dirty="0" smtClean="0">
                <a:solidFill>
                  <a:schemeClr val="tx1"/>
                </a:solidFill>
              </a:rPr>
              <a:t>i+1</a:t>
            </a:r>
            <a:r>
              <a:rPr lang="en-US" sz="1800" dirty="0" smtClean="0">
                <a:solidFill>
                  <a:schemeClr val="tx1"/>
                </a:solidFill>
              </a:rPr>
              <a:t>, x</a:t>
            </a:r>
            <a:r>
              <a:rPr lang="en-US" sz="1800" baseline="-25000" dirty="0" smtClean="0">
                <a:solidFill>
                  <a:schemeClr val="tx1"/>
                </a:solidFill>
              </a:rPr>
              <a:t>i+2</a:t>
            </a:r>
            <a:r>
              <a:rPr lang="en-US" sz="1800" dirty="0" smtClean="0">
                <a:solidFill>
                  <a:schemeClr val="tx1"/>
                </a:solidFill>
              </a:rPr>
              <a:t>,…, </a:t>
            </a:r>
            <a:r>
              <a:rPr lang="en-US" sz="1800" dirty="0" err="1" smtClean="0">
                <a:solidFill>
                  <a:schemeClr val="tx1"/>
                </a:solidFill>
              </a:rPr>
              <a:t>x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k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r>
              <a:rPr lang="en-US" sz="1800" dirty="0" smtClean="0">
                <a:solidFill>
                  <a:schemeClr val="hlink"/>
                </a:solidFill>
              </a:rPr>
              <a:t>= </a:t>
            </a:r>
            <a:r>
              <a:rPr lang="en-US" sz="1800" dirty="0" smtClean="0">
                <a:solidFill>
                  <a:schemeClr val="hlink"/>
                </a:solidFill>
                <a:sym typeface="Symbol" pitchFamily="18" charset="2"/>
              </a:rPr>
              <a:t></a:t>
            </a:r>
            <a:r>
              <a:rPr lang="en-US" sz="1800" baseline="-25000" dirty="0" smtClean="0">
                <a:solidFill>
                  <a:schemeClr val="hlink"/>
                </a:solidFill>
                <a:sym typeface="Symbol" pitchFamily="18" charset="2"/>
              </a:rPr>
              <a:t>i=1,k </a:t>
            </a:r>
            <a:r>
              <a:rPr lang="en-US" sz="1800" dirty="0" smtClean="0">
                <a:solidFill>
                  <a:schemeClr val="hlink"/>
                </a:solidFill>
              </a:rPr>
              <a:t>P(x</a:t>
            </a:r>
            <a:r>
              <a:rPr lang="en-US" sz="1800" baseline="-25000" dirty="0" smtClean="0">
                <a:solidFill>
                  <a:schemeClr val="hlink"/>
                </a:solidFill>
              </a:rPr>
              <a:t>i</a:t>
            </a:r>
            <a:r>
              <a:rPr lang="en-US" sz="1800" dirty="0" smtClean="0">
                <a:solidFill>
                  <a:schemeClr val="hlink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The </a:t>
            </a:r>
            <a:r>
              <a:rPr lang="en-US" sz="1800" dirty="0" smtClean="0">
                <a:solidFill>
                  <a:schemeClr val="hlink"/>
                </a:solidFill>
              </a:rPr>
              <a:t>parameters of the model</a:t>
            </a:r>
            <a:r>
              <a:rPr lang="en-US" sz="1800" dirty="0" smtClean="0"/>
              <a:t> are the </a:t>
            </a:r>
            <a:r>
              <a:rPr lang="en-US" sz="1800" dirty="0" smtClean="0">
                <a:solidFill>
                  <a:srgbClr val="0000FF"/>
                </a:solidFill>
              </a:rPr>
              <a:t>character</a:t>
            </a:r>
            <a:r>
              <a:rPr lang="en-US" sz="1800" dirty="0" smtClean="0"/>
              <a:t> generation probabilities </a:t>
            </a:r>
            <a:r>
              <a:rPr lang="en-US" sz="1800" dirty="0" smtClean="0">
                <a:solidFill>
                  <a:srgbClr val="0000FF"/>
                </a:solidFill>
              </a:rPr>
              <a:t>(Unigram).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Goal:</a:t>
            </a:r>
            <a:r>
              <a:rPr lang="en-US" sz="1800" dirty="0" smtClean="0"/>
              <a:t> to </a:t>
            </a:r>
            <a:r>
              <a:rPr lang="en-US" sz="1800" dirty="0" smtClean="0">
                <a:solidFill>
                  <a:srgbClr val="0000FF"/>
                </a:solidFill>
              </a:rPr>
              <a:t>determine</a:t>
            </a:r>
            <a:r>
              <a:rPr lang="en-US" sz="1800" dirty="0" smtClean="0"/>
              <a:t> which of two strings </a:t>
            </a:r>
            <a:r>
              <a:rPr lang="en-US" sz="1800" dirty="0" smtClean="0">
                <a:solidFill>
                  <a:schemeClr val="hlink"/>
                </a:solidFill>
              </a:rPr>
              <a:t>U, V</a:t>
            </a:r>
            <a:r>
              <a:rPr lang="en-US" sz="1800" dirty="0" smtClean="0"/>
              <a:t> is more likely.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chemeClr val="hlink"/>
                </a:solidFill>
              </a:rPr>
              <a:t>The Bayesian way</a:t>
            </a:r>
            <a:r>
              <a:rPr lang="en-US" sz="1800" dirty="0" smtClean="0"/>
              <a:t>: compute the probability of each string, and decide which is more likely.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solidFill>
                  <a:srgbClr val="0000FF"/>
                </a:solidFill>
              </a:rPr>
              <a:t>Learning </a:t>
            </a:r>
            <a:r>
              <a:rPr lang="en-US" sz="1800" dirty="0" smtClean="0"/>
              <a:t>here is: </a:t>
            </a:r>
            <a:r>
              <a:rPr lang="en-US" sz="1800" dirty="0" smtClean="0">
                <a:solidFill>
                  <a:schemeClr val="hlink"/>
                </a:solidFill>
              </a:rPr>
              <a:t>learning the parameters </a:t>
            </a:r>
            <a:r>
              <a:rPr lang="en-US" sz="1800" dirty="0" smtClean="0"/>
              <a:t>of a known model family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How?</a:t>
            </a:r>
          </a:p>
        </p:txBody>
      </p:sp>
      <p:sp>
        <p:nvSpPr>
          <p:cNvPr id="1032196" name="Text Box 4"/>
          <p:cNvSpPr txBox="1">
            <a:spLocks noChangeArrowheads="1"/>
          </p:cNvSpPr>
          <p:nvPr/>
        </p:nvSpPr>
        <p:spPr bwMode="auto">
          <a:xfrm>
            <a:off x="3657600" y="5013325"/>
            <a:ext cx="4343400" cy="3968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Consider Strings: AABBC &amp; ABBBA</a:t>
            </a:r>
          </a:p>
        </p:txBody>
      </p:sp>
      <p:sp>
        <p:nvSpPr>
          <p:cNvPr id="1032197" name="Text Box 5"/>
          <p:cNvSpPr txBox="1">
            <a:spLocks noChangeArrowheads="1"/>
          </p:cNvSpPr>
          <p:nvPr/>
        </p:nvSpPr>
        <p:spPr bwMode="auto">
          <a:xfrm>
            <a:off x="2286000" y="5791200"/>
            <a:ext cx="6172200" cy="701675"/>
          </a:xfrm>
          <a:prstGeom prst="rect">
            <a:avLst/>
          </a:prstGeom>
          <a:solidFill>
            <a:srgbClr val="FFFF99"/>
          </a:solidFill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dirty="0">
                <a:latin typeface="+mn-lt"/>
              </a:rPr>
              <a:t>You observe a string; use it to learn the language model. E.g., S= </a:t>
            </a:r>
            <a:r>
              <a:rPr lang="en-US" sz="2000" dirty="0" smtClean="0">
                <a:latin typeface="+mn-lt"/>
              </a:rPr>
              <a:t>AABBABC;                      </a:t>
            </a:r>
            <a:r>
              <a:rPr lang="en-US" sz="2000" dirty="0">
                <a:latin typeface="+mn-lt"/>
              </a:rPr>
              <a:t>Compute P(A)</a:t>
            </a:r>
          </a:p>
        </p:txBody>
      </p:sp>
    </p:spTree>
    <p:extLst>
      <p:ext uri="{BB962C8B-B14F-4D97-AF65-F5344CB8AC3E}">
        <p14:creationId xmlns:p14="http://schemas.microsoft.com/office/powerpoint/2010/main" val="155353152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32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2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2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2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2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2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32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2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32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21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21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3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194" grpId="0" build="p" autoUpdateAnimBg="0"/>
      <p:bldP spid="1032196" grpId="0" animBg="1" autoUpdateAnimBg="0"/>
      <p:bldP spid="103219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Likelihood Estimate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554245E-EC29-4E27-AEDD-F53D7F8942F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291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Assume that you toss a </a:t>
            </a:r>
            <a:r>
              <a:rPr lang="en-US" dirty="0" smtClean="0">
                <a:solidFill>
                  <a:schemeClr val="hlink"/>
                </a:solidFill>
              </a:rPr>
              <a:t>(p,1-p)</a:t>
            </a:r>
            <a:r>
              <a:rPr lang="en-US" dirty="0" smtClean="0"/>
              <a:t> coin </a:t>
            </a:r>
            <a:r>
              <a:rPr lang="en-US" dirty="0" smtClean="0">
                <a:solidFill>
                  <a:schemeClr val="hlink"/>
                </a:solidFill>
              </a:rPr>
              <a:t>m</a:t>
            </a:r>
            <a:r>
              <a:rPr lang="en-US" dirty="0" smtClean="0"/>
              <a:t> times and get </a:t>
            </a:r>
            <a:r>
              <a:rPr lang="en-US" dirty="0" smtClean="0">
                <a:solidFill>
                  <a:schemeClr val="hlink"/>
                </a:solidFill>
              </a:rPr>
              <a:t>k</a:t>
            </a:r>
            <a:r>
              <a:rPr lang="en-US" dirty="0" smtClean="0"/>
              <a:t> Heads, </a:t>
            </a:r>
            <a:r>
              <a:rPr lang="en-US" dirty="0" smtClean="0">
                <a:solidFill>
                  <a:schemeClr val="hlink"/>
                </a:solidFill>
              </a:rPr>
              <a:t>m-k</a:t>
            </a:r>
            <a:r>
              <a:rPr lang="en-US" dirty="0" smtClean="0"/>
              <a:t> Tails.  </a:t>
            </a:r>
            <a:r>
              <a:rPr lang="en-US" dirty="0" smtClean="0">
                <a:solidFill>
                  <a:schemeClr val="hlink"/>
                </a:solidFill>
              </a:rPr>
              <a:t>What is p?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If </a:t>
            </a:r>
            <a:r>
              <a:rPr lang="en-US" dirty="0" smtClean="0">
                <a:solidFill>
                  <a:schemeClr val="hlink"/>
                </a:solidFill>
              </a:rPr>
              <a:t>p</a:t>
            </a:r>
            <a:r>
              <a:rPr lang="en-US" dirty="0" smtClean="0"/>
              <a:t> is the probability of Head, the probability of the data observed is:  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chemeClr val="hlink"/>
                </a:solidFill>
              </a:rPr>
              <a:t>P(</a:t>
            </a:r>
            <a:r>
              <a:rPr lang="en-US" dirty="0" err="1" smtClean="0">
                <a:solidFill>
                  <a:schemeClr val="hlink"/>
                </a:solidFill>
              </a:rPr>
              <a:t>D|p</a:t>
            </a:r>
            <a:r>
              <a:rPr lang="en-US" dirty="0" smtClean="0">
                <a:solidFill>
                  <a:schemeClr val="hlink"/>
                </a:solidFill>
              </a:rPr>
              <a:t>) = </a:t>
            </a:r>
            <a:r>
              <a:rPr lang="en-US" dirty="0" err="1" smtClean="0">
                <a:solidFill>
                  <a:schemeClr val="hlink"/>
                </a:solidFill>
              </a:rPr>
              <a:t>p</a:t>
            </a:r>
            <a:r>
              <a:rPr lang="en-US" baseline="30000" dirty="0" err="1" smtClean="0">
                <a:solidFill>
                  <a:schemeClr val="hlink"/>
                </a:solidFill>
              </a:rPr>
              <a:t>k</a:t>
            </a:r>
            <a:r>
              <a:rPr lang="en-US" baseline="30000" dirty="0" smtClean="0">
                <a:solidFill>
                  <a:schemeClr val="hlink"/>
                </a:solidFill>
              </a:rPr>
              <a:t> </a:t>
            </a:r>
            <a:r>
              <a:rPr lang="en-US" dirty="0" smtClean="0">
                <a:solidFill>
                  <a:schemeClr val="hlink"/>
                </a:solidFill>
              </a:rPr>
              <a:t>(1-p)</a:t>
            </a:r>
            <a:r>
              <a:rPr lang="en-US" baseline="30000" dirty="0" smtClean="0">
                <a:solidFill>
                  <a:schemeClr val="hlink"/>
                </a:solidFill>
              </a:rPr>
              <a:t>m-k</a:t>
            </a:r>
            <a:endParaRPr lang="en-US" baseline="30000" dirty="0" smtClean="0">
              <a:solidFill>
                <a:schemeClr val="hlink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>
                <a:sym typeface="Symbol" pitchFamily="18" charset="2"/>
              </a:rPr>
              <a:t> The log Likelihood: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chemeClr val="hlink"/>
                </a:solidFill>
              </a:rPr>
              <a:t>L(p) = log P(</a:t>
            </a:r>
            <a:r>
              <a:rPr lang="en-US" dirty="0" err="1" smtClean="0">
                <a:solidFill>
                  <a:schemeClr val="hlink"/>
                </a:solidFill>
              </a:rPr>
              <a:t>D|p</a:t>
            </a:r>
            <a:r>
              <a:rPr lang="en-US" dirty="0" smtClean="0">
                <a:solidFill>
                  <a:schemeClr val="hlink"/>
                </a:solidFill>
              </a:rPr>
              <a:t>) = k log(p) + (m-k)log(1-p)</a:t>
            </a:r>
            <a:endParaRPr lang="en-US" baseline="30000" dirty="0" smtClean="0">
              <a:solidFill>
                <a:schemeClr val="hlink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 To maximize, set the derivative w.r.t. </a:t>
            </a:r>
            <a:r>
              <a:rPr lang="en-US" dirty="0" smtClean="0">
                <a:solidFill>
                  <a:schemeClr val="hlink"/>
                </a:solidFill>
              </a:rPr>
              <a:t>p</a:t>
            </a:r>
            <a:r>
              <a:rPr lang="en-US" dirty="0" smtClean="0"/>
              <a:t> equal to 0: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dirty="0" smtClean="0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dirty="0" err="1" smtClean="0">
                <a:solidFill>
                  <a:schemeClr val="hlink"/>
                </a:solidFill>
              </a:rPr>
              <a:t>dL</a:t>
            </a:r>
            <a:r>
              <a:rPr lang="en-US" dirty="0" smtClean="0">
                <a:solidFill>
                  <a:schemeClr val="hlink"/>
                </a:solidFill>
              </a:rPr>
              <a:t>(p)/</a:t>
            </a:r>
            <a:r>
              <a:rPr lang="en-US" dirty="0" err="1" smtClean="0">
                <a:solidFill>
                  <a:schemeClr val="hlink"/>
                </a:solidFill>
              </a:rPr>
              <a:t>dp</a:t>
            </a:r>
            <a:r>
              <a:rPr lang="en-US" dirty="0" smtClean="0">
                <a:solidFill>
                  <a:schemeClr val="hlink"/>
                </a:solidFill>
              </a:rPr>
              <a:t> = k/p – (m-k)/(1-p)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Solving this for p, gives:      </a:t>
            </a:r>
            <a:r>
              <a:rPr lang="en-US" dirty="0" smtClean="0">
                <a:solidFill>
                  <a:schemeClr val="hlink"/>
                </a:solidFill>
              </a:rPr>
              <a:t>p=k/m</a:t>
            </a:r>
          </a:p>
        </p:txBody>
      </p:sp>
      <p:sp>
        <p:nvSpPr>
          <p:cNvPr id="1029127" name="Text Box 7"/>
          <p:cNvSpPr txBox="1">
            <a:spLocks noChangeArrowheads="1"/>
          </p:cNvSpPr>
          <p:nvPr/>
        </p:nvSpPr>
        <p:spPr bwMode="auto">
          <a:xfrm>
            <a:off x="3886200" y="2025650"/>
            <a:ext cx="5181600" cy="646331"/>
          </a:xfrm>
          <a:prstGeom prst="rect">
            <a:avLst/>
          </a:prstGeom>
          <a:solidFill>
            <a:srgbClr val="FFFF99"/>
          </a:solidFill>
          <a:ln w="1905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hlink"/>
                </a:solidFill>
                <a:latin typeface="+mn-lt"/>
              </a:rPr>
              <a:t>2.</a:t>
            </a:r>
            <a:r>
              <a:rPr lang="en-US" sz="1800" dirty="0">
                <a:latin typeface="+mn-lt"/>
              </a:rPr>
              <a:t> In practice, smoothing is advisable </a:t>
            </a:r>
            <a:r>
              <a:rPr lang="en-US" sz="1800" dirty="0" smtClean="0">
                <a:latin typeface="+mn-lt"/>
              </a:rPr>
              <a:t>– deriving the right smoothing can be done by assuming </a:t>
            </a:r>
            <a:r>
              <a:rPr lang="en-US" sz="1800" dirty="0">
                <a:latin typeface="+mn-lt"/>
              </a:rPr>
              <a:t>a </a:t>
            </a:r>
            <a:r>
              <a:rPr lang="en-US" sz="1800" dirty="0" smtClean="0">
                <a:latin typeface="+mn-lt"/>
              </a:rPr>
              <a:t>prior. </a:t>
            </a:r>
            <a:endParaRPr lang="en-US" sz="1800" dirty="0">
              <a:latin typeface="+mn-lt"/>
            </a:endParaRPr>
          </a:p>
        </p:txBody>
      </p:sp>
      <p:sp>
        <p:nvSpPr>
          <p:cNvPr id="1029128" name="Text Box 8"/>
          <p:cNvSpPr txBox="1">
            <a:spLocks noChangeArrowheads="1"/>
          </p:cNvSpPr>
          <p:nvPr/>
        </p:nvSpPr>
        <p:spPr bwMode="auto">
          <a:xfrm>
            <a:off x="1676400" y="0"/>
            <a:ext cx="7239000" cy="646331"/>
          </a:xfrm>
          <a:prstGeom prst="rect">
            <a:avLst/>
          </a:prstGeom>
          <a:solidFill>
            <a:srgbClr val="FFFF99"/>
          </a:solidFill>
          <a:ln w="1905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chemeClr val="hlink"/>
                </a:solidFill>
                <a:latin typeface="+mn-lt"/>
              </a:rPr>
              <a:t>1.</a:t>
            </a:r>
            <a:r>
              <a:rPr lang="en-US" sz="1800" dirty="0">
                <a:latin typeface="+mn-lt"/>
              </a:rPr>
              <a:t> The model we assumed is binomial. </a:t>
            </a:r>
            <a:r>
              <a:rPr lang="en-US" sz="1800" dirty="0">
                <a:solidFill>
                  <a:schemeClr val="folHlink"/>
                </a:solidFill>
                <a:latin typeface="+mn-lt"/>
              </a:rPr>
              <a:t>You could assume a different model</a:t>
            </a:r>
            <a:r>
              <a:rPr lang="en-US" sz="1800" dirty="0" smtClean="0">
                <a:solidFill>
                  <a:schemeClr val="folHlink"/>
                </a:solidFill>
                <a:latin typeface="+mn-lt"/>
              </a:rPr>
              <a:t>! </a:t>
            </a:r>
            <a:r>
              <a:rPr lang="en-US" sz="1800" dirty="0" smtClean="0">
                <a:latin typeface="+mn-lt"/>
              </a:rPr>
              <a:t>Next we will consider other models and see how to learn their parameters.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619363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9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9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9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/>
      <p:bldP spid="1029127" grpId="0" animBg="1" autoUpdateAnimBg="0"/>
      <p:bldP spid="1029128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334000"/>
          </a:xfrm>
        </p:spPr>
        <p:txBody>
          <a:bodyPr/>
          <a:lstStyle/>
          <a:p>
            <a:r>
              <a:rPr lang="en-US" sz="2000" b="1" dirty="0" smtClean="0"/>
              <a:t>Bernoulli Distribution:  </a:t>
            </a:r>
          </a:p>
          <a:p>
            <a:pPr lvl="1"/>
            <a:r>
              <a:rPr lang="en-US" dirty="0" smtClean="0"/>
              <a:t>Random Variable X takes </a:t>
            </a:r>
            <a:r>
              <a:rPr lang="en-US" dirty="0" smtClean="0">
                <a:solidFill>
                  <a:srgbClr val="0000FF"/>
                </a:solidFill>
              </a:rPr>
              <a:t>values {0, 1} </a:t>
            </a:r>
            <a:r>
              <a:rPr lang="en-US" dirty="0" smtClean="0"/>
              <a:t>s.t  P(X=1) = p = 1 – P(X=0)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(Think of tossing a coin)</a:t>
            </a:r>
          </a:p>
          <a:p>
            <a:r>
              <a:rPr lang="en-US" sz="2000" b="1" dirty="0" smtClean="0"/>
              <a:t>Binomial Distribution: </a:t>
            </a:r>
          </a:p>
          <a:p>
            <a:pPr lvl="1"/>
            <a:r>
              <a:rPr lang="en-US" dirty="0" smtClean="0"/>
              <a:t>Random Variable X takes </a:t>
            </a:r>
            <a:r>
              <a:rPr lang="en-US" dirty="0" smtClean="0">
                <a:solidFill>
                  <a:srgbClr val="0000FF"/>
                </a:solidFill>
              </a:rPr>
              <a:t>values {1, 2,…, n} </a:t>
            </a:r>
            <a:r>
              <a:rPr lang="en-US" dirty="0" smtClean="0"/>
              <a:t>representing  the number of successes (X=1) in n Bernoulli trials.</a:t>
            </a:r>
          </a:p>
          <a:p>
            <a:pPr lvl="1"/>
            <a:r>
              <a:rPr lang="en-US" dirty="0" smtClean="0"/>
              <a:t>P(X=k) = f(n, p, k) = </a:t>
            </a:r>
            <a:r>
              <a:rPr lang="en-US" dirty="0" err="1" smtClean="0">
                <a:latin typeface="Calibri"/>
              </a:rPr>
              <a:t>C</a:t>
            </a:r>
            <a:r>
              <a:rPr lang="en-US" baseline="-25000" dirty="0" err="1" smtClean="0">
                <a:latin typeface="Calibri"/>
              </a:rPr>
              <a:t>n</a:t>
            </a:r>
            <a:r>
              <a:rPr lang="en-US" baseline="30000" dirty="0" err="1" smtClean="0">
                <a:latin typeface="Calibri"/>
              </a:rPr>
              <a:t>k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p</a:t>
            </a:r>
            <a:r>
              <a:rPr lang="en-US" baseline="30000" dirty="0" err="1" smtClean="0">
                <a:latin typeface="Calibri"/>
              </a:rPr>
              <a:t>k</a:t>
            </a:r>
            <a:r>
              <a:rPr lang="en-US" dirty="0" smtClean="0"/>
              <a:t> (</a:t>
            </a:r>
            <a:r>
              <a:rPr lang="en-US" dirty="0" smtClean="0">
                <a:latin typeface="Calibri"/>
              </a:rPr>
              <a:t>1-p)</a:t>
            </a:r>
            <a:r>
              <a:rPr lang="en-US" baseline="30000" dirty="0" smtClean="0">
                <a:latin typeface="Calibri"/>
              </a:rPr>
              <a:t>n-k</a:t>
            </a:r>
          </a:p>
          <a:p>
            <a:pPr lvl="1"/>
            <a:r>
              <a:rPr lang="en-US" dirty="0" smtClean="0"/>
              <a:t>Note that if X ~ </a:t>
            </a:r>
            <a:r>
              <a:rPr lang="en-US" dirty="0" err="1" smtClean="0"/>
              <a:t>Binom</a:t>
            </a:r>
            <a:r>
              <a:rPr lang="en-US" dirty="0" smtClean="0"/>
              <a:t>(n, p) </a:t>
            </a:r>
            <a:r>
              <a:rPr lang="en-US" dirty="0" smtClean="0">
                <a:solidFill>
                  <a:srgbClr val="0000FF"/>
                </a:solidFill>
              </a:rPr>
              <a:t>and </a:t>
            </a:r>
            <a:r>
              <a:rPr lang="en-US" dirty="0" smtClean="0"/>
              <a:t>Y ~ </a:t>
            </a:r>
            <a:r>
              <a:rPr lang="en-US" dirty="0" err="1" smtClean="0"/>
              <a:t>Bernulli</a:t>
            </a:r>
            <a:r>
              <a:rPr lang="en-US" dirty="0" smtClean="0"/>
              <a:t> (p),    </a:t>
            </a:r>
            <a:r>
              <a:rPr lang="en-US" dirty="0" smtClean="0">
                <a:solidFill>
                  <a:srgbClr val="0000FF"/>
                </a:solidFill>
              </a:rPr>
              <a:t>X = 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</a:t>
            </a:r>
            <a:r>
              <a:rPr lang="en-US" baseline="-25000" dirty="0" err="1" smtClean="0">
                <a:solidFill>
                  <a:srgbClr val="0000FF"/>
                </a:solidFill>
                <a:sym typeface="Symbol" pitchFamily="18" charset="2"/>
              </a:rPr>
              <a:t>i</a:t>
            </a:r>
            <a:r>
              <a:rPr lang="en-US" baseline="-25000" dirty="0" smtClean="0">
                <a:solidFill>
                  <a:srgbClr val="0000FF"/>
                </a:solidFill>
                <a:sym typeface="Symbol" pitchFamily="18" charset="2"/>
              </a:rPr>
              <a:t>=1,n</a:t>
            </a:r>
            <a:r>
              <a:rPr lang="en-US" dirty="0" smtClean="0">
                <a:solidFill>
                  <a:srgbClr val="0000FF"/>
                </a:solidFill>
              </a:rPr>
              <a:t> Y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(Think of multiple coin tosses) </a:t>
            </a:r>
          </a:p>
          <a:p>
            <a:endParaRPr lang="en-US" dirty="0"/>
          </a:p>
        </p:txBody>
      </p:sp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4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Recap: Error Driven Learning (2)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Inductive learning comes into play when the distribution is not known. </a:t>
            </a:r>
          </a:p>
          <a:p>
            <a:r>
              <a:rPr lang="en-US" dirty="0" smtClean="0"/>
              <a:t>Then, there are two basic approaches to take.</a:t>
            </a:r>
          </a:p>
          <a:p>
            <a:pPr lvl="1"/>
            <a:r>
              <a:rPr lang="en-US" dirty="0" smtClean="0"/>
              <a:t>Discriminative (direct) learning  </a:t>
            </a:r>
          </a:p>
          <a:p>
            <a:r>
              <a:rPr lang="en-US" dirty="0" smtClean="0"/>
              <a:t>and  </a:t>
            </a:r>
          </a:p>
          <a:p>
            <a:pPr lvl="1"/>
            <a:r>
              <a:rPr lang="en-US" dirty="0" smtClean="0"/>
              <a:t>Bayesian Learning (Generative) </a:t>
            </a:r>
          </a:p>
          <a:p>
            <a:endParaRPr lang="en-US" dirty="0" smtClean="0"/>
          </a:p>
          <a:p>
            <a:r>
              <a:rPr lang="en-US" dirty="0" smtClean="0"/>
              <a:t>Running example: Text Correction:</a:t>
            </a:r>
          </a:p>
          <a:p>
            <a:r>
              <a:rPr lang="en-US" dirty="0" smtClean="0"/>
              <a:t>“I saw the girl it the park”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 saw the girl in the park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B8E07CD-F430-4D15-931F-ADFB70B879D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60642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334000"/>
          </a:xfrm>
        </p:spPr>
        <p:txBody>
          <a:bodyPr/>
          <a:lstStyle/>
          <a:p>
            <a:r>
              <a:rPr lang="en-US" sz="2000" b="1" dirty="0" smtClean="0"/>
              <a:t>Categorical Distribution:  </a:t>
            </a:r>
          </a:p>
          <a:p>
            <a:pPr lvl="1"/>
            <a:r>
              <a:rPr lang="en-US" dirty="0" smtClean="0"/>
              <a:t>Random Variable X takes on </a:t>
            </a:r>
            <a:r>
              <a:rPr lang="en-US" dirty="0" smtClean="0">
                <a:solidFill>
                  <a:srgbClr val="0000FF"/>
                </a:solidFill>
              </a:rPr>
              <a:t>values in {1,2,…k}  </a:t>
            </a:r>
            <a:r>
              <a:rPr lang="en-US" dirty="0" smtClean="0"/>
              <a:t>s.t P(X=i) = </a:t>
            </a:r>
            <a:r>
              <a:rPr lang="en-US" dirty="0" smtClean="0">
                <a:latin typeface="Calibri"/>
              </a:rPr>
              <a:t>p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 and  </a:t>
            </a:r>
            <a:r>
              <a:rPr lang="en-US" dirty="0" smtClean="0">
                <a:sym typeface="Symbol" pitchFamily="18" charset="2"/>
              </a:rPr>
              <a:t>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dirty="0" smtClean="0">
                <a:latin typeface="Calibri"/>
                <a:sym typeface="Symbol" pitchFamily="18" charset="2"/>
              </a:rPr>
              <a:t> </a:t>
            </a:r>
            <a:r>
              <a:rPr lang="en-US" baseline="30000" dirty="0" smtClean="0">
                <a:latin typeface="Calibri"/>
                <a:sym typeface="Symbol" pitchFamily="18" charset="2"/>
              </a:rPr>
              <a:t>k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p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= 1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(Think of a dice) </a:t>
            </a:r>
          </a:p>
          <a:p>
            <a:r>
              <a:rPr lang="en-US" sz="2000" b="1" dirty="0" smtClean="0"/>
              <a:t>Multinomial Distribution:</a:t>
            </a:r>
            <a:endParaRPr lang="en-US" sz="2000" dirty="0" smtClean="0"/>
          </a:p>
          <a:p>
            <a:pPr lvl="1"/>
            <a:r>
              <a:rPr lang="en-US" dirty="0" smtClean="0"/>
              <a:t>Let the random variables </a:t>
            </a:r>
            <a:r>
              <a:rPr lang="en-US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FF0000"/>
                </a:solidFill>
                <a:latin typeface="Calibri"/>
              </a:rPr>
              <a:t>i</a:t>
            </a:r>
            <a:r>
              <a:rPr lang="en-US" dirty="0" smtClean="0"/>
              <a:t> (i=1, 2,…,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) indicates the number of times outcome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 was observed over the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trials. </a:t>
            </a:r>
          </a:p>
          <a:p>
            <a:pPr lvl="1"/>
            <a:r>
              <a:rPr lang="en-US" dirty="0" smtClean="0"/>
              <a:t>The vector X = (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 ..., 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k</a:t>
            </a:r>
            <a:r>
              <a:rPr lang="en-US" dirty="0" smtClean="0"/>
              <a:t>) follows a multinomial distribution (</a:t>
            </a:r>
            <a:r>
              <a:rPr lang="en-US" dirty="0" err="1" smtClean="0"/>
              <a:t>n,p</a:t>
            </a:r>
            <a:r>
              <a:rPr lang="en-US" dirty="0" smtClean="0"/>
              <a:t>) where p = (</a:t>
            </a:r>
            <a:r>
              <a:rPr lang="en-US" dirty="0" smtClean="0">
                <a:latin typeface="Calibri"/>
              </a:rPr>
              <a:t>p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 ..., </a:t>
            </a:r>
            <a:r>
              <a:rPr lang="en-US" dirty="0" err="1" smtClean="0">
                <a:latin typeface="Calibri"/>
              </a:rPr>
              <a:t>p</a:t>
            </a:r>
            <a:r>
              <a:rPr lang="en-US" baseline="-25000" dirty="0" err="1" smtClean="0">
                <a:latin typeface="Calibri"/>
              </a:rPr>
              <a:t>k</a:t>
            </a:r>
            <a:r>
              <a:rPr lang="en-US" dirty="0" smtClean="0"/>
              <a:t>) and </a:t>
            </a:r>
            <a:r>
              <a:rPr lang="en-US" dirty="0" smtClean="0">
                <a:sym typeface="Symbol" pitchFamily="18" charset="2"/>
              </a:rPr>
              <a:t></a:t>
            </a:r>
            <a:r>
              <a:rPr lang="en-US" baseline="-25000" dirty="0" smtClean="0">
                <a:sym typeface="Symbol" pitchFamily="18" charset="2"/>
              </a:rPr>
              <a:t>1</a:t>
            </a:r>
            <a:r>
              <a:rPr lang="en-US" baseline="30000" dirty="0" smtClean="0">
                <a:sym typeface="Symbol" pitchFamily="18" charset="2"/>
              </a:rPr>
              <a:t>k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p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= 1 </a:t>
            </a:r>
          </a:p>
          <a:p>
            <a:pPr lvl="1"/>
            <a:r>
              <a:rPr lang="en-US" dirty="0" smtClean="0">
                <a:latin typeface="Calibri"/>
              </a:rPr>
              <a:t>f(x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>
                <a:latin typeface="Calibri"/>
              </a:rPr>
              <a:t>, 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,…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k</a:t>
            </a:r>
            <a:r>
              <a:rPr lang="en-US" dirty="0" smtClean="0">
                <a:latin typeface="Calibri"/>
              </a:rPr>
              <a:t>, n, p</a:t>
            </a:r>
            <a:r>
              <a:rPr lang="en-US" dirty="0" smtClean="0"/>
              <a:t>) = </a:t>
            </a:r>
            <a:r>
              <a:rPr lang="en-US" dirty="0" smtClean="0">
                <a:latin typeface="Calibri"/>
              </a:rPr>
              <a:t>P(X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>
                <a:latin typeface="Calibri"/>
              </a:rPr>
              <a:t>= 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 …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k</a:t>
            </a:r>
            <a:r>
              <a:rPr lang="en-US" dirty="0" smtClean="0">
                <a:latin typeface="Calibri"/>
              </a:rPr>
              <a:t> =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k</a:t>
            </a:r>
            <a:r>
              <a:rPr lang="en-US" dirty="0" smtClean="0"/>
              <a:t>) =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(Think of n tosses of a k sided dice)</a:t>
            </a:r>
          </a:p>
          <a:p>
            <a:endParaRPr lang="en-US" dirty="0"/>
          </a:p>
        </p:txBody>
      </p:sp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5164" name="Picture 12" descr="multinomi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4229100"/>
            <a:ext cx="37433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Distributions(2)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2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572000" y="76200"/>
            <a:ext cx="4495800" cy="575932"/>
          </a:xfrm>
          <a:prstGeom prst="wedgeRectCallout">
            <a:avLst>
              <a:gd name="adj1" fmla="val -40362"/>
              <a:gd name="adj2" fmla="val 383282"/>
            </a:avLst>
          </a:prstGeom>
          <a:solidFill>
            <a:srgbClr val="FFFFCC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50000"/>
                </a:solidFill>
              </a:rPr>
              <a:t>Our eventual goal will be: Given a document, predict whether it’s “good” or “bad”</a:t>
            </a:r>
            <a:endParaRPr lang="en-US" sz="1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915400" cy="5334000"/>
              </a:xfrm>
            </p:spPr>
            <p:txBody>
              <a:bodyPr/>
              <a:lstStyle/>
              <a:p>
                <a:r>
                  <a:rPr lang="en-US" sz="1800" dirty="0" smtClean="0"/>
                  <a:t>We are given a collection of documents written in a three word language {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a, b, c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}</a:t>
                </a:r>
                <a:r>
                  <a:rPr lang="en-US" sz="1800" dirty="0" smtClean="0"/>
                  <a:t>. All the documents have exactly 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n</a:t>
                </a:r>
                <a:r>
                  <a:rPr lang="en-US" sz="1800" dirty="0" smtClean="0"/>
                  <a:t> words (each word can be either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1800" dirty="0" smtClean="0"/>
                  <a:t>,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sz="1800" dirty="0" smtClean="0"/>
                  <a:t> or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sz="1800" dirty="0" smtClean="0"/>
                  <a:t>). </a:t>
                </a:r>
              </a:p>
              <a:p>
                <a:r>
                  <a:rPr lang="en-US" sz="1800" dirty="0" smtClean="0"/>
                  <a:t>We are given a labeled document collection {</a:t>
                </a:r>
                <a:r>
                  <a:rPr lang="en-US" sz="1800" dirty="0" smtClean="0">
                    <a:latin typeface="Calibri"/>
                  </a:rPr>
                  <a:t>D</a:t>
                </a:r>
                <a:r>
                  <a:rPr lang="en-US" sz="1800" baseline="-25000" dirty="0" smtClean="0">
                    <a:latin typeface="Calibri"/>
                  </a:rPr>
                  <a:t>1</a:t>
                </a:r>
                <a:r>
                  <a:rPr lang="en-US" sz="1800" dirty="0" smtClean="0">
                    <a:latin typeface="Calibri"/>
                  </a:rPr>
                  <a:t>, D</a:t>
                </a:r>
                <a:r>
                  <a:rPr lang="en-US" sz="1800" baseline="-25000" dirty="0" smtClean="0">
                    <a:latin typeface="Calibri"/>
                  </a:rPr>
                  <a:t>2</a:t>
                </a:r>
                <a:r>
                  <a:rPr lang="en-US" sz="1800" dirty="0" smtClean="0"/>
                  <a:t> ... , </a:t>
                </a:r>
                <a:r>
                  <a:rPr lang="en-US" sz="1800" dirty="0" err="1" smtClean="0">
                    <a:latin typeface="Calibri"/>
                  </a:rPr>
                  <a:t>D</a:t>
                </a:r>
                <a:r>
                  <a:rPr lang="en-US" sz="1800" baseline="-25000" dirty="0" err="1" smtClean="0">
                    <a:latin typeface="Calibri"/>
                  </a:rPr>
                  <a:t>m</a:t>
                </a:r>
                <a:r>
                  <a:rPr lang="en-US" sz="1800" dirty="0" smtClean="0"/>
                  <a:t>}. The label </a:t>
                </a:r>
                <a:r>
                  <a:rPr lang="en-US" sz="1800" dirty="0" err="1" smtClean="0">
                    <a:solidFill>
                      <a:srgbClr val="0000FF"/>
                    </a:solidFill>
                    <a:latin typeface="Calibri"/>
                  </a:rPr>
                  <a:t>y</a:t>
                </a:r>
                <a:r>
                  <a:rPr lang="en-US" sz="1800" baseline="-25000" dirty="0" err="1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05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 smtClean="0"/>
                  <a:t>of document 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D</a:t>
                </a:r>
                <a:r>
                  <a:rPr lang="en-US" sz="1800" baseline="-25000" dirty="0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050" dirty="0" smtClean="0"/>
                  <a:t> </a:t>
                </a:r>
                <a:r>
                  <a:rPr lang="en-US" sz="1800" dirty="0" smtClean="0"/>
                  <a:t>is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sz="1800" dirty="0" smtClean="0"/>
                  <a:t> or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0</a:t>
                </a:r>
                <a:r>
                  <a:rPr lang="en-US" sz="1800" dirty="0" smtClean="0"/>
                  <a:t>, indicating whether 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D</a:t>
                </a:r>
                <a:r>
                  <a:rPr lang="en-US" sz="1800" baseline="-25000" dirty="0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050" dirty="0" smtClean="0"/>
                  <a:t> </a:t>
                </a:r>
                <a:r>
                  <a:rPr lang="en-US" sz="1800" dirty="0" smtClean="0"/>
                  <a:t>is “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good</a:t>
                </a:r>
                <a:r>
                  <a:rPr lang="en-US" sz="1800" dirty="0" smtClean="0"/>
                  <a:t>” or “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bad</a:t>
                </a:r>
                <a:r>
                  <a:rPr lang="en-US" sz="1800" dirty="0" smtClean="0"/>
                  <a:t>”.</a:t>
                </a:r>
              </a:p>
              <a:p>
                <a:r>
                  <a:rPr lang="en-US" sz="1800" dirty="0" smtClean="0"/>
                  <a:t>This model uses the </a:t>
                </a:r>
                <a:r>
                  <a:rPr lang="en-US" sz="1800" dirty="0" err="1" smtClean="0"/>
                  <a:t>multinominal</a:t>
                </a:r>
                <a:r>
                  <a:rPr lang="en-US" sz="1800" dirty="0" smtClean="0"/>
                  <a:t> distribution. That is, </a:t>
                </a:r>
                <a:r>
                  <a:rPr lang="en-US" sz="1800" dirty="0" err="1" smtClean="0">
                    <a:solidFill>
                      <a:srgbClr val="0000FF"/>
                    </a:solidFill>
                    <a:latin typeface="Calibri"/>
                  </a:rPr>
                  <a:t>a</a:t>
                </a:r>
                <a:r>
                  <a:rPr lang="en-US" sz="1800" baseline="-25000" dirty="0" err="1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05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 smtClean="0"/>
                  <a:t>(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b</a:t>
                </a:r>
                <a:r>
                  <a:rPr lang="en-US" sz="1800" baseline="-25000" dirty="0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,</a:t>
                </a:r>
                <a:r>
                  <a:rPr lang="en-US" sz="1800" dirty="0" smtClean="0"/>
                  <a:t> 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c</a:t>
                </a:r>
                <a:r>
                  <a:rPr lang="en-US" sz="1800" baseline="-25000" dirty="0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800" dirty="0" smtClean="0"/>
                  <a:t>, resp.) is the number of times word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1800" dirty="0" smtClean="0"/>
                  <a:t> (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sz="1800" dirty="0" smtClean="0"/>
                  <a:t>,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sz="1800" dirty="0" smtClean="0"/>
                  <a:t>, resp.) appears in document 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D</a:t>
                </a:r>
                <a:r>
                  <a:rPr lang="en-US" sz="1800" baseline="-25000" dirty="0" smtClean="0">
                    <a:solidFill>
                      <a:srgbClr val="0000FF"/>
                    </a:solidFill>
                  </a:rPr>
                  <a:t>i</a:t>
                </a:r>
                <a:r>
                  <a:rPr lang="en-US" sz="1200" dirty="0" smtClean="0"/>
                  <a:t>. </a:t>
                </a:r>
              </a:p>
              <a:p>
                <a:r>
                  <a:rPr lang="en-US" sz="1800" dirty="0" smtClean="0"/>
                  <a:t>Therefore:                        </a:t>
                </a:r>
                <a:r>
                  <a:rPr lang="en-US" sz="1800" dirty="0" err="1" smtClean="0">
                    <a:solidFill>
                      <a:srgbClr val="0000FF"/>
                    </a:solidFill>
                    <a:latin typeface="Calibri"/>
                  </a:rPr>
                  <a:t>a</a:t>
                </a:r>
                <a:r>
                  <a:rPr lang="en-US" sz="1800" baseline="-25000" dirty="0" err="1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05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+ 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b</a:t>
                </a:r>
                <a:r>
                  <a:rPr lang="en-US" sz="1800" baseline="-25000" dirty="0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05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+ 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c</a:t>
                </a:r>
                <a:r>
                  <a:rPr lang="en-US" sz="1800" baseline="-25000" dirty="0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05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= |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D</a:t>
                </a:r>
                <a:r>
                  <a:rPr lang="en-US" sz="1800" baseline="-25000" dirty="0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| = n.</a:t>
                </a:r>
              </a:p>
              <a:p>
                <a:r>
                  <a:rPr lang="en-US" sz="1800" dirty="0" smtClean="0"/>
                  <a:t>In this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generative</a:t>
                </a:r>
                <a:r>
                  <a:rPr lang="en-US" sz="1800" dirty="0" smtClean="0"/>
                  <a:t> model, we have: </a:t>
                </a:r>
              </a:p>
              <a:p>
                <a:pPr marL="0" indent="0">
                  <a:buNone/>
                </a:pP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                                           P(</a:t>
                </a:r>
                <a:r>
                  <a:rPr lang="en-US" sz="1800" dirty="0" err="1" smtClean="0">
                    <a:solidFill>
                      <a:srgbClr val="0000FF"/>
                    </a:solidFill>
                    <a:latin typeface="Calibri"/>
                  </a:rPr>
                  <a:t>D</a:t>
                </a:r>
                <a:r>
                  <a:rPr lang="en-US" sz="1800" baseline="-25000" dirty="0" err="1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800" dirty="0" err="1" smtClean="0">
                    <a:solidFill>
                      <a:srgbClr val="0000FF"/>
                    </a:solidFill>
                    <a:latin typeface="Calibri"/>
                  </a:rPr>
                  <a:t>|y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 = 1) =n!/(</a:t>
                </a:r>
                <a:r>
                  <a:rPr lang="en-US" sz="1800" dirty="0" err="1" smtClean="0">
                    <a:solidFill>
                      <a:srgbClr val="0000FF"/>
                    </a:solidFill>
                    <a:latin typeface="Calibri"/>
                  </a:rPr>
                  <a:t>a</a:t>
                </a:r>
                <a:r>
                  <a:rPr lang="en-US" sz="1800" baseline="-25000" dirty="0" err="1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! b</a:t>
                </a:r>
                <a:r>
                  <a:rPr lang="en-US" sz="1800" baseline="-25000" dirty="0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! c</a:t>
                </a:r>
                <a:r>
                  <a:rPr lang="en-US" sz="1800" baseline="-25000" dirty="0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!)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baseline="-25000" dirty="0" smtClean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800" baseline="30000" dirty="0" smtClean="0">
                    <a:solidFill>
                      <a:srgbClr val="0000FF"/>
                    </a:solidFill>
                    <a:latin typeface="Calibri"/>
                  </a:rPr>
                  <a:t>a</a:t>
                </a:r>
                <a:r>
                  <a:rPr lang="en-US" sz="1800" baseline="15000" dirty="0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baseline="-25000" dirty="0" smtClean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800" baseline="30000" dirty="0" smtClean="0">
                    <a:solidFill>
                      <a:srgbClr val="0000FF"/>
                    </a:solidFill>
                    <a:latin typeface="Calibri"/>
                  </a:rPr>
                  <a:t>b</a:t>
                </a:r>
                <a:r>
                  <a:rPr lang="en-US" sz="1800" baseline="15000" dirty="0" smtClean="0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baseline="-25000" dirty="0" smtClean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800" baseline="30000" dirty="0" smtClean="0">
                    <a:solidFill>
                      <a:srgbClr val="0000FF"/>
                    </a:solidFill>
                  </a:rPr>
                  <a:t>c</a:t>
                </a:r>
                <a:r>
                  <a:rPr lang="en-US" sz="1800" baseline="15000" dirty="0" smtClean="0">
                    <a:solidFill>
                      <a:srgbClr val="0000FF"/>
                    </a:solidFill>
                  </a:rPr>
                  <a:t>i</a:t>
                </a:r>
                <a:r>
                  <a:rPr lang="en-US" sz="1800" baseline="-25000" dirty="0" smtClean="0">
                    <a:solidFill>
                      <a:srgbClr val="0000FF"/>
                    </a:solidFill>
                    <a:latin typeface="Calibri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1800" baseline="-25000" dirty="0" smtClean="0">
                    <a:solidFill>
                      <a:srgbClr val="0000FF"/>
                    </a:solidFill>
                    <a:latin typeface="Calibri"/>
                  </a:rPr>
                  <a:t> 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Calibri"/>
                  </a:rPr>
                  <a:t>      </a:t>
                </a:r>
                <a:r>
                  <a:rPr lang="en-US" sz="1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baseline="-25000" dirty="0" smtClean="0">
                    <a:solidFill>
                      <a:schemeClr val="tx1"/>
                    </a:solidFill>
                    <a:latin typeface="cmmi10"/>
                  </a:rPr>
                  <a:t>1</a:t>
                </a:r>
                <a:r>
                  <a:rPr lang="en-US" sz="1800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cmmi10"/>
                  </a:rPr>
                  <a:t>¯</a:t>
                </a:r>
                <a:r>
                  <a:rPr lang="en-US" sz="1800" baseline="-5000" dirty="0" smtClean="0">
                    <a:solidFill>
                      <a:schemeClr val="tx1"/>
                    </a:solidFill>
                    <a:latin typeface="cmmi10"/>
                  </a:rPr>
                  <a:t>1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baseline="-25000" dirty="0" smtClean="0">
                    <a:solidFill>
                      <a:schemeClr val="tx1"/>
                    </a:solidFill>
                    <a:latin typeface="cmmi10"/>
                  </a:rPr>
                  <a:t>1</a:t>
                </a:r>
                <a:r>
                  <a:rPr lang="en-US" sz="1800" baseline="15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1800" dirty="0" smtClean="0"/>
                  <a:t>resp.) is the probability that 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/>
                  </a:rPr>
                  <a:t>a</a:t>
                </a:r>
                <a:r>
                  <a:rPr lang="en-US" sz="1800" dirty="0" smtClean="0"/>
                  <a:t> (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/>
                  </a:rPr>
                  <a:t>b</a:t>
                </a:r>
                <a:r>
                  <a:rPr lang="en-US" sz="1800" dirty="0" smtClean="0"/>
                  <a:t> , </a:t>
                </a:r>
                <a:r>
                  <a:rPr lang="en-US" sz="1800" dirty="0" smtClean="0">
                    <a:solidFill>
                      <a:srgbClr val="FF0000"/>
                    </a:solidFill>
                    <a:latin typeface="Calibri"/>
                  </a:rPr>
                  <a:t>c</a:t>
                </a:r>
                <a:r>
                  <a:rPr lang="en-US" sz="1800" dirty="0" smtClean="0"/>
                  <a:t>) appears in a “good”  document. </a:t>
                </a:r>
              </a:p>
              <a:p>
                <a:r>
                  <a:rPr lang="en-US" sz="1800" dirty="0" smtClean="0"/>
                  <a:t>Similarly</a:t>
                </a:r>
                <a:r>
                  <a:rPr lang="en-US" sz="1800" dirty="0"/>
                  <a:t>, </a:t>
                </a:r>
                <a:r>
                  <a:rPr lang="en-US" sz="1800" dirty="0" smtClean="0"/>
                  <a:t>                    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P(</a:t>
                </a:r>
                <a:r>
                  <a:rPr lang="en-US" sz="1800" dirty="0" err="1" smtClean="0">
                    <a:solidFill>
                      <a:srgbClr val="0000FF"/>
                    </a:solidFill>
                  </a:rPr>
                  <a:t>D</a:t>
                </a:r>
                <a:r>
                  <a:rPr lang="en-US" sz="1800" baseline="-25000" dirty="0" err="1" smtClean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 err="1" smtClean="0">
                    <a:solidFill>
                      <a:srgbClr val="0000FF"/>
                    </a:solidFill>
                  </a:rPr>
                  <a:t>|y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>
                    <a:solidFill>
                      <a:srgbClr val="0000FF"/>
                    </a:solidFill>
                  </a:rPr>
                  <a:t>= 0) =n!/(</a:t>
                </a:r>
                <a:r>
                  <a:rPr lang="en-US" sz="1800" dirty="0" err="1">
                    <a:solidFill>
                      <a:srgbClr val="0000FF"/>
                    </a:solidFill>
                  </a:rPr>
                  <a:t>a</a:t>
                </a:r>
                <a:r>
                  <a:rPr lang="en-US" sz="1800" baseline="-25000" dirty="0" err="1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! b</a:t>
                </a:r>
                <a:r>
                  <a:rPr lang="en-US" sz="1800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! c</a:t>
                </a:r>
                <a:r>
                  <a:rPr lang="en-US" sz="1800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!)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800" baseline="30000" dirty="0">
                    <a:solidFill>
                      <a:srgbClr val="0000FF"/>
                    </a:solidFill>
                  </a:rPr>
                  <a:t>a</a:t>
                </a:r>
                <a:r>
                  <a:rPr lang="en-US" sz="1800" baseline="1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>
                    <a:solidFill>
                      <a:srgbClr val="0000FF"/>
                    </a:solidFill>
                    <a:latin typeface="cmmi10"/>
                  </a:rPr>
                  <a:t>¯</a:t>
                </a:r>
                <a:r>
                  <a:rPr lang="en-US" sz="1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b="0" i="1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aseline="30000" dirty="0">
                    <a:solidFill>
                      <a:srgbClr val="0000FF"/>
                    </a:solidFill>
                  </a:rPr>
                  <a:t>b</a:t>
                </a:r>
                <a:r>
                  <a:rPr lang="en-US" sz="1800" baseline="1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800" baseline="30000" dirty="0">
                    <a:solidFill>
                      <a:srgbClr val="0000FF"/>
                    </a:solidFill>
                  </a:rPr>
                  <a:t>c</a:t>
                </a:r>
                <a:r>
                  <a:rPr lang="en-US" sz="1800" baseline="15000" dirty="0">
                    <a:solidFill>
                      <a:srgbClr val="0000FF"/>
                    </a:solidFill>
                  </a:rPr>
                  <a:t>i</a:t>
                </a:r>
                <a:endParaRPr lang="en-US" sz="1800" baseline="-25000" dirty="0">
                  <a:solidFill>
                    <a:srgbClr val="0000FF"/>
                  </a:solidFill>
                </a:endParaRPr>
              </a:p>
              <a:p>
                <a:r>
                  <a:rPr lang="en-US" sz="1800" dirty="0"/>
                  <a:t>Note </a:t>
                </a:r>
                <a:r>
                  <a:rPr lang="en-US" sz="1800" dirty="0" smtClean="0"/>
                  <a:t>that: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baseline="-25000" dirty="0" smtClean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mmi10"/>
                  </a:rPr>
                  <a:t>¯</a:t>
                </a:r>
                <a:r>
                  <a:rPr lang="en-US" sz="1600" dirty="0" smtClean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600" i="1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6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600" baseline="-25000" dirty="0" smtClean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800" dirty="0" smtClean="0"/>
                  <a:t>=</a:t>
                </a:r>
                <a:r>
                  <a:rPr lang="en-US" sz="1800" baseline="150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baseline="-25000" dirty="0" smtClean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800" dirty="0">
                    <a:solidFill>
                      <a:srgbClr val="0000FF"/>
                    </a:solidFill>
                    <a:latin typeface="cmmi10"/>
                  </a:rPr>
                  <a:t>¯</a:t>
                </a:r>
                <a:r>
                  <a:rPr lang="en-US" sz="1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b="0" i="1" baseline="-250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baseline="-25000" dirty="0" smtClean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 </a:t>
                </a:r>
                <a:r>
                  <a:rPr lang="en-US" sz="1800" dirty="0"/>
                  <a:t>=1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915400" cy="5334000"/>
              </a:xfrm>
              <a:blipFill>
                <a:blip r:embed="rId4"/>
                <a:stretch>
                  <a:fillRect l="-410" t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Multinomial Bag of Words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304800" y="5257801"/>
                <a:ext cx="8530856" cy="1447800"/>
              </a:xfrm>
              <a:prstGeom prst="wedgeRectCallout">
                <a:avLst>
                  <a:gd name="adj1" fmla="val 18767"/>
                  <a:gd name="adj2" fmla="val -49996"/>
                </a:avLst>
              </a:prstGeom>
              <a:solidFill>
                <a:srgbClr val="FFFFCC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800" dirty="0" smtClean="0">
                    <a:solidFill>
                      <a:srgbClr val="050000"/>
                    </a:solidFill>
                  </a:rPr>
                  <a:t>Unlike the discriminative case, the “game” here is different: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1800" dirty="0" smtClean="0">
                    <a:solidFill>
                      <a:srgbClr val="050000"/>
                    </a:solidFill>
                  </a:rPr>
                  <a:t>We make an assumption on how the data is being generated. </a:t>
                </a:r>
              </a:p>
              <a:p>
                <a:pPr marL="800100" lvl="1" indent="-342900">
                  <a:buFont typeface="Wingdings" panose="05000000000000000000" pitchFamily="2" charset="2"/>
                  <a:buChar char="q"/>
                </a:pPr>
                <a:r>
                  <a:rPr lang="en-US" sz="1800" dirty="0" smtClean="0">
                    <a:solidFill>
                      <a:srgbClr val="050000"/>
                    </a:solidFill>
                  </a:rPr>
                  <a:t>(multinomial, with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baseline="-25000" dirty="0" smtClean="0">
                    <a:solidFill>
                      <a:schemeClr val="tx1"/>
                    </a:solidFill>
                    <a:latin typeface="cmmi10"/>
                  </a:rPr>
                  <a:t>i</a:t>
                </a:r>
                <a:r>
                  <a:rPr lang="en-US" sz="1800" baseline="300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>
                    <a:solidFill>
                      <a:schemeClr val="tx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  <a:latin typeface="cmmi10"/>
                  </a:rPr>
                  <a:t>¯</a:t>
                </a:r>
                <a:r>
                  <a:rPr lang="en-US" sz="1800" baseline="-5000" dirty="0" smtClean="0">
                    <a:solidFill>
                      <a:schemeClr val="tx1"/>
                    </a:solidFill>
                    <a:latin typeface="cmmi10"/>
                  </a:rPr>
                  <a:t>i</a:t>
                </a:r>
                <a:r>
                  <a:rPr lang="en-US" sz="18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baseline="-25000" dirty="0" smtClean="0">
                    <a:solidFill>
                      <a:schemeClr val="tx1"/>
                    </a:solidFill>
                    <a:latin typeface="cmmi10"/>
                  </a:rPr>
                  <a:t>i</a:t>
                </a:r>
                <a:r>
                  <a:rPr lang="en-US" sz="1800" baseline="15000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)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1800" dirty="0" smtClean="0">
                    <a:solidFill>
                      <a:srgbClr val="050000"/>
                    </a:solidFill>
                  </a:rPr>
                  <a:t>Now, we observe documents, and estimate these parameters.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1800" dirty="0" smtClean="0">
                    <a:solidFill>
                      <a:srgbClr val="050000"/>
                    </a:solidFill>
                  </a:rPr>
                  <a:t>Once we have the parameters, we can predict the corresponding label. 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257801"/>
                <a:ext cx="8530856" cy="1447800"/>
              </a:xfrm>
              <a:prstGeom prst="wedgeRectCallout">
                <a:avLst>
                  <a:gd name="adj1" fmla="val 18767"/>
                  <a:gd name="adj2" fmla="val -49996"/>
                </a:avLst>
              </a:prstGeom>
              <a:blipFill>
                <a:blip r:embed="rId6"/>
                <a:stretch>
                  <a:fillRect l="-428" t="-2075" b="-622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ular Callout 9"/>
          <p:cNvSpPr/>
          <p:nvPr/>
        </p:nvSpPr>
        <p:spPr>
          <a:xfrm>
            <a:off x="43948" y="76200"/>
            <a:ext cx="2242052" cy="575932"/>
          </a:xfrm>
          <a:prstGeom prst="wedgeRectCallout">
            <a:avLst>
              <a:gd name="adj1" fmla="val 147492"/>
              <a:gd name="adj2" fmla="val 4162"/>
            </a:avLst>
          </a:prstGeom>
          <a:solidFill>
            <a:srgbClr val="FFFFCC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rgbClr val="050000"/>
                </a:solidFill>
              </a:rPr>
              <a:t>How do we model it?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30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Multinomial Bag of Words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47800"/>
            <a:ext cx="8915400" cy="5334000"/>
          </a:xfrm>
        </p:spPr>
        <p:txBody>
          <a:bodyPr/>
          <a:lstStyle/>
          <a:p>
            <a:r>
              <a:rPr lang="en-US" sz="1800" dirty="0" smtClean="0"/>
              <a:t>We are given a collection of documents written in a three word language {</a:t>
            </a:r>
            <a:r>
              <a:rPr lang="en-US" sz="1800" dirty="0" smtClean="0">
                <a:solidFill>
                  <a:srgbClr val="FF0000"/>
                </a:solidFill>
              </a:rPr>
              <a:t>a, b, c</a:t>
            </a:r>
            <a:r>
              <a:rPr lang="en-US" sz="1800" dirty="0" smtClean="0">
                <a:solidFill>
                  <a:srgbClr val="0000FF"/>
                </a:solidFill>
              </a:rPr>
              <a:t>}</a:t>
            </a:r>
            <a:r>
              <a:rPr lang="en-US" sz="1800" dirty="0" smtClean="0"/>
              <a:t>. All the documents have exactly </a:t>
            </a:r>
            <a:r>
              <a:rPr lang="en-US" sz="1800" dirty="0" smtClean="0">
                <a:solidFill>
                  <a:srgbClr val="0000FF"/>
                </a:solidFill>
              </a:rPr>
              <a:t>n</a:t>
            </a:r>
            <a:r>
              <a:rPr lang="en-US" sz="1800" dirty="0" smtClean="0"/>
              <a:t> words (each word can be either </a:t>
            </a:r>
            <a:r>
              <a:rPr lang="en-US" sz="1800" dirty="0" smtClean="0">
                <a:solidFill>
                  <a:srgbClr val="FF0000"/>
                </a:solidFill>
              </a:rPr>
              <a:t>a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FF0000"/>
                </a:solidFill>
              </a:rPr>
              <a:t>b</a:t>
            </a:r>
            <a:r>
              <a:rPr lang="en-US" sz="1800" dirty="0" smtClean="0"/>
              <a:t> or </a:t>
            </a:r>
            <a:r>
              <a:rPr lang="en-US" sz="1800" dirty="0" smtClean="0">
                <a:solidFill>
                  <a:srgbClr val="FF0000"/>
                </a:solidFill>
              </a:rPr>
              <a:t>c</a:t>
            </a:r>
            <a:r>
              <a:rPr lang="en-US" sz="1800" dirty="0" smtClean="0"/>
              <a:t>). </a:t>
            </a:r>
          </a:p>
          <a:p>
            <a:r>
              <a:rPr lang="en-US" sz="1800" dirty="0" smtClean="0"/>
              <a:t>We are given a labeled document collection {</a:t>
            </a:r>
            <a:r>
              <a:rPr lang="en-US" sz="1800" dirty="0" smtClean="0">
                <a:latin typeface="Calibri"/>
              </a:rPr>
              <a:t>D</a:t>
            </a:r>
            <a:r>
              <a:rPr lang="en-US" sz="1800" baseline="-25000" dirty="0" smtClean="0">
                <a:latin typeface="Calibri"/>
              </a:rPr>
              <a:t>1</a:t>
            </a:r>
            <a:r>
              <a:rPr lang="en-US" sz="1800" dirty="0" smtClean="0">
                <a:latin typeface="Calibri"/>
              </a:rPr>
              <a:t>, D</a:t>
            </a:r>
            <a:r>
              <a:rPr lang="en-US" sz="1800" baseline="-25000" dirty="0" smtClean="0">
                <a:latin typeface="Calibri"/>
              </a:rPr>
              <a:t>2</a:t>
            </a:r>
            <a:r>
              <a:rPr lang="en-US" sz="1800" dirty="0" smtClean="0"/>
              <a:t> ... , </a:t>
            </a:r>
            <a:r>
              <a:rPr lang="en-US" sz="1800" dirty="0" err="1" smtClean="0">
                <a:latin typeface="Calibri"/>
              </a:rPr>
              <a:t>D</a:t>
            </a:r>
            <a:r>
              <a:rPr lang="en-US" sz="1800" baseline="-25000" dirty="0" err="1" smtClean="0">
                <a:latin typeface="Calibri"/>
              </a:rPr>
              <a:t>m</a:t>
            </a:r>
            <a:r>
              <a:rPr lang="en-US" sz="1800" dirty="0" smtClean="0"/>
              <a:t>}. The label </a:t>
            </a:r>
            <a:r>
              <a:rPr lang="en-US" sz="18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1800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05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of document 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D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050" dirty="0" smtClean="0"/>
              <a:t> </a:t>
            </a:r>
            <a:r>
              <a:rPr lang="en-US" sz="1800" dirty="0" smtClean="0"/>
              <a:t>is </a:t>
            </a:r>
            <a:r>
              <a:rPr lang="en-US" sz="1800" dirty="0" smtClean="0">
                <a:solidFill>
                  <a:srgbClr val="0000FF"/>
                </a:solidFill>
              </a:rPr>
              <a:t>1</a:t>
            </a:r>
            <a:r>
              <a:rPr lang="en-US" sz="1800" dirty="0" smtClean="0"/>
              <a:t> or </a:t>
            </a:r>
            <a:r>
              <a:rPr lang="en-US" sz="1800" dirty="0" smtClean="0">
                <a:solidFill>
                  <a:srgbClr val="0000FF"/>
                </a:solidFill>
              </a:rPr>
              <a:t>0</a:t>
            </a:r>
            <a:r>
              <a:rPr lang="en-US" sz="1800" dirty="0" smtClean="0"/>
              <a:t>, indicating whether </a:t>
            </a:r>
            <a:r>
              <a:rPr lang="en-US" sz="1800" dirty="0" smtClean="0">
                <a:solidFill>
                  <a:srgbClr val="0000FF"/>
                </a:solidFill>
                <a:latin typeface="Calibri"/>
              </a:rPr>
              <a:t>D</a:t>
            </a:r>
            <a:r>
              <a:rPr lang="en-US" sz="1800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050" dirty="0" smtClean="0"/>
              <a:t> </a:t>
            </a:r>
            <a:r>
              <a:rPr lang="en-US" sz="1800" dirty="0" smtClean="0"/>
              <a:t>is “good” or “bad”.</a:t>
            </a:r>
          </a:p>
          <a:p>
            <a:endParaRPr lang="en-US" sz="1800" dirty="0" smtClean="0">
              <a:solidFill>
                <a:srgbClr val="0000FF"/>
              </a:solidFill>
            </a:endParaRPr>
          </a:p>
          <a:p>
            <a:endParaRPr lang="en-US" sz="1800" dirty="0">
              <a:solidFill>
                <a:srgbClr val="0000FF"/>
              </a:solidFill>
            </a:endParaRPr>
          </a:p>
          <a:p>
            <a:endParaRPr lang="en-US" sz="1800" dirty="0" smtClean="0">
              <a:solidFill>
                <a:srgbClr val="0000FF"/>
              </a:solidFill>
            </a:endParaRPr>
          </a:p>
          <a:p>
            <a:r>
              <a:rPr lang="en-US" sz="1800" dirty="0" smtClean="0">
                <a:solidFill>
                  <a:srgbClr val="0000FF"/>
                </a:solidFill>
              </a:rPr>
              <a:t>The classification problem: </a:t>
            </a:r>
            <a:r>
              <a:rPr lang="en-US" sz="1800" dirty="0" smtClean="0"/>
              <a:t>given a document </a:t>
            </a:r>
            <a:r>
              <a:rPr lang="en-US" sz="1800" dirty="0" smtClean="0">
                <a:solidFill>
                  <a:srgbClr val="0000FF"/>
                </a:solidFill>
              </a:rPr>
              <a:t>D</a:t>
            </a:r>
            <a:r>
              <a:rPr lang="en-US" sz="1800" dirty="0" smtClean="0"/>
              <a:t>, determine if it is </a:t>
            </a:r>
            <a:r>
              <a:rPr lang="en-US" sz="1800" dirty="0" smtClean="0">
                <a:solidFill>
                  <a:srgbClr val="FF0000"/>
                </a:solidFill>
              </a:rPr>
              <a:t>good</a:t>
            </a:r>
            <a:r>
              <a:rPr lang="en-US" sz="1800" dirty="0" smtClean="0"/>
              <a:t> or </a:t>
            </a:r>
            <a:r>
              <a:rPr lang="en-US" sz="1800" dirty="0" smtClean="0">
                <a:solidFill>
                  <a:srgbClr val="FF0000"/>
                </a:solidFill>
              </a:rPr>
              <a:t>bad</a:t>
            </a:r>
            <a:r>
              <a:rPr lang="en-US" sz="1800" dirty="0" smtClean="0"/>
              <a:t>; that is, determine </a:t>
            </a:r>
            <a:r>
              <a:rPr lang="en-US" sz="1800" dirty="0" smtClean="0">
                <a:solidFill>
                  <a:srgbClr val="0000FF"/>
                </a:solidFill>
              </a:rPr>
              <a:t>P(</a:t>
            </a:r>
            <a:r>
              <a:rPr lang="en-US" sz="1800" dirty="0" err="1" smtClean="0">
                <a:solidFill>
                  <a:srgbClr val="0000FF"/>
                </a:solidFill>
              </a:rPr>
              <a:t>y|D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dirty="0" smtClean="0"/>
              <a:t>. </a:t>
            </a:r>
          </a:p>
          <a:p>
            <a:endParaRPr lang="en-US" sz="1800" dirty="0" smtClean="0"/>
          </a:p>
          <a:p>
            <a:r>
              <a:rPr lang="en-US" sz="1800" dirty="0" smtClean="0"/>
              <a:t>This can be determined via Bayes rule: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P(</a:t>
            </a:r>
            <a:r>
              <a:rPr lang="en-US" sz="1800" dirty="0" err="1" smtClean="0">
                <a:solidFill>
                  <a:srgbClr val="0000FF"/>
                </a:solidFill>
                <a:sym typeface="Symbol" pitchFamily="18" charset="2"/>
              </a:rPr>
              <a:t>y|D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)  =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P(</a:t>
            </a:r>
            <a:r>
              <a:rPr lang="en-US" sz="1800" dirty="0" err="1" smtClean="0">
                <a:solidFill>
                  <a:srgbClr val="0000FF"/>
                </a:solidFill>
                <a:sym typeface="Symbol" pitchFamily="18" charset="2"/>
              </a:rPr>
              <a:t>D|y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) P(y)/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P(D)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But, we need to know the parameters of the model to compute that. </a:t>
            </a:r>
            <a:endParaRPr lang="en-US" sz="1800" dirty="0"/>
          </a:p>
        </p:txBody>
      </p:sp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10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9400" y="5181600"/>
            <a:ext cx="1295400" cy="38100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Multinomial Bag of Words (3)</a:t>
            </a:r>
            <a:endParaRPr lang="en-US" dirty="0"/>
          </a:p>
        </p:txBody>
      </p:sp>
      <p:pic>
        <p:nvPicPr>
          <p:cNvPr id="945162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3175000"/>
            <a:ext cx="50800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AF9B7836-A88A-4C3B-9E7E-6BB7F8A64E5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915400" cy="5334000"/>
              </a:xfrm>
            </p:spPr>
            <p:txBody>
              <a:bodyPr/>
              <a:lstStyle/>
              <a:p>
                <a:r>
                  <a:rPr lang="en-US" sz="1800" dirty="0" smtClean="0"/>
                  <a:t>How do we estimate the parameters?</a:t>
                </a:r>
              </a:p>
              <a:p>
                <a:r>
                  <a:rPr lang="en-US" sz="1800" dirty="0" smtClean="0"/>
                  <a:t>We derive </a:t>
                </a:r>
                <a:r>
                  <a:rPr lang="en-US" sz="1800" dirty="0"/>
                  <a:t>the </a:t>
                </a:r>
                <a:r>
                  <a:rPr lang="en-US" sz="1800" dirty="0">
                    <a:solidFill>
                      <a:srgbClr val="0000FF"/>
                    </a:solidFill>
                  </a:rPr>
                  <a:t>most likely value of the parameters </a:t>
                </a:r>
                <a:r>
                  <a:rPr lang="en-US" sz="1800" dirty="0"/>
                  <a:t>defined </a:t>
                </a:r>
                <a:r>
                  <a:rPr lang="en-US" sz="1800" dirty="0" smtClean="0"/>
                  <a:t>above, by maximizing the 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log likelihood of the observed data. </a:t>
                </a:r>
              </a:p>
              <a:p>
                <a:r>
                  <a:rPr lang="en-US" sz="1800" dirty="0" smtClean="0">
                    <a:solidFill>
                      <a:srgbClr val="0000FF"/>
                    </a:solidFill>
                  </a:rPr>
                  <a:t>PD = </a:t>
                </a:r>
                <a:r>
                  <a:rPr lang="en-US" sz="1800" dirty="0" smtClean="0">
                    <a:latin typeface="Symbol"/>
                    <a:sym typeface="Symbol"/>
                  </a:rPr>
                  <a:t>P</a:t>
                </a:r>
                <a:r>
                  <a:rPr lang="en-US" sz="1800" baseline="-25000" dirty="0" smtClean="0">
                    <a:latin typeface="+mj-lt"/>
                    <a:sym typeface="Symbol"/>
                  </a:rPr>
                  <a:t>i</a:t>
                </a:r>
                <a:r>
                  <a:rPr lang="en-US" sz="1800" dirty="0" smtClean="0"/>
                  <a:t> </a:t>
                </a:r>
                <a:r>
                  <a:rPr lang="en-US" sz="1800" dirty="0" smtClean="0">
                    <a:latin typeface="Calibri"/>
                  </a:rPr>
                  <a:t>P(</a:t>
                </a:r>
                <a:r>
                  <a:rPr lang="en-US" sz="1800" dirty="0" err="1" smtClean="0">
                    <a:latin typeface="Calibri"/>
                  </a:rPr>
                  <a:t>y</a:t>
                </a:r>
                <a:r>
                  <a:rPr lang="en-US" sz="1800" baseline="-25000" dirty="0" err="1" smtClean="0">
                    <a:latin typeface="Calibri"/>
                  </a:rPr>
                  <a:t>i</a:t>
                </a:r>
                <a:r>
                  <a:rPr lang="en-US" sz="1800" dirty="0" smtClean="0"/>
                  <a:t> , </a:t>
                </a:r>
                <a:r>
                  <a:rPr lang="en-US" sz="1800" dirty="0"/>
                  <a:t>D</a:t>
                </a:r>
                <a:r>
                  <a:rPr lang="en-US" sz="1800" baseline="-25000" dirty="0">
                    <a:latin typeface="+mj-lt"/>
                  </a:rPr>
                  <a:t>i</a:t>
                </a:r>
                <a:r>
                  <a:rPr lang="en-US" sz="1800" dirty="0"/>
                  <a:t> ) </a:t>
                </a:r>
                <a:r>
                  <a:rPr lang="en-US" sz="1800" dirty="0" smtClean="0"/>
                  <a:t> = </a:t>
                </a:r>
                <a:r>
                  <a:rPr lang="en-US" sz="1800" dirty="0"/>
                  <a:t> </a:t>
                </a:r>
                <a:r>
                  <a:rPr lang="en-US" sz="1800" dirty="0" smtClean="0">
                    <a:latin typeface="Symbol"/>
                    <a:sym typeface="Symbol"/>
                  </a:rPr>
                  <a:t>P</a:t>
                </a:r>
                <a:r>
                  <a:rPr lang="en-US" sz="1800" baseline="-25000" dirty="0" smtClean="0">
                    <a:latin typeface="+mj-lt"/>
                    <a:sym typeface="Symbol"/>
                  </a:rPr>
                  <a:t>i</a:t>
                </a:r>
                <a:r>
                  <a:rPr lang="en-US" sz="1800" dirty="0" smtClean="0"/>
                  <a:t> </a:t>
                </a:r>
                <a:r>
                  <a:rPr lang="en-US" sz="1800" dirty="0" smtClean="0">
                    <a:latin typeface="Calibri"/>
                  </a:rPr>
                  <a:t>P(</a:t>
                </a:r>
                <a:r>
                  <a:rPr lang="en-US" sz="1800" dirty="0" smtClean="0"/>
                  <a:t>D</a:t>
                </a:r>
                <a:r>
                  <a:rPr lang="en-US" sz="1800" baseline="-25000" dirty="0" smtClean="0">
                    <a:latin typeface="+mj-lt"/>
                  </a:rPr>
                  <a:t>i</a:t>
                </a:r>
                <a:r>
                  <a:rPr lang="en-US" sz="1800" dirty="0" smtClean="0"/>
                  <a:t> |</a:t>
                </a:r>
                <a:r>
                  <a:rPr lang="en-US" sz="1800" dirty="0" err="1" smtClean="0">
                    <a:latin typeface="Calibri"/>
                  </a:rPr>
                  <a:t>y</a:t>
                </a:r>
                <a:r>
                  <a:rPr lang="en-US" sz="1800" baseline="-50000" dirty="0" err="1" smtClean="0">
                    <a:latin typeface="+mj-lt"/>
                  </a:rPr>
                  <a:t>i</a:t>
                </a:r>
                <a:r>
                  <a:rPr lang="en-US" sz="1800" dirty="0" smtClean="0"/>
                  <a:t> ) P(</a:t>
                </a:r>
                <a:r>
                  <a:rPr lang="en-US" sz="1800" dirty="0" err="1" smtClean="0"/>
                  <a:t>y</a:t>
                </a:r>
                <a:r>
                  <a:rPr lang="en-US" sz="1800" baseline="-50000" dirty="0" err="1" smtClean="0">
                    <a:latin typeface="+mj-lt"/>
                  </a:rPr>
                  <a:t>i</a:t>
                </a:r>
                <a:r>
                  <a:rPr lang="en-US" sz="1800" dirty="0" smtClean="0"/>
                  <a:t>)  = </a:t>
                </a:r>
                <a:endParaRPr lang="en-US" sz="1800" dirty="0"/>
              </a:p>
              <a:p>
                <a:pPr lvl="1"/>
                <a:r>
                  <a:rPr lang="en-US" sz="1600" dirty="0"/>
                  <a:t>We denote by </a:t>
                </a:r>
                <a:r>
                  <a:rPr lang="en-US" sz="1600" dirty="0" smtClean="0"/>
                  <a:t>P(</a:t>
                </a:r>
                <a:r>
                  <a:rPr lang="en-US" sz="1600" dirty="0" err="1" smtClean="0"/>
                  <a:t>y</a:t>
                </a:r>
                <a:r>
                  <a:rPr lang="en-US" sz="1600" baseline="-50000" dirty="0" err="1" smtClean="0"/>
                  <a:t>i</a:t>
                </a:r>
                <a:r>
                  <a:rPr lang="en-US" sz="1600" dirty="0" smtClean="0"/>
                  <a:t>=1) =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n-US" sz="1600" dirty="0" smtClean="0">
                    <a:solidFill>
                      <a:srgbClr val="0000FF"/>
                    </a:solidFill>
                    <a:latin typeface="cmmi10"/>
                  </a:rPr>
                  <a:t>´</a:t>
                </a:r>
                <a:r>
                  <a:rPr lang="en-US" sz="1600" dirty="0" smtClean="0">
                    <a:latin typeface="cmmi10"/>
                  </a:rPr>
                  <a:t> </a:t>
                </a:r>
                <a:r>
                  <a:rPr lang="en-US" sz="1600" dirty="0"/>
                  <a:t>the probability  that an example is “good</a:t>
                </a:r>
                <a:r>
                  <a:rPr lang="en-US" sz="1600" dirty="0" smtClean="0"/>
                  <a:t>” (</a:t>
                </a:r>
                <a:r>
                  <a:rPr lang="en-US" sz="1600" dirty="0" err="1" smtClean="0">
                    <a:latin typeface="Calibri"/>
                  </a:rPr>
                  <a:t>y</a:t>
                </a:r>
                <a:r>
                  <a:rPr lang="en-US" sz="1600" baseline="-25000" dirty="0" err="1" smtClean="0">
                    <a:latin typeface="Calibri"/>
                  </a:rPr>
                  <a:t>i</a:t>
                </a:r>
                <a:r>
                  <a:rPr lang="en-US" sz="1600" dirty="0" smtClean="0">
                    <a:latin typeface="Calibri"/>
                  </a:rPr>
                  <a:t>=1</a:t>
                </a:r>
                <a:r>
                  <a:rPr lang="en-US" sz="1600" dirty="0" smtClean="0"/>
                  <a:t>; otherwise </a:t>
                </a:r>
                <a:r>
                  <a:rPr lang="en-US" sz="1600" dirty="0" err="1" smtClean="0">
                    <a:latin typeface="Calibri"/>
                  </a:rPr>
                  <a:t>y</a:t>
                </a:r>
                <a:r>
                  <a:rPr lang="en-US" sz="1600" baseline="-25000" dirty="0" err="1" smtClean="0">
                    <a:latin typeface="Calibri"/>
                  </a:rPr>
                  <a:t>i</a:t>
                </a:r>
                <a:r>
                  <a:rPr lang="en-US" sz="1600" dirty="0" smtClean="0">
                    <a:latin typeface="Calibri"/>
                  </a:rPr>
                  <a:t>=0</a:t>
                </a:r>
                <a:r>
                  <a:rPr lang="en-US" sz="1600" dirty="0" smtClean="0"/>
                  <a:t>).     Then</a:t>
                </a:r>
                <a:r>
                  <a:rPr lang="en-US" sz="1600" dirty="0"/>
                  <a:t>:</a:t>
                </a:r>
              </a:p>
              <a:p>
                <a:r>
                  <a:rPr lang="en-US" sz="1800" dirty="0">
                    <a:latin typeface="Symbol"/>
                    <a:sym typeface="Symbol"/>
                  </a:rPr>
                  <a:t>P</a:t>
                </a:r>
                <a:r>
                  <a:rPr lang="en-US" sz="1800" baseline="-25000" dirty="0" smtClean="0">
                    <a:latin typeface="+mj-lt"/>
                    <a:sym typeface="Symbol"/>
                  </a:rPr>
                  <a:t>i</a:t>
                </a:r>
                <a:r>
                  <a:rPr lang="en-US" sz="1800" dirty="0" smtClean="0"/>
                  <a:t> P(y, </a:t>
                </a:r>
                <a:r>
                  <a:rPr lang="en-US" sz="1800" dirty="0" smtClean="0">
                    <a:latin typeface="Calibri"/>
                  </a:rPr>
                  <a:t>D</a:t>
                </a:r>
                <a:r>
                  <a:rPr lang="en-US" sz="1800" baseline="-25000" dirty="0" smtClean="0">
                    <a:latin typeface="+mj-lt"/>
                  </a:rPr>
                  <a:t>i</a:t>
                </a:r>
                <a:r>
                  <a:rPr lang="en-US" sz="1800" dirty="0" smtClean="0"/>
                  <a:t> ) = </a:t>
                </a:r>
                <a:r>
                  <a:rPr lang="en-US" sz="1800" dirty="0" smtClean="0">
                    <a:latin typeface="Symbol"/>
                    <a:sym typeface="Symbol"/>
                  </a:rPr>
                  <a:t>P</a:t>
                </a:r>
                <a:r>
                  <a:rPr lang="en-US" sz="1800" baseline="-25000" dirty="0" smtClean="0">
                    <a:latin typeface="+mj-lt"/>
                    <a:sym typeface="Symbol"/>
                  </a:rPr>
                  <a:t>i</a:t>
                </a:r>
                <a:r>
                  <a:rPr lang="en-US" sz="1800" dirty="0" smtClean="0"/>
                  <a:t> [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1800" dirty="0" smtClean="0">
                    <a:latin typeface="cmmi10"/>
                  </a:rPr>
                  <a:t>´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 smtClean="0">
                    <a:solidFill>
                      <a:srgbClr val="0000FF"/>
                    </a:solidFill>
                  </a:rPr>
                  <a:t>n</a:t>
                </a:r>
                <a:r>
                  <a:rPr lang="en-US" sz="1800" dirty="0">
                    <a:solidFill>
                      <a:srgbClr val="0000FF"/>
                    </a:solidFill>
                  </a:rPr>
                  <a:t>!/(</a:t>
                </a:r>
                <a:r>
                  <a:rPr lang="en-US" sz="1800" dirty="0" err="1">
                    <a:solidFill>
                      <a:srgbClr val="0000FF"/>
                    </a:solidFill>
                  </a:rPr>
                  <a:t>a</a:t>
                </a:r>
                <a:r>
                  <a:rPr lang="en-US" sz="1800" baseline="-25000" dirty="0" err="1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! b</a:t>
                </a:r>
                <a:r>
                  <a:rPr lang="en-US" sz="1800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! c</a:t>
                </a:r>
                <a:r>
                  <a:rPr lang="en-US" sz="1800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!)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800" baseline="30000" dirty="0">
                    <a:solidFill>
                      <a:srgbClr val="0000FF"/>
                    </a:solidFill>
                  </a:rPr>
                  <a:t>a</a:t>
                </a:r>
                <a:r>
                  <a:rPr lang="en-US" sz="1800" baseline="1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800" baseline="30000" dirty="0">
                    <a:solidFill>
                      <a:srgbClr val="0000FF"/>
                    </a:solidFill>
                  </a:rPr>
                  <a:t>b</a:t>
                </a:r>
                <a:r>
                  <a:rPr lang="en-US" sz="1800" baseline="1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800" baseline="30000" dirty="0">
                    <a:solidFill>
                      <a:srgbClr val="0000FF"/>
                    </a:solidFill>
                  </a:rPr>
                  <a:t>c</a:t>
                </a:r>
                <a:r>
                  <a:rPr lang="en-US" sz="1800" baseline="1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baseline="-25000" dirty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1800" baseline="30000" dirty="0" err="1" smtClean="0">
                    <a:solidFill>
                      <a:srgbClr val="FF0000"/>
                    </a:solidFill>
                    <a:latin typeface="Calibri"/>
                  </a:rPr>
                  <a:t>y</a:t>
                </a:r>
                <a:r>
                  <a:rPr lang="en-US" sz="1800" baseline="15000" dirty="0" err="1" smtClean="0">
                    <a:solidFill>
                      <a:srgbClr val="FF0000"/>
                    </a:solidFill>
                    <a:latin typeface="Calibri"/>
                  </a:rPr>
                  <a:t>i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800" dirty="0" smtClean="0">
                    <a:latin typeface="cmsy10"/>
                  </a:rPr>
                  <a:t>¢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sz="1800" dirty="0" smtClean="0"/>
                  <a:t>(1 -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 smtClean="0">
                    <a:latin typeface="cmmi10"/>
                  </a:rPr>
                  <a:t>´</a:t>
                </a:r>
                <a:r>
                  <a:rPr lang="en-US" sz="1800" dirty="0" smtClean="0"/>
                  <a:t>)  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n</a:t>
                </a:r>
                <a:r>
                  <a:rPr lang="en-US" sz="1800" dirty="0">
                    <a:solidFill>
                      <a:srgbClr val="0000FF"/>
                    </a:solidFill>
                  </a:rPr>
                  <a:t>!/(</a:t>
                </a:r>
                <a:r>
                  <a:rPr lang="en-US" sz="1800" dirty="0" err="1">
                    <a:solidFill>
                      <a:srgbClr val="0000FF"/>
                    </a:solidFill>
                  </a:rPr>
                  <a:t>a</a:t>
                </a:r>
                <a:r>
                  <a:rPr lang="en-US" sz="1800" baseline="-25000" dirty="0" err="1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! b</a:t>
                </a:r>
                <a:r>
                  <a:rPr lang="en-US" sz="1800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! c</a:t>
                </a:r>
                <a:r>
                  <a:rPr lang="en-US" sz="1800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!)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800" baseline="30000" dirty="0">
                    <a:solidFill>
                      <a:srgbClr val="0000FF"/>
                    </a:solidFill>
                  </a:rPr>
                  <a:t>a</a:t>
                </a:r>
                <a:r>
                  <a:rPr lang="en-US" sz="1800" baseline="1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>
                    <a:solidFill>
                      <a:srgbClr val="0000FF"/>
                    </a:solidFill>
                    <a:latin typeface="cmmi10"/>
                  </a:rPr>
                  <a:t>¯</a:t>
                </a:r>
                <a:r>
                  <a:rPr lang="en-US" sz="1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1800" i="1" baseline="-2500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aseline="30000" dirty="0">
                    <a:solidFill>
                      <a:srgbClr val="0000FF"/>
                    </a:solidFill>
                  </a:rPr>
                  <a:t>b</a:t>
                </a:r>
                <a:r>
                  <a:rPr lang="en-US" sz="1800" baseline="1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800" baseline="30000" dirty="0">
                    <a:solidFill>
                      <a:srgbClr val="0000FF"/>
                    </a:solidFill>
                  </a:rPr>
                  <a:t>c</a:t>
                </a:r>
                <a:r>
                  <a:rPr lang="en-US" sz="1800" baseline="1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baseline="150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1800" baseline="30000" dirty="0" smtClean="0">
                    <a:solidFill>
                      <a:srgbClr val="FF0000"/>
                    </a:solidFill>
                    <a:latin typeface="Calibri"/>
                  </a:rPr>
                  <a:t>1-y</a:t>
                </a:r>
                <a:r>
                  <a:rPr lang="en-US" sz="1800" baseline="15000" dirty="0" smtClean="0">
                    <a:solidFill>
                      <a:srgbClr val="FF0000"/>
                    </a:solidFill>
                    <a:latin typeface="Calibri"/>
                  </a:rPr>
                  <a:t>i</a:t>
                </a:r>
                <a:r>
                  <a:rPr lang="en-US" sz="1800" dirty="0" smtClean="0"/>
                  <a:t>]</a:t>
                </a:r>
              </a:p>
              <a:p>
                <a:endParaRPr lang="en-US" sz="1800" dirty="0" smtClean="0"/>
              </a:p>
              <a:p>
                <a:r>
                  <a:rPr lang="en-US" sz="1800" dirty="0" smtClean="0"/>
                  <a:t>We want to maximize it with respect to each of the parameters. We first compute 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log (PD) 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and then differentiate: </a:t>
                </a:r>
              </a:p>
              <a:p>
                <a:r>
                  <a:rPr lang="en-US" sz="1800" dirty="0">
                    <a:solidFill>
                      <a:srgbClr val="050000"/>
                    </a:solidFill>
                  </a:rPr>
                  <a:t>l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og(PD) =</a:t>
                </a:r>
                <a:r>
                  <a:rPr lang="en-US" sz="1800" dirty="0" smtClean="0">
                    <a:solidFill>
                      <a:srgbClr val="050000"/>
                    </a:solidFill>
                    <a:latin typeface="Symbol"/>
                    <a:sym typeface="Symbol"/>
                  </a:rPr>
                  <a:t></a:t>
                </a:r>
                <a:r>
                  <a:rPr lang="en-US" sz="1800" baseline="-50000" dirty="0" smtClean="0">
                    <a:solidFill>
                      <a:srgbClr val="050000"/>
                    </a:solidFill>
                    <a:latin typeface="+mj-lt"/>
                    <a:sym typeface="Symbol"/>
                  </a:rPr>
                  <a:t>i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 </a:t>
                </a:r>
                <a:r>
                  <a:rPr lang="en-US" sz="1800" dirty="0" err="1" smtClean="0">
                    <a:solidFill>
                      <a:srgbClr val="050000"/>
                    </a:solidFill>
                    <a:latin typeface="Calibri"/>
                  </a:rPr>
                  <a:t>y</a:t>
                </a:r>
                <a:r>
                  <a:rPr lang="en-US" sz="1800" baseline="-25000" dirty="0" err="1" smtClean="0">
                    <a:solidFill>
                      <a:srgbClr val="050000"/>
                    </a:solidFill>
                    <a:latin typeface="Calibri"/>
                  </a:rPr>
                  <a:t>i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        [ log(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 smtClean="0">
                    <a:solidFill>
                      <a:srgbClr val="050000"/>
                    </a:solidFill>
                    <a:latin typeface="cmmi10"/>
                  </a:rPr>
                  <a:t>´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) + C + </a:t>
                </a:r>
                <a:r>
                  <a:rPr lang="en-US" sz="1800" dirty="0" err="1" smtClean="0">
                    <a:solidFill>
                      <a:srgbClr val="050000"/>
                    </a:solidFill>
                    <a:latin typeface="Calibri"/>
                  </a:rPr>
                  <a:t>a</a:t>
                </a:r>
                <a:r>
                  <a:rPr lang="en-US" sz="1800" baseline="-25000" dirty="0" err="1" smtClean="0">
                    <a:solidFill>
                      <a:srgbClr val="050000"/>
                    </a:solidFill>
                    <a:latin typeface="Calibri"/>
                  </a:rPr>
                  <a:t>i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 log(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baseline="-25000" dirty="0" smtClean="0">
                    <a:solidFill>
                      <a:srgbClr val="050000"/>
                    </a:solidFill>
                    <a:latin typeface="cmmi10"/>
                  </a:rPr>
                  <a:t>1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) + </a:t>
                </a:r>
                <a:r>
                  <a:rPr lang="en-US" sz="1800" dirty="0" smtClean="0">
                    <a:solidFill>
                      <a:srgbClr val="050000"/>
                    </a:solidFill>
                    <a:latin typeface="Calibri"/>
                  </a:rPr>
                  <a:t>b</a:t>
                </a:r>
                <a:r>
                  <a:rPr lang="en-US" sz="1800" baseline="-25000" dirty="0" smtClean="0">
                    <a:solidFill>
                      <a:srgbClr val="050000"/>
                    </a:solidFill>
                    <a:latin typeface="Calibri"/>
                  </a:rPr>
                  <a:t>i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 log(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 smtClean="0">
                    <a:solidFill>
                      <a:srgbClr val="050000"/>
                    </a:solidFill>
                    <a:latin typeface="cmmi10"/>
                  </a:rPr>
                  <a:t>¯</a:t>
                </a:r>
                <a:r>
                  <a:rPr lang="en-US" sz="1800" baseline="-25000" dirty="0" smtClean="0">
                    <a:solidFill>
                      <a:srgbClr val="050000"/>
                    </a:solidFill>
                    <a:latin typeface="cmmi10"/>
                  </a:rPr>
                  <a:t>1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) + </a:t>
                </a:r>
                <a:r>
                  <a:rPr lang="en-US" sz="1800" dirty="0" smtClean="0">
                    <a:solidFill>
                      <a:srgbClr val="050000"/>
                    </a:solidFill>
                    <a:latin typeface="Calibri"/>
                  </a:rPr>
                  <a:t>c</a:t>
                </a:r>
                <a:r>
                  <a:rPr lang="en-US" sz="1800" baseline="-25000" dirty="0" smtClean="0">
                    <a:solidFill>
                      <a:srgbClr val="050000"/>
                    </a:solidFill>
                    <a:latin typeface="Calibri"/>
                  </a:rPr>
                  <a:t>i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 log(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baseline="-25000" smtClean="0">
                    <a:solidFill>
                      <a:srgbClr val="050000"/>
                    </a:solidFill>
                    <a:latin typeface="cmmi10"/>
                  </a:rPr>
                  <a:t>1</a:t>
                </a:r>
                <a:r>
                  <a:rPr lang="en-US" sz="1800" smtClean="0">
                    <a:solidFill>
                      <a:srgbClr val="050000"/>
                    </a:solidFill>
                  </a:rPr>
                  <a:t>)] 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+            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50000"/>
                    </a:solidFill>
                  </a:rPr>
                  <a:t> 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                           (1- </a:t>
                </a:r>
                <a:r>
                  <a:rPr lang="en-US" sz="1800" dirty="0" err="1" smtClean="0">
                    <a:solidFill>
                      <a:srgbClr val="050000"/>
                    </a:solidFill>
                    <a:latin typeface="Calibri"/>
                  </a:rPr>
                  <a:t>y</a:t>
                </a:r>
                <a:r>
                  <a:rPr lang="en-US" sz="1800" baseline="-25000" dirty="0" err="1" smtClean="0">
                    <a:solidFill>
                      <a:srgbClr val="050000"/>
                    </a:solidFill>
                    <a:latin typeface="Calibri"/>
                  </a:rPr>
                  <a:t>i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) [log(1-</a:t>
                </a:r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 smtClean="0">
                    <a:solidFill>
                      <a:srgbClr val="050000"/>
                    </a:solidFill>
                    <a:latin typeface="cmmi10"/>
                  </a:rPr>
                  <a:t>´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) + C’ + </a:t>
                </a:r>
                <a:r>
                  <a:rPr lang="en-US" sz="1800" dirty="0" err="1" smtClean="0">
                    <a:solidFill>
                      <a:srgbClr val="050000"/>
                    </a:solidFill>
                    <a:latin typeface="Calibri"/>
                  </a:rPr>
                  <a:t>a</a:t>
                </a:r>
                <a:r>
                  <a:rPr lang="en-US" sz="1800" baseline="-25000" dirty="0" err="1" smtClean="0">
                    <a:solidFill>
                      <a:srgbClr val="050000"/>
                    </a:solidFill>
                    <a:latin typeface="Calibri"/>
                  </a:rPr>
                  <a:t>i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 </a:t>
                </a:r>
                <a:r>
                  <a:rPr lang="en-US" sz="1800" dirty="0">
                    <a:solidFill>
                      <a:srgbClr val="050000"/>
                    </a:solidFill>
                  </a:rPr>
                  <a:t>log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baseline="-25000" dirty="0" smtClean="0">
                    <a:solidFill>
                      <a:srgbClr val="050000"/>
                    </a:solidFill>
                    <a:latin typeface="cmmi10"/>
                  </a:rPr>
                  <a:t>0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) </a:t>
                </a:r>
                <a:r>
                  <a:rPr lang="en-US" sz="1800" dirty="0">
                    <a:solidFill>
                      <a:srgbClr val="050000"/>
                    </a:solidFill>
                  </a:rPr>
                  <a:t>+ </a:t>
                </a:r>
                <a:r>
                  <a:rPr lang="en-US" sz="1800" dirty="0" smtClean="0">
                    <a:solidFill>
                      <a:srgbClr val="050000"/>
                    </a:solidFill>
                    <a:latin typeface="Calibri"/>
                  </a:rPr>
                  <a:t>b</a:t>
                </a:r>
                <a:r>
                  <a:rPr lang="en-US" sz="1800" baseline="-25000" dirty="0" smtClean="0">
                    <a:solidFill>
                      <a:srgbClr val="050000"/>
                    </a:solidFill>
                    <a:latin typeface="Calibri"/>
                  </a:rPr>
                  <a:t>i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 </a:t>
                </a:r>
                <a:r>
                  <a:rPr lang="en-US" sz="1800" dirty="0">
                    <a:solidFill>
                      <a:srgbClr val="050000"/>
                    </a:solidFill>
                  </a:rPr>
                  <a:t>log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 smtClean="0">
                    <a:solidFill>
                      <a:srgbClr val="050000"/>
                    </a:solidFill>
                    <a:latin typeface="cmmi10"/>
                  </a:rPr>
                  <a:t>¯</a:t>
                </a:r>
                <a:r>
                  <a:rPr lang="en-US" sz="1800" baseline="-25000" dirty="0" smtClean="0">
                    <a:solidFill>
                      <a:srgbClr val="050000"/>
                    </a:solidFill>
                    <a:latin typeface="cmmi10"/>
                  </a:rPr>
                  <a:t>0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) </a:t>
                </a:r>
                <a:r>
                  <a:rPr lang="en-US" sz="1800" dirty="0">
                    <a:solidFill>
                      <a:srgbClr val="050000"/>
                    </a:solidFill>
                  </a:rPr>
                  <a:t>+ </a:t>
                </a:r>
                <a:r>
                  <a:rPr lang="en-US" sz="1800" dirty="0" smtClean="0">
                    <a:solidFill>
                      <a:srgbClr val="050000"/>
                    </a:solidFill>
                    <a:latin typeface="Calibri"/>
                  </a:rPr>
                  <a:t>c</a:t>
                </a:r>
                <a:r>
                  <a:rPr lang="en-US" sz="1800" baseline="-25000" dirty="0" smtClean="0">
                    <a:solidFill>
                      <a:srgbClr val="050000"/>
                    </a:solidFill>
                    <a:latin typeface="Calibri"/>
                  </a:rPr>
                  <a:t>i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 </a:t>
                </a:r>
                <a:r>
                  <a:rPr lang="en-US" sz="1800" dirty="0">
                    <a:solidFill>
                      <a:srgbClr val="050000"/>
                    </a:solidFill>
                  </a:rPr>
                  <a:t>log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baseline="-25000" dirty="0" smtClean="0">
                    <a:solidFill>
                      <a:srgbClr val="050000"/>
                    </a:solidFill>
                    <a:latin typeface="cmmi10"/>
                  </a:rPr>
                  <a:t>0</a:t>
                </a:r>
                <a:r>
                  <a:rPr lang="en-US" sz="1800" dirty="0" smtClean="0">
                    <a:solidFill>
                      <a:srgbClr val="050000"/>
                    </a:solidFill>
                  </a:rPr>
                  <a:t>) ]</a:t>
                </a:r>
              </a:p>
              <a:p>
                <a:r>
                  <a:rPr lang="en-US" sz="1800" dirty="0" err="1" smtClean="0"/>
                  <a:t>dlogPD</a:t>
                </a:r>
                <a:r>
                  <a:rPr lang="en-US" sz="1800" dirty="0" smtClean="0"/>
                  <a:t>/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n-US" sz="1800" dirty="0" smtClean="0">
                    <a:latin typeface="cmmi10"/>
                  </a:rPr>
                  <a:t>´</a:t>
                </a:r>
                <a:r>
                  <a:rPr lang="en-US" sz="1800" dirty="0" smtClean="0"/>
                  <a:t> = </a:t>
                </a:r>
                <a:r>
                  <a:rPr lang="en-US" sz="1800" dirty="0" smtClean="0">
                    <a:latin typeface="Symbol"/>
                    <a:sym typeface="Symbol"/>
                  </a:rPr>
                  <a:t></a:t>
                </a:r>
                <a:r>
                  <a:rPr lang="en-US" sz="1800" baseline="-25000" dirty="0" smtClean="0">
                    <a:latin typeface="+mj-lt"/>
                    <a:sym typeface="Symbol"/>
                  </a:rPr>
                  <a:t>i</a:t>
                </a:r>
                <a:r>
                  <a:rPr lang="en-US" sz="1800" baseline="-25000" dirty="0" smtClean="0">
                    <a:latin typeface="Symbol"/>
                    <a:sym typeface="Symbol"/>
                  </a:rPr>
                  <a:t>  </a:t>
                </a:r>
                <a:r>
                  <a:rPr lang="en-US" sz="1800" dirty="0" smtClean="0"/>
                  <a:t>[</a:t>
                </a:r>
                <a:r>
                  <a:rPr lang="en-US" sz="1800" dirty="0" err="1" smtClean="0">
                    <a:latin typeface="Calibri"/>
                  </a:rPr>
                  <a:t>y</a:t>
                </a:r>
                <a:r>
                  <a:rPr lang="en-US" sz="1800" baseline="-25000" dirty="0" err="1" smtClean="0">
                    <a:latin typeface="Calibri"/>
                  </a:rPr>
                  <a:t>i</a:t>
                </a:r>
                <a:r>
                  <a:rPr lang="en-US" sz="1800" dirty="0" smtClean="0"/>
                  <a:t> /</a:t>
                </a:r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 smtClean="0">
                    <a:latin typeface="cmmi10"/>
                  </a:rPr>
                  <a:t>´</a:t>
                </a:r>
                <a:r>
                  <a:rPr lang="en-US" sz="1800" dirty="0" smtClean="0"/>
                  <a:t> - (</a:t>
                </a:r>
                <a:r>
                  <a:rPr lang="en-US" sz="1800" dirty="0" smtClean="0">
                    <a:latin typeface="Calibri"/>
                  </a:rPr>
                  <a:t>1-y</a:t>
                </a:r>
                <a:r>
                  <a:rPr lang="en-US" sz="1800" baseline="-25000" dirty="0" smtClean="0">
                    <a:latin typeface="Calibri"/>
                  </a:rPr>
                  <a:t>i</a:t>
                </a:r>
                <a:r>
                  <a:rPr lang="en-US" sz="1800" dirty="0" smtClean="0"/>
                  <a:t>)/(1-</a:t>
                </a:r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 smtClean="0">
                    <a:latin typeface="cmmi10"/>
                  </a:rPr>
                  <a:t>´</a:t>
                </a:r>
                <a:r>
                  <a:rPr lang="en-US" sz="1800" dirty="0" smtClean="0"/>
                  <a:t>)] </a:t>
                </a:r>
                <a:r>
                  <a:rPr lang="en-US" sz="1800" dirty="0" smtClean="0">
                    <a:solidFill>
                      <a:srgbClr val="0000FF"/>
                    </a:solidFill>
                  </a:rPr>
                  <a:t>= 0</a:t>
                </a:r>
                <a:r>
                  <a:rPr lang="en-US" sz="1800" dirty="0" smtClean="0"/>
                  <a:t>   </a:t>
                </a:r>
                <a:r>
                  <a:rPr lang="en-US" sz="1800" dirty="0" smtClean="0">
                    <a:sym typeface="Wingdings" pitchFamily="2" charset="2"/>
                  </a:rPr>
                  <a:t>   </a:t>
                </a:r>
                <a:r>
                  <a:rPr lang="en-US" sz="1800" dirty="0" smtClean="0">
                    <a:latin typeface="Symbol"/>
                    <a:sym typeface="Symbol"/>
                  </a:rPr>
                  <a:t></a:t>
                </a:r>
                <a:r>
                  <a:rPr lang="en-US" sz="1800" baseline="-25000" dirty="0" smtClean="0">
                    <a:latin typeface="+mj-lt"/>
                    <a:sym typeface="Symbol"/>
                  </a:rPr>
                  <a:t>i</a:t>
                </a:r>
                <a:r>
                  <a:rPr lang="en-US" sz="1800" dirty="0" smtClean="0">
                    <a:sym typeface="Wingdings" pitchFamily="2" charset="2"/>
                  </a:rPr>
                  <a:t> (</a:t>
                </a:r>
                <a:r>
                  <a:rPr lang="en-US" sz="1800" dirty="0" err="1" smtClean="0">
                    <a:latin typeface="Calibri"/>
                    <a:sym typeface="Wingdings" pitchFamily="2" charset="2"/>
                  </a:rPr>
                  <a:t>y</a:t>
                </a:r>
                <a:r>
                  <a:rPr lang="en-US" sz="1800" baseline="-25000" dirty="0" err="1" smtClean="0">
                    <a:latin typeface="Calibri"/>
                    <a:sym typeface="Wingdings" pitchFamily="2" charset="2"/>
                  </a:rPr>
                  <a:t>i</a:t>
                </a:r>
                <a:r>
                  <a:rPr lang="en-US" sz="1800" dirty="0" smtClean="0">
                    <a:sym typeface="Wingdings" pitchFamily="2" charset="2"/>
                  </a:rPr>
                  <a:t> -</a:t>
                </a:r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 smtClean="0">
                    <a:latin typeface="cmmi10"/>
                    <a:sym typeface="Wingdings" pitchFamily="2" charset="2"/>
                  </a:rPr>
                  <a:t>´</a:t>
                </a:r>
                <a:r>
                  <a:rPr lang="en-US" sz="1800" dirty="0" smtClean="0">
                    <a:sym typeface="Wingdings" pitchFamily="2" charset="2"/>
                  </a:rPr>
                  <a:t>) = 0          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cmmi10"/>
                    <a:sym typeface="Wingdings" pitchFamily="2" charset="2"/>
                  </a:rPr>
                  <a:t>´</a:t>
                </a:r>
                <a:r>
                  <a:rPr lang="en-US" sz="1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1800" dirty="0" smtClean="0">
                    <a:solidFill>
                      <a:srgbClr val="0000FF"/>
                    </a:solidFill>
                    <a:sym typeface="Wingdings" pitchFamily="2" charset="2"/>
                  </a:rPr>
                  <a:t> = </a:t>
                </a:r>
                <a:r>
                  <a:rPr lang="en-US" sz="1800" dirty="0" smtClean="0">
                    <a:solidFill>
                      <a:srgbClr val="0000FF"/>
                    </a:solidFill>
                    <a:latin typeface="Symbol"/>
                    <a:sym typeface="Symbol"/>
                  </a:rPr>
                  <a:t></a:t>
                </a:r>
                <a:r>
                  <a:rPr lang="en-US" sz="1800" baseline="-25000" dirty="0" smtClean="0">
                    <a:solidFill>
                      <a:srgbClr val="0000FF"/>
                    </a:solidFill>
                    <a:latin typeface="+mj-lt"/>
                    <a:sym typeface="Symbol"/>
                  </a:rPr>
                  <a:t>i</a:t>
                </a:r>
                <a:r>
                  <a:rPr lang="en-US" sz="1800" dirty="0" smtClean="0">
                    <a:solidFill>
                      <a:srgbClr val="0000FF"/>
                    </a:solidFill>
                    <a:sym typeface="Wingdings" pitchFamily="2" charset="2"/>
                  </a:rPr>
                  <a:t> </a:t>
                </a:r>
                <a:r>
                  <a:rPr lang="en-US" sz="1800" dirty="0" err="1" smtClean="0">
                    <a:solidFill>
                      <a:srgbClr val="0000FF"/>
                    </a:solidFill>
                    <a:latin typeface="Calibri"/>
                    <a:sym typeface="Wingdings" pitchFamily="2" charset="2"/>
                  </a:rPr>
                  <a:t>y</a:t>
                </a:r>
                <a:r>
                  <a:rPr lang="en-US" sz="1800" baseline="-25000" dirty="0" err="1" smtClean="0">
                    <a:solidFill>
                      <a:srgbClr val="0000FF"/>
                    </a:solidFill>
                    <a:latin typeface="Calibri"/>
                    <a:sym typeface="Wingdings" pitchFamily="2" charset="2"/>
                  </a:rPr>
                  <a:t>i</a:t>
                </a:r>
                <a:r>
                  <a:rPr lang="en-US" sz="1800" dirty="0" smtClean="0">
                    <a:solidFill>
                      <a:srgbClr val="0000FF"/>
                    </a:solidFill>
                    <a:sym typeface="Wingdings" pitchFamily="2" charset="2"/>
                  </a:rPr>
                  <a:t> /m</a:t>
                </a:r>
              </a:p>
              <a:p>
                <a:endParaRPr lang="en-US" sz="1800" dirty="0">
                  <a:solidFill>
                    <a:srgbClr val="0000FF"/>
                  </a:solidFill>
                  <a:sym typeface="Wingdings" pitchFamily="2" charset="2"/>
                </a:endParaRPr>
              </a:p>
              <a:p>
                <a:r>
                  <a:rPr lang="en-US" sz="1800" dirty="0" smtClean="0">
                    <a:solidFill>
                      <a:srgbClr val="050000"/>
                    </a:solidFill>
                    <a:sym typeface="Wingdings" pitchFamily="2" charset="2"/>
                  </a:rPr>
                  <a:t>The same can be done for the other 6 parameters. However, notice that they are not independent: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800" dirty="0">
                    <a:solidFill>
                      <a:srgbClr val="0000FF"/>
                    </a:solidFill>
                  </a:rPr>
                  <a:t>+</a:t>
                </a:r>
                <a:r>
                  <a:rPr lang="en-US" sz="1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dirty="0">
                    <a:solidFill>
                      <a:srgbClr val="0000FF"/>
                    </a:solidFill>
                    <a:latin typeface="cmmi10"/>
                  </a:rPr>
                  <a:t>¯</a:t>
                </a:r>
                <a:r>
                  <a:rPr lang="en-US" sz="1800" baseline="-24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800" dirty="0">
                    <a:solidFill>
                      <a:srgbClr val="0000FF"/>
                    </a:solidFill>
                  </a:rPr>
                  <a:t>+</a:t>
                </a:r>
                <a:r>
                  <a:rPr lang="en-US" sz="1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0</a:t>
                </a:r>
                <a:r>
                  <a:rPr lang="en-US" sz="1800" dirty="0"/>
                  <a:t>=</a:t>
                </a:r>
                <a:r>
                  <a:rPr lang="en-US" sz="1800" baseline="150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1</a:t>
                </a:r>
                <a:r>
                  <a:rPr lang="en-US" sz="1800" dirty="0">
                    <a:solidFill>
                      <a:srgbClr val="0000FF"/>
                    </a:solidFill>
                  </a:rPr>
                  <a:t>+</a:t>
                </a:r>
                <a:r>
                  <a:rPr lang="en-US" sz="1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¯1</a:t>
                </a:r>
                <a:r>
                  <a:rPr lang="en-US" sz="1800" dirty="0">
                    <a:solidFill>
                      <a:srgbClr val="0000FF"/>
                    </a:solidFill>
                  </a:rPr>
                  <a:t>+</a:t>
                </a:r>
                <a:r>
                  <a:rPr lang="en-US" sz="1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1800" baseline="-25000" dirty="0">
                    <a:solidFill>
                      <a:srgbClr val="0000FF"/>
                    </a:solidFill>
                    <a:latin typeface="cmmi10"/>
                  </a:rPr>
                  <a:t>1 </a:t>
                </a:r>
                <a:r>
                  <a:rPr lang="en-US" sz="1800" dirty="0"/>
                  <a:t>=</a:t>
                </a:r>
                <a:r>
                  <a:rPr lang="en-US" sz="1800" dirty="0" smtClean="0"/>
                  <a:t>1 and also </a:t>
                </a:r>
                <a:r>
                  <a:rPr lang="en-US" sz="1800" dirty="0" err="1">
                    <a:solidFill>
                      <a:srgbClr val="0000FF"/>
                    </a:solidFill>
                  </a:rPr>
                  <a:t>a</a:t>
                </a:r>
                <a:r>
                  <a:rPr lang="en-US" sz="1800" baseline="-25000" dirty="0" err="1">
                    <a:solidFill>
                      <a:srgbClr val="0000FF"/>
                    </a:solidFill>
                  </a:rPr>
                  <a:t>i</a:t>
                </a:r>
                <a:r>
                  <a:rPr lang="en-US" sz="1050" dirty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>
                    <a:solidFill>
                      <a:srgbClr val="0000FF"/>
                    </a:solidFill>
                  </a:rPr>
                  <a:t>+ b</a:t>
                </a:r>
                <a:r>
                  <a:rPr lang="en-US" sz="1800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050" dirty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>
                    <a:solidFill>
                      <a:srgbClr val="0000FF"/>
                    </a:solidFill>
                  </a:rPr>
                  <a:t>+ c</a:t>
                </a:r>
                <a:r>
                  <a:rPr lang="en-US" sz="1800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050" dirty="0">
                    <a:solidFill>
                      <a:srgbClr val="0000FF"/>
                    </a:solidFill>
                  </a:rPr>
                  <a:t> </a:t>
                </a:r>
                <a:r>
                  <a:rPr lang="en-US" sz="1800" dirty="0">
                    <a:solidFill>
                      <a:srgbClr val="0000FF"/>
                    </a:solidFill>
                  </a:rPr>
                  <a:t>= |D</a:t>
                </a:r>
                <a:r>
                  <a:rPr lang="en-US" sz="1800" baseline="-25000" dirty="0">
                    <a:solidFill>
                      <a:srgbClr val="0000FF"/>
                    </a:solidFill>
                  </a:rPr>
                  <a:t>i</a:t>
                </a:r>
                <a:r>
                  <a:rPr lang="en-US" sz="1800" dirty="0">
                    <a:solidFill>
                      <a:srgbClr val="0000FF"/>
                    </a:solidFill>
                  </a:rPr>
                  <a:t>| = n.</a:t>
                </a:r>
                <a:endParaRPr lang="en-US" sz="1800" dirty="0"/>
              </a:p>
              <a:p>
                <a:endParaRPr lang="en-US" sz="18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915400" cy="5334000"/>
              </a:xfrm>
              <a:blipFill>
                <a:blip r:embed="rId5"/>
                <a:stretch>
                  <a:fillRect l="-410" t="-686" r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ular Callout 7"/>
          <p:cNvSpPr/>
          <p:nvPr/>
        </p:nvSpPr>
        <p:spPr>
          <a:xfrm>
            <a:off x="5334000" y="2209800"/>
            <a:ext cx="3505200" cy="533400"/>
          </a:xfrm>
          <a:prstGeom prst="wedgeRectCallout">
            <a:avLst>
              <a:gd name="adj1" fmla="val -77726"/>
              <a:gd name="adj2" fmla="val 15378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50000"/>
                </a:solidFill>
              </a:rPr>
              <a:t>Labeled data, assuming that the examples are independent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514600" y="76200"/>
            <a:ext cx="6324600" cy="1447800"/>
          </a:xfrm>
          <a:prstGeom prst="wedgeRectCallout">
            <a:avLst>
              <a:gd name="adj1" fmla="val -18846"/>
              <a:gd name="adj2" fmla="val 169570"/>
            </a:avLst>
          </a:prstGeom>
          <a:solidFill>
            <a:srgbClr val="FFFF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50000"/>
                </a:solidFill>
              </a:rPr>
              <a:t>Notice that this is an important trick to write down the joint probability without knowing what the outcome of the experiment is. The </a:t>
            </a:r>
            <a:r>
              <a:rPr lang="en-US" sz="2000" dirty="0" err="1" smtClean="0">
                <a:solidFill>
                  <a:srgbClr val="050000"/>
                </a:solidFill>
              </a:rPr>
              <a:t>ith</a:t>
            </a:r>
            <a:r>
              <a:rPr lang="en-US" sz="2000" dirty="0" smtClean="0">
                <a:solidFill>
                  <a:srgbClr val="050000"/>
                </a:solidFill>
              </a:rPr>
              <a:t> expression evaluates to 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p(D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2000" dirty="0" smtClean="0">
                <a:solidFill>
                  <a:srgbClr val="0000FF"/>
                </a:solidFill>
                <a:latin typeface="Calibri"/>
              </a:rPr>
              <a:t> , </a:t>
            </a:r>
            <a:r>
              <a:rPr lang="en-US" sz="20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2000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(Could be written as a </a:t>
            </a:r>
            <a:r>
              <a:rPr lang="en-US" sz="1600" dirty="0" smtClean="0">
                <a:solidFill>
                  <a:srgbClr val="FF0000"/>
                </a:solidFill>
              </a:rPr>
              <a:t>sum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w</a:t>
            </a:r>
            <a:r>
              <a:rPr lang="en-US" sz="1600" dirty="0" smtClean="0">
                <a:solidFill>
                  <a:srgbClr val="0000FF"/>
                </a:solidFill>
              </a:rPr>
              <a:t>ith </a:t>
            </a:r>
            <a:r>
              <a:rPr lang="en-US" sz="1600" dirty="0" smtClean="0">
                <a:solidFill>
                  <a:srgbClr val="FF0000"/>
                </a:solidFill>
              </a:rPr>
              <a:t>multiplicative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1600" baseline="-250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en-US" sz="1600" dirty="0" smtClean="0">
                <a:solidFill>
                  <a:srgbClr val="0000FF"/>
                </a:solidFill>
              </a:rPr>
              <a:t> but less convenient)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7467600" y="4283075"/>
            <a:ext cx="1524000" cy="533400"/>
          </a:xfrm>
          <a:prstGeom prst="wedgeRectCallout">
            <a:avLst>
              <a:gd name="adj1" fmla="val -23750"/>
              <a:gd name="adj2" fmla="val 108885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050000"/>
                </a:solidFill>
              </a:rPr>
              <a:t>Makes sense?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4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050000"/>
                </a:solidFill>
              </a:rPr>
              <a:t>Consider data over </a:t>
            </a:r>
            <a:r>
              <a:rPr lang="en-US" sz="2000" dirty="0" smtClean="0"/>
              <a:t>5 characters, </a:t>
            </a:r>
            <a:r>
              <a:rPr lang="en-US" sz="2000" dirty="0" smtClean="0">
                <a:solidFill>
                  <a:schemeClr val="hlink"/>
                </a:solidFill>
              </a:rPr>
              <a:t>x=a, b, c, d, e</a:t>
            </a:r>
            <a:r>
              <a:rPr lang="en-US" sz="2000" dirty="0" smtClean="0"/>
              <a:t>,  and 2 states </a:t>
            </a:r>
            <a:r>
              <a:rPr lang="en-US" sz="2000" dirty="0" smtClean="0">
                <a:solidFill>
                  <a:schemeClr val="hlink"/>
                </a:solidFill>
              </a:rPr>
              <a:t>s=B, I</a:t>
            </a:r>
          </a:p>
          <a:p>
            <a:pPr lvl="1" eaLnBrk="1" hangingPunct="1"/>
            <a:r>
              <a:rPr lang="en-US" sz="1600" dirty="0" smtClean="0">
                <a:solidFill>
                  <a:schemeClr val="hlink"/>
                </a:solidFill>
              </a:rPr>
              <a:t>Think about chunking a sentence to phrases; </a:t>
            </a:r>
            <a:r>
              <a:rPr lang="en-US" sz="1600" dirty="0" smtClean="0"/>
              <a:t>B</a:t>
            </a:r>
            <a:r>
              <a:rPr lang="en-US" sz="1600" dirty="0" smtClean="0">
                <a:solidFill>
                  <a:schemeClr val="hlink"/>
                </a:solidFill>
              </a:rPr>
              <a:t> is the </a:t>
            </a:r>
            <a:r>
              <a:rPr lang="en-US" sz="1600" dirty="0" smtClean="0"/>
              <a:t>B</a:t>
            </a:r>
            <a:r>
              <a:rPr lang="en-US" sz="1600" dirty="0" smtClean="0">
                <a:solidFill>
                  <a:schemeClr val="hlink"/>
                </a:solidFill>
              </a:rPr>
              <a:t>eginning of each phrase, </a:t>
            </a:r>
            <a:r>
              <a:rPr lang="en-US" sz="1600" dirty="0" smtClean="0"/>
              <a:t>I</a:t>
            </a:r>
            <a:r>
              <a:rPr lang="en-US" sz="1600" dirty="0" smtClean="0">
                <a:solidFill>
                  <a:schemeClr val="hlink"/>
                </a:solidFill>
              </a:rPr>
              <a:t> is </a:t>
            </a:r>
            <a:r>
              <a:rPr lang="en-US" sz="1600" dirty="0" smtClean="0"/>
              <a:t>I</a:t>
            </a:r>
            <a:r>
              <a:rPr lang="en-US" sz="1600" dirty="0" smtClean="0">
                <a:solidFill>
                  <a:schemeClr val="hlink"/>
                </a:solidFill>
              </a:rPr>
              <a:t>nside a phrase. </a:t>
            </a:r>
          </a:p>
          <a:p>
            <a:pPr lvl="1" eaLnBrk="1" hangingPunct="1"/>
            <a:r>
              <a:rPr lang="en-US" sz="1600" dirty="0" smtClean="0">
                <a:solidFill>
                  <a:schemeClr val="hlink"/>
                </a:solidFill>
              </a:rPr>
              <a:t>(Or: think about being in one of two rooms, observing x in it, moving to the other)</a:t>
            </a:r>
          </a:p>
          <a:p>
            <a:pPr eaLnBrk="1" hangingPunct="1"/>
            <a:r>
              <a:rPr lang="en-US" sz="2000" dirty="0" smtClean="0"/>
              <a:t>We generate characters according to:</a:t>
            </a:r>
            <a:r>
              <a:rPr lang="en-US" sz="2000" dirty="0" smtClean="0">
                <a:solidFill>
                  <a:schemeClr val="hlink"/>
                </a:solidFill>
              </a:rPr>
              <a:t> </a:t>
            </a:r>
          </a:p>
          <a:p>
            <a:pPr eaLnBrk="1" hangingPunct="1"/>
            <a:r>
              <a:rPr lang="en-US" sz="2000" dirty="0" smtClean="0">
                <a:solidFill>
                  <a:schemeClr val="hlink"/>
                </a:solidFill>
              </a:rPr>
              <a:t>Initial state </a:t>
            </a:r>
            <a:r>
              <a:rPr lang="en-US" sz="2000" dirty="0" err="1" smtClean="0">
                <a:solidFill>
                  <a:schemeClr val="hlink"/>
                </a:solidFill>
              </a:rPr>
              <a:t>prob</a:t>
            </a:r>
            <a:r>
              <a:rPr lang="en-US" sz="2000" dirty="0" smtClean="0">
                <a:solidFill>
                  <a:schemeClr val="tx1"/>
                </a:solidFill>
              </a:rPr>
              <a:t>: p(B)= 1; p(I)=0</a:t>
            </a:r>
          </a:p>
          <a:p>
            <a:pPr eaLnBrk="1" hangingPunct="1"/>
            <a:r>
              <a:rPr lang="en-US" sz="2000" dirty="0" smtClean="0">
                <a:solidFill>
                  <a:schemeClr val="hlink"/>
                </a:solidFill>
              </a:rPr>
              <a:t>State transition </a:t>
            </a:r>
            <a:r>
              <a:rPr lang="en-US" sz="2000" dirty="0" err="1" smtClean="0">
                <a:solidFill>
                  <a:schemeClr val="hlink"/>
                </a:solidFill>
              </a:rPr>
              <a:t>prob</a:t>
            </a:r>
            <a:r>
              <a:rPr lang="en-US" sz="2000" dirty="0" smtClean="0">
                <a:solidFill>
                  <a:schemeClr val="hlink"/>
                </a:solidFill>
              </a:rPr>
              <a:t>:</a:t>
            </a:r>
          </a:p>
          <a:p>
            <a:pPr lvl="1" eaLnBrk="1" hangingPunct="1"/>
            <a:r>
              <a:rPr lang="en-US" sz="1800" dirty="0" smtClean="0">
                <a:solidFill>
                  <a:schemeClr val="tx1"/>
                </a:solidFill>
              </a:rPr>
              <a:t>p(B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B)=0.8 </a:t>
            </a:r>
            <a:r>
              <a:rPr lang="en-US" sz="1800" dirty="0" smtClean="0">
                <a:solidFill>
                  <a:schemeClr val="tx1"/>
                </a:solidFill>
              </a:rPr>
              <a:t>p(B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I)=0.2</a:t>
            </a:r>
          </a:p>
          <a:p>
            <a:pPr lvl="1" eaLnBrk="1" hangingPunct="1"/>
            <a:r>
              <a:rPr lang="en-US" sz="1800" dirty="0" smtClean="0">
                <a:solidFill>
                  <a:schemeClr val="tx1"/>
                </a:solidFill>
              </a:rPr>
              <a:t>p(I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B)=0.5 </a:t>
            </a:r>
            <a:r>
              <a:rPr lang="en-US" sz="1800" dirty="0" smtClean="0">
                <a:solidFill>
                  <a:schemeClr val="tx1"/>
                </a:solidFill>
              </a:rPr>
              <a:t>p(I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I)=0.5</a:t>
            </a:r>
          </a:p>
          <a:p>
            <a:pPr eaLnBrk="1" hangingPunct="1"/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Output </a:t>
            </a:r>
            <a:r>
              <a:rPr lang="en-US" sz="2000" dirty="0" err="1" smtClean="0">
                <a:solidFill>
                  <a:schemeClr val="hlink"/>
                </a:solidFill>
                <a:sym typeface="Symbol" pitchFamily="18" charset="2"/>
              </a:rPr>
              <a:t>prob</a:t>
            </a:r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:</a:t>
            </a:r>
          </a:p>
          <a:p>
            <a:pPr lvl="1" eaLnBrk="1" hangingPunct="1"/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p(</a:t>
            </a:r>
            <a:r>
              <a:rPr lang="en-US" sz="1800" dirty="0" err="1" smtClean="0">
                <a:solidFill>
                  <a:schemeClr val="tx1"/>
                </a:solidFill>
                <a:sym typeface="Symbol" pitchFamily="18" charset="2"/>
              </a:rPr>
              <a:t>a|B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) = 0.25,p(</a:t>
            </a:r>
            <a:r>
              <a:rPr lang="en-US" sz="1800" dirty="0" err="1" smtClean="0">
                <a:solidFill>
                  <a:schemeClr val="tx1"/>
                </a:solidFill>
                <a:sym typeface="Symbol" pitchFamily="18" charset="2"/>
              </a:rPr>
              <a:t>b|B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)=0.10, p(</a:t>
            </a:r>
            <a:r>
              <a:rPr lang="en-US" sz="1800" dirty="0" err="1" smtClean="0">
                <a:solidFill>
                  <a:schemeClr val="tx1"/>
                </a:solidFill>
                <a:sym typeface="Symbol" pitchFamily="18" charset="2"/>
              </a:rPr>
              <a:t>c|B</a:t>
            </a:r>
            <a:r>
              <a:rPr lang="en-US" sz="1800" dirty="0" smtClean="0">
                <a:solidFill>
                  <a:schemeClr val="tx1"/>
                </a:solidFill>
                <a:sym typeface="Symbol" pitchFamily="18" charset="2"/>
              </a:rPr>
              <a:t>)=0.10,…. </a:t>
            </a:r>
            <a:endParaRPr lang="en-US" sz="2000" dirty="0" smtClean="0">
              <a:solidFill>
                <a:schemeClr val="tx1"/>
              </a:solidFill>
              <a:sym typeface="Symbol" pitchFamily="18" charset="2"/>
            </a:endParaRPr>
          </a:p>
          <a:p>
            <a:pPr lvl="1" eaLnBrk="1" hangingPunct="1"/>
            <a:r>
              <a:rPr lang="en-US" sz="2000" dirty="0" smtClean="0">
                <a:solidFill>
                  <a:schemeClr val="tx1"/>
                </a:solidFill>
                <a:sym typeface="Symbol" pitchFamily="18" charset="2"/>
              </a:rPr>
              <a:t>p(</a:t>
            </a:r>
            <a:r>
              <a:rPr lang="en-US" sz="2000" dirty="0" err="1" smtClean="0">
                <a:solidFill>
                  <a:schemeClr val="tx1"/>
                </a:solidFill>
                <a:sym typeface="Symbol" pitchFamily="18" charset="2"/>
              </a:rPr>
              <a:t>a|I</a:t>
            </a:r>
            <a:r>
              <a:rPr lang="en-US" sz="2000" dirty="0" smtClean="0">
                <a:solidFill>
                  <a:schemeClr val="tx1"/>
                </a:solidFill>
                <a:sym typeface="Symbol" pitchFamily="18" charset="2"/>
              </a:rPr>
              <a:t>) = 0.25,p(</a:t>
            </a:r>
            <a:r>
              <a:rPr lang="en-US" sz="2000" dirty="0" err="1" smtClean="0">
                <a:solidFill>
                  <a:schemeClr val="tx1"/>
                </a:solidFill>
                <a:sym typeface="Symbol" pitchFamily="18" charset="2"/>
              </a:rPr>
              <a:t>b,I</a:t>
            </a:r>
            <a:r>
              <a:rPr lang="en-US" sz="2000" dirty="0" smtClean="0">
                <a:solidFill>
                  <a:schemeClr val="tx1"/>
                </a:solidFill>
                <a:sym typeface="Symbol" pitchFamily="18" charset="2"/>
              </a:rPr>
              <a:t>)=0,…</a:t>
            </a:r>
          </a:p>
          <a:p>
            <a:pPr eaLnBrk="1" hangingPunct="1"/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000" dirty="0">
                <a:sym typeface="Symbol" pitchFamily="18" charset="2"/>
              </a:rPr>
              <a:t>Can follow the generation process to get the observed </a:t>
            </a:r>
            <a:r>
              <a:rPr lang="en-US" sz="2400" dirty="0">
                <a:sym typeface="Symbol" pitchFamily="18" charset="2"/>
              </a:rPr>
              <a:t>sequence.</a:t>
            </a:r>
            <a:endParaRPr lang="en-US" sz="2400" dirty="0" smtClean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Examples (HMMs)</a:t>
            </a:r>
          </a:p>
        </p:txBody>
      </p:sp>
      <p:grpSp>
        <p:nvGrpSpPr>
          <p:cNvPr id="24582" name="Group 72"/>
          <p:cNvGrpSpPr>
            <a:grpSpLocks/>
          </p:cNvGrpSpPr>
          <p:nvPr/>
        </p:nvGrpSpPr>
        <p:grpSpPr bwMode="auto">
          <a:xfrm>
            <a:off x="4687889" y="2403475"/>
            <a:ext cx="4303713" cy="2092325"/>
            <a:chOff x="697" y="1130"/>
            <a:chExt cx="2711" cy="1318"/>
          </a:xfrm>
        </p:grpSpPr>
        <p:sp>
          <p:nvSpPr>
            <p:cNvPr id="24616" name="Text Box 10"/>
            <p:cNvSpPr txBox="1">
              <a:spLocks noChangeArrowheads="1"/>
            </p:cNvSpPr>
            <p:nvPr/>
          </p:nvSpPr>
          <p:spPr bwMode="auto">
            <a:xfrm>
              <a:off x="697" y="1440"/>
              <a:ext cx="619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2000" dirty="0">
                  <a:solidFill>
                    <a:srgbClr val="3333FF"/>
                  </a:solidFill>
                  <a:latin typeface="Times New Roman" pitchFamily="18" charset="0"/>
                </a:rPr>
                <a:t>P(B</a:t>
              </a:r>
              <a:r>
                <a:rPr lang="en-US" sz="2000" dirty="0" smtClean="0">
                  <a:solidFill>
                    <a:srgbClr val="3333FF"/>
                  </a:solidFill>
                  <a:latin typeface="Times New Roman" pitchFamily="18" charset="0"/>
                </a:rPr>
                <a:t>)=</a:t>
              </a:r>
              <a:r>
                <a:rPr lang="en-US" sz="2000" dirty="0">
                  <a:solidFill>
                    <a:srgbClr val="3333FF"/>
                  </a:solidFill>
                  <a:latin typeface="Times New Roman" pitchFamily="18" charset="0"/>
                </a:rPr>
                <a:t>1</a:t>
              </a:r>
            </a:p>
            <a:p>
              <a:pPr algn="ctr"/>
              <a:r>
                <a:rPr lang="en-US" sz="2000" dirty="0">
                  <a:solidFill>
                    <a:srgbClr val="3333FF"/>
                  </a:solidFill>
                  <a:latin typeface="Times New Roman" pitchFamily="18" charset="0"/>
                </a:rPr>
                <a:t>P(I</a:t>
              </a:r>
              <a:r>
                <a:rPr lang="en-US" sz="2000" dirty="0" smtClean="0">
                  <a:solidFill>
                    <a:srgbClr val="3333FF"/>
                  </a:solidFill>
                  <a:latin typeface="Times New Roman" pitchFamily="18" charset="0"/>
                </a:rPr>
                <a:t>) = 0</a:t>
              </a:r>
              <a:endParaRPr lang="en-US" sz="2000" dirty="0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24617" name="Text Box 11"/>
            <p:cNvSpPr txBox="1">
              <a:spLocks noChangeArrowheads="1"/>
            </p:cNvSpPr>
            <p:nvPr/>
          </p:nvSpPr>
          <p:spPr bwMode="auto">
            <a:xfrm>
              <a:off x="1131" y="1920"/>
              <a:ext cx="61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3333FF"/>
                  </a:solidFill>
                  <a:latin typeface="Times New Roman" pitchFamily="18" charset="0"/>
                </a:rPr>
                <a:t>P(x|B)</a:t>
              </a:r>
            </a:p>
          </p:txBody>
        </p:sp>
        <p:grpSp>
          <p:nvGrpSpPr>
            <p:cNvPr id="24618" name="Group 12"/>
            <p:cNvGrpSpPr>
              <a:grpSpLocks/>
            </p:cNvGrpSpPr>
            <p:nvPr/>
          </p:nvGrpSpPr>
          <p:grpSpPr bwMode="auto">
            <a:xfrm>
              <a:off x="1659" y="1728"/>
              <a:ext cx="288" cy="288"/>
              <a:chOff x="1392" y="1584"/>
              <a:chExt cx="288" cy="288"/>
            </a:xfrm>
          </p:grpSpPr>
          <p:sp>
            <p:nvSpPr>
              <p:cNvPr id="24646" name="Oval 13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7" name="Text Box 14"/>
              <p:cNvSpPr txBox="1">
                <a:spLocks noChangeArrowheads="1"/>
              </p:cNvSpPr>
              <p:nvPr/>
            </p:nvSpPr>
            <p:spPr bwMode="auto">
              <a:xfrm>
                <a:off x="1440" y="1632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n-US" sz="1600">
                    <a:latin typeface="Times New Roman" pitchFamily="18" charset="0"/>
                  </a:rPr>
                  <a:t>B</a:t>
                </a:r>
              </a:p>
            </p:txBody>
          </p:sp>
        </p:grpSp>
        <p:grpSp>
          <p:nvGrpSpPr>
            <p:cNvPr id="24619" name="Group 15"/>
            <p:cNvGrpSpPr>
              <a:grpSpLocks/>
            </p:cNvGrpSpPr>
            <p:nvPr/>
          </p:nvGrpSpPr>
          <p:grpSpPr bwMode="auto">
            <a:xfrm>
              <a:off x="2715" y="1728"/>
              <a:ext cx="288" cy="288"/>
              <a:chOff x="1392" y="1584"/>
              <a:chExt cx="288" cy="288"/>
            </a:xfrm>
          </p:grpSpPr>
          <p:sp>
            <p:nvSpPr>
              <p:cNvPr id="24644" name="Oval 16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288" cy="288"/>
              </a:xfrm>
              <a:prstGeom prst="ellips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5" name="Text Box 17"/>
              <p:cNvSpPr txBox="1">
                <a:spLocks noChangeArrowheads="1"/>
              </p:cNvSpPr>
              <p:nvPr/>
            </p:nvSpPr>
            <p:spPr bwMode="auto">
              <a:xfrm>
                <a:off x="1461" y="1632"/>
                <a:ext cx="15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CC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r>
                  <a:rPr lang="en-US" sz="1600">
                    <a:solidFill>
                      <a:srgbClr val="CC0000"/>
                    </a:solidFill>
                    <a:latin typeface="Times New Roman" pitchFamily="18" charset="0"/>
                  </a:rPr>
                  <a:t>I</a:t>
                </a:r>
              </a:p>
            </p:txBody>
          </p:sp>
        </p:grpSp>
        <p:sp>
          <p:nvSpPr>
            <p:cNvPr id="24620" name="Freeform 18"/>
            <p:cNvSpPr>
              <a:spLocks/>
            </p:cNvSpPr>
            <p:nvPr/>
          </p:nvSpPr>
          <p:spPr bwMode="auto">
            <a:xfrm>
              <a:off x="1499" y="1384"/>
              <a:ext cx="608" cy="344"/>
            </a:xfrm>
            <a:custGeom>
              <a:avLst/>
              <a:gdLst>
                <a:gd name="T0" fmla="*/ 400 w 608"/>
                <a:gd name="T1" fmla="*/ 344 h 344"/>
                <a:gd name="T2" fmla="*/ 592 w 608"/>
                <a:gd name="T3" fmla="*/ 200 h 344"/>
                <a:gd name="T4" fmla="*/ 304 w 608"/>
                <a:gd name="T5" fmla="*/ 8 h 344"/>
                <a:gd name="T6" fmla="*/ 16 w 608"/>
                <a:gd name="T7" fmla="*/ 152 h 344"/>
                <a:gd name="T8" fmla="*/ 208 w 608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" h="344">
                  <a:moveTo>
                    <a:pt x="400" y="344"/>
                  </a:moveTo>
                  <a:cubicBezTo>
                    <a:pt x="504" y="300"/>
                    <a:pt x="608" y="256"/>
                    <a:pt x="592" y="200"/>
                  </a:cubicBezTo>
                  <a:cubicBezTo>
                    <a:pt x="576" y="144"/>
                    <a:pt x="400" y="16"/>
                    <a:pt x="304" y="8"/>
                  </a:cubicBezTo>
                  <a:cubicBezTo>
                    <a:pt x="208" y="0"/>
                    <a:pt x="32" y="96"/>
                    <a:pt x="16" y="152"/>
                  </a:cubicBezTo>
                  <a:cubicBezTo>
                    <a:pt x="0" y="208"/>
                    <a:pt x="104" y="276"/>
                    <a:pt x="208" y="3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Freeform 19"/>
            <p:cNvSpPr>
              <a:spLocks/>
            </p:cNvSpPr>
            <p:nvPr/>
          </p:nvSpPr>
          <p:spPr bwMode="auto">
            <a:xfrm>
              <a:off x="2571" y="1392"/>
              <a:ext cx="608" cy="344"/>
            </a:xfrm>
            <a:custGeom>
              <a:avLst/>
              <a:gdLst>
                <a:gd name="T0" fmla="*/ 400 w 608"/>
                <a:gd name="T1" fmla="*/ 344 h 344"/>
                <a:gd name="T2" fmla="*/ 592 w 608"/>
                <a:gd name="T3" fmla="*/ 200 h 344"/>
                <a:gd name="T4" fmla="*/ 304 w 608"/>
                <a:gd name="T5" fmla="*/ 8 h 344"/>
                <a:gd name="T6" fmla="*/ 16 w 608"/>
                <a:gd name="T7" fmla="*/ 152 h 344"/>
                <a:gd name="T8" fmla="*/ 208 w 608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" h="344">
                  <a:moveTo>
                    <a:pt x="400" y="344"/>
                  </a:moveTo>
                  <a:cubicBezTo>
                    <a:pt x="504" y="300"/>
                    <a:pt x="608" y="256"/>
                    <a:pt x="592" y="200"/>
                  </a:cubicBezTo>
                  <a:cubicBezTo>
                    <a:pt x="576" y="144"/>
                    <a:pt x="400" y="16"/>
                    <a:pt x="304" y="8"/>
                  </a:cubicBezTo>
                  <a:cubicBezTo>
                    <a:pt x="208" y="0"/>
                    <a:pt x="32" y="96"/>
                    <a:pt x="16" y="152"/>
                  </a:cubicBezTo>
                  <a:cubicBezTo>
                    <a:pt x="0" y="208"/>
                    <a:pt x="104" y="276"/>
                    <a:pt x="208" y="344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Freeform 20"/>
            <p:cNvSpPr>
              <a:spLocks/>
            </p:cNvSpPr>
            <p:nvPr/>
          </p:nvSpPr>
          <p:spPr bwMode="auto">
            <a:xfrm>
              <a:off x="1947" y="1680"/>
              <a:ext cx="768" cy="192"/>
            </a:xfrm>
            <a:custGeom>
              <a:avLst/>
              <a:gdLst>
                <a:gd name="T0" fmla="*/ 0 w 768"/>
                <a:gd name="T1" fmla="*/ 192 h 192"/>
                <a:gd name="T2" fmla="*/ 288 w 768"/>
                <a:gd name="T3" fmla="*/ 0 h 192"/>
                <a:gd name="T4" fmla="*/ 768 w 768"/>
                <a:gd name="T5" fmla="*/ 192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192">
                  <a:moveTo>
                    <a:pt x="0" y="192"/>
                  </a:moveTo>
                  <a:cubicBezTo>
                    <a:pt x="80" y="96"/>
                    <a:pt x="160" y="0"/>
                    <a:pt x="288" y="0"/>
                  </a:cubicBezTo>
                  <a:cubicBezTo>
                    <a:pt x="416" y="0"/>
                    <a:pt x="592" y="96"/>
                    <a:pt x="768" y="1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Freeform 21"/>
            <p:cNvSpPr>
              <a:spLocks/>
            </p:cNvSpPr>
            <p:nvPr/>
          </p:nvSpPr>
          <p:spPr bwMode="auto">
            <a:xfrm>
              <a:off x="1947" y="1968"/>
              <a:ext cx="768" cy="192"/>
            </a:xfrm>
            <a:custGeom>
              <a:avLst/>
              <a:gdLst>
                <a:gd name="T0" fmla="*/ 768 w 768"/>
                <a:gd name="T1" fmla="*/ 0 h 192"/>
                <a:gd name="T2" fmla="*/ 336 w 768"/>
                <a:gd name="T3" fmla="*/ 192 h 192"/>
                <a:gd name="T4" fmla="*/ 0 w 768"/>
                <a:gd name="T5" fmla="*/ 0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192">
                  <a:moveTo>
                    <a:pt x="768" y="0"/>
                  </a:moveTo>
                  <a:cubicBezTo>
                    <a:pt x="616" y="96"/>
                    <a:pt x="464" y="192"/>
                    <a:pt x="336" y="192"/>
                  </a:cubicBezTo>
                  <a:cubicBezTo>
                    <a:pt x="208" y="192"/>
                    <a:pt x="104" y="96"/>
                    <a:pt x="0" y="0"/>
                  </a:cubicBezTo>
                </a:path>
              </a:pathLst>
            </a:cu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Text Box 22"/>
            <p:cNvSpPr txBox="1">
              <a:spLocks noChangeArrowheads="1"/>
            </p:cNvSpPr>
            <p:nvPr/>
          </p:nvSpPr>
          <p:spPr bwMode="auto">
            <a:xfrm>
              <a:off x="1529" y="113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latin typeface="Times New Roman" pitchFamily="18" charset="0"/>
                </a:rPr>
                <a:t>0.8</a:t>
              </a:r>
            </a:p>
          </p:txBody>
        </p:sp>
        <p:sp>
          <p:nvSpPr>
            <p:cNvPr id="24625" name="Text Box 23"/>
            <p:cNvSpPr txBox="1">
              <a:spLocks noChangeArrowheads="1"/>
            </p:cNvSpPr>
            <p:nvPr/>
          </p:nvSpPr>
          <p:spPr bwMode="auto">
            <a:xfrm>
              <a:off x="2139" y="144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24626" name="Text Box 24"/>
            <p:cNvSpPr txBox="1">
              <a:spLocks noChangeArrowheads="1"/>
            </p:cNvSpPr>
            <p:nvPr/>
          </p:nvSpPr>
          <p:spPr bwMode="auto">
            <a:xfrm>
              <a:off x="2955" y="120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Times New Roman" pitchFamily="18" charset="0"/>
                </a:rPr>
                <a:t>0.5</a:t>
              </a:r>
            </a:p>
          </p:txBody>
        </p:sp>
        <p:sp>
          <p:nvSpPr>
            <p:cNvPr id="24627" name="Text Box 25"/>
            <p:cNvSpPr txBox="1">
              <a:spLocks noChangeArrowheads="1"/>
            </p:cNvSpPr>
            <p:nvPr/>
          </p:nvSpPr>
          <p:spPr bwMode="auto">
            <a:xfrm>
              <a:off x="2091" y="216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Times New Roman" pitchFamily="18" charset="0"/>
                </a:rPr>
                <a:t>0.5</a:t>
              </a:r>
            </a:p>
          </p:txBody>
        </p:sp>
        <p:sp>
          <p:nvSpPr>
            <p:cNvPr id="24628" name="Text Box 26"/>
            <p:cNvSpPr txBox="1">
              <a:spLocks noChangeArrowheads="1"/>
            </p:cNvSpPr>
            <p:nvPr/>
          </p:nvSpPr>
          <p:spPr bwMode="auto">
            <a:xfrm>
              <a:off x="2859" y="1968"/>
              <a:ext cx="5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Times New Roman" pitchFamily="18" charset="0"/>
                </a:rPr>
                <a:t>P(x|I)</a:t>
              </a:r>
            </a:p>
          </p:txBody>
        </p:sp>
        <p:grpSp>
          <p:nvGrpSpPr>
            <p:cNvPr id="24629" name="Group 27"/>
            <p:cNvGrpSpPr>
              <a:grpSpLocks/>
            </p:cNvGrpSpPr>
            <p:nvPr/>
          </p:nvGrpSpPr>
          <p:grpSpPr bwMode="auto">
            <a:xfrm>
              <a:off x="1659" y="1728"/>
              <a:ext cx="288" cy="288"/>
              <a:chOff x="1392" y="1584"/>
              <a:chExt cx="288" cy="288"/>
            </a:xfrm>
          </p:grpSpPr>
          <p:sp>
            <p:nvSpPr>
              <p:cNvPr id="24642" name="Oval 28"/>
              <p:cNvSpPr>
                <a:spLocks noChangeArrowheads="1"/>
              </p:cNvSpPr>
              <p:nvPr/>
            </p:nvSpPr>
            <p:spPr bwMode="auto">
              <a:xfrm>
                <a:off x="1392" y="1584"/>
                <a:ext cx="288" cy="2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43" name="Text Box 29"/>
              <p:cNvSpPr txBox="1">
                <a:spLocks noChangeArrowheads="1"/>
              </p:cNvSpPr>
              <p:nvPr/>
            </p:nvSpPr>
            <p:spPr bwMode="auto">
              <a:xfrm>
                <a:off x="1482" y="1632"/>
                <a:ext cx="1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/>
                <a:endParaRPr lang="en-US" sz="1600">
                  <a:latin typeface="Times New Roman" pitchFamily="18" charset="0"/>
                </a:endParaRPr>
              </a:p>
            </p:txBody>
          </p:sp>
        </p:grpSp>
        <p:sp>
          <p:nvSpPr>
            <p:cNvPr id="24630" name="Oval 30"/>
            <p:cNvSpPr>
              <a:spLocks noChangeArrowheads="1"/>
            </p:cNvSpPr>
            <p:nvPr/>
          </p:nvSpPr>
          <p:spPr bwMode="auto">
            <a:xfrm>
              <a:off x="2715" y="1728"/>
              <a:ext cx="288" cy="288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1" name="Text Box 31"/>
            <p:cNvSpPr txBox="1">
              <a:spLocks noChangeArrowheads="1"/>
            </p:cNvSpPr>
            <p:nvPr/>
          </p:nvSpPr>
          <p:spPr bwMode="auto">
            <a:xfrm>
              <a:off x="2805" y="1776"/>
              <a:ext cx="1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endParaRPr lang="en-US" sz="16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24632" name="Freeform 32"/>
            <p:cNvSpPr>
              <a:spLocks/>
            </p:cNvSpPr>
            <p:nvPr/>
          </p:nvSpPr>
          <p:spPr bwMode="auto">
            <a:xfrm>
              <a:off x="1499" y="1384"/>
              <a:ext cx="608" cy="344"/>
            </a:xfrm>
            <a:custGeom>
              <a:avLst/>
              <a:gdLst>
                <a:gd name="T0" fmla="*/ 400 w 608"/>
                <a:gd name="T1" fmla="*/ 344 h 344"/>
                <a:gd name="T2" fmla="*/ 592 w 608"/>
                <a:gd name="T3" fmla="*/ 200 h 344"/>
                <a:gd name="T4" fmla="*/ 304 w 608"/>
                <a:gd name="T5" fmla="*/ 8 h 344"/>
                <a:gd name="T6" fmla="*/ 16 w 608"/>
                <a:gd name="T7" fmla="*/ 152 h 344"/>
                <a:gd name="T8" fmla="*/ 208 w 608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" h="344">
                  <a:moveTo>
                    <a:pt x="400" y="344"/>
                  </a:moveTo>
                  <a:cubicBezTo>
                    <a:pt x="504" y="300"/>
                    <a:pt x="608" y="256"/>
                    <a:pt x="592" y="200"/>
                  </a:cubicBezTo>
                  <a:cubicBezTo>
                    <a:pt x="576" y="144"/>
                    <a:pt x="400" y="16"/>
                    <a:pt x="304" y="8"/>
                  </a:cubicBezTo>
                  <a:cubicBezTo>
                    <a:pt x="208" y="0"/>
                    <a:pt x="32" y="96"/>
                    <a:pt x="16" y="152"/>
                  </a:cubicBezTo>
                  <a:cubicBezTo>
                    <a:pt x="0" y="208"/>
                    <a:pt x="104" y="276"/>
                    <a:pt x="208" y="344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Freeform 33"/>
            <p:cNvSpPr>
              <a:spLocks/>
            </p:cNvSpPr>
            <p:nvPr/>
          </p:nvSpPr>
          <p:spPr bwMode="auto">
            <a:xfrm>
              <a:off x="2571" y="1392"/>
              <a:ext cx="608" cy="344"/>
            </a:xfrm>
            <a:custGeom>
              <a:avLst/>
              <a:gdLst>
                <a:gd name="T0" fmla="*/ 400 w 608"/>
                <a:gd name="T1" fmla="*/ 344 h 344"/>
                <a:gd name="T2" fmla="*/ 592 w 608"/>
                <a:gd name="T3" fmla="*/ 200 h 344"/>
                <a:gd name="T4" fmla="*/ 304 w 608"/>
                <a:gd name="T5" fmla="*/ 8 h 344"/>
                <a:gd name="T6" fmla="*/ 16 w 608"/>
                <a:gd name="T7" fmla="*/ 152 h 344"/>
                <a:gd name="T8" fmla="*/ 208 w 608"/>
                <a:gd name="T9" fmla="*/ 344 h 3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8" h="344">
                  <a:moveTo>
                    <a:pt x="400" y="344"/>
                  </a:moveTo>
                  <a:cubicBezTo>
                    <a:pt x="504" y="300"/>
                    <a:pt x="608" y="256"/>
                    <a:pt x="592" y="200"/>
                  </a:cubicBezTo>
                  <a:cubicBezTo>
                    <a:pt x="576" y="144"/>
                    <a:pt x="400" y="16"/>
                    <a:pt x="304" y="8"/>
                  </a:cubicBezTo>
                  <a:cubicBezTo>
                    <a:pt x="208" y="0"/>
                    <a:pt x="32" y="96"/>
                    <a:pt x="16" y="152"/>
                  </a:cubicBezTo>
                  <a:cubicBezTo>
                    <a:pt x="0" y="208"/>
                    <a:pt x="104" y="276"/>
                    <a:pt x="208" y="344"/>
                  </a:cubicBezTo>
                </a:path>
              </a:pathLst>
            </a:custGeom>
            <a:noFill/>
            <a:ln w="12700" cmpd="sng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Freeform 34"/>
            <p:cNvSpPr>
              <a:spLocks/>
            </p:cNvSpPr>
            <p:nvPr/>
          </p:nvSpPr>
          <p:spPr bwMode="auto">
            <a:xfrm>
              <a:off x="1947" y="1680"/>
              <a:ext cx="768" cy="192"/>
            </a:xfrm>
            <a:custGeom>
              <a:avLst/>
              <a:gdLst>
                <a:gd name="T0" fmla="*/ 0 w 768"/>
                <a:gd name="T1" fmla="*/ 192 h 192"/>
                <a:gd name="T2" fmla="*/ 288 w 768"/>
                <a:gd name="T3" fmla="*/ 0 h 192"/>
                <a:gd name="T4" fmla="*/ 768 w 768"/>
                <a:gd name="T5" fmla="*/ 192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192">
                  <a:moveTo>
                    <a:pt x="0" y="192"/>
                  </a:moveTo>
                  <a:cubicBezTo>
                    <a:pt x="80" y="96"/>
                    <a:pt x="160" y="0"/>
                    <a:pt x="288" y="0"/>
                  </a:cubicBezTo>
                  <a:cubicBezTo>
                    <a:pt x="416" y="0"/>
                    <a:pt x="592" y="96"/>
                    <a:pt x="768" y="192"/>
                  </a:cubicBez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Freeform 35"/>
            <p:cNvSpPr>
              <a:spLocks/>
            </p:cNvSpPr>
            <p:nvPr/>
          </p:nvSpPr>
          <p:spPr bwMode="auto">
            <a:xfrm>
              <a:off x="1947" y="1968"/>
              <a:ext cx="768" cy="192"/>
            </a:xfrm>
            <a:custGeom>
              <a:avLst/>
              <a:gdLst>
                <a:gd name="T0" fmla="*/ 768 w 768"/>
                <a:gd name="T1" fmla="*/ 0 h 192"/>
                <a:gd name="T2" fmla="*/ 336 w 768"/>
                <a:gd name="T3" fmla="*/ 192 h 192"/>
                <a:gd name="T4" fmla="*/ 0 w 768"/>
                <a:gd name="T5" fmla="*/ 0 h 1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68" h="192">
                  <a:moveTo>
                    <a:pt x="768" y="0"/>
                  </a:moveTo>
                  <a:cubicBezTo>
                    <a:pt x="616" y="96"/>
                    <a:pt x="464" y="192"/>
                    <a:pt x="336" y="192"/>
                  </a:cubicBezTo>
                  <a:cubicBezTo>
                    <a:pt x="208" y="192"/>
                    <a:pt x="104" y="96"/>
                    <a:pt x="0" y="0"/>
                  </a:cubicBezTo>
                </a:path>
              </a:pathLst>
            </a:custGeom>
            <a:noFill/>
            <a:ln w="12700" cmpd="sng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Text Box 36"/>
            <p:cNvSpPr txBox="1">
              <a:spLocks noChangeArrowheads="1"/>
            </p:cNvSpPr>
            <p:nvPr/>
          </p:nvSpPr>
          <p:spPr bwMode="auto">
            <a:xfrm>
              <a:off x="1529" y="113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latin typeface="Times New Roman" pitchFamily="18" charset="0"/>
                </a:rPr>
                <a:t>0.8</a:t>
              </a:r>
            </a:p>
          </p:txBody>
        </p:sp>
        <p:sp>
          <p:nvSpPr>
            <p:cNvPr id="24637" name="Text Box 37"/>
            <p:cNvSpPr txBox="1">
              <a:spLocks noChangeArrowheads="1"/>
            </p:cNvSpPr>
            <p:nvPr/>
          </p:nvSpPr>
          <p:spPr bwMode="auto">
            <a:xfrm>
              <a:off x="2139" y="144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dirty="0">
                  <a:latin typeface="Times New Roman" pitchFamily="18" charset="0"/>
                </a:rPr>
                <a:t>0.2</a:t>
              </a:r>
            </a:p>
          </p:txBody>
        </p:sp>
        <p:sp>
          <p:nvSpPr>
            <p:cNvPr id="24638" name="Text Box 38"/>
            <p:cNvSpPr txBox="1">
              <a:spLocks noChangeArrowheads="1"/>
            </p:cNvSpPr>
            <p:nvPr/>
          </p:nvSpPr>
          <p:spPr bwMode="auto">
            <a:xfrm>
              <a:off x="2955" y="120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Times New Roman" pitchFamily="18" charset="0"/>
                </a:rPr>
                <a:t>0.5</a:t>
              </a:r>
            </a:p>
          </p:txBody>
        </p:sp>
        <p:sp>
          <p:nvSpPr>
            <p:cNvPr id="24639" name="Text Box 39"/>
            <p:cNvSpPr txBox="1">
              <a:spLocks noChangeArrowheads="1"/>
            </p:cNvSpPr>
            <p:nvPr/>
          </p:nvSpPr>
          <p:spPr bwMode="auto">
            <a:xfrm>
              <a:off x="2091" y="2160"/>
              <a:ext cx="3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Times New Roman" pitchFamily="18" charset="0"/>
                </a:rPr>
                <a:t>0.5</a:t>
              </a:r>
            </a:p>
          </p:txBody>
        </p:sp>
        <p:sp>
          <p:nvSpPr>
            <p:cNvPr id="24640" name="Line 40"/>
            <p:cNvSpPr>
              <a:spLocks noChangeShapeType="1"/>
            </p:cNvSpPr>
            <p:nvPr/>
          </p:nvSpPr>
          <p:spPr bwMode="auto">
            <a:xfrm>
              <a:off x="1824" y="20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41" name="Line 71"/>
            <p:cNvSpPr>
              <a:spLocks noChangeShapeType="1"/>
            </p:cNvSpPr>
            <p:nvPr/>
          </p:nvSpPr>
          <p:spPr bwMode="auto">
            <a:xfrm>
              <a:off x="2880" y="2016"/>
              <a:ext cx="0" cy="24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24103" name="Group 103"/>
          <p:cNvGrpSpPr>
            <a:grpSpLocks/>
          </p:cNvGrpSpPr>
          <p:nvPr/>
        </p:nvGrpSpPr>
        <p:grpSpPr bwMode="auto">
          <a:xfrm>
            <a:off x="2362199" y="5607050"/>
            <a:ext cx="4495801" cy="1250950"/>
            <a:chOff x="559" y="2880"/>
            <a:chExt cx="2832" cy="788"/>
          </a:xfrm>
        </p:grpSpPr>
        <p:sp>
          <p:nvSpPr>
            <p:cNvPr id="24586" name="Text Box 73"/>
            <p:cNvSpPr txBox="1">
              <a:spLocks noChangeArrowheads="1"/>
            </p:cNvSpPr>
            <p:nvPr/>
          </p:nvSpPr>
          <p:spPr bwMode="auto">
            <a:xfrm>
              <a:off x="811" y="345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600" b="1">
                  <a:latin typeface="Arial" charset="0"/>
                </a:rPr>
                <a:t>a</a:t>
              </a:r>
              <a:endParaRPr lang="en-US" sz="16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87" name="Text Box 74"/>
            <p:cNvSpPr txBox="1">
              <a:spLocks noChangeArrowheads="1"/>
            </p:cNvSpPr>
            <p:nvPr/>
          </p:nvSpPr>
          <p:spPr bwMode="auto">
            <a:xfrm>
              <a:off x="703" y="292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latin typeface="Arial" charset="0"/>
                </a:rPr>
                <a:t>B</a:t>
              </a:r>
              <a:endParaRPr 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88" name="Text Box 75"/>
            <p:cNvSpPr txBox="1">
              <a:spLocks noChangeArrowheads="1"/>
            </p:cNvSpPr>
            <p:nvPr/>
          </p:nvSpPr>
          <p:spPr bwMode="auto">
            <a:xfrm>
              <a:off x="1231" y="292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Arial" charset="0"/>
                </a:rPr>
                <a:t>I</a:t>
              </a:r>
              <a:endParaRPr lang="en-US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89" name="Text Box 76"/>
            <p:cNvSpPr txBox="1">
              <a:spLocks noChangeArrowheads="1"/>
            </p:cNvSpPr>
            <p:nvPr/>
          </p:nvSpPr>
          <p:spPr bwMode="auto">
            <a:xfrm>
              <a:off x="2815" y="292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latin typeface="Arial" charset="0"/>
                </a:rPr>
                <a:t>B</a:t>
              </a:r>
              <a:endParaRPr lang="en-US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90" name="Text Box 77"/>
            <p:cNvSpPr txBox="1">
              <a:spLocks noChangeArrowheads="1"/>
            </p:cNvSpPr>
            <p:nvPr/>
          </p:nvSpPr>
          <p:spPr bwMode="auto">
            <a:xfrm>
              <a:off x="2335" y="292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Arial" charset="0"/>
                </a:rPr>
                <a:t>I</a:t>
              </a:r>
              <a:endParaRPr lang="en-US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91" name="Text Box 78"/>
            <p:cNvSpPr txBox="1">
              <a:spLocks noChangeArrowheads="1"/>
            </p:cNvSpPr>
            <p:nvPr/>
          </p:nvSpPr>
          <p:spPr bwMode="auto">
            <a:xfrm>
              <a:off x="1807" y="292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CC0000"/>
                  </a:solidFill>
                  <a:latin typeface="Arial" charset="0"/>
                </a:rPr>
                <a:t>I</a:t>
              </a:r>
              <a:endParaRPr lang="en-US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592" name="Line 79"/>
            <p:cNvSpPr>
              <a:spLocks noChangeShapeType="1"/>
            </p:cNvSpPr>
            <p:nvPr/>
          </p:nvSpPr>
          <p:spPr bwMode="auto">
            <a:xfrm>
              <a:off x="895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Line 80"/>
            <p:cNvSpPr>
              <a:spLocks noChangeShapeType="1"/>
            </p:cNvSpPr>
            <p:nvPr/>
          </p:nvSpPr>
          <p:spPr bwMode="auto">
            <a:xfrm>
              <a:off x="991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81"/>
            <p:cNvSpPr>
              <a:spLocks noChangeShapeType="1"/>
            </p:cNvSpPr>
            <p:nvPr/>
          </p:nvSpPr>
          <p:spPr bwMode="auto">
            <a:xfrm>
              <a:off x="1423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Line 82"/>
            <p:cNvSpPr>
              <a:spLocks noChangeShapeType="1"/>
            </p:cNvSpPr>
            <p:nvPr/>
          </p:nvSpPr>
          <p:spPr bwMode="auto">
            <a:xfrm>
              <a:off x="1999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83"/>
            <p:cNvSpPr>
              <a:spLocks noChangeShapeType="1"/>
            </p:cNvSpPr>
            <p:nvPr/>
          </p:nvSpPr>
          <p:spPr bwMode="auto">
            <a:xfrm>
              <a:off x="2527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Line 84"/>
            <p:cNvSpPr>
              <a:spLocks noChangeShapeType="1"/>
            </p:cNvSpPr>
            <p:nvPr/>
          </p:nvSpPr>
          <p:spPr bwMode="auto">
            <a:xfrm>
              <a:off x="3007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85"/>
            <p:cNvSpPr>
              <a:spLocks noChangeShapeType="1"/>
            </p:cNvSpPr>
            <p:nvPr/>
          </p:nvSpPr>
          <p:spPr bwMode="auto">
            <a:xfrm>
              <a:off x="1567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86"/>
            <p:cNvSpPr>
              <a:spLocks noChangeShapeType="1"/>
            </p:cNvSpPr>
            <p:nvPr/>
          </p:nvSpPr>
          <p:spPr bwMode="auto">
            <a:xfrm>
              <a:off x="2143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87"/>
            <p:cNvSpPr>
              <a:spLocks noChangeShapeType="1"/>
            </p:cNvSpPr>
            <p:nvPr/>
          </p:nvSpPr>
          <p:spPr bwMode="auto">
            <a:xfrm>
              <a:off x="2623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88"/>
            <p:cNvSpPr>
              <a:spLocks noChangeShapeType="1"/>
            </p:cNvSpPr>
            <p:nvPr/>
          </p:nvSpPr>
          <p:spPr bwMode="auto">
            <a:xfrm>
              <a:off x="3103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Text Box 89"/>
            <p:cNvSpPr txBox="1">
              <a:spLocks noChangeArrowheads="1"/>
            </p:cNvSpPr>
            <p:nvPr/>
          </p:nvSpPr>
          <p:spPr bwMode="auto">
            <a:xfrm>
              <a:off x="2895" y="3456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600" b="1">
                  <a:latin typeface="Arial" charset="0"/>
                </a:rPr>
                <a:t>d</a:t>
              </a:r>
              <a:endParaRPr lang="en-US" sz="1600" b="1"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603" name="Text Box 90"/>
            <p:cNvSpPr txBox="1">
              <a:spLocks noChangeArrowheads="1"/>
            </p:cNvSpPr>
            <p:nvPr/>
          </p:nvSpPr>
          <p:spPr bwMode="auto">
            <a:xfrm>
              <a:off x="1632" y="3456"/>
              <a:ext cx="7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600" b="1">
                  <a:solidFill>
                    <a:srgbClr val="CC0000"/>
                  </a:solidFill>
                  <a:latin typeface="Arial" charset="0"/>
                </a:rPr>
                <a:t>d</a:t>
              </a:r>
              <a:endParaRPr lang="en-US" sz="1600" b="1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24604" name="Text Box 91"/>
            <p:cNvSpPr txBox="1">
              <a:spLocks noChangeArrowheads="1"/>
            </p:cNvSpPr>
            <p:nvPr/>
          </p:nvSpPr>
          <p:spPr bwMode="auto">
            <a:xfrm>
              <a:off x="1330" y="3456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600" b="1">
                  <a:solidFill>
                    <a:srgbClr val="CC0000"/>
                  </a:solidFill>
                  <a:latin typeface="Arial" charset="0"/>
                  <a:sym typeface="Symbol" pitchFamily="18" charset="2"/>
                </a:rPr>
                <a:t>c</a:t>
              </a:r>
            </a:p>
          </p:txBody>
        </p:sp>
        <p:sp>
          <p:nvSpPr>
            <p:cNvPr id="24605" name="Text Box 92"/>
            <p:cNvSpPr txBox="1">
              <a:spLocks noChangeArrowheads="1"/>
            </p:cNvSpPr>
            <p:nvPr/>
          </p:nvSpPr>
          <p:spPr bwMode="auto">
            <a:xfrm>
              <a:off x="559" y="2976"/>
              <a:ext cx="179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993300"/>
                  </a:solidFill>
                  <a:latin typeface="Arial" charset="0"/>
                </a:rPr>
                <a:t>1</a:t>
              </a:r>
              <a:endParaRPr lang="en-US" sz="1400" b="1" dirty="0">
                <a:solidFill>
                  <a:srgbClr val="993300"/>
                </a:solidFill>
                <a:latin typeface="Arial" charset="0"/>
              </a:endParaRPr>
            </a:p>
          </p:txBody>
        </p:sp>
        <p:sp>
          <p:nvSpPr>
            <p:cNvPr id="24606" name="Text Box 93"/>
            <p:cNvSpPr txBox="1">
              <a:spLocks noChangeArrowheads="1"/>
            </p:cNvSpPr>
            <p:nvPr/>
          </p:nvSpPr>
          <p:spPr bwMode="auto">
            <a:xfrm>
              <a:off x="991" y="2880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0.2</a:t>
              </a:r>
            </a:p>
          </p:txBody>
        </p:sp>
        <p:sp>
          <p:nvSpPr>
            <p:cNvPr id="24607" name="Text Box 94"/>
            <p:cNvSpPr txBox="1">
              <a:spLocks noChangeArrowheads="1"/>
            </p:cNvSpPr>
            <p:nvPr/>
          </p:nvSpPr>
          <p:spPr bwMode="auto">
            <a:xfrm>
              <a:off x="2575" y="2880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0.5</a:t>
              </a:r>
            </a:p>
          </p:txBody>
        </p:sp>
        <p:sp>
          <p:nvSpPr>
            <p:cNvPr id="24608" name="Text Box 95"/>
            <p:cNvSpPr txBox="1">
              <a:spLocks noChangeArrowheads="1"/>
            </p:cNvSpPr>
            <p:nvPr/>
          </p:nvSpPr>
          <p:spPr bwMode="auto">
            <a:xfrm>
              <a:off x="2143" y="2880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 dirty="0">
                  <a:latin typeface="Arial" charset="0"/>
                </a:rPr>
                <a:t>0.5</a:t>
              </a:r>
            </a:p>
          </p:txBody>
        </p:sp>
        <p:sp>
          <p:nvSpPr>
            <p:cNvPr id="24609" name="Text Box 96"/>
            <p:cNvSpPr txBox="1">
              <a:spLocks noChangeArrowheads="1"/>
            </p:cNvSpPr>
            <p:nvPr/>
          </p:nvSpPr>
          <p:spPr bwMode="auto">
            <a:xfrm>
              <a:off x="1567" y="2880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0.5</a:t>
              </a:r>
            </a:p>
          </p:txBody>
        </p:sp>
        <p:sp>
          <p:nvSpPr>
            <p:cNvPr id="24610" name="Text Box 97"/>
            <p:cNvSpPr txBox="1">
              <a:spLocks noChangeArrowheads="1"/>
            </p:cNvSpPr>
            <p:nvPr/>
          </p:nvSpPr>
          <p:spPr bwMode="auto">
            <a:xfrm>
              <a:off x="3007" y="3216"/>
              <a:ext cx="2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0.4</a:t>
              </a:r>
            </a:p>
          </p:txBody>
        </p:sp>
        <p:sp>
          <p:nvSpPr>
            <p:cNvPr id="24611" name="Text Box 98"/>
            <p:cNvSpPr txBox="1">
              <a:spLocks noChangeArrowheads="1"/>
            </p:cNvSpPr>
            <p:nvPr/>
          </p:nvSpPr>
          <p:spPr bwMode="auto">
            <a:xfrm>
              <a:off x="2499" y="3216"/>
              <a:ext cx="3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0.25</a:t>
              </a:r>
            </a:p>
          </p:txBody>
        </p:sp>
        <p:sp>
          <p:nvSpPr>
            <p:cNvPr id="24612" name="Text Box 99"/>
            <p:cNvSpPr txBox="1">
              <a:spLocks noChangeArrowheads="1"/>
            </p:cNvSpPr>
            <p:nvPr/>
          </p:nvSpPr>
          <p:spPr bwMode="auto">
            <a:xfrm>
              <a:off x="1968" y="3216"/>
              <a:ext cx="3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 dirty="0">
                  <a:latin typeface="Arial" charset="0"/>
                </a:rPr>
                <a:t>0.25</a:t>
              </a:r>
            </a:p>
          </p:txBody>
        </p:sp>
        <p:sp>
          <p:nvSpPr>
            <p:cNvPr id="24613" name="Text Box 100"/>
            <p:cNvSpPr txBox="1">
              <a:spLocks noChangeArrowheads="1"/>
            </p:cNvSpPr>
            <p:nvPr/>
          </p:nvSpPr>
          <p:spPr bwMode="auto">
            <a:xfrm>
              <a:off x="1454" y="3216"/>
              <a:ext cx="3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0.25</a:t>
              </a:r>
            </a:p>
          </p:txBody>
        </p:sp>
        <p:sp>
          <p:nvSpPr>
            <p:cNvPr id="24614" name="Text Box 101"/>
            <p:cNvSpPr txBox="1">
              <a:spLocks noChangeArrowheads="1"/>
            </p:cNvSpPr>
            <p:nvPr/>
          </p:nvSpPr>
          <p:spPr bwMode="auto">
            <a:xfrm>
              <a:off x="864" y="3216"/>
              <a:ext cx="3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400" b="1">
                  <a:latin typeface="Arial" charset="0"/>
                </a:rPr>
                <a:t>0.25</a:t>
              </a:r>
            </a:p>
          </p:txBody>
        </p:sp>
        <p:sp>
          <p:nvSpPr>
            <p:cNvPr id="24615" name="Text Box 102"/>
            <p:cNvSpPr txBox="1">
              <a:spLocks noChangeArrowheads="1"/>
            </p:cNvSpPr>
            <p:nvPr/>
          </p:nvSpPr>
          <p:spPr bwMode="auto">
            <a:xfrm>
              <a:off x="2160" y="3436"/>
              <a:ext cx="7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US" sz="1600" b="1">
                  <a:solidFill>
                    <a:srgbClr val="CC0000"/>
                  </a:solidFill>
                  <a:latin typeface="Arial" charset="0"/>
                </a:rPr>
                <a:t>a</a:t>
              </a:r>
              <a:endParaRPr lang="en-US" sz="1600" b="1">
                <a:solidFill>
                  <a:srgbClr val="CC0000"/>
                </a:solidFill>
                <a:latin typeface="Arial" charset="0"/>
                <a:sym typeface="Symbol" pitchFamily="18" charset="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1108" y="1366937"/>
            <a:ext cx="5486399" cy="5078313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latin typeface="+mn-lt"/>
              </a:rPr>
              <a:t>We can do the same exercise we did before. </a:t>
            </a:r>
          </a:p>
          <a:p>
            <a:endParaRPr lang="en-US" sz="18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latin typeface="+mn-lt"/>
              </a:rPr>
              <a:t>Data: {(x</a:t>
            </a:r>
            <a:r>
              <a:rPr lang="en-US" sz="1800" baseline="-25000" dirty="0" smtClean="0">
                <a:latin typeface="+mn-lt"/>
              </a:rPr>
              <a:t>1</a:t>
            </a:r>
            <a:r>
              <a:rPr lang="en-US" sz="1800" dirty="0" smtClean="0">
                <a:latin typeface="+mn-lt"/>
              </a:rPr>
              <a:t> ,x</a:t>
            </a:r>
            <a:r>
              <a:rPr lang="en-US" sz="1800" baseline="-25000" dirty="0" smtClean="0">
                <a:latin typeface="+mn-lt"/>
              </a:rPr>
              <a:t>2</a:t>
            </a:r>
            <a:r>
              <a:rPr lang="en-US" sz="1800" dirty="0" smtClean="0">
                <a:latin typeface="+mn-lt"/>
              </a:rPr>
              <a:t>,…</a:t>
            </a:r>
            <a:r>
              <a:rPr lang="en-US" sz="1800" dirty="0" err="1" smtClean="0">
                <a:latin typeface="+mn-lt"/>
              </a:rPr>
              <a:t>x</a:t>
            </a:r>
            <a:r>
              <a:rPr lang="en-US" sz="1800" baseline="-25000" dirty="0" err="1" smtClean="0">
                <a:latin typeface="+mn-lt"/>
              </a:rPr>
              <a:t>m</a:t>
            </a:r>
            <a:r>
              <a:rPr lang="en-US" sz="1800" dirty="0" smtClean="0">
                <a:latin typeface="+mn-lt"/>
              </a:rPr>
              <a:t> ,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s</a:t>
            </a:r>
            <a:r>
              <a:rPr lang="en-US" sz="1800" baseline="-25000" dirty="0" smtClean="0">
                <a:solidFill>
                  <a:srgbClr val="0000FF"/>
                </a:solidFill>
                <a:latin typeface="+mn-lt"/>
              </a:rPr>
              <a:t>1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 ,s</a:t>
            </a:r>
            <a:r>
              <a:rPr lang="en-US" sz="1800" baseline="-25000" dirty="0" smtClean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1800" dirty="0" smtClean="0">
                <a:solidFill>
                  <a:srgbClr val="0000FF"/>
                </a:solidFill>
                <a:latin typeface="+mn-lt"/>
              </a:rPr>
              <a:t>,…</a:t>
            </a:r>
            <a:r>
              <a:rPr lang="en-US" sz="1800" dirty="0" err="1" smtClean="0">
                <a:solidFill>
                  <a:srgbClr val="0000FF"/>
                </a:solidFill>
                <a:latin typeface="+mn-lt"/>
              </a:rPr>
              <a:t>s</a:t>
            </a:r>
            <a:r>
              <a:rPr lang="en-US" sz="1800" baseline="-25000" dirty="0" err="1" smtClean="0">
                <a:solidFill>
                  <a:srgbClr val="0000FF"/>
                </a:solidFill>
                <a:latin typeface="+mn-lt"/>
              </a:rPr>
              <a:t>m</a:t>
            </a:r>
            <a:r>
              <a:rPr lang="en-US" sz="1800" dirty="0" smtClean="0">
                <a:latin typeface="+mn-lt"/>
              </a:rPr>
              <a:t>)}</a:t>
            </a:r>
            <a:r>
              <a:rPr lang="en-US" sz="1800" baseline="-25000" dirty="0" smtClean="0">
                <a:latin typeface="+mn-lt"/>
              </a:rPr>
              <a:t>1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baseline="30000" dirty="0" smtClean="0">
                <a:latin typeface="+mn-lt"/>
              </a:rPr>
              <a:t>n</a:t>
            </a:r>
            <a:r>
              <a:rPr lang="en-US" sz="1800" dirty="0" smtClean="0">
                <a:latin typeface="+mn-lt"/>
              </a:rPr>
              <a:t>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18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latin typeface="+mn-lt"/>
              </a:rPr>
              <a:t>Find the most likely parameters of the model:</a:t>
            </a:r>
          </a:p>
          <a:p>
            <a:pPr lvl="1"/>
            <a:r>
              <a:rPr lang="en-US" sz="1800" dirty="0" smtClean="0">
                <a:latin typeface="+mn-lt"/>
              </a:rPr>
              <a:t>P(x</a:t>
            </a:r>
            <a:r>
              <a:rPr lang="en-US" sz="1800" baseline="-25000" dirty="0" smtClean="0">
                <a:latin typeface="+mn-lt"/>
              </a:rPr>
              <a:t>i</a:t>
            </a:r>
            <a:r>
              <a:rPr lang="en-US" sz="1800" dirty="0" smtClean="0">
                <a:latin typeface="+mn-lt"/>
              </a:rPr>
              <a:t> |</a:t>
            </a:r>
            <a:r>
              <a:rPr lang="en-US" sz="1800" dirty="0" err="1" smtClean="0">
                <a:latin typeface="+mn-lt"/>
              </a:rPr>
              <a:t>s</a:t>
            </a:r>
            <a:r>
              <a:rPr lang="en-US" sz="1800" baseline="-25000" dirty="0" err="1" smtClean="0">
                <a:latin typeface="+mn-lt"/>
              </a:rPr>
              <a:t>i</a:t>
            </a:r>
            <a:r>
              <a:rPr lang="en-US" sz="1800" dirty="0" smtClean="0">
                <a:latin typeface="+mn-lt"/>
              </a:rPr>
              <a:t>), P(s</a:t>
            </a:r>
            <a:r>
              <a:rPr lang="en-US" sz="1800" baseline="-25000" dirty="0" smtClean="0">
                <a:latin typeface="+mn-lt"/>
              </a:rPr>
              <a:t>i+1</a:t>
            </a:r>
            <a:r>
              <a:rPr lang="en-US" sz="1800" dirty="0" smtClean="0">
                <a:latin typeface="+mn-lt"/>
              </a:rPr>
              <a:t> |</a:t>
            </a:r>
            <a:r>
              <a:rPr lang="en-US" sz="1800" dirty="0" err="1" smtClean="0">
                <a:latin typeface="+mn-lt"/>
              </a:rPr>
              <a:t>s</a:t>
            </a:r>
            <a:r>
              <a:rPr lang="en-US" sz="1800" baseline="-25000" dirty="0" err="1" smtClean="0">
                <a:latin typeface="+mn-lt"/>
              </a:rPr>
              <a:t>i</a:t>
            </a:r>
            <a:r>
              <a:rPr lang="en-US" sz="1800" dirty="0" smtClean="0">
                <a:latin typeface="+mn-lt"/>
              </a:rPr>
              <a:t>), p(s</a:t>
            </a:r>
            <a:r>
              <a:rPr lang="en-US" sz="1800" baseline="-25000" dirty="0" smtClean="0">
                <a:latin typeface="+mn-lt"/>
              </a:rPr>
              <a:t>1</a:t>
            </a:r>
            <a:r>
              <a:rPr lang="en-US" sz="1800" dirty="0" smtClean="0">
                <a:latin typeface="+mn-lt"/>
              </a:rPr>
              <a:t>)</a:t>
            </a:r>
          </a:p>
          <a:p>
            <a:pPr lvl="1"/>
            <a:endParaRPr lang="en-US" sz="18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latin typeface="+mn-lt"/>
              </a:rPr>
              <a:t>Given an unlabeled example </a:t>
            </a:r>
          </a:p>
          <a:p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    x = (x</a:t>
            </a:r>
            <a:r>
              <a:rPr lang="en-US" sz="1800" baseline="-25000" dirty="0" smtClean="0">
                <a:latin typeface="+mn-lt"/>
              </a:rPr>
              <a:t>1</a:t>
            </a:r>
            <a:r>
              <a:rPr lang="en-US" sz="1800" dirty="0" smtClean="0">
                <a:latin typeface="+mn-lt"/>
              </a:rPr>
              <a:t>, x</a:t>
            </a:r>
            <a:r>
              <a:rPr lang="en-US" sz="1800" baseline="-25000" dirty="0" smtClean="0">
                <a:latin typeface="+mn-lt"/>
              </a:rPr>
              <a:t>2</a:t>
            </a:r>
            <a:r>
              <a:rPr lang="en-US" sz="1800" dirty="0" smtClean="0">
                <a:latin typeface="+mn-lt"/>
              </a:rPr>
              <a:t>,…</a:t>
            </a:r>
            <a:r>
              <a:rPr lang="en-US" sz="1800" dirty="0" err="1" smtClean="0">
                <a:latin typeface="+mn-lt"/>
              </a:rPr>
              <a:t>x</a:t>
            </a:r>
            <a:r>
              <a:rPr lang="en-US" sz="1800" baseline="-25000" dirty="0" err="1" smtClean="0">
                <a:latin typeface="+mn-lt"/>
              </a:rPr>
              <a:t>m</a:t>
            </a:r>
            <a:r>
              <a:rPr lang="en-US" sz="1800" dirty="0" smtClean="0">
                <a:latin typeface="+mn-lt"/>
              </a:rPr>
              <a:t>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latin typeface="+mn-lt"/>
              </a:rPr>
              <a:t>use Bayes rule to predict the label  </a:t>
            </a:r>
            <a:r>
              <a:rPr lang="en-US" sz="1800" dirty="0" smtClean="0">
                <a:solidFill>
                  <a:srgbClr val="0000FF"/>
                </a:solidFill>
                <a:latin typeface="Brush Script MT" pitchFamily="66" charset="0"/>
              </a:rPr>
              <a:t>l</a:t>
            </a:r>
            <a:r>
              <a:rPr lang="en-US" sz="1800" dirty="0" smtClean="0">
                <a:latin typeface="+mn-lt"/>
              </a:rPr>
              <a:t>=(s</a:t>
            </a:r>
            <a:r>
              <a:rPr lang="en-US" sz="1800" baseline="-25000" dirty="0" smtClean="0">
                <a:latin typeface="+mn-lt"/>
              </a:rPr>
              <a:t>1</a:t>
            </a:r>
            <a:r>
              <a:rPr lang="en-US" sz="1800" dirty="0" smtClean="0">
                <a:latin typeface="+mn-lt"/>
              </a:rPr>
              <a:t>, s</a:t>
            </a:r>
            <a:r>
              <a:rPr lang="en-US" sz="1800" baseline="-25000" dirty="0" smtClean="0">
                <a:latin typeface="+mn-lt"/>
              </a:rPr>
              <a:t>2</a:t>
            </a:r>
            <a:r>
              <a:rPr lang="en-US" sz="1800" dirty="0" smtClean="0">
                <a:latin typeface="+mn-lt"/>
              </a:rPr>
              <a:t>,…</a:t>
            </a:r>
            <a:r>
              <a:rPr lang="en-US" sz="1800" dirty="0" err="1" smtClean="0">
                <a:latin typeface="+mn-lt"/>
              </a:rPr>
              <a:t>s</a:t>
            </a:r>
            <a:r>
              <a:rPr lang="en-US" sz="1800" baseline="-25000" dirty="0" err="1" smtClean="0">
                <a:latin typeface="+mn-lt"/>
              </a:rPr>
              <a:t>m</a:t>
            </a:r>
            <a:r>
              <a:rPr lang="en-US" sz="1800" dirty="0" smtClean="0">
                <a:latin typeface="+mn-lt"/>
              </a:rPr>
              <a:t>):</a:t>
            </a:r>
            <a:endParaRPr lang="en-US" sz="1800" dirty="0">
              <a:latin typeface="+mn-lt"/>
            </a:endParaRPr>
          </a:p>
          <a:p>
            <a:endParaRPr lang="en-US" sz="1800" dirty="0" smtClean="0">
              <a:latin typeface="+mn-lt"/>
            </a:endParaRPr>
          </a:p>
          <a:p>
            <a:r>
              <a:rPr lang="en-US" sz="1800" dirty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            </a:t>
            </a:r>
            <a:r>
              <a:rPr lang="en-US" sz="1800" dirty="0" smtClean="0">
                <a:solidFill>
                  <a:srgbClr val="0000FF"/>
                </a:solidFill>
                <a:latin typeface="Brush Script MT" pitchFamily="66" charset="0"/>
              </a:rPr>
              <a:t>l</a:t>
            </a:r>
            <a:r>
              <a:rPr lang="en-US" sz="1800" dirty="0" smtClean="0">
                <a:latin typeface="+mn-lt"/>
              </a:rPr>
              <a:t>* = </a:t>
            </a:r>
            <a:r>
              <a:rPr lang="en-US" sz="1800" dirty="0" err="1" smtClean="0">
                <a:latin typeface="+mn-lt"/>
              </a:rPr>
              <a:t>argmax</a:t>
            </a:r>
            <a:r>
              <a:rPr lang="en-US" sz="1800" baseline="-25000" dirty="0" err="1" smtClean="0">
                <a:solidFill>
                  <a:srgbClr val="0000FF"/>
                </a:solidFill>
                <a:latin typeface="Brush Script MT" pitchFamily="66" charset="0"/>
              </a:rPr>
              <a:t>l</a:t>
            </a:r>
            <a:r>
              <a:rPr lang="en-US" sz="1800" dirty="0" smtClean="0">
                <a:latin typeface="+mn-lt"/>
              </a:rPr>
              <a:t> P(</a:t>
            </a:r>
            <a:r>
              <a:rPr lang="en-US" sz="1800" dirty="0" err="1" smtClean="0">
                <a:solidFill>
                  <a:srgbClr val="0000FF"/>
                </a:solidFill>
                <a:latin typeface="Brush Script MT" pitchFamily="66" charset="0"/>
              </a:rPr>
              <a:t>l</a:t>
            </a:r>
            <a:r>
              <a:rPr lang="en-US" sz="1800" dirty="0" err="1" smtClean="0">
                <a:latin typeface="+mn-lt"/>
              </a:rPr>
              <a:t>|x</a:t>
            </a:r>
            <a:r>
              <a:rPr lang="en-US" sz="1800" dirty="0" smtClean="0">
                <a:latin typeface="+mn-lt"/>
              </a:rPr>
              <a:t>) = </a:t>
            </a:r>
            <a:r>
              <a:rPr lang="en-US" sz="1800" dirty="0" err="1" smtClean="0">
                <a:latin typeface="+mn-lt"/>
              </a:rPr>
              <a:t>argmax</a:t>
            </a:r>
            <a:r>
              <a:rPr lang="en-US" sz="1800" baseline="-25000" dirty="0" err="1" smtClean="0">
                <a:latin typeface="+mn-lt"/>
              </a:rPr>
              <a:t>l</a:t>
            </a:r>
            <a:r>
              <a:rPr lang="en-US" sz="1800" dirty="0" smtClean="0">
                <a:latin typeface="+mn-lt"/>
              </a:rPr>
              <a:t> P(</a:t>
            </a:r>
            <a:r>
              <a:rPr lang="en-US" sz="1800" dirty="0" err="1" smtClean="0">
                <a:latin typeface="+mn-lt"/>
              </a:rPr>
              <a:t>x|</a:t>
            </a:r>
            <a:r>
              <a:rPr lang="en-US" sz="1800" dirty="0" err="1" smtClean="0">
                <a:solidFill>
                  <a:srgbClr val="0000FF"/>
                </a:solidFill>
                <a:latin typeface="Brush Script MT" pitchFamily="66" charset="0"/>
              </a:rPr>
              <a:t>l</a:t>
            </a:r>
            <a:r>
              <a:rPr lang="en-US" sz="1800" dirty="0" smtClean="0">
                <a:latin typeface="+mn-lt"/>
              </a:rPr>
              <a:t>) P(</a:t>
            </a:r>
            <a:r>
              <a:rPr lang="en-US" sz="1800" dirty="0" smtClean="0">
                <a:solidFill>
                  <a:srgbClr val="0000FF"/>
                </a:solidFill>
                <a:latin typeface="Brush Script MT" pitchFamily="66" charset="0"/>
              </a:rPr>
              <a:t>l</a:t>
            </a:r>
            <a:r>
              <a:rPr lang="en-US" sz="1800" dirty="0" smtClean="0">
                <a:latin typeface="+mn-lt"/>
              </a:rPr>
              <a:t>)/P(x)</a:t>
            </a:r>
          </a:p>
          <a:p>
            <a:endParaRPr lang="en-US" sz="180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latin typeface="+mn-lt"/>
              </a:rPr>
              <a:t>The only issue is computational: there are 2</a:t>
            </a:r>
            <a:r>
              <a:rPr lang="en-US" sz="1800" baseline="30000" dirty="0" smtClean="0">
                <a:latin typeface="+mn-lt"/>
              </a:rPr>
              <a:t>m</a:t>
            </a:r>
            <a:r>
              <a:rPr lang="en-US" sz="1800" dirty="0" smtClean="0">
                <a:latin typeface="+mn-lt"/>
              </a:rPr>
              <a:t> possible values of </a:t>
            </a:r>
            <a:r>
              <a:rPr lang="en-US" sz="1800" dirty="0" smtClean="0">
                <a:solidFill>
                  <a:srgbClr val="0000FF"/>
                </a:solidFill>
                <a:latin typeface="Brush Script MT" pitchFamily="66" charset="0"/>
              </a:rPr>
              <a:t>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This is an HMM model, but nothing was hidden; 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next week, </a:t>
            </a:r>
            <a:r>
              <a:rPr lang="en-US" sz="1800" dirty="0">
                <a:solidFill>
                  <a:srgbClr val="0000FF"/>
                </a:solidFill>
              </a:rPr>
              <a:t>s</a:t>
            </a:r>
            <a:r>
              <a:rPr lang="en-US" sz="1800" baseline="-25000" dirty="0">
                <a:solidFill>
                  <a:srgbClr val="0000FF"/>
                </a:solidFill>
              </a:rPr>
              <a:t>1</a:t>
            </a:r>
            <a:r>
              <a:rPr lang="en-US" sz="1800" dirty="0">
                <a:solidFill>
                  <a:srgbClr val="0000FF"/>
                </a:solidFill>
              </a:rPr>
              <a:t> ,s</a:t>
            </a:r>
            <a:r>
              <a:rPr lang="en-US" sz="1800" baseline="-25000" dirty="0">
                <a:solidFill>
                  <a:srgbClr val="0000FF"/>
                </a:solidFill>
              </a:rPr>
              <a:t>2</a:t>
            </a:r>
            <a:r>
              <a:rPr lang="en-US" sz="1800" dirty="0">
                <a:solidFill>
                  <a:srgbClr val="0000FF"/>
                </a:solidFill>
              </a:rPr>
              <a:t>,…</a:t>
            </a:r>
            <a:r>
              <a:rPr lang="en-US" sz="1800" dirty="0" err="1" smtClean="0">
                <a:solidFill>
                  <a:srgbClr val="0000FF"/>
                </a:solidFill>
              </a:rPr>
              <a:t>s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m</a:t>
            </a: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 will be hidden (?)</a:t>
            </a:r>
            <a:endParaRPr lang="en-US" sz="1800" dirty="0">
              <a:solidFill>
                <a:srgbClr val="0000FF"/>
              </a:solidFill>
              <a:latin typeface="+mj-lt"/>
            </a:endParaRPr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2541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 Optimal Classifier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6774B1A-4E1D-43E7-83B4-D419B5FD9D1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5605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How should we use the general formalism?</a:t>
            </a:r>
          </a:p>
          <a:p>
            <a:pPr>
              <a:spcBef>
                <a:spcPct val="0"/>
              </a:spcBef>
            </a:pPr>
            <a:r>
              <a:rPr lang="en-US" smtClean="0"/>
              <a:t>What should </a:t>
            </a:r>
            <a:r>
              <a:rPr lang="en-US" smtClean="0">
                <a:solidFill>
                  <a:schemeClr val="hlink"/>
                </a:solidFill>
              </a:rPr>
              <a:t>H</a:t>
            </a:r>
            <a:r>
              <a:rPr lang="en-US" smtClean="0"/>
              <a:t> be?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chemeClr val="hlink"/>
                </a:solidFill>
              </a:rPr>
              <a:t>H can be a collection of functions</a:t>
            </a:r>
            <a:r>
              <a:rPr lang="en-US" smtClean="0"/>
              <a:t>. Given the training data, choose an optimal function. Then, given new data, evaluate the selected function on it.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chemeClr val="hlink"/>
                </a:solidFill>
              </a:rPr>
              <a:t>H can be a collection of possible predictions</a:t>
            </a:r>
            <a:r>
              <a:rPr lang="en-US" smtClean="0"/>
              <a:t>. Given the data, try to directly choose the optimal prediction.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Could be different!</a:t>
            </a:r>
          </a:p>
        </p:txBody>
      </p:sp>
    </p:spTree>
    <p:extLst>
      <p:ext uri="{BB962C8B-B14F-4D97-AF65-F5344CB8AC3E}">
        <p14:creationId xmlns:p14="http://schemas.microsoft.com/office/powerpoint/2010/main" val="414461733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 Optimal Classifier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6BA2723-99B5-4BA3-B820-62404EEF743F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The first formalism suggests to learn a good hypothesis and use it.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(Language modeling, grammar learning, etc. are here)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The second one suggests to directly choose a decision.</a:t>
            </a:r>
            <a:r>
              <a:rPr lang="en-US" dirty="0" smtClean="0">
                <a:solidFill>
                  <a:schemeClr val="hlink"/>
                </a:solidFill>
              </a:rPr>
              <a:t>[it/in]:</a:t>
            </a:r>
            <a:r>
              <a:rPr lang="en-US" dirty="0" smtClean="0"/>
              <a:t>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This is the issue of “thresholding” vs. entertaining all options until the last minute. (Computational Issues)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 smtClean="0"/>
          </a:p>
        </p:txBody>
      </p:sp>
      <p:graphicFrame>
        <p:nvGraphicFramePr>
          <p:cNvPr id="26630" name="Object 3"/>
          <p:cNvGraphicFramePr>
            <a:graphicFrameLocks noChangeAspect="1"/>
          </p:cNvGraphicFramePr>
          <p:nvPr>
            <p:extLst/>
          </p:nvPr>
        </p:nvGraphicFramePr>
        <p:xfrm>
          <a:off x="623887" y="2652712"/>
          <a:ext cx="829151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משוואה" r:id="rId4" imgW="3263760" imgH="215640" progId="Equation.3">
                  <p:embed/>
                </p:oleObj>
              </mc:Choice>
              <mc:Fallback>
                <p:oleObj name="משוואה" r:id="rId4" imgW="3263760" imgH="215640" progId="Equation.3">
                  <p:embed/>
                  <p:pic>
                    <p:nvPicPr>
                      <p:cNvPr id="2663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7" y="2652712"/>
                        <a:ext cx="8291513" cy="5476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889003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Bayes Optimal Classifier: Example</a:t>
            </a:r>
          </a:p>
        </p:txBody>
      </p:sp>
      <p:sp>
        <p:nvSpPr>
          <p:cNvPr id="2765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 space of 3 hypotheses:</a:t>
            </a:r>
          </a:p>
          <a:p>
            <a:pPr lvl="1"/>
            <a:r>
              <a:rPr lang="en-US" dirty="0" smtClean="0">
                <a:latin typeface="Calibri"/>
              </a:rPr>
              <a:t>P(h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>
                <a:latin typeface="Calibri"/>
              </a:rPr>
              <a:t>|D</a:t>
            </a:r>
            <a:r>
              <a:rPr lang="en-US" dirty="0" smtClean="0"/>
              <a:t>) = 0.4; </a:t>
            </a:r>
            <a:r>
              <a:rPr lang="en-US" dirty="0" smtClean="0">
                <a:latin typeface="Calibri"/>
              </a:rPr>
              <a:t>P(h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>
                <a:latin typeface="Calibri"/>
              </a:rPr>
              <a:t>|D</a:t>
            </a:r>
            <a:r>
              <a:rPr lang="en-US" dirty="0"/>
              <a:t>) = </a:t>
            </a:r>
            <a:r>
              <a:rPr lang="en-US" dirty="0" smtClean="0"/>
              <a:t>0.3; </a:t>
            </a:r>
            <a:r>
              <a:rPr lang="en-US" dirty="0" smtClean="0">
                <a:latin typeface="Calibri"/>
              </a:rPr>
              <a:t>P(h</a:t>
            </a:r>
            <a:r>
              <a:rPr lang="en-US" baseline="-25000" dirty="0" smtClean="0">
                <a:latin typeface="Calibri"/>
              </a:rPr>
              <a:t>3</a:t>
            </a:r>
            <a:r>
              <a:rPr lang="en-US" dirty="0" smtClean="0">
                <a:latin typeface="Calibri"/>
              </a:rPr>
              <a:t>|D</a:t>
            </a:r>
            <a:r>
              <a:rPr lang="en-US" dirty="0"/>
              <a:t>) = </a:t>
            </a:r>
            <a:r>
              <a:rPr lang="en-US" dirty="0" smtClean="0"/>
              <a:t>0.3 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err="1" smtClean="0">
                <a:latin typeface="Calibri"/>
                <a:sym typeface="Wingdings" pitchFamily="2" charset="2"/>
              </a:rPr>
              <a:t>h</a:t>
            </a:r>
            <a:r>
              <a:rPr lang="en-US" baseline="-25000" dirty="0" err="1" smtClean="0">
                <a:latin typeface="Calibri"/>
                <a:sym typeface="Wingdings" pitchFamily="2" charset="2"/>
              </a:rPr>
              <a:t>MAP</a:t>
            </a:r>
            <a:r>
              <a:rPr lang="en-US" dirty="0" smtClean="0">
                <a:sym typeface="Wingdings" pitchFamily="2" charset="2"/>
              </a:rPr>
              <a:t> = </a:t>
            </a:r>
            <a:r>
              <a:rPr lang="en-US" dirty="0" smtClean="0">
                <a:latin typeface="Calibri"/>
                <a:sym typeface="Wingdings" pitchFamily="2" charset="2"/>
              </a:rPr>
              <a:t>h</a:t>
            </a:r>
            <a:r>
              <a:rPr lang="en-US" baseline="-25000" dirty="0" smtClean="0">
                <a:latin typeface="Calibri"/>
                <a:sym typeface="Wingdings" pitchFamily="2" charset="2"/>
              </a:rPr>
              <a:t>1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/>
          </a:p>
          <a:p>
            <a:r>
              <a:rPr lang="en-US" dirty="0" smtClean="0"/>
              <a:t>Given a new instance 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/>
              <a:t>, assume that</a:t>
            </a:r>
          </a:p>
          <a:p>
            <a:pPr lvl="1"/>
            <a:r>
              <a:rPr lang="en-US" dirty="0" smtClean="0">
                <a:latin typeface="Calibri"/>
              </a:rPr>
              <a:t>h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>
                <a:latin typeface="Calibri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dirty="0" smtClean="0"/>
              <a:t>) = 1                </a:t>
            </a:r>
            <a:r>
              <a:rPr lang="en-US" dirty="0" smtClean="0">
                <a:latin typeface="Calibri"/>
              </a:rPr>
              <a:t>h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>
                <a:latin typeface="Calibri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dirty="0" smtClean="0"/>
              <a:t>) = 0                 </a:t>
            </a:r>
            <a:r>
              <a:rPr lang="en-US" dirty="0" smtClean="0">
                <a:latin typeface="Calibri"/>
              </a:rPr>
              <a:t>h</a:t>
            </a:r>
            <a:r>
              <a:rPr lang="en-US" baseline="-25000" dirty="0" smtClean="0">
                <a:latin typeface="Calibri"/>
              </a:rPr>
              <a:t>3</a:t>
            </a:r>
            <a:r>
              <a:rPr lang="en-US" dirty="0" smtClean="0">
                <a:latin typeface="Calibri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dirty="0" smtClean="0"/>
              <a:t>) = 0</a:t>
            </a:r>
          </a:p>
          <a:p>
            <a:r>
              <a:rPr lang="en-US" dirty="0" smtClean="0"/>
              <a:t>In this case, </a:t>
            </a:r>
          </a:p>
          <a:p>
            <a:pPr lvl="1"/>
            <a:r>
              <a:rPr lang="en-US" dirty="0" smtClean="0"/>
              <a:t>P(f(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/>
              <a:t>) =1 ) = 0.4   ; P(f(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/>
              <a:t>) = 0) = 0.6    but    </a:t>
            </a:r>
            <a:r>
              <a:rPr lang="en-US" dirty="0" err="1" smtClean="0">
                <a:latin typeface="Calibri"/>
              </a:rPr>
              <a:t>h</a:t>
            </a:r>
            <a:r>
              <a:rPr lang="en-US" baseline="-25000" dirty="0" err="1" smtClean="0">
                <a:latin typeface="Calibri"/>
              </a:rPr>
              <a:t>MAP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00FF"/>
                </a:solidFill>
              </a:rPr>
              <a:t>x</a:t>
            </a:r>
            <a:r>
              <a:rPr lang="en-US" dirty="0" smtClean="0"/>
              <a:t>) =1</a:t>
            </a:r>
          </a:p>
          <a:p>
            <a:endParaRPr lang="en-US" dirty="0" smtClean="0"/>
          </a:p>
          <a:p>
            <a:r>
              <a:rPr lang="en-US" dirty="0" smtClean="0"/>
              <a:t>We want to determine the most probable classification by combining the prediction of all hypotheses, weighted by their posterior probabilities</a:t>
            </a:r>
          </a:p>
          <a:p>
            <a:r>
              <a:rPr lang="en-US" dirty="0" smtClean="0"/>
              <a:t>Think about it as deferring your commitment – don’t commit to the most likely hypothesis until you have to make a decision (this has computational consequences) 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7E867A2-1E56-4120-8500-C900246C471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6062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Bayes Optimal Classifier: Example(2)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265237"/>
            <a:ext cx="7772400" cy="5456238"/>
          </a:xfrm>
        </p:spPr>
        <p:txBody>
          <a:bodyPr/>
          <a:lstStyle/>
          <a:p>
            <a:r>
              <a:rPr lang="en-US" dirty="0" smtClean="0"/>
              <a:t>  Let V be a set of possible classifications</a:t>
            </a:r>
          </a:p>
          <a:p>
            <a:endParaRPr lang="en-US" dirty="0" smtClean="0"/>
          </a:p>
          <a:p>
            <a:r>
              <a:rPr lang="en-US" dirty="0" smtClean="0"/>
              <a:t>Bayes Optimal Classification: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In the example: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the optimal prediction is indeed 0.</a:t>
            </a:r>
          </a:p>
          <a:p>
            <a:r>
              <a:rPr lang="en-US" dirty="0" smtClean="0"/>
              <a:t>The key example of using a “Bayes optimal Classifier” is that of the Naïve Bayes algorithm.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98D798D-0F96-4629-883F-556D0E31DD66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28679" name="Object 5"/>
          <p:cNvGraphicFramePr>
            <a:graphicFrameLocks noChangeAspect="1"/>
          </p:cNvGraphicFramePr>
          <p:nvPr>
            <p:extLst/>
          </p:nvPr>
        </p:nvGraphicFramePr>
        <p:xfrm>
          <a:off x="609600" y="1711656"/>
          <a:ext cx="79517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משוואה" r:id="rId4" imgW="4025900" imgH="279400" progId="Equation.3">
                  <p:embed/>
                </p:oleObj>
              </mc:Choice>
              <mc:Fallback>
                <p:oleObj name="משוואה" r:id="rId4" imgW="4025900" imgH="279400" progId="Equation.3">
                  <p:embed/>
                  <p:pic>
                    <p:nvPicPr>
                      <p:cNvPr id="2867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11656"/>
                        <a:ext cx="79517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6"/>
          <p:cNvGraphicFramePr>
            <a:graphicFrameLocks noChangeAspect="1"/>
          </p:cNvGraphicFramePr>
          <p:nvPr>
            <p:extLst/>
          </p:nvPr>
        </p:nvGraphicFramePr>
        <p:xfrm>
          <a:off x="685800" y="2590800"/>
          <a:ext cx="805180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משוואה" r:id="rId6" imgW="4076700" imgH="279400" progId="Equation.3">
                  <p:embed/>
                </p:oleObj>
              </mc:Choice>
              <mc:Fallback>
                <p:oleObj name="משוואה" r:id="rId6" imgW="4076700" imgH="279400" progId="Equation.3">
                  <p:embed/>
                  <p:pic>
                    <p:nvPicPr>
                      <p:cNvPr id="2868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8051800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1" name="Object 7"/>
          <p:cNvGraphicFramePr>
            <a:graphicFrameLocks noChangeAspect="1"/>
          </p:cNvGraphicFramePr>
          <p:nvPr>
            <p:extLst/>
          </p:nvPr>
        </p:nvGraphicFramePr>
        <p:xfrm>
          <a:off x="749300" y="3962400"/>
          <a:ext cx="81264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משוואה" r:id="rId8" imgW="4114800" imgH="279400" progId="Equation.3">
                  <p:embed/>
                </p:oleObj>
              </mc:Choice>
              <mc:Fallback>
                <p:oleObj name="משוואה" r:id="rId8" imgW="4114800" imgH="279400" progId="Equation.3">
                  <p:embed/>
                  <p:pic>
                    <p:nvPicPr>
                      <p:cNvPr id="2868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300" y="3962400"/>
                        <a:ext cx="81264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2" name="Object 8"/>
          <p:cNvGraphicFramePr>
            <a:graphicFrameLocks noChangeAspect="1"/>
          </p:cNvGraphicFramePr>
          <p:nvPr>
            <p:extLst/>
          </p:nvPr>
        </p:nvGraphicFramePr>
        <p:xfrm>
          <a:off x="723900" y="4572000"/>
          <a:ext cx="81518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משוואה" r:id="rId10" imgW="4127500" imgH="279400" progId="Equation.3">
                  <p:embed/>
                </p:oleObj>
              </mc:Choice>
              <mc:Fallback>
                <p:oleObj name="משוואה" r:id="rId10" imgW="4127500" imgH="279400" progId="Equation.3">
                  <p:embed/>
                  <p:pic>
                    <p:nvPicPr>
                      <p:cNvPr id="2868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4572000"/>
                        <a:ext cx="81518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2819400" y="22098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72200" y="2209800"/>
            <a:ext cx="1295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81643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953000"/>
          </a:xfrm>
        </p:spPr>
        <p:txBody>
          <a:bodyPr/>
          <a:lstStyle/>
          <a:p>
            <a:r>
              <a:rPr lang="en-US" dirty="0" smtClean="0"/>
              <a:t>f:X</a:t>
            </a:r>
            <a:r>
              <a:rPr lang="en-US" dirty="0" smtClean="0">
                <a:sym typeface="Symbol" pitchFamily="18" charset="2"/>
              </a:rPr>
              <a:t>V,  finite set of values</a:t>
            </a:r>
          </a:p>
          <a:p>
            <a:r>
              <a:rPr lang="en-US" dirty="0" smtClean="0"/>
              <a:t>Instances </a:t>
            </a:r>
            <a:r>
              <a:rPr lang="en-US" dirty="0" err="1" smtClean="0"/>
              <a:t>x</a:t>
            </a:r>
            <a:r>
              <a:rPr lang="en-US" dirty="0" err="1" smtClean="0">
                <a:sym typeface="Symbol" pitchFamily="18" charset="2"/>
              </a:rPr>
              <a:t></a:t>
            </a:r>
            <a:r>
              <a:rPr lang="en-US" dirty="0" err="1" smtClean="0"/>
              <a:t>X</a:t>
            </a:r>
            <a:r>
              <a:rPr lang="en-US" dirty="0" smtClean="0"/>
              <a:t> can be described as a collection of features </a:t>
            </a:r>
          </a:p>
          <a:p>
            <a:pPr marL="0" indent="0">
              <a:buNone/>
            </a:pPr>
            <a:r>
              <a:rPr lang="en-US" dirty="0" smtClean="0"/>
              <a:t>                         x = (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2</a:t>
            </a:r>
            <a:r>
              <a:rPr lang="en-US" dirty="0" smtClean="0"/>
              <a:t>, … </a:t>
            </a:r>
            <a:r>
              <a:rPr lang="en-US" dirty="0" err="1" smtClean="0">
                <a:latin typeface="Calibri"/>
              </a:rPr>
              <a:t>x</a:t>
            </a:r>
            <a:r>
              <a:rPr lang="en-US" baseline="-25000" dirty="0" err="1" smtClean="0">
                <a:latin typeface="Calibri"/>
              </a:rPr>
              <a:t>n</a:t>
            </a:r>
            <a:r>
              <a:rPr lang="en-US" dirty="0" smtClean="0"/>
              <a:t>)    </a:t>
            </a:r>
            <a:r>
              <a:rPr lang="en-US" dirty="0" smtClean="0">
                <a:latin typeface="Calibri"/>
              </a:rPr>
              <a:t>x</a:t>
            </a:r>
            <a:r>
              <a:rPr lang="en-US" baseline="-25000" dirty="0" smtClean="0">
                <a:latin typeface="Calibri"/>
              </a:rPr>
              <a:t>i</a:t>
            </a:r>
            <a:r>
              <a:rPr lang="en-US" dirty="0" smtClean="0"/>
              <a:t> </a:t>
            </a:r>
            <a:r>
              <a:rPr lang="az-Cyrl-AZ" dirty="0">
                <a:solidFill>
                  <a:srgbClr val="0F243E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Є</a:t>
            </a:r>
            <a:r>
              <a:rPr lang="en-US" dirty="0" smtClean="0"/>
              <a:t> </a:t>
            </a:r>
            <a:r>
              <a:rPr lang="en-US" dirty="0" smtClean="0"/>
              <a:t>{0,1} </a:t>
            </a:r>
          </a:p>
          <a:p>
            <a:r>
              <a:rPr lang="en-US" dirty="0" smtClean="0"/>
              <a:t>Given an example, assign it the most probable value in V </a:t>
            </a:r>
          </a:p>
          <a:p>
            <a:r>
              <a:rPr lang="en-US" dirty="0" smtClean="0"/>
              <a:t>Bayes Rule: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Notational convention: P(y) means P(Y=y)</a:t>
            </a:r>
          </a:p>
          <a:p>
            <a:endParaRPr lang="en-US" dirty="0"/>
          </a:p>
        </p:txBody>
      </p:sp>
      <p:graphicFrame>
        <p:nvGraphicFramePr>
          <p:cNvPr id="946181" name="Object 5"/>
          <p:cNvGraphicFramePr>
            <a:graphicFrameLocks noChangeAspect="1"/>
          </p:cNvGraphicFramePr>
          <p:nvPr>
            <p:extLst/>
          </p:nvPr>
        </p:nvGraphicFramePr>
        <p:xfrm>
          <a:off x="1001713" y="3687763"/>
          <a:ext cx="73009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משוואה" r:id="rId4" imgW="3695400" imgH="253800" progId="Equation.3">
                  <p:embed/>
                </p:oleObj>
              </mc:Choice>
              <mc:Fallback>
                <p:oleObj name="משוואה" r:id="rId4" imgW="3695400" imgH="253800" progId="Equation.3">
                  <p:embed/>
                  <p:pic>
                    <p:nvPicPr>
                      <p:cNvPr id="9461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3687763"/>
                        <a:ext cx="7300912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6182" name="Object 6"/>
          <p:cNvGraphicFramePr>
            <a:graphicFrameLocks noChangeAspect="1"/>
          </p:cNvGraphicFramePr>
          <p:nvPr>
            <p:extLst/>
          </p:nvPr>
        </p:nvGraphicFramePr>
        <p:xfrm>
          <a:off x="979488" y="4362450"/>
          <a:ext cx="595471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משוואה" r:id="rId6" imgW="2844800" imgH="685800" progId="Equation.3">
                  <p:embed/>
                </p:oleObj>
              </mc:Choice>
              <mc:Fallback>
                <p:oleObj name="משוואה" r:id="rId6" imgW="2844800" imgH="685800" progId="Equation.3">
                  <p:embed/>
                  <p:pic>
                    <p:nvPicPr>
                      <p:cNvPr id="9461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4362450"/>
                        <a:ext cx="5954712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Bayesian Classifier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69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1: Direct Learning</a:t>
            </a:r>
            <a:endParaRPr lang="en-US" dirty="0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Model the problem of text correction as a problem of </a:t>
            </a:r>
            <a:r>
              <a:rPr lang="en-US" smtClean="0">
                <a:solidFill>
                  <a:schemeClr val="hlink"/>
                </a:solidFill>
              </a:rPr>
              <a:t>learning from examples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Goal: learn directly how to make predictions.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u="sng" smtClean="0">
                <a:solidFill>
                  <a:schemeClr val="hlink"/>
                </a:solidFill>
              </a:rPr>
              <a:t>PARADIGM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Look at many (positive/negative) examples.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Discover some regularities in the data.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Use these to construct a </a:t>
            </a:r>
            <a:r>
              <a:rPr lang="en-US" smtClean="0">
                <a:solidFill>
                  <a:schemeClr val="hlink"/>
                </a:solidFill>
              </a:rPr>
              <a:t>prediction policy</a:t>
            </a:r>
            <a:r>
              <a:rPr lang="en-US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policy (a function, a predictor) needs to be specific.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hlink"/>
                </a:solidFill>
              </a:rPr>
              <a:t>[it/in] rule:</a:t>
            </a:r>
            <a:r>
              <a:rPr lang="en-US" smtClean="0"/>
              <a:t>       if </a:t>
            </a:r>
            <a:r>
              <a:rPr lang="en-US" smtClean="0">
                <a:solidFill>
                  <a:schemeClr val="hlink"/>
                </a:solidFill>
                <a:latin typeface="Arial" charset="0"/>
              </a:rPr>
              <a:t>the </a:t>
            </a:r>
            <a:r>
              <a:rPr lang="en-US" smtClean="0"/>
              <a:t>occurs after the target </a:t>
            </a:r>
            <a:r>
              <a:rPr lang="en-US" smtClean="0">
                <a:solidFill>
                  <a:schemeClr val="hlink"/>
                </a:solidFill>
                <a:sym typeface="Symbol" pitchFamily="18" charset="2"/>
              </a:rPr>
              <a:t></a:t>
            </a:r>
            <a:r>
              <a:rPr lang="en-US" smtClean="0">
                <a:sym typeface="Symbol" pitchFamily="18" charset="2"/>
              </a:rPr>
              <a:t>in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hlink"/>
                </a:solidFill>
                <a:sym typeface="Symbol" pitchFamily="18" charset="2"/>
              </a:rPr>
              <a:t>Assumptions</a:t>
            </a:r>
            <a:r>
              <a:rPr lang="en-US" smtClean="0">
                <a:sym typeface="Symbol" pitchFamily="18" charset="2"/>
              </a:rPr>
              <a:t> comes in the form of a </a:t>
            </a:r>
            <a:r>
              <a:rPr lang="en-US" smtClean="0">
                <a:solidFill>
                  <a:srgbClr val="FF0000"/>
                </a:solidFill>
                <a:sym typeface="Symbol" pitchFamily="18" charset="2"/>
              </a:rPr>
              <a:t>hypothesis class</a:t>
            </a:r>
            <a:r>
              <a:rPr lang="en-US" smtClean="0">
                <a:sym typeface="Symbol" pitchFamily="18" charset="2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81000" y="5765937"/>
            <a:ext cx="8305800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Bottom line: approximating h </a:t>
            </a:r>
            <a:r>
              <a:rPr lang="en-US" sz="2400" dirty="0">
                <a:latin typeface="+mj-lt"/>
              </a:rPr>
              <a:t>: X → </a:t>
            </a:r>
            <a:r>
              <a:rPr lang="en-US" sz="2400" dirty="0" smtClean="0">
                <a:latin typeface="+mj-lt"/>
              </a:rPr>
              <a:t>Y is estimating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P(Y|X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)</a:t>
            </a:r>
            <a:r>
              <a:rPr lang="en-US" sz="2400" dirty="0">
                <a:latin typeface="+mj-lt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8708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Bayesian Classifier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47800"/>
            <a:ext cx="7924800" cy="4754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/>
              </a:rPr>
              <a:t>                  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 V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MAP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 err="1" smtClean="0">
                <a:solidFill>
                  <a:srgbClr val="0000FF"/>
                </a:solidFill>
                <a:latin typeface="Calibri"/>
              </a:rPr>
              <a:t>argmax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v</a:t>
            </a:r>
            <a:r>
              <a:rPr lang="en-US" dirty="0" smtClean="0">
                <a:solidFill>
                  <a:srgbClr val="0000FF"/>
                </a:solidFill>
                <a:latin typeface="cmsy1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P(x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baseline="-25000" dirty="0" smtClean="0">
                <a:solidFill>
                  <a:srgbClr val="0000FF"/>
                </a:solidFill>
                <a:latin typeface="Calibri"/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, …, </a:t>
            </a:r>
            <a:r>
              <a:rPr lang="en-US" dirty="0" err="1" smtClean="0">
                <a:solidFill>
                  <a:srgbClr val="0000FF"/>
                </a:solidFill>
                <a:latin typeface="Calibri"/>
              </a:rPr>
              <a:t>x</a:t>
            </a:r>
            <a:r>
              <a:rPr lang="en-US" baseline="-25000" dirty="0" err="1" smtClean="0">
                <a:solidFill>
                  <a:srgbClr val="0000FF"/>
                </a:solidFill>
                <a:latin typeface="Calibri"/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 | 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v</a:t>
            </a:r>
            <a:r>
              <a:rPr lang="en-US" dirty="0" smtClean="0">
                <a:solidFill>
                  <a:srgbClr val="0000FF"/>
                </a:solidFill>
              </a:rPr>
              <a:t> )</a:t>
            </a:r>
            <a:r>
              <a:rPr lang="en-US" dirty="0" smtClean="0">
                <a:solidFill>
                  <a:srgbClr val="0000FF"/>
                </a:solidFill>
                <a:latin typeface="Calibri"/>
              </a:rPr>
              <a:t>P(v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000" dirty="0" smtClean="0"/>
              <a:t>Given training data we can estimate the two terms.</a:t>
            </a:r>
          </a:p>
          <a:p>
            <a:endParaRPr lang="en-US" sz="2000" dirty="0" smtClean="0"/>
          </a:p>
          <a:p>
            <a:r>
              <a:rPr lang="en-US" sz="2000" dirty="0" smtClean="0"/>
              <a:t>Estimating  </a:t>
            </a:r>
            <a:r>
              <a:rPr lang="en-US" sz="2000" dirty="0" smtClean="0">
                <a:solidFill>
                  <a:srgbClr val="0000FF"/>
                </a:solidFill>
              </a:rPr>
              <a:t>P(v)</a:t>
            </a:r>
            <a:r>
              <a:rPr lang="en-US" sz="2000" dirty="0" smtClean="0"/>
              <a:t> is easy. E.g., under the binomial distribution assumption, count the number of times </a:t>
            </a:r>
            <a:r>
              <a:rPr lang="en-US" sz="2000" dirty="0" smtClean="0">
                <a:solidFill>
                  <a:srgbClr val="0000FF"/>
                </a:solidFill>
              </a:rPr>
              <a:t>v</a:t>
            </a:r>
            <a:r>
              <a:rPr lang="en-US" sz="2000" dirty="0" smtClean="0"/>
              <a:t> appears in the training data. </a:t>
            </a:r>
          </a:p>
          <a:p>
            <a:endParaRPr lang="en-US" sz="2000" dirty="0" smtClean="0"/>
          </a:p>
          <a:p>
            <a:r>
              <a:rPr lang="en-US" sz="2000" dirty="0" smtClean="0"/>
              <a:t>However, it is not feasible to estimate </a:t>
            </a:r>
            <a:r>
              <a:rPr lang="en-US" sz="2000" dirty="0">
                <a:solidFill>
                  <a:srgbClr val="0000FF"/>
                </a:solidFill>
              </a:rPr>
              <a:t>P(x</a:t>
            </a:r>
            <a:r>
              <a:rPr lang="en-US" sz="2000" baseline="-25000" dirty="0">
                <a:solidFill>
                  <a:srgbClr val="0000FF"/>
                </a:solidFill>
              </a:rPr>
              <a:t>1</a:t>
            </a:r>
            <a:r>
              <a:rPr lang="en-US" sz="2000" dirty="0">
                <a:solidFill>
                  <a:srgbClr val="0000FF"/>
                </a:solidFill>
              </a:rPr>
              <a:t>, x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, …, </a:t>
            </a:r>
            <a:r>
              <a:rPr lang="en-US" sz="2000" dirty="0" err="1">
                <a:solidFill>
                  <a:srgbClr val="0000FF"/>
                </a:solidFill>
              </a:rPr>
              <a:t>x</a:t>
            </a:r>
            <a:r>
              <a:rPr lang="en-US" sz="2000" baseline="-25000" dirty="0" err="1">
                <a:solidFill>
                  <a:srgbClr val="0000FF"/>
                </a:solidFill>
              </a:rPr>
              <a:t>n</a:t>
            </a:r>
            <a:r>
              <a:rPr lang="en-US" sz="2000" dirty="0">
                <a:solidFill>
                  <a:srgbClr val="0000FF"/>
                </a:solidFill>
              </a:rPr>
              <a:t> | v 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endParaRPr lang="en-US" sz="2000" dirty="0">
              <a:solidFill>
                <a:srgbClr val="0000FF"/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/>
              <a:t>In this case we have to estimate, for each target value,  the probability of each instance (most of which will not occur).</a:t>
            </a:r>
          </a:p>
          <a:p>
            <a:endParaRPr lang="en-US" sz="2000" dirty="0" smtClean="0"/>
          </a:p>
          <a:p>
            <a:r>
              <a:rPr lang="en-US" sz="2000" dirty="0" smtClean="0"/>
              <a:t>In order to use a Bayesian classifiers in practice, we need to make assumptions that will allow us to estimate these quantities.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28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0277" name="Object 5"/>
          <p:cNvGraphicFramePr>
            <a:graphicFrameLocks noChangeAspect="1"/>
          </p:cNvGraphicFramePr>
          <p:nvPr>
            <p:extLst/>
          </p:nvPr>
        </p:nvGraphicFramePr>
        <p:xfrm>
          <a:off x="412124" y="2057400"/>
          <a:ext cx="8382000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משוואה" r:id="rId4" imgW="4381200" imgH="1981080" progId="Equation.3">
                  <p:embed/>
                </p:oleObj>
              </mc:Choice>
              <mc:Fallback>
                <p:oleObj name="משוואה" r:id="rId4" imgW="4381200" imgH="1981080" progId="Equation.3">
                  <p:embed/>
                  <p:pic>
                    <p:nvPicPr>
                      <p:cNvPr id="950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24" y="2057400"/>
                        <a:ext cx="8382000" cy="3816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3"/>
          <p:cNvSpPr txBox="1">
            <a:spLocks/>
          </p:cNvSpPr>
          <p:nvPr/>
        </p:nvSpPr>
        <p:spPr>
          <a:xfrm>
            <a:off x="838200" y="1295400"/>
            <a:ext cx="7924800" cy="47545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6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˗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argmax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P(x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x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…,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| v )P(v)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6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6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6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6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6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6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6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6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Assumption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feature values are independent given the target value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Naive Bayes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105400"/>
            <a:ext cx="3124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257800"/>
            <a:ext cx="2667000" cy="91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210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Bayes (2)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41437"/>
                <a:ext cx="819463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>                            </a:t>
                </a:r>
                <a:r>
                  <a:rPr lang="en-US" dirty="0">
                    <a:solidFill>
                      <a:srgbClr val="0000FF"/>
                    </a:solidFill>
                  </a:rPr>
                  <a:t>V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MAP</a:t>
                </a:r>
                <a:r>
                  <a:rPr lang="en-US" dirty="0">
                    <a:solidFill>
                      <a:srgbClr val="0000FF"/>
                    </a:solidFill>
                  </a:rPr>
                  <a:t> = </a:t>
                </a:r>
                <a:r>
                  <a:rPr lang="en-US" dirty="0" err="1">
                    <a:solidFill>
                      <a:srgbClr val="0000FF"/>
                    </a:solidFill>
                  </a:rPr>
                  <a:t>argmax</a:t>
                </a:r>
                <a:r>
                  <a:rPr lang="en-US" baseline="-25000" dirty="0" err="1">
                    <a:solidFill>
                      <a:srgbClr val="0000FF"/>
                    </a:solidFill>
                  </a:rPr>
                  <a:t>v</a:t>
                </a:r>
                <a:r>
                  <a:rPr lang="en-US" dirty="0">
                    <a:solidFill>
                      <a:srgbClr val="0000FF"/>
                    </a:solidFill>
                    <a:latin typeface="cmsy10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P(x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1</a:t>
                </a:r>
                <a:r>
                  <a:rPr lang="en-US" dirty="0">
                    <a:solidFill>
                      <a:srgbClr val="0000FF"/>
                    </a:solidFill>
                  </a:rPr>
                  <a:t>, x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dirty="0">
                    <a:solidFill>
                      <a:srgbClr val="0000FF"/>
                    </a:solidFill>
                  </a:rPr>
                  <a:t>, …, </a:t>
                </a:r>
                <a:r>
                  <a:rPr lang="en-US" dirty="0" err="1">
                    <a:solidFill>
                      <a:srgbClr val="0000FF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0000FF"/>
                    </a:solidFill>
                  </a:rPr>
                  <a:t>n</a:t>
                </a:r>
                <a:r>
                  <a:rPr lang="en-US" dirty="0">
                    <a:solidFill>
                      <a:srgbClr val="0000FF"/>
                    </a:solidFill>
                  </a:rPr>
                  <a:t> | v )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P(v)</a:t>
                </a:r>
                <a:endParaRPr lang="en-US" dirty="0" smtClean="0">
                  <a:solidFill>
                    <a:srgbClr val="000066"/>
                  </a:solidFill>
                </a:endParaRPr>
              </a:p>
              <a:p>
                <a:endParaRPr lang="en-US" dirty="0" smtClean="0">
                  <a:solidFill>
                    <a:srgbClr val="000066"/>
                  </a:solidFill>
                </a:endParaRPr>
              </a:p>
              <a:p>
                <a:r>
                  <a:rPr lang="en-US" dirty="0" smtClean="0">
                    <a:solidFill>
                      <a:srgbClr val="000066"/>
                    </a:solidFill>
                  </a:rPr>
                  <a:t>Assumption</a:t>
                </a:r>
                <a:r>
                  <a:rPr lang="en-US" dirty="0">
                    <a:solidFill>
                      <a:srgbClr val="000066"/>
                    </a:solidFill>
                  </a:rPr>
                  <a:t>: feature values are </a:t>
                </a:r>
                <a:r>
                  <a:rPr lang="en-US" u="sng" dirty="0">
                    <a:solidFill>
                      <a:srgbClr val="000066"/>
                    </a:solidFill>
                  </a:rPr>
                  <a:t>independent given the target value</a:t>
                </a:r>
                <a:endParaRPr lang="en-US" dirty="0">
                  <a:solidFill>
                    <a:srgbClr val="000066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>    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      P(x</a:t>
                </a:r>
                <a:r>
                  <a:rPr lang="en-US" baseline="-25000" dirty="0" smtClean="0">
                    <a:solidFill>
                      <a:srgbClr val="0000FF"/>
                    </a:solidFill>
                  </a:rPr>
                  <a:t>1 </a:t>
                </a:r>
                <a:r>
                  <a:rPr lang="en-US" dirty="0">
                    <a:solidFill>
                      <a:srgbClr val="0000FF"/>
                    </a:solidFill>
                  </a:rPr>
                  <a:t>= b</a:t>
                </a:r>
                <a:r>
                  <a:rPr lang="en-US" baseline="-25000" dirty="0">
                    <a:solidFill>
                      <a:srgbClr val="0000FF"/>
                    </a:solidFill>
                    <a:latin typeface="Tahoma"/>
                  </a:rPr>
                  <a:t>1</a:t>
                </a:r>
                <a:r>
                  <a:rPr lang="en-US" dirty="0">
                    <a:solidFill>
                      <a:srgbClr val="0000FF"/>
                    </a:solidFill>
                  </a:rPr>
                  <a:t>, x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dirty="0">
                    <a:solidFill>
                      <a:srgbClr val="0000FF"/>
                    </a:solidFill>
                  </a:rPr>
                  <a:t> = b</a:t>
                </a:r>
                <a:r>
                  <a:rPr lang="en-US" baseline="-25000" dirty="0">
                    <a:solidFill>
                      <a:srgbClr val="0000FF"/>
                    </a:solidFill>
                    <a:latin typeface="Tahoma"/>
                  </a:rPr>
                  <a:t>2</a:t>
                </a:r>
                <a:r>
                  <a:rPr lang="en-US" dirty="0">
                    <a:solidFill>
                      <a:srgbClr val="0000FF"/>
                    </a:solidFill>
                  </a:rPr>
                  <a:t>,…,</a:t>
                </a:r>
                <a:r>
                  <a:rPr lang="en-US" dirty="0" err="1">
                    <a:solidFill>
                      <a:srgbClr val="0000FF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0000FF"/>
                    </a:solidFill>
                  </a:rPr>
                  <a:t>n</a:t>
                </a:r>
                <a:r>
                  <a:rPr lang="en-US" dirty="0">
                    <a:solidFill>
                      <a:srgbClr val="0000FF"/>
                    </a:solidFill>
                  </a:rPr>
                  <a:t> = </a:t>
                </a:r>
                <a:r>
                  <a:rPr lang="en-US" dirty="0" err="1">
                    <a:solidFill>
                      <a:srgbClr val="0000FF"/>
                    </a:solidFill>
                  </a:rPr>
                  <a:t>b</a:t>
                </a:r>
                <a:r>
                  <a:rPr lang="en-US" baseline="-25000" dirty="0" err="1">
                    <a:solidFill>
                      <a:srgbClr val="0000FF"/>
                    </a:solidFill>
                    <a:latin typeface="Tahoma"/>
                  </a:rPr>
                  <a:t>n</a:t>
                </a:r>
                <a:r>
                  <a:rPr lang="en-US" baseline="-25000" dirty="0">
                    <a:solidFill>
                      <a:srgbClr val="0000FF"/>
                    </a:solidFill>
                    <a:latin typeface="Tahoma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| v = </a:t>
                </a:r>
                <a:r>
                  <a:rPr lang="en-US" dirty="0" err="1">
                    <a:solidFill>
                      <a:srgbClr val="0000FF"/>
                    </a:solidFill>
                  </a:rPr>
                  <a:t>v</a:t>
                </a:r>
                <a:r>
                  <a:rPr lang="en-US" baseline="-25000" dirty="0" err="1">
                    <a:solidFill>
                      <a:srgbClr val="0000FF"/>
                    </a:solidFill>
                    <a:latin typeface="Tahoma"/>
                  </a:rPr>
                  <a:t>j</a:t>
                </a:r>
                <a:r>
                  <a:rPr lang="en-US" dirty="0">
                    <a:solidFill>
                      <a:srgbClr val="0000FF"/>
                    </a:solidFill>
                  </a:rPr>
                  <a:t> )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xi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rgbClr val="0000FF"/>
                            </a:solidFill>
                            <a:latin typeface="Tahoma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rgbClr val="0000FF"/>
                            </a:solidFill>
                            <a:latin typeface="Tahoma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|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baseline="-25000" dirty="0">
                            <a:solidFill>
                              <a:srgbClr val="0000FF"/>
                            </a:solidFill>
                            <a:latin typeface="Tahoma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FF"/>
                            </a:solidFill>
                          </a:rPr>
                          <m:t> ) </m:t>
                        </m:r>
                      </m:e>
                    </m:nary>
                  </m:oMath>
                </a14:m>
                <a:endParaRPr lang="en-US" dirty="0" smtClean="0">
                  <a:solidFill>
                    <a:srgbClr val="000066"/>
                  </a:solidFill>
                </a:endParaRPr>
              </a:p>
              <a:p>
                <a:r>
                  <a:rPr lang="en-US" dirty="0" smtClean="0">
                    <a:solidFill>
                      <a:srgbClr val="000066"/>
                    </a:solidFill>
                  </a:rPr>
                  <a:t>Generative model:</a:t>
                </a:r>
              </a:p>
              <a:p>
                <a:r>
                  <a:rPr lang="en-US" dirty="0" smtClean="0">
                    <a:solidFill>
                      <a:srgbClr val="000066"/>
                    </a:solidFill>
                  </a:rPr>
                  <a:t>First </a:t>
                </a:r>
                <a:r>
                  <a:rPr lang="en-US" dirty="0">
                    <a:solidFill>
                      <a:srgbClr val="000066"/>
                    </a:solidFill>
                  </a:rPr>
                  <a:t>choose a value </a:t>
                </a:r>
                <a:r>
                  <a:rPr lang="en-US" dirty="0" err="1">
                    <a:solidFill>
                      <a:srgbClr val="000066"/>
                    </a:solidFill>
                  </a:rPr>
                  <a:t>v</a:t>
                </a:r>
                <a:r>
                  <a:rPr lang="en-US" baseline="-25000" dirty="0" err="1">
                    <a:solidFill>
                      <a:srgbClr val="000066"/>
                    </a:solidFill>
                  </a:rPr>
                  <a:t>j</a:t>
                </a:r>
                <a:r>
                  <a:rPr lang="en-US" dirty="0">
                    <a:solidFill>
                      <a:srgbClr val="000066"/>
                    </a:solidFill>
                  </a:rPr>
                  <a:t> </a:t>
                </a:r>
                <a:r>
                  <a:rPr lang="en-US" dirty="0">
                    <a:solidFill>
                      <a:srgbClr val="000066"/>
                    </a:solidFill>
                    <a:sym typeface="Symbol" pitchFamily="18" charset="2"/>
                  </a:rPr>
                  <a:t>V                        according to </a:t>
                </a:r>
                <a:r>
                  <a:rPr lang="en-US" dirty="0" smtClean="0">
                    <a:solidFill>
                      <a:srgbClr val="000066"/>
                    </a:solidFill>
                    <a:sym typeface="Symbol" pitchFamily="18" charset="2"/>
                  </a:rPr>
                  <a:t>P(</a:t>
                </a:r>
                <a:r>
                  <a:rPr lang="en-US" dirty="0" smtClean="0">
                    <a:solidFill>
                      <a:srgbClr val="000066"/>
                    </a:solidFill>
                  </a:rPr>
                  <a:t>v</a:t>
                </a:r>
                <a:r>
                  <a:rPr lang="en-US" dirty="0" smtClean="0">
                    <a:solidFill>
                      <a:srgbClr val="000066"/>
                    </a:solidFill>
                    <a:sym typeface="Symbol" pitchFamily="18" charset="2"/>
                  </a:rPr>
                  <a:t>)</a:t>
                </a:r>
              </a:p>
              <a:p>
                <a:r>
                  <a:rPr lang="en-US" dirty="0" smtClean="0">
                    <a:solidFill>
                      <a:srgbClr val="000066"/>
                    </a:solidFill>
                    <a:sym typeface="Symbol" pitchFamily="18" charset="2"/>
                  </a:rPr>
                  <a:t>For each </a:t>
                </a:r>
                <a:r>
                  <a:rPr lang="en-US" dirty="0" smtClean="0">
                    <a:solidFill>
                      <a:srgbClr val="000066"/>
                    </a:solidFill>
                  </a:rPr>
                  <a:t> </a:t>
                </a:r>
                <a:r>
                  <a:rPr lang="en-US" dirty="0" err="1" smtClean="0">
                    <a:solidFill>
                      <a:srgbClr val="000066"/>
                    </a:solidFill>
                  </a:rPr>
                  <a:t>v</a:t>
                </a:r>
                <a:r>
                  <a:rPr lang="en-US" baseline="-25000" dirty="0" err="1" smtClean="0">
                    <a:solidFill>
                      <a:srgbClr val="000066"/>
                    </a:solidFill>
                  </a:rPr>
                  <a:t>j</a:t>
                </a:r>
                <a:r>
                  <a:rPr lang="en-US" dirty="0" smtClean="0">
                    <a:solidFill>
                      <a:srgbClr val="000066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66"/>
                    </a:solidFill>
                    <a:sym typeface="Symbol" pitchFamily="18" charset="2"/>
                  </a:rPr>
                  <a:t>:  choose </a:t>
                </a:r>
                <a:r>
                  <a:rPr lang="en-US" dirty="0" smtClean="0">
                    <a:solidFill>
                      <a:srgbClr val="000066"/>
                    </a:solidFill>
                  </a:rPr>
                  <a:t> x</a:t>
                </a:r>
                <a:r>
                  <a:rPr lang="en-US" baseline="-25000" dirty="0" smtClean="0">
                    <a:solidFill>
                      <a:srgbClr val="000066"/>
                    </a:solidFill>
                  </a:rPr>
                  <a:t>1</a:t>
                </a:r>
                <a:r>
                  <a:rPr lang="en-US" dirty="0" smtClean="0">
                    <a:solidFill>
                      <a:srgbClr val="000066"/>
                    </a:solidFill>
                  </a:rPr>
                  <a:t> x</a:t>
                </a:r>
                <a:r>
                  <a:rPr lang="en-US" baseline="-25000" dirty="0" smtClean="0">
                    <a:solidFill>
                      <a:srgbClr val="000066"/>
                    </a:solidFill>
                  </a:rPr>
                  <a:t>2</a:t>
                </a:r>
                <a:r>
                  <a:rPr lang="en-US" dirty="0" smtClean="0">
                    <a:solidFill>
                      <a:srgbClr val="000066"/>
                    </a:solidFill>
                  </a:rPr>
                  <a:t>, …, </a:t>
                </a:r>
                <a:r>
                  <a:rPr lang="en-US" dirty="0" err="1" smtClean="0">
                    <a:solidFill>
                      <a:srgbClr val="000066"/>
                    </a:solidFill>
                  </a:rPr>
                  <a:t>x</a:t>
                </a:r>
                <a:r>
                  <a:rPr lang="en-US" baseline="-25000" dirty="0" err="1" smtClean="0">
                    <a:solidFill>
                      <a:srgbClr val="000066"/>
                    </a:solidFill>
                  </a:rPr>
                  <a:t>n</a:t>
                </a:r>
                <a:r>
                  <a:rPr lang="en-US" dirty="0" smtClean="0">
                    <a:solidFill>
                      <a:srgbClr val="000066"/>
                    </a:solidFill>
                  </a:rPr>
                  <a:t>            </a:t>
                </a:r>
                <a:r>
                  <a:rPr lang="en-US" dirty="0" smtClean="0">
                    <a:solidFill>
                      <a:srgbClr val="000066"/>
                    </a:solidFill>
                    <a:sym typeface="Symbol" pitchFamily="18" charset="2"/>
                  </a:rPr>
                  <a:t>according to P(</a:t>
                </a:r>
                <a:r>
                  <a:rPr lang="en-US" dirty="0" err="1" smtClean="0">
                    <a:solidFill>
                      <a:srgbClr val="000066"/>
                    </a:solidFill>
                  </a:rPr>
                  <a:t>x</a:t>
                </a:r>
                <a:r>
                  <a:rPr lang="en-US" baseline="-25000" dirty="0" err="1" smtClean="0">
                    <a:solidFill>
                      <a:srgbClr val="000066"/>
                    </a:solidFill>
                  </a:rPr>
                  <a:t>k</a:t>
                </a:r>
                <a:r>
                  <a:rPr lang="en-US" dirty="0" smtClean="0">
                    <a:solidFill>
                      <a:srgbClr val="000066"/>
                    </a:solidFill>
                    <a:sym typeface="Symbol" pitchFamily="18" charset="2"/>
                  </a:rPr>
                  <a:t> |</a:t>
                </a:r>
                <a:r>
                  <a:rPr lang="en-US" dirty="0" err="1" smtClean="0">
                    <a:solidFill>
                      <a:srgbClr val="000066"/>
                    </a:solidFill>
                  </a:rPr>
                  <a:t>v</a:t>
                </a:r>
                <a:r>
                  <a:rPr lang="en-US" baseline="-25000" dirty="0" err="1" smtClean="0">
                    <a:solidFill>
                      <a:srgbClr val="000066"/>
                    </a:solidFill>
                  </a:rPr>
                  <a:t>j</a:t>
                </a:r>
                <a:r>
                  <a:rPr lang="en-US" dirty="0" smtClean="0">
                    <a:solidFill>
                      <a:srgbClr val="000066"/>
                    </a:solidFill>
                  </a:rPr>
                  <a:t> </a:t>
                </a:r>
                <a:r>
                  <a:rPr lang="en-US" dirty="0" smtClean="0">
                    <a:solidFill>
                      <a:srgbClr val="000066"/>
                    </a:solidFill>
                    <a:sym typeface="Symbol" pitchFamily="18" charset="2"/>
                  </a:rPr>
                  <a:t>)</a:t>
                </a:r>
                <a:endParaRPr lang="en-US" dirty="0">
                  <a:solidFill>
                    <a:srgbClr val="000066"/>
                  </a:solidFill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41437"/>
                <a:ext cx="8194630" cy="4525963"/>
              </a:xfrm>
              <a:blipFill>
                <a:blip r:embed="rId3"/>
                <a:stretch>
                  <a:fillRect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501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Naive Bayes (3)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295400"/>
                <a:ext cx="819463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00FF"/>
                    </a:solidFill>
                  </a:rPr>
                  <a:t>                            </a:t>
                </a:r>
                <a:r>
                  <a:rPr lang="en-US" dirty="0">
                    <a:solidFill>
                      <a:srgbClr val="0000FF"/>
                    </a:solidFill>
                  </a:rPr>
                  <a:t>V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MAP</a:t>
                </a:r>
                <a:r>
                  <a:rPr lang="en-US" dirty="0">
                    <a:solidFill>
                      <a:srgbClr val="0000FF"/>
                    </a:solidFill>
                  </a:rPr>
                  <a:t> = </a:t>
                </a:r>
                <a:r>
                  <a:rPr lang="en-US" dirty="0" err="1">
                    <a:solidFill>
                      <a:srgbClr val="0000FF"/>
                    </a:solidFill>
                  </a:rPr>
                  <a:t>argmax</a:t>
                </a:r>
                <a:r>
                  <a:rPr lang="en-US" baseline="-25000" dirty="0" err="1">
                    <a:solidFill>
                      <a:srgbClr val="0000FF"/>
                    </a:solidFill>
                  </a:rPr>
                  <a:t>v</a:t>
                </a:r>
                <a:r>
                  <a:rPr lang="en-US" dirty="0">
                    <a:solidFill>
                      <a:srgbClr val="0000FF"/>
                    </a:solidFill>
                    <a:latin typeface="cmsy10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P(x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1</a:t>
                </a:r>
                <a:r>
                  <a:rPr lang="en-US" dirty="0">
                    <a:solidFill>
                      <a:srgbClr val="0000FF"/>
                    </a:solidFill>
                  </a:rPr>
                  <a:t>, x</a:t>
                </a:r>
                <a:r>
                  <a:rPr lang="en-US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dirty="0">
                    <a:solidFill>
                      <a:srgbClr val="0000FF"/>
                    </a:solidFill>
                  </a:rPr>
                  <a:t>, …, </a:t>
                </a:r>
                <a:r>
                  <a:rPr lang="en-US" dirty="0" err="1">
                    <a:solidFill>
                      <a:srgbClr val="0000FF"/>
                    </a:solidFill>
                  </a:rPr>
                  <a:t>x</a:t>
                </a:r>
                <a:r>
                  <a:rPr lang="en-US" baseline="-25000" dirty="0" err="1">
                    <a:solidFill>
                      <a:srgbClr val="0000FF"/>
                    </a:solidFill>
                  </a:rPr>
                  <a:t>n</a:t>
                </a:r>
                <a:r>
                  <a:rPr lang="en-US" dirty="0">
                    <a:solidFill>
                      <a:srgbClr val="0000FF"/>
                    </a:solidFill>
                  </a:rPr>
                  <a:t> | v )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P(v)</a:t>
                </a:r>
                <a:endParaRPr lang="en-US" dirty="0" smtClean="0">
                  <a:solidFill>
                    <a:srgbClr val="000066"/>
                  </a:solidFill>
                </a:endParaRPr>
              </a:p>
              <a:p>
                <a:r>
                  <a:rPr lang="en-US" sz="2000" dirty="0" smtClean="0"/>
                  <a:t>Assumption</a:t>
                </a:r>
                <a:r>
                  <a:rPr lang="en-US" sz="2000" dirty="0"/>
                  <a:t>: feature values are </a:t>
                </a:r>
                <a:r>
                  <a:rPr lang="en-US" sz="2000" u="sng" dirty="0"/>
                  <a:t>independent given the target value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 smtClean="0"/>
                  <a:t>         P(x</a:t>
                </a:r>
                <a:r>
                  <a:rPr lang="en-US" sz="2000" baseline="-25000" dirty="0" smtClean="0"/>
                  <a:t>1 </a:t>
                </a:r>
                <a:r>
                  <a:rPr lang="en-US" sz="2000" dirty="0">
                    <a:solidFill>
                      <a:srgbClr val="0000FF"/>
                    </a:solidFill>
                  </a:rPr>
                  <a:t>= b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ahoma"/>
                  </a:rPr>
                  <a:t>1</a:t>
                </a:r>
                <a:r>
                  <a:rPr lang="en-US" sz="2000" dirty="0">
                    <a:solidFill>
                      <a:srgbClr val="0000FF"/>
                    </a:solidFill>
                  </a:rPr>
                  <a:t>, x</a:t>
                </a:r>
                <a:r>
                  <a:rPr lang="en-US" sz="2000" baseline="-25000" dirty="0">
                    <a:solidFill>
                      <a:srgbClr val="0000FF"/>
                    </a:solidFill>
                  </a:rPr>
                  <a:t>2</a:t>
                </a:r>
                <a:r>
                  <a:rPr lang="en-US" sz="2000" dirty="0">
                    <a:solidFill>
                      <a:srgbClr val="0000FF"/>
                    </a:solidFill>
                  </a:rPr>
                  <a:t> = b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ahoma"/>
                  </a:rPr>
                  <a:t>2</a:t>
                </a:r>
                <a:r>
                  <a:rPr lang="en-US" sz="2000" dirty="0">
                    <a:solidFill>
                      <a:srgbClr val="0000FF"/>
                    </a:solidFill>
                  </a:rPr>
                  <a:t>,…,</a:t>
                </a:r>
                <a:r>
                  <a:rPr lang="en-US" sz="2000" dirty="0" err="1">
                    <a:solidFill>
                      <a:srgbClr val="0000FF"/>
                    </a:solidFill>
                  </a:rPr>
                  <a:t>x</a:t>
                </a:r>
                <a:r>
                  <a:rPr lang="en-US" sz="2000" baseline="-25000" dirty="0" err="1">
                    <a:solidFill>
                      <a:srgbClr val="0000FF"/>
                    </a:solidFill>
                  </a:rPr>
                  <a:t>n</a:t>
                </a:r>
                <a:r>
                  <a:rPr lang="en-US" sz="2000" dirty="0">
                    <a:solidFill>
                      <a:srgbClr val="0000FF"/>
                    </a:solidFill>
                  </a:rPr>
                  <a:t> = </a:t>
                </a:r>
                <a:r>
                  <a:rPr lang="en-US" sz="2000" dirty="0" err="1">
                    <a:solidFill>
                      <a:srgbClr val="0000FF"/>
                    </a:solidFill>
                  </a:rPr>
                  <a:t>b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ahoma"/>
                  </a:rPr>
                  <a:t>n</a:t>
                </a:r>
                <a:r>
                  <a:rPr lang="en-US" sz="2000" baseline="-25000" dirty="0">
                    <a:solidFill>
                      <a:srgbClr val="0000FF"/>
                    </a:solidFill>
                    <a:latin typeface="Tahoma"/>
                  </a:rPr>
                  <a:t> </a:t>
                </a:r>
                <a:r>
                  <a:rPr lang="en-US" sz="2000" dirty="0">
                    <a:solidFill>
                      <a:srgbClr val="0000FF"/>
                    </a:solidFill>
                  </a:rPr>
                  <a:t>| v = </a:t>
                </a:r>
                <a:r>
                  <a:rPr lang="en-US" sz="2000" dirty="0" err="1">
                    <a:solidFill>
                      <a:srgbClr val="0000FF"/>
                    </a:solidFill>
                  </a:rPr>
                  <a:t>v</a:t>
                </a:r>
                <a:r>
                  <a:rPr lang="en-US" sz="2000" baseline="-25000" dirty="0" err="1">
                    <a:solidFill>
                      <a:srgbClr val="0000FF"/>
                    </a:solidFill>
                    <a:latin typeface="Tahoma"/>
                  </a:rPr>
                  <a:t>j</a:t>
                </a:r>
                <a:r>
                  <a:rPr lang="en-US" sz="2000" dirty="0">
                    <a:solidFill>
                      <a:srgbClr val="0000FF"/>
                    </a:solidFill>
                  </a:rPr>
                  <a:t> ) =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cmmi10"/>
                  </a:rPr>
                  <a:t>¦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</a:rPr>
                          <m:t>xi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solidFill>
                              <a:srgbClr val="0000FF"/>
                            </a:solidFill>
                            <a:latin typeface="Tahoma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solidFill>
                              <a:srgbClr val="0000FF"/>
                            </a:solidFill>
                            <a:latin typeface="Tahoma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</a:rPr>
                          <m:t>|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sz="2000" baseline="-25000" dirty="0">
                            <a:solidFill>
                              <a:srgbClr val="0000FF"/>
                            </a:solidFill>
                            <a:latin typeface="Tahoma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</a:rPr>
                          <m:t> ) </m:t>
                        </m:r>
                      </m:e>
                    </m:nary>
                  </m:oMath>
                </a14:m>
                <a:endParaRPr lang="en-US" sz="2000" dirty="0" smtClean="0">
                  <a:solidFill>
                    <a:srgbClr val="0000FF"/>
                  </a:solidFill>
                </a:endParaRPr>
              </a:p>
              <a:p>
                <a:endParaRPr lang="en-US" sz="2000" dirty="0" smtClean="0">
                  <a:solidFill>
                    <a:srgbClr val="0000FF"/>
                  </a:solidFill>
                </a:endParaRPr>
              </a:p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Learning </a:t>
                </a:r>
                <a:r>
                  <a:rPr lang="en-US" sz="2000" dirty="0">
                    <a:solidFill>
                      <a:srgbClr val="0000FF"/>
                    </a:solidFill>
                  </a:rPr>
                  <a:t>method: </a:t>
                </a:r>
                <a:r>
                  <a:rPr lang="en-US" sz="2000" dirty="0" smtClean="0"/>
                  <a:t>Estimate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n|V</a:t>
                </a:r>
                <a:r>
                  <a:rPr lang="en-US" sz="2000" dirty="0">
                    <a:solidFill>
                      <a:srgbClr val="FF0000"/>
                    </a:solidFill>
                  </a:rPr>
                  <a:t>|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+ |V| </a:t>
                </a:r>
                <a:r>
                  <a:rPr lang="en-US" sz="2000" dirty="0" smtClean="0"/>
                  <a:t>parameters </a:t>
                </a:r>
                <a:r>
                  <a:rPr lang="en-US" sz="2000" dirty="0"/>
                  <a:t>and use them to </a:t>
                </a:r>
                <a:r>
                  <a:rPr lang="en-US" sz="2000" dirty="0" smtClean="0"/>
                  <a:t>make a prediction.  (How to estimate?)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 smtClean="0"/>
                  <a:t>Notice that this </a:t>
                </a:r>
                <a:r>
                  <a:rPr lang="en-US" sz="2000" dirty="0"/>
                  <a:t>is </a:t>
                </a:r>
                <a:r>
                  <a:rPr lang="en-US" sz="2000" dirty="0">
                    <a:solidFill>
                      <a:srgbClr val="0000FF"/>
                    </a:solidFill>
                  </a:rPr>
                  <a:t>learning without search</a:t>
                </a:r>
                <a:r>
                  <a:rPr lang="en-US" sz="2000" dirty="0"/>
                  <a:t>. Given a collection of training examples</a:t>
                </a:r>
                <a:r>
                  <a:rPr lang="en-US" sz="2000" dirty="0" smtClean="0"/>
                  <a:t>, you </a:t>
                </a:r>
                <a:r>
                  <a:rPr lang="en-US" sz="2000" dirty="0"/>
                  <a:t>just compute the best hypothesis (given the assumptions</a:t>
                </a:r>
                <a:r>
                  <a:rPr lang="en-US" sz="2000" dirty="0" smtClean="0"/>
                  <a:t>). </a:t>
                </a:r>
                <a:endParaRPr lang="en-US" sz="2000" dirty="0"/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This </a:t>
                </a:r>
                <a:r>
                  <a:rPr lang="en-US" sz="2000" dirty="0"/>
                  <a:t>is learning </a:t>
                </a:r>
                <a:r>
                  <a:rPr lang="en-US" sz="2000" dirty="0">
                    <a:solidFill>
                      <a:srgbClr val="0000FF"/>
                    </a:solidFill>
                  </a:rPr>
                  <a:t>without trying to achieve consistency </a:t>
                </a:r>
                <a:r>
                  <a:rPr lang="en-US" sz="2000" dirty="0"/>
                  <a:t>or even </a:t>
                </a:r>
                <a:r>
                  <a:rPr lang="en-US" sz="2000" dirty="0" smtClean="0"/>
                  <a:t>approximate </a:t>
                </a:r>
                <a:r>
                  <a:rPr lang="en-US" sz="2000" dirty="0"/>
                  <a:t>consistency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>
                    <a:solidFill>
                      <a:srgbClr val="0000FF"/>
                    </a:solidFill>
                  </a:rPr>
                  <a:t>Why does it work?</a:t>
                </a:r>
              </a:p>
              <a:p>
                <a:endParaRPr lang="en-US" sz="2000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295400"/>
                <a:ext cx="8194630" cy="4525963"/>
              </a:xfrm>
              <a:blipFill>
                <a:blip r:embed="rId3"/>
                <a:stretch>
                  <a:fillRect t="-1213" r="-893" b="-5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45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9" name="Text Box 3"/>
          <p:cNvSpPr txBox="1">
            <a:spLocks noChangeArrowheads="1"/>
          </p:cNvSpPr>
          <p:nvPr/>
        </p:nvSpPr>
        <p:spPr bwMode="auto">
          <a:xfrm>
            <a:off x="457200" y="1120775"/>
            <a:ext cx="8586581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Notice that the features values are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conditionally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independent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given the target value, and are not required to be independent.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Example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Boolean features are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We define the label to be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f(</a:t>
            </a:r>
            <a:r>
              <a:rPr kumimoji="0" lang="en-US" sz="20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x,y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)=</a:t>
            </a: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y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over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the product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distribution: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p(x=0)=p(x=1)=1/2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  and    p(y=0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)=p(y=1)=1/2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distribution is defined so that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x and 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are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independent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: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p(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x,y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) = p(x)p(y)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  <a:sym typeface="Symbol" pitchFamily="18" charset="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 That is: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But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, given that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0: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                          p(x=1|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0) = p(y=1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0) = 1/3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while:             p(x=1,y=1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|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0) =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  so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x and y are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not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conditionally independent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Conditional Independence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253224" y="3581400"/>
          <a:ext cx="420497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X=0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X=1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Y=0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¼ </a:t>
                      </a:r>
                      <a:r>
                        <a:rPr lang="en-US" sz="2000" dirty="0" smtClean="0"/>
                        <a:t>     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 </a:t>
                      </a:r>
                      <a:r>
                        <a:rPr lang="en-US" sz="2000" dirty="0" smtClean="0"/>
                        <a:t> = 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¼ </a:t>
                      </a:r>
                      <a:r>
                        <a:rPr lang="en-US" sz="2000" dirty="0" smtClean="0"/>
                        <a:t>       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 </a:t>
                      </a:r>
                      <a:r>
                        <a:rPr lang="en-US" sz="2000" dirty="0" smtClean="0"/>
                        <a:t>= 0)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Y=1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¼ </a:t>
                      </a:r>
                      <a:r>
                        <a:rPr lang="en-US" sz="2000" dirty="0" smtClean="0"/>
                        <a:t>     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 </a:t>
                      </a:r>
                      <a:r>
                        <a:rPr lang="en-US" sz="2000" dirty="0" smtClean="0"/>
                        <a:t>= 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¼</a:t>
                      </a:r>
                      <a:r>
                        <a:rPr lang="en-US" sz="2000" dirty="0" smtClean="0"/>
                        <a:t>        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 </a:t>
                      </a:r>
                      <a:r>
                        <a:rPr lang="en-US" sz="2000" dirty="0" smtClean="0"/>
                        <a:t>=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482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4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7" name="Text Box 3"/>
          <p:cNvSpPr txBox="1">
            <a:spLocks noChangeArrowheads="1"/>
          </p:cNvSpPr>
          <p:nvPr/>
        </p:nvSpPr>
        <p:spPr bwMode="auto">
          <a:xfrm>
            <a:off x="152400" y="1104900"/>
            <a:ext cx="691471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other direction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also does not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x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y can be conditionally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independent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not independent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define a distribution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s.t.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0:   p(x=1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0) =1,  p(y=1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0) = 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1:   p(x=1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=0,  p(y=1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=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assume,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that:    p(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0) =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1)=1/2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value of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 and y are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independent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(check)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about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unconditional independence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p(x=1)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p(x=1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=0)p(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0)+p(x=1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=1)p(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= 0.5+0=0.5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p(y=1)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p(y=1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=0)p(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0)+p(y=1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=1)p(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=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0+0.5=0.5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p(x=1, y=1)=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p(x=1,y=1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=0)p(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0)+p(x=1,y=1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 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=1)p(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rush Script MT" pitchFamily="66" charset="0"/>
                <a:ea typeface="+mn-ea"/>
                <a:cs typeface="+mn-cs"/>
              </a:rPr>
              <a:t>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 = 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 and y are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independent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Conditional </a:t>
            </a:r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167624" y="2011680"/>
          <a:ext cx="374777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X=0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X=1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Y=0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 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</a:t>
                      </a:r>
                      <a:r>
                        <a:rPr lang="en-US" sz="2000" dirty="0" smtClean="0"/>
                        <a:t>= 0)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½   </a:t>
                      </a:r>
                      <a:r>
                        <a:rPr lang="en-US" sz="2000" dirty="0" smtClean="0"/>
                        <a:t>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</a:t>
                      </a:r>
                      <a:r>
                        <a:rPr lang="en-US" sz="2000" dirty="0" smtClean="0"/>
                        <a:t>= 0)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Y=1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½</a:t>
                      </a:r>
                      <a:r>
                        <a:rPr lang="en-US" sz="2000" dirty="0" smtClean="0"/>
                        <a:t> 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</a:t>
                      </a:r>
                      <a:r>
                        <a:rPr lang="en-US" sz="2000" dirty="0" smtClean="0"/>
                        <a:t>= 1)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FF"/>
                          </a:solidFill>
                        </a:rPr>
                        <a:t>0    </a:t>
                      </a:r>
                      <a:r>
                        <a:rPr lang="en-US" sz="2000" dirty="0" smtClean="0"/>
                        <a:t>(</a:t>
                      </a:r>
                      <a:r>
                        <a:rPr lang="en-US" sz="2000" dirty="0" smtClean="0">
                          <a:solidFill>
                            <a:srgbClr val="0000FF"/>
                          </a:solidFill>
                          <a:latin typeface="Brush Script MT" pitchFamily="66" charset="0"/>
                        </a:rPr>
                        <a:t>l</a:t>
                      </a:r>
                      <a:r>
                        <a:rPr lang="en-US" sz="2000" dirty="0" smtClean="0"/>
                        <a:t>=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614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4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1" name="Text Box 3"/>
          <p:cNvSpPr txBox="1">
            <a:spLocks noChangeArrowheads="1"/>
          </p:cNvSpPr>
          <p:nvPr/>
        </p:nvSpPr>
        <p:spPr bwMode="auto">
          <a:xfrm>
            <a:off x="1752600" y="1416050"/>
            <a:ext cx="656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Day    Outlook    Temperature      Humidity    Wind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492" name="Text Box 4"/>
          <p:cNvSpPr txBox="1">
            <a:spLocks noChangeArrowheads="1"/>
          </p:cNvSpPr>
          <p:nvPr/>
        </p:nvSpPr>
        <p:spPr bwMode="auto">
          <a:xfrm>
            <a:off x="1828800" y="1933575"/>
            <a:ext cx="5811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1       Sunny            Hot              High          Weak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493" name="Text Box 5"/>
          <p:cNvSpPr txBox="1">
            <a:spLocks noChangeArrowheads="1"/>
          </p:cNvSpPr>
          <p:nvPr/>
        </p:nvSpPr>
        <p:spPr bwMode="auto">
          <a:xfrm>
            <a:off x="1828800" y="2257425"/>
            <a:ext cx="5822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2       Sunny            Hot              High         Strong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494" name="Text Box 6"/>
          <p:cNvSpPr txBox="1">
            <a:spLocks noChangeArrowheads="1"/>
          </p:cNvSpPr>
          <p:nvPr/>
        </p:nvSpPr>
        <p:spPr bwMode="auto">
          <a:xfrm>
            <a:off x="1828800" y="2581275"/>
            <a:ext cx="592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3       Overcast        Hot              High          Weak           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Yes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495" name="Text Box 7"/>
          <p:cNvSpPr txBox="1">
            <a:spLocks noChangeArrowheads="1"/>
          </p:cNvSpPr>
          <p:nvPr/>
        </p:nvSpPr>
        <p:spPr bwMode="auto">
          <a:xfrm>
            <a:off x="1828800" y="2905125"/>
            <a:ext cx="5903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4       Rain              Mild              High          Weak           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Yes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496" name="Text Box 8"/>
          <p:cNvSpPr txBox="1">
            <a:spLocks noChangeArrowheads="1"/>
          </p:cNvSpPr>
          <p:nvPr/>
        </p:nvSpPr>
        <p:spPr bwMode="auto">
          <a:xfrm>
            <a:off x="1828800" y="3228975"/>
            <a:ext cx="5973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5       Rain              Cool             Normal       Weak           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Yes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497" name="Text Box 9"/>
          <p:cNvSpPr txBox="1">
            <a:spLocks noChangeArrowheads="1"/>
          </p:cNvSpPr>
          <p:nvPr/>
        </p:nvSpPr>
        <p:spPr bwMode="auto">
          <a:xfrm>
            <a:off x="1828800" y="3552825"/>
            <a:ext cx="5891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6       Rain              Cool             Normal      Strong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498" name="Text Box 10"/>
          <p:cNvSpPr txBox="1">
            <a:spLocks noChangeArrowheads="1"/>
          </p:cNvSpPr>
          <p:nvPr/>
        </p:nvSpPr>
        <p:spPr bwMode="auto">
          <a:xfrm>
            <a:off x="1828800" y="3876675"/>
            <a:ext cx="6076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7       Overcast        Cool             Normal      Strong         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Yes 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499" name="Text Box 11"/>
          <p:cNvSpPr txBox="1">
            <a:spLocks noChangeArrowheads="1"/>
          </p:cNvSpPr>
          <p:nvPr/>
        </p:nvSpPr>
        <p:spPr bwMode="auto">
          <a:xfrm>
            <a:off x="1828800" y="4198938"/>
            <a:ext cx="5881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8       Sunny            Mild             High          Weak            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500" name="Text Box 12"/>
          <p:cNvSpPr txBox="1">
            <a:spLocks noChangeArrowheads="1"/>
          </p:cNvSpPr>
          <p:nvPr/>
        </p:nvSpPr>
        <p:spPr bwMode="auto">
          <a:xfrm>
            <a:off x="1828800" y="4522788"/>
            <a:ext cx="598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9       Sunny            Cool             Normal      Weak           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Yes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501" name="Text Box 13"/>
          <p:cNvSpPr txBox="1">
            <a:spLocks noChangeArrowheads="1"/>
          </p:cNvSpPr>
          <p:nvPr/>
        </p:nvSpPr>
        <p:spPr bwMode="auto">
          <a:xfrm>
            <a:off x="1828800" y="4846638"/>
            <a:ext cx="598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10      Rain              Mild              Normal      Weak           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Yes 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502" name="Text Box 14"/>
          <p:cNvSpPr txBox="1">
            <a:spLocks noChangeArrowheads="1"/>
          </p:cNvSpPr>
          <p:nvPr/>
        </p:nvSpPr>
        <p:spPr bwMode="auto">
          <a:xfrm>
            <a:off x="1828800" y="5170488"/>
            <a:ext cx="6008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11      Sunny            Mild              Normal     Strong          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Yes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503" name="Text Box 15"/>
          <p:cNvSpPr txBox="1">
            <a:spLocks noChangeArrowheads="1"/>
          </p:cNvSpPr>
          <p:nvPr/>
        </p:nvSpPr>
        <p:spPr bwMode="auto">
          <a:xfrm>
            <a:off x="1828800" y="5494338"/>
            <a:ext cx="6008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12      Overcast        Mild              High         Strong          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Yes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504" name="Text Box 16"/>
          <p:cNvSpPr txBox="1">
            <a:spLocks noChangeArrowheads="1"/>
          </p:cNvSpPr>
          <p:nvPr/>
        </p:nvSpPr>
        <p:spPr bwMode="auto">
          <a:xfrm>
            <a:off x="1828800" y="5818188"/>
            <a:ext cx="6008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13      Overcast         Hot              Normal     Weak            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Yes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505" name="Text Box 17"/>
          <p:cNvSpPr txBox="1">
            <a:spLocks noChangeArrowheads="1"/>
          </p:cNvSpPr>
          <p:nvPr/>
        </p:nvSpPr>
        <p:spPr bwMode="auto">
          <a:xfrm>
            <a:off x="1828800" y="6140450"/>
            <a:ext cx="5938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14      Rain               Mild              High        Strong           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 </a:t>
            </a:r>
            <a:endParaRPr kumimoji="0" lang="en-US" sz="2000" b="0" i="0" u="sng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59506" name="Line 18"/>
          <p:cNvSpPr>
            <a:spLocks noChangeShapeType="1"/>
          </p:cNvSpPr>
          <p:nvPr/>
        </p:nvSpPr>
        <p:spPr bwMode="auto">
          <a:xfrm>
            <a:off x="1676400" y="1812925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59507" name="Line 19"/>
          <p:cNvSpPr>
            <a:spLocks noChangeShapeType="1"/>
          </p:cNvSpPr>
          <p:nvPr/>
        </p:nvSpPr>
        <p:spPr bwMode="auto">
          <a:xfrm>
            <a:off x="1676400" y="1431925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aphicFrame>
        <p:nvGraphicFramePr>
          <p:cNvPr id="959508" name="Object 20"/>
          <p:cNvGraphicFramePr>
            <a:graphicFrameLocks noChangeAspect="1"/>
          </p:cNvGraphicFramePr>
          <p:nvPr>
            <p:extLst/>
          </p:nvPr>
        </p:nvGraphicFramePr>
        <p:xfrm>
          <a:off x="1993900" y="636816"/>
          <a:ext cx="49180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משוואה" r:id="rId4" imgW="2349360" imgH="266400" progId="Equation.3">
                  <p:embed/>
                </p:oleObj>
              </mc:Choice>
              <mc:Fallback>
                <p:oleObj name="משוואה" r:id="rId4" imgW="2349360" imgH="266400" progId="Equation.3">
                  <p:embed/>
                  <p:pic>
                    <p:nvPicPr>
                      <p:cNvPr id="95950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636816"/>
                        <a:ext cx="49180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Naïve Bayes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143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5" name="Text Box 3"/>
          <p:cNvSpPr txBox="1">
            <a:spLocks noChangeArrowheads="1"/>
          </p:cNvSpPr>
          <p:nvPr/>
        </p:nvSpPr>
        <p:spPr bwMode="auto">
          <a:xfrm>
            <a:off x="457200" y="1141412"/>
            <a:ext cx="60086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How do we estimate                                 ?</a:t>
            </a:r>
          </a:p>
        </p:txBody>
      </p:sp>
      <p:graphicFrame>
        <p:nvGraphicFramePr>
          <p:cNvPr id="960516" name="Object 4"/>
          <p:cNvGraphicFramePr>
            <a:graphicFrameLocks noChangeAspect="1"/>
          </p:cNvGraphicFramePr>
          <p:nvPr>
            <p:extLst/>
          </p:nvPr>
        </p:nvGraphicFramePr>
        <p:xfrm>
          <a:off x="887413" y="1319212"/>
          <a:ext cx="69119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משוואה" r:id="rId4" imgW="3301920" imgH="266400" progId="Equation.3">
                  <p:embed/>
                </p:oleObj>
              </mc:Choice>
              <mc:Fallback>
                <p:oleObj name="משוואה" r:id="rId4" imgW="3301920" imgH="266400" progId="Equation.3">
                  <p:embed/>
                  <p:pic>
                    <p:nvPicPr>
                      <p:cNvPr id="9605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1319212"/>
                        <a:ext cx="69119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0517" name="Object 5"/>
          <p:cNvGraphicFramePr>
            <a:graphicFrameLocks noChangeAspect="1"/>
          </p:cNvGraphicFramePr>
          <p:nvPr>
            <p:extLst/>
          </p:nvPr>
        </p:nvGraphicFramePr>
        <p:xfrm>
          <a:off x="3657600" y="2089150"/>
          <a:ext cx="25495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משוואה" r:id="rId6" imgW="1218960" imgH="203040" progId="Equation.3">
                  <p:embed/>
                </p:oleObj>
              </mc:Choice>
              <mc:Fallback>
                <p:oleObj name="משוואה" r:id="rId6" imgW="1218960" imgH="203040" progId="Equation.3">
                  <p:embed/>
                  <p:pic>
                    <p:nvPicPr>
                      <p:cNvPr id="9605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89150"/>
                        <a:ext cx="25495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Probabilities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823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5" name="Text Box 3"/>
          <p:cNvSpPr txBox="1">
            <a:spLocks noChangeArrowheads="1"/>
          </p:cNvSpPr>
          <p:nvPr/>
        </p:nvSpPr>
        <p:spPr bwMode="auto">
          <a:xfrm>
            <a:off x="228600" y="1689100"/>
            <a:ext cx="87249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Compute P(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yes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;  P(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no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Compute P(outlook= s/oc/r      |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yes/no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(6 numbers)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Compute P(Temp= h/mild/cool |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yes/no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(6 numbers)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Compute P(humidity= hi/nor    |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yes/no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(4 numbers)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Compute P(wind= w/st            |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yes/no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(4 numbers)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965636" name="Object 4"/>
          <p:cNvGraphicFramePr>
            <a:graphicFrameLocks noChangeAspect="1"/>
          </p:cNvGraphicFramePr>
          <p:nvPr>
            <p:extLst/>
          </p:nvPr>
        </p:nvGraphicFramePr>
        <p:xfrm>
          <a:off x="1993900" y="1095828"/>
          <a:ext cx="49180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משוואה" r:id="rId4" imgW="2349360" imgH="266400" progId="Equation.3">
                  <p:embed/>
                </p:oleObj>
              </mc:Choice>
              <mc:Fallback>
                <p:oleObj name="משוואה" r:id="rId4" imgW="2349360" imgH="266400" progId="Equation.3">
                  <p:embed/>
                  <p:pic>
                    <p:nvPicPr>
                      <p:cNvPr id="9656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095828"/>
                        <a:ext cx="49180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364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9" name="Text Box 3"/>
          <p:cNvSpPr txBox="1">
            <a:spLocks noChangeArrowheads="1"/>
          </p:cNvSpPr>
          <p:nvPr/>
        </p:nvSpPr>
        <p:spPr bwMode="auto">
          <a:xfrm>
            <a:off x="228600" y="1704975"/>
            <a:ext cx="87249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Compute P(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yes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;  P(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no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Compute P(outlook= s/oc/r      |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yes/no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(6 numbers)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Compute P(Temp= h/mild/cool |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yes/no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(6 numbers)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Compute P(humidity= hi/nor    |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yes/no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(4 numbers)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Compute P(wind= w/st            |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yes/no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(4 numbers)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Given a new instance: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(Outlook=sunny;  Temperature=cool; Humidity=high; Wind=strong)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Predict: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PlayTennis= ?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66660" name="Line 4"/>
          <p:cNvSpPr>
            <a:spLocks noChangeShapeType="1"/>
          </p:cNvSpPr>
          <p:nvPr/>
        </p:nvSpPr>
        <p:spPr bwMode="auto">
          <a:xfrm>
            <a:off x="0" y="3914775"/>
            <a:ext cx="91440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aphicFrame>
        <p:nvGraphicFramePr>
          <p:cNvPr id="966661" name="Object 5"/>
          <p:cNvGraphicFramePr>
            <a:graphicFrameLocks noChangeAspect="1"/>
          </p:cNvGraphicFramePr>
          <p:nvPr>
            <p:extLst/>
          </p:nvPr>
        </p:nvGraphicFramePr>
        <p:xfrm>
          <a:off x="1993900" y="1095375"/>
          <a:ext cx="49180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משוואה" r:id="rId4" imgW="2349360" imgH="266400" progId="Equation.3">
                  <p:embed/>
                </p:oleObj>
              </mc:Choice>
              <mc:Fallback>
                <p:oleObj name="משוואה" r:id="rId4" imgW="2349360" imgH="266400" progId="Equation.3">
                  <p:embed/>
                  <p:pic>
                    <p:nvPicPr>
                      <p:cNvPr id="9666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095375"/>
                        <a:ext cx="49180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430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2057400" y="4465950"/>
            <a:ext cx="56388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2"/>
          <p:cNvSpPr>
            <a:spLocks noChangeArrowheads="1"/>
          </p:cNvSpPr>
          <p:nvPr/>
        </p:nvSpPr>
        <p:spPr bwMode="auto">
          <a:xfrm>
            <a:off x="2057400" y="4008750"/>
            <a:ext cx="56388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3"/>
          <p:cNvSpPr>
            <a:spLocks noChangeArrowheads="1"/>
          </p:cNvSpPr>
          <p:nvPr/>
        </p:nvSpPr>
        <p:spPr bwMode="auto">
          <a:xfrm>
            <a:off x="2057400" y="3551550"/>
            <a:ext cx="56388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2057400" y="3094350"/>
            <a:ext cx="56388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 Learning (2)</a:t>
            </a:r>
          </a:p>
        </p:txBody>
      </p:sp>
      <p:sp>
        <p:nvSpPr>
          <p:cNvPr id="717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z="2000" dirty="0" smtClean="0"/>
              <a:t>Consider a distribution </a:t>
            </a:r>
            <a:r>
              <a:rPr lang="en-US" sz="2000" dirty="0" smtClean="0">
                <a:solidFill>
                  <a:schemeClr val="hlink"/>
                </a:solidFill>
              </a:rPr>
              <a:t>D</a:t>
            </a:r>
            <a:r>
              <a:rPr lang="en-US" sz="2000" dirty="0" smtClean="0"/>
              <a:t> over space </a:t>
            </a:r>
            <a:r>
              <a:rPr lang="en-US" sz="2000" dirty="0" smtClean="0">
                <a:solidFill>
                  <a:schemeClr val="hlink"/>
                </a:solidFill>
              </a:rPr>
              <a:t>X</a:t>
            </a:r>
            <a:r>
              <a:rPr lang="en-US" sz="2000" dirty="0" smtClean="0">
                <a:solidFill>
                  <a:schemeClr val="hlink"/>
                </a:solidFill>
                <a:sym typeface="Symbol" pitchFamily="18" charset="2"/>
              </a:rPr>
              <a:t></a:t>
            </a:r>
            <a:r>
              <a:rPr lang="en-US" sz="2000" dirty="0" smtClean="0">
                <a:solidFill>
                  <a:schemeClr val="hlink"/>
                </a:solidFill>
              </a:rPr>
              <a:t>Y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chemeClr val="hlink"/>
                </a:solidFill>
              </a:rPr>
              <a:t>X</a:t>
            </a:r>
            <a:r>
              <a:rPr lang="en-US" sz="2000" dirty="0" smtClean="0"/>
              <a:t> - the instance space;   </a:t>
            </a:r>
            <a:r>
              <a:rPr lang="en-US" sz="2000" dirty="0" smtClean="0">
                <a:solidFill>
                  <a:schemeClr val="hlink"/>
                </a:solidFill>
              </a:rPr>
              <a:t>Y</a:t>
            </a:r>
            <a:r>
              <a:rPr lang="en-US" sz="2000" dirty="0" smtClean="0"/>
              <a:t> - set of labels. (e.g. </a:t>
            </a:r>
            <a:r>
              <a:rPr lang="en-US" sz="2000" dirty="0" smtClean="0">
                <a:solidFill>
                  <a:schemeClr val="hlink"/>
                </a:solidFill>
              </a:rPr>
              <a:t>+/-1</a:t>
            </a:r>
            <a:r>
              <a:rPr lang="en-US" sz="2000" dirty="0" smtClean="0"/>
              <a:t>)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Given a sample </a:t>
            </a:r>
            <a:r>
              <a:rPr lang="en-US" sz="2000" dirty="0" smtClean="0">
                <a:solidFill>
                  <a:schemeClr val="hlink"/>
                </a:solidFill>
              </a:rPr>
              <a:t>{(</a:t>
            </a:r>
            <a:r>
              <a:rPr lang="en-US" sz="2000" dirty="0" err="1" smtClean="0">
                <a:solidFill>
                  <a:schemeClr val="hlink"/>
                </a:solidFill>
              </a:rPr>
              <a:t>x,y</a:t>
            </a:r>
            <a:r>
              <a:rPr lang="en-US" sz="2000" dirty="0" smtClean="0">
                <a:solidFill>
                  <a:schemeClr val="hlink"/>
                </a:solidFill>
              </a:rPr>
              <a:t>)}</a:t>
            </a:r>
            <a:r>
              <a:rPr lang="en-US" sz="2000" baseline="-25000" dirty="0" smtClean="0">
                <a:solidFill>
                  <a:schemeClr val="hlink"/>
                </a:solidFill>
              </a:rPr>
              <a:t>1</a:t>
            </a:r>
            <a:r>
              <a:rPr lang="en-US" sz="2000" baseline="30000" dirty="0" smtClean="0">
                <a:solidFill>
                  <a:schemeClr val="hlink"/>
                </a:solidFill>
              </a:rPr>
              <a:t>m</a:t>
            </a:r>
            <a:r>
              <a:rPr lang="en-US" sz="2000" baseline="-25000" dirty="0" smtClean="0"/>
              <a:t>,</a:t>
            </a:r>
            <a:r>
              <a:rPr lang="en-US" sz="2000" dirty="0" smtClean="0"/>
              <a:t>, and a loss function </a:t>
            </a:r>
            <a:r>
              <a:rPr lang="en-US" sz="2000" dirty="0" smtClean="0">
                <a:solidFill>
                  <a:schemeClr val="hlink"/>
                </a:solidFill>
              </a:rPr>
              <a:t>L(</a:t>
            </a:r>
            <a:r>
              <a:rPr lang="en-US" sz="2000" dirty="0" err="1" smtClean="0">
                <a:solidFill>
                  <a:schemeClr val="hlink"/>
                </a:solidFill>
              </a:rPr>
              <a:t>x,y</a:t>
            </a:r>
            <a:r>
              <a:rPr lang="en-US" sz="2000" dirty="0" smtClean="0">
                <a:solidFill>
                  <a:schemeClr val="hlink"/>
                </a:solidFill>
              </a:rPr>
              <a:t>)          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Find  </a:t>
            </a:r>
            <a:r>
              <a:rPr lang="en-US" sz="2000" dirty="0" err="1" smtClean="0"/>
              <a:t>h</a:t>
            </a:r>
            <a:r>
              <a:rPr lang="en-US" sz="2000" dirty="0" err="1" smtClean="0">
                <a:sym typeface="Symbol" pitchFamily="18" charset="2"/>
              </a:rPr>
              <a:t>H</a:t>
            </a:r>
            <a:r>
              <a:rPr lang="en-US" sz="2000" dirty="0" smtClean="0"/>
              <a:t>  that minimizes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000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                              </a:t>
            </a:r>
            <a:r>
              <a:rPr lang="en-US" sz="18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</a:t>
            </a:r>
            <a:r>
              <a:rPr lang="en-US" sz="1800" baseline="-250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i=1,m</a:t>
            </a:r>
            <a:r>
              <a:rPr lang="en-US" sz="18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D(</a:t>
            </a:r>
            <a:r>
              <a:rPr lang="en-US" sz="1800" dirty="0" err="1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x</a:t>
            </a:r>
            <a:r>
              <a:rPr lang="en-US" sz="1800" baseline="-25000" dirty="0" err="1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i</a:t>
            </a:r>
            <a:r>
              <a:rPr lang="en-US" sz="1800" dirty="0" err="1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,y</a:t>
            </a:r>
            <a:r>
              <a:rPr lang="en-US" sz="1800" baseline="-25000" dirty="0" err="1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)L(h(x</a:t>
            </a:r>
            <a:r>
              <a:rPr lang="en-US" sz="1800" baseline="-250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),</a:t>
            </a:r>
            <a:r>
              <a:rPr lang="en-US" sz="1800" dirty="0" err="1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y</a:t>
            </a:r>
            <a:r>
              <a:rPr lang="en-US" sz="1800" baseline="-25000" dirty="0" err="1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i</a:t>
            </a:r>
            <a:r>
              <a:rPr lang="en-US" sz="18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) + </a:t>
            </a:r>
            <a:r>
              <a:rPr lang="en-US" sz="1800" dirty="0" err="1" smtClean="0">
                <a:latin typeface="Tahoma" pitchFamily="34" charset="0"/>
                <a:sym typeface="Symbol" pitchFamily="18" charset="2"/>
              </a:rPr>
              <a:t>Reg</a:t>
            </a:r>
            <a:endParaRPr lang="en-US" sz="1800" baseline="-25000" dirty="0" smtClean="0">
              <a:latin typeface="Tahoma" pitchFamily="34" charset="0"/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2000" dirty="0" smtClean="0"/>
              <a:t>                         </a:t>
            </a:r>
          </a:p>
          <a:p>
            <a:pPr>
              <a:spcBef>
                <a:spcPct val="0"/>
              </a:spcBef>
            </a:pPr>
            <a:r>
              <a:rPr lang="en-US" sz="2000" dirty="0" smtClean="0"/>
              <a:t>L can be:   L(h(x),y)=1, h(x)</a:t>
            </a:r>
            <a:r>
              <a:rPr lang="en-US" sz="2000" dirty="0" smtClean="0">
                <a:sym typeface="Symbol" pitchFamily="18" charset="2"/>
              </a:rPr>
              <a:t>y, o/w</a:t>
            </a:r>
            <a:r>
              <a:rPr lang="en-US" sz="2000" dirty="0" smtClean="0"/>
              <a:t>  L(h(x),y) = 0 </a:t>
            </a:r>
            <a:r>
              <a:rPr lang="en-US" sz="2000" dirty="0" smtClean="0">
                <a:solidFill>
                  <a:schemeClr val="hlink"/>
                </a:solidFill>
              </a:rPr>
              <a:t>(0-1 loss)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/>
              <a:t>                         L(h(x),y)=(h(x)-y)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,                  (L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) 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/>
              <a:t>                         L(h(x),y)= max{0,1-y h(x)}       (hinge loss)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000" dirty="0" smtClean="0"/>
              <a:t>                         L(h(x),y)= </a:t>
            </a:r>
            <a:r>
              <a:rPr lang="en-US" sz="2000" dirty="0" err="1" smtClean="0"/>
              <a:t>exp</a:t>
            </a:r>
            <a:r>
              <a:rPr lang="en-US" sz="2000" dirty="0" smtClean="0"/>
              <a:t>{- </a:t>
            </a:r>
            <a:r>
              <a:rPr lang="en-US" sz="2000" dirty="0" smtClean="0">
                <a:sym typeface="Symbol" pitchFamily="18" charset="2"/>
              </a:rPr>
              <a:t>y</a:t>
            </a:r>
            <a:r>
              <a:rPr lang="en-US" sz="2000" baseline="-25000" dirty="0" smtClean="0">
                <a:sym typeface="Symbol" pitchFamily="18" charset="2"/>
              </a:rPr>
              <a:t> </a:t>
            </a:r>
            <a:r>
              <a:rPr lang="en-US" sz="2000" dirty="0" smtClean="0">
                <a:sym typeface="Symbol" pitchFamily="18" charset="2"/>
              </a:rPr>
              <a:t>h(x)}             (exponential loss)</a:t>
            </a:r>
            <a:endParaRPr lang="en-US" sz="2000" dirty="0" smtClean="0"/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Guarantees: </a:t>
            </a:r>
            <a:r>
              <a:rPr lang="en-US" sz="2000" dirty="0" smtClean="0"/>
              <a:t>If we find an algorithm that minimizes loss on the observed data. Then, learning theory guarantees good future behavior (as a function of </a:t>
            </a:r>
            <a:r>
              <a:rPr lang="en-US" sz="2000" dirty="0" smtClean="0">
                <a:solidFill>
                  <a:srgbClr val="0000FF"/>
                </a:solidFill>
              </a:rPr>
              <a:t>|H|</a:t>
            </a:r>
            <a:r>
              <a:rPr lang="en-US" sz="2000" dirty="0" smtClean="0"/>
              <a:t>).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D2ED147-3725-41DA-B751-0E8C1CF5F0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5645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3" name="Text Box 3"/>
          <p:cNvSpPr txBox="1">
            <a:spLocks noChangeArrowheads="1"/>
          </p:cNvSpPr>
          <p:nvPr/>
        </p:nvSpPr>
        <p:spPr bwMode="auto">
          <a:xfrm>
            <a:off x="457200" y="1727200"/>
            <a:ext cx="7807325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Given: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(Outlook=sunny;  Temperature=cool; Humidity=high; Wind=strong)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 yes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=9/14=0.64            P(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 no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=5/14=0.36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P(outlook = sunny | yes)= 2/9         P(outlook = sunny | no)= 3/5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P(temp = cool | yes)    = 3/9             P(temp = cool | no)  = 1/5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P(humidity = hi |yes)    = 3/9             P(humidity = hi | no)  =  4/5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P(wind = strong | yes)  = 3/9            P(wind = strong | no)= 3/5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P(yes, …..) ~ 0.0053                          P(no, …..) ~ 0.0206 </a:t>
            </a:r>
          </a:p>
        </p:txBody>
      </p:sp>
      <p:graphicFrame>
        <p:nvGraphicFramePr>
          <p:cNvPr id="967684" name="Object 4"/>
          <p:cNvGraphicFramePr>
            <a:graphicFrameLocks noChangeAspect="1"/>
          </p:cNvGraphicFramePr>
          <p:nvPr>
            <p:extLst/>
          </p:nvPr>
        </p:nvGraphicFramePr>
        <p:xfrm>
          <a:off x="1993900" y="1105579"/>
          <a:ext cx="49180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משוואה" r:id="rId4" imgW="2349360" imgH="266400" progId="Equation.3">
                  <p:embed/>
                </p:oleObj>
              </mc:Choice>
              <mc:Fallback>
                <p:oleObj name="משוואה" r:id="rId4" imgW="2349360" imgH="266400" progId="Equation.3">
                  <p:embed/>
                  <p:pic>
                    <p:nvPicPr>
                      <p:cNvPr id="9676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105579"/>
                        <a:ext cx="49180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999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7" name="Text Box 3"/>
          <p:cNvSpPr txBox="1">
            <a:spLocks noChangeArrowheads="1"/>
          </p:cNvSpPr>
          <p:nvPr/>
        </p:nvSpPr>
        <p:spPr bwMode="auto">
          <a:xfrm>
            <a:off x="457200" y="1758950"/>
            <a:ext cx="7861960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Given: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(Outlook=sunny;  Temperature=cool; Humidity=high; Wind=strong)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 yes)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=9/14=0.64            P(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PlayTennis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 no)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=5/14=0.36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P(outlook = sunny | yes)= 2/9         P(outlook = sunny | no)= 3/5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P(temp = cool | yes)    = 3/9             P(temp = cool | no)  = 1/5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P(humidity = hi |yes)    = 3/9             P(humidity = hi | no)  =  4/5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P(wind = strong | yes)  = 3/9            P(wind = strong | no)= 3/5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P(yes, …..) ~ 0.0053           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P(no, …..) ~ 0.0206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no|instance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 = 0.0206/(0.0053+0.0206)=0.795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What if we were asked about Outlook=OC ?</a:t>
            </a:r>
          </a:p>
        </p:txBody>
      </p:sp>
      <p:graphicFrame>
        <p:nvGraphicFramePr>
          <p:cNvPr id="968708" name="Object 4"/>
          <p:cNvGraphicFramePr>
            <a:graphicFrameLocks noChangeAspect="1"/>
          </p:cNvGraphicFramePr>
          <p:nvPr>
            <p:extLst/>
          </p:nvPr>
        </p:nvGraphicFramePr>
        <p:xfrm>
          <a:off x="1993900" y="1112837"/>
          <a:ext cx="49180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משוואה" r:id="rId4" imgW="2349360" imgH="266400" progId="Equation.3">
                  <p:embed/>
                </p:oleObj>
              </mc:Choice>
              <mc:Fallback>
                <p:oleObj name="משוואה" r:id="rId4" imgW="2349360" imgH="266400" progId="Equation.3">
                  <p:embed/>
                  <p:pic>
                    <p:nvPicPr>
                      <p:cNvPr id="968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112837"/>
                        <a:ext cx="49180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79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1" name="Text Box 3"/>
          <p:cNvSpPr txBox="1">
            <a:spLocks noChangeArrowheads="1"/>
          </p:cNvSpPr>
          <p:nvPr/>
        </p:nvSpPr>
        <p:spPr bwMode="auto">
          <a:xfrm>
            <a:off x="457200" y="1089025"/>
            <a:ext cx="798648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How do we estimate                         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As we suggested before, we made a Binomial assumption; then: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Sparsity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of data is a problem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--  if       is small, the estimate is not accurate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--  if       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it will dominate the estimate: we will never predict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         if a  word that never appeared in training (with    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         appears in the test data </a:t>
            </a:r>
          </a:p>
        </p:txBody>
      </p:sp>
      <p:graphicFrame>
        <p:nvGraphicFramePr>
          <p:cNvPr id="1051652" name="Object 4"/>
          <p:cNvGraphicFramePr>
            <a:graphicFrameLocks noChangeAspect="1"/>
          </p:cNvGraphicFramePr>
          <p:nvPr>
            <p:extLst/>
          </p:nvPr>
        </p:nvGraphicFramePr>
        <p:xfrm>
          <a:off x="479425" y="2587625"/>
          <a:ext cx="84788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משוואה" r:id="rId4" imgW="4356000" imgH="431640" progId="Equation.3">
                  <p:embed/>
                </p:oleObj>
              </mc:Choice>
              <mc:Fallback>
                <p:oleObj name="משוואה" r:id="rId4" imgW="4356000" imgH="431640" progId="Equation.3">
                  <p:embed/>
                  <p:pic>
                    <p:nvPicPr>
                      <p:cNvPr id="10516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2587625"/>
                        <a:ext cx="8478838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653" name="Object 5"/>
          <p:cNvGraphicFramePr>
            <a:graphicFrameLocks noChangeAspect="1"/>
          </p:cNvGraphicFramePr>
          <p:nvPr>
            <p:extLst/>
          </p:nvPr>
        </p:nvGraphicFramePr>
        <p:xfrm>
          <a:off x="1279525" y="4116388"/>
          <a:ext cx="341313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משוואה" r:id="rId6" imgW="164880" imgH="126720" progId="Equation.3">
                  <p:embed/>
                </p:oleObj>
              </mc:Choice>
              <mc:Fallback>
                <p:oleObj name="משוואה" r:id="rId6" imgW="164880" imgH="126720" progId="Equation.3">
                  <p:embed/>
                  <p:pic>
                    <p:nvPicPr>
                      <p:cNvPr id="10516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4116388"/>
                        <a:ext cx="341313" cy="263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654" name="Object 6"/>
          <p:cNvGraphicFramePr>
            <a:graphicFrameLocks noChangeAspect="1"/>
          </p:cNvGraphicFramePr>
          <p:nvPr>
            <p:extLst/>
          </p:nvPr>
        </p:nvGraphicFramePr>
        <p:xfrm>
          <a:off x="1257300" y="4360863"/>
          <a:ext cx="5000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משוואה" r:id="rId8" imgW="241200" imgH="215640" progId="Equation.3">
                  <p:embed/>
                </p:oleObj>
              </mc:Choice>
              <mc:Fallback>
                <p:oleObj name="משוואה" r:id="rId8" imgW="241200" imgH="215640" progId="Equation.3">
                  <p:embed/>
                  <p:pic>
                    <p:nvPicPr>
                      <p:cNvPr id="10516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4360863"/>
                        <a:ext cx="5000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655" name="Object 7"/>
          <p:cNvGraphicFramePr>
            <a:graphicFrameLocks noChangeAspect="1"/>
          </p:cNvGraphicFramePr>
          <p:nvPr>
            <p:extLst/>
          </p:nvPr>
        </p:nvGraphicFramePr>
        <p:xfrm>
          <a:off x="8283575" y="4505325"/>
          <a:ext cx="341313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משוואה" r:id="rId10" imgW="164880" imgH="139680" progId="Equation.3">
                  <p:embed/>
                </p:oleObj>
              </mc:Choice>
              <mc:Fallback>
                <p:oleObj name="משוואה" r:id="rId10" imgW="164880" imgH="139680" progId="Equation.3">
                  <p:embed/>
                  <p:pic>
                    <p:nvPicPr>
                      <p:cNvPr id="10516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3575" y="4505325"/>
                        <a:ext cx="341313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656" name="Object 8"/>
          <p:cNvGraphicFramePr>
            <a:graphicFrameLocks noChangeAspect="1"/>
          </p:cNvGraphicFramePr>
          <p:nvPr>
            <p:extLst/>
          </p:nvPr>
        </p:nvGraphicFramePr>
        <p:xfrm>
          <a:off x="7102475" y="4873625"/>
          <a:ext cx="3413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משוואה" r:id="rId12" imgW="164880" imgH="139680" progId="Equation.3">
                  <p:embed/>
                </p:oleObj>
              </mc:Choice>
              <mc:Fallback>
                <p:oleObj name="משוואה" r:id="rId12" imgW="164880" imgH="139680" progId="Equation.3">
                  <p:embed/>
                  <p:pic>
                    <p:nvPicPr>
                      <p:cNvPr id="10516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475" y="4873625"/>
                        <a:ext cx="3413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657" name="Object 9"/>
          <p:cNvGraphicFramePr>
            <a:graphicFrameLocks noChangeAspect="1"/>
          </p:cNvGraphicFramePr>
          <p:nvPr>
            <p:extLst/>
          </p:nvPr>
        </p:nvGraphicFramePr>
        <p:xfrm>
          <a:off x="1085850" y="1216025"/>
          <a:ext cx="651351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משוואה" r:id="rId13" imgW="3111480" imgH="266400" progId="Equation.3">
                  <p:embed/>
                </p:oleObj>
              </mc:Choice>
              <mc:Fallback>
                <p:oleObj name="משוואה" r:id="rId13" imgW="3111480" imgH="266400" progId="Equation.3">
                  <p:embed/>
                  <p:pic>
                    <p:nvPicPr>
                      <p:cNvPr id="10516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1216025"/>
                        <a:ext cx="6513513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658" name="Object 10"/>
          <p:cNvGraphicFramePr>
            <a:graphicFrameLocks noChangeAspect="1"/>
          </p:cNvGraphicFramePr>
          <p:nvPr>
            <p:extLst/>
          </p:nvPr>
        </p:nvGraphicFramePr>
        <p:xfrm>
          <a:off x="3124200" y="1825625"/>
          <a:ext cx="18589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משוואה" r:id="rId15" imgW="888840" imgH="215640" progId="Equation.3">
                  <p:embed/>
                </p:oleObj>
              </mc:Choice>
              <mc:Fallback>
                <p:oleObj name="משוואה" r:id="rId15" imgW="888840" imgH="215640" progId="Equation.3">
                  <p:embed/>
                  <p:pic>
                    <p:nvPicPr>
                      <p:cNvPr id="10516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825625"/>
                        <a:ext cx="18589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Estimating Probabilities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405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5" name="Text Box 3"/>
          <p:cNvSpPr txBox="1">
            <a:spLocks noChangeArrowheads="1"/>
          </p:cNvSpPr>
          <p:nvPr/>
        </p:nvSpPr>
        <p:spPr bwMode="auto">
          <a:xfrm>
            <a:off x="457200" y="1028700"/>
            <a:ext cx="795281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This process is called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smoothing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There are many ways to do it, some better justified than others;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An empirical issue.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Here: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</a:t>
            </a:r>
            <a:r>
              <a:rPr kumimoji="0" lang="en-US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is # of occurrences of the word in the presence of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is # of occurrences of the label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is a prior estimate of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e.g., uniform)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is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equivalent sample size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(# of labels)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Is this a reasonable definition?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1052676" name="Object 4"/>
          <p:cNvGraphicFramePr>
            <a:graphicFrameLocks noChangeAspect="1"/>
          </p:cNvGraphicFramePr>
          <p:nvPr>
            <p:extLst/>
          </p:nvPr>
        </p:nvGraphicFramePr>
        <p:xfrm>
          <a:off x="3090863" y="3227388"/>
          <a:ext cx="28448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משוואה" r:id="rId4" imgW="1358640" imgH="406080" progId="Equation.3">
                  <p:embed/>
                </p:oleObj>
              </mc:Choice>
              <mc:Fallback>
                <p:oleObj name="משוואה" r:id="rId4" imgW="1358640" imgH="406080" progId="Equation.3">
                  <p:embed/>
                  <p:pic>
                    <p:nvPicPr>
                      <p:cNvPr id="10526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3227388"/>
                        <a:ext cx="2844800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677" name="Object 5"/>
          <p:cNvGraphicFramePr>
            <a:graphicFrameLocks noChangeAspect="1"/>
          </p:cNvGraphicFramePr>
          <p:nvPr>
            <p:extLst/>
          </p:nvPr>
        </p:nvGraphicFramePr>
        <p:xfrm>
          <a:off x="1085850" y="1155700"/>
          <a:ext cx="6513513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משוואה" r:id="rId6" imgW="3111480" imgH="266400" progId="Equation.3">
                  <p:embed/>
                </p:oleObj>
              </mc:Choice>
              <mc:Fallback>
                <p:oleObj name="משוואה" r:id="rId6" imgW="3111480" imgH="266400" progId="Equation.3">
                  <p:embed/>
                  <p:pic>
                    <p:nvPicPr>
                      <p:cNvPr id="10526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1155700"/>
                        <a:ext cx="6513513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Estimation of Probabilities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812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9" name="Text Box 3"/>
          <p:cNvSpPr txBox="1">
            <a:spLocks noChangeArrowheads="1"/>
          </p:cNvSpPr>
          <p:nvPr/>
        </p:nvSpPr>
        <p:spPr bwMode="auto">
          <a:xfrm>
            <a:off x="457200" y="1047750"/>
            <a:ext cx="751840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Smoothing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Common values: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Laplace Rule: for the Boolean case,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1/2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Learn to classify text: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= 1/(|values|)   (uniform)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                                  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= |values|</a:t>
            </a:r>
          </a:p>
        </p:txBody>
      </p:sp>
      <p:graphicFrame>
        <p:nvGraphicFramePr>
          <p:cNvPr id="1053700" name="Object 4"/>
          <p:cNvGraphicFramePr>
            <a:graphicFrameLocks noChangeAspect="1"/>
          </p:cNvGraphicFramePr>
          <p:nvPr>
            <p:extLst/>
          </p:nvPr>
        </p:nvGraphicFramePr>
        <p:xfrm>
          <a:off x="3040063" y="3268663"/>
          <a:ext cx="2528887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משוואה" r:id="rId4" imgW="1206360" imgH="406080" progId="Equation.3">
                  <p:embed/>
                </p:oleObj>
              </mc:Choice>
              <mc:Fallback>
                <p:oleObj name="משוואה" r:id="rId4" imgW="1206360" imgH="406080" progId="Equation.3">
                  <p:embed/>
                  <p:pic>
                    <p:nvPicPr>
                      <p:cNvPr id="10537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3" y="3268663"/>
                        <a:ext cx="2528887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701" name="Object 5"/>
          <p:cNvGraphicFramePr>
            <a:graphicFrameLocks noChangeAspect="1"/>
          </p:cNvGraphicFramePr>
          <p:nvPr>
            <p:extLst/>
          </p:nvPr>
        </p:nvGraphicFramePr>
        <p:xfrm>
          <a:off x="3090863" y="1149350"/>
          <a:ext cx="28448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משוואה" r:id="rId6" imgW="1358640" imgH="406080" progId="Equation.3">
                  <p:embed/>
                </p:oleObj>
              </mc:Choice>
              <mc:Fallback>
                <p:oleObj name="משוואה" r:id="rId6" imgW="1358640" imgH="406080" progId="Equation.3">
                  <p:embed/>
                  <p:pic>
                    <p:nvPicPr>
                      <p:cNvPr id="10537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863" y="1149350"/>
                        <a:ext cx="28448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Estimation of Probabilities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39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5766708"/>
            <a:ext cx="7848600" cy="381000"/>
          </a:xfrm>
          <a:prstGeom prst="rect">
            <a:avLst/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Estimation</a:t>
            </a:r>
            <a:endParaRPr lang="en-US" dirty="0" smtClean="0"/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54245E-EC29-4E27-AEDD-F53D7F8942F1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2912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38200" y="1295400"/>
            <a:ext cx="8305800" cy="4800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/>
              <a:t>Assume a Binomial </a:t>
            </a:r>
            <a:r>
              <a:rPr lang="en-US" sz="2000" dirty="0" err="1" smtClean="0"/>
              <a:t>r.v</a:t>
            </a:r>
            <a:r>
              <a:rPr lang="en-US" sz="2000" dirty="0" smtClean="0"/>
              <a:t>.:        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/>
              <a:t>p(</a:t>
            </a:r>
            <a:r>
              <a:rPr lang="en-US" sz="1600" dirty="0" err="1" smtClean="0"/>
              <a:t>k|n</a:t>
            </a:r>
            <a:r>
              <a:rPr lang="en-US" sz="1600" dirty="0" smtClean="0"/>
              <a:t>,</a:t>
            </a:r>
            <a:r>
              <a:rPr lang="en-US" sz="1600" dirty="0" smtClean="0">
                <a:latin typeface="cmmi10"/>
              </a:rPr>
              <a:t>µ</a:t>
            </a:r>
            <a:r>
              <a:rPr lang="en-US" sz="1600" dirty="0" smtClean="0"/>
              <a:t>) =  </a:t>
            </a:r>
            <a:r>
              <a:rPr lang="en-US" sz="1600" dirty="0" err="1" smtClean="0">
                <a:solidFill>
                  <a:srgbClr val="0000FF"/>
                </a:solidFill>
                <a:latin typeface="Calibri"/>
              </a:rPr>
              <a:t>C</a:t>
            </a:r>
            <a:r>
              <a:rPr lang="en-US" sz="1600" baseline="-25000" dirty="0" err="1" smtClean="0">
                <a:solidFill>
                  <a:srgbClr val="0000FF"/>
                </a:solidFill>
                <a:latin typeface="Calibri"/>
              </a:rPr>
              <a:t>n</a:t>
            </a:r>
            <a:r>
              <a:rPr lang="en-US" sz="1600" baseline="30000" dirty="0" err="1" smtClean="0">
                <a:solidFill>
                  <a:srgbClr val="0000FF"/>
                </a:solidFill>
                <a:latin typeface="cmmi10"/>
              </a:rPr>
              <a:t>k</a:t>
            </a:r>
            <a:r>
              <a:rPr lang="en-US" sz="1600" dirty="0" smtClean="0">
                <a:solidFill>
                  <a:srgbClr val="0000FF"/>
                </a:solidFill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600" baseline="30000" dirty="0" smtClean="0">
                <a:solidFill>
                  <a:srgbClr val="0000FF"/>
                </a:solidFill>
              </a:rPr>
              <a:t>k </a:t>
            </a:r>
            <a:r>
              <a:rPr lang="en-US" sz="1600" dirty="0" smtClean="0">
                <a:solidFill>
                  <a:srgbClr val="0000FF"/>
                </a:solidFill>
              </a:rPr>
              <a:t>(1-</a:t>
            </a:r>
            <a:r>
              <a:rPr lang="en-US" sz="1600" dirty="0">
                <a:solidFill>
                  <a:srgbClr val="0000FF"/>
                </a:solidFill>
                <a:latin typeface="cmmi1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600" dirty="0" smtClean="0">
                <a:solidFill>
                  <a:srgbClr val="0000FF"/>
                </a:solidFill>
              </a:rPr>
              <a:t>)</a:t>
            </a:r>
            <a:r>
              <a:rPr lang="en-US" sz="1600" baseline="30000" dirty="0" smtClean="0">
                <a:solidFill>
                  <a:srgbClr val="0000FF"/>
                </a:solidFill>
              </a:rPr>
              <a:t>n-k</a:t>
            </a:r>
            <a:endParaRPr lang="en-US" sz="1600" baseline="30000" dirty="0" smtClean="0">
              <a:solidFill>
                <a:srgbClr val="0000FF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ym typeface="Symbol" pitchFamily="18" charset="2"/>
              </a:rPr>
              <a:t>We saw that the maximum likelihood estimate is </a:t>
            </a:r>
            <a:r>
              <a:rPr lang="en-US" sz="2000" dirty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ML</a:t>
            </a:r>
            <a:r>
              <a:rPr lang="en-US" sz="2000" dirty="0" smtClean="0">
                <a:solidFill>
                  <a:srgbClr val="0000FF"/>
                </a:solidFill>
                <a:latin typeface="+mj-lt"/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= k/n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ym typeface="Symbol" pitchFamily="18" charset="2"/>
              </a:rPr>
              <a:t>In order to compute the MAP estimate, we need to assume a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prior</a:t>
            </a:r>
            <a:r>
              <a:rPr lang="en-US" sz="2000" dirty="0" smtClean="0">
                <a:sym typeface="Symbol" pitchFamily="18" charset="2"/>
              </a:rPr>
              <a:t>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ym typeface="Symbol" pitchFamily="18" charset="2"/>
              </a:rPr>
              <a:t>It’s easier to assume a prior of the form: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p(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>
                <a:solidFill>
                  <a:srgbClr val="0000FF"/>
                </a:solidFill>
              </a:rPr>
              <a:t>) </a:t>
            </a:r>
            <a:r>
              <a:rPr lang="en-US" sz="1800" dirty="0" smtClean="0">
                <a:solidFill>
                  <a:srgbClr val="0000FF"/>
                </a:solidFill>
              </a:rPr>
              <a:t>= 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baseline="30000" dirty="0" smtClean="0">
                <a:solidFill>
                  <a:srgbClr val="0000FF"/>
                </a:solidFill>
              </a:rPr>
              <a:t>a-1 </a:t>
            </a:r>
            <a:r>
              <a:rPr lang="en-US" sz="1800" dirty="0">
                <a:solidFill>
                  <a:srgbClr val="0000FF"/>
                </a:solidFill>
              </a:rPr>
              <a:t>(1-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baseline="30000" dirty="0" smtClean="0">
                <a:solidFill>
                  <a:srgbClr val="0000FF"/>
                </a:solidFill>
              </a:rPr>
              <a:t>b-1</a:t>
            </a:r>
            <a:r>
              <a:rPr lang="en-US" sz="1800" baseline="300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sym typeface="Symbol" pitchFamily="18" charset="2"/>
              </a:rPr>
              <a:t>              </a:t>
            </a:r>
            <a:r>
              <a:rPr lang="en-US" sz="1800" dirty="0" smtClean="0">
                <a:sym typeface="Symbol" pitchFamily="18" charset="2"/>
              </a:rPr>
              <a:t>(a and b are called the hyper </a:t>
            </a:r>
            <a:r>
              <a:rPr lang="en-US" sz="1800" dirty="0">
                <a:sym typeface="Symbol" pitchFamily="18" charset="2"/>
              </a:rPr>
              <a:t>parameters</a:t>
            </a:r>
            <a:r>
              <a:rPr lang="en-US" sz="1800" dirty="0" smtClean="0">
                <a:sym typeface="Symbol" pitchFamily="18" charset="2"/>
              </a:rPr>
              <a:t>)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>
                <a:sym typeface="Symbol" pitchFamily="18" charset="2"/>
              </a:rPr>
              <a:t>The </a:t>
            </a:r>
            <a:r>
              <a:rPr lang="en-US" sz="1800" dirty="0">
                <a:sym typeface="Symbol" pitchFamily="18" charset="2"/>
              </a:rPr>
              <a:t>prior in this case is the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beta distribution</a:t>
            </a:r>
            <a:r>
              <a:rPr lang="en-US" sz="1800" dirty="0">
                <a:sym typeface="Symbol" pitchFamily="18" charset="2"/>
              </a:rPr>
              <a:t>, and it is called </a:t>
            </a:r>
            <a:r>
              <a:rPr lang="en-US" sz="1800" dirty="0" smtClean="0">
                <a:sym typeface="Symbol" pitchFamily="18" charset="2"/>
              </a:rPr>
              <a:t>a </a:t>
            </a:r>
            <a:r>
              <a:rPr lang="en-US" sz="1800" dirty="0">
                <a:solidFill>
                  <a:srgbClr val="0000FF"/>
                </a:solidFill>
                <a:sym typeface="Symbol" pitchFamily="18" charset="2"/>
              </a:rPr>
              <a:t>conjugate prior</a:t>
            </a:r>
            <a:r>
              <a:rPr lang="en-US" sz="1800" dirty="0">
                <a:sym typeface="Symbol" pitchFamily="18" charset="2"/>
              </a:rPr>
              <a:t>, since it has the same form as the posterior. </a:t>
            </a:r>
            <a:r>
              <a:rPr lang="en-US" sz="1800" dirty="0" smtClean="0">
                <a:sym typeface="Symbol" pitchFamily="18" charset="2"/>
              </a:rPr>
              <a:t>Indeed, it’s easy to compute the posterior:</a:t>
            </a:r>
            <a:endParaRPr lang="en-US" sz="2000" dirty="0" smtClean="0">
              <a:sym typeface="Symbol" pitchFamily="18" charset="2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p(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 smtClean="0">
                <a:solidFill>
                  <a:srgbClr val="0000FF"/>
                </a:solidFill>
              </a:rPr>
              <a:t>|D) </a:t>
            </a:r>
            <a:r>
              <a:rPr lang="en-US" sz="1800" dirty="0">
                <a:solidFill>
                  <a:srgbClr val="0000FF"/>
                </a:solidFill>
              </a:rPr>
              <a:t>~</a:t>
            </a:r>
            <a:r>
              <a:rPr lang="en-US" sz="1800" dirty="0" smtClean="0">
                <a:solidFill>
                  <a:srgbClr val="0000FF"/>
                </a:solidFill>
              </a:rPr>
              <a:t>= p(D|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)</a:t>
            </a:r>
            <a:r>
              <a:rPr lang="en-US" sz="1800" dirty="0" smtClean="0">
                <a:solidFill>
                  <a:srgbClr val="0000FF"/>
                </a:solidFill>
              </a:rPr>
              <a:t>p(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>
                <a:solidFill>
                  <a:srgbClr val="0000FF"/>
                </a:solidFill>
              </a:rPr>
              <a:t>) </a:t>
            </a:r>
            <a:r>
              <a:rPr lang="en-US" sz="1800" dirty="0" smtClean="0">
                <a:solidFill>
                  <a:srgbClr val="0000FF"/>
                </a:solidFill>
              </a:rPr>
              <a:t>=  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baseline="30000" dirty="0" smtClean="0">
                <a:solidFill>
                  <a:srgbClr val="0000FF"/>
                </a:solidFill>
              </a:rPr>
              <a:t>a+k-1 </a:t>
            </a:r>
            <a:r>
              <a:rPr lang="en-US" sz="1800" dirty="0">
                <a:solidFill>
                  <a:srgbClr val="0000FF"/>
                </a:solidFill>
              </a:rPr>
              <a:t>(1-</a:t>
            </a:r>
            <a:r>
              <a:rPr lang="en-US" sz="1800" dirty="0">
                <a:solidFill>
                  <a:srgbClr val="0000FF"/>
                </a:solidFill>
                <a:latin typeface="cmmi10"/>
              </a:rPr>
              <a:t> </a:t>
            </a:r>
            <a:r>
              <a:rPr lang="en-US" sz="18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r>
              <a:rPr lang="en-US" sz="1800" baseline="30000" dirty="0" smtClean="0">
                <a:solidFill>
                  <a:srgbClr val="0000FF"/>
                </a:solidFill>
              </a:rPr>
              <a:t>b+n-k-1</a:t>
            </a:r>
            <a:endParaRPr lang="en-US" sz="1800" baseline="30000" dirty="0">
              <a:solidFill>
                <a:srgbClr val="0000FF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ym typeface="Symbol" pitchFamily="18" charset="2"/>
              </a:rPr>
              <a:t>Therefore, as we have shown before (differentiate the log posterior)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ym typeface="Symbol" pitchFamily="18" charset="2"/>
              </a:rPr>
              <a:t> 	</a:t>
            </a:r>
            <a:r>
              <a:rPr lang="en-US" sz="2000" dirty="0" smtClean="0">
                <a:solidFill>
                  <a:srgbClr val="0000FF"/>
                </a:solidFill>
                <a:latin typeface="cmmi10"/>
              </a:rPr>
              <a:t>µ</a:t>
            </a:r>
            <a:r>
              <a:rPr lang="en-US" sz="2000" baseline="-25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map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= k+a-1/(n+a+b-2) </a:t>
            </a:r>
            <a:endParaRPr lang="en-US" sz="2000" dirty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ym typeface="Symbol" pitchFamily="18" charset="2"/>
              </a:rPr>
              <a:t>The posterior mean: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E(</a:t>
            </a:r>
            <a:r>
              <a:rPr lang="en-US" sz="2000" dirty="0" smtClean="0">
                <a:solidFill>
                  <a:srgbClr val="0000FF"/>
                </a:solidFill>
                <a:latin typeface="cmmi10"/>
                <a:sym typeface="Symbol" pitchFamily="18" charset="2"/>
              </a:rPr>
              <a:t>µ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|D) = </a:t>
            </a:r>
            <a:r>
              <a:rPr lang="en-US" sz="2000" dirty="0" smtClean="0">
                <a:solidFill>
                  <a:srgbClr val="0000FF"/>
                </a:solidFill>
                <a:latin typeface="cmsy10"/>
                <a:sym typeface="Symbol" pitchFamily="18" charset="2"/>
              </a:rPr>
              <a:t>s</a:t>
            </a:r>
            <a:r>
              <a:rPr lang="en-US" sz="1400" baseline="-25000" dirty="0" smtClean="0">
                <a:solidFill>
                  <a:srgbClr val="0000FF"/>
                </a:solidFill>
                <a:latin typeface="Calibri"/>
                <a:sym typeface="Symbol" pitchFamily="18" charset="2"/>
              </a:rPr>
              <a:t>0</a:t>
            </a:r>
            <a:r>
              <a:rPr lang="en-US" sz="2000" baseline="30000" dirty="0" smtClean="0">
                <a:solidFill>
                  <a:srgbClr val="0000FF"/>
                </a:solidFill>
                <a:latin typeface="cmmi10"/>
                <a:sym typeface="Symbol" pitchFamily="18" charset="2"/>
              </a:rPr>
              <a:t>1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cmmi10"/>
                <a:sym typeface="Symbol" pitchFamily="18" charset="2"/>
              </a:rPr>
              <a:t>µ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p(</a:t>
            </a:r>
            <a:r>
              <a:rPr lang="en-US" sz="2000" dirty="0" smtClean="0">
                <a:solidFill>
                  <a:srgbClr val="0000FF"/>
                </a:solidFill>
                <a:latin typeface="cmmi10"/>
                <a:sym typeface="Symbol" pitchFamily="18" charset="2"/>
              </a:rPr>
              <a:t>µ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|D)d</a:t>
            </a:r>
            <a:r>
              <a:rPr lang="en-US" sz="2000" dirty="0" smtClean="0">
                <a:solidFill>
                  <a:srgbClr val="0000FF"/>
                </a:solidFill>
                <a:latin typeface="cmmi10"/>
                <a:sym typeface="Symbol" pitchFamily="18" charset="2"/>
              </a:rPr>
              <a:t>µ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 = </a:t>
            </a:r>
            <a:r>
              <a:rPr lang="en-US" sz="2000" dirty="0" err="1" smtClean="0">
                <a:solidFill>
                  <a:srgbClr val="0000FF"/>
                </a:solidFill>
                <a:sym typeface="Symbol" pitchFamily="18" charset="2"/>
              </a:rPr>
              <a:t>a+k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/(</a:t>
            </a:r>
            <a:r>
              <a:rPr lang="en-US" sz="2000" dirty="0" err="1" smtClean="0">
                <a:solidFill>
                  <a:srgbClr val="0000FF"/>
                </a:solidFill>
                <a:sym typeface="Symbol" pitchFamily="18" charset="2"/>
              </a:rPr>
              <a:t>a+b+n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ym typeface="Symbol" pitchFamily="18" charset="2"/>
              </a:rPr>
              <a:t>Under the uniform prior, the posterior mean of observing (</a:t>
            </a:r>
            <a:r>
              <a:rPr lang="en-US" sz="2000" dirty="0" err="1" smtClean="0">
                <a:sym typeface="Symbol" pitchFamily="18" charset="2"/>
              </a:rPr>
              <a:t>k,n</a:t>
            </a:r>
            <a:r>
              <a:rPr lang="en-US" sz="2000" dirty="0" smtClean="0">
                <a:sym typeface="Symbol" pitchFamily="18" charset="2"/>
              </a:rPr>
              <a:t>) is: </a:t>
            </a:r>
            <a:r>
              <a:rPr lang="en-US" sz="2000" dirty="0" smtClean="0">
                <a:solidFill>
                  <a:srgbClr val="0000FF"/>
                </a:solidFill>
                <a:sym typeface="Symbol" pitchFamily="18" charset="2"/>
              </a:rPr>
              <a:t>k+1/n+2 </a:t>
            </a:r>
          </a:p>
        </p:txBody>
      </p:sp>
    </p:spTree>
    <p:extLst>
      <p:ext uri="{BB962C8B-B14F-4D97-AF65-F5344CB8AC3E}">
        <p14:creationId xmlns:p14="http://schemas.microsoft.com/office/powerpoint/2010/main" val="182841681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2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68707" name="Text Box 3"/>
              <p:cNvSpPr txBox="1">
                <a:spLocks noChangeArrowheads="1"/>
              </p:cNvSpPr>
              <p:nvPr/>
            </p:nvSpPr>
            <p:spPr bwMode="auto">
              <a:xfrm>
                <a:off x="1342590" y="4029075"/>
                <a:ext cx="6458819" cy="2236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In practice,</a:t>
                </a:r>
                <a:r>
                  <a:rPr kumimoji="0" lang="en-US" sz="24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we will typically work in the log space: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lang="en-US" sz="2400" b="1" baseline="0" dirty="0">
                  <a:solidFill>
                    <a:srgbClr val="000066"/>
                  </a:solidFill>
                  <a:latin typeface="Arial Narrow" pitchFamily="34" charset="0"/>
                </a:endParaRPr>
              </a:p>
              <a:p>
                <a:pPr lvl="0">
                  <a:buFontTx/>
                  <a:buChar char="•"/>
                  <a:defRPr/>
                </a:pPr>
                <a:r>
                  <a:rPr lang="en-US" sz="2400" b="1" dirty="0">
                    <a:solidFill>
                      <a:srgbClr val="000066"/>
                    </a:solidFill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𝑵𝑩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srgbClr val="0000FF"/>
                        </a:solidFill>
                        <a:latin typeface="Arial Narrow" pitchFamily="34" charset="0"/>
                      </a:rPr>
                      <m:t>argmax</m:t>
                    </m:r>
                    <m:r>
                      <a:rPr lang="en-US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sz="2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nary>
                      <m:naryPr>
                        <m:chr m:val="∏"/>
                        <m:supHide m:val="on"/>
                        <m:ctrlPr>
                          <a:rPr lang="en-US" sz="2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2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000066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sz="2000" b="1" i="1" smtClean="0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</m:e>
                    </m:nary>
                  </m:oMath>
                </a14:m>
                <a:endPara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lang="en-US" sz="2000" b="1" dirty="0">
                  <a:solidFill>
                    <a:srgbClr val="0000FF"/>
                  </a:solidFill>
                  <a:latin typeface="Arial Narrow" pitchFamily="34" charset="0"/>
                </a:endParaRPr>
              </a:p>
              <a:p>
                <a:pPr lvl="0">
                  <a:defRPr/>
                </a:pP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</a:rPr>
                  <a:t>               = </a:t>
                </a:r>
                <a:r>
                  <a:rPr kumimoji="0" lang="en-US" sz="20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</a:rPr>
                  <a:t>argmax</a:t>
                </a: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</a:rPr>
                  <a:t> [ log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</a:rPr>
                  <a:t>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𝒍𝒐𝒈</m:t>
                        </m:r>
                      </m:e>
                    </m:nary>
                  </m:oMath>
                </a14:m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66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0066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 Narrow" pitchFamily="34" charset="0"/>
                  </a:rPr>
                  <a:t>]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Narrow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96870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2590" y="4029075"/>
                <a:ext cx="6458819" cy="2236446"/>
              </a:xfrm>
              <a:prstGeom prst="rect">
                <a:avLst/>
              </a:prstGeom>
              <a:blipFill>
                <a:blip r:embed="rId4"/>
                <a:stretch>
                  <a:fillRect l="-1321" t="-2180" b="-144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68708" name="Object 4"/>
          <p:cNvGraphicFramePr>
            <a:graphicFrameLocks noChangeAspect="1"/>
          </p:cNvGraphicFramePr>
          <p:nvPr>
            <p:extLst/>
          </p:nvPr>
        </p:nvGraphicFramePr>
        <p:xfrm>
          <a:off x="1993900" y="1112837"/>
          <a:ext cx="49180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8" name="משוואה" r:id="rId5" imgW="2349360" imgH="266400" progId="Equation.3">
                  <p:embed/>
                </p:oleObj>
              </mc:Choice>
              <mc:Fallback>
                <p:oleObj name="משוואה" r:id="rId5" imgW="2349360" imgH="266400" progId="Equation.3">
                  <p:embed/>
                  <p:pic>
                    <p:nvPicPr>
                      <p:cNvPr id="9687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112837"/>
                        <a:ext cx="49180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Another comment on estimation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8066" name="Picture 2" descr="Image resul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28575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098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5" name="Text Box 3"/>
          <p:cNvSpPr txBox="1">
            <a:spLocks noChangeArrowheads="1"/>
          </p:cNvSpPr>
          <p:nvPr/>
        </p:nvSpPr>
        <p:spPr bwMode="auto">
          <a:xfrm>
            <a:off x="457200" y="1030287"/>
            <a:ext cx="82121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Notice that the naïve Bayes method gives a method for predicting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rather than an explicit classifier.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In the case of two classes, 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{0,1}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we predict that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v=1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iff:</a:t>
            </a:r>
          </a:p>
        </p:txBody>
      </p:sp>
      <p:graphicFrame>
        <p:nvGraphicFramePr>
          <p:cNvPr id="970756" name="Object 4"/>
          <p:cNvGraphicFramePr>
            <a:graphicFrameLocks noChangeAspect="1"/>
          </p:cNvGraphicFramePr>
          <p:nvPr>
            <p:extLst/>
          </p:nvPr>
        </p:nvGraphicFramePr>
        <p:xfrm>
          <a:off x="1974850" y="1144587"/>
          <a:ext cx="48641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משוואה" r:id="rId4" imgW="2323800" imgH="266400" progId="Equation.3">
                  <p:embed/>
                </p:oleObj>
              </mc:Choice>
              <mc:Fallback>
                <p:oleObj name="משוואה" r:id="rId4" imgW="2323800" imgH="266400" progId="Equation.3">
                  <p:embed/>
                  <p:pic>
                    <p:nvPicPr>
                      <p:cNvPr id="9707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144587"/>
                        <a:ext cx="48641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0757" name="Object 5"/>
          <p:cNvGraphicFramePr>
            <a:graphicFrameLocks noChangeAspect="1"/>
          </p:cNvGraphicFramePr>
          <p:nvPr>
            <p:extLst/>
          </p:nvPr>
        </p:nvGraphicFramePr>
        <p:xfrm>
          <a:off x="2195513" y="3343275"/>
          <a:ext cx="446722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משוואה" r:id="rId6" imgW="2133360" imgH="583920" progId="Equation.3">
                  <p:embed/>
                </p:oleObj>
              </mc:Choice>
              <mc:Fallback>
                <p:oleObj name="משוואה" r:id="rId6" imgW="2133360" imgH="583920" progId="Equation.3">
                  <p:embed/>
                  <p:pic>
                    <p:nvPicPr>
                      <p:cNvPr id="9707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343275"/>
                        <a:ext cx="4467225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Bayes: Two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414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Text Box 3"/>
          <p:cNvSpPr txBox="1">
            <a:spLocks noChangeArrowheads="1"/>
          </p:cNvSpPr>
          <p:nvPr/>
        </p:nvSpPr>
        <p:spPr bwMode="auto">
          <a:xfrm>
            <a:off x="457200" y="1031875"/>
            <a:ext cx="82121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Notice that the naïve Bayes method gives a method for predicting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rather than an explicit classifier.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In the case of two classes, 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{0,1}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we predict that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v=1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iff:</a:t>
            </a:r>
          </a:p>
        </p:txBody>
      </p:sp>
      <p:graphicFrame>
        <p:nvGraphicFramePr>
          <p:cNvPr id="971780" name="Object 4"/>
          <p:cNvGraphicFramePr>
            <a:graphicFrameLocks noChangeAspect="1"/>
          </p:cNvGraphicFramePr>
          <p:nvPr>
            <p:extLst/>
          </p:nvPr>
        </p:nvGraphicFramePr>
        <p:xfrm>
          <a:off x="1974850" y="1146175"/>
          <a:ext cx="48641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משוואה" r:id="rId4" imgW="2323800" imgH="266400" progId="Equation.3">
                  <p:embed/>
                </p:oleObj>
              </mc:Choice>
              <mc:Fallback>
                <p:oleObj name="משוואה" r:id="rId4" imgW="2323800" imgH="266400" progId="Equation.3">
                  <p:embed/>
                  <p:pic>
                    <p:nvPicPr>
                      <p:cNvPr id="9717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146175"/>
                        <a:ext cx="48641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1781" name="Object 5"/>
          <p:cNvGraphicFramePr>
            <a:graphicFrameLocks noChangeAspect="1"/>
          </p:cNvGraphicFramePr>
          <p:nvPr>
            <p:extLst/>
          </p:nvPr>
        </p:nvGraphicFramePr>
        <p:xfrm>
          <a:off x="2195513" y="3344863"/>
          <a:ext cx="4467225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משוואה" r:id="rId6" imgW="2133360" imgH="583920" progId="Equation.3">
                  <p:embed/>
                </p:oleObj>
              </mc:Choice>
              <mc:Fallback>
                <p:oleObj name="משוואה" r:id="rId6" imgW="2133360" imgH="583920" progId="Equation.3">
                  <p:embed/>
                  <p:pic>
                    <p:nvPicPr>
                      <p:cNvPr id="9717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344863"/>
                        <a:ext cx="4467225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1782" name="Object 6"/>
          <p:cNvGraphicFramePr>
            <a:graphicFrameLocks noChangeAspect="1"/>
          </p:cNvGraphicFramePr>
          <p:nvPr>
            <p:extLst/>
          </p:nvPr>
        </p:nvGraphicFramePr>
        <p:xfrm>
          <a:off x="685800" y="4741863"/>
          <a:ext cx="6591300" cy="165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משוואה" r:id="rId8" imgW="3149280" imgH="787320" progId="Equation.3">
                  <p:embed/>
                </p:oleObj>
              </mc:Choice>
              <mc:Fallback>
                <p:oleObj name="משוואה" r:id="rId8" imgW="3149280" imgH="787320" progId="Equation.3">
                  <p:embed/>
                  <p:pic>
                    <p:nvPicPr>
                      <p:cNvPr id="9717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41863"/>
                        <a:ext cx="6591300" cy="165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Two 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075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3" name="Text Box 3"/>
          <p:cNvSpPr txBox="1">
            <a:spLocks noChangeArrowheads="1"/>
          </p:cNvSpPr>
          <p:nvPr/>
        </p:nvSpPr>
        <p:spPr bwMode="auto">
          <a:xfrm>
            <a:off x="457200" y="1044575"/>
            <a:ext cx="723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 the case of two classes, 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{0,1}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we predict that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v=1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iff:</a:t>
            </a:r>
          </a:p>
        </p:txBody>
      </p:sp>
      <p:graphicFrame>
        <p:nvGraphicFramePr>
          <p:cNvPr id="972804" name="Object 4"/>
          <p:cNvGraphicFramePr>
            <a:graphicFrameLocks noChangeAspect="1"/>
          </p:cNvGraphicFramePr>
          <p:nvPr>
            <p:extLst/>
          </p:nvPr>
        </p:nvGraphicFramePr>
        <p:xfrm>
          <a:off x="-119063" y="1609725"/>
          <a:ext cx="9194801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משוואה" r:id="rId4" imgW="4394160" imgH="863280" progId="Equation.3">
                  <p:embed/>
                </p:oleObj>
              </mc:Choice>
              <mc:Fallback>
                <p:oleObj name="משוואה" r:id="rId4" imgW="4394160" imgH="863280" progId="Equation.3">
                  <p:embed/>
                  <p:pic>
                    <p:nvPicPr>
                      <p:cNvPr id="9728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9063" y="1609725"/>
                        <a:ext cx="9194801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Two 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6350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7086600" y="76200"/>
            <a:ext cx="1981200" cy="1226403"/>
          </a:xfrm>
          <a:prstGeom prst="wedgeRectCallout">
            <a:avLst>
              <a:gd name="adj1" fmla="val -174147"/>
              <a:gd name="adj2" fmla="val 348749"/>
            </a:avLst>
          </a:prstGeom>
          <a:solidFill>
            <a:srgbClr val="FFFFCC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The model is called </a:t>
            </a:r>
            <a:r>
              <a:rPr lang="en-US" sz="1600" dirty="0" smtClean="0">
                <a:solidFill>
                  <a:srgbClr val="0000FF"/>
                </a:solidFill>
              </a:rPr>
              <a:t>“generative” </a:t>
            </a:r>
            <a:r>
              <a:rPr lang="en-US" sz="1600" dirty="0" smtClean="0">
                <a:solidFill>
                  <a:schemeClr val="tx1"/>
                </a:solidFill>
              </a:rPr>
              <a:t>since it makes an assumption on how data X is generated given 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1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2: Generative Model</a:t>
            </a:r>
          </a:p>
        </p:txBody>
      </p:sp>
      <p:sp>
        <p:nvSpPr>
          <p:cNvPr id="819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Model the problem of text correction as that of </a:t>
            </a:r>
            <a:r>
              <a:rPr lang="en-US" dirty="0" smtClean="0">
                <a:solidFill>
                  <a:schemeClr val="hlink"/>
                </a:solidFill>
              </a:rPr>
              <a:t>generating correct sentences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Goal: learn a </a:t>
            </a:r>
            <a:r>
              <a:rPr lang="en-US" dirty="0" smtClean="0">
                <a:solidFill>
                  <a:schemeClr val="hlink"/>
                </a:solidFill>
              </a:rPr>
              <a:t>model of the language; </a:t>
            </a:r>
            <a:r>
              <a:rPr lang="en-US" dirty="0" smtClean="0"/>
              <a:t>use it to predict.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u="sng" dirty="0" smtClean="0">
                <a:solidFill>
                  <a:schemeClr val="hlink"/>
                </a:solidFill>
              </a:rPr>
              <a:t>PARADIGM</a:t>
            </a:r>
          </a:p>
          <a:p>
            <a:pPr eaLnBrk="1" hangingPunct="1"/>
            <a:r>
              <a:rPr lang="en-US" dirty="0" smtClean="0"/>
              <a:t>Learn a probability distribution over all sentences</a:t>
            </a:r>
          </a:p>
          <a:p>
            <a:pPr lvl="1" eaLnBrk="1" hangingPunct="1"/>
            <a:r>
              <a:rPr lang="en-US" dirty="0"/>
              <a:t>In practice: make assumptions on the distribution’s type</a:t>
            </a:r>
          </a:p>
          <a:p>
            <a:pPr eaLnBrk="1" hangingPunct="1"/>
            <a:r>
              <a:rPr lang="en-US" dirty="0" smtClean="0"/>
              <a:t>Use it to estimate which sentence is more likely. </a:t>
            </a:r>
          </a:p>
          <a:p>
            <a:pPr lvl="1" eaLnBrk="1" hangingPunct="1"/>
            <a:r>
              <a:rPr lang="en-US" sz="1600" b="1" dirty="0" err="1" smtClean="0"/>
              <a:t>Pr</a:t>
            </a:r>
            <a:r>
              <a:rPr lang="en-US" sz="1600" b="1" dirty="0" smtClean="0"/>
              <a:t>(I saw the girl </a:t>
            </a:r>
            <a:r>
              <a:rPr lang="en-US" sz="1600" b="1" dirty="0" smtClean="0">
                <a:solidFill>
                  <a:schemeClr val="hlink"/>
                </a:solidFill>
              </a:rPr>
              <a:t>it </a:t>
            </a:r>
            <a:r>
              <a:rPr lang="en-US" sz="1600" b="1" dirty="0" smtClean="0"/>
              <a:t>the park) &lt;&gt;   </a:t>
            </a:r>
            <a:r>
              <a:rPr lang="en-US" sz="1600" b="1" dirty="0" err="1" smtClean="0"/>
              <a:t>Pr</a:t>
            </a:r>
            <a:r>
              <a:rPr lang="en-US" sz="1600" b="1" dirty="0" smtClean="0"/>
              <a:t>(I saw the girl </a:t>
            </a:r>
            <a:r>
              <a:rPr lang="en-US" sz="1600" b="1" dirty="0" smtClean="0">
                <a:solidFill>
                  <a:schemeClr val="hlink"/>
                </a:solidFill>
              </a:rPr>
              <a:t>in </a:t>
            </a:r>
            <a:r>
              <a:rPr lang="en-US" sz="1600" b="1" dirty="0" smtClean="0"/>
              <a:t>the park)</a:t>
            </a:r>
            <a:endParaRPr lang="en-US" dirty="0" smtClean="0"/>
          </a:p>
          <a:p>
            <a:pPr lvl="1" eaLnBrk="1" hangingPunct="1"/>
            <a:r>
              <a:rPr lang="en-US" dirty="0"/>
              <a:t>I</a:t>
            </a:r>
            <a:r>
              <a:rPr lang="en-US" dirty="0" smtClean="0"/>
              <a:t>n practice: a decision policy depends on the assumptions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sz="20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0000FF"/>
                </a:solidFill>
              </a:rPr>
              <a:t>Guarantees</a:t>
            </a:r>
            <a:r>
              <a:rPr lang="en-US" sz="2000" dirty="0">
                <a:solidFill>
                  <a:srgbClr val="0000FF"/>
                </a:solidFill>
              </a:rPr>
              <a:t>: </a:t>
            </a:r>
            <a:r>
              <a:rPr lang="en-US" sz="2000" dirty="0" smtClean="0"/>
              <a:t> We need to assume the “right”  probability distribution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CB07474-03CB-4F50-BB00-16FE546744D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5036403"/>
            <a:ext cx="8305800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Bottom line: the generating paradigm approximates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P(X,Y) = P(X|Y) P(Y).</a:t>
            </a:r>
            <a:endParaRPr 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622477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3828" name="Object 4"/>
          <p:cNvGraphicFramePr>
            <a:graphicFrameLocks noChangeAspect="1"/>
          </p:cNvGraphicFramePr>
          <p:nvPr>
            <p:extLst/>
          </p:nvPr>
        </p:nvGraphicFramePr>
        <p:xfrm>
          <a:off x="-119063" y="1651000"/>
          <a:ext cx="9194801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משוואה" r:id="rId4" imgW="4394160" imgH="863280" progId="Equation.3">
                  <p:embed/>
                </p:oleObj>
              </mc:Choice>
              <mc:Fallback>
                <p:oleObj name="משוואה" r:id="rId4" imgW="4394160" imgH="863280" progId="Equation.3">
                  <p:embed/>
                  <p:pic>
                    <p:nvPicPr>
                      <p:cNvPr id="9738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9063" y="1651000"/>
                        <a:ext cx="9194801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3829" name="Object 5"/>
          <p:cNvGraphicFramePr>
            <a:graphicFrameLocks noChangeAspect="1"/>
          </p:cNvGraphicFramePr>
          <p:nvPr>
            <p:extLst/>
          </p:nvPr>
        </p:nvGraphicFramePr>
        <p:xfrm>
          <a:off x="363538" y="3352800"/>
          <a:ext cx="807878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משוואה" r:id="rId6" imgW="3860640" imgH="685800" progId="Equation.3">
                  <p:embed/>
                </p:oleObj>
              </mc:Choice>
              <mc:Fallback>
                <p:oleObj name="משוואה" r:id="rId6" imgW="3860640" imgH="685800" progId="Equation.3">
                  <p:embed/>
                  <p:pic>
                    <p:nvPicPr>
                      <p:cNvPr id="9738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3352800"/>
                        <a:ext cx="8078787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3830" name="Line 6"/>
          <p:cNvSpPr>
            <a:spLocks noChangeShapeType="1"/>
          </p:cNvSpPr>
          <p:nvPr/>
        </p:nvSpPr>
        <p:spPr bwMode="auto">
          <a:xfrm>
            <a:off x="4343400" y="4800600"/>
            <a:ext cx="3657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73831" name="Line 7"/>
          <p:cNvSpPr>
            <a:spLocks noChangeShapeType="1"/>
          </p:cNvSpPr>
          <p:nvPr/>
        </p:nvSpPr>
        <p:spPr bwMode="auto">
          <a:xfrm>
            <a:off x="381000" y="4800600"/>
            <a:ext cx="3657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73832" name="Text Box 8"/>
          <p:cNvSpPr txBox="1">
            <a:spLocks noChangeArrowheads="1"/>
          </p:cNvSpPr>
          <p:nvPr/>
        </p:nvSpPr>
        <p:spPr bwMode="auto">
          <a:xfrm>
            <a:off x="457200" y="1085850"/>
            <a:ext cx="7234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 the case of two classes, 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{0,1}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we predict that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v=1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iff: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Two 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30" grpId="0" animBg="1"/>
      <p:bldP spid="973831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1" name="Text Box 3"/>
          <p:cNvSpPr txBox="1">
            <a:spLocks noChangeArrowheads="1"/>
          </p:cNvSpPr>
          <p:nvPr/>
        </p:nvSpPr>
        <p:spPr bwMode="auto">
          <a:xfrm>
            <a:off x="457200" y="1095375"/>
            <a:ext cx="7316426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 the case of two classes,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Symbol" pitchFamily="18" charset="2"/>
              </a:rPr>
              <a:t>{0,1}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we predict that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v=1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iff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We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get that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naive Bayes is a linear separator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with </a:t>
            </a:r>
          </a:p>
        </p:txBody>
      </p:sp>
      <p:graphicFrame>
        <p:nvGraphicFramePr>
          <p:cNvPr id="974852" name="Object 4"/>
          <p:cNvGraphicFramePr>
            <a:graphicFrameLocks noChangeAspect="1"/>
          </p:cNvGraphicFramePr>
          <p:nvPr>
            <p:extLst/>
          </p:nvPr>
        </p:nvGraphicFramePr>
        <p:xfrm>
          <a:off x="-119063" y="1371600"/>
          <a:ext cx="9194801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משוואה" r:id="rId4" imgW="4394160" imgH="863280" progId="Equation.3">
                  <p:embed/>
                </p:oleObj>
              </mc:Choice>
              <mc:Fallback>
                <p:oleObj name="משוואה" r:id="rId4" imgW="4394160" imgH="863280" progId="Equation.3">
                  <p:embed/>
                  <p:pic>
                    <p:nvPicPr>
                      <p:cNvPr id="974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9063" y="1371600"/>
                        <a:ext cx="9194801" cy="181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4853" name="Object 5"/>
          <p:cNvGraphicFramePr>
            <a:graphicFrameLocks noChangeAspect="1"/>
          </p:cNvGraphicFramePr>
          <p:nvPr>
            <p:extLst/>
          </p:nvPr>
        </p:nvGraphicFramePr>
        <p:xfrm>
          <a:off x="363538" y="3048000"/>
          <a:ext cx="807878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משוואה" r:id="rId6" imgW="3860640" imgH="685800" progId="Equation.3">
                  <p:embed/>
                </p:oleObj>
              </mc:Choice>
              <mc:Fallback>
                <p:oleObj name="משוואה" r:id="rId6" imgW="3860640" imgH="685800" progId="Equation.3">
                  <p:embed/>
                  <p:pic>
                    <p:nvPicPr>
                      <p:cNvPr id="9748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3048000"/>
                        <a:ext cx="8078787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4854" name="Object 6"/>
          <p:cNvGraphicFramePr>
            <a:graphicFrameLocks noChangeAspect="1"/>
          </p:cNvGraphicFramePr>
          <p:nvPr>
            <p:extLst/>
          </p:nvPr>
        </p:nvGraphicFramePr>
        <p:xfrm>
          <a:off x="1343025" y="5105400"/>
          <a:ext cx="664368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משוואה" r:id="rId8" imgW="3175000" imgH="635000" progId="Equation.3">
                  <p:embed/>
                </p:oleObj>
              </mc:Choice>
              <mc:Fallback>
                <p:oleObj name="משוואה" r:id="rId8" imgW="3175000" imgH="635000" progId="Equation.3">
                  <p:embed/>
                  <p:pic>
                    <p:nvPicPr>
                      <p:cNvPr id="9748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5105400"/>
                        <a:ext cx="6643688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4855" name="Line 7"/>
          <p:cNvSpPr>
            <a:spLocks noChangeShapeType="1"/>
          </p:cNvSpPr>
          <p:nvPr/>
        </p:nvSpPr>
        <p:spPr bwMode="auto">
          <a:xfrm>
            <a:off x="4343400" y="4495800"/>
            <a:ext cx="3657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74856" name="Line 8"/>
          <p:cNvSpPr>
            <a:spLocks noChangeShapeType="1"/>
          </p:cNvSpPr>
          <p:nvPr/>
        </p:nvSpPr>
        <p:spPr bwMode="auto">
          <a:xfrm>
            <a:off x="381000" y="4495800"/>
            <a:ext cx="36576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Two 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7243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9" name="Text Box 3"/>
          <p:cNvSpPr txBox="1">
            <a:spLocks noChangeArrowheads="1"/>
          </p:cNvSpPr>
          <p:nvPr/>
        </p:nvSpPr>
        <p:spPr bwMode="auto">
          <a:xfrm>
            <a:off x="457200" y="1089025"/>
            <a:ext cx="8409674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 case of two classes we have that: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but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since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We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get: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Which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is simply the logistic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function.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 linearity of NB provides a better explanation for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why it works.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aphicFrame>
        <p:nvGraphicFramePr>
          <p:cNvPr id="976900" name="Object 4"/>
          <p:cNvGraphicFramePr>
            <a:graphicFrameLocks noChangeAspect="1"/>
          </p:cNvGraphicFramePr>
          <p:nvPr>
            <p:extLst/>
          </p:nvPr>
        </p:nvGraphicFramePr>
        <p:xfrm>
          <a:off x="2357438" y="1595438"/>
          <a:ext cx="409098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משוואה" r:id="rId4" imgW="1955520" imgH="469800" progId="Equation.3">
                  <p:embed/>
                </p:oleObj>
              </mc:Choice>
              <mc:Fallback>
                <p:oleObj name="משוואה" r:id="rId4" imgW="1955520" imgH="469800" progId="Equation.3">
                  <p:embed/>
                  <p:pic>
                    <p:nvPicPr>
                      <p:cNvPr id="9769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1595438"/>
                        <a:ext cx="4090987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901" name="Object 5"/>
          <p:cNvGraphicFramePr>
            <a:graphicFrameLocks noChangeAspect="1"/>
          </p:cNvGraphicFramePr>
          <p:nvPr>
            <p:extLst/>
          </p:nvPr>
        </p:nvGraphicFramePr>
        <p:xfrm>
          <a:off x="2192338" y="2816225"/>
          <a:ext cx="39846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משוואה" r:id="rId6" imgW="1904760" imgH="241200" progId="Equation.3">
                  <p:embed/>
                </p:oleObj>
              </mc:Choice>
              <mc:Fallback>
                <p:oleObj name="משוואה" r:id="rId6" imgW="1904760" imgH="241200" progId="Equation.3">
                  <p:embed/>
                  <p:pic>
                    <p:nvPicPr>
                      <p:cNvPr id="9769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38" y="2816225"/>
                        <a:ext cx="39846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902" name="Object 6"/>
          <p:cNvGraphicFramePr>
            <a:graphicFrameLocks noChangeAspect="1"/>
          </p:cNvGraphicFramePr>
          <p:nvPr>
            <p:extLst/>
          </p:nvPr>
        </p:nvGraphicFramePr>
        <p:xfrm>
          <a:off x="2355850" y="3817938"/>
          <a:ext cx="47021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משוואה" r:id="rId8" imgW="2247840" imgH="457200" progId="Equation.3">
                  <p:embed/>
                </p:oleObj>
              </mc:Choice>
              <mc:Fallback>
                <p:oleObj name="משוואה" r:id="rId8" imgW="2247840" imgH="457200" progId="Equation.3">
                  <p:embed/>
                  <p:pic>
                    <p:nvPicPr>
                      <p:cNvPr id="9769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3817938"/>
                        <a:ext cx="47021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Two Classes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1524000"/>
            <a:ext cx="2490005" cy="2246769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have: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= 1-B; Log(B/A) = -C. Then: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(-C) = B/A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(1-A)/A = 1/A – 1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1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-C) = 1/A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 = 1/(1+Exp(-C))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320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8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32C97-3ECA-4B1D-832B-C4FC6149E78A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901"/>
            <a:ext cx="8229600" cy="1143000"/>
          </a:xfrm>
        </p:spPr>
        <p:txBody>
          <a:bodyPr/>
          <a:lstStyle/>
          <a:p>
            <a:r>
              <a:rPr lang="en-US" sz="3600" dirty="0" smtClean="0"/>
              <a:t>Why Does it Work? </a:t>
            </a:r>
            <a:endParaRPr lang="en-US" sz="3600" dirty="0">
              <a:latin typeface="Courier New" pitchFamily="49" charset="0"/>
            </a:endParaRP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599"/>
            <a:ext cx="8455025" cy="556984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b="1" dirty="0" smtClean="0"/>
              <a:t>Learning </a:t>
            </a:r>
            <a:r>
              <a:rPr lang="en-US" sz="2000" b="1" dirty="0"/>
              <a:t>Theory </a:t>
            </a:r>
          </a:p>
          <a:p>
            <a:pPr lvl="1">
              <a:lnSpc>
                <a:spcPct val="120000"/>
              </a:lnSpc>
            </a:pPr>
            <a:r>
              <a:rPr lang="en-US" sz="1600" dirty="0" smtClean="0"/>
              <a:t>Probabilistic </a:t>
            </a:r>
            <a:r>
              <a:rPr lang="en-US" sz="1600" dirty="0"/>
              <a:t>predictions </a:t>
            </a:r>
            <a:r>
              <a:rPr lang="en-US" sz="1600" dirty="0" smtClean="0"/>
              <a:t>are done via </a:t>
            </a:r>
            <a:r>
              <a:rPr lang="en-US" sz="1600" dirty="0">
                <a:solidFill>
                  <a:schemeClr val="hlink"/>
                </a:solidFill>
              </a:rPr>
              <a:t>Linear</a:t>
            </a:r>
            <a:r>
              <a:rPr lang="en-US" sz="1600" dirty="0"/>
              <a:t> </a:t>
            </a:r>
            <a:r>
              <a:rPr lang="en-US" sz="1600" dirty="0" smtClean="0"/>
              <a:t>Models </a:t>
            </a:r>
            <a:endParaRPr lang="en-US" sz="1600" dirty="0"/>
          </a:p>
          <a:p>
            <a:pPr lvl="1">
              <a:lnSpc>
                <a:spcPct val="120000"/>
              </a:lnSpc>
            </a:pPr>
            <a:r>
              <a:rPr lang="en-US" sz="1600" dirty="0"/>
              <a:t>The low expressivity explains </a:t>
            </a:r>
            <a:r>
              <a:rPr lang="en-US" sz="1600" dirty="0" smtClean="0">
                <a:solidFill>
                  <a:srgbClr val="FF0000"/>
                </a:solidFill>
              </a:rPr>
              <a:t>Generalization + Robustness</a:t>
            </a:r>
            <a:endParaRPr lang="en-US" sz="16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/>
              <a:t>Expressivity (1: Methodology) </a:t>
            </a:r>
            <a:endParaRPr lang="en-US" sz="2000" b="1" dirty="0"/>
          </a:p>
          <a:p>
            <a:pPr lvl="1">
              <a:lnSpc>
                <a:spcPct val="120000"/>
              </a:lnSpc>
            </a:pPr>
            <a:r>
              <a:rPr lang="en-US" sz="1800" dirty="0"/>
              <a:t>Is there a reason to believe that these hypotheses minimize the empirical error?</a:t>
            </a:r>
            <a:endParaRPr lang="en-US" sz="1600" dirty="0"/>
          </a:p>
          <a:p>
            <a:pPr lvl="2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In </a:t>
            </a:r>
            <a:r>
              <a:rPr lang="en-US" sz="1600" dirty="0">
                <a:solidFill>
                  <a:srgbClr val="FF0000"/>
                </a:solidFill>
              </a:rPr>
              <a:t>General, No.</a:t>
            </a:r>
            <a:r>
              <a:rPr lang="en-US" sz="1600" dirty="0">
                <a:solidFill>
                  <a:srgbClr val="FF9900"/>
                </a:solidFill>
              </a:rPr>
              <a:t> </a:t>
            </a:r>
            <a:r>
              <a:rPr lang="en-US" sz="1600" dirty="0" smtClean="0"/>
              <a:t>(</a:t>
            </a:r>
            <a:r>
              <a:rPr lang="en-US" sz="1600" dirty="0"/>
              <a:t>Unless </a:t>
            </a:r>
            <a:r>
              <a:rPr lang="en-US" sz="1600" dirty="0" smtClean="0"/>
              <a:t>some probabilistic </a:t>
            </a:r>
            <a:r>
              <a:rPr lang="en-US" sz="1600" dirty="0"/>
              <a:t>assumptions </a:t>
            </a:r>
            <a:r>
              <a:rPr lang="en-US" sz="1600" dirty="0" smtClean="0"/>
              <a:t>happen to hold</a:t>
            </a:r>
            <a:r>
              <a:rPr lang="en-US" sz="1600" dirty="0"/>
              <a:t>).    </a:t>
            </a:r>
            <a:endParaRPr lang="en-US" sz="1600" dirty="0" smtClean="0"/>
          </a:p>
          <a:p>
            <a:pPr lvl="1"/>
            <a:r>
              <a:rPr lang="en-US" sz="1800" dirty="0" smtClean="0"/>
              <a:t>But: if the hypothesis </a:t>
            </a:r>
            <a:r>
              <a:rPr lang="en-US" sz="1800" dirty="0"/>
              <a:t>does not  fit the training </a:t>
            </a:r>
            <a:r>
              <a:rPr lang="en-US" sz="1800" dirty="0" smtClean="0"/>
              <a:t>data, 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Experimenters will augment </a:t>
            </a:r>
            <a:r>
              <a:rPr lang="en-US" sz="1600" dirty="0">
                <a:solidFill>
                  <a:srgbClr val="FF0000"/>
                </a:solidFill>
              </a:rPr>
              <a:t>set of features  </a:t>
            </a:r>
            <a:r>
              <a:rPr lang="en-US" sz="1600" dirty="0" smtClean="0">
                <a:solidFill>
                  <a:srgbClr val="FF0000"/>
                </a:solidFill>
              </a:rPr>
              <a:t>(in fact, add dependencies)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800" dirty="0" smtClean="0"/>
              <a:t>But </a:t>
            </a:r>
            <a:r>
              <a:rPr lang="en-US" sz="1800" dirty="0"/>
              <a:t>now, </a:t>
            </a:r>
            <a:r>
              <a:rPr lang="en-US" sz="1800" dirty="0" smtClean="0"/>
              <a:t>this </a:t>
            </a:r>
            <a:r>
              <a:rPr lang="en-US" sz="1800" dirty="0"/>
              <a:t>actually </a:t>
            </a:r>
            <a:r>
              <a:rPr lang="en-US" sz="1800" dirty="0" smtClean="0"/>
              <a:t>follows </a:t>
            </a:r>
            <a:r>
              <a:rPr lang="en-US" sz="1800" dirty="0"/>
              <a:t>the Learning Theory Protocol: </a:t>
            </a:r>
          </a:p>
          <a:p>
            <a:pPr lvl="2"/>
            <a:r>
              <a:rPr lang="en-US" sz="1600" dirty="0"/>
              <a:t>Try to learn a hypothesis that is consistent with the data</a:t>
            </a:r>
          </a:p>
          <a:p>
            <a:pPr lvl="2"/>
            <a:r>
              <a:rPr lang="en-US" sz="1600" dirty="0"/>
              <a:t>Generalization will be a function of the low </a:t>
            </a:r>
            <a:r>
              <a:rPr lang="en-US" sz="1600" dirty="0" smtClean="0"/>
              <a:t>expressivity</a:t>
            </a:r>
          </a:p>
          <a:p>
            <a:r>
              <a:rPr lang="en-US" sz="2000" b="1" dirty="0" smtClean="0"/>
              <a:t>Expressivity (2: Theory)</a:t>
            </a:r>
            <a:r>
              <a:rPr lang="en-US" sz="1600" b="1" dirty="0" smtClean="0"/>
              <a:t> </a:t>
            </a:r>
            <a:endParaRPr lang="en-US" sz="1600" dirty="0"/>
          </a:p>
          <a:p>
            <a:pPr lvl="1"/>
            <a:r>
              <a:rPr lang="en-US" sz="1800" dirty="0" smtClean="0"/>
              <a:t>(a) Product </a:t>
            </a:r>
            <a:r>
              <a:rPr lang="en-US" sz="1800" dirty="0"/>
              <a:t>distributions are “dense” in the space of all distributions. </a:t>
            </a:r>
            <a:endParaRPr lang="en-US" sz="1800" dirty="0" smtClean="0"/>
          </a:p>
          <a:p>
            <a:pPr lvl="2"/>
            <a:r>
              <a:rPr lang="en-US" sz="1600" dirty="0" smtClean="0"/>
              <a:t>Consequently</a:t>
            </a:r>
            <a:r>
              <a:rPr lang="en-US" sz="1600" dirty="0"/>
              <a:t>, </a:t>
            </a:r>
            <a:r>
              <a:rPr lang="en-US" sz="1600" dirty="0" smtClean="0"/>
              <a:t>the </a:t>
            </a:r>
            <a:r>
              <a:rPr lang="en-US" sz="1600" dirty="0"/>
              <a:t>resulting predictor’s error is </a:t>
            </a:r>
            <a:r>
              <a:rPr lang="en-US" sz="1600" dirty="0" smtClean="0"/>
              <a:t>actually close </a:t>
            </a:r>
            <a:r>
              <a:rPr lang="en-US" sz="1600" dirty="0"/>
              <a:t>to optimal </a:t>
            </a:r>
            <a:r>
              <a:rPr lang="en-US" sz="1600" dirty="0" smtClean="0"/>
              <a:t>classifier. </a:t>
            </a:r>
          </a:p>
          <a:p>
            <a:pPr lvl="1"/>
            <a:r>
              <a:rPr lang="en-US" sz="1600" dirty="0" smtClean="0"/>
              <a:t>(b) </a:t>
            </a:r>
            <a:r>
              <a:rPr lang="en-US" sz="1800" dirty="0" smtClean="0"/>
              <a:t>NB classifiers cannot express all linear functions; but they converge faster to what they can express. </a:t>
            </a:r>
            <a:endParaRPr lang="en-US" sz="1800" dirty="0"/>
          </a:p>
          <a:p>
            <a:pPr lvl="1">
              <a:lnSpc>
                <a:spcPct val="80000"/>
              </a:lnSpc>
            </a:pPr>
            <a:endParaRPr lang="en-US" sz="700" dirty="0"/>
          </a:p>
        </p:txBody>
      </p:sp>
      <p:graphicFrame>
        <p:nvGraphicFramePr>
          <p:cNvPr id="934916" name="Object 4"/>
          <p:cNvGraphicFramePr>
            <a:graphicFrameLocks noChangeAspect="1"/>
          </p:cNvGraphicFramePr>
          <p:nvPr>
            <p:extLst/>
          </p:nvPr>
        </p:nvGraphicFramePr>
        <p:xfrm>
          <a:off x="4114800" y="914400"/>
          <a:ext cx="444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4" imgW="2120760" imgH="228600" progId="Equation.3">
                  <p:embed/>
                </p:oleObj>
              </mc:Choice>
              <mc:Fallback>
                <p:oleObj name="Equation" r:id="rId4" imgW="2120760" imgH="228600" progId="Equation.3">
                  <p:embed/>
                  <p:pic>
                    <p:nvPicPr>
                      <p:cNvPr id="9349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914400"/>
                        <a:ext cx="4445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496193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1FEDB3-8096-4773-A229-9B48668AC16C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Next? </a:t>
            </a:r>
            <a:endParaRPr lang="en-US">
              <a:latin typeface="Courier New" pitchFamily="49" charset="0"/>
            </a:endParaRP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1371600"/>
            <a:ext cx="8455025" cy="4876800"/>
          </a:xfrm>
        </p:spPr>
        <p:txBody>
          <a:bodyPr/>
          <a:lstStyle/>
          <a:p>
            <a:r>
              <a:rPr lang="en-US" dirty="0">
                <a:solidFill>
                  <a:schemeClr val="hlink"/>
                </a:solidFill>
              </a:rPr>
              <a:t>(1)</a:t>
            </a:r>
            <a:r>
              <a:rPr lang="en-US" dirty="0"/>
              <a:t> If probabilistic hypotheses are actually like other linear functions, can we interpret the outcome of other linear learning algorithms probabilistically?</a:t>
            </a:r>
          </a:p>
          <a:p>
            <a:pPr lvl="1"/>
            <a:r>
              <a:rPr lang="en-US" dirty="0"/>
              <a:t>Yes</a:t>
            </a:r>
          </a:p>
          <a:p>
            <a:r>
              <a:rPr lang="en-US" dirty="0">
                <a:solidFill>
                  <a:schemeClr val="hlink"/>
                </a:solidFill>
              </a:rPr>
              <a:t>(2)</a:t>
            </a:r>
            <a:r>
              <a:rPr lang="en-US" dirty="0"/>
              <a:t> If probabilistic hypotheses are actually like other linear functions, can you </a:t>
            </a:r>
            <a:r>
              <a:rPr lang="en-US" dirty="0" smtClean="0"/>
              <a:t>train </a:t>
            </a:r>
            <a:r>
              <a:rPr lang="en-US" dirty="0"/>
              <a:t>them similarly (that is, discriminatively)?</a:t>
            </a:r>
          </a:p>
          <a:p>
            <a:pPr lvl="1"/>
            <a:r>
              <a:rPr lang="en-US" dirty="0"/>
              <a:t>Yes.</a:t>
            </a:r>
          </a:p>
          <a:p>
            <a:pPr lvl="1"/>
            <a:r>
              <a:rPr lang="en-US" dirty="0" smtClean="0"/>
              <a:t>Classification</a:t>
            </a:r>
            <a:r>
              <a:rPr lang="en-US" dirty="0"/>
              <a:t>: Logistics regression/Max Entropy</a:t>
            </a:r>
          </a:p>
          <a:p>
            <a:pPr lvl="1"/>
            <a:r>
              <a:rPr lang="en-US" dirty="0" smtClean="0"/>
              <a:t>HMM: can be learned as a linear model, e.g., with a version of Perceptron (Structured Models class)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2267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Naïve Bayes, Two Classes</a:t>
            </a:r>
            <a:endParaRPr lang="en-US" dirty="0"/>
          </a:p>
        </p:txBody>
      </p:sp>
      <p:sp>
        <p:nvSpPr>
          <p:cNvPr id="19461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D34244-8E9C-5642-87FA-71F5517AD96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62" name="Text Box 2"/>
          <p:cNvSpPr txBox="1">
            <a:spLocks noChangeArrowheads="1"/>
          </p:cNvSpPr>
          <p:nvPr/>
        </p:nvSpPr>
        <p:spPr bwMode="auto">
          <a:xfrm>
            <a:off x="836613" y="1165225"/>
            <a:ext cx="6553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-107" charset="0"/>
                <a:ea typeface="+mn-ea"/>
                <a:cs typeface="+mn-cs"/>
              </a:rPr>
              <a:t>In the case of two classes we have: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-107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-107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-107" charset="0"/>
                <a:ea typeface="+mn-ea"/>
                <a:cs typeface="+mn-cs"/>
              </a:rPr>
              <a:t>but since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-107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-107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-107" charset="0"/>
                <a:ea typeface="+mn-ea"/>
                <a:cs typeface="+mn-cs"/>
              </a:rPr>
              <a:t>We get (plug in (2) in (1); some algebra):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-107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-107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-107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-107" charset="0"/>
                <a:ea typeface="+mn-ea"/>
                <a:cs typeface="+mn-cs"/>
              </a:rPr>
              <a:t>Which is simply the logistic (sigmoid) function used in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-107" charset="0"/>
                <a:ea typeface="+mn-ea"/>
                <a:cs typeface="+mn-cs"/>
              </a:rPr>
              <a:t>neural network representation.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2438400" y="1600200"/>
          <a:ext cx="34480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4" imgW="1955520" imgH="469800" progId="Equation.3">
                  <p:embed/>
                </p:oleObj>
              </mc:Choice>
              <mc:Fallback>
                <p:oleObj name="Equation" r:id="rId4" imgW="1955520" imgH="469800" progId="Equation.3">
                  <p:embed/>
                  <p:pic>
                    <p:nvPicPr>
                      <p:cNvPr id="194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00200"/>
                        <a:ext cx="34480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571750" y="2892425"/>
          <a:ext cx="39846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Equation" r:id="rId6" imgW="1904760" imgH="241200" progId="Equation.3">
                  <p:embed/>
                </p:oleObj>
              </mc:Choice>
              <mc:Fallback>
                <p:oleObj name="Equation" r:id="rId6" imgW="1904760" imgH="241200" progId="Equation.3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892425"/>
                        <a:ext cx="39846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735263" y="3894138"/>
          <a:ext cx="47021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Equation" r:id="rId8" imgW="2247840" imgH="457200" progId="Equation.3">
                  <p:embed/>
                </p:oleObj>
              </mc:Choice>
              <mc:Fallback>
                <p:oleObj name="Equation" r:id="rId8" imgW="2247840" imgH="457200" progId="Equation.3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3894138"/>
                        <a:ext cx="4702175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926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Conditional Probabilities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DA6247-09CF-514C-80CA-9E3CDE6055C1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371600"/>
            <a:ext cx="7162800" cy="487680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dirty="0" smtClean="0">
                <a:solidFill>
                  <a:schemeClr val="hlink"/>
                </a:solidFill>
              </a:rPr>
              <a:t>(1)</a:t>
            </a:r>
            <a:r>
              <a:rPr lang="en-US" dirty="0" smtClean="0"/>
              <a:t> If probabilistic hypotheses are actually like other linear functions, can we interpret the outcome of other linear learning algorithms probabilistically?</a:t>
            </a:r>
          </a:p>
          <a:p>
            <a:pPr lvl="1" eaLnBrk="1" hangingPunct="1">
              <a:defRPr/>
            </a:pPr>
            <a:r>
              <a:rPr lang="en-US" b="1" dirty="0" smtClean="0"/>
              <a:t>Yes</a:t>
            </a:r>
          </a:p>
          <a:p>
            <a:pPr>
              <a:defRPr/>
            </a:pPr>
            <a:r>
              <a:rPr lang="en-US" dirty="0" smtClean="0"/>
              <a:t>General recipe</a:t>
            </a:r>
          </a:p>
          <a:p>
            <a:pPr lvl="1">
              <a:defRPr/>
            </a:pPr>
            <a:r>
              <a:rPr lang="en-US" dirty="0" smtClean="0"/>
              <a:t>Train a classifier f using your favorite algorithm (Perceptron, SVM, Winnow, </a:t>
            </a:r>
            <a:r>
              <a:rPr lang="en-US" dirty="0" err="1" smtClean="0"/>
              <a:t>etc</a:t>
            </a:r>
            <a:r>
              <a:rPr lang="en-US" dirty="0" smtClean="0"/>
              <a:t>). Then:</a:t>
            </a:r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Use Sigmoid1/1+exp{-(</a:t>
            </a:r>
            <a:r>
              <a:rPr lang="en-US" dirty="0" err="1" smtClean="0"/>
              <a:t>Aw</a:t>
            </a:r>
            <a:r>
              <a:rPr lang="en-US" baseline="30000" dirty="0" err="1" smtClean="0"/>
              <a:t>T</a:t>
            </a:r>
            <a:r>
              <a:rPr lang="en-US" dirty="0" err="1" smtClean="0"/>
              <a:t>x</a:t>
            </a:r>
            <a:r>
              <a:rPr lang="en-US" dirty="0" smtClean="0"/>
              <a:t> + B)} to get an estimate for  P(y | x)</a:t>
            </a:r>
          </a:p>
          <a:p>
            <a:pPr lvl="1">
              <a:defRPr/>
            </a:pPr>
            <a:r>
              <a:rPr lang="en-US" dirty="0" smtClean="0"/>
              <a:t>A, B can be tuned using a held out that was not used for training.</a:t>
            </a:r>
          </a:p>
          <a:p>
            <a:pPr lvl="1">
              <a:defRPr/>
            </a:pPr>
            <a:r>
              <a:rPr lang="en-US" dirty="0" smtClean="0"/>
              <a:t>Done in </a:t>
            </a:r>
            <a:r>
              <a:rPr lang="en-US" dirty="0" err="1" smtClean="0"/>
              <a:t>LBJava</a:t>
            </a:r>
            <a:r>
              <a:rPr lang="en-US" dirty="0" smtClean="0"/>
              <a:t>, for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67200"/>
            <a:ext cx="8225465" cy="8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2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05800" cy="45259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hlink"/>
                </a:solidFill>
              </a:rPr>
              <a:t>(2)</a:t>
            </a:r>
            <a:r>
              <a:rPr lang="en-US" dirty="0"/>
              <a:t> If probabilistic hypotheses are actually like other linear functions, can you actually train them similarly (that is, discriminatively)?</a:t>
            </a:r>
          </a:p>
          <a:p>
            <a:pPr eaLnBrk="1" hangingPunct="1"/>
            <a:r>
              <a:rPr lang="en-US" dirty="0"/>
              <a:t>The logistic regression model assumes the following model:</a:t>
            </a:r>
          </a:p>
          <a:p>
            <a:pPr algn="ctr" eaLnBrk="1" hangingPunct="1">
              <a:buFont typeface="Wingdings" pitchFamily="-107" charset="2"/>
              <a:buNone/>
            </a:pPr>
            <a:r>
              <a:rPr lang="en-US" dirty="0">
                <a:solidFill>
                  <a:schemeClr val="tx2"/>
                </a:solidFill>
              </a:rPr>
              <a:t>P(y= +/-1 | </a:t>
            </a:r>
            <a:r>
              <a:rPr lang="en-US" dirty="0" err="1">
                <a:solidFill>
                  <a:schemeClr val="tx2"/>
                </a:solidFill>
              </a:rPr>
              <a:t>x,w</a:t>
            </a:r>
            <a:r>
              <a:rPr lang="en-US" dirty="0">
                <a:solidFill>
                  <a:schemeClr val="tx2"/>
                </a:solidFill>
              </a:rPr>
              <a:t>)= [1+exp(-y(</a:t>
            </a:r>
            <a:r>
              <a:rPr lang="en-US" dirty="0" err="1">
                <a:solidFill>
                  <a:schemeClr val="tx2"/>
                </a:solidFill>
              </a:rPr>
              <a:t>w</a:t>
            </a:r>
            <a:r>
              <a:rPr lang="en-US" baseline="30000" dirty="0" err="1">
                <a:solidFill>
                  <a:schemeClr val="tx2"/>
                </a:solidFill>
              </a:rPr>
              <a:t>T</a:t>
            </a:r>
            <a:r>
              <a:rPr lang="en-US" dirty="0" err="1">
                <a:solidFill>
                  <a:schemeClr val="tx2"/>
                </a:solidFill>
              </a:rPr>
              <a:t>x</a:t>
            </a:r>
            <a:r>
              <a:rPr lang="en-US" dirty="0">
                <a:solidFill>
                  <a:schemeClr val="tx2"/>
                </a:solidFill>
              </a:rPr>
              <a:t> + b)]</a:t>
            </a:r>
            <a:r>
              <a:rPr lang="en-US" baseline="30000" dirty="0">
                <a:solidFill>
                  <a:schemeClr val="tx2"/>
                </a:solidFill>
              </a:rPr>
              <a:t>-1</a:t>
            </a:r>
          </a:p>
          <a:p>
            <a:pPr eaLnBrk="1" hangingPunct="1"/>
            <a:r>
              <a:rPr lang="en-US" dirty="0"/>
              <a:t>This is the same model </a:t>
            </a:r>
            <a:r>
              <a:rPr lang="en-US" dirty="0" smtClean="0"/>
              <a:t>we derived for naïve Bayes, only </a:t>
            </a:r>
            <a:r>
              <a:rPr lang="en-US" dirty="0"/>
              <a:t>that now we will not assume any independence assumption. </a:t>
            </a:r>
            <a:r>
              <a:rPr lang="en-US" b="1" dirty="0" smtClean="0"/>
              <a:t>We will directly find the best w. </a:t>
            </a:r>
            <a:endParaRPr lang="en-US" b="1" dirty="0"/>
          </a:p>
          <a:p>
            <a:pPr eaLnBrk="1" hangingPunct="1"/>
            <a:r>
              <a:rPr lang="en-US" dirty="0"/>
              <a:t>Therefore training will be more difficult. However, the weight vector derived will be </a:t>
            </a:r>
            <a:r>
              <a:rPr lang="en-US" dirty="0">
                <a:solidFill>
                  <a:schemeClr val="hlink"/>
                </a:solidFill>
              </a:rPr>
              <a:t>more expressive.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/>
              <a:t>It can be shown that the naïve Bayes algorithm cannot represent all linear threshold functions.</a:t>
            </a:r>
          </a:p>
          <a:p>
            <a:pPr lvl="1" eaLnBrk="1" hangingPunct="1"/>
            <a:r>
              <a:rPr lang="en-US" dirty="0"/>
              <a:t>On the other hand, NB converges to </a:t>
            </a:r>
            <a:r>
              <a:rPr lang="en-US" dirty="0">
                <a:solidFill>
                  <a:schemeClr val="hlink"/>
                </a:solidFill>
              </a:rPr>
              <a:t>its performance</a:t>
            </a:r>
            <a:r>
              <a:rPr lang="en-US" dirty="0"/>
              <a:t> </a:t>
            </a:r>
            <a:r>
              <a:rPr lang="en-US" dirty="0" smtClean="0"/>
              <a:t>faster. </a:t>
            </a:r>
            <a:endParaRPr lang="en-US" dirty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Logistic Regression</a:t>
            </a:r>
            <a:endParaRPr lang="en-US" dirty="0">
              <a:latin typeface="Courier New" pitchFamily="-107" charset="0"/>
            </a:endParaRPr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E8D4CF-5137-F242-968B-823A14F2AA8E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80529" y="4106968"/>
            <a:ext cx="934871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How?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31300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Logistic Regression (2)</a:t>
            </a:r>
            <a:endParaRPr lang="en-US">
              <a:latin typeface="Courier New" pitchFamily="-107" charset="0"/>
            </a:endParaRPr>
          </a:p>
        </p:txBody>
      </p:sp>
      <p:sp>
        <p:nvSpPr>
          <p:cNvPr id="9728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162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Given the model:</a:t>
            </a:r>
          </a:p>
          <a:p>
            <a:pPr algn="ctr"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2000" dirty="0" err="1">
                <a:solidFill>
                  <a:schemeClr val="tx2"/>
                </a:solidFill>
              </a:rPr>
              <a:t>P(y</a:t>
            </a:r>
            <a:r>
              <a:rPr lang="en-US" sz="2000" dirty="0">
                <a:solidFill>
                  <a:schemeClr val="tx2"/>
                </a:solidFill>
              </a:rPr>
              <a:t>= +/-1 | </a:t>
            </a:r>
            <a:r>
              <a:rPr lang="en-US" sz="2000" dirty="0" err="1">
                <a:solidFill>
                  <a:schemeClr val="tx2"/>
                </a:solidFill>
              </a:rPr>
              <a:t>x,w</a:t>
            </a:r>
            <a:r>
              <a:rPr lang="en-US" sz="2000" dirty="0">
                <a:solidFill>
                  <a:schemeClr val="tx2"/>
                </a:solidFill>
              </a:rPr>
              <a:t>)= [1+exp(-y(w</a:t>
            </a:r>
            <a:r>
              <a:rPr lang="en-US" sz="2000" baseline="30000" dirty="0">
                <a:solidFill>
                  <a:schemeClr val="tx2"/>
                </a:solidFill>
              </a:rPr>
              <a:t>T</a:t>
            </a:r>
            <a:r>
              <a:rPr lang="en-US" sz="2000" dirty="0">
                <a:solidFill>
                  <a:schemeClr val="tx2"/>
                </a:solidFill>
              </a:rPr>
              <a:t>x + b)]</a:t>
            </a:r>
            <a:r>
              <a:rPr lang="en-US" sz="2000" baseline="30000" dirty="0">
                <a:solidFill>
                  <a:schemeClr val="tx2"/>
                </a:solidFill>
              </a:rPr>
              <a:t>-1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The goal is to </a:t>
            </a:r>
            <a:r>
              <a:rPr lang="en-US" sz="2000" dirty="0" smtClean="0">
                <a:solidFill>
                  <a:schemeClr val="tx1"/>
                </a:solidFill>
              </a:rPr>
              <a:t>find the (</a:t>
            </a:r>
            <a:r>
              <a:rPr lang="en-US" sz="2000" dirty="0" smtClean="0">
                <a:solidFill>
                  <a:srgbClr val="FF0000"/>
                </a:solidFill>
              </a:rPr>
              <a:t>w, b)</a:t>
            </a:r>
            <a:r>
              <a:rPr lang="en-US" sz="2000" dirty="0" smtClean="0">
                <a:solidFill>
                  <a:schemeClr val="tx1"/>
                </a:solidFill>
              </a:rPr>
              <a:t> that maximizes </a:t>
            </a:r>
            <a:r>
              <a:rPr lang="en-US" sz="2000" dirty="0">
                <a:solidFill>
                  <a:schemeClr val="tx1"/>
                </a:solidFill>
              </a:rPr>
              <a:t>the log likelihood of the data: {x</a:t>
            </a:r>
            <a:r>
              <a:rPr lang="en-US" sz="2000" baseline="-25000" dirty="0">
                <a:solidFill>
                  <a:schemeClr val="tx1"/>
                </a:solidFill>
              </a:rPr>
              <a:t>1</a:t>
            </a:r>
            <a:r>
              <a:rPr lang="en-US" sz="2000" dirty="0">
                <a:solidFill>
                  <a:schemeClr val="tx1"/>
                </a:solidFill>
              </a:rPr>
              <a:t>,x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… </a:t>
            </a:r>
            <a:r>
              <a:rPr lang="en-US" sz="2000" dirty="0" err="1">
                <a:solidFill>
                  <a:schemeClr val="tx1"/>
                </a:solidFill>
              </a:rPr>
              <a:t>x</a:t>
            </a:r>
            <a:r>
              <a:rPr lang="en-US" sz="2000" baseline="-25000" dirty="0" err="1">
                <a:solidFill>
                  <a:schemeClr val="tx1"/>
                </a:solidFill>
              </a:rPr>
              <a:t>m</a:t>
            </a:r>
            <a:r>
              <a:rPr lang="en-US" sz="2000" dirty="0">
                <a:solidFill>
                  <a:schemeClr val="tx1"/>
                </a:solidFill>
              </a:rPr>
              <a:t>}.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We </a:t>
            </a:r>
            <a:r>
              <a:rPr lang="en-US" sz="2000" dirty="0">
                <a:solidFill>
                  <a:schemeClr val="tx1"/>
                </a:solidFill>
              </a:rPr>
              <a:t>are looking for 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w,b</a:t>
            </a:r>
            <a:r>
              <a:rPr lang="en-US" sz="2000" dirty="0">
                <a:solidFill>
                  <a:srgbClr val="FF0000"/>
                </a:solidFill>
              </a:rPr>
              <a:t>) </a:t>
            </a:r>
            <a:r>
              <a:rPr lang="en-US" sz="2000" dirty="0">
                <a:solidFill>
                  <a:schemeClr val="tx1"/>
                </a:solidFill>
              </a:rPr>
              <a:t>that minimizes the negative log-likelihood</a:t>
            </a:r>
          </a:p>
          <a:p>
            <a:pPr algn="ctr"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2000" dirty="0" err="1">
                <a:solidFill>
                  <a:schemeClr val="tx2"/>
                </a:solidFill>
              </a:rPr>
              <a:t>min</a:t>
            </a:r>
            <a:r>
              <a:rPr lang="en-US" sz="2000" baseline="-25000" dirty="0" err="1">
                <a:solidFill>
                  <a:schemeClr val="tx2"/>
                </a:solidFill>
              </a:rPr>
              <a:t>w,b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Symbol" pitchFamily="-107" charset="2"/>
                <a:sym typeface="Symbol" pitchFamily="-107" charset="2"/>
              </a:rPr>
              <a:t></a:t>
            </a:r>
            <a:r>
              <a:rPr lang="en-US" sz="2000" baseline="-25000" dirty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15000" dirty="0">
                <a:solidFill>
                  <a:schemeClr val="tx2"/>
                </a:solidFill>
                <a:sym typeface="Symbol" pitchFamily="-107" charset="2"/>
              </a:rPr>
              <a:t>m</a:t>
            </a:r>
            <a:r>
              <a:rPr lang="en-US" sz="2000" dirty="0">
                <a:solidFill>
                  <a:schemeClr val="tx2"/>
                </a:solidFill>
              </a:rPr>
              <a:t> log </a:t>
            </a:r>
            <a:r>
              <a:rPr lang="en-US" sz="2000" dirty="0" err="1">
                <a:solidFill>
                  <a:schemeClr val="tx2"/>
                </a:solidFill>
              </a:rPr>
              <a:t>P(y</a:t>
            </a:r>
            <a:r>
              <a:rPr lang="en-US" sz="2000" dirty="0">
                <a:solidFill>
                  <a:schemeClr val="tx2"/>
                </a:solidFill>
              </a:rPr>
              <a:t>= +/-1 | </a:t>
            </a:r>
            <a:r>
              <a:rPr lang="en-US" sz="2000" dirty="0" err="1">
                <a:solidFill>
                  <a:schemeClr val="tx2"/>
                </a:solidFill>
              </a:rPr>
              <a:t>x,w</a:t>
            </a:r>
            <a:r>
              <a:rPr lang="en-US" sz="2000" dirty="0">
                <a:solidFill>
                  <a:schemeClr val="tx2"/>
                </a:solidFill>
              </a:rPr>
              <a:t>)= </a:t>
            </a:r>
            <a:r>
              <a:rPr lang="en-US" sz="2000" dirty="0" err="1">
                <a:solidFill>
                  <a:schemeClr val="tx2"/>
                </a:solidFill>
              </a:rPr>
              <a:t>min</a:t>
            </a:r>
            <a:r>
              <a:rPr lang="en-US" sz="2000" baseline="-25000" dirty="0" err="1">
                <a:solidFill>
                  <a:schemeClr val="tx2"/>
                </a:solidFill>
              </a:rPr>
              <a:t>w,b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Symbol" pitchFamily="-107" charset="2"/>
                <a:sym typeface="Symbol" pitchFamily="-107" charset="2"/>
              </a:rPr>
              <a:t></a:t>
            </a:r>
            <a:r>
              <a:rPr lang="en-US" sz="2000" baseline="-25000" dirty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15000" dirty="0">
                <a:solidFill>
                  <a:schemeClr val="tx2"/>
                </a:solidFill>
                <a:sym typeface="Symbol" pitchFamily="-107" charset="2"/>
              </a:rPr>
              <a:t>m</a:t>
            </a:r>
            <a:r>
              <a:rPr lang="en-US" sz="2000" dirty="0">
                <a:solidFill>
                  <a:schemeClr val="tx2"/>
                </a:solidFill>
              </a:rPr>
              <a:t> log[1+exp(-y</a:t>
            </a:r>
            <a:r>
              <a:rPr lang="en-US" sz="2000" baseline="-25000" dirty="0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(w</a:t>
            </a:r>
            <a:r>
              <a:rPr lang="en-US" sz="2000" baseline="30000" dirty="0">
                <a:solidFill>
                  <a:schemeClr val="tx2"/>
                </a:solidFill>
              </a:rPr>
              <a:t>T</a:t>
            </a:r>
            <a:r>
              <a:rPr lang="en-US" sz="2000" dirty="0">
                <a:solidFill>
                  <a:schemeClr val="tx2"/>
                </a:solidFill>
              </a:rPr>
              <a:t>x</a:t>
            </a:r>
            <a:r>
              <a:rPr lang="en-US" sz="2000" baseline="-25000" dirty="0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 + </a:t>
            </a:r>
            <a:r>
              <a:rPr lang="en-US" sz="2000" dirty="0" err="1">
                <a:solidFill>
                  <a:schemeClr val="tx2"/>
                </a:solidFill>
              </a:rPr>
              <a:t>b</a:t>
            </a:r>
            <a:r>
              <a:rPr lang="en-US" sz="2000" dirty="0">
                <a:solidFill>
                  <a:schemeClr val="tx2"/>
                </a:solidFill>
              </a:rPr>
              <a:t>)]</a:t>
            </a:r>
            <a:endParaRPr lang="en-US" sz="2000" baseline="300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This optimization problem is called </a:t>
            </a:r>
            <a:r>
              <a:rPr lang="en-US" sz="2000" dirty="0" smtClean="0">
                <a:solidFill>
                  <a:srgbClr val="FF0000"/>
                </a:solidFill>
              </a:rPr>
              <a:t>Logistics Regression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Logistic </a:t>
            </a:r>
            <a:r>
              <a:rPr lang="en-US" sz="2000" dirty="0">
                <a:solidFill>
                  <a:srgbClr val="FF0000"/>
                </a:solidFill>
              </a:rPr>
              <a:t>Regression </a:t>
            </a:r>
            <a:r>
              <a:rPr lang="en-US" sz="2000" dirty="0">
                <a:solidFill>
                  <a:schemeClr val="tx1"/>
                </a:solidFill>
              </a:rPr>
              <a:t>is sometimes called the </a:t>
            </a:r>
            <a:r>
              <a:rPr lang="en-US" sz="2000" dirty="0">
                <a:solidFill>
                  <a:srgbClr val="FF0000"/>
                </a:solidFill>
              </a:rPr>
              <a:t>Maximum Entropy model </a:t>
            </a:r>
            <a:r>
              <a:rPr lang="en-US" sz="2000" dirty="0">
                <a:solidFill>
                  <a:schemeClr val="tx1"/>
                </a:solidFill>
              </a:rPr>
              <a:t>in the NLP community (since the resulting distribution is the one that has the largest entropy among all those that activate the same features).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F4EDB6-BFC6-C54E-941A-025A7E6D8270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27879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Logistic Regression (3)</a:t>
            </a:r>
            <a:endParaRPr lang="en-US">
              <a:latin typeface="Courier New" pitchFamily="-107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162800" cy="4525963"/>
          </a:xfrm>
        </p:spPr>
        <p:txBody>
          <a:bodyPr/>
          <a:lstStyle/>
          <a:p>
            <a:pPr eaLnBrk="1" hangingPunct="1"/>
            <a:r>
              <a:rPr lang="en-US" sz="2000" dirty="0">
                <a:solidFill>
                  <a:schemeClr val="tx1"/>
                </a:solidFill>
              </a:rPr>
              <a:t>Using the standard mapping to linear separators through the origin, we would like to minimize: </a:t>
            </a:r>
          </a:p>
          <a:p>
            <a:pPr algn="ctr" eaLnBrk="1" hangingPunct="1">
              <a:buFont typeface="Wingdings" pitchFamily="-107" charset="2"/>
              <a:buNone/>
            </a:pPr>
            <a:r>
              <a:rPr lang="en-US" sz="2000" dirty="0" err="1">
                <a:solidFill>
                  <a:schemeClr val="tx2"/>
                </a:solidFill>
              </a:rPr>
              <a:t>min</a:t>
            </a:r>
            <a:r>
              <a:rPr lang="en-US" sz="2000" baseline="-25000" dirty="0" err="1">
                <a:solidFill>
                  <a:schemeClr val="tx2"/>
                </a:solidFill>
              </a:rPr>
              <a:t>w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Symbol" pitchFamily="-107" charset="2"/>
                <a:sym typeface="Symbol" pitchFamily="-107" charset="2"/>
              </a:rPr>
              <a:t></a:t>
            </a:r>
            <a:r>
              <a:rPr lang="en-US" sz="2000" baseline="-25000" dirty="0" smtClean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30000" dirty="0" smtClean="0">
                <a:solidFill>
                  <a:schemeClr val="tx2"/>
                </a:solidFill>
                <a:latin typeface="Calibri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 log </a:t>
            </a:r>
            <a:r>
              <a:rPr lang="en-US" sz="2000" dirty="0">
                <a:solidFill>
                  <a:schemeClr val="tx2"/>
                </a:solidFill>
              </a:rPr>
              <a:t>P(y= +/-1 | </a:t>
            </a:r>
            <a:r>
              <a:rPr lang="en-US" sz="2000" dirty="0" err="1">
                <a:solidFill>
                  <a:schemeClr val="tx2"/>
                </a:solidFill>
              </a:rPr>
              <a:t>x,w</a:t>
            </a:r>
            <a:r>
              <a:rPr lang="en-US" sz="2000" dirty="0">
                <a:solidFill>
                  <a:schemeClr val="tx2"/>
                </a:solidFill>
              </a:rPr>
              <a:t>)= </a:t>
            </a:r>
            <a:r>
              <a:rPr lang="en-US" sz="2000" dirty="0" err="1">
                <a:solidFill>
                  <a:schemeClr val="tx2"/>
                </a:solidFill>
              </a:rPr>
              <a:t>min</a:t>
            </a:r>
            <a:r>
              <a:rPr lang="en-US" sz="2000" baseline="-25000" dirty="0" err="1">
                <a:solidFill>
                  <a:schemeClr val="tx2"/>
                </a:solidFill>
              </a:rPr>
              <a:t>w</a:t>
            </a:r>
            <a:r>
              <a:rPr lang="en-US" sz="2000" baseline="-25000" dirty="0">
                <a:solidFill>
                  <a:schemeClr val="tx2"/>
                </a:solidFill>
              </a:rPr>
              <a:t>,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Symbol" pitchFamily="-107" charset="2"/>
                <a:sym typeface="Symbol" pitchFamily="-107" charset="2"/>
              </a:rPr>
              <a:t></a:t>
            </a:r>
            <a:r>
              <a:rPr lang="en-US" sz="2000" baseline="-25000" dirty="0" smtClean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30000" dirty="0" smtClean="0">
                <a:solidFill>
                  <a:schemeClr val="tx2"/>
                </a:solidFill>
                <a:latin typeface="Calibri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 log[1+exp</a:t>
            </a:r>
            <a:r>
              <a:rPr lang="en-US" sz="2000" dirty="0">
                <a:solidFill>
                  <a:schemeClr val="tx2"/>
                </a:solidFill>
              </a:rPr>
              <a:t>(-y</a:t>
            </a:r>
            <a:r>
              <a:rPr lang="en-US" sz="2000" baseline="-25000" dirty="0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(w</a:t>
            </a:r>
            <a:r>
              <a:rPr lang="en-US" sz="2000" baseline="30000" dirty="0">
                <a:solidFill>
                  <a:schemeClr val="tx2"/>
                </a:solidFill>
              </a:rPr>
              <a:t>T</a:t>
            </a:r>
            <a:r>
              <a:rPr lang="en-US" sz="2000" dirty="0">
                <a:solidFill>
                  <a:schemeClr val="tx2"/>
                </a:solidFill>
              </a:rPr>
              <a:t>x</a:t>
            </a:r>
            <a:r>
              <a:rPr lang="en-US" sz="2000" baseline="-25000" dirty="0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)]</a:t>
            </a:r>
            <a:endParaRPr lang="en-US" sz="2000" baseline="30000" dirty="0">
              <a:solidFill>
                <a:schemeClr val="tx2"/>
              </a:solidFill>
            </a:endParaRP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>
                <a:solidFill>
                  <a:schemeClr val="tx1"/>
                </a:solidFill>
              </a:rPr>
              <a:t>To get good generalization, it is common to add a </a:t>
            </a:r>
            <a:r>
              <a:rPr lang="en-US" sz="2000" dirty="0"/>
              <a:t>regularization term</a:t>
            </a:r>
            <a:r>
              <a:rPr lang="en-US" sz="2000" dirty="0">
                <a:solidFill>
                  <a:schemeClr val="tx1"/>
                </a:solidFill>
              </a:rPr>
              <a:t>, and the regularized logistics regression then becomes:</a:t>
            </a:r>
          </a:p>
          <a:p>
            <a:pPr algn="ctr" eaLnBrk="1" hangingPunct="1">
              <a:buFont typeface="Wingdings" pitchFamily="-107" charset="2"/>
              <a:buNone/>
            </a:pPr>
            <a:r>
              <a:rPr lang="en-US" sz="2000" dirty="0" err="1">
                <a:solidFill>
                  <a:schemeClr val="tx2"/>
                </a:solidFill>
              </a:rPr>
              <a:t>min</a:t>
            </a:r>
            <a:r>
              <a:rPr lang="en-US" sz="2000" baseline="-25000" dirty="0" err="1">
                <a:solidFill>
                  <a:schemeClr val="tx2"/>
                </a:solidFill>
              </a:rPr>
              <a:t>w</a:t>
            </a:r>
            <a:r>
              <a:rPr lang="en-US" sz="2000" dirty="0">
                <a:solidFill>
                  <a:schemeClr val="tx2"/>
                </a:solidFill>
              </a:rPr>
              <a:t> f(w) = ½ 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baseline="30000" dirty="0" err="1">
                <a:solidFill>
                  <a:schemeClr val="tx2"/>
                </a:solidFill>
              </a:rPr>
              <a:t>T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dirty="0">
                <a:solidFill>
                  <a:schemeClr val="tx2"/>
                </a:solidFill>
              </a:rPr>
              <a:t> + C </a:t>
            </a:r>
            <a:r>
              <a:rPr lang="en-US" sz="2000" dirty="0">
                <a:solidFill>
                  <a:schemeClr val="tx2"/>
                </a:solidFill>
                <a:latin typeface="Symbol" pitchFamily="-107" charset="2"/>
                <a:sym typeface="Symbol" pitchFamily="-107" charset="2"/>
              </a:rPr>
              <a:t></a:t>
            </a:r>
            <a:r>
              <a:rPr lang="en-US" sz="2000" baseline="-25000" dirty="0" smtClean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30000" dirty="0" smtClean="0">
                <a:solidFill>
                  <a:schemeClr val="tx2"/>
                </a:solidFill>
                <a:latin typeface="Calibri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 log[1+exp</a:t>
            </a:r>
            <a:r>
              <a:rPr lang="en-US" sz="2000" dirty="0">
                <a:solidFill>
                  <a:schemeClr val="tx2"/>
                </a:solidFill>
              </a:rPr>
              <a:t>(-y</a:t>
            </a:r>
            <a:r>
              <a:rPr lang="en-US" sz="2000" baseline="-25000" dirty="0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(w</a:t>
            </a:r>
            <a:r>
              <a:rPr lang="en-US" sz="2000" baseline="30000" dirty="0">
                <a:solidFill>
                  <a:schemeClr val="tx2"/>
                </a:solidFill>
              </a:rPr>
              <a:t>T</a:t>
            </a:r>
            <a:r>
              <a:rPr lang="en-US" sz="2000" dirty="0">
                <a:solidFill>
                  <a:schemeClr val="tx2"/>
                </a:solidFill>
              </a:rPr>
              <a:t>x</a:t>
            </a:r>
            <a:r>
              <a:rPr lang="en-US" sz="2000" baseline="-25000" dirty="0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)], </a:t>
            </a:r>
            <a:endParaRPr lang="en-US" sz="2000" baseline="30000" dirty="0">
              <a:solidFill>
                <a:schemeClr val="tx2"/>
              </a:solidFill>
            </a:endParaRPr>
          </a:p>
          <a:p>
            <a:pPr eaLnBrk="1" hangingPunct="1"/>
            <a:endParaRPr lang="en-US" sz="2000" dirty="0">
              <a:solidFill>
                <a:schemeClr val="tx1"/>
              </a:solidFill>
            </a:endParaRPr>
          </a:p>
          <a:p>
            <a:pPr lvl="1" eaLnBrk="1" hangingPunct="1">
              <a:buFont typeface="Wingdings" pitchFamily="-107" charset="2"/>
              <a:buNone/>
            </a:pPr>
            <a:r>
              <a:rPr lang="en-US" sz="1800" dirty="0"/>
              <a:t>Where C is a user selected parameter that balances the two terms. </a:t>
            </a:r>
          </a:p>
          <a:p>
            <a:pPr lvl="1" eaLnBrk="1" hangingPunct="1">
              <a:buFont typeface="Wingdings" pitchFamily="-107" charset="2"/>
              <a:buNone/>
            </a:pPr>
            <a:endParaRPr lang="en-US" sz="1800" dirty="0"/>
          </a:p>
          <a:p>
            <a:pPr algn="ctr" eaLnBrk="1" hangingPunct="1">
              <a:buFont typeface="Wingdings" pitchFamily="-107" charset="2"/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0C6C3F-02EE-1848-89C3-1289CFA7DEA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3831" name="AutoShape 7"/>
          <p:cNvSpPr>
            <a:spLocks/>
          </p:cNvSpPr>
          <p:nvPr/>
        </p:nvSpPr>
        <p:spPr bwMode="auto">
          <a:xfrm rot="-5400000">
            <a:off x="5346699" y="2855913"/>
            <a:ext cx="301625" cy="2514600"/>
          </a:xfrm>
          <a:prstGeom prst="leftBrace">
            <a:avLst>
              <a:gd name="adj1" fmla="val 69474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73832" name="Text Box 8"/>
          <p:cNvSpPr txBox="1">
            <a:spLocks noChangeArrowheads="1"/>
          </p:cNvSpPr>
          <p:nvPr/>
        </p:nvSpPr>
        <p:spPr bwMode="auto">
          <a:xfrm>
            <a:off x="5310187" y="4114800"/>
            <a:ext cx="23590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rPr>
              <a:t>Empirical loss</a:t>
            </a:r>
          </a:p>
        </p:txBody>
      </p:sp>
      <p:sp>
        <p:nvSpPr>
          <p:cNvPr id="973833" name="AutoShape 9"/>
          <p:cNvSpPr>
            <a:spLocks/>
          </p:cNvSpPr>
          <p:nvPr/>
        </p:nvSpPr>
        <p:spPr bwMode="auto">
          <a:xfrm rot="-5400000">
            <a:off x="3386931" y="3723481"/>
            <a:ext cx="293688" cy="803275"/>
          </a:xfrm>
          <a:prstGeom prst="leftBrace">
            <a:avLst>
              <a:gd name="adj1" fmla="val 22793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73834" name="Text Box 10"/>
          <p:cNvSpPr txBox="1">
            <a:spLocks noChangeArrowheads="1"/>
          </p:cNvSpPr>
          <p:nvPr/>
        </p:nvSpPr>
        <p:spPr bwMode="auto">
          <a:xfrm>
            <a:off x="2514600" y="4140200"/>
            <a:ext cx="2293937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itchFamily="-107" charset="0"/>
                <a:ea typeface="Arial" pitchFamily="-107" charset="0"/>
                <a:cs typeface="Arial" pitchFamily="-107" charset="0"/>
              </a:rPr>
              <a:t>Regularization term</a:t>
            </a:r>
          </a:p>
        </p:txBody>
      </p:sp>
    </p:spTree>
    <p:extLst>
      <p:ext uri="{BB962C8B-B14F-4D97-AF65-F5344CB8AC3E}">
        <p14:creationId xmlns:p14="http://schemas.microsoft.com/office/powerpoint/2010/main" val="64780166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31" grpId="0" animBg="1"/>
      <p:bldP spid="973832" grpId="0"/>
      <p:bldP spid="973833" grpId="0" animBg="1"/>
      <p:bldP spid="9738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2" name="Rectangle 4"/>
          <p:cNvSpPr>
            <a:spLocks noChangeArrowheads="1"/>
          </p:cNvSpPr>
          <p:nvPr/>
        </p:nvSpPr>
        <p:spPr bwMode="auto">
          <a:xfrm>
            <a:off x="990600" y="4949328"/>
            <a:ext cx="62484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Probabilistic Learning</a:t>
            </a:r>
          </a:p>
        </p:txBody>
      </p:sp>
      <p:sp>
        <p:nvSpPr>
          <p:cNvPr id="106189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actually two different notions.</a:t>
            </a:r>
          </a:p>
          <a:p>
            <a:r>
              <a:rPr lang="en-US" dirty="0" smtClean="0"/>
              <a:t>Learning probabilistic concepts </a:t>
            </a:r>
          </a:p>
          <a:p>
            <a:pPr lvl="1"/>
            <a:r>
              <a:rPr lang="en-US" dirty="0" smtClean="0"/>
              <a:t>The learned concept is a function </a:t>
            </a:r>
            <a:r>
              <a:rPr lang="en-US" dirty="0" smtClean="0">
                <a:solidFill>
                  <a:srgbClr val="0000FF"/>
                </a:solidFill>
              </a:rPr>
              <a:t>c:X</a:t>
            </a:r>
            <a:r>
              <a:rPr lang="en-US" dirty="0" smtClean="0">
                <a:solidFill>
                  <a:srgbClr val="0000FF"/>
                </a:solidFill>
                <a:sym typeface="Symbol" pitchFamily="18" charset="2"/>
              </a:rPr>
              <a:t>[0,1]</a:t>
            </a:r>
          </a:p>
          <a:p>
            <a:pPr lvl="1"/>
            <a:r>
              <a:rPr lang="en-US" dirty="0" smtClean="0">
                <a:sym typeface="Symbol" pitchFamily="18" charset="2"/>
              </a:rPr>
              <a:t>c(x) may be interpreted as the probability that the label 1 is assigned to x</a:t>
            </a:r>
          </a:p>
          <a:p>
            <a:pPr lvl="1"/>
            <a:r>
              <a:rPr lang="en-US" dirty="0" smtClean="0"/>
              <a:t>The learning theory that we have studied before is applicable (with some extensions).</a:t>
            </a:r>
          </a:p>
          <a:p>
            <a:r>
              <a:rPr lang="en-US" dirty="0" smtClean="0"/>
              <a:t>Bayesian Learning: Use of a probabilistic criterion in selecting a hypothesis</a:t>
            </a:r>
          </a:p>
          <a:p>
            <a:pPr lvl="1"/>
            <a:r>
              <a:rPr lang="en-US" dirty="0" smtClean="0"/>
              <a:t>The hypothesis can be deterministic, a Boolean function.</a:t>
            </a:r>
          </a:p>
          <a:p>
            <a:r>
              <a:rPr lang="en-US" dirty="0" smtClean="0"/>
              <a:t>It’s not the hypothesis – it’s the process.</a:t>
            </a:r>
          </a:p>
          <a:p>
            <a:r>
              <a:rPr lang="en-US" sz="2000" dirty="0" smtClean="0"/>
              <a:t>In practice, as we’ll see, we will use the same principles as before, often similar justifications, and similar algorithms.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21938-476A-4922-BE24-3B8F6A2854D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5867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9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Comments on discriminative Learning</a:t>
            </a:r>
            <a:endParaRPr lang="en-US" sz="4000" dirty="0">
              <a:latin typeface="Courier New" pitchFamily="-107" charset="0"/>
            </a:endParaRPr>
          </a:p>
        </p:txBody>
      </p:sp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3058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2000" dirty="0" err="1">
                <a:solidFill>
                  <a:srgbClr val="FF0000"/>
                </a:solidFill>
              </a:rPr>
              <a:t>min</a:t>
            </a:r>
            <a:r>
              <a:rPr lang="en-US" sz="2000" baseline="-25000" dirty="0" err="1">
                <a:solidFill>
                  <a:srgbClr val="FF0000"/>
                </a:solidFill>
              </a:rPr>
              <a:t>w</a:t>
            </a:r>
            <a:r>
              <a:rPr lang="en-US" sz="2000" dirty="0">
                <a:solidFill>
                  <a:srgbClr val="FF0000"/>
                </a:solidFill>
              </a:rPr>
              <a:t> f(w) </a:t>
            </a:r>
            <a:r>
              <a:rPr lang="en-US" sz="2000" dirty="0">
                <a:solidFill>
                  <a:schemeClr val="tx2"/>
                </a:solidFill>
              </a:rPr>
              <a:t>= ½ 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baseline="30000" dirty="0" err="1">
                <a:solidFill>
                  <a:schemeClr val="tx2"/>
                </a:solidFill>
              </a:rPr>
              <a:t>T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dirty="0">
                <a:solidFill>
                  <a:schemeClr val="tx2"/>
                </a:solidFill>
              </a:rPr>
              <a:t> + C </a:t>
            </a:r>
            <a:r>
              <a:rPr lang="en-US" sz="2000" dirty="0">
                <a:solidFill>
                  <a:schemeClr val="tx2"/>
                </a:solidFill>
                <a:sym typeface="Symbol" pitchFamily="-107" charset="2"/>
              </a:rPr>
              <a:t></a:t>
            </a:r>
            <a:r>
              <a:rPr lang="en-US" sz="2000" baseline="-25000" dirty="0" smtClean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30000" dirty="0" smtClean="0">
                <a:solidFill>
                  <a:schemeClr val="tx2"/>
                </a:solidFill>
                <a:latin typeface="Calibri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 log[1+exp</a:t>
            </a:r>
            <a:r>
              <a:rPr lang="en-US" sz="2000" dirty="0">
                <a:solidFill>
                  <a:schemeClr val="tx2"/>
                </a:solidFill>
              </a:rPr>
              <a:t>(-</a:t>
            </a:r>
            <a:r>
              <a:rPr lang="en-US" sz="2000" dirty="0" err="1">
                <a:solidFill>
                  <a:schemeClr val="tx2"/>
                </a:solidFill>
              </a:rPr>
              <a:t>y</a:t>
            </a:r>
            <a:r>
              <a:rPr lang="en-US" sz="2000" baseline="-25000" dirty="0" err="1">
                <a:solidFill>
                  <a:schemeClr val="tx2"/>
                </a:solidFill>
              </a:rPr>
              <a:t>i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baseline="30000" dirty="0" err="1">
                <a:solidFill>
                  <a:schemeClr val="tx2"/>
                </a:solidFill>
              </a:rPr>
              <a:t>T</a:t>
            </a:r>
            <a:r>
              <a:rPr lang="en-US" sz="2000" dirty="0" err="1">
                <a:solidFill>
                  <a:schemeClr val="tx2"/>
                </a:solidFill>
              </a:rPr>
              <a:t>x</a:t>
            </a:r>
            <a:r>
              <a:rPr lang="en-US" sz="2000" baseline="-25000" dirty="0" err="1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)], </a:t>
            </a:r>
            <a:endParaRPr lang="en-US" sz="2000" baseline="300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1800" dirty="0"/>
              <a:t>Where C is a user selected parameter that balances the two terms. </a:t>
            </a:r>
          </a:p>
          <a:p>
            <a:pPr lvl="1" eaLnBrk="1" hangingPunct="1">
              <a:lnSpc>
                <a:spcPct val="90000"/>
              </a:lnSpc>
              <a:buFont typeface="Wingdings" pitchFamily="-107" charset="2"/>
              <a:buNone/>
            </a:pP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Since the </a:t>
            </a:r>
            <a:r>
              <a:rPr lang="en-US" sz="2000" dirty="0">
                <a:solidFill>
                  <a:schemeClr val="tx1"/>
                </a:solidFill>
              </a:rPr>
              <a:t>second term </a:t>
            </a:r>
            <a:r>
              <a:rPr lang="en-US" sz="2000" dirty="0" smtClean="0">
                <a:solidFill>
                  <a:schemeClr val="tx1"/>
                </a:solidFill>
              </a:rPr>
              <a:t>is </a:t>
            </a:r>
            <a:r>
              <a:rPr lang="en-US" sz="2000" dirty="0"/>
              <a:t>t</a:t>
            </a:r>
            <a:r>
              <a:rPr lang="en-US" sz="2000" dirty="0" smtClean="0">
                <a:solidFill>
                  <a:schemeClr val="tx1"/>
                </a:solidFill>
              </a:rPr>
              <a:t>he </a:t>
            </a:r>
            <a:r>
              <a:rPr lang="en-US" sz="2000" dirty="0">
                <a:solidFill>
                  <a:srgbClr val="FF0000"/>
                </a:solidFill>
              </a:rPr>
              <a:t>loss </a:t>
            </a:r>
            <a:r>
              <a:rPr lang="en-US" sz="2000" dirty="0" smtClean="0">
                <a:solidFill>
                  <a:srgbClr val="FF0000"/>
                </a:solidFill>
              </a:rPr>
              <a:t>function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Therefore</a:t>
            </a:r>
            <a:r>
              <a:rPr lang="en-US" sz="2000" dirty="0">
                <a:solidFill>
                  <a:schemeClr val="tx1"/>
                </a:solidFill>
              </a:rPr>
              <a:t>, regularized logistic regression can be  related to other learning methods, e.g., SVMs.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00B050"/>
                </a:solidFill>
              </a:rPr>
              <a:t>L</a:t>
            </a:r>
            <a:r>
              <a:rPr lang="en-US" sz="2000" baseline="-25000" dirty="0">
                <a:solidFill>
                  <a:srgbClr val="00B050"/>
                </a:solidFill>
              </a:rPr>
              <a:t>1</a:t>
            </a:r>
            <a:r>
              <a:rPr lang="en-US" sz="2000" dirty="0">
                <a:solidFill>
                  <a:srgbClr val="00B050"/>
                </a:solidFill>
              </a:rPr>
              <a:t> SVM </a:t>
            </a:r>
            <a:r>
              <a:rPr lang="en-US" sz="2000" dirty="0">
                <a:solidFill>
                  <a:schemeClr val="tx1"/>
                </a:solidFill>
              </a:rPr>
              <a:t>solves the </a:t>
            </a:r>
            <a:r>
              <a:rPr lang="en-US" sz="2000" dirty="0" smtClean="0">
                <a:solidFill>
                  <a:schemeClr val="tx1"/>
                </a:solidFill>
              </a:rPr>
              <a:t>following optimization problem:</a:t>
            </a: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           </a:t>
            </a:r>
            <a:r>
              <a:rPr lang="en-US" sz="2000" dirty="0" err="1">
                <a:solidFill>
                  <a:srgbClr val="00B050"/>
                </a:solidFill>
              </a:rPr>
              <a:t>min</a:t>
            </a:r>
            <a:r>
              <a:rPr lang="en-US" sz="2000" baseline="-25000" dirty="0" err="1">
                <a:solidFill>
                  <a:srgbClr val="00B050"/>
                </a:solidFill>
              </a:rPr>
              <a:t>w</a:t>
            </a:r>
            <a:r>
              <a:rPr lang="en-US" sz="2000" dirty="0">
                <a:solidFill>
                  <a:srgbClr val="00B050"/>
                </a:solidFill>
              </a:rPr>
              <a:t> f</a:t>
            </a:r>
            <a:r>
              <a:rPr lang="en-US" sz="2000" baseline="-25000" dirty="0">
                <a:solidFill>
                  <a:srgbClr val="00B050"/>
                </a:solidFill>
              </a:rPr>
              <a:t>1</a:t>
            </a:r>
            <a:r>
              <a:rPr lang="en-US" sz="2000" dirty="0">
                <a:solidFill>
                  <a:srgbClr val="00B050"/>
                </a:solidFill>
              </a:rPr>
              <a:t>(w) </a:t>
            </a:r>
            <a:r>
              <a:rPr lang="en-US" sz="2000" dirty="0">
                <a:solidFill>
                  <a:schemeClr val="tx2"/>
                </a:solidFill>
              </a:rPr>
              <a:t>= ½ 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baseline="30000" dirty="0" err="1">
                <a:solidFill>
                  <a:schemeClr val="tx2"/>
                </a:solidFill>
              </a:rPr>
              <a:t>T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dirty="0">
                <a:solidFill>
                  <a:schemeClr val="tx2"/>
                </a:solidFill>
              </a:rPr>
              <a:t> + C </a:t>
            </a:r>
            <a:r>
              <a:rPr lang="en-US" sz="2000" dirty="0">
                <a:solidFill>
                  <a:schemeClr val="tx2"/>
                </a:solidFill>
                <a:sym typeface="Symbol" pitchFamily="-107" charset="2"/>
              </a:rPr>
              <a:t></a:t>
            </a:r>
            <a:r>
              <a:rPr lang="en-US" sz="2000" baseline="-25000" dirty="0" smtClean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30000" dirty="0" smtClean="0">
                <a:solidFill>
                  <a:schemeClr val="tx2"/>
                </a:solidFill>
                <a:latin typeface="Calibri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 max(0,1-y</a:t>
            </a:r>
            <a:r>
              <a:rPr lang="en-US" sz="2000" baseline="-25000" dirty="0" smtClean="0">
                <a:solidFill>
                  <a:schemeClr val="tx2"/>
                </a:solidFill>
              </a:rPr>
              <a:t>i</a:t>
            </a:r>
            <a:r>
              <a:rPr lang="en-US" sz="2000" dirty="0" smtClean="0">
                <a:solidFill>
                  <a:schemeClr val="tx2"/>
                </a:solidFill>
              </a:rPr>
              <a:t>(</a:t>
            </a:r>
            <a:r>
              <a:rPr lang="en-US" sz="2000" dirty="0" err="1" smtClean="0">
                <a:solidFill>
                  <a:schemeClr val="tx2"/>
                </a:solidFill>
              </a:rPr>
              <a:t>w</a:t>
            </a:r>
            <a:r>
              <a:rPr lang="en-US" sz="2000" baseline="30000" dirty="0" err="1" smtClean="0">
                <a:solidFill>
                  <a:schemeClr val="tx2"/>
                </a:solidFill>
              </a:rPr>
              <a:t>T</a:t>
            </a:r>
            <a:r>
              <a:rPr lang="en-US" sz="2000" dirty="0" err="1" smtClean="0">
                <a:solidFill>
                  <a:schemeClr val="tx2"/>
                </a:solidFill>
              </a:rPr>
              <a:t>x</a:t>
            </a:r>
            <a:r>
              <a:rPr lang="en-US" sz="2000" baseline="-25000" dirty="0" err="1" smtClean="0">
                <a:solidFill>
                  <a:schemeClr val="tx2"/>
                </a:solidFill>
              </a:rPr>
              <a:t>i</a:t>
            </a:r>
            <a:r>
              <a:rPr lang="en-US" sz="2000" dirty="0" smtClean="0">
                <a:solidFill>
                  <a:schemeClr val="tx2"/>
                </a:solidFill>
              </a:rPr>
              <a:t>) </a:t>
            </a:r>
            <a:endParaRPr lang="en-US" sz="2000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rgbClr val="3333FF"/>
                </a:solidFill>
              </a:rPr>
              <a:t>L</a:t>
            </a:r>
            <a:r>
              <a:rPr lang="en-US" sz="2000" baseline="-25000" dirty="0">
                <a:solidFill>
                  <a:srgbClr val="3333FF"/>
                </a:solidFill>
              </a:rPr>
              <a:t>2</a:t>
            </a:r>
            <a:r>
              <a:rPr lang="en-US" sz="2000" dirty="0">
                <a:solidFill>
                  <a:srgbClr val="3333FF"/>
                </a:solidFill>
              </a:rPr>
              <a:t> SVM </a:t>
            </a:r>
            <a:r>
              <a:rPr lang="en-US" sz="2000" dirty="0">
                <a:solidFill>
                  <a:schemeClr val="tx1"/>
                </a:solidFill>
              </a:rPr>
              <a:t>solves the following </a:t>
            </a:r>
            <a:r>
              <a:rPr lang="en-US" sz="2000" dirty="0" smtClean="0">
                <a:solidFill>
                  <a:schemeClr val="tx1"/>
                </a:solidFill>
              </a:rPr>
              <a:t>optimization </a:t>
            </a:r>
            <a:r>
              <a:rPr lang="en-US" sz="2000" dirty="0">
                <a:solidFill>
                  <a:schemeClr val="tx1"/>
                </a:solidFill>
              </a:rPr>
              <a:t>problem: </a:t>
            </a:r>
          </a:p>
          <a:p>
            <a:pPr eaLnBrk="1" hangingPunct="1">
              <a:lnSpc>
                <a:spcPct val="90000"/>
              </a:lnSpc>
              <a:buFont typeface="Wingdings" pitchFamily="-107" charset="2"/>
              <a:buNone/>
            </a:pPr>
            <a:r>
              <a:rPr lang="en-US" sz="2000" dirty="0">
                <a:solidFill>
                  <a:schemeClr val="tx2"/>
                </a:solidFill>
              </a:rPr>
              <a:t>           </a:t>
            </a:r>
            <a:r>
              <a:rPr lang="en-US" sz="2000" dirty="0" err="1">
                <a:solidFill>
                  <a:srgbClr val="3333FF"/>
                </a:solidFill>
              </a:rPr>
              <a:t>min</a:t>
            </a:r>
            <a:r>
              <a:rPr lang="en-US" sz="2000" baseline="-25000" dirty="0" err="1">
                <a:solidFill>
                  <a:srgbClr val="3333FF"/>
                </a:solidFill>
              </a:rPr>
              <a:t>w</a:t>
            </a:r>
            <a:r>
              <a:rPr lang="en-US" sz="2000" dirty="0">
                <a:solidFill>
                  <a:srgbClr val="3333FF"/>
                </a:solidFill>
              </a:rPr>
              <a:t> </a:t>
            </a:r>
            <a:r>
              <a:rPr lang="en-US" sz="2000" dirty="0" smtClean="0">
                <a:solidFill>
                  <a:srgbClr val="3333FF"/>
                </a:solidFill>
              </a:rPr>
              <a:t>f</a:t>
            </a:r>
            <a:r>
              <a:rPr lang="en-US" sz="2000" baseline="-25000" dirty="0" smtClean="0">
                <a:solidFill>
                  <a:srgbClr val="3333FF"/>
                </a:solidFill>
              </a:rPr>
              <a:t>2</a:t>
            </a:r>
            <a:r>
              <a:rPr lang="en-US" sz="2000" dirty="0" smtClean="0">
                <a:solidFill>
                  <a:srgbClr val="3333FF"/>
                </a:solidFill>
              </a:rPr>
              <a:t>(w</a:t>
            </a:r>
            <a:r>
              <a:rPr lang="en-US" sz="2000" dirty="0">
                <a:solidFill>
                  <a:srgbClr val="3333FF"/>
                </a:solidFill>
              </a:rPr>
              <a:t>) </a:t>
            </a:r>
            <a:r>
              <a:rPr lang="en-US" sz="2000" dirty="0">
                <a:solidFill>
                  <a:schemeClr val="tx2"/>
                </a:solidFill>
              </a:rPr>
              <a:t>= ½ 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baseline="30000" dirty="0" err="1">
                <a:solidFill>
                  <a:schemeClr val="tx2"/>
                </a:solidFill>
              </a:rPr>
              <a:t>T</a:t>
            </a:r>
            <a:r>
              <a:rPr lang="en-US" sz="2000" dirty="0" err="1">
                <a:solidFill>
                  <a:schemeClr val="tx2"/>
                </a:solidFill>
              </a:rPr>
              <a:t>w</a:t>
            </a:r>
            <a:r>
              <a:rPr lang="en-US" sz="2000" dirty="0">
                <a:solidFill>
                  <a:schemeClr val="tx2"/>
                </a:solidFill>
              </a:rPr>
              <a:t> + C </a:t>
            </a:r>
            <a:r>
              <a:rPr lang="en-US" sz="2000" dirty="0">
                <a:solidFill>
                  <a:schemeClr val="tx2"/>
                </a:solidFill>
                <a:sym typeface="Symbol" pitchFamily="-107" charset="2"/>
              </a:rPr>
              <a:t></a:t>
            </a:r>
            <a:r>
              <a:rPr lang="en-US" sz="2000" baseline="-25000" dirty="0" smtClean="0">
                <a:solidFill>
                  <a:schemeClr val="tx2"/>
                </a:solidFill>
                <a:sym typeface="Symbol" pitchFamily="-107" charset="2"/>
              </a:rPr>
              <a:t>1</a:t>
            </a:r>
            <a:r>
              <a:rPr lang="en-US" sz="2000" baseline="30000" dirty="0" smtClean="0">
                <a:solidFill>
                  <a:schemeClr val="tx2"/>
                </a:solidFill>
                <a:latin typeface="Calibri"/>
              </a:rPr>
              <a:t>m</a:t>
            </a:r>
            <a:r>
              <a:rPr lang="en-US" sz="2000" dirty="0" smtClean="0">
                <a:solidFill>
                  <a:schemeClr val="tx2"/>
                </a:solidFill>
              </a:rPr>
              <a:t> (max(0,1-y</a:t>
            </a:r>
            <a:r>
              <a:rPr lang="en-US" sz="2000" baseline="-25000" dirty="0" smtClean="0">
                <a:solidFill>
                  <a:schemeClr val="tx2"/>
                </a:solidFill>
              </a:rPr>
              <a:t>i</a:t>
            </a:r>
            <a:r>
              <a:rPr lang="en-US" sz="2000" dirty="0" smtClean="0">
                <a:solidFill>
                  <a:schemeClr val="tx2"/>
                </a:solidFill>
              </a:rPr>
              <a:t>w</a:t>
            </a:r>
            <a:r>
              <a:rPr lang="en-US" sz="2000" baseline="30000" dirty="0" smtClean="0">
                <a:solidFill>
                  <a:schemeClr val="tx2"/>
                </a:solidFill>
              </a:rPr>
              <a:t>T</a:t>
            </a:r>
            <a:r>
              <a:rPr lang="en-US" sz="2000" dirty="0" smtClean="0">
                <a:solidFill>
                  <a:schemeClr val="tx2"/>
                </a:solidFill>
              </a:rPr>
              <a:t>x</a:t>
            </a:r>
            <a:r>
              <a:rPr lang="en-US" sz="2000" baseline="-25000" dirty="0" smtClean="0">
                <a:solidFill>
                  <a:schemeClr val="tx2"/>
                </a:solidFill>
              </a:rPr>
              <a:t>i</a:t>
            </a:r>
            <a:r>
              <a:rPr lang="en-US" sz="2000" dirty="0">
                <a:solidFill>
                  <a:schemeClr val="tx2"/>
                </a:solidFill>
              </a:rPr>
              <a:t>))</a:t>
            </a:r>
            <a:r>
              <a:rPr lang="en-US" sz="2000" baseline="30000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endParaRPr lang="en-US" sz="2000" dirty="0">
              <a:solidFill>
                <a:schemeClr val="tx2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-107" charset="2"/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C701DA-3501-4F4F-8C11-87DF22800787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2000" b="0" i="0" u="none" strike="noStrike" kern="1200" cap="none" spc="0" normalizeH="0" baseline="0" noProof="0" smtClean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5879" name="AutoShape 7"/>
          <p:cNvSpPr>
            <a:spLocks/>
          </p:cNvSpPr>
          <p:nvPr/>
        </p:nvSpPr>
        <p:spPr bwMode="auto">
          <a:xfrm rot="-5400000">
            <a:off x="5476014" y="1004160"/>
            <a:ext cx="301625" cy="2262054"/>
          </a:xfrm>
          <a:prstGeom prst="leftBrace">
            <a:avLst>
              <a:gd name="adj1" fmla="val 69474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75880" name="Text Box 8"/>
          <p:cNvSpPr txBox="1">
            <a:spLocks noChangeArrowheads="1"/>
          </p:cNvSpPr>
          <p:nvPr/>
        </p:nvSpPr>
        <p:spPr bwMode="auto">
          <a:xfrm>
            <a:off x="5565775" y="2071687"/>
            <a:ext cx="23590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/>
                <a:ea typeface="Arial" pitchFamily="-107" charset="0"/>
                <a:cs typeface="Arial" pitchFamily="-107" charset="0"/>
              </a:rPr>
              <a:t>Empirical loss</a:t>
            </a:r>
          </a:p>
        </p:txBody>
      </p:sp>
      <p:sp>
        <p:nvSpPr>
          <p:cNvPr id="975881" name="AutoShape 9"/>
          <p:cNvSpPr>
            <a:spLocks/>
          </p:cNvSpPr>
          <p:nvPr/>
        </p:nvSpPr>
        <p:spPr bwMode="auto">
          <a:xfrm rot="-5400000">
            <a:off x="3566321" y="1813718"/>
            <a:ext cx="293688" cy="650876"/>
          </a:xfrm>
          <a:prstGeom prst="leftBrace">
            <a:avLst>
              <a:gd name="adj1" fmla="val 22793"/>
              <a:gd name="adj2" fmla="val 50000"/>
            </a:avLst>
          </a:prstGeom>
          <a:noFill/>
          <a:ln w="25400">
            <a:solidFill>
              <a:srgbClr val="0099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75882" name="Text Box 10"/>
          <p:cNvSpPr txBox="1">
            <a:spLocks noChangeArrowheads="1"/>
          </p:cNvSpPr>
          <p:nvPr/>
        </p:nvSpPr>
        <p:spPr bwMode="auto">
          <a:xfrm>
            <a:off x="1600200" y="2071687"/>
            <a:ext cx="2293937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libri"/>
                <a:ea typeface="Arial" pitchFamily="-107" charset="0"/>
                <a:cs typeface="Arial" pitchFamily="-107" charset="0"/>
              </a:rPr>
              <a:t>Regularization term</a:t>
            </a:r>
          </a:p>
        </p:txBody>
      </p:sp>
      <p:sp>
        <p:nvSpPr>
          <p:cNvPr id="975883" name="Line 11"/>
          <p:cNvSpPr>
            <a:spLocks noChangeShapeType="1"/>
          </p:cNvSpPr>
          <p:nvPr/>
        </p:nvSpPr>
        <p:spPr bwMode="auto">
          <a:xfrm>
            <a:off x="3276629" y="5257800"/>
            <a:ext cx="2224947" cy="0"/>
          </a:xfrm>
          <a:prstGeom prst="line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75885" name="Line 13"/>
          <p:cNvSpPr>
            <a:spLocks noChangeShapeType="1"/>
          </p:cNvSpPr>
          <p:nvPr/>
        </p:nvSpPr>
        <p:spPr bwMode="auto">
          <a:xfrm>
            <a:off x="4495799" y="2020389"/>
            <a:ext cx="2262053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651738"/>
            <a:ext cx="3352800" cy="2063262"/>
          </a:xfrm>
          <a:prstGeom prst="rect">
            <a:avLst/>
          </a:prstGeom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200400" y="4572000"/>
            <a:ext cx="2224947" cy="0"/>
          </a:xfrm>
          <a:prstGeom prst="line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24036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9" grpId="0" animBg="1"/>
      <p:bldP spid="975880" grpId="0"/>
      <p:bldP spid="975881" grpId="0" animBg="1"/>
      <p:bldP spid="975882" grpId="0"/>
      <p:bldP spid="975883" grpId="0" animBg="1"/>
      <p:bldP spid="975885" grpId="0" animBg="1"/>
      <p:bldP spid="12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more NB examples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887FA9-2A0B-4E61-8101-EE863245E98F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83" name="Text Box 3"/>
          <p:cNvSpPr txBox="1">
            <a:spLocks noChangeArrowheads="1"/>
          </p:cNvSpPr>
          <p:nvPr/>
        </p:nvSpPr>
        <p:spPr bwMode="auto">
          <a:xfrm>
            <a:off x="457200" y="1703388"/>
            <a:ext cx="8470900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Instance space X: Text documents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Instances are labeled according to 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f(x)=like/dislike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Goal: Learn this function such that, given a new document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you can use it to decide if you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like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it or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not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How to represent the document 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How to estimate the probabilities 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How to classify?</a:t>
            </a:r>
          </a:p>
        </p:txBody>
      </p:sp>
      <p:graphicFrame>
        <p:nvGraphicFramePr>
          <p:cNvPr id="1044484" name="Object 4"/>
          <p:cNvGraphicFramePr>
            <a:graphicFrameLocks noChangeAspect="1"/>
          </p:cNvGraphicFramePr>
          <p:nvPr>
            <p:extLst/>
          </p:nvPr>
        </p:nvGraphicFramePr>
        <p:xfrm>
          <a:off x="2206625" y="1108075"/>
          <a:ext cx="449103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משוואה" r:id="rId4" imgW="2145960" imgH="266400" progId="Equation.3">
                  <p:embed/>
                </p:oleObj>
              </mc:Choice>
              <mc:Fallback>
                <p:oleObj name="משוואה" r:id="rId4" imgW="2145960" imgH="266400" progId="Equation.3">
                  <p:embed/>
                  <p:pic>
                    <p:nvPicPr>
                      <p:cNvPr id="1044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1108075"/>
                        <a:ext cx="4491038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Learning to Classify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425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5" name="Text Box 3"/>
          <p:cNvSpPr txBox="1">
            <a:spLocks noChangeArrowheads="1"/>
          </p:cNvSpPr>
          <p:nvPr/>
        </p:nvSpPr>
        <p:spPr bwMode="auto">
          <a:xfrm>
            <a:off x="457200" y="1055687"/>
            <a:ext cx="8623300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Instance space X: Text documents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Instances are labeled according to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y = f(x) = like/dislike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How to represent the document 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 document will be represented as a list of its words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    The representation question can be viewed as the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generation question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We have a dictionary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 words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(therefore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parameters)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We have documents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size 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 can account for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word position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&amp;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count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Having a parameter for each word &amp; position may be too much: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#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of parameters: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 x 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x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(2 x 100 x 50,000 ~ 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Simplifying Assumption: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The probability of observing a word in a document is independent of its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location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This still allows us to think about two ways of generating the document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Representation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40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160195" name="Text Box 3"/>
              <p:cNvSpPr txBox="1">
                <a:spLocks noChangeArrowheads="1"/>
              </p:cNvSpPr>
              <p:nvPr/>
            </p:nvSpPr>
            <p:spPr bwMode="auto">
              <a:xfrm>
                <a:off x="304800" y="1055687"/>
                <a:ext cx="8775700" cy="60016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 Narrow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want to compute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         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argmax</a:t>
                </a:r>
                <a:r>
                  <a:rPr kumimoji="0" lang="en-US" sz="20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P(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y|D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)  = 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argmax</a:t>
                </a:r>
                <a:r>
                  <a:rPr kumimoji="0" lang="en-US" sz="20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y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 P(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D|y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) P(y)/P(D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) =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                                             = 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argmax</a:t>
                </a:r>
                <a:r>
                  <a:rPr kumimoji="0" lang="en-US" sz="20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y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 P(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D|y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  <a:sym typeface="Symbol" pitchFamily="18" charset="2"/>
                  </a:rPr>
                  <a:t>)P(y)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Symbol" pitchFamily="18" charset="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Our assumptions will go into estimating P(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D|y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):</a:t>
                </a:r>
              </a:p>
              <a:p>
                <a:pPr marL="457200" marR="0" lvl="0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Multivariate Bernoulli</a:t>
                </a:r>
              </a:p>
              <a:p>
                <a:pPr marL="971550" marR="0" lvl="1" indent="-5143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+mj-lt"/>
                  <a:buAutoNum type="romanUcPeriod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To generate a document, first decide if it’s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good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(y=1)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or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bad (y=0)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914400" marR="0" lvl="1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romanUcPeriod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Given that, consider your dictionary of words and choose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into your document with probability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p(w |y)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irrespective of anything else. </a:t>
                </a:r>
              </a:p>
              <a:p>
                <a:pPr marL="914400" marR="0" lvl="1" indent="-4572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romanUcPeriod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If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the size of the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dictionary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is |V|=n, we can then write         </a:t>
                </a:r>
              </a:p>
              <a:p>
                <a:pPr lvl="0"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            </a:t>
                </a: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   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P(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d|y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)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limLoc m:val="subSup"/>
                        <m:ctrlP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1</m:t>
                        </m:r>
                      </m:sub>
                      <m:sup>
                        <m:r>
                          <a:rPr kumimoji="0" lang="en-US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itchFamily="34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wi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=1|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000" baseline="-5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wi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=0|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000" dirty="0">
                            <a:solidFill>
                              <a:srgbClr val="0000FF"/>
                            </a:solidFill>
                            <a:latin typeface="Calibri"/>
                            <a:cs typeface="Arial" pitchFamily="34" charset="0"/>
                          </a:rPr>
                          <m:t>)1-</m:t>
                        </m:r>
                        <m:r>
                          <m:rPr>
                            <m:nor/>
                          </m:rPr>
                          <a:rPr lang="en-US" sz="2000" baseline="30000" dirty="0">
                            <a:solidFill>
                              <a:srgbClr val="0000FF"/>
                            </a:solidFill>
                            <a:latin typeface="Tahoma" pitchFamily="34" charset="0"/>
                            <a:cs typeface="Arial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000" baseline="-5000" dirty="0">
                            <a:solidFill>
                              <a:srgbClr val="0000FF"/>
                            </a:solidFill>
                            <a:latin typeface="Tahoma" pitchFamily="34" charset="0"/>
                            <a:cs typeface="Arial" pitchFamily="34" charset="0"/>
                          </a:rPr>
                          <m:t>i</m:t>
                        </m:r>
                      </m:e>
                    </m:nary>
                    <m:r>
                      <a:rPr kumimoji="0" lang="en-US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itchFamily="34" charset="0"/>
                      </a:rPr>
                      <m:t>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mmi10"/>
                    <a:ea typeface="+mn-ea"/>
                    <a:cs typeface="Arial" pitchFamily="34" charset="0"/>
                  </a:rPr>
                  <a:t>¦</a:t>
                </a:r>
                <a:endParaRPr kumimoji="0" lang="en-US" sz="2000" b="0" i="0" u="none" strike="noStrike" kern="1200" cap="none" spc="0" normalizeH="0" baseline="-500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Where: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      p(w=1/0|y):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5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the probability that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w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5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appears/does-not in a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 y-labeled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50000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document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.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       b</a:t>
                </a:r>
                <a:r>
                  <a:rPr kumimoji="0" lang="en-US" sz="20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</a:rPr>
                  <a:t>i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{0,1} indicates whether word 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w</a:t>
                </a:r>
                <a:r>
                  <a:rPr kumimoji="0" lang="en-US" sz="20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i</a:t>
                </a:r>
                <a:r>
                  <a:rPr kumimoji="0" lang="en-US" sz="2000" b="0" i="0" u="none" strike="noStrike" kern="1200" cap="none" spc="0" normalizeH="0" baseline="-25000" noProof="0" dirty="0" smtClean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 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occurs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in document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A50021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d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2n+2 parameters: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    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Estimating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P(</a:t>
                </a:r>
                <a:r>
                  <a:rPr kumimoji="0" 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w</a:t>
                </a:r>
                <a:r>
                  <a:rPr kumimoji="0" lang="en-US" sz="20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i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 =1|y)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and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P(y)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is done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Arial" pitchFamily="34" charset="0"/>
                    <a:sym typeface="Symbol" pitchFamily="18" charset="2"/>
                  </a:rPr>
                  <a:t>in the ML way as before (counting).</a:t>
                </a:r>
                <a:endPara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F24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6019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055687"/>
                <a:ext cx="8775700" cy="6001643"/>
              </a:xfrm>
              <a:prstGeom prst="rect">
                <a:avLst/>
              </a:prstGeom>
              <a:blipFill>
                <a:blip r:embed="rId3"/>
                <a:stretch>
                  <a:fillRect l="-7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via Bayes Rule (B)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6019800" y="1524000"/>
                <a:ext cx="2999526" cy="1569660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Parameters: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Priors: P(y=0/1) </a:t>
                </a:r>
              </a:p>
              <a:p>
                <a:pPr marL="457200" lvl="0" indent="-457200" eaLnBrk="1" hangingPunct="1">
                  <a:buFontTx/>
                  <a:buAutoNum type="arabicPeriod"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</a:t>
                </a:r>
                <a:r>
                  <a:rPr kumimoji="0" lang="en-US" sz="24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lang="az-Cyrl-AZ" sz="2400" dirty="0">
                    <a:solidFill>
                      <a:srgbClr val="0000FF"/>
                    </a:solidFill>
                    <a:latin typeface="cmsy10"/>
                  </a:rPr>
                  <a:t>Є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Dictionary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p(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</a:t>
                </a:r>
                <a:r>
                  <a:rPr kumimoji="0" lang="en-US" sz="24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=0/1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|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y=0/1)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F243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524000"/>
                <a:ext cx="2999526" cy="1569660"/>
              </a:xfrm>
              <a:prstGeom prst="rect">
                <a:avLst/>
              </a:prstGeom>
              <a:blipFill>
                <a:blip r:embed="rId4"/>
                <a:stretch>
                  <a:fillRect l="-3030" t="-2692" b="-7308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209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5" name="Text Box 3"/>
          <p:cNvSpPr txBox="1">
            <a:spLocks noChangeArrowheads="1"/>
          </p:cNvSpPr>
          <p:nvPr/>
        </p:nvSpPr>
        <p:spPr bwMode="auto">
          <a:xfrm>
            <a:off x="457200" y="1055687"/>
            <a:ext cx="86233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want to compute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argmax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P(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y|D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)  =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argmax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P(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D|y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) P(y)/P(D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) =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                                           =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argmax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P(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D|y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)P(y)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assumptions will go into estimating P(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D|y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Multinomial</a:t>
            </a:r>
          </a:p>
          <a:p>
            <a:pPr marL="971550" marR="0" lvl="1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generate a document, first decide if it’s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good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(y=1)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bad (y=0)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Given that, place N words into d, such that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placed with probability         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/>
                <a:ea typeface="+mn-ea"/>
                <a:cs typeface="+mn-cs"/>
                <a:sym typeface="Symbol"/>
              </a:rPr>
              <a:t>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=1.</a:t>
            </a: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Probability of a document is: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P(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d|y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= 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N!/n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!...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 P(w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|y)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1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…p(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|y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000" b="0" i="0" u="none" strike="noStrike" kern="1200" cap="none" spc="0" normalizeH="0" baseline="30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2000" b="0" i="0" u="none" strike="noStrike" kern="1200" cap="none" spc="0" normalizeH="0" baseline="1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endPara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       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Where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n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is the # of times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w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 appears in the document.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Same # of parameters: 2n+2, where n = |Dictionary|, but the estimation is done a bit differently. (HW).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Multinomial Model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019800" y="1066800"/>
                <a:ext cx="2999526" cy="2185214"/>
              </a:xfrm>
              <a:prstGeom prst="rect">
                <a:avLst/>
              </a:prstGeom>
              <a:solidFill>
                <a:srgbClr val="FFFFCC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Parameters: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Priors: P(y=0/1) </a:t>
                </a:r>
              </a:p>
              <a:p>
                <a:pPr marL="457200" lvl="0" indent="-457200" eaLnBrk="1" hangingPunct="1">
                  <a:buFontTx/>
                  <a:buAutoNum type="arabicPeriod"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Calibri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Calibri"/>
                  </a:rPr>
                  <a:t>w</a:t>
                </a:r>
                <a:r>
                  <a:rPr lang="en-US" sz="2400" baseline="-25000" dirty="0" err="1">
                    <a:solidFill>
                      <a:srgbClr val="0000FF"/>
                    </a:solidFill>
                    <a:latin typeface="Calibri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Calibri"/>
                  </a:rPr>
                  <a:t> </a:t>
                </a:r>
                <a:r>
                  <a:rPr lang="az-Cyrl-AZ" sz="2400" dirty="0">
                    <a:solidFill>
                      <a:srgbClr val="0000FF"/>
                    </a:solidFill>
                    <a:latin typeface="cmsy10"/>
                  </a:rPr>
                  <a:t>Є</a:t>
                </a:r>
                <a:r>
                  <a:rPr lang="en-US" sz="2400" dirty="0">
                    <a:solidFill>
                      <a:srgbClr val="0000FF"/>
                    </a:solidFill>
                    <a:latin typeface="Calibri"/>
                  </a:rPr>
                  <a:t> Dictionary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p(</a:t>
                </a:r>
                <a:r>
                  <a:rPr kumimoji="0" 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</a:t>
                </a:r>
                <a:r>
                  <a:rPr kumimoji="0" lang="en-US" sz="2400" b="0" i="0" u="none" strike="noStrike" kern="1200" cap="none" spc="0" normalizeH="0" baseline="-25000" noProof="0" dirty="0" err="1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=0/1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|</a:t>
                </a:r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y=0/1)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dictionary items are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 chosen into 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066800"/>
                <a:ext cx="2999526" cy="2185214"/>
              </a:xfrm>
              <a:prstGeom prst="rect">
                <a:avLst/>
              </a:prstGeom>
              <a:blipFill>
                <a:blip r:embed="rId3"/>
                <a:stretch>
                  <a:fillRect l="-3030" t="-1939" b="-3601"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797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7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15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The generative model in these two cases is different</a:t>
            </a:r>
          </a:p>
        </p:txBody>
      </p:sp>
      <p:sp>
        <p:nvSpPr>
          <p:cNvPr id="1168388" name="Rectangle 4"/>
          <p:cNvSpPr>
            <a:spLocks noChangeArrowheads="1"/>
          </p:cNvSpPr>
          <p:nvPr/>
        </p:nvSpPr>
        <p:spPr bwMode="auto">
          <a:xfrm>
            <a:off x="685800" y="2590800"/>
            <a:ext cx="20574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8389" name="Rectangle 5"/>
          <p:cNvSpPr>
            <a:spLocks noChangeArrowheads="1"/>
          </p:cNvSpPr>
          <p:nvPr/>
        </p:nvSpPr>
        <p:spPr bwMode="auto">
          <a:xfrm>
            <a:off x="1866900" y="1905000"/>
            <a:ext cx="8382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8390" name="Oval 6"/>
          <p:cNvSpPr>
            <a:spLocks noChangeArrowheads="1"/>
          </p:cNvSpPr>
          <p:nvPr/>
        </p:nvSpPr>
        <p:spPr bwMode="auto">
          <a:xfrm>
            <a:off x="866775" y="2667000"/>
            <a:ext cx="609600" cy="3048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label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68391" name="Oval 7"/>
          <p:cNvSpPr>
            <a:spLocks noChangeArrowheads="1"/>
          </p:cNvSpPr>
          <p:nvPr/>
        </p:nvSpPr>
        <p:spPr bwMode="auto">
          <a:xfrm>
            <a:off x="1981200" y="3200400"/>
            <a:ext cx="609600" cy="3048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Appear</a:t>
            </a:r>
          </a:p>
        </p:txBody>
      </p:sp>
      <p:sp>
        <p:nvSpPr>
          <p:cNvPr id="1168393" name="Text Box 9"/>
          <p:cNvSpPr txBox="1">
            <a:spLocks noChangeArrowheads="1"/>
          </p:cNvSpPr>
          <p:nvPr/>
        </p:nvSpPr>
        <p:spPr bwMode="auto">
          <a:xfrm>
            <a:off x="762000" y="3200400"/>
            <a:ext cx="1016000" cy="284163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Documents d</a:t>
            </a:r>
          </a:p>
        </p:txBody>
      </p:sp>
      <p:sp>
        <p:nvSpPr>
          <p:cNvPr id="1168395" name="Oval 11"/>
          <p:cNvSpPr>
            <a:spLocks noChangeArrowheads="1"/>
          </p:cNvSpPr>
          <p:nvPr/>
        </p:nvSpPr>
        <p:spPr bwMode="auto">
          <a:xfrm>
            <a:off x="990600" y="19812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mmi10" pitchFamily="34" charset="0"/>
                <a:ea typeface="+mn-ea"/>
                <a:cs typeface="+mn-cs"/>
              </a:rPr>
              <a:t>µ</a:t>
            </a:r>
          </a:p>
        </p:txBody>
      </p:sp>
      <p:sp>
        <p:nvSpPr>
          <p:cNvPr id="1168396" name="Oval 12"/>
          <p:cNvSpPr>
            <a:spLocks noChangeArrowheads="1"/>
          </p:cNvSpPr>
          <p:nvPr/>
        </p:nvSpPr>
        <p:spPr bwMode="auto">
          <a:xfrm>
            <a:off x="2085975" y="19812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mmi10" pitchFamily="34" charset="0"/>
                <a:ea typeface="+mn-ea"/>
                <a:cs typeface="+mn-cs"/>
              </a:rPr>
              <a:t>¯</a:t>
            </a:r>
          </a:p>
        </p:txBody>
      </p:sp>
      <p:sp>
        <p:nvSpPr>
          <p:cNvPr id="1168399" name="Line 15"/>
          <p:cNvSpPr>
            <a:spLocks noChangeShapeType="1"/>
          </p:cNvSpPr>
          <p:nvPr/>
        </p:nvSpPr>
        <p:spPr bwMode="auto">
          <a:xfrm>
            <a:off x="1171575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8400" name="Line 16"/>
          <p:cNvSpPr>
            <a:spLocks noChangeShapeType="1"/>
          </p:cNvSpPr>
          <p:nvPr/>
        </p:nvSpPr>
        <p:spPr bwMode="auto">
          <a:xfrm>
            <a:off x="2276475" y="2286000"/>
            <a:ext cx="9525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8401" name="Line 17"/>
          <p:cNvSpPr>
            <a:spLocks noChangeShapeType="1"/>
          </p:cNvSpPr>
          <p:nvPr/>
        </p:nvSpPr>
        <p:spPr bwMode="auto">
          <a:xfrm>
            <a:off x="1447800" y="28956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8402" name="Text Box 18"/>
          <p:cNvSpPr txBox="1">
            <a:spLocks noChangeArrowheads="1"/>
          </p:cNvSpPr>
          <p:nvPr/>
        </p:nvSpPr>
        <p:spPr bwMode="auto">
          <a:xfrm>
            <a:off x="1905000" y="3768725"/>
            <a:ext cx="746125" cy="284163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Words w</a:t>
            </a:r>
          </a:p>
        </p:txBody>
      </p:sp>
      <p:sp>
        <p:nvSpPr>
          <p:cNvPr id="1168403" name="Text Box 19"/>
          <p:cNvSpPr txBox="1">
            <a:spLocks noChangeArrowheads="1"/>
          </p:cNvSpPr>
          <p:nvPr/>
        </p:nvSpPr>
        <p:spPr bwMode="auto">
          <a:xfrm>
            <a:off x="669925" y="4267200"/>
            <a:ext cx="3597275" cy="205740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Bernoulli: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 binary variable corresponds to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document 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dictionary word 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and it takes the value 1 if w appears in d. Document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topic/label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 governed by a prior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mi10" pitchFamily="34" charset="0"/>
                <a:ea typeface="+mn-ea"/>
                <a:cs typeface="+mn-cs"/>
              </a:rPr>
              <a:t>µ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its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topic (label)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the variable in the intersection of the plates is governed by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mmi10" pitchFamily="34" charset="0"/>
                <a:ea typeface="+mn-ea"/>
                <a:cs typeface="+mn-cs"/>
              </a:rPr>
              <a:t>µ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and the Bernoulli parameter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mmi10" pitchFamily="34" charset="0"/>
                <a:ea typeface="+mn-ea"/>
                <a:cs typeface="+mn-cs"/>
              </a:rPr>
              <a:t>¯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for the dictionary word w  </a:t>
            </a:r>
          </a:p>
        </p:txBody>
      </p:sp>
      <p:sp>
        <p:nvSpPr>
          <p:cNvPr id="1168404" name="Rectangle 20"/>
          <p:cNvSpPr>
            <a:spLocks noChangeArrowheads="1"/>
          </p:cNvSpPr>
          <p:nvPr/>
        </p:nvSpPr>
        <p:spPr bwMode="auto">
          <a:xfrm>
            <a:off x="5638800" y="2590800"/>
            <a:ext cx="22860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8405" name="Rectangle 21"/>
          <p:cNvSpPr>
            <a:spLocks noChangeArrowheads="1"/>
          </p:cNvSpPr>
          <p:nvPr/>
        </p:nvSpPr>
        <p:spPr bwMode="auto">
          <a:xfrm>
            <a:off x="6781800" y="2667000"/>
            <a:ext cx="9906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8406" name="Oval 22"/>
          <p:cNvSpPr>
            <a:spLocks noChangeArrowheads="1"/>
          </p:cNvSpPr>
          <p:nvPr/>
        </p:nvSpPr>
        <p:spPr bwMode="auto">
          <a:xfrm>
            <a:off x="5819775" y="2667000"/>
            <a:ext cx="609600" cy="3048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label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68407" name="Oval 23"/>
          <p:cNvSpPr>
            <a:spLocks noChangeArrowheads="1"/>
          </p:cNvSpPr>
          <p:nvPr/>
        </p:nvSpPr>
        <p:spPr bwMode="auto">
          <a:xfrm>
            <a:off x="6896100" y="3200400"/>
            <a:ext cx="762000" cy="3048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Appear (d)</a:t>
            </a:r>
          </a:p>
        </p:txBody>
      </p:sp>
      <p:sp>
        <p:nvSpPr>
          <p:cNvPr id="1168408" name="Text Box 24"/>
          <p:cNvSpPr txBox="1">
            <a:spLocks noChangeArrowheads="1"/>
          </p:cNvSpPr>
          <p:nvPr/>
        </p:nvSpPr>
        <p:spPr bwMode="auto">
          <a:xfrm>
            <a:off x="5715000" y="3200400"/>
            <a:ext cx="1016000" cy="284163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Documents d</a:t>
            </a:r>
          </a:p>
        </p:txBody>
      </p:sp>
      <p:sp>
        <p:nvSpPr>
          <p:cNvPr id="1168409" name="Oval 25"/>
          <p:cNvSpPr>
            <a:spLocks noChangeArrowheads="1"/>
          </p:cNvSpPr>
          <p:nvPr/>
        </p:nvSpPr>
        <p:spPr bwMode="auto">
          <a:xfrm>
            <a:off x="5943600" y="19812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mmi10" pitchFamily="34" charset="0"/>
                <a:ea typeface="+mn-ea"/>
                <a:cs typeface="+mn-cs"/>
              </a:rPr>
              <a:t>µ</a:t>
            </a:r>
          </a:p>
        </p:txBody>
      </p:sp>
      <p:sp>
        <p:nvSpPr>
          <p:cNvPr id="1168410" name="Oval 26"/>
          <p:cNvSpPr>
            <a:spLocks noChangeArrowheads="1"/>
          </p:cNvSpPr>
          <p:nvPr/>
        </p:nvSpPr>
        <p:spPr bwMode="auto">
          <a:xfrm>
            <a:off x="7038975" y="1981200"/>
            <a:ext cx="381000" cy="3048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mmi10" pitchFamily="34" charset="0"/>
                <a:ea typeface="+mn-ea"/>
                <a:cs typeface="+mn-cs"/>
              </a:rPr>
              <a:t>¯</a:t>
            </a:r>
          </a:p>
        </p:txBody>
      </p:sp>
      <p:sp>
        <p:nvSpPr>
          <p:cNvPr id="1168411" name="Line 27"/>
          <p:cNvSpPr>
            <a:spLocks noChangeShapeType="1"/>
          </p:cNvSpPr>
          <p:nvPr/>
        </p:nvSpPr>
        <p:spPr bwMode="auto">
          <a:xfrm>
            <a:off x="6124575" y="2286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8412" name="Line 28"/>
          <p:cNvSpPr>
            <a:spLocks noChangeShapeType="1"/>
          </p:cNvSpPr>
          <p:nvPr/>
        </p:nvSpPr>
        <p:spPr bwMode="auto">
          <a:xfrm>
            <a:off x="7229475" y="2286000"/>
            <a:ext cx="9525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8413" name="Line 29"/>
          <p:cNvSpPr>
            <a:spLocks noChangeShapeType="1"/>
          </p:cNvSpPr>
          <p:nvPr/>
        </p:nvSpPr>
        <p:spPr bwMode="auto">
          <a:xfrm>
            <a:off x="6400800" y="28956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68414" name="Text Box 30"/>
          <p:cNvSpPr txBox="1">
            <a:spLocks noChangeArrowheads="1"/>
          </p:cNvSpPr>
          <p:nvPr/>
        </p:nvSpPr>
        <p:spPr bwMode="auto">
          <a:xfrm>
            <a:off x="6810375" y="3702050"/>
            <a:ext cx="914400" cy="284163"/>
          </a:xfrm>
          <a:prstGeom prst="rect">
            <a:avLst/>
          </a:prstGeom>
          <a:solidFill>
            <a:srgbClr val="FFFF99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Position p</a:t>
            </a:r>
          </a:p>
        </p:txBody>
      </p:sp>
      <p:sp>
        <p:nvSpPr>
          <p:cNvPr id="1168415" name="Text Box 31"/>
          <p:cNvSpPr txBox="1">
            <a:spLocks noChangeArrowheads="1"/>
          </p:cNvSpPr>
          <p:nvPr/>
        </p:nvSpPr>
        <p:spPr bwMode="auto">
          <a:xfrm>
            <a:off x="5029200" y="4267200"/>
            <a:ext cx="3597275" cy="1815882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Multinomial: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Words do not correspond to dictionary words but to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positions (occurrences)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document 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The internal variable is then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W(D,P).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These variables are generated from the same multinomial distribution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mmi10" pitchFamily="34" charset="0"/>
                <a:ea typeface="+mn-ea"/>
                <a:cs typeface="+mn-cs"/>
              </a:rPr>
              <a:t>¯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and depend on the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topic/label.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Representation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532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3" name="Text Box 3"/>
          <p:cNvSpPr txBox="1">
            <a:spLocks noChangeArrowheads="1"/>
          </p:cNvSpPr>
          <p:nvPr/>
        </p:nvSpPr>
        <p:spPr bwMode="auto">
          <a:xfrm>
            <a:off x="609600" y="1665506"/>
            <a:ext cx="81534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We assume a mixture probability model, parameterized by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Different components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{c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,c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,…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}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of the model are parameterize by disjoint subsets of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µ.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The generative story: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 document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is created by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 (1) selecting a component according to the priors,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P(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j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|µ)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then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 (2) having the mixture component generate a document according to its own parameters, with distribution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P(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d|c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j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, µ)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So we have: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     	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P(d|µ) = 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1</a:t>
            </a:r>
            <a:r>
              <a:rPr kumimoji="0" lang="en-US" sz="2000" b="1" i="0" u="none" strike="noStrike" kern="1200" cap="none" spc="0" normalizeH="0" baseline="15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 P(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c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|µ) P(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d|c</a:t>
            </a:r>
            <a:r>
              <a:rPr kumimoji="0" lang="en-US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,µ)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Symbol" pitchFamily="18" charset="2"/>
              </a:rPr>
              <a:t> In the case of document classification, we assume a one to one correspondence between components and labels.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NB Scenario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994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9" name="Text Box 3"/>
          <p:cNvSpPr txBox="1">
            <a:spLocks noChangeArrowheads="1"/>
          </p:cNvSpPr>
          <p:nvPr/>
        </p:nvSpPr>
        <p:spPr bwMode="auto">
          <a:xfrm>
            <a:off x="533400" y="1117600"/>
            <a:ext cx="8077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X</a:t>
            </a:r>
            <a:r>
              <a:rPr kumimoji="0" 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can be continuous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We can still use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110026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32000"/>
            <a:ext cx="48006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110025" name="Picture 9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22600"/>
            <a:ext cx="5891213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Bayes: Continuous Features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23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115" name="Text Box 3"/>
          <p:cNvSpPr txBox="1">
            <a:spLocks noChangeArrowheads="1"/>
          </p:cNvSpPr>
          <p:nvPr/>
        </p:nvSpPr>
        <p:spPr bwMode="auto">
          <a:xfrm>
            <a:off x="533400" y="1152525"/>
            <a:ext cx="80772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X</a:t>
            </a:r>
            <a:r>
              <a:rPr kumimoji="0" 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can be continuous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We can still use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Naïve Bayes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classifier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:</a:t>
            </a:r>
          </a:p>
        </p:txBody>
      </p:sp>
      <p:pic>
        <p:nvPicPr>
          <p:cNvPr id="1114116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66925"/>
            <a:ext cx="48006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114117" name="Picture 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57525"/>
            <a:ext cx="5891213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pic>
        <p:nvPicPr>
          <p:cNvPr id="1114118" name="Picture 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4733925"/>
            <a:ext cx="46640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E4A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1C1C1C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Bayes: Continuous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81A49A-5B14-409F-93CB-CEF6A4DEA4DC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377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R@YOZKPGTFUVWXY5MI" val="2971"/>
  <p:tag name="FIRSTDANR@ELHXENZFUVWZY5H8" val="46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Y =y  | X_1, \ldots, X_n) = \frac{P(Y = y)\prod_i P(X_i|Y = y)} {\sum_j P(Y = y_j)\prod_i P(X_i|Y = y_j)}  template TPT1  env TPENV1  fore 0  back 16777215  eqnno 3"/>
  <p:tag name="FILENAME" val="TP_tmp"/>
  <p:tag name="ORIGWIDTH" val="216"/>
  <p:tag name="PICTUREFILESIZE" val="1244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 = \mbox{arg}\max_y P(Y = y)\prod_i P(X_i|Y = y)  template TPT1  env TPENV2  fore 0  back 16777215  eqnno 3"/>
  <p:tag name="FILENAME" val="TP_tmp"/>
  <p:tag name="ORIGWIDTH" val="171"/>
  <p:tag name="PICTUREFILESIZE" val="79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 X_1, \ldots, X_n | Y) = \prod_i P(X_i|Y)  template TPT1  env TPENV1  fore 0  back 16777215  eqnno 3"/>
  <p:tag name="FILENAME" val="TP_tmp"/>
  <p:tag name="ORIGWIDTH" val="140"/>
  <p:tag name="PICTUREFILESIZE" val="579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Y =y  | X_1, \ldots, X_n) = \frac{P(Y = y)\prod_i P(X_i|Y = y)} {\sum_j P(Y = y_j)\prod_i P(X_i|Y = y_j)}  template TPT1  env TPENV1  fore 0  back 16777215  eqnno 3"/>
  <p:tag name="FILENAME" val="TP_tmp"/>
  <p:tag name="ORIGWIDTH" val="216"/>
  <p:tag name="PICTUREFILESIZE" val="1244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 = \mbox{arg}\max_y P(Y = y)\prod_i P(X_i|Y = y)  template TPT1  env TPENV2  fore 0  back 16777215  eqnno 3"/>
  <p:tag name="FILENAME" val="TP_tmp"/>
  <p:tag name="ORIGWIDTH" val="171"/>
  <p:tag name="PICTUREFILESIZE" val="798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{i} = E[X_i|Y=y]\\&#10;\sigma_i^2 = E[(X_i - \mu_i)^2|Y = y]  template TPT1  env TPENV1  fore 0  back 16777215  eqnno 1"/>
  <p:tag name="FILENAME" val="TP_tmp"/>
  <p:tag name="ORIGWIDTH" val="112"/>
  <p:tag name="PICTUREFILESIZE" val="790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{i} = E[X_i|Y=y]\\&#10;\sigma_i^2 = E[(X_i - \mu_i)^2|Y = y]  template TPT1  env TPENV1  fore 0  back 16777215  eqnno 1"/>
  <p:tag name="FILENAME" val="TP_tmp"/>
  <p:tag name="ORIGWIDTH" val="112"/>
  <p:tag name="PICTUREFILESIZE" val="79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{i} = E[X_i|Y=y]\\&#10;\sigma_i^2 = E[(X_i - \mu_i)^2|Y = y]  template TPT1  env TPENV1  fore 0  back 16777215  eqnno 1"/>
  <p:tag name="FILENAME" val="TP_tmp"/>
  <p:tag name="ORIGWIDTH" val="112"/>
  <p:tag name="PICTUREFILESIZE" val="790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_1 = E[X_1|Y=1] = \frac{2 + (-1.2) + 2.2}{3} = 1\\&#10;\sigma_1^2 = E[(X_1 - \mu_1)|Y = 1] = \frac{(2 - 1)^2+(-1.2 - 1)^2+(2.2 - 1)^2}{3} = 2.43\\  template TPT1  env TPENV1  fore 0  back 16777215  eqnno 2"/>
  <p:tag name="FILENAME" val="TP_tmp"/>
  <p:tag name="ORIGWIDTH" val="261"/>
  <p:tag name="PICTUREFILESIZE" val="145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v = 1|x) = \frac{1}{1+exp(log\frac{P(v = 0|x)}{P(v = 1|x)})}\\&#10;\mbox{ } \hspace{.82in} = \frac{1}{1+exp(log\frac{P(v = 0)P(x|v = 0)}{P(v = 1)P(x|v = 1)})}\\&#10;\mbox{ } \hspace{.82in} = \frac{1}{1+exp(log\frac{P(v = 0)}{P(v = 1)} + \sum_i log\frac{P(x_i|v = 0)}{P(x_i|v = 1)})}\\&#10;  template TPT1  env TPENV1  fore 0  back 16777215  eqnno 3"/>
  <p:tag name="FILENAME" val="TP_tmp"/>
  <p:tag name="ORIGWIDTH" val="193"/>
  <p:tag name="PICTUREFILESIZE" val="205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_i log\frac{P(x_i|v = 0)}{P(x_i|v = 1)}  =  \sum_i log \frac{ \frac{1}{\sqrt{2\pi\sigma_i^2} } exp\left(\frac{-(x_i - \mu_{i0})^2}{2\sigma_i^2}\right) } {\frac{1}{\sqrt{2\pi\sigma_i^2} } exp\left(\frac{-(x_i - \mu_{i1})^2}{2\sigma_i^2}\right)}\\&#10;\mbox{  }\hspace{1.1in} =  \sum_i  log\ exp \left( \frac{(x_i - \mu_{i1})^2-(x_i - \mu_{i0})^2}{2\sigma_i^2} \right)\\&#10;\mbox{  }\hspace{1.1in} =  \sum_i  \left( \frac{\mu_{i0} - \mu_{i1}}{\sigma_i^2} x_i + \frac{\mu_{i1}^2 - \mu_{i0}^2}{2\sigma_i^2}  \right)\\&#10;  template TPT1  env TPENV1  fore 0  back 16777215  eqnno 3"/>
  <p:tag name="FILENAME" val="TP_tmp"/>
  <p:tag name="ORIGWIDTH" val="220"/>
  <p:tag name="PICTUREFILESIZE" val="3445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n!}{x_1!...x_k!} p_1^{x_1}...p_k^{x_k}  template TPT1  env TPENV1  fore 0  back 16777215  eqnno 1"/>
  <p:tag name="FILENAME" val="TP_tmp"/>
  <p:tag name="ORIGWIDTH" val="1"/>
  <p:tag name="PICTUREFILESIZE" val="923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 X_1, \ldots, X_n | Y) = \prod_i P(X_i|Y)  template TPT1  env TPENV1  fore 0  back 16777215  eqnno 3"/>
  <p:tag name="FILENAME" val="TP_tmp"/>
  <p:tag name="ORIGWIDTH" val="140"/>
  <p:tag name="PICTUREFILESIZE" val="57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Y =y  | X_1, \ldots, X_n) = \frac{P(Y = y)\prod_i P(X_i|Y = y)} {\sum_j P(Y = y_j)\prod_i P(X_i|Y = y_j)}  template TPT1  env TPENV1  fore 0  back 16777215  eqnno 3"/>
  <p:tag name="FILENAME" val="TP_tmp"/>
  <p:tag name="ORIGWIDTH" val="216"/>
  <p:tag name="PICTUREFILESIZE" val="1244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 X_1, \ldots, X_n | Y) = \prod_i P(X_i|Y)  template TPT1  env TPENV1  fore 0  back 16777215  eqnno 3"/>
  <p:tag name="FILENAME" val="TP_tmp"/>
  <p:tag name="ORIGWIDTH" val="140"/>
  <p:tag name="PICTUREFILESIZE" val="5795"/>
</p:tagLst>
</file>

<file path=ppt/theme/theme1.xml><?xml version="1.0" encoding="utf-8"?>
<a:theme xmlns:a="http://schemas.openxmlformats.org/drawingml/2006/main" name="CIS Class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oam Theme">
  <a:themeElements>
    <a:clrScheme name="Custom 2">
      <a:dk1>
        <a:srgbClr val="0F243E"/>
      </a:dk1>
      <a:lt1>
        <a:srgbClr val="FFFFFF"/>
      </a:lt1>
      <a:dk2>
        <a:srgbClr val="1F497D"/>
      </a:dk2>
      <a:lt2>
        <a:srgbClr val="FFFFFF"/>
      </a:lt2>
      <a:accent1>
        <a:srgbClr val="F79646"/>
      </a:accent1>
      <a:accent2>
        <a:srgbClr val="0F243E"/>
      </a:accent2>
      <a:accent3>
        <a:srgbClr val="17365D"/>
      </a:accent3>
      <a:accent4>
        <a:srgbClr val="8DB3E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73599</TotalTime>
  <Words>9858</Words>
  <Application>Microsoft Office PowerPoint</Application>
  <PresentationFormat>On-screen Show (4:3)</PresentationFormat>
  <Paragraphs>1646</Paragraphs>
  <Slides>106</Slides>
  <Notes>90</Notes>
  <HiddenSlides>1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106</vt:i4>
      </vt:variant>
    </vt:vector>
  </HeadingPairs>
  <TitlesOfParts>
    <vt:vector size="127" baseType="lpstr">
      <vt:lpstr>cmsy10</vt:lpstr>
      <vt:lpstr>Arial</vt:lpstr>
      <vt:lpstr>Arial Narrow</vt:lpstr>
      <vt:lpstr>Wingdings</vt:lpstr>
      <vt:lpstr>Symbol</vt:lpstr>
      <vt:lpstr>Times</vt:lpstr>
      <vt:lpstr>cmmi10</vt:lpstr>
      <vt:lpstr>Calibri</vt:lpstr>
      <vt:lpstr>Cambria Math</vt:lpstr>
      <vt:lpstr>Brush Script MT</vt:lpstr>
      <vt:lpstr>Tahoma</vt:lpstr>
      <vt:lpstr>CMU Serif Roman</vt:lpstr>
      <vt:lpstr>Times New Roman</vt:lpstr>
      <vt:lpstr>CMU Serif Italic</vt:lpstr>
      <vt:lpstr>ＭＳ Ｐゴシック</vt:lpstr>
      <vt:lpstr>新細明體</vt:lpstr>
      <vt:lpstr>Courier New</vt:lpstr>
      <vt:lpstr>CIS Class</vt:lpstr>
      <vt:lpstr>Noam Theme</vt:lpstr>
      <vt:lpstr>משוואה</vt:lpstr>
      <vt:lpstr>Equation</vt:lpstr>
      <vt:lpstr> CIS 519/419  Applied Machine Learning www.seas.upenn.edu/~cis519  </vt:lpstr>
      <vt:lpstr>Administration</vt:lpstr>
      <vt:lpstr>Administration</vt:lpstr>
      <vt:lpstr>Recap: Error Driven Learning </vt:lpstr>
      <vt:lpstr>Recap: Error Driven Learning (2)</vt:lpstr>
      <vt:lpstr>1: Direct Learning</vt:lpstr>
      <vt:lpstr>Direct Learning (2)</vt:lpstr>
      <vt:lpstr>2: Generative Model</vt:lpstr>
      <vt:lpstr>Probabilistic Learning</vt:lpstr>
      <vt:lpstr>Probabilities</vt:lpstr>
      <vt:lpstr>Concepts </vt:lpstr>
      <vt:lpstr>(1) Discrete Random Variables</vt:lpstr>
      <vt:lpstr>Visualizing A</vt:lpstr>
      <vt:lpstr>Axioms of Probability</vt:lpstr>
      <vt:lpstr>Interpreting the Axioms</vt:lpstr>
      <vt:lpstr>Multi-valued Random Variables</vt:lpstr>
      <vt:lpstr>Multi-valued Random Variables</vt:lpstr>
      <vt:lpstr>(2) Joint Probabilities</vt:lpstr>
      <vt:lpstr>The Joint Distribution</vt:lpstr>
      <vt:lpstr>The Joint Distribution</vt:lpstr>
      <vt:lpstr>The Joint Distribution</vt:lpstr>
      <vt:lpstr>The Joint Distribution</vt:lpstr>
      <vt:lpstr>Inferring Probabilities from the Joint</vt:lpstr>
      <vt:lpstr>(3) Conditional Probability</vt:lpstr>
      <vt:lpstr>Example:  Conditional Probabilities</vt:lpstr>
      <vt:lpstr>(4) Independence</vt:lpstr>
      <vt:lpstr>Exercise: Independence</vt:lpstr>
      <vt:lpstr>Exercise: Independence</vt:lpstr>
      <vt:lpstr>Conditional Independence</vt:lpstr>
      <vt:lpstr>Exercise: Independence</vt:lpstr>
      <vt:lpstr>Take Home Exercise:  Conditional independence</vt:lpstr>
      <vt:lpstr>Summary: Basic Probability</vt:lpstr>
      <vt:lpstr>Summary: The Monty Hall problem</vt:lpstr>
      <vt:lpstr>Bayes’ Rule</vt:lpstr>
      <vt:lpstr>Using Bayes Rule to Gamble</vt:lpstr>
      <vt:lpstr>Using Bayes Rule to Gamble</vt:lpstr>
      <vt:lpstr>Calculation…</vt:lpstr>
      <vt:lpstr>Bayes’ Rule for Machine Learning</vt:lpstr>
      <vt:lpstr>Basics of Bayesian Learning</vt:lpstr>
      <vt:lpstr>Basics of Bayesian Learning</vt:lpstr>
      <vt:lpstr>Bayes Theorem</vt:lpstr>
      <vt:lpstr>Learning Scenario</vt:lpstr>
      <vt:lpstr>Learning Scenario (2)</vt:lpstr>
      <vt:lpstr>Examples</vt:lpstr>
      <vt:lpstr>Examples(2)</vt:lpstr>
      <vt:lpstr>Examples(2)</vt:lpstr>
      <vt:lpstr>Example: A Model of Language</vt:lpstr>
      <vt:lpstr>Maximum Likelihood Estimate</vt:lpstr>
      <vt:lpstr>Probability Distributions</vt:lpstr>
      <vt:lpstr>Probability Distributions(2)</vt:lpstr>
      <vt:lpstr>A Multinomial Bag of Words</vt:lpstr>
      <vt:lpstr>A Multinomial Bag of Words (2)</vt:lpstr>
      <vt:lpstr>A Multinomial Bag of Words (3)</vt:lpstr>
      <vt:lpstr>Other Examples (HMMs)</vt:lpstr>
      <vt:lpstr>Bayes Optimal Classifier</vt:lpstr>
      <vt:lpstr>Bayes Optimal Classifier</vt:lpstr>
      <vt:lpstr>Bayes Optimal Classifier: Example</vt:lpstr>
      <vt:lpstr>Bayes Optimal Classifier: Example(2)</vt:lpstr>
      <vt:lpstr>Bayesian Classifier</vt:lpstr>
      <vt:lpstr>Bayesian Classifier</vt:lpstr>
      <vt:lpstr>Naive Bayes</vt:lpstr>
      <vt:lpstr>Naive Bayes (2)</vt:lpstr>
      <vt:lpstr>Naive Bayes (3)</vt:lpstr>
      <vt:lpstr>Conditional Independence</vt:lpstr>
      <vt:lpstr>Conditional Independence</vt:lpstr>
      <vt:lpstr>Naïve Bayes Example</vt:lpstr>
      <vt:lpstr>Estimating Probabilities</vt:lpstr>
      <vt:lpstr>Example</vt:lpstr>
      <vt:lpstr>Example</vt:lpstr>
      <vt:lpstr>Example</vt:lpstr>
      <vt:lpstr>Example</vt:lpstr>
      <vt:lpstr>Estimating Probabilities</vt:lpstr>
      <vt:lpstr>Robust Estimation of Probabilities</vt:lpstr>
      <vt:lpstr>Robust Estimation of Probabilities</vt:lpstr>
      <vt:lpstr>Robust Estimation</vt:lpstr>
      <vt:lpstr>Another comment on estimation</vt:lpstr>
      <vt:lpstr>Naïve Bayes: Two Classes</vt:lpstr>
      <vt:lpstr>Naïve Bayes: Two Classes</vt:lpstr>
      <vt:lpstr>Naïve Bayes: Two Classes</vt:lpstr>
      <vt:lpstr>Naïve Bayes: Two Classes</vt:lpstr>
      <vt:lpstr>Naïve Bayes: Two Classes</vt:lpstr>
      <vt:lpstr>Naïve Bayes: Two Classes</vt:lpstr>
      <vt:lpstr>Why Does it Work? </vt:lpstr>
      <vt:lpstr>What’s Next? </vt:lpstr>
      <vt:lpstr>Recall: Naïve Bayes, Two Classes</vt:lpstr>
      <vt:lpstr>Conditional Probabilities</vt:lpstr>
      <vt:lpstr>Logistic Regression</vt:lpstr>
      <vt:lpstr>Logistic Regression (2)</vt:lpstr>
      <vt:lpstr>Logistic Regression (3)</vt:lpstr>
      <vt:lpstr>Comments on discriminative Learning</vt:lpstr>
      <vt:lpstr>A few more NB examples</vt:lpstr>
      <vt:lpstr>Example: Learning to Classify Text</vt:lpstr>
      <vt:lpstr>Document Representation</vt:lpstr>
      <vt:lpstr>Classification via Bayes Rule (B)</vt:lpstr>
      <vt:lpstr>A Multinomial Model </vt:lpstr>
      <vt:lpstr>Model Representation</vt:lpstr>
      <vt:lpstr>General NB Scenario</vt:lpstr>
      <vt:lpstr>Naïve Bayes: Continuous Features</vt:lpstr>
      <vt:lpstr>Naïve Bayes: Continuous Features</vt:lpstr>
      <vt:lpstr>Naïve Bayes: Continuous Features</vt:lpstr>
      <vt:lpstr>The Gaussian Probability Distribution</vt:lpstr>
      <vt:lpstr>Naïve Bayes: Continuous Features</vt:lpstr>
      <vt:lpstr>Naïve Bayes: Continuous Features</vt:lpstr>
      <vt:lpstr>Naïve Bayes: Continuous Features</vt:lpstr>
      <vt:lpstr>Recall: Naïve Bayes, Two Classes</vt:lpstr>
      <vt:lpstr>Logistic Function: Continuous Features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Class</dc:title>
  <dc:creator>Dan Roth</dc:creator>
  <cp:lastModifiedBy>Roth, Dan</cp:lastModifiedBy>
  <cp:revision>756</cp:revision>
  <cp:lastPrinted>1999-09-23T14:21:26Z</cp:lastPrinted>
  <dcterms:created xsi:type="dcterms:W3CDTF">1997-12-27T05:03:42Z</dcterms:created>
  <dcterms:modified xsi:type="dcterms:W3CDTF">2018-04-10T19:45:52Z</dcterms:modified>
</cp:coreProperties>
</file>