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3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FB7C39-D9EF-7C47-B2B9-D0DF66E41914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libcxxgpu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GPU Acceleration for the C++ STL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libcxxgpu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766007"/>
          </a:xfrm>
        </p:spPr>
        <p:txBody>
          <a:bodyPr>
            <a:normAutofit/>
          </a:bodyPr>
          <a:lstStyle/>
          <a:p>
            <a:r>
              <a:rPr lang="en-US" dirty="0" smtClean="0"/>
              <a:t>C++ STL provides algorithms over data structures</a:t>
            </a:r>
          </a:p>
          <a:p>
            <a:r>
              <a:rPr lang="en-US" dirty="0" smtClean="0"/>
              <a:t>Thrust provides GPU versions of these algorithms</a:t>
            </a:r>
          </a:p>
          <a:p>
            <a:r>
              <a:rPr lang="en-US" dirty="0" smtClean="0"/>
              <a:t>GPU version will always win in some cases</a:t>
            </a:r>
          </a:p>
          <a:p>
            <a:pPr lvl="1"/>
            <a:r>
              <a:rPr lang="en-US" dirty="0" smtClean="0"/>
              <a:t>Automatically use the GPU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Plan:  Implement over LLVM </a:t>
            </a:r>
            <a:r>
              <a:rPr lang="en-US" dirty="0" err="1" smtClean="0"/>
              <a:t>libcxx</a:t>
            </a:r>
            <a:endParaRPr lang="en-US" dirty="0" smtClean="0"/>
          </a:p>
          <a:p>
            <a:pPr lvl="1"/>
            <a:r>
              <a:rPr lang="en-US" dirty="0" smtClean="0"/>
              <a:t>Compatibility issues with </a:t>
            </a:r>
            <a:r>
              <a:rPr lang="en-US" dirty="0" err="1" smtClean="0"/>
              <a:t>linux</a:t>
            </a:r>
            <a:r>
              <a:rPr lang="en-US" dirty="0" smtClean="0"/>
              <a:t>/thrust</a:t>
            </a:r>
          </a:p>
          <a:p>
            <a:r>
              <a:rPr lang="en-US" dirty="0" smtClean="0"/>
              <a:t>Implementing over </a:t>
            </a:r>
            <a:r>
              <a:rPr lang="en-US" dirty="0" err="1" smtClean="0"/>
              <a:t>libstdc</a:t>
            </a:r>
            <a:r>
              <a:rPr lang="en-US" dirty="0" smtClean="0"/>
              <a:t>++</a:t>
            </a:r>
          </a:p>
          <a:p>
            <a:pPr lvl="1"/>
            <a:r>
              <a:rPr lang="en-US" dirty="0" smtClean="0"/>
              <a:t>And </a:t>
            </a:r>
            <a:r>
              <a:rPr lang="en-US" dirty="0" err="1" smtClean="0"/>
              <a:t>libcxx</a:t>
            </a:r>
            <a:r>
              <a:rPr lang="en-US" dirty="0" smtClean="0"/>
              <a:t> if time allows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199" y="1039859"/>
            <a:ext cx="8176703" cy="699730"/>
            <a:chOff x="457199" y="1039859"/>
            <a:chExt cx="8176703" cy="699730"/>
          </a:xfrm>
        </p:grpSpPr>
        <p:sp>
          <p:nvSpPr>
            <p:cNvPr id="5" name="Rectangle 4"/>
            <p:cNvSpPr/>
            <p:nvPr/>
          </p:nvSpPr>
          <p:spPr>
            <a:xfrm>
              <a:off x="457199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18076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78953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839830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300707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761584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1329517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2790394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4251271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5712148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7173025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918076" y="3814698"/>
            <a:ext cx="5233908" cy="699730"/>
            <a:chOff x="1918076" y="3814698"/>
            <a:chExt cx="5233908" cy="699730"/>
          </a:xfrm>
        </p:grpSpPr>
        <p:sp>
          <p:nvSpPr>
            <p:cNvPr id="23" name="Rectangle 22"/>
            <p:cNvSpPr/>
            <p:nvPr/>
          </p:nvSpPr>
          <p:spPr>
            <a:xfrm>
              <a:off x="1918076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790394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662712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535030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07348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279666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893359" y="1739588"/>
            <a:ext cx="7304384" cy="1378476"/>
            <a:chOff x="893359" y="1739588"/>
            <a:chExt cx="7304384" cy="1378476"/>
          </a:xfrm>
        </p:grpSpPr>
        <p:sp>
          <p:nvSpPr>
            <p:cNvPr id="17" name="Rectangle 16"/>
            <p:cNvSpPr/>
            <p:nvPr/>
          </p:nvSpPr>
          <p:spPr>
            <a:xfrm>
              <a:off x="1939117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811435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83753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556071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28389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300707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cxnSp>
          <p:nvCxnSpPr>
            <p:cNvPr id="42" name="Straight Arrow Connector 41"/>
            <p:cNvCxnSpPr>
              <a:stCxn id="5" idx="2"/>
              <a:endCxn id="17" idx="0"/>
            </p:cNvCxnSpPr>
            <p:nvPr/>
          </p:nvCxnSpPr>
          <p:spPr>
            <a:xfrm rot="16200000" flipH="1">
              <a:off x="1294945" y="1338002"/>
              <a:ext cx="678745" cy="148191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6" idx="2"/>
              <a:endCxn id="18" idx="0"/>
            </p:cNvCxnSpPr>
            <p:nvPr/>
          </p:nvCxnSpPr>
          <p:spPr>
            <a:xfrm rot="16200000" flipH="1">
              <a:off x="2461542" y="1632281"/>
              <a:ext cx="678745" cy="89335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endCxn id="19" idx="0"/>
            </p:cNvCxnSpPr>
            <p:nvPr/>
          </p:nvCxnSpPr>
          <p:spPr>
            <a:xfrm rot="16200000" flipH="1">
              <a:off x="3562460" y="1860881"/>
              <a:ext cx="678745" cy="43615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endCxn id="20" idx="0"/>
            </p:cNvCxnSpPr>
            <p:nvPr/>
          </p:nvCxnSpPr>
          <p:spPr>
            <a:xfrm rot="5400000">
              <a:off x="4860417" y="1871402"/>
              <a:ext cx="678746" cy="41511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9" idx="2"/>
              <a:endCxn id="21" idx="0"/>
            </p:cNvCxnSpPr>
            <p:nvPr/>
          </p:nvCxnSpPr>
          <p:spPr>
            <a:xfrm rot="5400000">
              <a:off x="5961335" y="1642802"/>
              <a:ext cx="678745" cy="87231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10" idx="2"/>
            </p:cNvCxnSpPr>
            <p:nvPr/>
          </p:nvCxnSpPr>
          <p:spPr>
            <a:xfrm rot="5400000">
              <a:off x="7127932" y="1348524"/>
              <a:ext cx="678746" cy="1460876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3417019" y="3253330"/>
            <a:ext cx="2485595" cy="46166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thrust::sort</a:t>
            </a:r>
            <a:endParaRPr lang="en-US" sz="2400" b="1" dirty="0"/>
          </a:p>
        </p:txBody>
      </p:sp>
      <p:grpSp>
        <p:nvGrpSpPr>
          <p:cNvPr id="63" name="Group 62"/>
          <p:cNvGrpSpPr/>
          <p:nvPr/>
        </p:nvGrpSpPr>
        <p:grpSpPr>
          <a:xfrm>
            <a:off x="457199" y="4514427"/>
            <a:ext cx="8176703" cy="1444525"/>
            <a:chOff x="457199" y="4514427"/>
            <a:chExt cx="8176703" cy="1444525"/>
          </a:xfrm>
        </p:grpSpPr>
        <p:sp>
          <p:nvSpPr>
            <p:cNvPr id="29" name="Rectangle 28"/>
            <p:cNvSpPr/>
            <p:nvPr/>
          </p:nvSpPr>
          <p:spPr>
            <a:xfrm>
              <a:off x="457199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918076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78953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839830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300707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761584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5" name="Right Arrow 34"/>
            <p:cNvSpPr/>
            <p:nvPr/>
          </p:nvSpPr>
          <p:spPr>
            <a:xfrm>
              <a:off x="1329517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ight Arrow 35"/>
            <p:cNvSpPr/>
            <p:nvPr/>
          </p:nvSpPr>
          <p:spPr>
            <a:xfrm>
              <a:off x="2790394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ight Arrow 36"/>
            <p:cNvSpPr/>
            <p:nvPr/>
          </p:nvSpPr>
          <p:spPr>
            <a:xfrm>
              <a:off x="4251271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ight Arrow 37"/>
            <p:cNvSpPr/>
            <p:nvPr/>
          </p:nvSpPr>
          <p:spPr>
            <a:xfrm>
              <a:off x="5712148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Arrow 38"/>
            <p:cNvSpPr/>
            <p:nvPr/>
          </p:nvSpPr>
          <p:spPr>
            <a:xfrm>
              <a:off x="7173025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>
              <a:stCxn id="23" idx="2"/>
              <a:endCxn id="29" idx="0"/>
            </p:cNvCxnSpPr>
            <p:nvPr/>
          </p:nvCxnSpPr>
          <p:spPr>
            <a:xfrm rot="5400000">
              <a:off x="1251400" y="4156387"/>
              <a:ext cx="744794" cy="1460877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24" idx="2"/>
            </p:cNvCxnSpPr>
            <p:nvPr/>
          </p:nvCxnSpPr>
          <p:spPr>
            <a:xfrm rot="5400000">
              <a:off x="2417997" y="4450666"/>
              <a:ext cx="744795" cy="87231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25" idx="2"/>
              <a:endCxn id="31" idx="0"/>
            </p:cNvCxnSpPr>
            <p:nvPr/>
          </p:nvCxnSpPr>
          <p:spPr>
            <a:xfrm rot="5400000">
              <a:off x="3584595" y="4744946"/>
              <a:ext cx="744794" cy="28375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26" idx="2"/>
              <a:endCxn id="32" idx="0"/>
            </p:cNvCxnSpPr>
            <p:nvPr/>
          </p:nvCxnSpPr>
          <p:spPr>
            <a:xfrm rot="16200000" flipH="1">
              <a:off x="4751192" y="4734425"/>
              <a:ext cx="744794" cy="304800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27" idx="2"/>
              <a:endCxn id="33" idx="0"/>
            </p:cNvCxnSpPr>
            <p:nvPr/>
          </p:nvCxnSpPr>
          <p:spPr>
            <a:xfrm rot="16200000" flipH="1">
              <a:off x="5917789" y="4440145"/>
              <a:ext cx="744794" cy="89335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8" idx="2"/>
              <a:endCxn id="34" idx="0"/>
            </p:cNvCxnSpPr>
            <p:nvPr/>
          </p:nvCxnSpPr>
          <p:spPr>
            <a:xfrm rot="16200000" flipH="1">
              <a:off x="7084387" y="4145866"/>
              <a:ext cx="744794" cy="148191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vs. GPU Sort</a:t>
            </a:r>
            <a:endParaRPr lang="en-US" dirty="0"/>
          </a:p>
        </p:txBody>
      </p:sp>
      <p:pic>
        <p:nvPicPr>
          <p:cNvPr id="2" name="Picture 1" descr="chart_1.png"/>
          <p:cNvPicPr>
            <a:picLocks noChangeAspect="1"/>
          </p:cNvPicPr>
          <p:nvPr/>
        </p:nvPicPr>
        <p:blipFill>
          <a:blip r:embed="rId2">
            <a:alphaModFix/>
          </a:blip>
          <a:srcRect t="11644"/>
          <a:stretch>
            <a:fillRect/>
          </a:stretch>
        </p:blipFill>
        <p:spPr>
          <a:xfrm>
            <a:off x="228871" y="1636248"/>
            <a:ext cx="8742621" cy="4776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Structure 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list&lt;</a:t>
            </a:r>
            <a:r>
              <a:rPr lang="en-US" dirty="0" err="1" smtClean="0"/>
              <a:t>int</a:t>
            </a:r>
            <a:r>
              <a:rPr lang="en-US" dirty="0" smtClean="0"/>
              <a:t>&gt; vs. vector&lt;</a:t>
            </a:r>
            <a:r>
              <a:rPr lang="en-US" dirty="0" err="1" smtClean="0"/>
              <a:t>int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vector sort runtime &lt; list sort runtime</a:t>
            </a:r>
          </a:p>
          <a:p>
            <a:pPr lvl="1"/>
            <a:r>
              <a:rPr lang="en-US" dirty="0" smtClean="0"/>
              <a:t>CPU:  6.9x average, 14.4x maximum</a:t>
            </a:r>
          </a:p>
          <a:p>
            <a:pPr lvl="1"/>
            <a:r>
              <a:rPr lang="en-US" dirty="0" smtClean="0"/>
              <a:t>GPU:  1.6x average, 3.8x </a:t>
            </a:r>
            <a:r>
              <a:rPr lang="en-US" dirty="0" smtClean="0"/>
              <a:t>maximum</a:t>
            </a:r>
          </a:p>
          <a:p>
            <a:r>
              <a:rPr lang="en-US" dirty="0" smtClean="0"/>
              <a:t>list&lt;long&gt; vs. vector&lt;long&gt;</a:t>
            </a:r>
          </a:p>
          <a:p>
            <a:pPr lvl="1"/>
            <a:r>
              <a:rPr lang="en-US" dirty="0" smtClean="0"/>
              <a:t>CPU:  6.2x average, 15.1x maximum</a:t>
            </a:r>
          </a:p>
          <a:p>
            <a:pPr lvl="1"/>
            <a:r>
              <a:rPr lang="en-US" dirty="0" smtClean="0"/>
              <a:t>GPU:  1.3x average, 2.5x maximum</a:t>
            </a:r>
          </a:p>
          <a:p>
            <a:r>
              <a:rPr lang="en-US" dirty="0" smtClean="0"/>
              <a:t>Choose the appropriate data structure</a:t>
            </a:r>
          </a:p>
          <a:p>
            <a:pPr lvl="1"/>
            <a:r>
              <a:rPr lang="en-US" dirty="0" smtClean="0"/>
              <a:t>Less need to choose based on sorting speed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Challenges:  </a:t>
            </a:r>
            <a:r>
              <a:rPr lang="en-US" dirty="0" err="1" smtClean="0"/>
              <a:t>O(n</a:t>
            </a:r>
            <a:r>
              <a:rPr lang="en-US" dirty="0" smtClean="0"/>
              <a:t>)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std::find</a:t>
            </a:r>
            <a:endParaRPr lang="en-US" dirty="0" smtClean="0"/>
          </a:p>
          <a:p>
            <a:pPr lvl="1"/>
            <a:r>
              <a:rPr lang="en-US" dirty="0" err="1" smtClean="0"/>
              <a:t>O(n</a:t>
            </a:r>
            <a:r>
              <a:rPr lang="en-US" dirty="0" smtClean="0"/>
              <a:t>) worst-case runtime</a:t>
            </a:r>
          </a:p>
          <a:p>
            <a:pPr lvl="1"/>
            <a:r>
              <a:rPr lang="en-US" dirty="0" err="1" smtClean="0"/>
              <a:t>O(n</a:t>
            </a:r>
            <a:r>
              <a:rPr lang="en-US" dirty="0" smtClean="0"/>
              <a:t>) just to copy data to the GPU</a:t>
            </a:r>
          </a:p>
          <a:p>
            <a:pPr lvl="2"/>
            <a:r>
              <a:rPr lang="en-US" dirty="0" smtClean="0"/>
              <a:t>Though maybe more practical with more bandwidth</a:t>
            </a:r>
          </a:p>
          <a:p>
            <a:pPr lvl="2"/>
            <a:r>
              <a:rPr lang="en-US" dirty="0" smtClean="0"/>
              <a:t>9600 GT:  57.6 GB/</a:t>
            </a:r>
            <a:r>
              <a:rPr lang="en-US" dirty="0" err="1" smtClean="0"/>
              <a:t>s</a:t>
            </a:r>
            <a:r>
              <a:rPr lang="en-US" dirty="0" smtClean="0"/>
              <a:t> vs. GTX 480:  177.4 GB/</a:t>
            </a:r>
            <a:r>
              <a:rPr lang="en-US" dirty="0" err="1" smtClean="0"/>
              <a:t>s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Possible solutions</a:t>
            </a:r>
          </a:p>
          <a:p>
            <a:pPr lvl="1"/>
            <a:r>
              <a:rPr lang="en-US" dirty="0" smtClean="0"/>
              <a:t>Lazy operations</a:t>
            </a:r>
          </a:p>
          <a:p>
            <a:pPr lvl="1"/>
            <a:r>
              <a:rPr lang="en-US" dirty="0" smtClean="0"/>
              <a:t>Rewrite with sort and </a:t>
            </a:r>
            <a:r>
              <a:rPr lang="en-US" dirty="0" err="1" smtClean="0"/>
              <a:t>binary_search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Challenges:  Heuristics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should we execute on the GPU?</a:t>
            </a:r>
          </a:p>
          <a:p>
            <a:endParaRPr lang="en-US" dirty="0" smtClean="0"/>
          </a:p>
          <a:p>
            <a:r>
              <a:rPr lang="en-US" dirty="0" smtClean="0"/>
              <a:t>Choose based on multiple factors:</a:t>
            </a:r>
          </a:p>
          <a:p>
            <a:pPr lvl="1"/>
            <a:r>
              <a:rPr lang="en-US" dirty="0" smtClean="0"/>
              <a:t>Number of elements</a:t>
            </a:r>
          </a:p>
          <a:p>
            <a:pPr lvl="1"/>
            <a:r>
              <a:rPr lang="en-US" dirty="0" smtClean="0"/>
              <a:t>Element size</a:t>
            </a:r>
          </a:p>
          <a:p>
            <a:pPr lvl="1"/>
            <a:r>
              <a:rPr lang="en-US" dirty="0" smtClean="0"/>
              <a:t>GPU generation</a:t>
            </a:r>
          </a:p>
          <a:p>
            <a:pPr lvl="2"/>
            <a:r>
              <a:rPr lang="en-US" dirty="0" smtClean="0"/>
              <a:t>Compile-time or Run-time choice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68</TotalTime>
  <Words>258</Words>
  <Application>Microsoft Macintosh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libcxxgpu</vt:lpstr>
      <vt:lpstr>libcxxgpu</vt:lpstr>
      <vt:lpstr>Slide 3</vt:lpstr>
      <vt:lpstr>CPU vs. GPU Sort</vt:lpstr>
      <vt:lpstr>Data Structure Flexibility</vt:lpstr>
      <vt:lpstr>Challenges:  O(n) Algorithms</vt:lpstr>
      <vt:lpstr>Challenges:  Heuristics</vt:lpstr>
    </vt:vector>
  </TitlesOfParts>
  <Company>University of Pittsburgh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DeLozier</dc:creator>
  <cp:lastModifiedBy>Christian DeLozier</cp:lastModifiedBy>
  <cp:revision>22</cp:revision>
  <dcterms:created xsi:type="dcterms:W3CDTF">2012-03-31T04:08:43Z</dcterms:created>
  <dcterms:modified xsi:type="dcterms:W3CDTF">2012-03-31T05:03:41Z</dcterms:modified>
</cp:coreProperties>
</file>