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307" r:id="rId2"/>
    <p:sldId id="505" r:id="rId3"/>
    <p:sldId id="506" r:id="rId4"/>
    <p:sldId id="507" r:id="rId5"/>
    <p:sldId id="508" r:id="rId6"/>
    <p:sldId id="509" r:id="rId7"/>
    <p:sldId id="515" r:id="rId8"/>
    <p:sldId id="503" r:id="rId9"/>
    <p:sldId id="504" r:id="rId10"/>
    <p:sldId id="513" r:id="rId11"/>
    <p:sldId id="514" r:id="rId12"/>
    <p:sldId id="432" r:id="rId13"/>
    <p:sldId id="433" r:id="rId14"/>
    <p:sldId id="434" r:id="rId15"/>
    <p:sldId id="435" r:id="rId16"/>
    <p:sldId id="436" r:id="rId17"/>
    <p:sldId id="437" r:id="rId18"/>
    <p:sldId id="443" r:id="rId19"/>
    <p:sldId id="444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511" r:id="rId53"/>
    <p:sldId id="512" r:id="rId54"/>
    <p:sldId id="5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333300"/>
    <a:srgbClr val="66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025" autoAdjust="0"/>
    <p:restoredTop sz="84793" autoAdjust="0"/>
  </p:normalViewPr>
  <p:slideViewPr>
    <p:cSldViewPr snapToGrid="0">
      <p:cViewPr varScale="1">
        <p:scale>
          <a:sx n="88" d="100"/>
          <a:sy n="88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ABE2B-28E1-4D7D-9B55-6E9BF90B894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4DCC1-00F9-4466-A915-7EA3D4ACC44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3C5C7-70E1-4154-BDB7-A9532C7A67C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50A40-6082-45D0-87C2-50D1A7A8318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4898-1C8F-4311-B1CF-49838FBDA98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451EB-7021-4B73-8CD0-0A2270454E0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6C53-1121-4708-BE0A-DE70FF04FA3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14B1-77D5-4E87-B6C4-4923E62115F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EC234-AB9A-4909-A8D8-2835EBBA4BD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3DEF6-201D-4CE2-944E-C453C35804C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F15C-7028-49A5-AA3D-100107FF88E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6566-77E5-4523-8A8A-D72E058578F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73ABA-33EB-4BC4-8750-22CDB12929E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5555C-A198-454A-A61E-7B71B7D6A82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B0BD8-DBCC-41C6-812F-538CC30708A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208E1-B731-4A1E-97F7-734AEBE189E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5E52-73AF-48C4-97F5-166C3FBE860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F11A-5402-4C22-BFE9-492E1D8AD7B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DB0C-5B2D-46E5-9A8A-A0A9C1DAFBE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D0AB7-214D-4176-8DBE-A927C60710C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39D8-3EA7-44A4-B942-A4B404781965}" type="slidenum">
              <a:rPr lang="en-US"/>
              <a:pPr/>
              <a:t>10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432E9-9710-4362-9E03-2E07AF12A07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CE0DB-4B93-48ED-BA25-1A069428616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EB3FB-9779-42F2-BBD9-BB8D1EA34E27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FEFF8-3F5E-47B9-825D-EA38D6B5B63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53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4217E-069A-4F02-9C97-09B7078BDFD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8E666-8D21-48B7-B316-F3157F8E69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4E905-9388-42C9-96FD-F3686668987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99740-97CA-433C-A918-8A899BF6617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7.gif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600"/>
            <a:ext cx="3749574" cy="531812"/>
          </a:xfrm>
        </p:spPr>
        <p:txBody>
          <a:bodyPr/>
          <a:lstStyle/>
          <a:p>
            <a:pPr algn="r"/>
            <a:r>
              <a:rPr lang="en-US" sz="1400" b="1" smtClean="0">
                <a:solidFill>
                  <a:schemeClr val="tx1"/>
                </a:solidFill>
                <a:latin typeface="+mj-lt"/>
              </a:rPr>
              <a:t>ESE150 Spring 2018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smtClean="0"/>
              <a:t>Lecture #9 </a:t>
            </a:r>
            <a:r>
              <a:rPr lang="en-US" sz="2000" dirty="0" smtClean="0"/>
              <a:t>– Operating Systems (OS)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2EBD-666E-4B28-836B-E2676D22FAC2}" type="slidenum">
              <a:rPr lang="en-US"/>
              <a:pPr/>
              <a:t>10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smtClean="0"/>
              <a:t>Stored-Program</a:t>
            </a:r>
            <a:r>
              <a:rPr lang="en-US" dirty="0"/>
              <a:t>” Processor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066800"/>
          </a:xfrm>
        </p:spPr>
        <p:txBody>
          <a:bodyPr/>
          <a:lstStyle/>
          <a:p>
            <a:r>
              <a:rPr lang="en-US"/>
              <a:t>By filling in memory, can program to perform </a:t>
            </a:r>
            <a:r>
              <a:rPr lang="en-US" b="1"/>
              <a:t>any </a:t>
            </a:r>
            <a:r>
              <a:rPr lang="en-US"/>
              <a:t>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Operating System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Programming the Processor</a:t>
            </a:r>
            <a:endParaRPr lang="en-US" altLang="en-US"/>
          </a:p>
        </p:txBody>
      </p:sp>
      <p:sp>
        <p:nvSpPr>
          <p:cNvPr id="598021" name="Rectangle 5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4711337" cy="484663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How can we change the program/app?</a:t>
            </a:r>
          </a:p>
          <a:p>
            <a:pPr lvl="1"/>
            <a:r>
              <a:rPr lang="en-US" altLang="en-US" dirty="0" smtClean="0"/>
              <a:t>How do we gets the bits into memory? </a:t>
            </a:r>
          </a:p>
          <a:p>
            <a:pPr lvl="1"/>
            <a:endParaRPr lang="en-US" altLang="en-US" dirty="0" smtClean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 smtClean="0">
                <a:solidFill>
                  <a:srgbClr val="FF6600"/>
                </a:solidFill>
              </a:rPr>
              <a:t>What if had to reboot </a:t>
            </a:r>
            <a:r>
              <a:rPr lang="en-US" altLang="en-US" dirty="0" smtClean="0">
                <a:solidFill>
                  <a:srgbClr val="FF6600"/>
                </a:solidFill>
              </a:rPr>
              <a:t>machine… for every application</a:t>
            </a:r>
            <a:r>
              <a:rPr lang="en-US" altLang="en-US" dirty="0" smtClean="0">
                <a:solidFill>
                  <a:srgbClr val="FF6600"/>
                </a:solidFill>
              </a:rPr>
              <a:t>?</a:t>
            </a:r>
            <a:endParaRPr lang="en-US" altLang="en-US" dirty="0" smtClean="0">
              <a:solidFill>
                <a:srgbClr val="FF66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6600"/>
                </a:solidFill>
              </a:rPr>
              <a:t>Change </a:t>
            </a:r>
            <a:r>
              <a:rPr lang="en-US" altLang="en-US" dirty="0" smtClean="0">
                <a:solidFill>
                  <a:srgbClr val="FF6600"/>
                </a:solidFill>
              </a:rPr>
              <a:t>flash </a:t>
            </a:r>
            <a:r>
              <a:rPr lang="en-US" altLang="en-US" dirty="0" smtClean="0">
                <a:solidFill>
                  <a:srgbClr val="FF6600"/>
                </a:solidFill>
              </a:rPr>
              <a:t>card</a:t>
            </a:r>
          </a:p>
          <a:p>
            <a:pPr lvl="1"/>
            <a:r>
              <a:rPr lang="en-US" altLang="en-US" dirty="0" smtClean="0">
                <a:solidFill>
                  <a:srgbClr val="FF6600"/>
                </a:solidFill>
              </a:rPr>
              <a:t>Download over USB</a:t>
            </a:r>
            <a:endParaRPr lang="en-US" altLang="en-US" dirty="0" smtClean="0">
              <a:solidFill>
                <a:srgbClr val="FF6600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0D-D1ED-4081-889E-ED9E98B7C0A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9534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than one Program?</a:t>
            </a:r>
            <a:endParaRPr lang="en-US" altLang="en-US"/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How could</a:t>
            </a:r>
            <a:r>
              <a:rPr lang="en-US" altLang="en-US" dirty="0" smtClean="0">
                <a:solidFill>
                  <a:srgbClr val="FF6600"/>
                </a:solidFill>
              </a:rPr>
              <a:t> we </a:t>
            </a:r>
            <a:r>
              <a:rPr lang="en-US" altLang="en-US" dirty="0" smtClean="0">
                <a:solidFill>
                  <a:srgbClr val="FF6600"/>
                </a:solidFill>
              </a:rPr>
              <a:t>have multiple applications?</a:t>
            </a:r>
          </a:p>
          <a:p>
            <a:pPr lvl="1"/>
            <a:r>
              <a:rPr lang="en-US" altLang="en-US" dirty="0" smtClean="0"/>
              <a:t>(just run one at a time for now)</a:t>
            </a:r>
            <a:endParaRPr lang="en-US" alt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844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Running Programs?</a:t>
            </a:r>
            <a:endParaRPr lang="en-US" altLang="en-US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5259977" cy="4846638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How can multiple applications run simultaneously on this?</a:t>
            </a:r>
          </a:p>
          <a:p>
            <a:pPr lvl="1"/>
            <a:endParaRPr lang="en-US" alt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DD9-FE35-4A1C-AC8D-E0D88717BB89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037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Coordination?</a:t>
            </a:r>
            <a:endParaRPr lang="en-US" altLang="en-US"/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Does every program need to</a:t>
            </a:r>
          </a:p>
          <a:p>
            <a:pPr marL="0" indent="0"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know about every other </a:t>
            </a:r>
          </a:p>
          <a:p>
            <a:pPr marL="0" indent="0">
              <a:buNone/>
            </a:pPr>
            <a:r>
              <a:rPr lang="en-US" altLang="en-US" sz="2400" dirty="0" smtClean="0"/>
              <a:t>    program?</a:t>
            </a:r>
          </a:p>
          <a:p>
            <a:pPr lvl="1"/>
            <a:r>
              <a:rPr lang="en-US" altLang="en-US" sz="2000" dirty="0" smtClean="0">
                <a:solidFill>
                  <a:srgbClr val="FF6600"/>
                </a:solidFill>
              </a:rPr>
              <a:t>Implications?</a:t>
            </a:r>
          </a:p>
          <a:p>
            <a:r>
              <a:rPr lang="en-US" altLang="en-US" sz="2400" dirty="0" smtClean="0">
                <a:solidFill>
                  <a:srgbClr val="FF6600"/>
                </a:solidFill>
              </a:rPr>
              <a:t>Where acceptable?</a:t>
            </a:r>
          </a:p>
          <a:p>
            <a:pPr lvl="1"/>
            <a:r>
              <a:rPr lang="en-US" altLang="en-US" sz="2000" dirty="0" smtClean="0"/>
              <a:t>Proprietary system with small </a:t>
            </a:r>
          </a:p>
          <a:p>
            <a:pPr marL="457200" lvl="1" indent="0">
              <a:buNone/>
            </a:pPr>
            <a:r>
              <a:rPr lang="en-US" altLang="en-US" sz="2000" dirty="0" smtClean="0"/>
              <a:t>    set of applications all developed</a:t>
            </a:r>
          </a:p>
          <a:p>
            <a:pPr marL="457200" lvl="1" indent="0">
              <a:buNone/>
            </a:pPr>
            <a:r>
              <a:rPr lang="en-US" altLang="en-US" sz="2000" dirty="0" smtClean="0"/>
              <a:t>    in-house.</a:t>
            </a:r>
          </a:p>
          <a:p>
            <a:r>
              <a:rPr lang="en-US" altLang="en-US" sz="2400" dirty="0" smtClean="0">
                <a:solidFill>
                  <a:srgbClr val="FF6600"/>
                </a:solidFill>
              </a:rPr>
              <a:t>Where unworkable?</a:t>
            </a:r>
          </a:p>
          <a:p>
            <a:pPr lvl="1"/>
            <a:r>
              <a:rPr lang="en-US" altLang="en-US" sz="2000" dirty="0" smtClean="0"/>
              <a:t>Any upgradeable platform (e.g. laptop, iPhone)</a:t>
            </a:r>
          </a:p>
          <a:p>
            <a:pPr lvl="1"/>
            <a:r>
              <a:rPr lang="en-US" altLang="en-US" sz="2000" dirty="0" smtClean="0"/>
              <a:t>Any platform integrating non-source applications from variety of sources</a:t>
            </a:r>
            <a:endParaRPr lang="en-US" altLang="en-US" sz="200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260B-0257-4522-8C04-797B227F74E4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0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19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Role of Operating System</a:t>
            </a:r>
            <a:endParaRPr lang="en-US" altLang="en-US" dirty="0"/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Higher-level, shared support for all programs</a:t>
            </a:r>
          </a:p>
          <a:p>
            <a:pPr lvl="1"/>
            <a:r>
              <a:rPr lang="en-US" altLang="en-US" dirty="0" smtClean="0"/>
              <a:t>Could put it in program, but most programs need it!</a:t>
            </a:r>
          </a:p>
          <a:p>
            <a:pPr lvl="1"/>
            <a:r>
              <a:rPr lang="en-US" altLang="en-US" dirty="0" smtClean="0"/>
              <a:t>Needs to be abstracted from program </a:t>
            </a:r>
          </a:p>
          <a:p>
            <a:r>
              <a:rPr lang="en-US" altLang="en-US" dirty="0" smtClean="0"/>
              <a:t>Resource sharing</a:t>
            </a:r>
          </a:p>
          <a:p>
            <a:pPr lvl="1"/>
            <a:r>
              <a:rPr lang="en-US" altLang="en-US" dirty="0" smtClean="0"/>
              <a:t>Processor, memory, “devices” (net, printer, audio)</a:t>
            </a:r>
          </a:p>
          <a:p>
            <a:r>
              <a:rPr lang="en-US" altLang="en-US" dirty="0" smtClean="0"/>
              <a:t>Polite sharing</a:t>
            </a:r>
          </a:p>
          <a:p>
            <a:pPr lvl="1"/>
            <a:r>
              <a:rPr lang="en-US" altLang="en-US" dirty="0" smtClean="0"/>
              <a:t>Isolation and </a:t>
            </a:r>
            <a:r>
              <a:rPr lang="en-US" altLang="en-US" dirty="0" smtClean="0"/>
              <a:t>protection</a:t>
            </a:r>
          </a:p>
          <a:p>
            <a:pPr lvl="1"/>
            <a:r>
              <a:rPr lang="en-US" altLang="en-US" i="1" dirty="0" smtClean="0"/>
              <a:t>Fences make Good Neighbors </a:t>
            </a:r>
            <a:r>
              <a:rPr lang="en-US" altLang="en-US" dirty="0" smtClean="0"/>
              <a:t>– R. Frost</a:t>
            </a:r>
            <a:endParaRPr lang="en-US" altLang="en-US" dirty="0" smtClean="0"/>
          </a:p>
          <a:p>
            <a:r>
              <a:rPr lang="en-US" altLang="en-US" dirty="0" smtClean="0"/>
              <a:t>Idea: Expensive/limited resources can be shared in time – OS manages this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726F-C96C-4740-B7C8-BCDADFF9CA7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54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Shared Support</a:t>
            </a:r>
            <a:endParaRPr lang="en-US" altLang="en-US"/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software support do most programs need?</a:t>
            </a:r>
          </a:p>
          <a:p>
            <a:r>
              <a:rPr lang="en-US" altLang="en-US" smtClean="0"/>
              <a:t>Examples:</a:t>
            </a:r>
          </a:p>
          <a:p>
            <a:pPr lvl="1"/>
            <a:r>
              <a:rPr lang="en-US" altLang="en-US" smtClean="0"/>
              <a:t>Memory allocation/deallocation</a:t>
            </a:r>
          </a:p>
          <a:p>
            <a:pPr lvl="1"/>
            <a:r>
              <a:rPr lang="en-US" altLang="en-US" smtClean="0"/>
              <a:t>Handle I/O: keyboard/screen</a:t>
            </a:r>
          </a:p>
          <a:p>
            <a:pPr lvl="1"/>
            <a:r>
              <a:rPr lang="en-US" altLang="en-US" smtClean="0"/>
              <a:t>Draw pretty boxes/menus/selections</a:t>
            </a:r>
          </a:p>
          <a:p>
            <a:pPr lvl="1"/>
            <a:endParaRPr lang="en-US" altLang="en-US" smtClean="0"/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F313-1C5A-454E-B5C2-4EECE43ED91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730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Devices</a:t>
            </a:r>
            <a:endParaRPr lang="en-US" altLang="en-US"/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Displays</a:t>
            </a:r>
          </a:p>
          <a:p>
            <a:r>
              <a:rPr lang="en-US" altLang="en-US" dirty="0" smtClean="0"/>
              <a:t>Input (keyboard, mouse)</a:t>
            </a:r>
          </a:p>
          <a:p>
            <a:r>
              <a:rPr lang="en-US" altLang="en-US" dirty="0" smtClean="0"/>
              <a:t>Storage (hard drive, USB drive, CDROM)</a:t>
            </a:r>
          </a:p>
          <a:p>
            <a:r>
              <a:rPr lang="en-US" altLang="en-US" dirty="0" smtClean="0"/>
              <a:t>Network (</a:t>
            </a:r>
            <a:r>
              <a:rPr lang="en-US" altLang="en-US" dirty="0" err="1" smtClean="0"/>
              <a:t>ethernet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wifi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bluetooth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Microphone, speakers</a:t>
            </a:r>
          </a:p>
          <a:p>
            <a:r>
              <a:rPr lang="en-US" altLang="en-US" dirty="0" smtClean="0"/>
              <a:t>GPS </a:t>
            </a:r>
          </a:p>
          <a:p>
            <a:r>
              <a:rPr lang="en-US" altLang="en-US" dirty="0" smtClean="0"/>
              <a:t>Printer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48ED-7CA4-4FE2-B417-6F459DAF5D9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85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Device Coordination</a:t>
            </a:r>
            <a:endParaRPr lang="en-US" alt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Coordinate among multiple users</a:t>
            </a:r>
          </a:p>
          <a:p>
            <a:pPr lvl="1"/>
            <a:r>
              <a:rPr lang="en-US" altLang="en-US" smtClean="0"/>
              <a:t>Don’t want programs accessing hardware directly ignorant of other users</a:t>
            </a:r>
          </a:p>
          <a:p>
            <a:r>
              <a:rPr lang="en-US" altLang="en-US" smtClean="0"/>
              <a:t>Exclusively allocate to one application at a time?</a:t>
            </a:r>
          </a:p>
          <a:p>
            <a:pPr lvl="1"/>
            <a:r>
              <a:rPr lang="en-US" altLang="en-US" smtClean="0"/>
              <a:t>Speaker</a:t>
            </a:r>
          </a:p>
          <a:p>
            <a:pPr lvl="1"/>
            <a:r>
              <a:rPr lang="en-US" altLang="en-US" smtClean="0"/>
              <a:t>Printer </a:t>
            </a:r>
          </a:p>
          <a:p>
            <a:pPr lvl="1"/>
            <a:r>
              <a:rPr lang="en-US" altLang="en-US" smtClean="0"/>
              <a:t>Screen? (portion of screen?)</a:t>
            </a:r>
          </a:p>
          <a:p>
            <a:r>
              <a:rPr lang="en-US" altLang="en-US" smtClean="0"/>
              <a:t>Allow interleaved use?</a:t>
            </a:r>
          </a:p>
          <a:p>
            <a:pPr lvl="1"/>
            <a:r>
              <a:rPr lang="en-US" altLang="en-US" smtClean="0"/>
              <a:t>Network</a:t>
            </a:r>
          </a:p>
          <a:p>
            <a:pPr lvl="1"/>
            <a:r>
              <a:rPr lang="en-US" altLang="en-US" smtClean="0"/>
              <a:t>Hard disk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DFB8-9774-498B-8A84-01AA78084EA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697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things can your phone do while you are listening to an MP3?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Virtualization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1765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Virtualization</a:t>
            </a:r>
            <a:endParaRPr lang="en-US" altLang="en-US"/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Providing an abstract view separate from the physical view</a:t>
            </a:r>
          </a:p>
          <a:p>
            <a:r>
              <a:rPr lang="en-US" altLang="en-US" smtClean="0"/>
              <a:t>Hides physical view</a:t>
            </a:r>
          </a:p>
          <a:p>
            <a:r>
              <a:rPr lang="en-US" altLang="en-US" smtClean="0"/>
              <a:t>Provides abstract view to software</a:t>
            </a:r>
          </a:p>
          <a:p>
            <a:pPr lvl="1"/>
            <a:r>
              <a:rPr lang="en-US" altLang="en-US" smtClean="0"/>
              <a:t>Abstract from physical resource limits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8EF-E0FC-4B00-A977-6768F16C28F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1463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</a:t>
            </a:r>
            <a:endParaRPr lang="en-US" altLang="en-US"/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Virtualize the processor</a:t>
            </a:r>
          </a:p>
          <a:p>
            <a:pPr lvl="1"/>
            <a:r>
              <a:rPr lang="en-US" altLang="en-US" dirty="0" smtClean="0"/>
              <a:t>Make it look like we have multiple processors</a:t>
            </a:r>
          </a:p>
          <a:p>
            <a:pPr lvl="1"/>
            <a:r>
              <a:rPr lang="en-US" altLang="en-US" dirty="0" smtClean="0"/>
              <a:t>With each program running on its own processor</a:t>
            </a:r>
          </a:p>
          <a:p>
            <a:r>
              <a:rPr lang="en-US" altLang="en-US" dirty="0" smtClean="0"/>
              <a:t>Abstraction</a:t>
            </a:r>
          </a:p>
          <a:p>
            <a:pPr lvl="1"/>
            <a:r>
              <a:rPr lang="en-US" altLang="en-US" dirty="0" smtClean="0"/>
              <a:t>Programs see hardware as simple blocks</a:t>
            </a:r>
          </a:p>
          <a:p>
            <a:pPr lvl="2"/>
            <a:r>
              <a:rPr lang="en-US" altLang="en-US" dirty="0" smtClean="0"/>
              <a:t>Ex: USB/Display/I/O all seen as a “file”</a:t>
            </a:r>
          </a:p>
          <a:p>
            <a:pPr lvl="2"/>
            <a:r>
              <a:rPr lang="en-US" altLang="en-US" dirty="0" smtClean="0"/>
              <a:t>Programmer View: </a:t>
            </a:r>
          </a:p>
          <a:p>
            <a:pPr lvl="3"/>
            <a:r>
              <a:rPr lang="en-US" altLang="en-US" dirty="0" smtClean="0"/>
              <a:t>calls function: “FGETC()” to read character from keyboard</a:t>
            </a:r>
          </a:p>
          <a:p>
            <a:pPr lvl="2"/>
            <a:r>
              <a:rPr lang="en-US" altLang="en-US" dirty="0" smtClean="0"/>
              <a:t>OS View:</a:t>
            </a:r>
          </a:p>
          <a:p>
            <a:pPr lvl="3"/>
            <a:r>
              <a:rPr lang="en-US" altLang="en-US" dirty="0" smtClean="0"/>
              <a:t>Transfers data along </a:t>
            </a:r>
            <a:r>
              <a:rPr lang="en-US" altLang="en-US" dirty="0" err="1" smtClean="0"/>
              <a:t>databus</a:t>
            </a:r>
            <a:r>
              <a:rPr lang="en-US" altLang="en-US" dirty="0" smtClean="0"/>
              <a:t> from keyboard into memory</a:t>
            </a:r>
          </a:p>
          <a:p>
            <a:pPr lvl="3"/>
            <a:r>
              <a:rPr lang="en-US" altLang="en-US" dirty="0" smtClean="0"/>
              <a:t>Loads data from memory to </a:t>
            </a:r>
            <a:r>
              <a:rPr lang="en-US" altLang="en-US" dirty="0" err="1" smtClean="0"/>
              <a:t>regfile</a:t>
            </a:r>
            <a:r>
              <a:rPr lang="en-US" altLang="en-US" dirty="0" smtClean="0"/>
              <a:t>, returns to user</a:t>
            </a:r>
          </a:p>
          <a:p>
            <a:pPr lvl="3"/>
            <a:r>
              <a:rPr lang="en-US" altLang="en-US" dirty="0" smtClean="0"/>
              <a:t>Programmer/User never knows how complex things are!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Terminology: Process</a:t>
            </a:r>
            <a:endParaRPr lang="en-US" alt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Process</a:t>
            </a:r>
          </a:p>
          <a:p>
            <a:pPr lvl="1"/>
            <a:r>
              <a:rPr lang="en-US" altLang="en-US" smtClean="0"/>
              <a:t>A virtualization of the physical processor</a:t>
            </a:r>
          </a:p>
          <a:p>
            <a:pPr lvl="2"/>
            <a:r>
              <a:rPr lang="en-US" altLang="en-US" smtClean="0"/>
              <a:t>an instance of a program in execution</a:t>
            </a:r>
          </a:p>
          <a:p>
            <a:pPr lvl="1"/>
            <a:r>
              <a:rPr lang="en-US" altLang="en-US" smtClean="0"/>
              <a:t>Virtual processor</a:t>
            </a:r>
          </a:p>
          <a:p>
            <a:pPr lvl="1"/>
            <a:endParaRPr lang="en-US" altLang="en-US" smtClean="0"/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FC4F-7612-4F14-976B-72769366C3D4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0593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17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does our program see?</a:t>
            </a:r>
            <a:endParaRPr lang="en-US" altLang="en-US"/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Physically</a:t>
            </a:r>
          </a:p>
          <a:p>
            <a:pPr lvl="1"/>
            <a:r>
              <a:rPr lang="en-US" altLang="en-US" smtClean="0"/>
              <a:t>One processor</a:t>
            </a:r>
          </a:p>
          <a:p>
            <a:pPr lvl="2"/>
            <a:r>
              <a:rPr lang="en-US" altLang="en-US" smtClean="0"/>
              <a:t>One PC</a:t>
            </a:r>
          </a:p>
          <a:p>
            <a:pPr lvl="2"/>
            <a:r>
              <a:rPr lang="en-US" altLang="en-US" smtClean="0"/>
              <a:t>One data memory</a:t>
            </a:r>
          </a:p>
          <a:p>
            <a:pPr lvl="2"/>
            <a:r>
              <a:rPr lang="en-US" altLang="en-US" smtClean="0"/>
              <a:t>One instruction memory</a:t>
            </a:r>
          </a:p>
          <a:p>
            <a:pPr lvl="1"/>
            <a:r>
              <a:rPr lang="en-US" altLang="en-US" smtClean="0"/>
              <a:t>These are its state</a:t>
            </a:r>
          </a:p>
          <a:p>
            <a:pPr lvl="2"/>
            <a:r>
              <a:rPr lang="en-US" altLang="en-US" smtClean="0"/>
              <a:t>Terminology: context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F52-FAF0-4403-9163-6FDAC7264AF7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64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549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Executing the Program</a:t>
            </a:r>
            <a:endParaRPr lang="en-US" altLang="en-US"/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execute program</a:t>
            </a:r>
          </a:p>
          <a:p>
            <a:pPr lvl="1"/>
            <a:r>
              <a:rPr lang="en-US" altLang="en-US" smtClean="0"/>
              <a:t>Keep track of state of machine</a:t>
            </a:r>
          </a:p>
          <a:p>
            <a:pPr lvl="2"/>
            <a:r>
              <a:rPr lang="en-US" altLang="en-US" smtClean="0"/>
              <a:t>Value of counter</a:t>
            </a:r>
          </a:p>
          <a:p>
            <a:pPr lvl="2"/>
            <a:r>
              <a:rPr lang="en-US" altLang="en-US" smtClean="0"/>
              <a:t>Contents of instruction memory</a:t>
            </a:r>
          </a:p>
          <a:p>
            <a:pPr lvl="2"/>
            <a:r>
              <a:rPr lang="en-US" altLang="en-US" smtClean="0"/>
              <a:t>Contents of data memory</a:t>
            </a: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542C-7E16-411B-8E94-302A0E081722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3457302" y="2499361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Arial" charset="0"/>
              </a:rPr>
              <a:t>(Program counter)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048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8350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Exercise</a:t>
            </a:r>
            <a:endParaRPr lang="en-US" altLang="en-US"/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Simulate one of the</a:t>
            </a:r>
            <a:r>
              <a:rPr lang="en-US" altLang="en-US" dirty="0" smtClean="0"/>
              <a:t> 2 </a:t>
            </a:r>
            <a:r>
              <a:rPr lang="en-US" altLang="en-US" dirty="0" smtClean="0"/>
              <a:t>cases (as indicated on your worksheet) for the 12 cycles shown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Work in pairs</a:t>
            </a:r>
          </a:p>
          <a:p>
            <a:pPr lvl="1"/>
            <a:r>
              <a:rPr lang="en-US" altLang="en-US" dirty="0" smtClean="0"/>
              <a:t>in part so can use </a:t>
            </a:r>
            <a:r>
              <a:rPr lang="en-US" altLang="en-US" dirty="0" smtClean="0"/>
              <a:t>2 worksheets to see both sides</a:t>
            </a:r>
          </a:p>
          <a:p>
            <a:pPr lvl="1"/>
            <a:r>
              <a:rPr lang="en-US" altLang="en-US" dirty="0" smtClean="0"/>
              <a:t>…but really to </a:t>
            </a:r>
            <a:r>
              <a:rPr lang="en-US" altLang="en-US" dirty="0" smtClean="0"/>
              <a:t>check each other…</a:t>
            </a: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625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Execution: Getting Started</a:t>
            </a:r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ADA9-4573-4E8E-A7EB-FB2B90FA1A3E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1737"/>
            <a:ext cx="8915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18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9653" name="Group 21"/>
          <p:cNvGrpSpPr>
            <a:grpSpLocks/>
          </p:cNvGrpSpPr>
          <p:nvPr/>
        </p:nvGrpSpPr>
        <p:grpSpPr bwMode="auto">
          <a:xfrm>
            <a:off x="2193925" y="2824165"/>
            <a:ext cx="6127750" cy="493713"/>
            <a:chOff x="1382" y="1779"/>
            <a:chExt cx="3860" cy="311"/>
          </a:xfrm>
        </p:grpSpPr>
        <p:sp>
          <p:nvSpPr>
            <p:cNvPr id="709638" name="Text Box 6"/>
            <p:cNvSpPr txBox="1">
              <a:spLocks noChangeArrowheads="1"/>
            </p:cNvSpPr>
            <p:nvPr/>
          </p:nvSpPr>
          <p:spPr bwMode="auto">
            <a:xfrm>
              <a:off x="1382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39" name="Text Box 7"/>
            <p:cNvSpPr txBox="1">
              <a:spLocks noChangeArrowheads="1"/>
            </p:cNvSpPr>
            <p:nvPr/>
          </p:nvSpPr>
          <p:spPr bwMode="auto">
            <a:xfrm>
              <a:off x="2294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09640" name="Text Box 8"/>
            <p:cNvSpPr txBox="1">
              <a:spLocks noChangeArrowheads="1"/>
            </p:cNvSpPr>
            <p:nvPr/>
          </p:nvSpPr>
          <p:spPr bwMode="auto">
            <a:xfrm>
              <a:off x="3158" y="178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4022" y="1779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255</a:t>
              </a:r>
            </a:p>
          </p:txBody>
        </p:sp>
        <p:sp>
          <p:nvSpPr>
            <p:cNvPr id="709642" name="Text Box 10"/>
            <p:cNvSpPr txBox="1">
              <a:spLocks noChangeArrowheads="1"/>
            </p:cNvSpPr>
            <p:nvPr/>
          </p:nvSpPr>
          <p:spPr bwMode="auto">
            <a:xfrm>
              <a:off x="4934" y="180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6526036" y="328118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9644" name="Text Box 12"/>
          <p:cNvSpPr txBox="1">
            <a:spLocks noChangeArrowheads="1"/>
          </p:cNvSpPr>
          <p:nvPr/>
        </p:nvSpPr>
        <p:spPr bwMode="auto">
          <a:xfrm>
            <a:off x="2188281" y="33376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36417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9646" name="Text Box 14"/>
          <p:cNvSpPr txBox="1">
            <a:spLocks noChangeArrowheads="1"/>
          </p:cNvSpPr>
          <p:nvPr/>
        </p:nvSpPr>
        <p:spPr bwMode="auto">
          <a:xfrm>
            <a:off x="50895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709647" name="Text Box 15"/>
          <p:cNvSpPr txBox="1">
            <a:spLocks noChangeArrowheads="1"/>
          </p:cNvSpPr>
          <p:nvPr/>
        </p:nvSpPr>
        <p:spPr bwMode="auto">
          <a:xfrm>
            <a:off x="79089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09648" name="Text Box 16"/>
          <p:cNvSpPr txBox="1">
            <a:spLocks noChangeArrowheads="1"/>
          </p:cNvSpPr>
          <p:nvPr/>
        </p:nvSpPr>
        <p:spPr bwMode="auto">
          <a:xfrm>
            <a:off x="5241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9" name="Text Box 17"/>
          <p:cNvSpPr txBox="1">
            <a:spLocks noChangeArrowheads="1"/>
          </p:cNvSpPr>
          <p:nvPr/>
        </p:nvSpPr>
        <p:spPr bwMode="auto">
          <a:xfrm>
            <a:off x="2193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3647370" y="380894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09654" name="Group 22"/>
          <p:cNvGrpSpPr>
            <a:grpSpLocks/>
          </p:cNvGrpSpPr>
          <p:nvPr/>
        </p:nvGrpSpPr>
        <p:grpSpPr bwMode="auto">
          <a:xfrm>
            <a:off x="6523039" y="3829050"/>
            <a:ext cx="1874838" cy="479425"/>
            <a:chOff x="4109" y="2412"/>
            <a:chExt cx="1181" cy="302"/>
          </a:xfrm>
        </p:grpSpPr>
        <p:sp>
          <p:nvSpPr>
            <p:cNvPr id="709651" name="Text Box 19"/>
            <p:cNvSpPr txBox="1">
              <a:spLocks noChangeArrowheads="1"/>
            </p:cNvSpPr>
            <p:nvPr/>
          </p:nvSpPr>
          <p:spPr bwMode="auto">
            <a:xfrm>
              <a:off x="4109" y="24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52" name="Text Box 20"/>
            <p:cNvSpPr txBox="1">
              <a:spLocks noChangeArrowheads="1"/>
            </p:cNvSpPr>
            <p:nvPr/>
          </p:nvSpPr>
          <p:spPr bwMode="auto">
            <a:xfrm>
              <a:off x="4982" y="242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0627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3" grpId="0"/>
      <p:bldP spid="709644" grpId="0"/>
      <p:bldP spid="709648" grpId="0"/>
      <p:bldP spid="7096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Execution Exercise</a:t>
            </a:r>
            <a:endParaRPr lang="en-US" altLang="en-US"/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What is the state for the +12 cycle</a:t>
            </a:r>
            <a:r>
              <a:rPr lang="en-US" altLang="en-US" dirty="0" smtClean="0">
                <a:solidFill>
                  <a:srgbClr val="FF6600"/>
                </a:solidFill>
              </a:rPr>
              <a:t>? (A, B)</a:t>
            </a:r>
          </a:p>
          <a:p>
            <a:endParaRPr lang="en-US" altLang="en-US" dirty="0" smtClean="0">
              <a:solidFill>
                <a:srgbClr val="FF6600"/>
              </a:solidFill>
            </a:endParaRPr>
          </a:p>
          <a:p>
            <a:r>
              <a:rPr lang="en-US" altLang="en-US" dirty="0" smtClean="0">
                <a:solidFill>
                  <a:srgbClr val="FF6600"/>
                </a:solidFill>
              </a:rPr>
              <a:t>What is the state fo</a:t>
            </a:r>
            <a:r>
              <a:rPr lang="en-US" altLang="en-US" dirty="0" smtClean="0">
                <a:solidFill>
                  <a:srgbClr val="FF6600"/>
                </a:solidFill>
              </a:rPr>
              <a:t>r the +6 cycle? (A, B)</a:t>
            </a:r>
            <a:endParaRPr lang="en-US" alt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574-091C-4149-AFBF-802BF09D9A1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06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One Processor, One Program</a:t>
            </a:r>
            <a:endParaRPr lang="en-US" altLang="en-US"/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 the physical machine, can only run one program</a:t>
            </a:r>
          </a:p>
          <a:p>
            <a:pPr lvl="1"/>
            <a:r>
              <a:rPr lang="en-US" altLang="en-US" dirty="0" smtClean="0">
                <a:solidFill>
                  <a:srgbClr val="FF6600"/>
                </a:solidFill>
              </a:rPr>
              <a:t>Why?</a:t>
            </a:r>
          </a:p>
          <a:p>
            <a:pPr lvl="2"/>
            <a:r>
              <a:rPr lang="en-US" altLang="en-US" dirty="0" smtClean="0"/>
              <a:t>One PC</a:t>
            </a:r>
          </a:p>
          <a:p>
            <a:pPr lvl="2"/>
            <a:r>
              <a:rPr lang="en-US" altLang="en-US" dirty="0" smtClean="0"/>
              <a:t>One memory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8BC7-185D-41B3-8B1B-8E07C016C953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5903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our devices (including our phones) to do many things at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Virtualization</a:t>
            </a:r>
            <a:endParaRPr lang="en-US" altLang="en-US"/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Make it look like we have multiple resources</a:t>
            </a:r>
          </a:p>
          <a:p>
            <a:pPr lvl="1"/>
            <a:r>
              <a:rPr lang="en-US" altLang="en-US" smtClean="0"/>
              <a:t>Multiple processors</a:t>
            </a:r>
          </a:p>
          <a:p>
            <a:r>
              <a:rPr lang="en-US" altLang="en-US" smtClean="0"/>
              <a:t>Provide abstraction of large* number of processors</a:t>
            </a:r>
          </a:p>
          <a:p>
            <a:pPr lvl="1"/>
            <a:r>
              <a:rPr lang="en-US" altLang="en-US" smtClean="0"/>
              <a:t>Each program gets its own processor</a:t>
            </a:r>
          </a:p>
          <a:p>
            <a:pPr lvl="2"/>
            <a:r>
              <a:rPr lang="en-US" altLang="en-US" smtClean="0"/>
              <a:t>Each program gets its own machine state</a:t>
            </a:r>
          </a:p>
          <a:p>
            <a:pPr lvl="1"/>
            <a:r>
              <a:rPr lang="en-US" altLang="en-US" smtClean="0"/>
              <a:t>* “large” enough to approximate infinite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0091-4083-40C5-8FB9-8519F257BB8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56472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Virtualization</a:t>
            </a:r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CC21-7893-4657-BB65-D8E0F70AB202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8263"/>
            <a:ext cx="54324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99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Idea</a:t>
            </a:r>
            <a:endParaRPr lang="en-US" altLang="en-US"/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Can capture state of a processor</a:t>
            </a:r>
          </a:p>
          <a:p>
            <a:pPr lvl="1"/>
            <a:r>
              <a:rPr lang="en-US" altLang="en-US" smtClean="0"/>
              <a:t>All the information that defines the current point in the computation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7D82-46FB-42F4-B0DA-6CBAC3186A7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287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Executing the Program</a:t>
            </a:r>
            <a:endParaRPr lang="en-US" alt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6600"/>
                </a:solidFill>
              </a:rPr>
              <a:t>What </a:t>
            </a:r>
            <a:r>
              <a:rPr lang="en-US" altLang="en-US" dirty="0" smtClean="0">
                <a:solidFill>
                  <a:srgbClr val="FF6600"/>
                </a:solidFill>
              </a:rPr>
              <a:t>is the state of the processor?</a:t>
            </a:r>
          </a:p>
          <a:p>
            <a:pPr lvl="1"/>
            <a:r>
              <a:rPr lang="en-US" altLang="en-US" dirty="0" smtClean="0"/>
              <a:t>Value of Program Counter (PC)</a:t>
            </a:r>
          </a:p>
          <a:p>
            <a:pPr lvl="1"/>
            <a:r>
              <a:rPr lang="en-US" altLang="en-US" dirty="0" smtClean="0"/>
              <a:t>Contents of instruction memory</a:t>
            </a:r>
          </a:p>
          <a:p>
            <a:pPr lvl="1"/>
            <a:r>
              <a:rPr lang="en-US" altLang="en-US" dirty="0" smtClean="0"/>
              <a:t>Contents of data memory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9BD-6508-486B-9FAE-6D44CE36C3E0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5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121208"/>
            <a:ext cx="3400698" cy="29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249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Idea</a:t>
            </a:r>
            <a:endParaRPr lang="en-US" altLang="en-US"/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Can capture state of a processor</a:t>
            </a:r>
          </a:p>
          <a:p>
            <a:pPr lvl="1"/>
            <a:r>
              <a:rPr lang="en-US" altLang="en-US" dirty="0" smtClean="0"/>
              <a:t>All the information that defines the current point in the computation</a:t>
            </a:r>
          </a:p>
          <a:p>
            <a:pPr lvl="1"/>
            <a:r>
              <a:rPr lang="en-US" altLang="en-US" dirty="0" smtClean="0"/>
              <a:t>i.e. program counter, data and instruction memory</a:t>
            </a:r>
          </a:p>
          <a:p>
            <a:r>
              <a:rPr lang="en-US" altLang="en-US" dirty="0" smtClean="0"/>
              <a:t>Can save that in memory</a:t>
            </a:r>
          </a:p>
          <a:p>
            <a:pPr lvl="1"/>
            <a:r>
              <a:rPr lang="en-US" altLang="en-US" dirty="0" smtClean="0"/>
              <a:t>A different memory from what the process sees</a:t>
            </a:r>
          </a:p>
          <a:p>
            <a:pPr lvl="1"/>
            <a:r>
              <a:rPr lang="en-US" altLang="en-US" dirty="0" smtClean="0"/>
              <a:t>(could be different range of addresses)</a:t>
            </a:r>
          </a:p>
          <a:p>
            <a:r>
              <a:rPr lang="en-US" altLang="en-US" dirty="0" smtClean="0"/>
              <a:t>Fully represents the running program</a:t>
            </a:r>
          </a:p>
          <a:p>
            <a:r>
              <a:rPr lang="en-US" altLang="en-US" dirty="0" smtClean="0"/>
              <a:t>Can restore that from memory to the processor</a:t>
            </a:r>
          </a:p>
          <a:p>
            <a:r>
              <a:rPr lang="en-US" altLang="en-US" dirty="0" smtClean="0"/>
              <a:t>Can save/restore without affecting the functional behavior of the program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State in Memory</a:t>
            </a:r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147-5FC5-4BF6-A774-A679F0812DC3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66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8962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107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a whole machine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Sharing Processor</a:t>
            </a:r>
            <a:endParaRPr lang="en-US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5051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Memory?</a:t>
            </a:r>
            <a:endParaRPr lang="en-US" altLang="en-US"/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“save all of memory” ?</a:t>
            </a:r>
          </a:p>
          <a:p>
            <a:pPr lvl="1"/>
            <a:r>
              <a:rPr lang="en-US" altLang="en-US" dirty="0" smtClean="0"/>
              <a:t>Must have more memory</a:t>
            </a:r>
          </a:p>
          <a:p>
            <a:pPr lvl="1"/>
            <a:r>
              <a:rPr lang="en-US" altLang="en-US" dirty="0" smtClean="0"/>
              <a:t>Enough to hold all the memory of all the running programs == all the processes</a:t>
            </a:r>
          </a:p>
          <a:p>
            <a:r>
              <a:rPr lang="en-US" altLang="en-US" dirty="0" smtClean="0"/>
              <a:t>Each program has view that it owns machine</a:t>
            </a:r>
          </a:p>
          <a:p>
            <a:pPr lvl="1"/>
            <a:r>
              <a:rPr lang="en-US" altLang="en-US" dirty="0" smtClean="0"/>
              <a:t>Each may put program in same place?</a:t>
            </a:r>
          </a:p>
          <a:p>
            <a:pPr lvl="1"/>
            <a:r>
              <a:rPr lang="en-US" altLang="en-US" dirty="0" smtClean="0"/>
              <a:t>Shouldn’t have to know about other programs, where they use memory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242-74BA-4882-8564-8AD93B2121E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3040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Saving Memory?</a:t>
            </a:r>
            <a:endParaRPr lang="en-US" altLang="en-US"/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Each program has view that it owns machine</a:t>
            </a:r>
          </a:p>
          <a:p>
            <a:pPr lvl="1"/>
            <a:r>
              <a:rPr lang="en-US" altLang="en-US" dirty="0" smtClean="0"/>
              <a:t>Each may put program in same place?</a:t>
            </a:r>
          </a:p>
          <a:p>
            <a:pPr lvl="1"/>
            <a:r>
              <a:rPr lang="en-US" altLang="en-US" dirty="0" smtClean="0"/>
              <a:t>Shouldn’t have to know about other programs, where their stacks are…</a:t>
            </a:r>
          </a:p>
          <a:p>
            <a:r>
              <a:rPr lang="en-US" altLang="en-US" dirty="0" smtClean="0"/>
              <a:t>Could:</a:t>
            </a:r>
          </a:p>
          <a:p>
            <a:pPr lvl="1"/>
            <a:r>
              <a:rPr lang="en-US" altLang="en-US" dirty="0" smtClean="0"/>
              <a:t>Have programs operate 0…</a:t>
            </a:r>
            <a:r>
              <a:rPr lang="en-US" altLang="en-US" dirty="0" err="1" smtClean="0"/>
              <a:t>max_process_mem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Copy data in and out of this range</a:t>
            </a:r>
          </a:p>
          <a:p>
            <a:pPr lvl="1"/>
            <a:r>
              <a:rPr lang="en-US" altLang="en-US" dirty="0" smtClean="0"/>
              <a:t>Keep elsewhere</a:t>
            </a:r>
          </a:p>
          <a:p>
            <a:pPr lvl="2"/>
            <a:r>
              <a:rPr lang="en-US" altLang="en-US" dirty="0" smtClean="0"/>
              <a:t>more memory not visible to program</a:t>
            </a:r>
          </a:p>
          <a:p>
            <a:pPr lvl="2"/>
            <a:r>
              <a:rPr lang="en-US" altLang="en-US" dirty="0" smtClean="0"/>
              <a:t>On disk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B5C-F12E-4820-9A75-9AD038CBB8B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63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                 Memory Save/Restore</a:t>
            </a:r>
            <a:endParaRPr lang="en-US" alt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470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could…</a:t>
            </a:r>
          </a:p>
          <a:p>
            <a:pPr lvl="1"/>
            <a:r>
              <a:rPr lang="en-US" dirty="0" smtClean="0"/>
              <a:t>Dedicate a separate processor for every task we want to perform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would we need?</a:t>
            </a:r>
          </a:p>
          <a:p>
            <a:r>
              <a:rPr lang="en-US" dirty="0" smtClean="0"/>
              <a:t>Maybe</a:t>
            </a:r>
          </a:p>
          <a:p>
            <a:pPr lvl="1"/>
            <a:r>
              <a:rPr lang="en-US" dirty="0" smtClean="0"/>
              <a:t>Need dozen processors for our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                 Memory Save/Restore</a:t>
            </a:r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045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0381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1052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5036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Saving Memory?</a:t>
            </a:r>
            <a:endParaRPr lang="en-US" altLang="en-US"/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Each program has view of it owns machine</a:t>
            </a:r>
          </a:p>
          <a:p>
            <a:pPr lvl="1"/>
            <a:r>
              <a:rPr lang="en-US" altLang="en-US" dirty="0" smtClean="0"/>
              <a:t>Each may put program in same place</a:t>
            </a:r>
          </a:p>
          <a:p>
            <a:pPr lvl="1"/>
            <a:r>
              <a:rPr lang="en-US" altLang="en-US" dirty="0" smtClean="0"/>
              <a:t>Shouldn’t have to know about other programs…</a:t>
            </a:r>
          </a:p>
          <a:p>
            <a:pPr lvl="2"/>
            <a:r>
              <a:rPr lang="en-US" altLang="en-US" dirty="0" smtClean="0"/>
              <a:t>where their stacks are…etc.</a:t>
            </a:r>
          </a:p>
          <a:p>
            <a:r>
              <a:rPr lang="en-US" altLang="en-US" dirty="0" smtClean="0"/>
              <a:t>Can do better</a:t>
            </a:r>
          </a:p>
          <a:p>
            <a:pPr lvl="1"/>
            <a:r>
              <a:rPr lang="en-US" altLang="en-US" dirty="0" smtClean="0"/>
              <a:t>Avoid copying</a:t>
            </a:r>
          </a:p>
          <a:p>
            <a:pPr lvl="1"/>
            <a:r>
              <a:rPr lang="en-US" altLang="en-US" dirty="0" smtClean="0"/>
              <a:t>Virtualizing Memory as well</a:t>
            </a:r>
          </a:p>
          <a:p>
            <a:pPr lvl="2"/>
            <a:r>
              <a:rPr lang="en-US" altLang="en-US" dirty="0" smtClean="0"/>
              <a:t>Translate processor addresses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0B5A-5451-4BAE-9A42-6B4ABE41F6F0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374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Management Program</a:t>
            </a:r>
            <a:endParaRPr lang="en-US" altLang="en-US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Need another program </a:t>
            </a:r>
            <a:r>
              <a:rPr lang="en-US" altLang="en-US" dirty="0" smtClean="0">
                <a:sym typeface="Wingdings" pitchFamily="2" charset="2"/>
              </a:rPr>
              <a:t> process</a:t>
            </a:r>
          </a:p>
          <a:p>
            <a:pPr lvl="1"/>
            <a:r>
              <a:rPr lang="en-US" altLang="en-US" dirty="0" smtClean="0"/>
              <a:t>Manage swap of running processes</a:t>
            </a:r>
          </a:p>
          <a:p>
            <a:pPr lvl="1"/>
            <a:r>
              <a:rPr lang="en-US" altLang="en-US" dirty="0" smtClean="0"/>
              <a:t>Decide what to run next</a:t>
            </a:r>
          </a:p>
          <a:p>
            <a:pPr lvl="1"/>
            <a:r>
              <a:rPr lang="en-US" altLang="en-US" dirty="0" smtClean="0"/>
              <a:t>Decide when to stop a process</a:t>
            </a:r>
          </a:p>
          <a:p>
            <a:r>
              <a:rPr lang="en-US" altLang="en-US" dirty="0" smtClean="0"/>
              <a:t>…process manager/scheduler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C012-68C1-4C12-B94A-93BE0B23CF41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6431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Time-Sliced Sharing</a:t>
            </a:r>
            <a:endParaRPr lang="en-US" altLang="en-US"/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Simplest version:</a:t>
            </a:r>
          </a:p>
          <a:p>
            <a:pPr lvl="1"/>
            <a:r>
              <a:rPr lang="en-US" altLang="en-US" dirty="0" smtClean="0"/>
              <a:t>Run each process for 10,000 cycles</a:t>
            </a:r>
          </a:p>
          <a:p>
            <a:pPr lvl="1"/>
            <a:r>
              <a:rPr lang="en-US" altLang="en-US" dirty="0" smtClean="0"/>
              <a:t>Then swap to next process</a:t>
            </a:r>
          </a:p>
          <a:p>
            <a:pPr lvl="1"/>
            <a:r>
              <a:rPr lang="en-US" altLang="en-US" dirty="0" smtClean="0"/>
              <a:t>Looks like each process runs on a processor 1/n-</a:t>
            </a:r>
            <a:r>
              <a:rPr lang="en-US" altLang="en-US" dirty="0" err="1" smtClean="0"/>
              <a:t>th</a:t>
            </a:r>
            <a:r>
              <a:rPr lang="en-US" altLang="en-US" dirty="0" smtClean="0"/>
              <a:t> the speed of the real processor</a:t>
            </a:r>
          </a:p>
          <a:p>
            <a:r>
              <a:rPr lang="en-US" altLang="en-US" dirty="0" smtClean="0"/>
              <a:t>More sophisticated:</a:t>
            </a:r>
          </a:p>
          <a:p>
            <a:pPr lvl="1"/>
            <a:r>
              <a:rPr lang="en-US" altLang="en-US" dirty="0" smtClean="0"/>
              <a:t>Assign uneven time to processes</a:t>
            </a:r>
          </a:p>
          <a:p>
            <a:pPr lvl="1"/>
            <a:r>
              <a:rPr lang="en-US" altLang="en-US" dirty="0" smtClean="0"/>
              <a:t>Also change when process…</a:t>
            </a:r>
          </a:p>
          <a:p>
            <a:pPr lvl="2"/>
            <a:r>
              <a:rPr lang="en-US" altLang="en-US" dirty="0" smtClean="0"/>
              <a:t>waits for input</a:t>
            </a:r>
          </a:p>
          <a:p>
            <a:pPr lvl="1"/>
            <a:r>
              <a:rPr lang="en-US" altLang="en-US" dirty="0" smtClean="0">
                <a:solidFill>
                  <a:srgbClr val="FF6600"/>
                </a:solidFill>
              </a:rPr>
              <a:t>What are cases where this is </a:t>
            </a:r>
          </a:p>
          <a:p>
            <a:pPr lvl="2"/>
            <a:r>
              <a:rPr lang="en-US" altLang="en-US" dirty="0" smtClean="0">
                <a:solidFill>
                  <a:srgbClr val="FF6600"/>
                </a:solidFill>
              </a:rPr>
              <a:t>appropriate?</a:t>
            </a:r>
            <a:endParaRPr lang="en-US" alt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7A24-38CF-4727-B95D-565219CD1537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262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 Switch Exercise</a:t>
            </a:r>
            <a:endParaRPr lang="en-US" alt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Write down</a:t>
            </a:r>
            <a:r>
              <a:rPr lang="en-US" altLang="en-US" dirty="0" smtClean="0"/>
              <a:t> the </a:t>
            </a:r>
            <a:r>
              <a:rPr lang="en-US" altLang="en-US" dirty="0" smtClean="0"/>
              <a:t>+6 cycle</a:t>
            </a:r>
            <a:r>
              <a:rPr lang="en-US" altLang="en-US" dirty="0" smtClean="0"/>
              <a:t> state from the opposite case</a:t>
            </a:r>
          </a:p>
          <a:p>
            <a:pPr lvl="1"/>
            <a:r>
              <a:rPr lang="en-US" altLang="en-US" dirty="0" smtClean="0"/>
              <a:t>This is your “swap back in” of task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C89-EAAF-4B61-91D1-7405C8273FC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3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 Switch Exercise</a:t>
            </a:r>
            <a:endParaRPr lang="en-US" altLang="en-US"/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Simulate from +6 cycles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rgbClr val="FF6600"/>
                </a:solidFill>
              </a:rPr>
              <a:t>What </a:t>
            </a:r>
            <a:r>
              <a:rPr lang="en-US" altLang="en-US" dirty="0" smtClean="0">
                <a:solidFill>
                  <a:srgbClr val="FF6600"/>
                </a:solidFill>
              </a:rPr>
              <a:t>is the state for the +12 cycle?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Compare earlier solutions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C1B-B1FB-4B58-8551-ECA0DEDEACB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3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 Switch Exercise Demo</a:t>
            </a:r>
            <a:endParaRPr lang="en-US" altLang="en-US"/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Simulating a case:</a:t>
            </a:r>
          </a:p>
          <a:p>
            <a:r>
              <a:rPr lang="en-US" altLang="en-US" smtClean="0"/>
              <a:t>Processor runs A for 6 cycles</a:t>
            </a:r>
          </a:p>
          <a:p>
            <a:pPr lvl="1"/>
            <a:r>
              <a:rPr lang="en-US" altLang="en-US" smtClean="0"/>
              <a:t>Then stores off to memory.</a:t>
            </a:r>
          </a:p>
          <a:p>
            <a:r>
              <a:rPr lang="en-US" altLang="en-US" smtClean="0"/>
              <a:t>Processor runs B for 6 cycles</a:t>
            </a:r>
          </a:p>
          <a:p>
            <a:pPr lvl="1"/>
            <a:r>
              <a:rPr lang="en-US" altLang="en-US" smtClean="0"/>
              <a:t>Then stores off to memory</a:t>
            </a:r>
          </a:p>
          <a:p>
            <a:r>
              <a:rPr lang="en-US" altLang="en-US" smtClean="0"/>
              <a:t>Processor reads A state from memory and runs for another 6 cycles</a:t>
            </a:r>
          </a:p>
          <a:p>
            <a:r>
              <a:rPr lang="en-US" altLang="en-US" smtClean="0"/>
              <a:t>Processor reads B state from memory and runs for another 6 cycles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93A3-5245-4AA0-9E2A-F1CF92EB3A61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676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MP3 Play</a:t>
            </a:r>
          </a:p>
          <a:p>
            <a:pPr lvl="1"/>
            <a:r>
              <a:rPr lang="en-US" dirty="0" smtClean="0"/>
              <a:t>44,000 samples per second decoded</a:t>
            </a:r>
          </a:p>
          <a:p>
            <a:pPr lvl="1"/>
            <a:r>
              <a:rPr lang="en-US" dirty="0" smtClean="0"/>
              <a:t>500 cycles to decode a sample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How many instructions per second require?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fraction of a 10</a:t>
            </a:r>
            <a:r>
              <a:rPr lang="en-US" baseline="30000" dirty="0" smtClean="0">
                <a:solidFill>
                  <a:srgbClr val="FF6600"/>
                </a:solidFill>
              </a:rPr>
              <a:t>9</a:t>
            </a:r>
            <a:r>
              <a:rPr lang="en-US" dirty="0" smtClean="0">
                <a:solidFill>
                  <a:srgbClr val="FF6600"/>
                </a:solidFill>
              </a:rPr>
              <a:t> instruction per second processor does this use?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Device Virtualization</a:t>
            </a:r>
            <a:endParaRPr lang="en-US" altLang="en-US"/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Similar concept</a:t>
            </a:r>
          </a:p>
          <a:p>
            <a:pPr lvl="1"/>
            <a:r>
              <a:rPr lang="en-US" altLang="en-US" smtClean="0"/>
              <a:t>Identify state of device</a:t>
            </a:r>
          </a:p>
          <a:p>
            <a:pPr lvl="1"/>
            <a:r>
              <a:rPr lang="en-US" altLang="en-US" smtClean="0"/>
              <a:t>Save/restore state as use “virtual” device</a:t>
            </a:r>
          </a:p>
          <a:p>
            <a:r>
              <a:rPr lang="en-US" altLang="en-US" smtClean="0"/>
              <a:t>Window as virtualization for screen</a:t>
            </a:r>
          </a:p>
          <a:p>
            <a:pPr lvl="1"/>
            <a:r>
              <a:rPr lang="en-US" altLang="en-US" smtClean="0"/>
              <a:t>May not even be visible (e.g. minimized)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6DEA-9AAE-4987-8D0D-8648383B338C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097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Review: Key Idea</a:t>
            </a:r>
            <a:endParaRPr lang="en-US" altLang="en-US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Can capture state of a processor</a:t>
            </a:r>
          </a:p>
          <a:p>
            <a:pPr lvl="1"/>
            <a:r>
              <a:rPr lang="en-US" altLang="en-US" dirty="0" smtClean="0"/>
              <a:t>All the information that defines the current point in the computation</a:t>
            </a:r>
          </a:p>
          <a:p>
            <a:pPr lvl="1"/>
            <a:r>
              <a:rPr lang="en-US" altLang="en-US" dirty="0" smtClean="0"/>
              <a:t>i.e. program counter, data and instruction memory…</a:t>
            </a:r>
          </a:p>
          <a:p>
            <a:r>
              <a:rPr lang="en-US" altLang="en-US" dirty="0" smtClean="0"/>
              <a:t>Can save that in memory</a:t>
            </a:r>
          </a:p>
          <a:p>
            <a:pPr lvl="1"/>
            <a:r>
              <a:rPr lang="en-US" altLang="en-US" dirty="0" smtClean="0"/>
              <a:t>A different memory from what the process sees</a:t>
            </a:r>
          </a:p>
          <a:p>
            <a:pPr lvl="1"/>
            <a:r>
              <a:rPr lang="en-US" altLang="en-US" dirty="0" smtClean="0"/>
              <a:t>(could be different range of addresses)</a:t>
            </a:r>
          </a:p>
          <a:p>
            <a:r>
              <a:rPr lang="en-US" altLang="en-US" dirty="0" smtClean="0"/>
              <a:t>Fully represents the running program</a:t>
            </a:r>
          </a:p>
          <a:p>
            <a:r>
              <a:rPr lang="en-US" altLang="en-US" dirty="0" smtClean="0"/>
              <a:t>Can restore that from memory to the processor</a:t>
            </a:r>
          </a:p>
          <a:p>
            <a:r>
              <a:rPr lang="en-US" altLang="en-US" dirty="0" smtClean="0"/>
              <a:t>Can save/restore without affecting the functional behavior of the program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ESE150 Spring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905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</a:t>
            </a:r>
            <a:r>
              <a:rPr lang="en-US" dirty="0" err="1" smtClean="0"/>
              <a:t>linux</a:t>
            </a:r>
            <a:r>
              <a:rPr lang="en-US" dirty="0" smtClean="0"/>
              <a:t> and processes on </a:t>
            </a:r>
            <a:r>
              <a:rPr lang="en-US" dirty="0" err="1" smtClean="0"/>
              <a:t>linux</a:t>
            </a:r>
            <a:endParaRPr lang="en-US" dirty="0" smtClean="0"/>
          </a:p>
          <a:p>
            <a:r>
              <a:rPr lang="en-US" dirty="0" smtClean="0"/>
              <a:t>Monday after next (4/9)</a:t>
            </a:r>
          </a:p>
          <a:p>
            <a:endParaRPr lang="en-US" dirty="0" smtClean="0"/>
          </a:p>
          <a:p>
            <a:r>
              <a:rPr lang="en-US" dirty="0" smtClean="0"/>
              <a:t>This Monday (4/2) – Processor Lab</a:t>
            </a:r>
          </a:p>
          <a:p>
            <a:pPr lvl="1"/>
            <a:r>
              <a:rPr lang="en-US" dirty="0" smtClean="0"/>
              <a:t>Lab now out, yet … but should be </a:t>
            </a:r>
            <a:r>
              <a:rPr lang="en-US" dirty="0" smtClean="0"/>
              <a:t>soon…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53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CIS380 </a:t>
            </a:r>
            <a:r>
              <a:rPr lang="en-US" dirty="0" smtClean="0"/>
              <a:t>–</a:t>
            </a:r>
            <a:r>
              <a:rPr lang="en-US" dirty="0" smtClean="0"/>
              <a:t>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dedicate a processor to MP3 decoding</a:t>
            </a:r>
          </a:p>
          <a:p>
            <a:pPr lvl="1"/>
            <a:r>
              <a:rPr lang="en-US" dirty="0" smtClean="0"/>
              <a:t>It will sit idle most of the time</a:t>
            </a:r>
          </a:p>
          <a:p>
            <a:r>
              <a:rPr lang="en-US" dirty="0" smtClean="0"/>
              <a:t>MP3 decoding (and many other things) do not consume the processor</a:t>
            </a:r>
          </a:p>
          <a:p>
            <a:endParaRPr lang="en-US" dirty="0" smtClean="0"/>
          </a:p>
          <a:p>
            <a:r>
              <a:rPr lang="en-US" dirty="0" smtClean="0"/>
              <a:t>Maybe we can share the processor among tasks?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Setup Need / Opportunity</a:t>
            </a:r>
          </a:p>
          <a:p>
            <a:r>
              <a:rPr lang="en-US" dirty="0" smtClean="0"/>
              <a:t>Where are we</a:t>
            </a:r>
          </a:p>
          <a:p>
            <a:r>
              <a:rPr lang="en-US" dirty="0" smtClean="0"/>
              <a:t>Role of Operating System</a:t>
            </a:r>
          </a:p>
          <a:p>
            <a:r>
              <a:rPr lang="en-US" dirty="0" smtClean="0"/>
              <a:t>Virtualization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8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" name="Group 115"/>
          <p:cNvGrpSpPr/>
          <p:nvPr/>
        </p:nvGrpSpPr>
        <p:grpSpPr>
          <a:xfrm>
            <a:off x="5129189" y="3170178"/>
            <a:ext cx="651243" cy="411444"/>
            <a:chOff x="1340843" y="3446002"/>
            <a:chExt cx="865161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40843" y="3461059"/>
              <a:ext cx="865161" cy="53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6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9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5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6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8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9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73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8031</TotalTime>
  <Words>1979</Words>
  <Application>Microsoft Macintosh PowerPoint</Application>
  <PresentationFormat>On-screen Show (4:3)</PresentationFormat>
  <Paragraphs>505</Paragraphs>
  <Slides>54</Slides>
  <Notes>45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ESE 578–</vt:lpstr>
      <vt:lpstr>Slide 1</vt:lpstr>
      <vt:lpstr>Preclass 1</vt:lpstr>
      <vt:lpstr>Observation</vt:lpstr>
      <vt:lpstr>Multiple tasks</vt:lpstr>
      <vt:lpstr>But….</vt:lpstr>
      <vt:lpstr>Observation</vt:lpstr>
      <vt:lpstr>Outline</vt:lpstr>
      <vt:lpstr>Course Map</vt:lpstr>
      <vt:lpstr>Course Map – Week 10</vt:lpstr>
      <vt:lpstr>“Stored-Program” Processor</vt:lpstr>
      <vt:lpstr>Role of Operating System</vt:lpstr>
      <vt:lpstr>Programming the Processor</vt:lpstr>
      <vt:lpstr>More than one Program?</vt:lpstr>
      <vt:lpstr>Multiple Running Programs?</vt:lpstr>
      <vt:lpstr>Coordination?</vt:lpstr>
      <vt:lpstr>Role of Operating System</vt:lpstr>
      <vt:lpstr>Shared Support</vt:lpstr>
      <vt:lpstr>Devices</vt:lpstr>
      <vt:lpstr>Device Coordination</vt:lpstr>
      <vt:lpstr>Virtualization</vt:lpstr>
      <vt:lpstr>Virtualization</vt:lpstr>
      <vt:lpstr>Idea</vt:lpstr>
      <vt:lpstr>Terminology: Process</vt:lpstr>
      <vt:lpstr>What does our program see?</vt:lpstr>
      <vt:lpstr>Executing the Program</vt:lpstr>
      <vt:lpstr>Execution Exercise</vt:lpstr>
      <vt:lpstr>Execution: Getting Started</vt:lpstr>
      <vt:lpstr>Execution Exercise</vt:lpstr>
      <vt:lpstr>One Processor, One Program</vt:lpstr>
      <vt:lpstr>Virtualization</vt:lpstr>
      <vt:lpstr>Virtualization</vt:lpstr>
      <vt:lpstr>Key Idea</vt:lpstr>
      <vt:lpstr>Executing the Program</vt:lpstr>
      <vt:lpstr>Key Idea</vt:lpstr>
      <vt:lpstr>State in Memory</vt:lpstr>
      <vt:lpstr>Sharing Processor</vt:lpstr>
      <vt:lpstr>Memory?</vt:lpstr>
      <vt:lpstr>Saving Memory?</vt:lpstr>
      <vt:lpstr>                   Memory Save/Restore</vt:lpstr>
      <vt:lpstr>                   Memory Save/Restore</vt:lpstr>
      <vt:lpstr>Slide 41</vt:lpstr>
      <vt:lpstr>Slide 42</vt:lpstr>
      <vt:lpstr>Slide 43</vt:lpstr>
      <vt:lpstr>Saving Memory?</vt:lpstr>
      <vt:lpstr>Management Program</vt:lpstr>
      <vt:lpstr>Time-Sliced Sharing</vt:lpstr>
      <vt:lpstr>Time Switch Exercise</vt:lpstr>
      <vt:lpstr>Time Switch Exercise</vt:lpstr>
      <vt:lpstr>Time Switch Exercise Demo</vt:lpstr>
      <vt:lpstr>Device Virtualization</vt:lpstr>
      <vt:lpstr>Review: Key Idea</vt:lpstr>
      <vt:lpstr>Upcoming Lab</vt:lpstr>
      <vt:lpstr>Big Ideas</vt:lpstr>
      <vt:lpstr>Learn More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677</cp:revision>
  <cp:lastPrinted>2018-03-28T13:34:07Z</cp:lastPrinted>
  <dcterms:created xsi:type="dcterms:W3CDTF">2018-03-28T02:50:16Z</dcterms:created>
  <dcterms:modified xsi:type="dcterms:W3CDTF">2018-03-28T15:40:23Z</dcterms:modified>
</cp:coreProperties>
</file>