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handoutMasterIdLst>
    <p:handoutMasterId r:id="rId56"/>
  </p:handoutMasterIdLst>
  <p:sldIdLst>
    <p:sldId id="307" r:id="rId2"/>
    <p:sldId id="405" r:id="rId3"/>
    <p:sldId id="406" r:id="rId4"/>
    <p:sldId id="308" r:id="rId5"/>
    <p:sldId id="309" r:id="rId6"/>
    <p:sldId id="311" r:id="rId7"/>
    <p:sldId id="313" r:id="rId8"/>
    <p:sldId id="318" r:id="rId9"/>
    <p:sldId id="368" r:id="rId10"/>
    <p:sldId id="369" r:id="rId11"/>
    <p:sldId id="370" r:id="rId12"/>
    <p:sldId id="371" r:id="rId13"/>
    <p:sldId id="372" r:id="rId14"/>
    <p:sldId id="407" r:id="rId15"/>
    <p:sldId id="408" r:id="rId16"/>
    <p:sldId id="373" r:id="rId17"/>
    <p:sldId id="374" r:id="rId18"/>
    <p:sldId id="401" r:id="rId19"/>
    <p:sldId id="378" r:id="rId20"/>
    <p:sldId id="420" r:id="rId21"/>
    <p:sldId id="421" r:id="rId22"/>
    <p:sldId id="375" r:id="rId23"/>
    <p:sldId id="402" r:id="rId24"/>
    <p:sldId id="380" r:id="rId25"/>
    <p:sldId id="409" r:id="rId26"/>
    <p:sldId id="381" r:id="rId27"/>
    <p:sldId id="383" r:id="rId28"/>
    <p:sldId id="382" r:id="rId29"/>
    <p:sldId id="393" r:id="rId30"/>
    <p:sldId id="384" r:id="rId31"/>
    <p:sldId id="403" r:id="rId32"/>
    <p:sldId id="386" r:id="rId33"/>
    <p:sldId id="387" r:id="rId34"/>
    <p:sldId id="388" r:id="rId35"/>
    <p:sldId id="394" r:id="rId36"/>
    <p:sldId id="391" r:id="rId37"/>
    <p:sldId id="418" r:id="rId38"/>
    <p:sldId id="419" r:id="rId39"/>
    <p:sldId id="392" r:id="rId40"/>
    <p:sldId id="417" r:id="rId41"/>
    <p:sldId id="390" r:id="rId42"/>
    <p:sldId id="389" r:id="rId43"/>
    <p:sldId id="395" r:id="rId44"/>
    <p:sldId id="396" r:id="rId45"/>
    <p:sldId id="397" r:id="rId46"/>
    <p:sldId id="404" r:id="rId47"/>
    <p:sldId id="398" r:id="rId48"/>
    <p:sldId id="399" r:id="rId49"/>
    <p:sldId id="400" r:id="rId50"/>
    <p:sldId id="410" r:id="rId51"/>
    <p:sldId id="413" r:id="rId52"/>
    <p:sldId id="411" r:id="rId53"/>
    <p:sldId id="317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7F00"/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6977" autoAdjust="0"/>
  </p:normalViewPr>
  <p:slideViewPr>
    <p:cSldViewPr snapToGrid="0">
      <p:cViewPr varScale="1">
        <p:scale>
          <a:sx n="84" d="100"/>
          <a:sy n="84" d="100"/>
        </p:scale>
        <p:origin x="244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D1B55-049B-42D7-8AA3-18C3C20C4336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A1EBE-2AF2-4254-AC3F-2FEB5D0CC4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444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55527-9B63-4AEC-8D52-31FEBD65D890}" type="datetimeFigureOut">
              <a:rPr lang="en-US" smtClean="0"/>
              <a:pPr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87388-6114-4FC4-A839-2F2181B232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40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lleu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Stapes" TargetMode="External"/><Relationship Id="rId4" Type="http://schemas.openxmlformats.org/officeDocument/2006/relationships/hyperlink" Target="http://en.wikipedia.org/wiki/Incus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583F7-7D16-AE46-97B7-605414FECD42}" type="slidenum">
              <a:rPr lang="en-US"/>
              <a:pPr/>
              <a:t>1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Average length of </a:t>
            </a:r>
            <a:r>
              <a:rPr lang="en-US" dirty="0" err="1"/>
              <a:t>choclea</a:t>
            </a:r>
            <a:r>
              <a:rPr lang="en-US" dirty="0"/>
              <a:t>:</a:t>
            </a:r>
            <a:r>
              <a:rPr lang="en-US" baseline="0" dirty="0"/>
              <a:t> 31.5mm long!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70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3415C-2120-44EA-B4D5-CF87D5787AB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6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calculate actual value of sound pressure.  dB</a:t>
            </a:r>
            <a:r>
              <a:rPr lang="en-US" baseline="0" dirty="0"/>
              <a:t> in this context is an absolute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28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baseline="0" dirty="0"/>
              <a:t> black contours represent how wide masking pattern is, given intensity of masking signal</a:t>
            </a:r>
          </a:p>
          <a:p>
            <a:r>
              <a:rPr lang="en-US" baseline="0" dirty="0"/>
              <a:t>More intense masker is, wider its masking pattern</a:t>
            </a:r>
          </a:p>
          <a:p>
            <a:r>
              <a:rPr lang="en-US" baseline="0" dirty="0"/>
              <a:t>See “Similar Frequencies” on https://</a:t>
            </a:r>
            <a:r>
              <a:rPr lang="en-US" baseline="0" dirty="0" err="1"/>
              <a:t>en.wikipedia.org/wiki/Auditory_masking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77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audacity for these demos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6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5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D38E9C-B7A5-2C40-9679-2B03633F8580}" type="slidenum">
              <a:rPr lang="en-US"/>
              <a:pPr/>
              <a:t>6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Ossicles</a:t>
            </a:r>
            <a:r>
              <a:rPr lang="en-US" baseline="0" dirty="0"/>
              <a:t> – group of 3 bones: </a:t>
            </a:r>
            <a:r>
              <a:rPr lang="en-US" dirty="0">
                <a:hlinkClick r:id="rId3" tooltip="Malleus"/>
              </a:rPr>
              <a:t>malleus</a:t>
            </a:r>
            <a:r>
              <a:rPr lang="en-US" baseline="0" dirty="0"/>
              <a:t> (hammer)</a:t>
            </a:r>
            <a:r>
              <a:rPr lang="en-US" dirty="0"/>
              <a:t> the </a:t>
            </a:r>
            <a:r>
              <a:rPr lang="en-US" dirty="0">
                <a:hlinkClick r:id="rId4" tooltip="Incus"/>
              </a:rPr>
              <a:t>incus</a:t>
            </a:r>
            <a:r>
              <a:rPr lang="en-US" dirty="0"/>
              <a:t> (anvil), and the </a:t>
            </a:r>
            <a:r>
              <a:rPr lang="en-US" dirty="0">
                <a:hlinkClick r:id="rId5" tooltip="Stapes"/>
              </a:rPr>
              <a:t>stapes</a:t>
            </a:r>
            <a:r>
              <a:rPr lang="en-US" dirty="0"/>
              <a:t> (stirrup) of the middle ear.  Smallest bones in body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21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Snail shell is </a:t>
            </a:r>
            <a:r>
              <a:rPr lang="en-US" dirty="0" err="1"/>
              <a:t>latin</a:t>
            </a:r>
            <a:r>
              <a:rPr lang="en-US"/>
              <a:t> translation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8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34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1) Used audacity</a:t>
            </a:r>
            <a:r>
              <a:rPr lang="en-US" baseline="0" dirty="0"/>
              <a:t> (free download) for class demo: generate a chirp from 20 Hz to 20kHz for 20 seconds</a:t>
            </a:r>
          </a:p>
          <a:p>
            <a:r>
              <a:rPr lang="en-US" dirty="0"/>
              <a:t>2) Put 400 Hz on left channel put 1000 Hz on right channel</a:t>
            </a:r>
          </a:p>
          <a:p>
            <a:r>
              <a:rPr lang="en-US" dirty="0"/>
              <a:t>3) Generate a 1500 Hz tone, then</a:t>
            </a:r>
            <a:r>
              <a:rPr lang="en-US" baseline="0" dirty="0"/>
              <a:t> a 1502 Hz tone…play separately…can’t hear difference</a:t>
            </a:r>
          </a:p>
          <a:p>
            <a:r>
              <a:rPr lang="en-US" baseline="0" dirty="0"/>
              <a:t>    ---but, play them at the same time and we can ‘perceive’ beats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87388-6114-4FC4-A839-2F2181B2321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26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75C57-0957-47CC-A9CC-809F2EC380BE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48260"/>
            <a:ext cx="9151620" cy="1038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F950B-F33A-4B73-8777-E024CDA5DE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69539-19DC-4B30-B68D-C9110802E52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9928781"/>
      </p:ext>
    </p:extLst>
  </p:cSld>
  <p:clrMapOvr>
    <a:masterClrMapping/>
  </p:clrMapOvr>
  <p:transition>
    <p:fade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018719"/>
      </p:ext>
    </p:extLst>
  </p:cSld>
  <p:clrMapOvr>
    <a:masterClrMapping/>
  </p:clrMapOvr>
  <p:transition>
    <p:fade/>
  </p:transition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804470"/>
      </p:ext>
    </p:extLst>
  </p:cSld>
  <p:clrMapOvr>
    <a:masterClrMapping/>
  </p:clrMapOvr>
  <p:transition>
    <p:fad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414353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small" baseline="0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/>
          </a:bodyPr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715E-755C-488E-A7F0-4DC0E3A54954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534912"/>
            <a:ext cx="758952" cy="246888"/>
          </a:xfrm>
        </p:spPr>
        <p:txBody>
          <a:bodyPr/>
          <a:lstStyle>
            <a:lvl1pPr>
              <a:defRPr sz="1400" b="1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gradFill flip="none" rotWithShape="1">
            <a:gsLst>
              <a:gs pos="0">
                <a:srgbClr val="011B4E"/>
              </a:gs>
              <a:gs pos="50000">
                <a:srgbClr val="011F5B"/>
              </a:gs>
              <a:gs pos="100000">
                <a:srgbClr val="011F5B"/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07893" y="1264024"/>
            <a:ext cx="8231139" cy="55939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 typeface="Courier New" pitchFamily="49" charset="0"/>
              <a:buChar char="o"/>
              <a:defRPr/>
            </a:lvl1pPr>
          </a:lstStyle>
          <a:p>
            <a:pPr lvl="0">
              <a:buSzPct val="75000"/>
              <a:buFont typeface="Courier New" pitchFamily="49" charset="0"/>
              <a:buChar char="o"/>
            </a:pPr>
            <a:r>
              <a:rPr lang="en-US" sz="2400">
                <a:cs typeface="Arial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656442"/>
      </p:ext>
    </p:extLst>
  </p:cSld>
  <p:clrMapOvr>
    <a:masterClrMapping/>
  </p:clrMapOvr>
  <p:transition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6805E-1D09-481B-989B-DDCEB681735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A737E-C098-4C72-A5D9-081BF6BEAE62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B39E6-083C-427E-BFC5-BAC7B8B1215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8F2D5-EC41-4D26-B054-0AE76096061B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4174-8509-4CC6-B426-0967D399E45D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C048D-4375-401E-BA4B-1AF87E096186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97023-D04D-4867-BB4D-A390E03C071C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305A6B6-EAA9-41B8-90C2-42E5107B6818}" type="datetime1">
              <a:rPr lang="en-US" smtClean="0"/>
              <a:pPr/>
              <a:t>2/20/19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da-DK"/>
              <a:t>ESE 250 - Spring'13 DeHon, Kod &amp; Kadric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 cap="sm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zeg4qTnYOpw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upload.wikimedia.org/wikipedia/commons/a/a6/Cochlea.sv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upload.wikimedia.org/wikipedia/commons/1/18/Band-pass_filter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3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5" Type="http://schemas.microsoft.com/office/2007/relationships/media" Target="../media/media4.wav"/><Relationship Id="rId4" Type="http://schemas.openxmlformats.org/officeDocument/2006/relationships/audio" Target="../media/media3.wav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wav"/><Relationship Id="rId7" Type="http://schemas.openxmlformats.org/officeDocument/2006/relationships/hyperlink" Target="http://upload.wikimedia.org/wikipedia/commons/9/91/Beat.png" TargetMode="Externa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wmf"/><Relationship Id="rId10" Type="http://schemas.openxmlformats.org/officeDocument/2006/relationships/image" Target="../media/image14.jpeg"/><Relationship Id="rId4" Type="http://schemas.openxmlformats.org/officeDocument/2006/relationships/image" Target="../media/image8.gif"/><Relationship Id="rId9" Type="http://schemas.openxmlformats.org/officeDocument/2006/relationships/image" Target="../media/image13.jpeg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spguide.com/ch22/1.htm" TargetMode="External"/><Relationship Id="rId2" Type="http://schemas.openxmlformats.org/officeDocument/2006/relationships/hyperlink" Target="http://www.ugr.es/~atv/web_ci_SIM/en/seccion_4_en.htm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gif"/><Relationship Id="rId10" Type="http://schemas.openxmlformats.org/officeDocument/2006/relationships/image" Target="../media/image18.png"/><Relationship Id="rId4" Type="http://schemas.openxmlformats.org/officeDocument/2006/relationships/image" Target="../media/image7.gif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4660417" y="6011150"/>
            <a:ext cx="4483583" cy="531812"/>
          </a:xfrm>
        </p:spPr>
        <p:txBody>
          <a:bodyPr/>
          <a:lstStyle/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Based on slides © 2009—2019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DeHon</a:t>
            </a:r>
            <a:r>
              <a:rPr lang="en-US" sz="14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400" b="1" dirty="0" err="1">
                <a:solidFill>
                  <a:schemeClr val="tx1"/>
                </a:solidFill>
                <a:latin typeface="+mj-lt"/>
              </a:rPr>
              <a:t>Koditschek</a:t>
            </a:r>
            <a:endParaRPr lang="en-US" sz="1400" b="1" dirty="0">
              <a:solidFill>
                <a:schemeClr val="tx1"/>
              </a:solidFill>
              <a:latin typeface="+mj-lt"/>
            </a:endParaRPr>
          </a:p>
          <a:p>
            <a:pPr algn="r"/>
            <a:r>
              <a:rPr lang="en-US" sz="1400" b="1" dirty="0">
                <a:solidFill>
                  <a:schemeClr val="tx1"/>
                </a:solidFill>
                <a:latin typeface="+mj-lt"/>
              </a:rPr>
              <a:t>Additional Material © 2014 Farmer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C20A-B789-3C45-8C0A-FDB5AD81E208}" type="slidenum">
              <a:rPr lang="en-US"/>
              <a:pPr/>
              <a:t>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0" y="541020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sm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/>
              <a:t>ESE 150 – </a:t>
            </a:r>
            <a:br>
              <a:rPr lang="en-US" sz="3200" b="1" dirty="0"/>
            </a:br>
            <a:r>
              <a:rPr lang="en-US" sz="3200" b="1" dirty="0"/>
              <a:t>Digital Audio Basics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81000" y="4419600"/>
            <a:ext cx="8458200" cy="9144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000"/>
              <a:t>Lecture #5 – </a:t>
            </a:r>
            <a:r>
              <a:rPr lang="en-US" sz="2000" dirty="0"/>
              <a:t>Psychoacoustics</a:t>
            </a:r>
          </a:p>
        </p:txBody>
      </p:sp>
      <p:pic>
        <p:nvPicPr>
          <p:cNvPr id="177156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17" y="2697162"/>
            <a:ext cx="2906183" cy="21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8" name="Picture 6" descr="http://cdn6.igeeksblog.com/wp-content/uploads/Bose-SoundDock-Series-III-Best-iPhone-5-Speaker-Dock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72"/>
          <a:stretch/>
        </p:blipFill>
        <p:spPr bwMode="auto">
          <a:xfrm>
            <a:off x="0" y="2143125"/>
            <a:ext cx="3419475" cy="288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4" name="Picture 2" descr="http://www.sageaudio.com/blog/wp-content/uploads/2012/09/audio-mastering-digital-quality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1493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167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 &amp; Digital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968154" cy="4846638"/>
          </a:xfrm>
        </p:spPr>
        <p:txBody>
          <a:bodyPr/>
          <a:lstStyle/>
          <a:p>
            <a:r>
              <a:rPr lang="en-US" dirty="0"/>
              <a:t>How does psychoacoustics relate to MP3?</a:t>
            </a:r>
          </a:p>
          <a:p>
            <a:r>
              <a:rPr lang="en-US" dirty="0"/>
              <a:t>The “consumer” of an MP3 is the human ear…</a:t>
            </a:r>
          </a:p>
          <a:p>
            <a:pPr lvl="1"/>
            <a:r>
              <a:rPr lang="en-US" dirty="0"/>
              <a:t>Knowing more about brain’s interpretation of sound…</a:t>
            </a:r>
          </a:p>
          <a:p>
            <a:pPr lvl="1"/>
            <a:r>
              <a:rPr lang="en-US" dirty="0"/>
              <a:t>…helps us remove things human’s can’t hear anyway</a:t>
            </a:r>
          </a:p>
          <a:p>
            <a:r>
              <a:rPr lang="en-US" dirty="0"/>
              <a:t>We’ve used some of this in our system already:</a:t>
            </a:r>
          </a:p>
          <a:p>
            <a:pPr lvl="1"/>
            <a:r>
              <a:rPr lang="en-US" dirty="0"/>
              <a:t>Limit of human perception of sound: 20 Hz to 20,000 Hz</a:t>
            </a:r>
          </a:p>
          <a:p>
            <a:pPr lvl="2"/>
            <a:r>
              <a:rPr lang="en-US" dirty="0"/>
              <a:t>We put an anti-aliasing filter limiting incoming audio</a:t>
            </a:r>
          </a:p>
          <a:p>
            <a:pPr lvl="1"/>
            <a:r>
              <a:rPr lang="en-US" dirty="0"/>
              <a:t>Fixes our sampling rate, less data to store as a result!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1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study of Psychoacoustics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Structure of Human Ear / encoding signals to brain</a:t>
            </a:r>
          </a:p>
          <a:p>
            <a:r>
              <a:rPr lang="en-US" sz="2400" dirty="0"/>
              <a:t>Human Hearing Limits</a:t>
            </a:r>
          </a:p>
          <a:p>
            <a:r>
              <a:rPr lang="en-US" sz="2400" dirty="0"/>
              <a:t>Critical Bands</a:t>
            </a:r>
          </a:p>
          <a:p>
            <a:r>
              <a:rPr lang="en-US" sz="2400" dirty="0"/>
              <a:t>Frequency Bins</a:t>
            </a:r>
          </a:p>
          <a:p>
            <a:r>
              <a:rPr lang="en-US" sz="2400" dirty="0"/>
              <a:t>Masking (Spatial vs. Temporal)</a:t>
            </a:r>
          </a:p>
          <a:p>
            <a:r>
              <a:rPr lang="en-US" sz="2400" dirty="0"/>
              <a:t>Applied Psychoacoustics (mostly next lecture)</a:t>
            </a:r>
          </a:p>
          <a:p>
            <a:pPr lvl="1"/>
            <a:r>
              <a:rPr lang="en-US" sz="2000" dirty="0"/>
              <a:t>Using all of the above to build...the “</a:t>
            </a:r>
            <a:r>
              <a:rPr lang="en-US" sz="2000" dirty="0" err="1"/>
              <a:t>Psychoacoustical</a:t>
            </a:r>
            <a:r>
              <a:rPr lang="en-US" sz="2000" dirty="0"/>
              <a:t> Model”</a:t>
            </a:r>
          </a:p>
          <a:p>
            <a:pPr lvl="1"/>
            <a:r>
              <a:rPr lang="en-US" sz="2000" dirty="0"/>
              <a:t>Perceptual Coding in MP3 (using the model to compress MP3s)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39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25757" r="8842" b="40909"/>
          <a:stretch>
            <a:fillRect/>
          </a:stretch>
        </p:blipFill>
        <p:spPr bwMode="auto">
          <a:xfrm>
            <a:off x="0" y="1275640"/>
            <a:ext cx="5445369" cy="406028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Outer Ear</a:t>
            </a:r>
          </a:p>
          <a:p>
            <a:pPr lvl="1"/>
            <a:r>
              <a:rPr lang="en-US" sz="1600" dirty="0"/>
              <a:t>Guides sound waves into ‘auditory canal’</a:t>
            </a:r>
          </a:p>
          <a:p>
            <a:r>
              <a:rPr lang="en-US" sz="2000" dirty="0"/>
              <a:t>Middle Ear</a:t>
            </a:r>
          </a:p>
          <a:p>
            <a:pPr lvl="1"/>
            <a:r>
              <a:rPr lang="en-US" sz="1600" dirty="0"/>
              <a:t>Ear Drum – transmits sound from air to 3 bones in inner ear: </a:t>
            </a:r>
            <a:r>
              <a:rPr lang="en-US" sz="1600" dirty="0" err="1"/>
              <a:t>ossicles</a:t>
            </a:r>
            <a:r>
              <a:rPr lang="en-US" sz="1600" dirty="0"/>
              <a:t> (</a:t>
            </a:r>
            <a:r>
              <a:rPr lang="en-US" sz="1600" i="1" dirty="0"/>
              <a:t>hammer, anvil, stirrup</a:t>
            </a:r>
            <a:r>
              <a:rPr lang="en-US" sz="1600" dirty="0"/>
              <a:t>)</a:t>
            </a:r>
          </a:p>
          <a:p>
            <a:r>
              <a:rPr lang="en-US" sz="2000" dirty="0"/>
              <a:t>Inner Ear</a:t>
            </a:r>
          </a:p>
          <a:p>
            <a:pPr lvl="1"/>
            <a:r>
              <a:rPr lang="en-US" sz="1600" dirty="0" err="1"/>
              <a:t>Ossicles</a:t>
            </a:r>
            <a:r>
              <a:rPr lang="en-US" sz="1600" dirty="0"/>
              <a:t> – transmit sound from air to fluid-filled “</a:t>
            </a:r>
            <a:r>
              <a:rPr lang="en-US" sz="1600" dirty="0" err="1"/>
              <a:t>chochlea</a:t>
            </a:r>
            <a:r>
              <a:rPr lang="en-US" sz="1600" dirty="0"/>
              <a:t>”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0" name="Picture 2" descr="http://upload.wikimedia.org/wikipedia/commons/c/c0/Slide1gh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4" t="8151" r="9961" b="3434"/>
          <a:stretch/>
        </p:blipFill>
        <p:spPr bwMode="auto">
          <a:xfrm>
            <a:off x="5628251" y="4356395"/>
            <a:ext cx="3302417" cy="235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766" y="5577839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Converts vibrations in air (sound) into </a:t>
            </a:r>
          </a:p>
          <a:p>
            <a:r>
              <a:rPr lang="en-US" i="1" dirty="0"/>
              <a:t>mechanical motion in the middle-ear!</a:t>
            </a:r>
          </a:p>
        </p:txBody>
      </p:sp>
    </p:spTree>
    <p:extLst>
      <p:ext uri="{BB962C8B-B14F-4D97-AF65-F5344CB8AC3E}">
        <p14:creationId xmlns:p14="http://schemas.microsoft.com/office/powerpoint/2010/main" val="3735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“Cochlea”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 – “snail shell”</a:t>
            </a:r>
          </a:p>
          <a:p>
            <a:pPr lvl="1"/>
            <a:r>
              <a:rPr lang="en-US" sz="1600" dirty="0"/>
              <a:t>Fluid-filled “labyrinth”</a:t>
            </a:r>
          </a:p>
          <a:p>
            <a:pPr lvl="1"/>
            <a:r>
              <a:rPr lang="en-US" sz="1600" dirty="0"/>
              <a:t>Located in: “inner-ear”</a:t>
            </a:r>
          </a:p>
          <a:p>
            <a:pPr lvl="1"/>
            <a:r>
              <a:rPr lang="en-US" sz="1600" dirty="0"/>
              <a:t>Spiral Shaped (snail shell)</a:t>
            </a:r>
          </a:p>
          <a:p>
            <a:pPr lvl="1"/>
            <a:r>
              <a:rPr lang="en-US" sz="1600" i="1" u="sng" dirty="0"/>
              <a:t>Hair</a:t>
            </a:r>
            <a:r>
              <a:rPr lang="en-US" sz="1600" dirty="0"/>
              <a:t> inside cochlea ‘resonates’ according to incoming vibrations in the liquid</a:t>
            </a:r>
          </a:p>
          <a:p>
            <a:pPr lvl="2"/>
            <a:r>
              <a:rPr lang="en-US" sz="1200" dirty="0" err="1"/>
              <a:t>Stereovilli</a:t>
            </a:r>
            <a:r>
              <a:rPr lang="en-US" sz="1200" dirty="0"/>
              <a:t> (name of hair)</a:t>
            </a:r>
          </a:p>
          <a:p>
            <a:pPr lvl="1"/>
            <a:r>
              <a:rPr lang="en-US" sz="1600" i="1" u="sng" dirty="0"/>
              <a:t>Hairs</a:t>
            </a:r>
            <a:r>
              <a:rPr lang="en-US" sz="1600" dirty="0"/>
              <a:t> convert vibration into nerve impulses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3074" name="Picture 2" descr="File:Cochlea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442" y="4187436"/>
            <a:ext cx="3815558" cy="215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07" y="6488668"/>
            <a:ext cx="6662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http://www.youtube.com/watch?v=zeg4qTnYOpw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Cochlea Animation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www.youtube.com/watch?v</a:t>
            </a:r>
            <a:r>
              <a:rPr lang="en-US" dirty="0"/>
              <a:t>=</a:t>
            </a:r>
            <a:r>
              <a:rPr lang="en-US" dirty="0" err="1"/>
              <a:t>dyenMluFaUw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Physical Ear – Take-away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>
          <a:blip r:embed="rId3" cstate="print"/>
          <a:srcRect l="33327" t="59848" r="8842" b="6061"/>
          <a:stretch>
            <a:fillRect/>
          </a:stretch>
        </p:blipFill>
        <p:spPr bwMode="auto">
          <a:xfrm>
            <a:off x="-91438" y="1304109"/>
            <a:ext cx="5499462" cy="4193873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291796" y="1327892"/>
            <a:ext cx="3943643" cy="4783015"/>
          </a:xfrm>
        </p:spPr>
        <p:txBody>
          <a:bodyPr>
            <a:normAutofit/>
          </a:bodyPr>
          <a:lstStyle/>
          <a:p>
            <a:r>
              <a:rPr lang="en-US" sz="2000" dirty="0"/>
              <a:t>Cochlea</a:t>
            </a:r>
          </a:p>
          <a:p>
            <a:pPr lvl="1"/>
            <a:r>
              <a:rPr lang="en-US" sz="1800" dirty="0"/>
              <a:t>directly senses frequencies</a:t>
            </a:r>
          </a:p>
          <a:p>
            <a:pPr lvl="1"/>
            <a:r>
              <a:rPr lang="en-US" sz="1800" dirty="0"/>
              <a:t>Captures Fourier domain</a:t>
            </a:r>
          </a:p>
          <a:p>
            <a:pPr lvl="1"/>
            <a:r>
              <a:rPr lang="en-US" sz="1800" dirty="0"/>
              <a:t>…not time domain</a:t>
            </a:r>
          </a:p>
          <a:p>
            <a:endParaRPr lang="en-US" sz="2200" dirty="0"/>
          </a:p>
          <a:p>
            <a:r>
              <a:rPr lang="en-US" sz="2200" dirty="0"/>
              <a:t>Frequency sensitive locations </a:t>
            </a:r>
          </a:p>
          <a:p>
            <a:pPr lvl="1"/>
            <a:r>
              <a:rPr lang="en-US" sz="1800" dirty="0"/>
              <a:t>activated by sound waves</a:t>
            </a:r>
          </a:p>
          <a:p>
            <a:r>
              <a:rPr lang="en-US" sz="2200" dirty="0"/>
              <a:t>Neurons sense activation</a:t>
            </a:r>
          </a:p>
          <a:p>
            <a:pPr lvl="1"/>
            <a:endParaRPr lang="en-US" sz="1800" dirty="0"/>
          </a:p>
          <a:p>
            <a:pPr lvl="1"/>
            <a:endParaRPr lang="en-US" sz="500" dirty="0"/>
          </a:p>
          <a:p>
            <a:pPr lvl="1"/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485" y="5511045"/>
            <a:ext cx="65498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Picture above – uncoiled cochlea…</a:t>
            </a:r>
          </a:p>
          <a:p>
            <a:r>
              <a:rPr lang="en-US" dirty="0"/>
              <a:t>  -- different </a:t>
            </a:r>
            <a:r>
              <a:rPr lang="en-US" dirty="0" err="1"/>
              <a:t>stereovilli</a:t>
            </a:r>
            <a:r>
              <a:rPr lang="en-US" dirty="0"/>
              <a:t> (Hairs) resonate at different frequencies</a:t>
            </a:r>
          </a:p>
          <a:p>
            <a:r>
              <a:rPr lang="en-US" dirty="0"/>
              <a:t>  -- our ear performs Fourier Transform!</a:t>
            </a:r>
          </a:p>
        </p:txBody>
      </p:sp>
    </p:spTree>
    <p:extLst>
      <p:ext uri="{BB962C8B-B14F-4D97-AF65-F5344CB8AC3E}">
        <p14:creationId xmlns:p14="http://schemas.microsoft.com/office/powerpoint/2010/main" val="426810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With knowledge of structure/function of ear:</a:t>
            </a:r>
          </a:p>
          <a:p>
            <a:pPr lvl="1"/>
            <a:r>
              <a:rPr lang="en-US" sz="2000" dirty="0"/>
              <a:t>We can model cochlea’s behavior as </a:t>
            </a:r>
            <a:r>
              <a:rPr lang="en-US" sz="2000" u="sng" dirty="0"/>
              <a:t>bank of filters</a:t>
            </a:r>
            <a:r>
              <a:rPr lang="en-US" sz="2000" dirty="0"/>
              <a:t> / </a:t>
            </a:r>
            <a:r>
              <a:rPr lang="en-US" sz="2000" dirty="0" err="1"/>
              <a:t>bandpass</a:t>
            </a:r>
            <a:r>
              <a:rPr lang="en-US" sz="2000" dirty="0"/>
              <a:t> filters</a:t>
            </a:r>
          </a:p>
          <a:p>
            <a:pPr lvl="2"/>
            <a:r>
              <a:rPr lang="en-US" sz="1600" dirty="0"/>
              <a:t>Cochlea breaks down auditory input into frequency ranges</a:t>
            </a:r>
          </a:p>
          <a:p>
            <a:pPr lvl="2"/>
            <a:r>
              <a:rPr lang="en-US" sz="1600" dirty="0"/>
              <a:t>Sends different frequencies down different nerve pathways!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026" name="Picture 2" descr="http://www.ugr.es/~atv/web_ci_SIM/Figuras/bloques_ic_en.gif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DCA"/>
              </a:clrFrom>
              <a:clrTo>
                <a:srgbClr val="FA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" r="27888" b="6311"/>
          <a:stretch/>
        </p:blipFill>
        <p:spPr bwMode="auto">
          <a:xfrm>
            <a:off x="1681983" y="3054997"/>
            <a:ext cx="4522875" cy="343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/>
          <p:cNvSpPr/>
          <p:nvPr/>
        </p:nvSpPr>
        <p:spPr>
          <a:xfrm>
            <a:off x="6531429" y="3265714"/>
            <a:ext cx="339634" cy="3095897"/>
          </a:xfrm>
          <a:prstGeom prst="rightBrac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7405" y="3683716"/>
            <a:ext cx="256993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Each Frequency</a:t>
            </a:r>
          </a:p>
          <a:p>
            <a:pPr algn="ctr"/>
            <a:r>
              <a:rPr lang="en-US" dirty="0"/>
              <a:t>encoded independently</a:t>
            </a:r>
          </a:p>
          <a:p>
            <a:pPr algn="ctr"/>
            <a:r>
              <a:rPr lang="en-US" dirty="0"/>
              <a:t>on the auditory nerve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Brain ultimately </a:t>
            </a:r>
          </a:p>
          <a:p>
            <a:pPr algn="ctr"/>
            <a:r>
              <a:rPr lang="en-US" dirty="0"/>
              <a:t>“interprets” these </a:t>
            </a:r>
          </a:p>
          <a:p>
            <a:pPr algn="ctr"/>
            <a:r>
              <a:rPr lang="en-US" dirty="0"/>
              <a:t>Encoded signals </a:t>
            </a:r>
          </a:p>
          <a:p>
            <a:pPr algn="ctr"/>
            <a:r>
              <a:rPr lang="en-US" dirty="0"/>
              <a:t>as sound</a:t>
            </a:r>
          </a:p>
        </p:txBody>
      </p:sp>
    </p:spTree>
    <p:extLst>
      <p:ext uri="{BB962C8B-B14F-4D97-AF65-F5344CB8AC3E}">
        <p14:creationId xmlns:p14="http://schemas.microsoft.com/office/powerpoint/2010/main" val="21877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Physical Ear – Limits of Human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Critical Frequency Bands</a:t>
            </a:r>
          </a:p>
          <a:p>
            <a:pPr lvl="1"/>
            <a:r>
              <a:rPr lang="en-US" dirty="0"/>
              <a:t>Refers to ‘frequency bandwidth’ of each filter in the ear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42950" lvl="2" indent="-342900">
              <a:buFont typeface="Wingdings 2"/>
              <a:buChar char=""/>
            </a:pPr>
            <a:r>
              <a:rPr lang="en-US" sz="2400" dirty="0"/>
              <a:t>A ‘sharply tuned’ filter has good frequency resolution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Allows frequencies in band pass well, but not others</a:t>
            </a:r>
          </a:p>
          <a:p>
            <a:pPr marL="1200150" lvl="3" indent="-342900">
              <a:buFont typeface="Wingdings 2"/>
              <a:buChar char=""/>
            </a:pPr>
            <a:r>
              <a:rPr lang="en-US" sz="2400" dirty="0"/>
              <a:t>Brain can then ‘resolve’ different frequencies</a:t>
            </a:r>
          </a:p>
          <a:p>
            <a:endParaRPr lang="en-US" dirty="0"/>
          </a:p>
          <a:p>
            <a:endParaRPr lang="en-US" sz="2000" i="1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2" descr="File:Band-pass filter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385" y="2467553"/>
            <a:ext cx="4808311" cy="269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046" y="247481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656" y="2470855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206" y="2479890"/>
            <a:ext cx="22860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3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2" name="Picture 4" descr="Zwicker-JASA'61-SubdivisionAudibleCriticalBands"/>
          <p:cNvPicPr>
            <a:picLocks noChangeAspect="1" noChangeArrowheads="1"/>
          </p:cNvPicPr>
          <p:nvPr/>
        </p:nvPicPr>
        <p:blipFill rotWithShape="1">
          <a:blip r:embed="rId2" cstate="print"/>
          <a:srcRect l="50000" t="20511" b="54741"/>
          <a:stretch/>
        </p:blipFill>
        <p:spPr bwMode="auto">
          <a:xfrm>
            <a:off x="0" y="2689493"/>
            <a:ext cx="5281748" cy="3785006"/>
          </a:xfrm>
          <a:prstGeom prst="rect">
            <a:avLst/>
          </a:prstGeom>
          <a:noFill/>
        </p:spPr>
      </p:pic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Critical Frequency Bands – How many?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“Bark” scale – </a:t>
            </a:r>
          </a:p>
          <a:p>
            <a:pPr lvl="1"/>
            <a:r>
              <a:rPr lang="en-US" sz="2000" dirty="0"/>
              <a:t>Maps frequency intervals into their respective critical band number</a:t>
            </a:r>
          </a:p>
          <a:p>
            <a:pPr lvl="1"/>
            <a:r>
              <a:rPr lang="en-US" sz="2000" dirty="0"/>
              <a:t>24 frequency bins (or “barks”), get wider as frequency increases!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 rotWithShape="1">
          <a:blip r:embed="rId3" cstate="print"/>
          <a:srcRect b="12247"/>
          <a:stretch/>
        </p:blipFill>
        <p:spPr bwMode="auto">
          <a:xfrm>
            <a:off x="5447209" y="3265584"/>
            <a:ext cx="3696789" cy="320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805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How well can you hear? (range)</a:t>
            </a:r>
          </a:p>
          <a:p>
            <a:pPr lvl="1"/>
            <a:r>
              <a:rPr lang="en-US" sz="2000" dirty="0"/>
              <a:t>20 Hz to 20kHz – frequency increasing over 20 seconds</a:t>
            </a:r>
          </a:p>
          <a:p>
            <a:pPr lvl="1"/>
            <a:r>
              <a:rPr lang="en-US" sz="2000" dirty="0"/>
              <a:t>Can you hear tone the entire time, or do is it appear to go </a:t>
            </a:r>
            <a:br>
              <a:rPr lang="en-US" sz="2000" dirty="0"/>
            </a:br>
            <a:r>
              <a:rPr lang="en-US" sz="2000" dirty="0"/>
              <a:t>silent at some point?</a:t>
            </a:r>
          </a:p>
          <a:p>
            <a:pPr lvl="1"/>
            <a:r>
              <a:rPr lang="en-US" sz="2000" dirty="0"/>
              <a:t>Tells you how high (and maybe how low) of frequencies you can hear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slide19_chirp20_22000.wav">
            <a:hlinkClick r:id="" action="ppaction://media"/>
            <a:extLst>
              <a:ext uri="{FF2B5EF4-FFF2-40B4-BE49-F238E27FC236}">
                <a16:creationId xmlns:a16="http://schemas.microsoft.com/office/drawing/2014/main" id="{BE0A77ED-6A71-A841-9A64-A7D9F3AEC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40232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Teaser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hear whistle?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Can you hear two frequencies at once? (selectivity)</a:t>
            </a:r>
          </a:p>
          <a:p>
            <a:pPr lvl="1"/>
            <a:r>
              <a:rPr lang="en-US" sz="2000" dirty="0"/>
              <a:t>Let’s try: 400 Hz and 1000 Hz</a:t>
            </a:r>
          </a:p>
          <a:p>
            <a:pPr lvl="1"/>
            <a:r>
              <a:rPr lang="en-US" sz="2000" dirty="0"/>
              <a:t>First independent references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Then together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slide19_400.wav">
            <a:hlinkClick r:id="" action="ppaction://media"/>
            <a:extLst>
              <a:ext uri="{FF2B5EF4-FFF2-40B4-BE49-F238E27FC236}">
                <a16:creationId xmlns:a16="http://schemas.microsoft.com/office/drawing/2014/main" id="{A040C8AB-E38E-A349-BCC2-5EC54267E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4766" y="2870200"/>
            <a:ext cx="812800" cy="812800"/>
          </a:xfrm>
          <a:prstGeom prst="rect">
            <a:avLst/>
          </a:prstGeom>
        </p:spPr>
      </p:pic>
      <p:pic>
        <p:nvPicPr>
          <p:cNvPr id="6" name="slide19_1000.wav">
            <a:hlinkClick r:id="" action="ppaction://media"/>
            <a:extLst>
              <a:ext uri="{FF2B5EF4-FFF2-40B4-BE49-F238E27FC236}">
                <a16:creationId xmlns:a16="http://schemas.microsoft.com/office/drawing/2014/main" id="{58CA616F-D533-8E4A-8A01-C9BAA3CE24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3880" y="2839720"/>
            <a:ext cx="812800" cy="812800"/>
          </a:xfrm>
          <a:prstGeom prst="rect">
            <a:avLst/>
          </a:prstGeom>
        </p:spPr>
      </p:pic>
      <p:pic>
        <p:nvPicPr>
          <p:cNvPr id="7" name="slide19_400_1000.wav">
            <a:hlinkClick r:id="" action="ppaction://media"/>
            <a:extLst>
              <a:ext uri="{FF2B5EF4-FFF2-40B4-BE49-F238E27FC236}">
                <a16:creationId xmlns:a16="http://schemas.microsoft.com/office/drawing/2014/main" id="{D4C89094-D2ED-6B4A-A405-50B4743A4E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7960" y="4257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OK, now…some tests…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9544594" cy="4846638"/>
          </a:xfrm>
        </p:spPr>
        <p:txBody>
          <a:bodyPr>
            <a:normAutofit/>
          </a:bodyPr>
          <a:lstStyle/>
          <a:p>
            <a:r>
              <a:rPr lang="en-US" sz="2400" dirty="0"/>
              <a:t>Frequency Resolution…(bands)</a:t>
            </a:r>
          </a:p>
          <a:p>
            <a:pPr lvl="1"/>
            <a:r>
              <a:rPr lang="en-US" sz="2000" dirty="0"/>
              <a:t>In 1000 Hz to 2000 Hz octave…</a:t>
            </a:r>
          </a:p>
          <a:p>
            <a:pPr lvl="2"/>
            <a:r>
              <a:rPr lang="en-US" sz="1800" dirty="0"/>
              <a:t>Brain can’t perceive changes in frequency </a:t>
            </a:r>
          </a:p>
          <a:p>
            <a:pPr lvl="2"/>
            <a:r>
              <a:rPr lang="en-US" sz="1800" dirty="0"/>
              <a:t>    smaller than 3.6 Hz</a:t>
            </a:r>
          </a:p>
          <a:p>
            <a:pPr lvl="1"/>
            <a:r>
              <a:rPr lang="en-US" sz="2200" dirty="0"/>
              <a:t>Plays 1500Hz tone then 1502Hz</a:t>
            </a:r>
          </a:p>
          <a:p>
            <a:pPr lvl="2"/>
            <a:r>
              <a:rPr lang="en-US" sz="1800" dirty="0"/>
              <a:t>Aside from maybe a click in the middle,</a:t>
            </a:r>
            <a:br>
              <a:rPr lang="en-US" sz="1800" dirty="0"/>
            </a:br>
            <a:r>
              <a:rPr lang="en-US" sz="1800" dirty="0"/>
              <a:t>  can you tell difference between tones?</a:t>
            </a:r>
          </a:p>
          <a:p>
            <a:pPr lvl="2"/>
            <a:endParaRPr lang="en-US" sz="1800" dirty="0"/>
          </a:p>
          <a:p>
            <a:pPr marL="914400" lvl="2" indent="0">
              <a:buNone/>
            </a:pPr>
            <a:endParaRPr lang="en-US" sz="1800" dirty="0"/>
          </a:p>
          <a:p>
            <a:pPr lvl="2"/>
            <a:r>
              <a:rPr lang="en-US" sz="1800" dirty="0"/>
              <a:t>Keep same tones, but add a 1500Hz tone </a:t>
            </a:r>
            <a:br>
              <a:rPr lang="en-US" sz="1800" dirty="0"/>
            </a:br>
            <a:r>
              <a:rPr lang="en-US" sz="1800" dirty="0"/>
              <a:t>on second track playing whole time.</a:t>
            </a:r>
          </a:p>
          <a:p>
            <a:pPr lvl="2"/>
            <a:r>
              <a:rPr lang="en-US" sz="1800" dirty="0"/>
              <a:t>Now hear interference demonstrating </a:t>
            </a:r>
            <a:br>
              <a:rPr lang="en-US" sz="1800" dirty="0"/>
            </a:br>
            <a:r>
              <a:rPr lang="en-US" sz="1800" dirty="0"/>
              <a:t>that first track did change tones.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098" name="Picture 2" descr="File:Beat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97" y="2899953"/>
            <a:ext cx="3304903" cy="360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19_1500_1502.wav">
            <a:hlinkClick r:id="" action="ppaction://media"/>
            <a:extLst>
              <a:ext uri="{FF2B5EF4-FFF2-40B4-BE49-F238E27FC236}">
                <a16:creationId xmlns:a16="http://schemas.microsoft.com/office/drawing/2014/main" id="{48F905F2-E83C-4E4C-8200-46F064D96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824" y="3941170"/>
            <a:ext cx="812800" cy="812800"/>
          </a:xfrm>
          <a:prstGeom prst="rect">
            <a:avLst/>
          </a:prstGeom>
        </p:spPr>
      </p:pic>
      <p:pic>
        <p:nvPicPr>
          <p:cNvPr id="6" name="slide19_1500_1502_and_1500.wav">
            <a:hlinkClick r:id="" action="ppaction://media"/>
            <a:extLst>
              <a:ext uri="{FF2B5EF4-FFF2-40B4-BE49-F238E27FC236}">
                <a16:creationId xmlns:a16="http://schemas.microsoft.com/office/drawing/2014/main" id="{E131098A-AF7C-0C4C-8E19-1DD8CFB76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7303" y="57221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4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Ear to Engineering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Limits of Human Hearing…easy to see from Cochlea</a:t>
            </a:r>
          </a:p>
          <a:p>
            <a:pPr lvl="1"/>
            <a:r>
              <a:rPr lang="en-US" dirty="0"/>
              <a:t>Cochlea only so long…</a:t>
            </a:r>
          </a:p>
          <a:p>
            <a:pPr lvl="2"/>
            <a:r>
              <a:rPr lang="en-US" dirty="0"/>
              <a:t>lowest frequencies: 20 Hz</a:t>
            </a:r>
          </a:p>
          <a:p>
            <a:pPr lvl="2"/>
            <a:r>
              <a:rPr lang="en-US" dirty="0"/>
              <a:t>Highest frequencies: 20 kHz</a:t>
            </a:r>
          </a:p>
          <a:p>
            <a:r>
              <a:rPr lang="en-US" dirty="0"/>
              <a:t>Also helps us understand ‘selectivity’</a:t>
            </a:r>
          </a:p>
          <a:p>
            <a:pPr lvl="1"/>
            <a:r>
              <a:rPr lang="en-US" dirty="0"/>
              <a:t>Our brain can choose to ‘listen’ to output of various filters</a:t>
            </a:r>
          </a:p>
          <a:p>
            <a:pPr lvl="1"/>
            <a:r>
              <a:rPr lang="en-US" sz="2000" i="1" dirty="0"/>
              <a:t>Example: At a party, but you can concentrate on conversation!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9" descr="Pages from MunkongJuang-IEEESP'08-AuditoryPerceptionCognition-6-Ear"/>
          <p:cNvPicPr>
            <a:picLocks noChangeAspect="1" noChangeArrowheads="1"/>
          </p:cNvPicPr>
          <p:nvPr/>
        </p:nvPicPr>
        <p:blipFill rotWithShape="1">
          <a:blip r:embed="rId3" cstate="print"/>
          <a:srcRect l="33327" t="61246" r="10903" b="13269"/>
          <a:stretch/>
        </p:blipFill>
        <p:spPr bwMode="auto">
          <a:xfrm>
            <a:off x="2168436" y="1410788"/>
            <a:ext cx="4493621" cy="2656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17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&amp; Loudness</a:t>
            </a:r>
          </a:p>
        </p:txBody>
      </p:sp>
    </p:spTree>
    <p:extLst>
      <p:ext uri="{BB962C8B-B14F-4D97-AF65-F5344CB8AC3E}">
        <p14:creationId xmlns:p14="http://schemas.microsoft.com/office/powerpoint/2010/main" val="407272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Sound Intensity – “Loudness”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</p:spPr>
            <p:txBody>
              <a:bodyPr/>
              <a:lstStyle/>
              <a:p>
                <a:r>
                  <a:rPr lang="en-US" dirty="0"/>
                  <a:t>But first, we must discuss: </a:t>
                </a:r>
                <a:r>
                  <a:rPr lang="en-US" dirty="0" err="1"/>
                  <a:t>deci-</a:t>
                </a:r>
                <a:r>
                  <a:rPr lang="en-US" i="1" dirty="0" err="1"/>
                  <a:t>Bels</a:t>
                </a:r>
                <a:r>
                  <a:rPr lang="en-US" dirty="0"/>
                  <a:t> (dB)</a:t>
                </a:r>
              </a:p>
              <a:p>
                <a:pPr lvl="1"/>
                <a:r>
                  <a:rPr lang="en-US" dirty="0"/>
                  <a:t>Logarithmic unit in engineering: compare levels (fractions)</a:t>
                </a:r>
              </a:p>
              <a:p>
                <a:pPr lvl="1"/>
                <a:r>
                  <a:rPr lang="en-US" dirty="0"/>
                  <a:t>Compare two physical quantities: power, intensity, </a:t>
                </a:r>
                <a:r>
                  <a:rPr lang="en-US" dirty="0" err="1"/>
                  <a:t>etc</a:t>
                </a:r>
                <a:endParaRPr lang="en-US" dirty="0"/>
              </a:p>
              <a:p>
                <a:pPr lvl="1"/>
                <a:r>
                  <a:rPr lang="en-US" dirty="0"/>
                  <a:t>Often compare quantity to a reference value</a:t>
                </a:r>
              </a:p>
              <a:p>
                <a:r>
                  <a:rPr lang="en-US" dirty="0"/>
                  <a:t>Sound and (dB)</a:t>
                </a:r>
              </a:p>
              <a:p>
                <a:pPr lvl="1"/>
                <a:r>
                  <a:rPr lang="en-US" dirty="0"/>
                  <a:t>Sound is compression/expansion of air</a:t>
                </a:r>
              </a:p>
              <a:p>
                <a:pPr lvl="1"/>
                <a:r>
                  <a:rPr lang="en-US" dirty="0"/>
                  <a:t>We use (dB) to compare two air pressures in acoustics:</a:t>
                </a:r>
              </a:p>
              <a:p>
                <a:pPr lvl="2"/>
                <a:r>
                  <a:rPr lang="en-US" dirty="0"/>
                  <a:t>Lowest limit of human ear sensitivity: 20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 err="1"/>
                  <a:t>Pascals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𝜇</m:t>
                    </m:r>
                  </m:oMath>
                </a14:m>
                <a:r>
                  <a:rPr lang="en-US" dirty="0"/>
                  <a:t>Pa)</a:t>
                </a:r>
              </a:p>
              <a:p>
                <a:pPr lvl="3"/>
                <a:r>
                  <a:rPr lang="en-US" dirty="0"/>
                  <a:t>We compare all sounds to this lower limit (reference sound pres.)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3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 xmlns:mv="urn:schemas-microsoft-com:mac:vml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304800" y="1554162"/>
                <a:ext cx="9194042" cy="4846638"/>
              </a:xfrm>
              <a:blipFill rotWithShape="1">
                <a:blip r:embed="rId3"/>
                <a:stretch>
                  <a:fillRect l="-464" t="-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5431737" y="4435536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chemeClr val="tx1"/>
                    </a:solidFill>
                  </a:rPr>
                  <a:t>Loudness-Sound Pressure Level (L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SPL</a:t>
                </a:r>
                <a:r>
                  <a:rPr lang="en-US" b="0" dirty="0">
                    <a:solidFill>
                      <a:schemeClr val="tx1"/>
                    </a:solidFill>
                  </a:rPr>
                  <a:t>)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20</m:t>
                        </m:r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𝑙𝑜𝑔</m:t>
                            </m:r>
                          </m:e>
                          <m:sub>
                            <m:r>
                              <a:rPr lang="en-US">
                                <a:latin typeface="Cambria Math"/>
                              </a:rPr>
                              <m:t>10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𝑅𝑒𝑓𝑒𝑟𝑒𝑛𝑐𝑒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𝑆𝑜𝑢𝑛𝑑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𝑝𝑟𝑒𝑠𝑠𝑢𝑟𝑒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in </a:t>
                </a:r>
                <a:r>
                  <a:rPr lang="en-US" b="1" dirty="0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 xmlns:mv="urn:schemas-microsoft-com:mac:vml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24" y="5600148"/>
                <a:ext cx="8532400" cy="531299"/>
              </a:xfrm>
              <a:prstGeom prst="rect">
                <a:avLst/>
              </a:prstGeom>
              <a:blipFill rotWithShape="1">
                <a:blip r:embed="rId4"/>
                <a:stretch>
                  <a:fillRect l="-499" r="-143" b="-44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5596169" y="5411195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94928" y="6302079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 err="1">
                <a:solidFill>
                  <a:schemeClr val="tx2"/>
                </a:solidFill>
              </a:rPr>
              <a:t>unitless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372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52611" y="1549862"/>
            <a:ext cx="4634482" cy="5308138"/>
          </a:xfrm>
        </p:spPr>
        <p:txBody>
          <a:bodyPr>
            <a:normAutofit/>
          </a:bodyPr>
          <a:lstStyle/>
          <a:p>
            <a:r>
              <a:rPr lang="en-US" sz="1600" dirty="0" err="1">
                <a:solidFill>
                  <a:srgbClr val="FF6600"/>
                </a:solidFill>
              </a:rPr>
              <a:t>Preclass</a:t>
            </a:r>
            <a:r>
              <a:rPr lang="en-US" sz="1600" dirty="0">
                <a:solidFill>
                  <a:srgbClr val="FF6600"/>
                </a:solidFill>
              </a:rPr>
              <a:t> 4: Ratio of pressure between 20dB and 140dB?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4" name="Picture 13" descr="EarQ_-_Decibel_Level_Infograph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32" y="1540138"/>
            <a:ext cx="4338992" cy="47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52611" y="1549862"/>
            <a:ext cx="4634482" cy="5308138"/>
          </a:xfrm>
        </p:spPr>
        <p:txBody>
          <a:bodyPr>
            <a:normAutofit/>
          </a:bodyPr>
          <a:lstStyle/>
          <a:p>
            <a:r>
              <a:rPr lang="en-US" sz="2000" dirty="0"/>
              <a:t>If sound intensity level is: 140 dB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Divide both sides by 20: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Sound with intensity of 140dB:</a:t>
            </a:r>
          </a:p>
          <a:p>
            <a:pPr lvl="1"/>
            <a:r>
              <a:rPr lang="en-US" sz="1600" i="1" dirty="0"/>
              <a:t>has a sound pressure 10 million times greater than the quietist sound we can hear (which is 20 </a:t>
            </a:r>
            <a:r>
              <a:rPr lang="en-US" sz="1600" i="1" dirty="0" err="1"/>
              <a:t>uPa</a:t>
            </a:r>
            <a:r>
              <a:rPr lang="en-US" sz="1600" i="1" dirty="0"/>
              <a:t>)  -- OUCH!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8EB1A-9D87-43CD-80EE-131FEB8D182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7986"/>
            <a:ext cx="4617926" cy="484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09154" y="1985709"/>
                <a:ext cx="4369530" cy="6455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20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𝑆𝑜𝑢𝑛𝑑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𝑝𝑟𝑒𝑠𝑠𝑢𝑟𝑒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𝑅𝑒𝑓𝑒𝑟𝑒𝑛𝑐𝑒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𝑆𝑜𝑢𝑛𝑑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𝑝𝑟𝑒𝑠𝑠𝑢𝑟𝑒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=140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𝑑𝐵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 xmlns:mv="urn:schemas-microsoft-com:mac:vml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9154" y="1985709"/>
                <a:ext cx="4369530" cy="6455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31491" y="3089083"/>
                <a:ext cx="3655488" cy="6455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𝑙𝑜𝑔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𝑆𝑜𝑢𝑛𝑑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𝑝𝑟𝑒𝑠𝑠𝑢𝑟𝑒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𝑅𝑒𝑓𝑒𝑟𝑒𝑛𝑐𝑒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𝑆𝑜𝑢𝑛𝑑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𝑝𝑟𝑒𝑠𝑠𝑢𝑟𝑒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=7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 xmlns:mv="urn:schemas-microsoft-com:mac:vml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491" y="3089083"/>
                <a:ext cx="3655488" cy="6455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484192" y="3868287"/>
                <a:ext cx="3406895" cy="6029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𝑆𝑜𝑢𝑛𝑑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𝑝𝑟𝑒𝑠𝑠𝑢𝑟𝑒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𝑅𝑒𝑓𝑒𝑟𝑒𝑛𝑐𝑒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𝑆𝑜𝑢𝑛𝑑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𝑝𝑟𝑒𝑠𝑠𝑢𝑟𝑒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 xmlns:mv="urn:schemas-microsoft-com:mac:vml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192" y="3868287"/>
                <a:ext cx="3406895" cy="60298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26860" y="4628027"/>
                <a:ext cx="3964227" cy="60298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/>
                            </a:rPr>
                            <m:t>𝑆𝑜𝑢𝑛𝑑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𝑝𝑟𝑒𝑠𝑠𝑢𝑟𝑒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</m:num>
                        <m:den>
                          <m:r>
                            <a:rPr lang="en-US" sz="1600" i="1">
                              <a:latin typeface="Cambria Math"/>
                            </a:rPr>
                            <m:t>𝑅𝑒𝑓𝑒𝑟𝑒𝑛𝑐𝑒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𝑆𝑜𝑢𝑛𝑑</m:t>
                          </m:r>
                          <m:r>
                            <a:rPr lang="en-US" sz="1600" i="1">
                              <a:latin typeface="Cambria Math"/>
                            </a:rPr>
                            <m:t> </m:t>
                          </m:r>
                          <m:r>
                            <a:rPr lang="en-US" sz="1600" i="1">
                              <a:latin typeface="Cambria Math"/>
                            </a:rPr>
                            <m:t>𝑝𝑟𝑒𝑠𝑠𝑢𝑟𝑒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10,000,000</m:t>
                      </m:r>
                    </m:oMath>
                  </m:oMathPara>
                </a14:m>
                <a:endParaRPr lang="en-US" sz="1600" b="1" dirty="0">
                  <a:solidFill>
                    <a:schemeClr val="tx1"/>
                  </a:solidFill>
                </a:endParaRPr>
              </a:p>
            </p:txBody>
          </p:sp>
        </mc:Choice>
        <mc:Fallback xmlns="" xmlns:mv="urn:schemas-microsoft-com:mac:vml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860" y="4628027"/>
                <a:ext cx="3964227" cy="6029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725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Intensity in (dB) – “Loudness”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309463" cy="48466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Loudness – </a:t>
            </a:r>
          </a:p>
          <a:p>
            <a:pPr lvl="1"/>
            <a:r>
              <a:rPr lang="en-US" dirty="0"/>
              <a:t>subjective </a:t>
            </a:r>
            <a:r>
              <a:rPr lang="en-US" u="sng" dirty="0"/>
              <a:t>perception</a:t>
            </a:r>
            <a:r>
              <a:rPr lang="en-US" dirty="0"/>
              <a:t> of intensity of sound</a:t>
            </a:r>
          </a:p>
          <a:p>
            <a:r>
              <a:rPr lang="en-US" dirty="0"/>
              <a:t>Intensity –</a:t>
            </a:r>
          </a:p>
          <a:p>
            <a:pPr lvl="1"/>
            <a:r>
              <a:rPr lang="en-US" dirty="0"/>
              <a:t>Sound power per unit area</a:t>
            </a:r>
          </a:p>
          <a:p>
            <a:r>
              <a:rPr lang="en-US" dirty="0"/>
              <a:t>Does loudness change with frequency?</a:t>
            </a:r>
          </a:p>
          <a:p>
            <a:pPr lvl="1"/>
            <a:r>
              <a:rPr lang="en-US" dirty="0"/>
              <a:t>Yes!  Scientist: Harvey Fletcher (1940)</a:t>
            </a:r>
          </a:p>
          <a:p>
            <a:pPr lvl="2"/>
            <a:r>
              <a:rPr lang="en-US" dirty="0"/>
              <a:t>Measured loudness vs. frequency  (Auditory Thresholds)</a:t>
            </a:r>
          </a:p>
          <a:p>
            <a:pPr lvl="2"/>
            <a:r>
              <a:rPr lang="en-US" dirty="0"/>
              <a:t>Same ‘amplitude’ sound can sound very quite or really loud</a:t>
            </a:r>
          </a:p>
          <a:p>
            <a:pPr lvl="3"/>
            <a:r>
              <a:rPr lang="en-US" dirty="0"/>
              <a:t>All depends on its frequency</a:t>
            </a:r>
          </a:p>
          <a:p>
            <a:pPr lvl="1"/>
            <a:r>
              <a:rPr lang="en-US" dirty="0"/>
              <a:t>Turns out…</a:t>
            </a:r>
          </a:p>
          <a:p>
            <a:pPr lvl="2"/>
            <a:r>
              <a:rPr lang="en-US" dirty="0"/>
              <a:t>We are very sensitive to frequencies from 1kHz to 5kHz</a:t>
            </a:r>
          </a:p>
          <a:p>
            <a:pPr lvl="3"/>
            <a:r>
              <a:rPr lang="en-US" dirty="0"/>
              <a:t>They don’t have to be ‘intense’ for us to hear them…</a:t>
            </a:r>
            <a:r>
              <a:rPr lang="en-US" dirty="0">
                <a:solidFill>
                  <a:srgbClr val="FF7F00"/>
                </a:solidFill>
              </a:rPr>
              <a:t>why??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9178834" cy="838200"/>
          </a:xfrm>
        </p:spPr>
        <p:txBody>
          <a:bodyPr>
            <a:normAutofit/>
          </a:bodyPr>
          <a:lstStyle/>
          <a:p>
            <a:r>
              <a:rPr lang="en-US" sz="2800" dirty="0"/>
              <a:t>Auditory Thresholds – Measured by Fletcher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5" name="Picture 4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2" cstate="print"/>
          <a:srcRect l="49020" t="63098" r="13725" b="20572"/>
          <a:stretch/>
        </p:blipFill>
        <p:spPr bwMode="auto">
          <a:xfrm>
            <a:off x="171995" y="1384663"/>
            <a:ext cx="8763000" cy="49720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0137" y="2189720"/>
            <a:ext cx="5391219" cy="9233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Low frequency &amp; very high frequency sounds</a:t>
            </a:r>
          </a:p>
          <a:p>
            <a:pPr algn="ctr"/>
            <a:r>
              <a:rPr lang="en-US" dirty="0"/>
              <a:t>must be </a:t>
            </a:r>
            <a:r>
              <a:rPr lang="en-US" u="sng" dirty="0"/>
              <a:t>intense</a:t>
            </a:r>
            <a:r>
              <a:rPr lang="en-US" dirty="0"/>
              <a:t> for us to interpret them as </a:t>
            </a:r>
          </a:p>
          <a:p>
            <a:pPr algn="ctr"/>
            <a:r>
              <a:rPr lang="en-US" dirty="0"/>
              <a:t>“loud” as sounds with frequencies in 1k to 5k range</a:t>
            </a:r>
          </a:p>
        </p:txBody>
      </p:sp>
      <p:pic>
        <p:nvPicPr>
          <p:cNvPr id="7" name="Picture 6" descr="http://www.et.byu.edu/~tom/family/Harvey_Fletcher/H_Fletch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2977" y="3302612"/>
            <a:ext cx="1348324" cy="1704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33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demo as before: 1 Hz to 20kHz</a:t>
            </a:r>
          </a:p>
          <a:p>
            <a:pPr lvl="1"/>
            <a:r>
              <a:rPr lang="en-US" dirty="0"/>
              <a:t>Instead of thinking about frequency cutoff (range)</a:t>
            </a:r>
          </a:p>
          <a:p>
            <a:pPr lvl="1"/>
            <a:r>
              <a:rPr lang="en-US" dirty="0"/>
              <a:t>Think instead about how “loud” the sounds at different frequencies are…</a:t>
            </a:r>
          </a:p>
          <a:p>
            <a:pPr lvl="2"/>
            <a:r>
              <a:rPr lang="en-US" dirty="0"/>
              <a:t>Which ‘band’ sounds ‘loudest’ to you?</a:t>
            </a:r>
          </a:p>
          <a:p>
            <a:pPr lvl="2"/>
            <a:r>
              <a:rPr lang="en-US" dirty="0"/>
              <a:t>Note: they are all at same amplitude, so equally intense</a:t>
            </a:r>
          </a:p>
          <a:p>
            <a:pPr lvl="2"/>
            <a:r>
              <a:rPr lang="en-US" dirty="0"/>
              <a:t>But we perceive sounds in 1 kHz to 5 kHz to be louder!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5" name="slide27chirp.wav">
            <a:hlinkClick r:id="" action="ppaction://media"/>
            <a:extLst>
              <a:ext uri="{FF2B5EF4-FFF2-40B4-BE49-F238E27FC236}">
                <a16:creationId xmlns:a16="http://schemas.microsoft.com/office/drawing/2014/main" id="{B367FB77-0832-A149-93D1-CD5DD2DA3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1800" y="48974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sounds we cannot hear</a:t>
            </a:r>
          </a:p>
          <a:p>
            <a:pPr lvl="1"/>
            <a:r>
              <a:rPr lang="en-US" dirty="0"/>
              <a:t>Depends on frequency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Why do we set equalizer’s like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122" name="Picture 2" descr="http://www.jeffwu.net/uploads/ituneseq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359"/>
            <a:ext cx="5988647" cy="31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5434148"/>
            <a:ext cx="8686800" cy="966651"/>
          </a:xfrm>
        </p:spPr>
        <p:txBody>
          <a:bodyPr>
            <a:normAutofit/>
          </a:bodyPr>
          <a:lstStyle/>
          <a:p>
            <a:r>
              <a:rPr lang="en-US" sz="2000" dirty="0"/>
              <a:t>Makes all frequencies in our music sound “equally” loud!</a:t>
            </a:r>
          </a:p>
          <a:p>
            <a:pPr lvl="1"/>
            <a:r>
              <a:rPr lang="en-US" sz="1600" dirty="0"/>
              <a:t>Compare to Fletcher Curve</a:t>
            </a:r>
          </a:p>
        </p:txBody>
      </p:sp>
      <p:pic>
        <p:nvPicPr>
          <p:cNvPr id="6" name="Picture 5" descr="Pages from Fletcher-RevModPhys'40-AuditoryPatterns-HearingThreshold"/>
          <p:cNvPicPr>
            <a:picLocks noChangeAspect="1" noChangeArrowheads="1"/>
          </p:cNvPicPr>
          <p:nvPr/>
        </p:nvPicPr>
        <p:blipFill rotWithShape="1">
          <a:blip r:embed="rId3" cstate="print"/>
          <a:srcRect l="49020" t="63098" r="13725" b="20572"/>
          <a:stretch/>
        </p:blipFill>
        <p:spPr bwMode="auto">
          <a:xfrm>
            <a:off x="6179063" y="2607425"/>
            <a:ext cx="3036369" cy="1722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078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</p:txBody>
      </p:sp>
    </p:spTree>
    <p:extLst>
      <p:ext uri="{BB962C8B-B14F-4D97-AF65-F5344CB8AC3E}">
        <p14:creationId xmlns:p14="http://schemas.microsoft.com/office/powerpoint/2010/main" val="27228620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Auditory Masking</a:t>
            </a:r>
          </a:p>
          <a:p>
            <a:pPr lvl="1"/>
            <a:r>
              <a:rPr lang="en-US" dirty="0"/>
              <a:t>When the perception of one sound is affected by the presence of another</a:t>
            </a:r>
          </a:p>
          <a:p>
            <a:pPr lvl="2"/>
            <a:r>
              <a:rPr lang="en-US" dirty="0"/>
              <a:t>Remember…</a:t>
            </a:r>
            <a:r>
              <a:rPr lang="en-US" u="sng" dirty="0"/>
              <a:t>perception</a:t>
            </a:r>
            <a:r>
              <a:rPr lang="en-US" dirty="0"/>
              <a:t> </a:t>
            </a:r>
          </a:p>
          <a:p>
            <a:r>
              <a:rPr lang="en-US" dirty="0"/>
              <a:t>Two types:</a:t>
            </a:r>
          </a:p>
          <a:p>
            <a:pPr lvl="1"/>
            <a:r>
              <a:rPr lang="en-US" u="sng" dirty="0"/>
              <a:t>Frequency Domain Based:</a:t>
            </a:r>
            <a:endParaRPr lang="en-US" dirty="0"/>
          </a:p>
          <a:p>
            <a:pPr lvl="2"/>
            <a:r>
              <a:rPr lang="en-US" dirty="0"/>
              <a:t>Frequency Masking, simultaneous masking, spectral masking</a:t>
            </a:r>
          </a:p>
          <a:p>
            <a:pPr lvl="1"/>
            <a:r>
              <a:rPr lang="en-US" u="sng" dirty="0"/>
              <a:t>Time Domain Based:</a:t>
            </a:r>
          </a:p>
          <a:p>
            <a:pPr lvl="2"/>
            <a:r>
              <a:rPr lang="en-US" dirty="0"/>
              <a:t>Temporal Masking / non-simultaneous masking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Domain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illustrates the limits of ear selectivity</a:t>
            </a:r>
          </a:p>
          <a:p>
            <a:pPr lvl="1"/>
            <a:r>
              <a:rPr lang="en-US" sz="2000" dirty="0"/>
              <a:t>In fact, we measure ear selectivity using masking!</a:t>
            </a:r>
          </a:p>
          <a:p>
            <a:r>
              <a:rPr lang="en-US" sz="2400" dirty="0"/>
              <a:t>Vocabulary: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Masker</a:t>
            </a:r>
            <a:r>
              <a:rPr lang="en-US" sz="2000" dirty="0"/>
              <a:t> – The noise ‘masking’ the </a:t>
            </a:r>
            <a:r>
              <a:rPr lang="en-US" sz="2000" dirty="0" err="1"/>
              <a:t>maskee</a:t>
            </a:r>
            <a:endParaRPr lang="en-US" sz="2000" dirty="0"/>
          </a:p>
          <a:p>
            <a:pPr lvl="1"/>
            <a:r>
              <a:rPr lang="en-US" sz="2000" dirty="0" err="1">
                <a:solidFill>
                  <a:srgbClr val="002060"/>
                </a:solidFill>
              </a:rPr>
              <a:t>Maskee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/>
              <a:t>– The signal being ‘masked’ by masker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6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Greatest/worst form of frequency masking</a:t>
            </a:r>
          </a:p>
          <a:p>
            <a:pPr lvl="1"/>
            <a:r>
              <a:rPr lang="en-US" sz="2000" dirty="0"/>
              <a:t>Occurs when </a:t>
            </a:r>
            <a:r>
              <a:rPr lang="en-US" sz="2000" dirty="0" err="1"/>
              <a:t>maskee</a:t>
            </a:r>
            <a:r>
              <a:rPr lang="en-US" sz="2000" dirty="0"/>
              <a:t> &amp; masker are the same frequency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Masker and signal are within same auditory filter</a:t>
            </a:r>
          </a:p>
          <a:p>
            <a:pPr lvl="1"/>
            <a:r>
              <a:rPr lang="en-US" sz="2000" dirty="0"/>
              <a:t>Listener cannot distinguish between them, perceived as one sound</a:t>
            </a:r>
          </a:p>
          <a:p>
            <a:pPr lvl="1"/>
            <a:r>
              <a:rPr lang="en-US" sz="2000" dirty="0" err="1"/>
              <a:t>Preclass</a:t>
            </a:r>
            <a:r>
              <a:rPr lang="en-US" sz="2000" dirty="0"/>
              <a:t> 5: audience noise masks movie line.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635" y="2503170"/>
            <a:ext cx="2710325" cy="206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Off-Frequency Masking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Off-frequency masking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Masker has different frequency than signal</a:t>
            </a:r>
          </a:p>
          <a:p>
            <a:pPr lvl="1"/>
            <a:r>
              <a:rPr lang="en-US" dirty="0"/>
              <a:t>Masker still has effect…</a:t>
            </a:r>
          </a:p>
          <a:p>
            <a:pPr lvl="2"/>
            <a:r>
              <a:rPr lang="en-US" dirty="0"/>
              <a:t>…if it’s in same auditory filter band as signal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36" y="2301784"/>
            <a:ext cx="3393621" cy="2767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88" y="2329521"/>
            <a:ext cx="3071403" cy="2342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5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Intensity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Effect of masking as masker signal grows more intense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More intense the masker, wider the band of masking</a:t>
            </a:r>
          </a:p>
          <a:p>
            <a:pPr lvl="2"/>
            <a:r>
              <a:rPr lang="en-US" sz="1600" dirty="0"/>
              <a:t>Note: These “masking patterns” are called: audiograms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2050" name="Picture 2" descr="http://upload.wikimedia.org/wikipedia/en/d/d9/Maskingpatterns_sp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7305"/>
            <a:ext cx="5897519" cy="340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67429" y="2891134"/>
            <a:ext cx="289198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Plotting </a:t>
            </a:r>
            <a:r>
              <a:rPr lang="en-US" dirty="0" err="1"/>
              <a:t>maskee</a:t>
            </a:r>
            <a:r>
              <a:rPr lang="en-US" dirty="0"/>
              <a:t> amplitude</a:t>
            </a:r>
          </a:p>
          <a:p>
            <a:r>
              <a:rPr lang="en-US" dirty="0"/>
              <a:t>  </a:t>
            </a:r>
            <a:r>
              <a:rPr lang="en-US" dirty="0" err="1"/>
              <a:t>vs</a:t>
            </a:r>
            <a:r>
              <a:rPr lang="en-US" dirty="0"/>
              <a:t> bandwidth</a:t>
            </a:r>
          </a:p>
          <a:p>
            <a:endParaRPr lang="en-US" dirty="0"/>
          </a:p>
          <a:p>
            <a:r>
              <a:rPr lang="en-US" dirty="0"/>
              <a:t>With separate curve </a:t>
            </a:r>
          </a:p>
          <a:p>
            <a:r>
              <a:rPr lang="en-US" dirty="0"/>
              <a:t>for each masker </a:t>
            </a:r>
          </a:p>
          <a:p>
            <a:r>
              <a:rPr lang="en-US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23471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DC474-54A6-3847-8F6D-53C7A056F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2" y="1429512"/>
            <a:ext cx="8686800" cy="4846638"/>
          </a:xfrm>
        </p:spPr>
        <p:txBody>
          <a:bodyPr/>
          <a:lstStyle/>
          <a:p>
            <a:r>
              <a:rPr lang="en-US" dirty="0"/>
              <a:t>Given a signal at a frequency</a:t>
            </a:r>
          </a:p>
          <a:p>
            <a:r>
              <a:rPr lang="en-US" dirty="0"/>
              <a:t>How strong must a signal (or noise) at a difference frequency be in order to be heard?</a:t>
            </a:r>
          </a:p>
          <a:p>
            <a:r>
              <a:rPr lang="en-US" dirty="0"/>
              <a:t>General trend:</a:t>
            </a:r>
          </a:p>
          <a:p>
            <a:pPr lvl="1"/>
            <a:r>
              <a:rPr lang="en-US" dirty="0"/>
              <a:t>Larger the frequency difference</a:t>
            </a:r>
          </a:p>
          <a:p>
            <a:pPr lvl="1"/>
            <a:r>
              <a:rPr lang="en-US" dirty="0"/>
              <a:t>The less strong it must be (the less masking)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7419" y="4191000"/>
            <a:ext cx="2730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27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B95D-53D0-2C4B-8282-65E48624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D0EA3-9634-D340-8135-DBA82C5F9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EDB95-A84D-3846-B0F7-CC0C75204341}"/>
              </a:ext>
            </a:extLst>
          </p:cNvPr>
          <p:cNvSpPr txBox="1"/>
          <p:nvPr/>
        </p:nvSpPr>
        <p:spPr>
          <a:xfrm>
            <a:off x="2598618" y="6031468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File:OutputlevelMoore.svg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8FCAF5-CA87-2D4B-AB3B-AC825ECA2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5072" y="1414272"/>
            <a:ext cx="3713480" cy="3005328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F3C0A07D-E596-624F-B0BE-E4A5B8F011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3069933"/>
              </p:ext>
            </p:extLst>
          </p:nvPr>
        </p:nvGraphicFramePr>
        <p:xfrm>
          <a:off x="304800" y="1794748"/>
          <a:ext cx="4800600" cy="221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0300">
                  <a:extLst>
                    <a:ext uri="{9D8B030D-6E8A-4147-A177-3AD203B41FA5}">
                      <a16:colId xmlns:a16="http://schemas.microsoft.com/office/drawing/2014/main" val="291013960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849410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85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356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4000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832775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203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096912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C44F27-4E1A-E844-BA9A-92A96AD4F3EA}"/>
              </a:ext>
            </a:extLst>
          </p:cNvPr>
          <p:cNvCxnSpPr/>
          <p:nvPr/>
        </p:nvCxnSpPr>
        <p:spPr>
          <a:xfrm flipV="1">
            <a:off x="740664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98503E-7E3F-9841-8F74-E9CE13C37E99}"/>
              </a:ext>
            </a:extLst>
          </p:cNvPr>
          <p:cNvCxnSpPr/>
          <p:nvPr/>
        </p:nvCxnSpPr>
        <p:spPr>
          <a:xfrm flipV="1">
            <a:off x="798576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65CB14-2932-7447-A1A5-405DA0E65B8A}"/>
              </a:ext>
            </a:extLst>
          </p:cNvPr>
          <p:cNvCxnSpPr/>
          <p:nvPr/>
        </p:nvCxnSpPr>
        <p:spPr>
          <a:xfrm flipV="1">
            <a:off x="8488680" y="1414272"/>
            <a:ext cx="0" cy="269874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467A18-59E5-3748-B457-203FCA5B710C}"/>
              </a:ext>
            </a:extLst>
          </p:cNvPr>
          <p:cNvCxnSpPr/>
          <p:nvPr/>
        </p:nvCxnSpPr>
        <p:spPr>
          <a:xfrm>
            <a:off x="7406640" y="1905000"/>
            <a:ext cx="158191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EB06B4-FD9E-7549-AC9B-042D931850A2}"/>
              </a:ext>
            </a:extLst>
          </p:cNvPr>
          <p:cNvCxnSpPr>
            <a:cxnSpLocks/>
          </p:cNvCxnSpPr>
          <p:nvPr/>
        </p:nvCxnSpPr>
        <p:spPr>
          <a:xfrm>
            <a:off x="7985760" y="2316480"/>
            <a:ext cx="100279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3A2F6CB-9FBD-D444-9204-C35550843A35}"/>
              </a:ext>
            </a:extLst>
          </p:cNvPr>
          <p:cNvCxnSpPr/>
          <p:nvPr/>
        </p:nvCxnSpPr>
        <p:spPr>
          <a:xfrm>
            <a:off x="8488680" y="3581400"/>
            <a:ext cx="49987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C74F3D-97B4-BC42-BD7B-F2F45C25CB80}"/>
              </a:ext>
            </a:extLst>
          </p:cNvPr>
          <p:cNvSpPr txBox="1"/>
          <p:nvPr/>
        </p:nvSpPr>
        <p:spPr>
          <a:xfrm>
            <a:off x="8623606" y="16002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630A5C-93A5-C347-97D1-4A9E317BC310}"/>
              </a:ext>
            </a:extLst>
          </p:cNvPr>
          <p:cNvSpPr txBox="1"/>
          <p:nvPr/>
        </p:nvSpPr>
        <p:spPr>
          <a:xfrm>
            <a:off x="8609076" y="19861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8EB76B-6B56-9A46-B84D-DDC34A155A1F}"/>
              </a:ext>
            </a:extLst>
          </p:cNvPr>
          <p:cNvSpPr txBox="1"/>
          <p:nvPr/>
        </p:nvSpPr>
        <p:spPr>
          <a:xfrm>
            <a:off x="8547406" y="322236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89D6DB-C3CC-9A4B-825C-CBBEFA918F81}"/>
              </a:ext>
            </a:extLst>
          </p:cNvPr>
          <p:cNvSpPr txBox="1"/>
          <p:nvPr/>
        </p:nvSpPr>
        <p:spPr>
          <a:xfrm rot="16200000">
            <a:off x="7085714" y="8807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24E3EB-588C-2949-8615-E80A60E97F14}"/>
              </a:ext>
            </a:extLst>
          </p:cNvPr>
          <p:cNvSpPr txBox="1"/>
          <p:nvPr/>
        </p:nvSpPr>
        <p:spPr>
          <a:xfrm rot="16200000">
            <a:off x="7663884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6C75CC-7E6F-C04F-937C-0404733DCCA9}"/>
              </a:ext>
            </a:extLst>
          </p:cNvPr>
          <p:cNvSpPr txBox="1"/>
          <p:nvPr/>
        </p:nvSpPr>
        <p:spPr>
          <a:xfrm rot="16200000">
            <a:off x="8172423" y="92198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8252552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900 Hz Tone (left channel) (</a:t>
            </a:r>
            <a:r>
              <a:rPr lang="en-US" dirty="0" err="1"/>
              <a:t>maskee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Turn gain all the way down (-36 dB)</a:t>
            </a:r>
          </a:p>
          <a:p>
            <a:r>
              <a:rPr lang="en-US" dirty="0"/>
              <a:t>Generate 1000 Hz Tone (right channel) (masker)</a:t>
            </a:r>
          </a:p>
          <a:p>
            <a:pPr lvl="1"/>
            <a:r>
              <a:rPr lang="en-US" dirty="0"/>
              <a:t>Keep gain at 0 dB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Bring intensity of 900 Hz tone up so we can hear both tones</a:t>
            </a:r>
          </a:p>
          <a:p>
            <a:pPr lvl="1"/>
            <a:r>
              <a:rPr lang="en-US" dirty="0"/>
              <a:t>Mute masker and play it again…</a:t>
            </a:r>
          </a:p>
          <a:p>
            <a:pPr lvl="2"/>
            <a:r>
              <a:rPr lang="en-US" dirty="0" err="1"/>
              <a:t>Maskee</a:t>
            </a:r>
            <a:r>
              <a:rPr lang="en-US" dirty="0"/>
              <a:t> was always there, just couldn’t hear it</a:t>
            </a:r>
          </a:p>
          <a:p>
            <a:pPr lvl="2"/>
            <a:r>
              <a:rPr lang="en-US" dirty="0"/>
              <a:t>Even though it was at different frequency of masker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76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Lecture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4157"/>
            <a:ext cx="8686800" cy="4846638"/>
          </a:xfrm>
        </p:spPr>
        <p:txBody>
          <a:bodyPr>
            <a:noAutofit/>
          </a:bodyPr>
          <a:lstStyle/>
          <a:p>
            <a:r>
              <a:rPr lang="en-US" sz="2400" dirty="0"/>
              <a:t>Where are we on course map?</a:t>
            </a:r>
            <a:endParaRPr lang="en-US" sz="2000" dirty="0"/>
          </a:p>
          <a:p>
            <a:r>
              <a:rPr lang="en-US" sz="2400" dirty="0"/>
              <a:t>What we did in lab last week</a:t>
            </a:r>
          </a:p>
          <a:p>
            <a:r>
              <a:rPr lang="en-US" sz="2400" dirty="0"/>
              <a:t>Psychoacoustics</a:t>
            </a:r>
          </a:p>
          <a:p>
            <a:pPr lvl="1"/>
            <a:r>
              <a:rPr lang="en-US" sz="2000" dirty="0"/>
              <a:t>Structure of Human Ear / encoding signals to brain</a:t>
            </a:r>
          </a:p>
          <a:p>
            <a:pPr lvl="1"/>
            <a:r>
              <a:rPr lang="en-US" sz="2000" dirty="0"/>
              <a:t>Human Hearing Limits</a:t>
            </a:r>
          </a:p>
          <a:p>
            <a:pPr lvl="1"/>
            <a:r>
              <a:rPr lang="en-US" sz="2000" dirty="0"/>
              <a:t>Critical Bands (Frequency bins)</a:t>
            </a:r>
          </a:p>
          <a:p>
            <a:pPr lvl="1"/>
            <a:r>
              <a:rPr lang="en-US" sz="2000" dirty="0"/>
              <a:t>Masking</a:t>
            </a:r>
          </a:p>
          <a:p>
            <a:r>
              <a:rPr lang="en-US" sz="2400" dirty="0"/>
              <a:t>Next Lab</a:t>
            </a:r>
          </a:p>
          <a:p>
            <a:r>
              <a:rPr lang="en-US" sz="2400" dirty="0"/>
              <a:t>References</a:t>
            </a:r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  <a:p>
            <a:pPr lv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95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Demonstration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1000 Hz Tone (masker)</a:t>
            </a:r>
          </a:p>
          <a:p>
            <a:r>
              <a:rPr lang="en-US" dirty="0"/>
              <a:t>Sweep frequency 1200Hz to 4000 Hz (masked)</a:t>
            </a:r>
          </a:p>
          <a:p>
            <a:pPr lvl="1"/>
            <a:r>
              <a:rPr lang="en-US" dirty="0"/>
              <a:t>About 20% of level of masker</a:t>
            </a:r>
          </a:p>
          <a:p>
            <a:r>
              <a:rPr lang="en-US" dirty="0"/>
              <a:t>Both constant loudness</a:t>
            </a:r>
          </a:p>
          <a:p>
            <a:r>
              <a:rPr lang="en-US" dirty="0"/>
              <a:t>Play sound…</a:t>
            </a:r>
          </a:p>
          <a:p>
            <a:pPr lvl="1"/>
            <a:r>
              <a:rPr lang="en-US" dirty="0"/>
              <a:t>When begin to hear second signal?</a:t>
            </a:r>
          </a:p>
          <a:p>
            <a:endParaRPr lang="en-US" dirty="0"/>
          </a:p>
          <a:p>
            <a:r>
              <a:rPr lang="en-US" dirty="0"/>
              <a:t>See diminished masking effects as frequencies get further apart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83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Frequency Masking @ Higher Frequencies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1554162"/>
            <a:ext cx="9191897" cy="4846638"/>
          </a:xfrm>
        </p:spPr>
        <p:txBody>
          <a:bodyPr>
            <a:normAutofit/>
          </a:bodyPr>
          <a:lstStyle/>
          <a:p>
            <a:r>
              <a:rPr lang="en-US" sz="2400" dirty="0"/>
              <a:t>Plots of masking at several different frequencies: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Effect of masking is ‘worse’ at higher frequencies</a:t>
            </a:r>
          </a:p>
          <a:p>
            <a:pPr lvl="1"/>
            <a:r>
              <a:rPr lang="en-US" sz="2000" dirty="0"/>
              <a:t>Masking band gets wider at higher frequencies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799" y="2232796"/>
            <a:ext cx="6257925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51558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Masking and Harmonics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Masking can also occur at the harmonics of masker…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Example has a masker at 200 Hz</a:t>
            </a:r>
          </a:p>
          <a:p>
            <a:pPr lvl="1"/>
            <a:r>
              <a:rPr lang="en-US" sz="2000" dirty="0"/>
              <a:t>While effect of masker is greatest at 200 Hz…</a:t>
            </a:r>
          </a:p>
          <a:p>
            <a:pPr lvl="2"/>
            <a:r>
              <a:rPr lang="en-US" sz="1800" dirty="0"/>
              <a:t>Also effects harmonics of masker signal!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5" descr="Pages from Fletcher-RevModPhys'40-AuditoryPatterns-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58" t="15253" r="59290" b="79025"/>
          <a:stretch/>
        </p:blipFill>
        <p:spPr bwMode="auto">
          <a:xfrm>
            <a:off x="2643192" y="2254732"/>
            <a:ext cx="4462707" cy="17816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4294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Time-Domain Masking (Temporal)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types:</a:t>
            </a:r>
          </a:p>
          <a:p>
            <a:pPr lvl="1"/>
            <a:r>
              <a:rPr lang="en-US" dirty="0"/>
              <a:t>pre-masking (backwards)</a:t>
            </a:r>
          </a:p>
          <a:p>
            <a:pPr lvl="1"/>
            <a:r>
              <a:rPr lang="en-US" dirty="0"/>
              <a:t>post-masking (forwards)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/>
          <a:srcRect l="17647" t="2482" r="25490" b="82356"/>
          <a:stretch/>
        </p:blipFill>
        <p:spPr bwMode="auto">
          <a:xfrm>
            <a:off x="500742" y="3070746"/>
            <a:ext cx="8305800" cy="286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9848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Forwards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Easier to understand…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following</a:t>
            </a:r>
            <a:r>
              <a:rPr lang="en-US" dirty="0"/>
              <a:t> noise…for up to 200ms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(imagine the compression possibilities!)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14" t="2482" r="25490" b="82356"/>
          <a:stretch/>
        </p:blipFill>
        <p:spPr bwMode="auto">
          <a:xfrm>
            <a:off x="2481943" y="1944689"/>
            <a:ext cx="4297679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153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Masking - Backwards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Not as intuitive an explanation…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A sudden masker noise…</a:t>
            </a:r>
          </a:p>
          <a:p>
            <a:pPr lvl="2"/>
            <a:r>
              <a:rPr lang="en-US" dirty="0"/>
              <a:t>Makes inaudible other sounds </a:t>
            </a:r>
            <a:r>
              <a:rPr lang="en-US" u="sng" dirty="0"/>
              <a:t>preceding</a:t>
            </a:r>
            <a:r>
              <a:rPr lang="en-US" dirty="0"/>
              <a:t> noise!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Why does this happen?</a:t>
            </a:r>
          </a:p>
          <a:p>
            <a:pPr lvl="3"/>
            <a:r>
              <a:rPr lang="en-US" dirty="0"/>
              <a:t>One thought: takes time for your brain to interpret sound</a:t>
            </a:r>
          </a:p>
          <a:p>
            <a:pPr lvl="3"/>
            <a:r>
              <a:rPr lang="en-US" dirty="0"/>
              <a:t>Think of it like a buffer…</a:t>
            </a:r>
          </a:p>
          <a:p>
            <a:pPr lvl="3"/>
            <a:r>
              <a:rPr lang="en-US" dirty="0"/>
              <a:t>Throws out contents of buffer when a loud sound comes in</a:t>
            </a:r>
          </a:p>
          <a:p>
            <a:pPr lvl="4"/>
            <a:r>
              <a:rPr lang="en-US" dirty="0"/>
              <a:t>to concentrate on only the loud sound (masker in this case)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Pages from PainterSpanias-IEEEProc'00-PerceptualCodingDigitalAudio-TemporalMask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328" t="2482" r="46979" b="82356"/>
          <a:stretch/>
        </p:blipFill>
        <p:spPr bwMode="auto">
          <a:xfrm>
            <a:off x="666206" y="1944689"/>
            <a:ext cx="3775166" cy="21350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8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Psychoacoustics in Digital Audio</a:t>
            </a:r>
          </a:p>
        </p:txBody>
      </p:sp>
    </p:spTree>
    <p:extLst>
      <p:ext uri="{BB962C8B-B14F-4D97-AF65-F5344CB8AC3E}">
        <p14:creationId xmlns:p14="http://schemas.microsoft.com/office/powerpoint/2010/main" val="3451253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47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(range)</a:t>
            </a: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752600"/>
            <a:ext cx="756517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5257800" y="1752600"/>
            <a:ext cx="3048000" cy="4191000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5257800" y="1752600"/>
            <a:ext cx="3048000" cy="41910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56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48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5" name="TextBox 184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  <p:cxnSp>
        <p:nvCxnSpPr>
          <p:cNvPr id="187" name="Straight Arrow Connector 186"/>
          <p:cNvCxnSpPr/>
          <p:nvPr/>
        </p:nvCxnSpPr>
        <p:spPr bwMode="auto">
          <a:xfrm flipV="1">
            <a:off x="7391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8" name="Straight Arrow Connector 187"/>
          <p:cNvCxnSpPr/>
          <p:nvPr/>
        </p:nvCxnSpPr>
        <p:spPr bwMode="auto">
          <a:xfrm flipV="1">
            <a:off x="7315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0" name="Straight Arrow Connector 189"/>
          <p:cNvCxnSpPr/>
          <p:nvPr/>
        </p:nvCxnSpPr>
        <p:spPr bwMode="auto">
          <a:xfrm flipV="1">
            <a:off x="7162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1" name="Straight Arrow Connector 190"/>
          <p:cNvCxnSpPr/>
          <p:nvPr/>
        </p:nvCxnSpPr>
        <p:spPr bwMode="auto">
          <a:xfrm flipV="1">
            <a:off x="7086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2" name="Straight Arrow Connector 191"/>
          <p:cNvCxnSpPr/>
          <p:nvPr/>
        </p:nvCxnSpPr>
        <p:spPr bwMode="auto">
          <a:xfrm flipV="1">
            <a:off x="7010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3" name="Straight Arrow Connector 192"/>
          <p:cNvCxnSpPr/>
          <p:nvPr/>
        </p:nvCxnSpPr>
        <p:spPr bwMode="auto">
          <a:xfrm>
            <a:off x="69342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4" name="Straight Arrow Connector 193"/>
          <p:cNvCxnSpPr/>
          <p:nvPr/>
        </p:nvCxnSpPr>
        <p:spPr bwMode="auto">
          <a:xfrm flipV="1">
            <a:off x="6858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5" name="Straight Arrow Connector 194"/>
          <p:cNvCxnSpPr/>
          <p:nvPr/>
        </p:nvCxnSpPr>
        <p:spPr bwMode="auto">
          <a:xfrm flipV="1">
            <a:off x="6781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6" name="Straight Arrow Connector 195"/>
          <p:cNvCxnSpPr/>
          <p:nvPr/>
        </p:nvCxnSpPr>
        <p:spPr bwMode="auto">
          <a:xfrm flipV="1">
            <a:off x="6705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7" name="Straight Arrow Connector 196"/>
          <p:cNvCxnSpPr/>
          <p:nvPr/>
        </p:nvCxnSpPr>
        <p:spPr bwMode="auto">
          <a:xfrm flipV="1">
            <a:off x="662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8" name="Straight Arrow Connector 197"/>
          <p:cNvCxnSpPr/>
          <p:nvPr/>
        </p:nvCxnSpPr>
        <p:spPr bwMode="auto">
          <a:xfrm flipV="1">
            <a:off x="6553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199" name="Straight Arrow Connector 198"/>
          <p:cNvCxnSpPr/>
          <p:nvPr/>
        </p:nvCxnSpPr>
        <p:spPr bwMode="auto">
          <a:xfrm flipV="1">
            <a:off x="647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1" name="Straight Arrow Connector 200"/>
          <p:cNvCxnSpPr/>
          <p:nvPr/>
        </p:nvCxnSpPr>
        <p:spPr bwMode="auto">
          <a:xfrm flipV="1">
            <a:off x="6324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2" name="Straight Arrow Connector 201"/>
          <p:cNvCxnSpPr/>
          <p:nvPr/>
        </p:nvCxnSpPr>
        <p:spPr bwMode="auto">
          <a:xfrm flipV="1">
            <a:off x="6248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3" name="Straight Arrow Connector 202"/>
          <p:cNvCxnSpPr/>
          <p:nvPr/>
        </p:nvCxnSpPr>
        <p:spPr bwMode="auto">
          <a:xfrm flipV="1">
            <a:off x="6172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4" name="Straight Arrow Connector 203"/>
          <p:cNvCxnSpPr/>
          <p:nvPr/>
        </p:nvCxnSpPr>
        <p:spPr bwMode="auto">
          <a:xfrm flipV="1">
            <a:off x="60960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5" name="Straight Arrow Connector 204"/>
          <p:cNvCxnSpPr/>
          <p:nvPr/>
        </p:nvCxnSpPr>
        <p:spPr bwMode="auto">
          <a:xfrm flipV="1">
            <a:off x="6019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6" name="Straight Arrow Connector 205"/>
          <p:cNvCxnSpPr/>
          <p:nvPr/>
        </p:nvCxnSpPr>
        <p:spPr bwMode="auto">
          <a:xfrm flipV="1">
            <a:off x="594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7" name="Straight Arrow Connector 206"/>
          <p:cNvCxnSpPr/>
          <p:nvPr/>
        </p:nvCxnSpPr>
        <p:spPr bwMode="auto">
          <a:xfrm flipV="1">
            <a:off x="586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8" name="Straight Arrow Connector 207"/>
          <p:cNvCxnSpPr/>
          <p:nvPr/>
        </p:nvCxnSpPr>
        <p:spPr bwMode="auto">
          <a:xfrm flipV="1">
            <a:off x="5791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9" name="Straight Arrow Connector 208"/>
          <p:cNvCxnSpPr/>
          <p:nvPr/>
        </p:nvCxnSpPr>
        <p:spPr bwMode="auto">
          <a:xfrm flipV="1">
            <a:off x="5715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0" name="Straight Arrow Connector 209"/>
          <p:cNvCxnSpPr/>
          <p:nvPr/>
        </p:nvCxnSpPr>
        <p:spPr bwMode="auto">
          <a:xfrm flipV="1">
            <a:off x="5638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1" name="Straight Arrow Connector 210"/>
          <p:cNvCxnSpPr/>
          <p:nvPr/>
        </p:nvCxnSpPr>
        <p:spPr bwMode="auto">
          <a:xfrm flipV="1">
            <a:off x="556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2" name="Straight Arrow Connector 211"/>
          <p:cNvCxnSpPr/>
          <p:nvPr/>
        </p:nvCxnSpPr>
        <p:spPr bwMode="auto">
          <a:xfrm flipV="1">
            <a:off x="5486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3" name="Straight Arrow Connector 212"/>
          <p:cNvCxnSpPr/>
          <p:nvPr/>
        </p:nvCxnSpPr>
        <p:spPr bwMode="auto">
          <a:xfrm flipV="1">
            <a:off x="541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4" name="Straight Arrow Connector 213"/>
          <p:cNvCxnSpPr/>
          <p:nvPr/>
        </p:nvCxnSpPr>
        <p:spPr bwMode="auto">
          <a:xfrm flipH="1" flipV="1">
            <a:off x="53276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5" name="Straight Arrow Connector 214"/>
          <p:cNvCxnSpPr/>
          <p:nvPr/>
        </p:nvCxnSpPr>
        <p:spPr bwMode="auto">
          <a:xfrm flipV="1">
            <a:off x="5257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7" name="Straight Arrow Connector 216"/>
          <p:cNvCxnSpPr/>
          <p:nvPr/>
        </p:nvCxnSpPr>
        <p:spPr bwMode="auto">
          <a:xfrm flipV="1">
            <a:off x="51054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8" name="Straight Arrow Connector 217"/>
          <p:cNvCxnSpPr/>
          <p:nvPr/>
        </p:nvCxnSpPr>
        <p:spPr bwMode="auto">
          <a:xfrm flipV="1">
            <a:off x="50292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9" name="Straight Arrow Connector 218"/>
          <p:cNvCxnSpPr/>
          <p:nvPr/>
        </p:nvCxnSpPr>
        <p:spPr bwMode="auto">
          <a:xfrm flipV="1">
            <a:off x="49530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0" name="Straight Arrow Connector 219"/>
          <p:cNvCxnSpPr/>
          <p:nvPr/>
        </p:nvCxnSpPr>
        <p:spPr bwMode="auto">
          <a:xfrm flipV="1">
            <a:off x="4876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1" name="Straight Arrow Connector 220"/>
          <p:cNvCxnSpPr/>
          <p:nvPr/>
        </p:nvCxnSpPr>
        <p:spPr bwMode="auto">
          <a:xfrm flipV="1">
            <a:off x="4800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7" name="Straight Arrow Connector 266"/>
          <p:cNvCxnSpPr/>
          <p:nvPr/>
        </p:nvCxnSpPr>
        <p:spPr bwMode="auto">
          <a:xfrm flipV="1">
            <a:off x="4648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8" name="Straight Arrow Connector 267"/>
          <p:cNvCxnSpPr/>
          <p:nvPr/>
        </p:nvCxnSpPr>
        <p:spPr bwMode="auto">
          <a:xfrm flipV="1">
            <a:off x="4572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69" name="Straight Arrow Connector 268"/>
          <p:cNvCxnSpPr/>
          <p:nvPr/>
        </p:nvCxnSpPr>
        <p:spPr bwMode="auto">
          <a:xfrm flipV="1">
            <a:off x="4495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0" name="Straight Arrow Connector 269"/>
          <p:cNvCxnSpPr/>
          <p:nvPr/>
        </p:nvCxnSpPr>
        <p:spPr bwMode="auto">
          <a:xfrm flipV="1">
            <a:off x="4419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1" name="Straight Arrow Connector 270"/>
          <p:cNvCxnSpPr/>
          <p:nvPr/>
        </p:nvCxnSpPr>
        <p:spPr bwMode="auto">
          <a:xfrm flipV="1">
            <a:off x="4343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2" name="Straight Arrow Connector 271"/>
          <p:cNvCxnSpPr/>
          <p:nvPr/>
        </p:nvCxnSpPr>
        <p:spPr bwMode="auto">
          <a:xfrm flipV="1">
            <a:off x="4267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3" name="Straight Arrow Connector 272"/>
          <p:cNvCxnSpPr/>
          <p:nvPr/>
        </p:nvCxnSpPr>
        <p:spPr bwMode="auto">
          <a:xfrm>
            <a:off x="4191000" y="5486400"/>
            <a:ext cx="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4" name="Straight Arrow Connector 273"/>
          <p:cNvCxnSpPr/>
          <p:nvPr/>
        </p:nvCxnSpPr>
        <p:spPr bwMode="auto">
          <a:xfrm flipV="1">
            <a:off x="41148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5" name="Straight Arrow Connector 274"/>
          <p:cNvCxnSpPr/>
          <p:nvPr/>
        </p:nvCxnSpPr>
        <p:spPr bwMode="auto">
          <a:xfrm flipV="1">
            <a:off x="40386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6" name="Straight Arrow Connector 275"/>
          <p:cNvCxnSpPr/>
          <p:nvPr/>
        </p:nvCxnSpPr>
        <p:spPr bwMode="auto">
          <a:xfrm flipV="1">
            <a:off x="39624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7" name="Straight Arrow Connector 276"/>
          <p:cNvCxnSpPr/>
          <p:nvPr/>
        </p:nvCxnSpPr>
        <p:spPr bwMode="auto">
          <a:xfrm flipV="1">
            <a:off x="3886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8" name="Straight Arrow Connector 277"/>
          <p:cNvCxnSpPr/>
          <p:nvPr/>
        </p:nvCxnSpPr>
        <p:spPr bwMode="auto">
          <a:xfrm flipV="1">
            <a:off x="3810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9" name="Straight Arrow Connector 278"/>
          <p:cNvCxnSpPr/>
          <p:nvPr/>
        </p:nvCxnSpPr>
        <p:spPr bwMode="auto">
          <a:xfrm flipV="1">
            <a:off x="3733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0" name="Straight Arrow Connector 279"/>
          <p:cNvCxnSpPr/>
          <p:nvPr/>
        </p:nvCxnSpPr>
        <p:spPr bwMode="auto">
          <a:xfrm flipV="1">
            <a:off x="36576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1" name="Straight Arrow Connector 280"/>
          <p:cNvCxnSpPr/>
          <p:nvPr/>
        </p:nvCxnSpPr>
        <p:spPr bwMode="auto">
          <a:xfrm flipV="1">
            <a:off x="35814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2" name="Straight Arrow Connector 281"/>
          <p:cNvCxnSpPr/>
          <p:nvPr/>
        </p:nvCxnSpPr>
        <p:spPr bwMode="auto">
          <a:xfrm flipV="1">
            <a:off x="3505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3" name="Straight Arrow Connector 282"/>
          <p:cNvCxnSpPr/>
          <p:nvPr/>
        </p:nvCxnSpPr>
        <p:spPr bwMode="auto">
          <a:xfrm flipV="1">
            <a:off x="34290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4" name="Straight Arrow Connector 283"/>
          <p:cNvCxnSpPr/>
          <p:nvPr/>
        </p:nvCxnSpPr>
        <p:spPr bwMode="auto">
          <a:xfrm flipV="1">
            <a:off x="3352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5" name="Straight Arrow Connector 284"/>
          <p:cNvCxnSpPr/>
          <p:nvPr/>
        </p:nvCxnSpPr>
        <p:spPr bwMode="auto">
          <a:xfrm flipV="1">
            <a:off x="32766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7" name="Straight Arrow Connector 286"/>
          <p:cNvCxnSpPr/>
          <p:nvPr/>
        </p:nvCxnSpPr>
        <p:spPr bwMode="auto">
          <a:xfrm flipV="1">
            <a:off x="3124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8" name="Straight Arrow Connector 287"/>
          <p:cNvCxnSpPr/>
          <p:nvPr/>
        </p:nvCxnSpPr>
        <p:spPr bwMode="auto">
          <a:xfrm flipV="1">
            <a:off x="3048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9" name="Straight Arrow Connector 288"/>
          <p:cNvCxnSpPr/>
          <p:nvPr/>
        </p:nvCxnSpPr>
        <p:spPr bwMode="auto">
          <a:xfrm flipV="1">
            <a:off x="29718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0" name="Straight Arrow Connector 289"/>
          <p:cNvCxnSpPr/>
          <p:nvPr/>
        </p:nvCxnSpPr>
        <p:spPr bwMode="auto">
          <a:xfrm flipV="1">
            <a:off x="2895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1" name="Straight Arrow Connector 290"/>
          <p:cNvCxnSpPr/>
          <p:nvPr/>
        </p:nvCxnSpPr>
        <p:spPr bwMode="auto">
          <a:xfrm flipV="1">
            <a:off x="28194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2" name="Straight Arrow Connector 291"/>
          <p:cNvCxnSpPr/>
          <p:nvPr/>
        </p:nvCxnSpPr>
        <p:spPr bwMode="auto">
          <a:xfrm flipV="1">
            <a:off x="27432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3" name="Straight Arrow Connector 292"/>
          <p:cNvCxnSpPr/>
          <p:nvPr/>
        </p:nvCxnSpPr>
        <p:spPr bwMode="auto">
          <a:xfrm flipV="1">
            <a:off x="2667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4" name="Straight Arrow Connector 293"/>
          <p:cNvCxnSpPr/>
          <p:nvPr/>
        </p:nvCxnSpPr>
        <p:spPr bwMode="auto">
          <a:xfrm flipH="1" flipV="1">
            <a:off x="2584450" y="5473700"/>
            <a:ext cx="6350" cy="12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5" name="Straight Arrow Connector 294"/>
          <p:cNvCxnSpPr/>
          <p:nvPr/>
        </p:nvCxnSpPr>
        <p:spPr bwMode="auto">
          <a:xfrm flipV="1">
            <a:off x="25146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7" name="Straight Arrow Connector 296"/>
          <p:cNvCxnSpPr/>
          <p:nvPr/>
        </p:nvCxnSpPr>
        <p:spPr bwMode="auto">
          <a:xfrm flipV="1">
            <a:off x="2362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8" name="Straight Arrow Connector 297"/>
          <p:cNvCxnSpPr/>
          <p:nvPr/>
        </p:nvCxnSpPr>
        <p:spPr bwMode="auto">
          <a:xfrm flipV="1">
            <a:off x="22860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9" name="Straight Arrow Connector 298"/>
          <p:cNvCxnSpPr/>
          <p:nvPr/>
        </p:nvCxnSpPr>
        <p:spPr bwMode="auto">
          <a:xfrm flipV="1">
            <a:off x="22098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0" name="Straight Arrow Connector 299"/>
          <p:cNvCxnSpPr/>
          <p:nvPr/>
        </p:nvCxnSpPr>
        <p:spPr bwMode="auto">
          <a:xfrm flipV="1">
            <a:off x="2133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1" name="Straight Arrow Connector 300"/>
          <p:cNvCxnSpPr/>
          <p:nvPr/>
        </p:nvCxnSpPr>
        <p:spPr bwMode="auto">
          <a:xfrm flipV="1">
            <a:off x="2057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2" name="Straight Arrow Connector 301"/>
          <p:cNvCxnSpPr/>
          <p:nvPr/>
        </p:nvCxnSpPr>
        <p:spPr bwMode="auto">
          <a:xfrm flipV="1">
            <a:off x="1981200" y="5181600"/>
            <a:ext cx="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3" name="Straight Arrow Connector 302"/>
          <p:cNvCxnSpPr/>
          <p:nvPr/>
        </p:nvCxnSpPr>
        <p:spPr bwMode="auto">
          <a:xfrm flipV="1">
            <a:off x="19050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4" name="Straight Arrow Connector 303"/>
          <p:cNvCxnSpPr/>
          <p:nvPr/>
        </p:nvCxnSpPr>
        <p:spPr bwMode="auto">
          <a:xfrm flipV="1">
            <a:off x="1828800" y="5257800"/>
            <a:ext cx="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5" name="Straight Arrow Connector 304"/>
          <p:cNvCxnSpPr/>
          <p:nvPr/>
        </p:nvCxnSpPr>
        <p:spPr bwMode="auto">
          <a:xfrm flipV="1">
            <a:off x="1752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7" name="Straight Arrow Connector 306"/>
          <p:cNvCxnSpPr/>
          <p:nvPr/>
        </p:nvCxnSpPr>
        <p:spPr bwMode="auto">
          <a:xfrm flipV="1">
            <a:off x="16002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 flipV="1">
            <a:off x="15240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9" name="Straight Arrow Connector 308"/>
          <p:cNvCxnSpPr/>
          <p:nvPr/>
        </p:nvCxnSpPr>
        <p:spPr bwMode="auto">
          <a:xfrm flipV="1">
            <a:off x="1447800" y="5105400"/>
            <a:ext cx="0" cy="381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0" name="Straight Arrow Connector 309"/>
          <p:cNvCxnSpPr/>
          <p:nvPr/>
        </p:nvCxnSpPr>
        <p:spPr bwMode="auto">
          <a:xfrm flipV="1">
            <a:off x="1371600" y="5334000"/>
            <a:ext cx="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295400" y="5410200"/>
            <a:ext cx="0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6" name="Straight Connector 335"/>
          <p:cNvCxnSpPr/>
          <p:nvPr/>
        </p:nvCxnSpPr>
        <p:spPr bwMode="auto">
          <a:xfrm flipH="1">
            <a:off x="990600" y="5486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357" name="Rectangle 356"/>
          <p:cNvSpPr/>
          <p:nvPr/>
        </p:nvSpPr>
        <p:spPr bwMode="auto">
          <a:xfrm>
            <a:off x="1219200" y="5105400"/>
            <a:ext cx="6248400" cy="381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7543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>
                <a:solidFill>
                  <a:srgbClr val="FF0000"/>
                </a:solidFill>
              </a:rPr>
              <a:t>Masked</a:t>
            </a:r>
          </a:p>
        </p:txBody>
      </p:sp>
      <p:sp>
        <p:nvSpPr>
          <p:cNvPr id="2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</p:spTree>
    <p:extLst>
      <p:ext uri="{BB962C8B-B14F-4D97-AF65-F5344CB8AC3E}">
        <p14:creationId xmlns:p14="http://schemas.microsoft.com/office/powerpoint/2010/main" val="361199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 animBg="1"/>
      <p:bldP spid="35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1F4CE-CBB6-45DA-B418-231560850773}" type="slidenum">
              <a:rPr lang="en-US"/>
              <a:pPr/>
              <a:t>49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5486400"/>
            <a:ext cx="6324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620000" y="54864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43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251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Connector 58"/>
          <p:cNvCxnSpPr/>
          <p:nvPr/>
        </p:nvCxnSpPr>
        <p:spPr bwMode="auto">
          <a:xfrm>
            <a:off x="259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/>
          <p:cNvCxnSpPr/>
          <p:nvPr/>
        </p:nvCxnSpPr>
        <p:spPr bwMode="auto">
          <a:xfrm>
            <a:off x="266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>
            <a:off x="274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281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81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9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297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304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>
            <a:off x="312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>
            <a:off x="320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/>
          <p:nvPr/>
        </p:nvCxnSpPr>
        <p:spPr bwMode="auto">
          <a:xfrm>
            <a:off x="320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>
            <a:off x="327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/>
          <p:nvPr/>
        </p:nvCxnSpPr>
        <p:spPr bwMode="auto">
          <a:xfrm>
            <a:off x="335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42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7" name="Straight Connector 76"/>
          <p:cNvCxnSpPr/>
          <p:nvPr/>
        </p:nvCxnSpPr>
        <p:spPr bwMode="auto">
          <a:xfrm>
            <a:off x="350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3581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358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3657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3733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3810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3886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62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62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4038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4114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4191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4267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/>
          <p:nvPr/>
        </p:nvCxnSpPr>
        <p:spPr bwMode="auto">
          <a:xfrm>
            <a:off x="4343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4343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8" name="Straight Connector 97"/>
          <p:cNvCxnSpPr/>
          <p:nvPr/>
        </p:nvCxnSpPr>
        <p:spPr bwMode="auto">
          <a:xfrm>
            <a:off x="4419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>
            <a:off x="4495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0" name="Straight Connector 99"/>
          <p:cNvCxnSpPr/>
          <p:nvPr/>
        </p:nvCxnSpPr>
        <p:spPr bwMode="auto">
          <a:xfrm>
            <a:off x="4572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Straight Connector 100"/>
          <p:cNvCxnSpPr/>
          <p:nvPr/>
        </p:nvCxnSpPr>
        <p:spPr bwMode="auto">
          <a:xfrm>
            <a:off x="4648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3" name="Straight Connector 102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Straight Connector 103"/>
          <p:cNvCxnSpPr/>
          <p:nvPr/>
        </p:nvCxnSpPr>
        <p:spPr bwMode="auto">
          <a:xfrm>
            <a:off x="4724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5" name="Straight Connector 104"/>
          <p:cNvCxnSpPr/>
          <p:nvPr/>
        </p:nvCxnSpPr>
        <p:spPr bwMode="auto">
          <a:xfrm>
            <a:off x="4724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Straight Connector 105"/>
          <p:cNvCxnSpPr/>
          <p:nvPr/>
        </p:nvCxnSpPr>
        <p:spPr bwMode="auto">
          <a:xfrm>
            <a:off x="4800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/>
          <p:cNvCxnSpPr/>
          <p:nvPr/>
        </p:nvCxnSpPr>
        <p:spPr bwMode="auto">
          <a:xfrm>
            <a:off x="4876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8" name="Straight Connector 107"/>
          <p:cNvCxnSpPr/>
          <p:nvPr/>
        </p:nvCxnSpPr>
        <p:spPr bwMode="auto">
          <a:xfrm>
            <a:off x="4953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9" name="Straight Connector 108"/>
          <p:cNvCxnSpPr/>
          <p:nvPr/>
        </p:nvCxnSpPr>
        <p:spPr bwMode="auto">
          <a:xfrm>
            <a:off x="5029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0" name="Straight Connector 109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1" name="Straight Connector 110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510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3" name="Straight Connector 112"/>
          <p:cNvCxnSpPr/>
          <p:nvPr/>
        </p:nvCxnSpPr>
        <p:spPr bwMode="auto">
          <a:xfrm>
            <a:off x="510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18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/>
          <p:cNvCxnSpPr/>
          <p:nvPr/>
        </p:nvCxnSpPr>
        <p:spPr bwMode="auto">
          <a:xfrm>
            <a:off x="525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Straight Connector 115"/>
          <p:cNvCxnSpPr/>
          <p:nvPr/>
        </p:nvCxnSpPr>
        <p:spPr bwMode="auto">
          <a:xfrm>
            <a:off x="533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7" name="Straight Connector 116"/>
          <p:cNvCxnSpPr/>
          <p:nvPr/>
        </p:nvCxnSpPr>
        <p:spPr bwMode="auto">
          <a:xfrm>
            <a:off x="541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Connector 117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0" name="Straight Connector 119"/>
          <p:cNvCxnSpPr/>
          <p:nvPr/>
        </p:nvCxnSpPr>
        <p:spPr bwMode="auto">
          <a:xfrm>
            <a:off x="548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 bwMode="auto">
          <a:xfrm>
            <a:off x="548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56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3" name="Straight Connector 122"/>
          <p:cNvCxnSpPr/>
          <p:nvPr/>
        </p:nvCxnSpPr>
        <p:spPr bwMode="auto">
          <a:xfrm>
            <a:off x="563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571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579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6" name="Straight Connector 125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7" name="Straight Connector 126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8" name="Straight Connector 127"/>
          <p:cNvCxnSpPr/>
          <p:nvPr/>
        </p:nvCxnSpPr>
        <p:spPr bwMode="auto">
          <a:xfrm>
            <a:off x="586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9" name="Straight Connector 128"/>
          <p:cNvCxnSpPr/>
          <p:nvPr/>
        </p:nvCxnSpPr>
        <p:spPr bwMode="auto">
          <a:xfrm>
            <a:off x="586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>
            <a:off x="594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>
            <a:off x="601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2" name="Straight Connector 131"/>
          <p:cNvCxnSpPr/>
          <p:nvPr/>
        </p:nvCxnSpPr>
        <p:spPr bwMode="auto">
          <a:xfrm>
            <a:off x="609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3" name="Straight Connector 132"/>
          <p:cNvCxnSpPr/>
          <p:nvPr/>
        </p:nvCxnSpPr>
        <p:spPr bwMode="auto">
          <a:xfrm>
            <a:off x="617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5" name="Straight Connector 134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6" name="Straight Connector 135"/>
          <p:cNvCxnSpPr/>
          <p:nvPr/>
        </p:nvCxnSpPr>
        <p:spPr bwMode="auto">
          <a:xfrm>
            <a:off x="6248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7" name="Straight Connector 136"/>
          <p:cNvCxnSpPr/>
          <p:nvPr/>
        </p:nvCxnSpPr>
        <p:spPr bwMode="auto">
          <a:xfrm>
            <a:off x="624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8" name="Straight Connector 137"/>
          <p:cNvCxnSpPr/>
          <p:nvPr/>
        </p:nvCxnSpPr>
        <p:spPr bwMode="auto">
          <a:xfrm>
            <a:off x="6324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>
            <a:off x="6400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>
            <a:off x="6477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1" name="Straight Connector 140"/>
          <p:cNvCxnSpPr/>
          <p:nvPr/>
        </p:nvCxnSpPr>
        <p:spPr bwMode="auto">
          <a:xfrm>
            <a:off x="6553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>
            <a:off x="6629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5" name="Straight Connector 144"/>
          <p:cNvCxnSpPr/>
          <p:nvPr/>
        </p:nvCxnSpPr>
        <p:spPr bwMode="auto">
          <a:xfrm>
            <a:off x="6629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6" name="Straight Connector 145"/>
          <p:cNvCxnSpPr/>
          <p:nvPr/>
        </p:nvCxnSpPr>
        <p:spPr bwMode="auto">
          <a:xfrm>
            <a:off x="6705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7" name="Straight Connector 146"/>
          <p:cNvCxnSpPr/>
          <p:nvPr/>
        </p:nvCxnSpPr>
        <p:spPr bwMode="auto">
          <a:xfrm>
            <a:off x="6781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8" name="Straight Connector 147"/>
          <p:cNvCxnSpPr/>
          <p:nvPr/>
        </p:nvCxnSpPr>
        <p:spPr bwMode="auto">
          <a:xfrm>
            <a:off x="6858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/>
          <p:cNvCxnSpPr/>
          <p:nvPr/>
        </p:nvCxnSpPr>
        <p:spPr bwMode="auto">
          <a:xfrm>
            <a:off x="6934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0" name="Straight Connector 149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1" name="Straight Connector 150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/>
          <p:cNvCxnSpPr/>
          <p:nvPr/>
        </p:nvCxnSpPr>
        <p:spPr bwMode="auto">
          <a:xfrm>
            <a:off x="7010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3" name="Straight Connector 152"/>
          <p:cNvCxnSpPr/>
          <p:nvPr/>
        </p:nvCxnSpPr>
        <p:spPr bwMode="auto">
          <a:xfrm>
            <a:off x="7010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4" name="Straight Connector 153"/>
          <p:cNvCxnSpPr/>
          <p:nvPr/>
        </p:nvCxnSpPr>
        <p:spPr bwMode="auto">
          <a:xfrm>
            <a:off x="7086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5" name="Straight Connector 154"/>
          <p:cNvCxnSpPr/>
          <p:nvPr/>
        </p:nvCxnSpPr>
        <p:spPr bwMode="auto">
          <a:xfrm>
            <a:off x="7162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239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7" name="Straight Connector 156"/>
          <p:cNvCxnSpPr/>
          <p:nvPr/>
        </p:nvCxnSpPr>
        <p:spPr bwMode="auto">
          <a:xfrm>
            <a:off x="7315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391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0" name="Straight Connector 159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2057400" y="5486400"/>
            <a:ext cx="0" cy="304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2" name="Straight Connector 161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162"/>
          <p:cNvCxnSpPr/>
          <p:nvPr/>
        </p:nvCxnSpPr>
        <p:spPr bwMode="auto">
          <a:xfrm>
            <a:off x="2133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4" name="Straight Connector 163"/>
          <p:cNvCxnSpPr/>
          <p:nvPr/>
        </p:nvCxnSpPr>
        <p:spPr bwMode="auto">
          <a:xfrm>
            <a:off x="2209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5" name="Straight Connector 164"/>
          <p:cNvCxnSpPr/>
          <p:nvPr/>
        </p:nvCxnSpPr>
        <p:spPr bwMode="auto">
          <a:xfrm>
            <a:off x="2286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6" name="Straight Connector 165"/>
          <p:cNvCxnSpPr/>
          <p:nvPr/>
        </p:nvCxnSpPr>
        <p:spPr bwMode="auto">
          <a:xfrm>
            <a:off x="2362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7" name="Straight Connector 166"/>
          <p:cNvCxnSpPr/>
          <p:nvPr/>
        </p:nvCxnSpPr>
        <p:spPr bwMode="auto">
          <a:xfrm>
            <a:off x="2438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8" name="Straight Connector 167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/>
          <p:cNvCxnSpPr/>
          <p:nvPr/>
        </p:nvCxnSpPr>
        <p:spPr bwMode="auto">
          <a:xfrm>
            <a:off x="1676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0" name="Straight Connector 169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1" name="Straight Connector 170"/>
          <p:cNvCxnSpPr/>
          <p:nvPr/>
        </p:nvCxnSpPr>
        <p:spPr bwMode="auto">
          <a:xfrm>
            <a:off x="1752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/>
          <p:cNvCxnSpPr/>
          <p:nvPr/>
        </p:nvCxnSpPr>
        <p:spPr bwMode="auto">
          <a:xfrm>
            <a:off x="1828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3" name="Straight Connector 172"/>
          <p:cNvCxnSpPr/>
          <p:nvPr/>
        </p:nvCxnSpPr>
        <p:spPr bwMode="auto">
          <a:xfrm>
            <a:off x="1905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4" name="Straight Connector 173"/>
          <p:cNvCxnSpPr/>
          <p:nvPr/>
        </p:nvCxnSpPr>
        <p:spPr bwMode="auto">
          <a:xfrm>
            <a:off x="1981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/>
          <p:cNvCxnSpPr/>
          <p:nvPr/>
        </p:nvCxnSpPr>
        <p:spPr bwMode="auto">
          <a:xfrm>
            <a:off x="2057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6" name="Straight Connector 175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/>
          <p:nvPr/>
        </p:nvCxnSpPr>
        <p:spPr bwMode="auto">
          <a:xfrm>
            <a:off x="1295400" y="5486400"/>
            <a:ext cx="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8" name="Straight Connector 177"/>
          <p:cNvCxnSpPr/>
          <p:nvPr/>
        </p:nvCxnSpPr>
        <p:spPr bwMode="auto">
          <a:xfrm>
            <a:off x="1295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9" name="Straight Connector 178"/>
          <p:cNvCxnSpPr/>
          <p:nvPr/>
        </p:nvCxnSpPr>
        <p:spPr bwMode="auto">
          <a:xfrm>
            <a:off x="13716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0" name="Straight Connector 179"/>
          <p:cNvCxnSpPr/>
          <p:nvPr/>
        </p:nvCxnSpPr>
        <p:spPr bwMode="auto">
          <a:xfrm>
            <a:off x="14478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1" name="Straight Connector 180"/>
          <p:cNvCxnSpPr/>
          <p:nvPr/>
        </p:nvCxnSpPr>
        <p:spPr bwMode="auto">
          <a:xfrm>
            <a:off x="15240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2" name="Straight Connector 181"/>
          <p:cNvCxnSpPr/>
          <p:nvPr/>
        </p:nvCxnSpPr>
        <p:spPr bwMode="auto">
          <a:xfrm>
            <a:off x="16002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3" name="Straight Connector 182"/>
          <p:cNvCxnSpPr/>
          <p:nvPr/>
        </p:nvCxnSpPr>
        <p:spPr bwMode="auto">
          <a:xfrm>
            <a:off x="1676400" y="5486400"/>
            <a:ext cx="0" cy="914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9" name="Straight Arrow Connector 188"/>
          <p:cNvCxnSpPr/>
          <p:nvPr/>
        </p:nvCxnSpPr>
        <p:spPr bwMode="auto">
          <a:xfrm flipV="1">
            <a:off x="7239000" y="4038600"/>
            <a:ext cx="0" cy="1447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00" name="Straight Arrow Connector 199"/>
          <p:cNvCxnSpPr/>
          <p:nvPr/>
        </p:nvCxnSpPr>
        <p:spPr bwMode="auto">
          <a:xfrm flipV="1">
            <a:off x="6400800" y="5029200"/>
            <a:ext cx="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16" name="Straight Arrow Connector 215"/>
          <p:cNvCxnSpPr/>
          <p:nvPr/>
        </p:nvCxnSpPr>
        <p:spPr bwMode="auto">
          <a:xfrm flipV="1">
            <a:off x="51816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22" name="Straight Arrow Connector 221"/>
          <p:cNvCxnSpPr/>
          <p:nvPr/>
        </p:nvCxnSpPr>
        <p:spPr bwMode="auto">
          <a:xfrm flipV="1">
            <a:off x="4724400" y="2209800"/>
            <a:ext cx="0" cy="3276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86" name="Straight Arrow Connector 285"/>
          <p:cNvCxnSpPr/>
          <p:nvPr/>
        </p:nvCxnSpPr>
        <p:spPr bwMode="auto">
          <a:xfrm flipV="1">
            <a:off x="3200400" y="4876800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96" name="Straight Arrow Connector 295"/>
          <p:cNvCxnSpPr/>
          <p:nvPr/>
        </p:nvCxnSpPr>
        <p:spPr bwMode="auto">
          <a:xfrm flipV="1">
            <a:off x="2438400" y="4572000"/>
            <a:ext cx="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6" name="Straight Arrow Connector 305"/>
          <p:cNvCxnSpPr/>
          <p:nvPr/>
        </p:nvCxnSpPr>
        <p:spPr bwMode="auto">
          <a:xfrm flipV="1">
            <a:off x="1676400" y="3505200"/>
            <a:ext cx="0" cy="1981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33" name="Straight Arrow Connector 332"/>
          <p:cNvCxnSpPr>
            <a:endCxn id="347" idx="1"/>
          </p:cNvCxnSpPr>
          <p:nvPr/>
        </p:nvCxnSpPr>
        <p:spPr bwMode="auto">
          <a:xfrm flipV="1">
            <a:off x="1219200" y="1769477"/>
            <a:ext cx="0" cy="3716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4" name="Straight Connector 333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7" name="Straight Connector 336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8" name="Straight Connector 337"/>
          <p:cNvCxnSpPr/>
          <p:nvPr/>
        </p:nvCxnSpPr>
        <p:spPr bwMode="auto">
          <a:xfrm flipH="1">
            <a:off x="990600" y="4876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9" name="Straight Connector 338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0" name="Straight Connector 339"/>
          <p:cNvCxnSpPr/>
          <p:nvPr/>
        </p:nvCxnSpPr>
        <p:spPr bwMode="auto">
          <a:xfrm flipH="1">
            <a:off x="990600" y="42672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1" name="Straight Connector 340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2" name="Straight Connector 341"/>
          <p:cNvCxnSpPr/>
          <p:nvPr/>
        </p:nvCxnSpPr>
        <p:spPr bwMode="auto">
          <a:xfrm flipH="1">
            <a:off x="990600" y="36576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3" name="Straight Connector 342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4" name="Straight Connector 343"/>
          <p:cNvCxnSpPr/>
          <p:nvPr/>
        </p:nvCxnSpPr>
        <p:spPr bwMode="auto">
          <a:xfrm flipH="1">
            <a:off x="990600" y="30480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5" name="Straight Connector 344"/>
          <p:cNvCxnSpPr/>
          <p:nvPr/>
        </p:nvCxnSpPr>
        <p:spPr bwMode="auto">
          <a:xfrm flipH="1">
            <a:off x="990600" y="18288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6" name="Straight Connector 345"/>
          <p:cNvCxnSpPr/>
          <p:nvPr/>
        </p:nvCxnSpPr>
        <p:spPr bwMode="auto">
          <a:xfrm flipH="1">
            <a:off x="990600" y="2438400"/>
            <a:ext cx="228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7" name="TextBox 346"/>
          <p:cNvSpPr txBox="1"/>
          <p:nvPr/>
        </p:nvSpPr>
        <p:spPr>
          <a:xfrm>
            <a:off x="1219200" y="1600200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dB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685800" y="28194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80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762000" y="52578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0</a:t>
            </a:r>
          </a:p>
        </p:txBody>
      </p:sp>
      <p:sp>
        <p:nvSpPr>
          <p:cNvPr id="350" name="TextBox 349"/>
          <p:cNvSpPr txBox="1"/>
          <p:nvPr/>
        </p:nvSpPr>
        <p:spPr>
          <a:xfrm>
            <a:off x="685800" y="46482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</a:p>
        </p:txBody>
      </p:sp>
      <p:sp>
        <p:nvSpPr>
          <p:cNvPr id="351" name="TextBox 350"/>
          <p:cNvSpPr txBox="1"/>
          <p:nvPr/>
        </p:nvSpPr>
        <p:spPr>
          <a:xfrm>
            <a:off x="685800" y="40386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40</a:t>
            </a:r>
          </a:p>
        </p:txBody>
      </p:sp>
      <p:sp>
        <p:nvSpPr>
          <p:cNvPr id="352" name="TextBox 351"/>
          <p:cNvSpPr txBox="1"/>
          <p:nvPr/>
        </p:nvSpPr>
        <p:spPr>
          <a:xfrm>
            <a:off x="685800" y="3429000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60</a:t>
            </a:r>
          </a:p>
        </p:txBody>
      </p:sp>
      <p:sp>
        <p:nvSpPr>
          <p:cNvPr id="353" name="TextBox 352"/>
          <p:cNvSpPr txBox="1"/>
          <p:nvPr/>
        </p:nvSpPr>
        <p:spPr>
          <a:xfrm>
            <a:off x="533400" y="22098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100</a:t>
            </a:r>
          </a:p>
        </p:txBody>
      </p:sp>
      <p:sp>
        <p:nvSpPr>
          <p:cNvPr id="354" name="TextBox 353"/>
          <p:cNvSpPr txBox="1"/>
          <p:nvPr/>
        </p:nvSpPr>
        <p:spPr>
          <a:xfrm>
            <a:off x="533400" y="1600200"/>
            <a:ext cx="5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</a:t>
            </a:r>
          </a:p>
        </p:txBody>
      </p:sp>
      <p:sp>
        <p:nvSpPr>
          <p:cNvPr id="18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738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How do we use psychoacoustics in digital music compression?  (masking)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1066799" y="5717232"/>
            <a:ext cx="7315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193     194              196    197    198    199              201    202    203    204              206    207    208</a:t>
            </a:r>
          </a:p>
        </p:txBody>
      </p:sp>
    </p:spTree>
    <p:extLst>
      <p:ext uri="{BB962C8B-B14F-4D97-AF65-F5344CB8AC3E}">
        <p14:creationId xmlns:p14="http://schemas.microsoft.com/office/powerpoint/2010/main" val="163734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Map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5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4876800" y="1423343"/>
            <a:ext cx="1611775" cy="1376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7168" name="Picture 1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729" y="934450"/>
            <a:ext cx="1433294" cy="121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70" name="Picture 18" descr="http://www.mushroomsys.com/websiteContent/graphics/DAP/cloudcomputin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09" y="3400480"/>
            <a:ext cx="1944532" cy="155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73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9787514">
            <a:off x="7619625" y="2771955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7561429" y="2362200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26735" y="528935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3520" y="5017575"/>
            <a:ext cx="853773" cy="1447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EULA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</a:rPr>
              <a:t>----------------</a:t>
            </a:r>
            <a:r>
              <a:rPr lang="en-US" sz="1800" b="1" i="1" dirty="0">
                <a:solidFill>
                  <a:schemeClr val="tx1"/>
                </a:solidFill>
              </a:rPr>
              <a:t>click</a:t>
            </a:r>
          </a:p>
          <a:p>
            <a:pPr algn="ctr"/>
            <a:r>
              <a:rPr lang="en-US" sz="1800" b="1" i="1" dirty="0">
                <a:solidFill>
                  <a:schemeClr val="tx1"/>
                </a:solidFill>
              </a:rPr>
              <a:t>OK</a:t>
            </a:r>
          </a:p>
        </p:txBody>
      </p:sp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13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</a:blip>
          <a:srcRect l="32523" t="50000" r="25121" b="10610"/>
          <a:stretch/>
        </p:blipFill>
        <p:spPr bwMode="auto">
          <a:xfrm>
            <a:off x="5041903" y="4981248"/>
            <a:ext cx="1281567" cy="109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1" descr="http://www.urmc.rochester.edu/libraries/miner/images/IPADwireless-network-symbol.jpg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495" r="8970" b="16065"/>
          <a:stretch/>
        </p:blipFill>
        <p:spPr bwMode="auto">
          <a:xfrm rot="2936238">
            <a:off x="6894380" y="4661437"/>
            <a:ext cx="980404" cy="74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6400800" y="5375943"/>
            <a:ext cx="762000" cy="3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NIC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033" name="Straight Arrow Connector 172032"/>
          <p:cNvCxnSpPr>
            <a:stCxn id="10" idx="3"/>
          </p:cNvCxnSpPr>
          <p:nvPr/>
        </p:nvCxnSpPr>
        <p:spPr>
          <a:xfrm flipV="1">
            <a:off x="6488575" y="1905000"/>
            <a:ext cx="293225" cy="2064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3"/>
            <a:endCxn id="30" idx="1"/>
          </p:cNvCxnSpPr>
          <p:nvPr/>
        </p:nvCxnSpPr>
        <p:spPr>
          <a:xfrm>
            <a:off x="6488575" y="2111497"/>
            <a:ext cx="1072854" cy="433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37" name="Rectangle 172036"/>
          <p:cNvSpPr/>
          <p:nvPr/>
        </p:nvSpPr>
        <p:spPr>
          <a:xfrm>
            <a:off x="5334000" y="1066800"/>
            <a:ext cx="7280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CPU</a:t>
            </a:r>
            <a:endParaRPr lang="en-US" sz="2000" dirty="0">
              <a:latin typeface="+mj-lt"/>
            </a:endParaRPr>
          </a:p>
        </p:txBody>
      </p: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8001000" y="990600"/>
            <a:ext cx="10967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File-</a:t>
            </a:r>
          </a:p>
          <a:p>
            <a:r>
              <a:rPr lang="en-US" sz="2000" b="1" dirty="0">
                <a:latin typeface="+mj-lt"/>
              </a:rPr>
              <a:t>System</a:t>
            </a:r>
            <a:endParaRPr lang="en-US" sz="2000" dirty="0">
              <a:latin typeface="+mj-lt"/>
            </a:endParaRPr>
          </a:p>
        </p:txBody>
      </p:sp>
      <p:sp>
        <p:nvSpPr>
          <p:cNvPr id="88" name="TextBox 87"/>
          <p:cNvSpPr txBox="1"/>
          <p:nvPr/>
        </p:nvSpPr>
        <p:spPr>
          <a:xfrm rot="1293133">
            <a:off x="6333270" y="2269482"/>
            <a:ext cx="1207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sp>
        <p:nvSpPr>
          <p:cNvPr id="172054" name="Rectangle 1720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1" idx="1"/>
          </p:cNvCxnSpPr>
          <p:nvPr/>
        </p:nvCxnSpPr>
        <p:spPr>
          <a:xfrm flipH="1">
            <a:off x="6244148" y="5558709"/>
            <a:ext cx="1566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58686" y="428420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6816" y="351999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209701" y="3170178"/>
            <a:ext cx="570730" cy="411444"/>
            <a:chOff x="1447800" y="3446002"/>
            <a:chExt cx="758201" cy="546593"/>
          </a:xfrm>
        </p:grpSpPr>
        <p:sp>
          <p:nvSpPr>
            <p:cNvPr id="117" name="Oval 116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487018" y="3461059"/>
              <a:ext cx="7189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5,6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10200" y="457200"/>
            <a:ext cx="755110" cy="516398"/>
            <a:chOff x="1447800" y="3446002"/>
            <a:chExt cx="755110" cy="516398"/>
          </a:xfrm>
        </p:grpSpPr>
        <p:sp>
          <p:nvSpPr>
            <p:cNvPr id="126" name="Oval 12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447800" y="3505200"/>
              <a:ext cx="75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7,8,9</a:t>
              </a:r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8292999" y="1698486"/>
            <a:ext cx="470000" cy="411444"/>
            <a:chOff x="1407375" y="3446002"/>
            <a:chExt cx="624383" cy="546593"/>
          </a:xfrm>
        </p:grpSpPr>
        <p:sp>
          <p:nvSpPr>
            <p:cNvPr id="132" name="Oval 131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407375" y="3461059"/>
              <a:ext cx="624383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10</a:t>
              </a:r>
            </a:p>
          </p:txBody>
        </p:sp>
      </p:grpSp>
      <p:grpSp>
        <p:nvGrpSpPr>
          <p:cNvPr id="134" name="Group 133"/>
          <p:cNvGrpSpPr/>
          <p:nvPr/>
        </p:nvGrpSpPr>
        <p:grpSpPr>
          <a:xfrm>
            <a:off x="8636825" y="4800600"/>
            <a:ext cx="450957" cy="411444"/>
            <a:chOff x="1407375" y="3446002"/>
            <a:chExt cx="599085" cy="546593"/>
          </a:xfrm>
        </p:grpSpPr>
        <p:sp>
          <p:nvSpPr>
            <p:cNvPr id="135" name="Oval 134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407375" y="3461059"/>
              <a:ext cx="59908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11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264928" y="4556854"/>
            <a:ext cx="469950" cy="411444"/>
            <a:chOff x="1407375" y="3446002"/>
            <a:chExt cx="624316" cy="546593"/>
          </a:xfrm>
        </p:grpSpPr>
        <p:sp>
          <p:nvSpPr>
            <p:cNvPr id="138" name="Oval 13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13</a:t>
              </a:r>
            </a:p>
          </p:txBody>
        </p:sp>
      </p:grpSp>
      <p:grpSp>
        <p:nvGrpSpPr>
          <p:cNvPr id="140" name="Group 139"/>
          <p:cNvGrpSpPr/>
          <p:nvPr/>
        </p:nvGrpSpPr>
        <p:grpSpPr>
          <a:xfrm>
            <a:off x="7759601" y="6446556"/>
            <a:ext cx="469950" cy="411444"/>
            <a:chOff x="1407375" y="3446002"/>
            <a:chExt cx="624316" cy="546593"/>
          </a:xfrm>
        </p:grpSpPr>
        <p:sp>
          <p:nvSpPr>
            <p:cNvPr id="141" name="Oval 140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1407375" y="3461059"/>
              <a:ext cx="624316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12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4235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1"/>
            <a:ext cx="8686800" cy="4984665"/>
          </a:xfrm>
        </p:spPr>
        <p:txBody>
          <a:bodyPr>
            <a:normAutofit/>
          </a:bodyPr>
          <a:lstStyle/>
          <a:p>
            <a:r>
              <a:rPr lang="en-US" dirty="0"/>
              <a:t>Human hearing mechanism directly encodes frequency</a:t>
            </a:r>
          </a:p>
          <a:p>
            <a:pPr lvl="1"/>
            <a:r>
              <a:rPr lang="en-US" dirty="0"/>
              <a:t>By position on Cochlea</a:t>
            </a:r>
          </a:p>
          <a:p>
            <a:r>
              <a:rPr lang="en-US" dirty="0"/>
              <a:t>Differential sensitivity by frequency</a:t>
            </a:r>
          </a:p>
          <a:p>
            <a:pPr lvl="1"/>
            <a:r>
              <a:rPr lang="en-US" dirty="0"/>
              <a:t>Hear some frequencies louder than others</a:t>
            </a:r>
          </a:p>
          <a:p>
            <a:r>
              <a:rPr lang="en-US" dirty="0"/>
              <a:t>Frequency Masking</a:t>
            </a:r>
          </a:p>
          <a:p>
            <a:pPr lvl="1"/>
            <a:r>
              <a:rPr lang="en-US" dirty="0"/>
              <a:t>Limit to what we can simultaneously perceive in critical bands – loud frequencies can hide others</a:t>
            </a:r>
          </a:p>
          <a:p>
            <a:r>
              <a:rPr lang="en-US" dirty="0"/>
              <a:t>Temporal Masking</a:t>
            </a:r>
          </a:p>
          <a:p>
            <a:pPr lvl="1"/>
            <a:r>
              <a:rPr lang="en-US" dirty="0"/>
              <a:t>Loud signals can hide sounds that come after (or before) them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BIBB417 – Visual Processing </a:t>
            </a:r>
          </a:p>
          <a:p>
            <a:pPr lvl="1"/>
            <a:r>
              <a:rPr lang="en-US" dirty="0"/>
              <a:t>Same kind of look at physiology, but for vision</a:t>
            </a:r>
          </a:p>
          <a:p>
            <a:r>
              <a:rPr lang="en-US" dirty="0"/>
              <a:t>LING520 – Phonetics 1</a:t>
            </a:r>
          </a:p>
          <a:p>
            <a:pPr lvl="1"/>
            <a:r>
              <a:rPr lang="en-US" dirty="0"/>
              <a:t>Focus on speech, includes both hearing and production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Lab</a:t>
            </a:r>
          </a:p>
          <a:p>
            <a:pPr lvl="1"/>
            <a:r>
              <a:rPr lang="en-US" dirty="0"/>
              <a:t>Measure sensitivity and masking effects</a:t>
            </a:r>
          </a:p>
          <a:p>
            <a:pPr lvl="1"/>
            <a:r>
              <a:rPr lang="en-US" dirty="0"/>
              <a:t>Bring head phones</a:t>
            </a:r>
          </a:p>
          <a:p>
            <a:endParaRPr lang="en-US" dirty="0"/>
          </a:p>
          <a:p>
            <a:r>
              <a:rPr lang="en-US" dirty="0"/>
              <a:t>Next Lecture</a:t>
            </a:r>
          </a:p>
          <a:p>
            <a:pPr lvl="1"/>
            <a:r>
              <a:rPr lang="en-US" dirty="0"/>
              <a:t>Put this together to compress audio </a:t>
            </a:r>
          </a:p>
          <a:p>
            <a:pPr lvl="1"/>
            <a:r>
              <a:rPr lang="en-US" dirty="0"/>
              <a:t>Derive key features of MP3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Physical Ear: </a:t>
            </a:r>
          </a:p>
          <a:p>
            <a:pPr lvl="1"/>
            <a:r>
              <a:rPr lang="en-US" sz="1800" dirty="0"/>
              <a:t>R. </a:t>
            </a:r>
            <a:r>
              <a:rPr lang="en-US" sz="1800" dirty="0" err="1"/>
              <a:t>Munkong</a:t>
            </a:r>
            <a:r>
              <a:rPr lang="en-US" sz="1800" dirty="0"/>
              <a:t> and B.-H. </a:t>
            </a:r>
            <a:r>
              <a:rPr lang="en-US" sz="1800" dirty="0" err="1"/>
              <a:t>Juang</a:t>
            </a:r>
            <a:r>
              <a:rPr lang="en-US" sz="1800" dirty="0"/>
              <a:t>. IEEE Sig. Proc. Mag., 25(3):98–117, 2008</a:t>
            </a:r>
          </a:p>
          <a:p>
            <a:r>
              <a:rPr lang="en-US" sz="2200" dirty="0"/>
              <a:t>Filter Bank: </a:t>
            </a:r>
          </a:p>
          <a:p>
            <a:pPr lvl="1"/>
            <a:r>
              <a:rPr lang="en-US" sz="1800" dirty="0">
                <a:hlinkClick r:id="rId2"/>
              </a:rPr>
              <a:t>http://www.ugr.es/~atv/web_ci_SIM/en/seccion_4_en.htm</a:t>
            </a:r>
            <a:endParaRPr lang="en-US" sz="1800" dirty="0"/>
          </a:p>
          <a:p>
            <a:r>
              <a:rPr lang="en-US" sz="2200" dirty="0"/>
              <a:t>Bark Scale:</a:t>
            </a:r>
          </a:p>
          <a:p>
            <a:pPr lvl="1"/>
            <a:r>
              <a:rPr lang="en-US" sz="1800" dirty="0"/>
              <a:t>[E. </a:t>
            </a:r>
            <a:r>
              <a:rPr lang="en-US" sz="1800" dirty="0" err="1"/>
              <a:t>Zwicker</a:t>
            </a:r>
            <a:r>
              <a:rPr lang="en-US" sz="1800" dirty="0"/>
              <a:t>. J. </a:t>
            </a:r>
            <a:r>
              <a:rPr lang="en-US" sz="1800" dirty="0" err="1"/>
              <a:t>Acoust</a:t>
            </a:r>
            <a:r>
              <a:rPr lang="en-US" sz="1800" dirty="0"/>
              <a:t>. </a:t>
            </a:r>
            <a:r>
              <a:rPr lang="en-US" sz="1800" dirty="0" err="1"/>
              <a:t>Soc.Am</a:t>
            </a:r>
            <a:r>
              <a:rPr lang="en-US" sz="1800" dirty="0"/>
              <a:t>., 33(2):248, February 1961]</a:t>
            </a:r>
          </a:p>
          <a:p>
            <a:r>
              <a:rPr lang="en-US" sz="2200" dirty="0">
                <a:solidFill>
                  <a:schemeClr val="tx1"/>
                </a:solidFill>
              </a:rPr>
              <a:t>DB Chart: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hlinkClick r:id="rId3"/>
              </a:rPr>
              <a:t>http://www.dspguide.com/ch22/1.htm</a:t>
            </a:r>
            <a:endParaRPr lang="en-US" sz="1400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Masking Discussion:</a:t>
            </a:r>
          </a:p>
          <a:p>
            <a:pPr lvl="1"/>
            <a:r>
              <a:rPr lang="en-US" sz="1400" dirty="0">
                <a:solidFill>
                  <a:schemeClr val="tx1"/>
                </a:solidFill>
              </a:rPr>
              <a:t>Wikipedia: </a:t>
            </a:r>
            <a:r>
              <a:rPr lang="en-US" sz="1400" dirty="0" err="1">
                <a:solidFill>
                  <a:schemeClr val="tx1"/>
                </a:solidFill>
              </a:rPr>
              <a:t>PsychoAcoustics</a:t>
            </a:r>
            <a:r>
              <a:rPr lang="en-US" sz="1400" dirty="0">
                <a:solidFill>
                  <a:schemeClr val="tx1"/>
                </a:solidFill>
              </a:rPr>
              <a:t> Article</a:t>
            </a:r>
          </a:p>
          <a:p>
            <a:pPr marL="457200" lvl="1" indent="0"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6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3338250"/>
            <a:ext cx="1209675" cy="75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Map – Week 6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5F412-9866-D249-BF71-6D9420ED886F}" type="slidenum">
              <a:rPr lang="en-US"/>
              <a:pPr/>
              <a:t>6</a:t>
            </a:fld>
            <a:endParaRPr lang="en-US"/>
          </a:p>
        </p:txBody>
      </p:sp>
      <p:pic>
        <p:nvPicPr>
          <p:cNvPr id="177154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6" name="Picture 4" descr="Loudspeaker and Wavefor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375900"/>
            <a:ext cx="1177810" cy="65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3844810" y="3337682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4" descr="http://hdwallres.com/wp-content/uploads/2013/10/internet-2014-PC-wallpaper.jpg"/>
          <p:cNvSpPr>
            <a:spLocks noChangeAspect="1" noChangeArrowheads="1"/>
          </p:cNvSpPr>
          <p:nvPr/>
        </p:nvSpPr>
        <p:spPr bwMode="auto">
          <a:xfrm>
            <a:off x="63500" y="-136525"/>
            <a:ext cx="721995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082658" y="3331356"/>
            <a:ext cx="755671" cy="8177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schemeClr val="tx1"/>
              </a:solidFill>
            </a:endParaRPr>
          </a:p>
        </p:txBody>
      </p:sp>
      <p:pic>
        <p:nvPicPr>
          <p:cNvPr id="177174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69" y="4788975"/>
            <a:ext cx="2309929" cy="16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Content Placeholder 9" descr="loudspkr.gif"/>
          <p:cNvPicPr>
            <a:picLocks noGrp="1" noChangeAspect="1"/>
          </p:cNvPicPr>
          <p:nvPr>
            <p:ph idx="1"/>
          </p:nvPr>
        </p:nvPicPr>
        <p:blipFill>
          <a:blip r:embed="rId9"/>
          <a:srcRect l="-20833" r="-20833"/>
          <a:stretch>
            <a:fillRect/>
          </a:stretch>
        </p:blipFill>
        <p:spPr>
          <a:xfrm flipH="1">
            <a:off x="1524000" y="4872017"/>
            <a:ext cx="2577606" cy="1364758"/>
          </a:xfrm>
        </p:spPr>
      </p:pic>
      <p:cxnSp>
        <p:nvCxnSpPr>
          <p:cNvPr id="17" name="Straight Connector 16"/>
          <p:cNvCxnSpPr/>
          <p:nvPr/>
        </p:nvCxnSpPr>
        <p:spPr>
          <a:xfrm flipV="1">
            <a:off x="2590800" y="2792878"/>
            <a:ext cx="400943" cy="850110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4" idx="1"/>
          </p:cNvCxnSpPr>
          <p:nvPr/>
        </p:nvCxnSpPr>
        <p:spPr>
          <a:xfrm flipV="1">
            <a:off x="3739949" y="2094953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4654349" y="2090976"/>
            <a:ext cx="22245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962400" y="1614573"/>
            <a:ext cx="762000" cy="9607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A/D</a:t>
            </a:r>
          </a:p>
        </p:txBody>
      </p:sp>
      <p:pic>
        <p:nvPicPr>
          <p:cNvPr id="17716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/>
          <p:cNvSpPr/>
          <p:nvPr/>
        </p:nvSpPr>
        <p:spPr>
          <a:xfrm>
            <a:off x="2667000" y="3962400"/>
            <a:ext cx="10679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sample</a:t>
            </a:r>
            <a:endParaRPr lang="en-US" sz="2000" dirty="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3899024" y="2971800"/>
            <a:ext cx="1005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domain </a:t>
            </a:r>
          </a:p>
          <a:p>
            <a:pPr algn="ctr"/>
            <a:r>
              <a:rPr lang="en-US" sz="1200" b="1" dirty="0">
                <a:latin typeface="+mj-lt"/>
              </a:rPr>
              <a:t>conversion</a:t>
            </a:r>
            <a:endParaRPr lang="en-US" sz="1200" dirty="0">
              <a:latin typeface="+mj-lt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6219357" y="4162455"/>
            <a:ext cx="618972" cy="905123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 flipV="1">
            <a:off x="2590800" y="4095516"/>
            <a:ext cx="393372" cy="785381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051" name="Right Brace 172050"/>
          <p:cNvSpPr/>
          <p:nvPr/>
        </p:nvSpPr>
        <p:spPr>
          <a:xfrm rot="5400000">
            <a:off x="5423438" y="4432838"/>
            <a:ext cx="506924" cy="3428999"/>
          </a:xfrm>
          <a:prstGeom prst="rightBrace">
            <a:avLst>
              <a:gd name="adj1" fmla="val 8333"/>
              <a:gd name="adj2" fmla="val 1136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6963595" y="6200001"/>
            <a:ext cx="21804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+mj-lt"/>
              </a:rPr>
              <a:t>MP3 Player / iPhone / Droid</a:t>
            </a:r>
            <a:endParaRPr lang="en-US" sz="1200" dirty="0">
              <a:latin typeface="+mj-lt"/>
            </a:endParaRPr>
          </a:p>
        </p:txBody>
      </p:sp>
      <p:sp>
        <p:nvSpPr>
          <p:cNvPr id="172052" name="TextBox 172051"/>
          <p:cNvSpPr txBox="1"/>
          <p:nvPr/>
        </p:nvSpPr>
        <p:spPr>
          <a:xfrm rot="2700000">
            <a:off x="5923325" y="3530654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compress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979427" y="3962400"/>
            <a:ext cx="6687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latin typeface="+mj-lt"/>
              </a:rPr>
              <a:t>freq</a:t>
            </a:r>
            <a:endParaRPr lang="en-US" sz="2000" dirty="0">
              <a:latin typeface="+mj-lt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>
            <a:off x="3729548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4038600" y="5170985"/>
            <a:ext cx="615026" cy="7754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D/A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H="1">
            <a:off x="4654642" y="5558709"/>
            <a:ext cx="38525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200400" y="1090568"/>
            <a:ext cx="654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MIC</a:t>
            </a:r>
            <a:endParaRPr lang="en-US" sz="2000" dirty="0">
              <a:latin typeface="+mj-lt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2819400" y="6153090"/>
            <a:ext cx="115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speaker</a:t>
            </a:r>
            <a:endParaRPr lang="en-US" sz="2000" dirty="0">
              <a:latin typeface="+mj-lt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3704053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170411" y="4327662"/>
            <a:ext cx="545367" cy="516398"/>
            <a:chOff x="1447800" y="3446002"/>
            <a:chExt cx="545367" cy="516398"/>
          </a:xfrm>
        </p:grpSpPr>
        <p:sp>
          <p:nvSpPr>
            <p:cNvPr id="33" name="Oval 32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063" name="TextBox 172062"/>
            <p:cNvSpPr txBox="1"/>
            <p:nvPr/>
          </p:nvSpPr>
          <p:spPr>
            <a:xfrm>
              <a:off x="1554020" y="352044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2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61479" y="4343400"/>
            <a:ext cx="410521" cy="411444"/>
            <a:chOff x="1447800" y="3446002"/>
            <a:chExt cx="545367" cy="546593"/>
          </a:xfrm>
        </p:grpSpPr>
        <p:sp>
          <p:nvSpPr>
            <p:cNvPr id="114" name="Oval 113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4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142679" y="4191002"/>
            <a:ext cx="410521" cy="411589"/>
            <a:chOff x="1447800" y="3415614"/>
            <a:chExt cx="545367" cy="546786"/>
          </a:xfrm>
        </p:grpSpPr>
        <p:sp>
          <p:nvSpPr>
            <p:cNvPr id="120" name="Oval 119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473199" y="3415614"/>
              <a:ext cx="434855" cy="531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3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80509" y="289560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+mj-lt"/>
              </a:rPr>
              <a:t>Music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73930" y="3512403"/>
            <a:ext cx="1593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accent2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Numbers correspond to course weeks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1680127" y="2919767"/>
            <a:ext cx="410521" cy="411589"/>
            <a:chOff x="1447800" y="3415614"/>
            <a:chExt cx="545367" cy="546786"/>
          </a:xfrm>
        </p:grpSpPr>
        <p:sp>
          <p:nvSpPr>
            <p:cNvPr id="146" name="Oval 145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14142" y="3415614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1</a:t>
              </a:r>
            </a:p>
          </p:txBody>
        </p:sp>
      </p:grpSp>
      <p:cxnSp>
        <p:nvCxnSpPr>
          <p:cNvPr id="84" name="Straight Connector 83"/>
          <p:cNvCxnSpPr/>
          <p:nvPr/>
        </p:nvCxnSpPr>
        <p:spPr>
          <a:xfrm flipH="1" flipV="1">
            <a:off x="6400800" y="2770674"/>
            <a:ext cx="437529" cy="565416"/>
          </a:xfrm>
          <a:prstGeom prst="line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4874135" y="18288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5026535" y="5334000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10101001101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4889362" y="3962400"/>
            <a:ext cx="1130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 err="1">
                <a:latin typeface="+mj-lt"/>
              </a:rPr>
              <a:t>pyscho</a:t>
            </a:r>
            <a:r>
              <a:rPr lang="en-US" sz="1600" b="1" dirty="0">
                <a:latin typeface="+mj-lt"/>
              </a:rPr>
              <a:t>-</a:t>
            </a:r>
          </a:p>
          <a:p>
            <a:pPr algn="ctr"/>
            <a:r>
              <a:rPr lang="en-US" sz="1600" b="1" dirty="0">
                <a:latin typeface="+mj-lt"/>
              </a:rPr>
              <a:t>acoustics</a:t>
            </a:r>
            <a:endParaRPr lang="en-US" sz="1600" dirty="0">
              <a:latin typeface="+mj-lt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667691" y="3685885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5873549" y="3685884"/>
            <a:ext cx="222451" cy="1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5209701" y="3170178"/>
            <a:ext cx="410521" cy="411444"/>
            <a:chOff x="1447800" y="3446002"/>
            <a:chExt cx="545367" cy="546593"/>
          </a:xfrm>
        </p:grpSpPr>
        <p:sp>
          <p:nvSpPr>
            <p:cNvPr id="58" name="Oval 57"/>
            <p:cNvSpPr/>
            <p:nvPr/>
          </p:nvSpPr>
          <p:spPr>
            <a:xfrm>
              <a:off x="1447800" y="3446002"/>
              <a:ext cx="545367" cy="51639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87018" y="3461059"/>
              <a:ext cx="434855" cy="531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j-lt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73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3721010" y="1782249"/>
            <a:ext cx="821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Analog</a:t>
            </a:r>
          </a:p>
          <a:p>
            <a:pPr algn="ctr"/>
            <a:r>
              <a:rPr lang="en-US" sz="1600" dirty="0">
                <a:latin typeface="+mj-lt"/>
              </a:rPr>
              <a:t>input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did in Lab…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352800"/>
            <a:ext cx="9017330" cy="3048000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Week 1: Converted Sound to analog voltage signal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“pressure wave” that changes air molecules w/ respect to time</a:t>
            </a:r>
          </a:p>
          <a:p>
            <a:pPr marL="742950" lvl="2" indent="-342900">
              <a:buFont typeface="Wingdings 2"/>
              <a:buChar char=""/>
            </a:pPr>
            <a:r>
              <a:rPr lang="en-US" sz="1600" dirty="0"/>
              <a:t>a “voltage wave” that changes amplitude w/ respect to time</a:t>
            </a:r>
          </a:p>
          <a:p>
            <a:r>
              <a:rPr lang="en-US" sz="2000" dirty="0"/>
              <a:t>Week 2: Sampled voltage, then quantized it to digital sig.</a:t>
            </a:r>
          </a:p>
          <a:p>
            <a:pPr lvl="1"/>
            <a:r>
              <a:rPr lang="en-US" sz="1600" u="sng" dirty="0"/>
              <a:t>Sample</a:t>
            </a:r>
            <a:r>
              <a:rPr lang="en-US" sz="1600" dirty="0"/>
              <a:t>: Break up independent variable, take discrete ‘samples’</a:t>
            </a:r>
          </a:p>
          <a:p>
            <a:pPr lvl="1"/>
            <a:r>
              <a:rPr lang="en-US" sz="1600" u="sng" dirty="0"/>
              <a:t>Quantize</a:t>
            </a:r>
            <a:r>
              <a:rPr lang="en-US" sz="1600" dirty="0"/>
              <a:t>: Break up dependent variable into n-levels (need 2</a:t>
            </a:r>
            <a:r>
              <a:rPr lang="en-US" sz="1600" baseline="30000" dirty="0"/>
              <a:t>n</a:t>
            </a:r>
            <a:r>
              <a:rPr lang="en-US" sz="1600" dirty="0"/>
              <a:t> bits to digitize)</a:t>
            </a:r>
          </a:p>
          <a:p>
            <a:r>
              <a:rPr lang="en-US" sz="2000" dirty="0"/>
              <a:t>Week 3: Compress digital signal</a:t>
            </a:r>
          </a:p>
          <a:p>
            <a:pPr lvl="1"/>
            <a:r>
              <a:rPr lang="en-US" sz="1600" dirty="0"/>
              <a:t>Use even less bits without using sound quality!</a:t>
            </a:r>
          </a:p>
          <a:p>
            <a:r>
              <a:rPr lang="en-US" sz="2000" dirty="0"/>
              <a:t>Week 4: Frequency Domain Transform before we compress…</a:t>
            </a:r>
          </a:p>
          <a:p>
            <a:pPr lvl="1"/>
            <a:r>
              <a:rPr lang="en-US" sz="1600" dirty="0"/>
              <a:t>Put our ‘digital’ data into another form…BEFORE we compress…less stuff to compress!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5" name="Picture 2" descr="http://cdn.scratch.mit.edu/static/site/projects/thumbnails/32/250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0" y="1364906"/>
            <a:ext cx="1885388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oudspeaker and Wavefor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r="49086" b="59789"/>
          <a:stretch/>
        </p:blipFill>
        <p:spPr bwMode="auto">
          <a:xfrm>
            <a:off x="1676400" y="1364906"/>
            <a:ext cx="1188055" cy="145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3810000" y="2078811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57500" y="1337716"/>
            <a:ext cx="9525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3.bp.blogspot.com/_CB5_yShYrgU/TPQ2GWHjoGI/AAAAAAAACAE/0eKUBuVC1Ls/s1600/digital%2Baudio_wa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61" y="1604000"/>
            <a:ext cx="1349274" cy="101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595446" y="1734267"/>
            <a:ext cx="769472" cy="75142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r>
              <a:rPr lang="en-US" sz="2000" dirty="0">
                <a:latin typeface="+mj-lt"/>
              </a:rPr>
              <a:t>ADC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353043" y="2121854"/>
            <a:ext cx="57244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57800" y="1837708"/>
            <a:ext cx="80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Digital</a:t>
            </a:r>
          </a:p>
          <a:p>
            <a:pPr algn="ctr"/>
            <a:r>
              <a:rPr lang="en-US" sz="1600" dirty="0">
                <a:latin typeface="+mj-lt"/>
              </a:rPr>
              <a:t>Output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467600" y="2130095"/>
            <a:ext cx="481565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001000" y="2837257"/>
            <a:ext cx="755671" cy="1074333"/>
            <a:chOff x="6092958" y="2538728"/>
            <a:chExt cx="755671" cy="1074333"/>
          </a:xfrm>
        </p:grpSpPr>
        <p:sp>
          <p:nvSpPr>
            <p:cNvPr id="19" name="Rectangle 18"/>
            <p:cNvSpPr/>
            <p:nvPr/>
          </p:nvSpPr>
          <p:spPr>
            <a:xfrm>
              <a:off x="6092958" y="2667000"/>
              <a:ext cx="755671" cy="8177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 rot="2700000">
              <a:off x="5933626" y="2906618"/>
              <a:ext cx="10743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compress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34"/>
          <a:stretch/>
        </p:blipFill>
        <p:spPr bwMode="auto">
          <a:xfrm>
            <a:off x="7938835" y="1743504"/>
            <a:ext cx="965911" cy="696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endCxn id="19" idx="0"/>
          </p:cNvCxnSpPr>
          <p:nvPr/>
        </p:nvCxnSpPr>
        <p:spPr>
          <a:xfrm rot="16200000" flipH="1">
            <a:off x="8205728" y="2792421"/>
            <a:ext cx="344594" cy="16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969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B03B-8166-0F42-B8CE-697A119A2BF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Psychoacoustics</a:t>
            </a:r>
          </a:p>
        </p:txBody>
      </p:sp>
    </p:spTree>
    <p:extLst>
      <p:ext uri="{BB962C8B-B14F-4D97-AF65-F5344CB8AC3E}">
        <p14:creationId xmlns:p14="http://schemas.microsoft.com/office/powerpoint/2010/main" val="301724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Psychoacoustics?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Scientific study of sound perception</a:t>
            </a:r>
          </a:p>
          <a:p>
            <a:pPr lvl="1"/>
            <a:r>
              <a:rPr lang="en-US" dirty="0"/>
              <a:t>Branch of science studying the </a:t>
            </a:r>
            <a:r>
              <a:rPr lang="en-US" u="sng" dirty="0"/>
              <a:t>psychological</a:t>
            </a:r>
            <a:r>
              <a:rPr lang="en-US" dirty="0"/>
              <a:t> and </a:t>
            </a:r>
            <a:r>
              <a:rPr lang="en-US" u="sng" dirty="0"/>
              <a:t>physiological</a:t>
            </a:r>
            <a:r>
              <a:rPr lang="en-US" dirty="0"/>
              <a:t> responses associated with sound</a:t>
            </a:r>
          </a:p>
          <a:p>
            <a:pPr lvl="1"/>
            <a:r>
              <a:rPr lang="en-US" dirty="0"/>
              <a:t>Also, considered a branch of: </a:t>
            </a:r>
            <a:r>
              <a:rPr lang="en-US" u="sng" dirty="0"/>
              <a:t>psychophysics</a:t>
            </a:r>
          </a:p>
          <a:p>
            <a:pPr lvl="1"/>
            <a:r>
              <a:rPr lang="en-US" dirty="0"/>
              <a:t>Human physical (and neurological) mechanism for sound perception</a:t>
            </a:r>
          </a:p>
          <a:p>
            <a:r>
              <a:rPr lang="en-US" dirty="0"/>
              <a:t>Why study sound &amp; human’s perception?</a:t>
            </a:r>
          </a:p>
          <a:p>
            <a:pPr lvl="1"/>
            <a:r>
              <a:rPr lang="en-US" dirty="0"/>
              <a:t>Example: FREQUENCY vs. PITCH</a:t>
            </a:r>
          </a:p>
          <a:p>
            <a:pPr lvl="2"/>
            <a:r>
              <a:rPr lang="en-US" u="sng" dirty="0"/>
              <a:t>Frequency</a:t>
            </a:r>
            <a:r>
              <a:rPr lang="en-US" dirty="0"/>
              <a:t> of sound: “how often” air particles vibrate (Hz)</a:t>
            </a:r>
          </a:p>
          <a:p>
            <a:pPr lvl="2"/>
            <a:r>
              <a:rPr lang="en-US" u="sng" dirty="0"/>
              <a:t>Pitch</a:t>
            </a:r>
            <a:r>
              <a:rPr lang="en-US" dirty="0"/>
              <a:t> of sound: the sensation of frequency</a:t>
            </a:r>
          </a:p>
          <a:p>
            <a:pPr lvl="3"/>
            <a:r>
              <a:rPr lang="en-US" dirty="0"/>
              <a:t>How our brains “interpret” the frequency of a sound</a:t>
            </a:r>
          </a:p>
          <a:p>
            <a:r>
              <a:rPr lang="en-US" dirty="0"/>
              <a:t>Things may “sound” one way…</a:t>
            </a:r>
          </a:p>
          <a:p>
            <a:pPr lvl="1"/>
            <a:r>
              <a:rPr lang="en-US" dirty="0"/>
              <a:t>…but be interpreted by our brains very differently!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1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E 578–">
  <a:themeElements>
    <a:clrScheme name="Custom 3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F0000"/>
      </a:hlink>
      <a:folHlink>
        <a:srgbClr val="FF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>
    <a:lnDef>
      <a:spPr>
        <a:ln>
          <a:tailEnd type="arrow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Lecture_Template</Template>
  <TotalTime>14366</TotalTime>
  <Words>2843</Words>
  <Application>Microsoft Macintosh PowerPoint</Application>
  <PresentationFormat>On-screen Show (4:3)</PresentationFormat>
  <Paragraphs>596</Paragraphs>
  <Slides>53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Cambria Math</vt:lpstr>
      <vt:lpstr>Courier New</vt:lpstr>
      <vt:lpstr>Times New Roman</vt:lpstr>
      <vt:lpstr>Wingdings 2</vt:lpstr>
      <vt:lpstr>ESE 578–</vt:lpstr>
      <vt:lpstr>PowerPoint Presentation</vt:lpstr>
      <vt:lpstr>Teaser</vt:lpstr>
      <vt:lpstr>Observe</vt:lpstr>
      <vt:lpstr>Lecture Topics</vt:lpstr>
      <vt:lpstr>Course Map</vt:lpstr>
      <vt:lpstr>Course Map – Week 6</vt:lpstr>
      <vt:lpstr>What we did in Lab…</vt:lpstr>
      <vt:lpstr>Psychoacoustics</vt:lpstr>
      <vt:lpstr>What is Psychoacoustics?</vt:lpstr>
      <vt:lpstr>Psychoacoustics &amp; Digital Music</vt:lpstr>
      <vt:lpstr>Our study of Psychoacoustics</vt:lpstr>
      <vt:lpstr>The Physical Ear</vt:lpstr>
      <vt:lpstr>The Physical Ear – “Cochlea”</vt:lpstr>
      <vt:lpstr>Cochlea Animation</vt:lpstr>
      <vt:lpstr>The Physical Ear – Take-away</vt:lpstr>
      <vt:lpstr>Physical Ear to Engineering Model</vt:lpstr>
      <vt:lpstr>Physical Ear – Limits of Human Perception</vt:lpstr>
      <vt:lpstr>Critical Frequency Bands – How many?</vt:lpstr>
      <vt:lpstr>OK, now…some tests…</vt:lpstr>
      <vt:lpstr>OK, now…some tests…</vt:lpstr>
      <vt:lpstr>OK, now…some tests…</vt:lpstr>
      <vt:lpstr>Physical Ear to Engineering Model</vt:lpstr>
      <vt:lpstr>Sound Intensity &amp; Loudness</vt:lpstr>
      <vt:lpstr>Sound Intensity – “Loudness”</vt:lpstr>
      <vt:lpstr>Sound Intensity in (dB) – “Loudness”</vt:lpstr>
      <vt:lpstr>Sound Intensity in (dB) – “Loudness”</vt:lpstr>
      <vt:lpstr>Sound Intensity in (dB) – “Loudness”</vt:lpstr>
      <vt:lpstr>Auditory Thresholds – Measured by Fletcher</vt:lpstr>
      <vt:lpstr>Demonstration</vt:lpstr>
      <vt:lpstr>Why do we set equalizer’s like this?</vt:lpstr>
      <vt:lpstr>Auditory Masking</vt:lpstr>
      <vt:lpstr>Masking </vt:lpstr>
      <vt:lpstr>Frequency Domain Masking</vt:lpstr>
      <vt:lpstr>On-Frequency Masking</vt:lpstr>
      <vt:lpstr>Off-Frequency Masking</vt:lpstr>
      <vt:lpstr>Frequency Masking and Intensity</vt:lpstr>
      <vt:lpstr>Frequency Masking</vt:lpstr>
      <vt:lpstr>Frequency Masking Example</vt:lpstr>
      <vt:lpstr>Demonstration</vt:lpstr>
      <vt:lpstr>Demonstration</vt:lpstr>
      <vt:lpstr>Frequency Masking @ Higher Frequencies</vt:lpstr>
      <vt:lpstr>Frequency Masking and Harmonics</vt:lpstr>
      <vt:lpstr>Time-Domain Masking (Temporal)</vt:lpstr>
      <vt:lpstr>Temporal Masking - Forwards</vt:lpstr>
      <vt:lpstr>Temporal Masking - Backwards</vt:lpstr>
      <vt:lpstr>Using Psychoacoustics in Digital Audio</vt:lpstr>
      <vt:lpstr>How do we use psychoacoustics in digital music compression?  (range)</vt:lpstr>
      <vt:lpstr>How do we use psychoacoustics in digital music compression?  (masking)</vt:lpstr>
      <vt:lpstr>How do we use psychoacoustics in digital music compression?  (masking)</vt:lpstr>
      <vt:lpstr>Big Ideas</vt:lpstr>
      <vt:lpstr>Learn More</vt:lpstr>
      <vt:lpstr>Coming up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ESE 250: Digital Audio Basics</dc:title>
  <dc:creator>Edin;Farmer</dc:creator>
  <cp:lastModifiedBy>Dehon, Andre</cp:lastModifiedBy>
  <cp:revision>566</cp:revision>
  <cp:lastPrinted>2019-02-20T01:55:58Z</cp:lastPrinted>
  <dcterms:created xsi:type="dcterms:W3CDTF">2018-02-11T20:38:15Z</dcterms:created>
  <dcterms:modified xsi:type="dcterms:W3CDTF">2019-02-20T20:14:15Z</dcterms:modified>
</cp:coreProperties>
</file>