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handoutMasterIdLst>
    <p:handoutMasterId r:id="rId57"/>
  </p:handoutMasterIdLst>
  <p:sldIdLst>
    <p:sldId id="307" r:id="rId2"/>
    <p:sldId id="505" r:id="rId3"/>
    <p:sldId id="506" r:id="rId4"/>
    <p:sldId id="507" r:id="rId5"/>
    <p:sldId id="508" r:id="rId6"/>
    <p:sldId id="509" r:id="rId7"/>
    <p:sldId id="515" r:id="rId8"/>
    <p:sldId id="503" r:id="rId9"/>
    <p:sldId id="504" r:id="rId10"/>
    <p:sldId id="513" r:id="rId11"/>
    <p:sldId id="514" r:id="rId12"/>
    <p:sldId id="432" r:id="rId13"/>
    <p:sldId id="433" r:id="rId14"/>
    <p:sldId id="434" r:id="rId15"/>
    <p:sldId id="435" r:id="rId16"/>
    <p:sldId id="436" r:id="rId17"/>
    <p:sldId id="448" r:id="rId18"/>
    <p:sldId id="449" r:id="rId19"/>
    <p:sldId id="450" r:id="rId20"/>
    <p:sldId id="451" r:id="rId21"/>
    <p:sldId id="452" r:id="rId22"/>
    <p:sldId id="453" r:id="rId23"/>
    <p:sldId id="517" r:id="rId24"/>
    <p:sldId id="455" r:id="rId25"/>
    <p:sldId id="454" r:id="rId26"/>
    <p:sldId id="456" r:id="rId27"/>
    <p:sldId id="457" r:id="rId28"/>
    <p:sldId id="458" r:id="rId29"/>
    <p:sldId id="459" r:id="rId30"/>
    <p:sldId id="460" r:id="rId31"/>
    <p:sldId id="461" r:id="rId32"/>
    <p:sldId id="462" r:id="rId33"/>
    <p:sldId id="463" r:id="rId34"/>
    <p:sldId id="464" r:id="rId35"/>
    <p:sldId id="465" r:id="rId36"/>
    <p:sldId id="466" r:id="rId37"/>
    <p:sldId id="467" r:id="rId38"/>
    <p:sldId id="468" r:id="rId39"/>
    <p:sldId id="469" r:id="rId40"/>
    <p:sldId id="470" r:id="rId41"/>
    <p:sldId id="471" r:id="rId42"/>
    <p:sldId id="472" r:id="rId43"/>
    <p:sldId id="473" r:id="rId44"/>
    <p:sldId id="474" r:id="rId45"/>
    <p:sldId id="518" r:id="rId46"/>
    <p:sldId id="475" r:id="rId47"/>
    <p:sldId id="476" r:id="rId48"/>
    <p:sldId id="479" r:id="rId49"/>
    <p:sldId id="339" r:id="rId50"/>
    <p:sldId id="490" r:id="rId51"/>
    <p:sldId id="491" r:id="rId52"/>
    <p:sldId id="511" r:id="rId53"/>
    <p:sldId id="512" r:id="rId54"/>
    <p:sldId id="510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clrMru>
    <a:srgbClr val="33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9" autoAdjust="0"/>
    <p:restoredTop sz="84806" autoAdjust="0"/>
  </p:normalViewPr>
  <p:slideViewPr>
    <p:cSldViewPr snapToGrid="0">
      <p:cViewPr varScale="1">
        <p:scale>
          <a:sx n="93" d="100"/>
          <a:sy n="93" d="100"/>
        </p:scale>
        <p:origin x="744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D1B55-049B-42D7-8AA3-18C3C20C4336}" type="datetimeFigureOut">
              <a:rPr lang="en-US" smtClean="0"/>
              <a:pPr/>
              <a:t>4/2/19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A1EBE-2AF2-4254-AC3F-2FEB5D0CC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44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55527-9B63-4AEC-8D52-31FEBD65D890}" type="datetimeFigureOut">
              <a:rPr lang="en-US" smtClean="0"/>
              <a:pPr/>
              <a:t>4/2/19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87388-6114-4FC4-A839-2F2181B232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40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583F7-7D16-AE46-97B7-605414FECD42}" type="slidenum">
              <a:rPr lang="en-US"/>
              <a:pPr/>
              <a:t>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7693AF-4DCC-4724-B460-7AF0F2BA50DF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F50A40-6082-45D0-87C2-50D1A7A83183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63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78AEB4-FF17-4F9B-984F-80916DC0E0C0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63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174898-1C8F-4311-B1CF-49838FBDA98E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64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7451EB-7021-4B73-8CD0-0A2270454E03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64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1E6C53-1121-4708-BE0A-DE70FF04FA33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64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C71CEF-2FE1-4980-B266-A4663CAC6730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B914B1-77D5-4E87-B6C4-4923E62115F3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71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C71CEF-2FE1-4980-B266-A4663CAC6730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EEC234-AB9A-4909-A8D8-2835EBBA4BD4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8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93DEF6-201D-4CE2-944E-C453C35804C6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64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75F15C-7028-49A5-AA3D-100107FF88EA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65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D86566-77E5-4523-8A8A-D72E058578F5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65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973ABA-33EB-4BC4-8750-22CDB12929E1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75555C-A198-454A-A61E-7B71B7D6A82B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B14173-853F-47EB-92C4-4DAC163A2734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4B0BD8-DBCC-41C6-812F-538CC30708AC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66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E27908-3088-47C0-A63D-A2DC5DDFAE18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66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A208E1-B731-4A1E-97F7-734AEBE189E3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66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E75E52-73AF-48C4-97F5-166C3FBE8608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67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9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59E229-4999-4DE4-8810-D630B7C1DA9B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67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B7E652-ECFB-4313-A54B-926ED82338AE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67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67182C-9539-44DE-8A70-60CD40F1D571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67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86EA8E-B094-48D9-BF37-375006B2CF2E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67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42DF6-8809-4540-AA1E-532D20592B36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CF11A-5402-4C22-BFE9-492E1D8AD7B4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68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CDB0C-5B2D-46E5-9A8A-A0A9C1DAFBEF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68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AD0AB7-214D-4176-8DBE-A927C60710CF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69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CEB3FB-9779-42F2-BBD9-BB8D1EA34E27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2432E9-9710-4362-9E03-2E07AF12A07B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69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6539D8-3EA7-44A4-B942-A4B404781965}" type="slidenum">
              <a:rPr lang="en-US"/>
              <a:pPr/>
              <a:t>10</a:t>
            </a:fld>
            <a:endParaRPr lang="en-US"/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7CE0DB-4B93-48ED-BA25-1A0694286167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8B7E1B-C426-42E8-BF68-A6ADAEFCD6C8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69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F0B242E-D4C7-244A-A564-E5A09FAD37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B002AB-5BC6-D54F-9695-70151F387217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465922" name="Rectangle 2">
            <a:extLst>
              <a:ext uri="{FF2B5EF4-FFF2-40B4-BE49-F238E27FC236}">
                <a16:creationId xmlns:a16="http://schemas.microsoft.com/office/drawing/2014/main" id="{B51D7CD7-394B-024C-B394-59AE5C65B16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>
            <a:extLst>
              <a:ext uri="{FF2B5EF4-FFF2-40B4-BE49-F238E27FC236}">
                <a16:creationId xmlns:a16="http://schemas.microsoft.com/office/drawing/2014/main" id="{772EE412-ED84-7A43-B664-BE63DD6D3A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8671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1D53D6-93DC-404C-905F-F77BB3FDD501}" type="slidenum">
              <a:rPr lang="en-US"/>
              <a:pPr/>
              <a:t>53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84217E-069A-4F02-9C97-09B7078BDFDA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59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97921D-FC1B-4F8C-A3D4-F9870A7FB751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98E666-8D21-48B7-B316-F3157F8E6952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E4E905-9388-42C9-96FD-F3686668987B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A99740-97CA-433C-A918-8A899BF6617B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60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2019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-48260"/>
            <a:ext cx="9151620" cy="10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92878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01871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80447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2019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534912"/>
            <a:ext cx="758952" cy="246888"/>
          </a:xfrm>
        </p:spPr>
        <p:txBody>
          <a:bodyPr/>
          <a:lstStyle>
            <a:lvl1pPr>
              <a:defRPr sz="1400" b="1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2019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2019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2019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/>
              <a:t>ESE150 Spring 2019</a:t>
            </a: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600" kern="1200" cap="sm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wmf"/><Relationship Id="rId10" Type="http://schemas.openxmlformats.org/officeDocument/2006/relationships/image" Target="../media/image14.jpeg"/><Relationship Id="rId4" Type="http://schemas.openxmlformats.org/officeDocument/2006/relationships/image" Target="../media/image8.gif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12" Type="http://schemas.openxmlformats.org/officeDocument/2006/relationships/image" Target="../media/image2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9.png"/><Relationship Id="rId5" Type="http://schemas.openxmlformats.org/officeDocument/2006/relationships/image" Target="../media/image8.gif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7.gif"/><Relationship Id="rId9" Type="http://schemas.openxmlformats.org/officeDocument/2006/relationships/image" Target="../media/image17.gif"/><Relationship Id="rId1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65826" y="5943599"/>
            <a:ext cx="3749574" cy="688975"/>
          </a:xfrm>
        </p:spPr>
        <p:txBody>
          <a:bodyPr/>
          <a:lstStyle/>
          <a:p>
            <a:pPr algn="r"/>
            <a:r>
              <a:rPr lang="en-US" sz="1400" b="1">
                <a:solidFill>
                  <a:schemeClr val="tx1"/>
                </a:solidFill>
                <a:latin typeface="+mj-lt"/>
              </a:rPr>
              <a:t>ESE150 Spring 2019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C20A-B789-3C45-8C0A-FDB5AD81E208}" type="slidenum">
              <a:rPr lang="en-US"/>
              <a:pPr/>
              <a:t>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410200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/>
              <a:t>ESE 150 – </a:t>
            </a:r>
            <a:br>
              <a:rPr lang="en-US" sz="3200" b="1" dirty="0"/>
            </a:br>
            <a:r>
              <a:rPr lang="en-US" sz="3200" b="1" dirty="0"/>
              <a:t>Digital Audio Basics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44196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/>
              <a:t>Lecture #9 </a:t>
            </a:r>
            <a:r>
              <a:rPr lang="en-US" sz="2000" dirty="0"/>
              <a:t>– Operating Systems (OS)</a:t>
            </a:r>
          </a:p>
        </p:txBody>
      </p:sp>
      <p:pic>
        <p:nvPicPr>
          <p:cNvPr id="17715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17" y="2697162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8" name="Picture 6" descr="http://cdn6.igeeksblog.com/wp-content/uploads/Bose-SoundDock-Series-III-Best-iPhone-5-Speaker-Docks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2"/>
          <a:stretch/>
        </p:blipFill>
        <p:spPr bwMode="auto">
          <a:xfrm>
            <a:off x="0" y="2143125"/>
            <a:ext cx="3419475" cy="288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http://www.sageaudio.com/blog/wp-content/uploads/2012/09/audio-mastering-digital-qual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493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167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2019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92EBD-666E-4B28-836B-E2676D22FAC2}" type="slidenum">
              <a:rPr lang="en-US"/>
              <a:pPr/>
              <a:t>10</a:t>
            </a:fld>
            <a:endParaRPr lang="en-US"/>
          </a:p>
        </p:txBody>
      </p:sp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“Stored-Program” Processor</a:t>
            </a:r>
          </a:p>
        </p:txBody>
      </p:sp>
      <p:pic>
        <p:nvPicPr>
          <p:cNvPr id="5959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524000"/>
            <a:ext cx="3886200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59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5181600"/>
            <a:ext cx="7772400" cy="1066800"/>
          </a:xfrm>
        </p:spPr>
        <p:txBody>
          <a:bodyPr/>
          <a:lstStyle/>
          <a:p>
            <a:r>
              <a:rPr lang="en-US"/>
              <a:t>By filling in memory, can program to perform </a:t>
            </a:r>
            <a:r>
              <a:rPr lang="en-US" b="1"/>
              <a:t>any </a:t>
            </a:r>
            <a:r>
              <a:rPr lang="en-US"/>
              <a:t>computation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Operating System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2019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the Processor</a:t>
            </a:r>
          </a:p>
        </p:txBody>
      </p:sp>
      <p:sp>
        <p:nvSpPr>
          <p:cNvPr id="598021" name="Rectangle 5"/>
          <p:cNvSpPr>
            <a:spLocks noGrp="1" noChangeArrowheads="1"/>
          </p:cNvSpPr>
          <p:nvPr>
            <p:ph idx="1"/>
          </p:nvPr>
        </p:nvSpPr>
        <p:spPr>
          <a:xfrm>
            <a:off x="304799" y="1554162"/>
            <a:ext cx="4711337" cy="4846638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Think about: How do we change the program in the memory</a:t>
            </a:r>
          </a:p>
          <a:p>
            <a:pPr lvl="1"/>
            <a:endParaRPr lang="en-US" altLang="en-US" dirty="0"/>
          </a:p>
          <a:p>
            <a:pPr marL="342900" lvl="1" indent="-342900">
              <a:buFont typeface="Wingdings 2"/>
              <a:buChar char=""/>
            </a:pPr>
            <a:r>
              <a:rPr lang="en-US" altLang="en-US" dirty="0">
                <a:solidFill>
                  <a:srgbClr val="000000"/>
                </a:solidFill>
              </a:rPr>
              <a:t>What if had to reboot machine… for every application?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Change flash card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Download over USB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</a:rPr>
              <a:t>…that is what we have to do for the Arduino…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2019</a:t>
            </a:r>
            <a:endParaRPr lang="en-US" alt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750D-D1ED-4081-889E-ED9E98B7C0AA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5980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38430"/>
            <a:ext cx="3886200" cy="337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5341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02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than one Program?</a:t>
            </a:r>
          </a:p>
        </p:txBody>
      </p:sp>
      <p:sp>
        <p:nvSpPr>
          <p:cNvPr id="6051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2"/>
            <a:ext cx="4672149" cy="4846638"/>
          </a:xfrm>
        </p:spPr>
        <p:txBody>
          <a:bodyPr/>
          <a:lstStyle/>
          <a:p>
            <a:r>
              <a:rPr lang="en-US" altLang="en-US" dirty="0">
                <a:solidFill>
                  <a:srgbClr val="FF6600"/>
                </a:solidFill>
              </a:rPr>
              <a:t>How could we have multiple applications?</a:t>
            </a:r>
          </a:p>
          <a:p>
            <a:pPr lvl="1"/>
            <a:r>
              <a:rPr lang="en-US" altLang="en-US" dirty="0"/>
              <a:t>(just run one at a time for now)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2019</a:t>
            </a:r>
            <a:endParaRPr lang="en-US" alt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49800-349B-4D09-8347-4DFC1CEA4F72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6051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3886200" cy="337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844292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Multiple Running Programs?</a:t>
            </a:r>
          </a:p>
        </p:txBody>
      </p:sp>
      <p:sp>
        <p:nvSpPr>
          <p:cNvPr id="601091" name="Rectangle 3"/>
          <p:cNvSpPr>
            <a:spLocks noGrp="1" noChangeArrowheads="1"/>
          </p:cNvSpPr>
          <p:nvPr>
            <p:ph idx="1"/>
          </p:nvPr>
        </p:nvSpPr>
        <p:spPr>
          <a:xfrm>
            <a:off x="304799" y="1554162"/>
            <a:ext cx="5259977" cy="4846638"/>
          </a:xfrm>
        </p:spPr>
        <p:txBody>
          <a:bodyPr/>
          <a:lstStyle/>
          <a:p>
            <a:r>
              <a:rPr lang="en-US" altLang="en-US" dirty="0">
                <a:solidFill>
                  <a:srgbClr val="FF6600"/>
                </a:solidFill>
              </a:rPr>
              <a:t>How can multiple applications share</a:t>
            </a:r>
            <a:br>
              <a:rPr lang="en-US" altLang="en-US" dirty="0">
                <a:solidFill>
                  <a:srgbClr val="FF6600"/>
                </a:solidFill>
              </a:rPr>
            </a:br>
            <a:r>
              <a:rPr lang="en-US" altLang="en-US" dirty="0">
                <a:solidFill>
                  <a:srgbClr val="FF6600"/>
                </a:solidFill>
              </a:rPr>
              <a:t>this processor?</a:t>
            </a:r>
          </a:p>
          <a:p>
            <a:pPr lvl="1"/>
            <a:endParaRPr lang="en-US" alt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2019</a:t>
            </a:r>
            <a:endParaRPr lang="en-US" alt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DDD9-FE35-4A1C-AC8D-E0D88717BB89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6010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3886200" cy="337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037451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Coordination?</a:t>
            </a:r>
          </a:p>
        </p:txBody>
      </p:sp>
      <p:sp>
        <p:nvSpPr>
          <p:cNvPr id="609283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554162"/>
            <a:ext cx="8686800" cy="4846638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Does every program need to</a:t>
            </a:r>
          </a:p>
          <a:p>
            <a:pPr marL="0" indent="0">
              <a:buNone/>
            </a:pPr>
            <a:r>
              <a:rPr lang="en-US" altLang="en-US" sz="2400" dirty="0"/>
              <a:t>    know about every other </a:t>
            </a:r>
          </a:p>
          <a:p>
            <a:pPr marL="0" indent="0">
              <a:buNone/>
            </a:pPr>
            <a:r>
              <a:rPr lang="en-US" altLang="en-US" sz="2400" dirty="0"/>
              <a:t>    program?</a:t>
            </a:r>
          </a:p>
          <a:p>
            <a:pPr lvl="1"/>
            <a:r>
              <a:rPr lang="en-US" altLang="en-US" sz="2000" dirty="0">
                <a:solidFill>
                  <a:srgbClr val="FF6600"/>
                </a:solidFill>
              </a:rPr>
              <a:t>Implications and Viability?</a:t>
            </a:r>
          </a:p>
          <a:p>
            <a:r>
              <a:rPr lang="en-US" altLang="en-US" sz="2400" dirty="0">
                <a:solidFill>
                  <a:srgbClr val="FF6600"/>
                </a:solidFill>
              </a:rPr>
              <a:t>IoT device that runs </a:t>
            </a:r>
            <a:br>
              <a:rPr lang="en-US" altLang="en-US" sz="2400" dirty="0">
                <a:solidFill>
                  <a:srgbClr val="FF6600"/>
                </a:solidFill>
              </a:rPr>
            </a:br>
            <a:r>
              <a:rPr lang="en-US" altLang="en-US" sz="2400" dirty="0">
                <a:solidFill>
                  <a:srgbClr val="FF6600"/>
                </a:solidFill>
              </a:rPr>
              <a:t>3 unchanging tasks?</a:t>
            </a:r>
          </a:p>
          <a:p>
            <a:r>
              <a:rPr lang="en-US" altLang="en-US" sz="2400" dirty="0">
                <a:solidFill>
                  <a:srgbClr val="FF6600"/>
                </a:solidFill>
              </a:rPr>
              <a:t>Smart phone that allows</a:t>
            </a:r>
            <a:br>
              <a:rPr lang="en-US" altLang="en-US" sz="2400" dirty="0">
                <a:solidFill>
                  <a:srgbClr val="FF6600"/>
                </a:solidFill>
              </a:rPr>
            </a:br>
            <a:r>
              <a:rPr lang="en-US" altLang="en-US" sz="2400" dirty="0">
                <a:solidFill>
                  <a:srgbClr val="FF6600"/>
                </a:solidFill>
              </a:rPr>
              <a:t>3</a:t>
            </a:r>
            <a:r>
              <a:rPr lang="en-US" altLang="en-US" sz="2400" baseline="30000" dirty="0">
                <a:solidFill>
                  <a:srgbClr val="FF6600"/>
                </a:solidFill>
              </a:rPr>
              <a:t>rd</a:t>
            </a:r>
            <a:r>
              <a:rPr lang="en-US" altLang="en-US" sz="2400" dirty="0">
                <a:solidFill>
                  <a:srgbClr val="FF6600"/>
                </a:solidFill>
              </a:rPr>
              <a:t> party apps </a:t>
            </a:r>
          </a:p>
          <a:p>
            <a:pPr lvl="1"/>
            <a:r>
              <a:rPr lang="en-US" altLang="en-US" sz="2000" dirty="0">
                <a:solidFill>
                  <a:srgbClr val="FF6600"/>
                </a:solidFill>
              </a:rPr>
              <a:t>Think: AppStore, Google Play</a:t>
            </a:r>
          </a:p>
          <a:p>
            <a:r>
              <a:rPr lang="en-US" altLang="en-US" sz="2400" dirty="0">
                <a:solidFill>
                  <a:srgbClr val="FF6600"/>
                </a:solidFill>
              </a:rPr>
              <a:t>Your laptop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2019</a:t>
            </a:r>
            <a:endParaRPr lang="en-US" alt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260B-0257-4522-8C04-797B227F74E4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6092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3886200" cy="337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1920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28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Role of Operating System</a:t>
            </a:r>
          </a:p>
        </p:txBody>
      </p:sp>
      <p:sp>
        <p:nvSpPr>
          <p:cNvPr id="607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Higher-level, shared support for all programs</a:t>
            </a:r>
          </a:p>
          <a:p>
            <a:pPr lvl="1"/>
            <a:r>
              <a:rPr lang="en-US" altLang="en-US" dirty="0"/>
              <a:t>Could put it in program, but most programs need it!</a:t>
            </a:r>
          </a:p>
          <a:p>
            <a:pPr lvl="1"/>
            <a:r>
              <a:rPr lang="en-US" altLang="en-US" dirty="0"/>
              <a:t>Needs to be abstracted from program </a:t>
            </a:r>
          </a:p>
          <a:p>
            <a:r>
              <a:rPr lang="en-US" altLang="en-US" dirty="0"/>
              <a:t>Resource sharing</a:t>
            </a:r>
          </a:p>
          <a:p>
            <a:pPr lvl="1"/>
            <a:r>
              <a:rPr lang="en-US" altLang="en-US" dirty="0"/>
              <a:t>Processor, memory, “devices” (net, printer, audio)</a:t>
            </a:r>
          </a:p>
          <a:p>
            <a:r>
              <a:rPr lang="en-US" altLang="en-US" dirty="0"/>
              <a:t>Polite sharing</a:t>
            </a:r>
          </a:p>
          <a:p>
            <a:pPr lvl="1"/>
            <a:r>
              <a:rPr lang="en-US" altLang="en-US" dirty="0"/>
              <a:t>Isolation and protection</a:t>
            </a:r>
          </a:p>
          <a:p>
            <a:pPr lvl="1"/>
            <a:r>
              <a:rPr lang="en-US" altLang="en-US" i="1" dirty="0"/>
              <a:t>Fences make Good Neighbors </a:t>
            </a:r>
            <a:r>
              <a:rPr lang="en-US" altLang="en-US" dirty="0"/>
              <a:t>– R. Frost</a:t>
            </a:r>
          </a:p>
          <a:p>
            <a:r>
              <a:rPr lang="en-US" altLang="en-US" dirty="0"/>
              <a:t>Idea: Expensive/limited resources can be shared in time – OS manages this sharing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2019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726F-C96C-4740-B7C8-BCDADFF9CA76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42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2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2019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C735-2CFA-403D-A46C-9A27AE02880C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629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Virtualization</a:t>
            </a:r>
          </a:p>
        </p:txBody>
      </p:sp>
    </p:spTree>
    <p:extLst>
      <p:ext uri="{BB962C8B-B14F-4D97-AF65-F5344CB8AC3E}">
        <p14:creationId xmlns:p14="http://schemas.microsoft.com/office/powerpoint/2010/main" val="771765890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Virtualization</a:t>
            </a:r>
          </a:p>
        </p:txBody>
      </p:sp>
      <p:sp>
        <p:nvSpPr>
          <p:cNvPr id="632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Providing an abstract view separate from the physical view</a:t>
            </a:r>
          </a:p>
          <a:p>
            <a:r>
              <a:rPr lang="en-US" altLang="en-US"/>
              <a:t>Hides physical view</a:t>
            </a:r>
          </a:p>
          <a:p>
            <a:r>
              <a:rPr lang="en-US" altLang="en-US"/>
              <a:t>Provides abstract view to software</a:t>
            </a:r>
          </a:p>
          <a:p>
            <a:pPr lvl="1"/>
            <a:r>
              <a:rPr lang="en-US" altLang="en-US"/>
              <a:t>Abstract from physical resource limits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2019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58EF-E0FC-4B00-A977-6768F16C28F8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4630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3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Idea</a:t>
            </a:r>
          </a:p>
        </p:txBody>
      </p:sp>
      <p:sp>
        <p:nvSpPr>
          <p:cNvPr id="636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Virtualize the processor</a:t>
            </a:r>
          </a:p>
          <a:p>
            <a:pPr lvl="1"/>
            <a:r>
              <a:rPr lang="en-US" altLang="en-US" dirty="0"/>
              <a:t>Make it look like we have multiple processors</a:t>
            </a:r>
          </a:p>
          <a:p>
            <a:pPr lvl="1"/>
            <a:r>
              <a:rPr lang="en-US" altLang="en-US" dirty="0"/>
              <a:t>With each program running on its own processor</a:t>
            </a:r>
          </a:p>
          <a:p>
            <a:r>
              <a:rPr lang="en-US" altLang="en-US" dirty="0"/>
              <a:t>“Own” processor</a:t>
            </a:r>
          </a:p>
          <a:p>
            <a:pPr lvl="1"/>
            <a:r>
              <a:rPr lang="en-US" altLang="en-US" dirty="0"/>
              <a:t>Can put data in memory where it wants</a:t>
            </a:r>
          </a:p>
          <a:p>
            <a:pPr lvl="1"/>
            <a:r>
              <a:rPr lang="en-US" altLang="en-US" dirty="0"/>
              <a:t>Doesn’t have to worry about another program scribbling over its memory</a:t>
            </a:r>
          </a:p>
          <a:p>
            <a:pPr lvl="1"/>
            <a:r>
              <a:rPr lang="en-US" altLang="en-US" dirty="0"/>
              <a:t>Its state is preserved and isolated</a:t>
            </a:r>
          </a:p>
          <a:p>
            <a:pPr lvl="1"/>
            <a:r>
              <a:rPr lang="en-US" altLang="en-US" dirty="0"/>
              <a:t>Looks like it runs all the time on the processor</a:t>
            </a:r>
          </a:p>
          <a:p>
            <a:pPr lvl="2"/>
            <a:r>
              <a:rPr lang="en-US" altLang="en-US" dirty="0"/>
              <a:t>Doesn’t need to be programmed to allow other programs to run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2019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8F73-5294-410B-AFF8-0AD256219833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74501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931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things can your phone do while you are listening to an MP3?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2019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Terminology: Process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Process</a:t>
            </a:r>
          </a:p>
          <a:p>
            <a:pPr lvl="1"/>
            <a:r>
              <a:rPr lang="en-US" altLang="en-US" dirty="0"/>
              <a:t>A virtualization of the physical processor</a:t>
            </a:r>
          </a:p>
          <a:p>
            <a:pPr lvl="2"/>
            <a:r>
              <a:rPr lang="en-US" altLang="en-US" dirty="0"/>
              <a:t>an instance of a program in execution</a:t>
            </a:r>
          </a:p>
          <a:p>
            <a:pPr lvl="1"/>
            <a:r>
              <a:rPr lang="en-US" altLang="en-US" dirty="0"/>
              <a:t>Virtual processor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2019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FC4F-7612-4F14-976B-72769366C3D4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6389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10593"/>
            <a:ext cx="32004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angry birds pajaros furiosos 2.png">
            <a:extLst>
              <a:ext uri="{FF2B5EF4-FFF2-40B4-BE49-F238E27FC236}">
                <a16:creationId xmlns:a16="http://schemas.microsoft.com/office/drawing/2014/main" id="{32C8DE53-586D-4D47-801A-98AF95747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5763" y="2710574"/>
            <a:ext cx="800037" cy="800037"/>
          </a:xfrm>
          <a:prstGeom prst="rect">
            <a:avLst/>
          </a:prstGeom>
        </p:spPr>
      </p:pic>
      <p:pic>
        <p:nvPicPr>
          <p:cNvPr id="9" name="Picture 8" descr="Chrome-logo-2011-03-16.jpg">
            <a:extLst>
              <a:ext uri="{FF2B5EF4-FFF2-40B4-BE49-F238E27FC236}">
                <a16:creationId xmlns:a16="http://schemas.microsoft.com/office/drawing/2014/main" id="{0E38E5C2-E04D-E54B-B928-C1E5E61EC4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6690" y="2710574"/>
            <a:ext cx="715692" cy="713833"/>
          </a:xfrm>
          <a:prstGeom prst="rect">
            <a:avLst/>
          </a:prstGeom>
        </p:spPr>
      </p:pic>
      <p:pic>
        <p:nvPicPr>
          <p:cNvPr id="10" name="Content Placeholder 2">
            <a:extLst>
              <a:ext uri="{FF2B5EF4-FFF2-40B4-BE49-F238E27FC236}">
                <a16:creationId xmlns:a16="http://schemas.microsoft.com/office/drawing/2014/main" id="{F8BF8910-9BE8-AD4D-8927-B13DA7106B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710574"/>
            <a:ext cx="841290" cy="84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734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does our program see?</a:t>
            </a:r>
          </a:p>
        </p:txBody>
      </p:sp>
      <p:sp>
        <p:nvSpPr>
          <p:cNvPr id="641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Physically</a:t>
            </a:r>
          </a:p>
          <a:p>
            <a:pPr lvl="1"/>
            <a:r>
              <a:rPr lang="en-US" altLang="en-US" dirty="0"/>
              <a:t>One processor</a:t>
            </a:r>
          </a:p>
          <a:p>
            <a:pPr lvl="2"/>
            <a:r>
              <a:rPr lang="en-US" altLang="en-US" dirty="0"/>
              <a:t>One PC</a:t>
            </a:r>
          </a:p>
          <a:p>
            <a:pPr lvl="2"/>
            <a:r>
              <a:rPr lang="en-US" altLang="en-US" dirty="0"/>
              <a:t>One data memory</a:t>
            </a:r>
          </a:p>
          <a:p>
            <a:pPr lvl="2"/>
            <a:r>
              <a:rPr lang="en-US" altLang="en-US" dirty="0"/>
              <a:t>One instruction memory</a:t>
            </a:r>
          </a:p>
          <a:p>
            <a:pPr lvl="1"/>
            <a:r>
              <a:rPr lang="en-US" altLang="en-US" dirty="0"/>
              <a:t>These are its </a:t>
            </a:r>
            <a:r>
              <a:rPr lang="en-US" altLang="en-US" b="1" dirty="0"/>
              <a:t>state</a:t>
            </a:r>
          </a:p>
          <a:p>
            <a:pPr lvl="2"/>
            <a:r>
              <a:rPr lang="en-US" altLang="en-US" dirty="0"/>
              <a:t>Terminology: context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2019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FFF52-FAF0-4403-9163-6FDAC7264AF7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64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3886200" cy="337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5499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27" grpId="0" build="p" bldLvl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Executing the Program</a:t>
            </a:r>
          </a:p>
        </p:txBody>
      </p:sp>
      <p:sp>
        <p:nvSpPr>
          <p:cNvPr id="64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To execute program</a:t>
            </a:r>
          </a:p>
          <a:p>
            <a:pPr lvl="1"/>
            <a:r>
              <a:rPr lang="en-US" altLang="en-US" dirty="0"/>
              <a:t>Keep track of state of machine</a:t>
            </a:r>
          </a:p>
          <a:p>
            <a:pPr lvl="2"/>
            <a:r>
              <a:rPr lang="en-US" altLang="en-US" dirty="0"/>
              <a:t>Value of counter</a:t>
            </a:r>
          </a:p>
          <a:p>
            <a:pPr lvl="2"/>
            <a:r>
              <a:rPr lang="en-US" altLang="en-US" dirty="0"/>
              <a:t>Contents of instruction memory</a:t>
            </a:r>
          </a:p>
          <a:p>
            <a:pPr lvl="2"/>
            <a:r>
              <a:rPr lang="en-US" altLang="en-US" dirty="0"/>
              <a:t>Contents of data memory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2019</a:t>
            </a:r>
            <a:endParaRPr lang="en-US" alt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C542C-7E16-411B-8E94-302A0E081722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645126" name="Text Box 6"/>
          <p:cNvSpPr txBox="1">
            <a:spLocks noChangeArrowheads="1"/>
          </p:cNvSpPr>
          <p:nvPr/>
        </p:nvSpPr>
        <p:spPr bwMode="auto">
          <a:xfrm>
            <a:off x="3457302" y="2499361"/>
            <a:ext cx="2659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accent2"/>
                </a:solidFill>
                <a:latin typeface="Arial" charset="0"/>
              </a:rPr>
              <a:t>(Program counter)</a:t>
            </a:r>
          </a:p>
        </p:txBody>
      </p:sp>
      <p:pic>
        <p:nvPicPr>
          <p:cNvPr id="64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05200"/>
            <a:ext cx="30480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350145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Execution Exercise</a:t>
            </a:r>
          </a:p>
        </p:txBody>
      </p:sp>
      <p:sp>
        <p:nvSpPr>
          <p:cNvPr id="69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We’re going to simulate the computer and watch the processor state</a:t>
            </a:r>
          </a:p>
          <a:p>
            <a:r>
              <a:rPr lang="en-US" altLang="en-US" dirty="0"/>
              <a:t>See worksheet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2019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D0F6-1427-4887-A076-51C7FB2E6EFF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2625020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Execution: Getting Started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2019</a:t>
            </a:r>
            <a:endParaRPr lang="en-US" alt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1ADA9-4573-4E8E-A7EB-FB2B90FA1A3E}" type="slidenum">
              <a:rPr lang="en-US" altLang="en-US" smtClean="0"/>
              <a:pPr/>
              <a:t>24</a:t>
            </a:fld>
            <a:endParaRPr lang="en-US" altLang="en-US"/>
          </a:p>
        </p:txBody>
      </p:sp>
      <p:pic>
        <p:nvPicPr>
          <p:cNvPr id="7096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61737"/>
            <a:ext cx="891540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96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9118600" cy="84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09653" name="Group 21"/>
          <p:cNvGrpSpPr>
            <a:grpSpLocks/>
          </p:cNvGrpSpPr>
          <p:nvPr/>
        </p:nvGrpSpPr>
        <p:grpSpPr bwMode="auto">
          <a:xfrm>
            <a:off x="2193925" y="2824165"/>
            <a:ext cx="6127750" cy="493713"/>
            <a:chOff x="1382" y="1779"/>
            <a:chExt cx="3860" cy="311"/>
          </a:xfrm>
        </p:grpSpPr>
        <p:sp>
          <p:nvSpPr>
            <p:cNvPr id="709638" name="Text Box 6"/>
            <p:cNvSpPr txBox="1">
              <a:spLocks noChangeArrowheads="1"/>
            </p:cNvSpPr>
            <p:nvPr/>
          </p:nvSpPr>
          <p:spPr bwMode="auto">
            <a:xfrm>
              <a:off x="1382" y="180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709639" name="Text Box 7"/>
            <p:cNvSpPr txBox="1">
              <a:spLocks noChangeArrowheads="1"/>
            </p:cNvSpPr>
            <p:nvPr/>
          </p:nvSpPr>
          <p:spPr bwMode="auto">
            <a:xfrm>
              <a:off x="2294" y="180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709640" name="Text Box 8"/>
            <p:cNvSpPr txBox="1">
              <a:spLocks noChangeArrowheads="1"/>
            </p:cNvSpPr>
            <p:nvPr/>
          </p:nvSpPr>
          <p:spPr bwMode="auto">
            <a:xfrm>
              <a:off x="3158" y="1787"/>
              <a:ext cx="30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dirty="0">
                  <a:solidFill>
                    <a:srgbClr val="FF0000"/>
                  </a:solidFill>
                </a:rPr>
                <a:t>35</a:t>
              </a:r>
            </a:p>
          </p:txBody>
        </p:sp>
        <p:sp>
          <p:nvSpPr>
            <p:cNvPr id="709641" name="Text Box 9"/>
            <p:cNvSpPr txBox="1">
              <a:spLocks noChangeArrowheads="1"/>
            </p:cNvSpPr>
            <p:nvPr/>
          </p:nvSpPr>
          <p:spPr bwMode="auto">
            <a:xfrm>
              <a:off x="4022" y="1779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rgbClr val="FF0000"/>
                  </a:solidFill>
                </a:rPr>
                <a:t>255</a:t>
              </a:r>
            </a:p>
          </p:txBody>
        </p:sp>
        <p:sp>
          <p:nvSpPr>
            <p:cNvPr id="709642" name="Text Box 10"/>
            <p:cNvSpPr txBox="1">
              <a:spLocks noChangeArrowheads="1"/>
            </p:cNvSpPr>
            <p:nvPr/>
          </p:nvSpPr>
          <p:spPr bwMode="auto">
            <a:xfrm>
              <a:off x="4934" y="1802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0000"/>
                  </a:solidFill>
                </a:rPr>
                <a:t>66</a:t>
              </a:r>
            </a:p>
          </p:txBody>
        </p:sp>
      </p:grpSp>
      <p:sp>
        <p:nvSpPr>
          <p:cNvPr id="709643" name="Text Box 11"/>
          <p:cNvSpPr txBox="1">
            <a:spLocks noChangeArrowheads="1"/>
          </p:cNvSpPr>
          <p:nvPr/>
        </p:nvSpPr>
        <p:spPr bwMode="auto">
          <a:xfrm>
            <a:off x="6526036" y="3281186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09644" name="Text Box 12"/>
          <p:cNvSpPr txBox="1">
            <a:spLocks noChangeArrowheads="1"/>
          </p:cNvSpPr>
          <p:nvPr/>
        </p:nvSpPr>
        <p:spPr bwMode="auto">
          <a:xfrm>
            <a:off x="2188281" y="333763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09645" name="Text Box 13"/>
          <p:cNvSpPr txBox="1">
            <a:spLocks noChangeArrowheads="1"/>
          </p:cNvSpPr>
          <p:nvPr/>
        </p:nvSpPr>
        <p:spPr bwMode="auto">
          <a:xfrm>
            <a:off x="3641725" y="33940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09646" name="Text Box 14"/>
          <p:cNvSpPr txBox="1">
            <a:spLocks noChangeArrowheads="1"/>
          </p:cNvSpPr>
          <p:nvPr/>
        </p:nvSpPr>
        <p:spPr bwMode="auto">
          <a:xfrm>
            <a:off x="5089525" y="33940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709647" name="Text Box 15"/>
          <p:cNvSpPr txBox="1">
            <a:spLocks noChangeArrowheads="1"/>
          </p:cNvSpPr>
          <p:nvPr/>
        </p:nvSpPr>
        <p:spPr bwMode="auto">
          <a:xfrm>
            <a:off x="7908925" y="33940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66</a:t>
            </a:r>
          </a:p>
        </p:txBody>
      </p:sp>
      <p:sp>
        <p:nvSpPr>
          <p:cNvPr id="709648" name="Text Box 16"/>
          <p:cNvSpPr txBox="1">
            <a:spLocks noChangeArrowheads="1"/>
          </p:cNvSpPr>
          <p:nvPr/>
        </p:nvSpPr>
        <p:spPr bwMode="auto">
          <a:xfrm>
            <a:off x="5241925" y="3828697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09649" name="Text Box 17"/>
          <p:cNvSpPr txBox="1">
            <a:spLocks noChangeArrowheads="1"/>
          </p:cNvSpPr>
          <p:nvPr/>
        </p:nvSpPr>
        <p:spPr bwMode="auto">
          <a:xfrm>
            <a:off x="2193925" y="3828697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09650" name="Text Box 18"/>
          <p:cNvSpPr txBox="1">
            <a:spLocks noChangeArrowheads="1"/>
          </p:cNvSpPr>
          <p:nvPr/>
        </p:nvSpPr>
        <p:spPr bwMode="auto">
          <a:xfrm>
            <a:off x="3647370" y="3808942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709654" name="Group 22"/>
          <p:cNvGrpSpPr>
            <a:grpSpLocks/>
          </p:cNvGrpSpPr>
          <p:nvPr/>
        </p:nvGrpSpPr>
        <p:grpSpPr bwMode="auto">
          <a:xfrm>
            <a:off x="6523039" y="3829050"/>
            <a:ext cx="1874838" cy="479425"/>
            <a:chOff x="4109" y="2412"/>
            <a:chExt cx="1181" cy="302"/>
          </a:xfrm>
        </p:grpSpPr>
        <p:sp>
          <p:nvSpPr>
            <p:cNvPr id="709651" name="Text Box 19"/>
            <p:cNvSpPr txBox="1">
              <a:spLocks noChangeArrowheads="1"/>
            </p:cNvSpPr>
            <p:nvPr/>
          </p:nvSpPr>
          <p:spPr bwMode="auto">
            <a:xfrm>
              <a:off x="4109" y="241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709652" name="Text Box 20"/>
            <p:cNvSpPr txBox="1">
              <a:spLocks noChangeArrowheads="1"/>
            </p:cNvSpPr>
            <p:nvPr/>
          </p:nvSpPr>
          <p:spPr bwMode="auto">
            <a:xfrm>
              <a:off x="4982" y="2426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0000"/>
                  </a:solidFill>
                </a:rPr>
                <a:t>66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06273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9643" grpId="0"/>
      <p:bldP spid="709644" grpId="0"/>
      <p:bldP spid="709648" grpId="0"/>
      <p:bldP spid="7096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Execution Exercise</a:t>
            </a:r>
          </a:p>
        </p:txBody>
      </p:sp>
      <p:sp>
        <p:nvSpPr>
          <p:cNvPr id="69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Simulate one of the 2 cases (as indicated on your worksheet) for the 12 cycles shown.</a:t>
            </a:r>
          </a:p>
          <a:p>
            <a:r>
              <a:rPr lang="en-US" altLang="en-US" dirty="0"/>
              <a:t>Work in pairs</a:t>
            </a:r>
          </a:p>
          <a:p>
            <a:pPr lvl="1"/>
            <a:r>
              <a:rPr lang="en-US" altLang="en-US" dirty="0"/>
              <a:t>…check each other…</a:t>
            </a:r>
          </a:p>
          <a:p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2019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D0F6-1427-4887-A076-51C7FB2E6EFF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2625020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Execution Exercise</a:t>
            </a:r>
          </a:p>
        </p:txBody>
      </p:sp>
      <p:sp>
        <p:nvSpPr>
          <p:cNvPr id="70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6600"/>
                </a:solidFill>
              </a:rPr>
              <a:t>What is the state for the +12 cycle? (A, B)</a:t>
            </a:r>
          </a:p>
          <a:p>
            <a:endParaRPr lang="en-US" altLang="en-US" dirty="0">
              <a:solidFill>
                <a:srgbClr val="FF6600"/>
              </a:solidFill>
            </a:endParaRPr>
          </a:p>
          <a:p>
            <a:r>
              <a:rPr lang="en-US" altLang="en-US" dirty="0">
                <a:solidFill>
                  <a:srgbClr val="FF6600"/>
                </a:solidFill>
              </a:rPr>
              <a:t>What is the state for the +6 cycle? (A, B)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2019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6D574-091C-4149-AFBF-802BF09D9A1A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406661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One Processor, One Program</a:t>
            </a:r>
          </a:p>
        </p:txBody>
      </p:sp>
      <p:sp>
        <p:nvSpPr>
          <p:cNvPr id="64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On the physical machine, can only run one program</a:t>
            </a:r>
          </a:p>
          <a:p>
            <a:pPr lvl="1"/>
            <a:r>
              <a:rPr lang="en-US" altLang="en-US" dirty="0">
                <a:solidFill>
                  <a:srgbClr val="FF6600"/>
                </a:solidFill>
              </a:rPr>
              <a:t>Why?</a:t>
            </a:r>
          </a:p>
          <a:p>
            <a:pPr lvl="2"/>
            <a:r>
              <a:rPr lang="en-US" altLang="en-US" dirty="0"/>
              <a:t>One PC</a:t>
            </a:r>
          </a:p>
          <a:p>
            <a:pPr lvl="2"/>
            <a:r>
              <a:rPr lang="en-US" altLang="en-US" dirty="0"/>
              <a:t>One memory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2019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8BC7-185D-41B3-8B1B-8E07C016C953}" type="slidenum">
              <a:rPr lang="en-US" altLang="en-US" smtClean="0"/>
              <a:pPr/>
              <a:t>27</a:t>
            </a:fld>
            <a:endParaRPr lang="en-US" altLang="en-US"/>
          </a:p>
        </p:txBody>
      </p:sp>
      <p:pic>
        <p:nvPicPr>
          <p:cNvPr id="64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3886200" cy="337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9036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Virtualization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Make it look like we have multiple resources</a:t>
            </a:r>
          </a:p>
          <a:p>
            <a:pPr lvl="1"/>
            <a:r>
              <a:rPr lang="en-US" altLang="en-US"/>
              <a:t>Multiple processors</a:t>
            </a:r>
          </a:p>
          <a:p>
            <a:r>
              <a:rPr lang="en-US" altLang="en-US"/>
              <a:t>Provide abstraction of large* number of processors</a:t>
            </a:r>
          </a:p>
          <a:p>
            <a:pPr lvl="1"/>
            <a:r>
              <a:rPr lang="en-US" altLang="en-US"/>
              <a:t>Each program gets its own processor</a:t>
            </a:r>
          </a:p>
          <a:p>
            <a:pPr lvl="2"/>
            <a:r>
              <a:rPr lang="en-US" altLang="en-US"/>
              <a:t>Each program gets its own machine state</a:t>
            </a:r>
          </a:p>
          <a:p>
            <a:pPr lvl="1"/>
            <a:r>
              <a:rPr lang="en-US" altLang="en-US"/>
              <a:t>* “large” enough to approximate infinite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2019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0091-4083-40C5-8FB9-8519F257BB88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56472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19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Virtualization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2019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CC21-7893-4657-BB65-D8E0F70AB202}" type="slidenum">
              <a:rPr lang="en-US" altLang="en-US" smtClean="0"/>
              <a:pPr/>
              <a:t>29</a:t>
            </a:fld>
            <a:endParaRPr lang="en-US" altLang="en-US"/>
          </a:p>
        </p:txBody>
      </p:sp>
      <p:pic>
        <p:nvPicPr>
          <p:cNvPr id="65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38263"/>
            <a:ext cx="5432425" cy="515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angry birds pajaros furiosos 2.png">
            <a:extLst>
              <a:ext uri="{FF2B5EF4-FFF2-40B4-BE49-F238E27FC236}">
                <a16:creationId xmlns:a16="http://schemas.microsoft.com/office/drawing/2014/main" id="{8A1BAA15-17D0-9F48-9B92-8BD2464C3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1036" y="1058862"/>
            <a:ext cx="990600" cy="990600"/>
          </a:xfrm>
          <a:prstGeom prst="rect">
            <a:avLst/>
          </a:prstGeom>
        </p:spPr>
      </p:pic>
      <p:pic>
        <p:nvPicPr>
          <p:cNvPr id="9" name="Picture 8" descr="Chrome-logo-2011-03-16.jpg">
            <a:extLst>
              <a:ext uri="{FF2B5EF4-FFF2-40B4-BE49-F238E27FC236}">
                <a16:creationId xmlns:a16="http://schemas.microsoft.com/office/drawing/2014/main" id="{BBD43C6A-8709-804B-8172-450C3F9F9C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800298"/>
            <a:ext cx="992783" cy="990204"/>
          </a:xfrm>
          <a:prstGeom prst="rect">
            <a:avLst/>
          </a:prstGeom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D6D5D2CB-7663-1045-B4EB-4BB7CFB04D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191" y="779462"/>
            <a:ext cx="1270000" cy="1270000"/>
          </a:xfrm>
        </p:spPr>
      </p:pic>
    </p:spTree>
    <p:extLst>
      <p:ext uri="{BB962C8B-B14F-4D97-AF65-F5344CB8AC3E}">
        <p14:creationId xmlns:p14="http://schemas.microsoft.com/office/powerpoint/2010/main" val="15319979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 our devices (including our phones) to do many things at once.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2019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Key Idea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Can capture state of a processor</a:t>
            </a:r>
          </a:p>
          <a:p>
            <a:pPr lvl="1"/>
            <a:r>
              <a:rPr lang="en-US" altLang="en-US"/>
              <a:t>All the information that defines the current point in the computation</a:t>
            </a:r>
          </a:p>
          <a:p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2019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7D82-46FB-42F4-B0DA-6CBAC3186A72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87976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Executing the Program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State of the processor</a:t>
            </a:r>
          </a:p>
          <a:p>
            <a:pPr lvl="1"/>
            <a:r>
              <a:rPr lang="en-US" altLang="en-US" dirty="0"/>
              <a:t>Value of Program Counter (PC)</a:t>
            </a:r>
          </a:p>
          <a:p>
            <a:pPr lvl="1"/>
            <a:r>
              <a:rPr lang="en-US" altLang="en-US" dirty="0"/>
              <a:t>Contents of instruction memory</a:t>
            </a:r>
          </a:p>
          <a:p>
            <a:pPr lvl="1"/>
            <a:r>
              <a:rPr lang="en-US" altLang="en-US" dirty="0"/>
              <a:t>Contents of data memory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2019</a:t>
            </a:r>
            <a:endParaRPr lang="en-US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29BD-6508-486B-9FAE-6D44CE36C3E0}" type="slidenum">
              <a:rPr lang="en-US" altLang="en-US" smtClean="0"/>
              <a:pPr/>
              <a:t>31</a:t>
            </a:fld>
            <a:endParaRPr lang="en-US" altLang="en-US"/>
          </a:p>
        </p:txBody>
      </p:sp>
      <p:pic>
        <p:nvPicPr>
          <p:cNvPr id="65741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851" y="3121208"/>
            <a:ext cx="3400698" cy="295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2492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7411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Key Idea</a:t>
            </a:r>
          </a:p>
        </p:txBody>
      </p:sp>
      <p:sp>
        <p:nvSpPr>
          <p:cNvPr id="65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Can capture state of a processor</a:t>
            </a:r>
          </a:p>
          <a:p>
            <a:pPr lvl="1"/>
            <a:r>
              <a:rPr lang="en-US" altLang="en-US" dirty="0"/>
              <a:t>All the information that defines the current point in the computation</a:t>
            </a:r>
          </a:p>
          <a:p>
            <a:pPr lvl="1"/>
            <a:r>
              <a:rPr lang="en-US" altLang="en-US" dirty="0"/>
              <a:t>i.e. program counter, data and instruction memory</a:t>
            </a:r>
          </a:p>
          <a:p>
            <a:r>
              <a:rPr lang="en-US" altLang="en-US" dirty="0"/>
              <a:t>Can save that in memory</a:t>
            </a:r>
          </a:p>
          <a:p>
            <a:pPr lvl="1"/>
            <a:r>
              <a:rPr lang="en-US" altLang="en-US" dirty="0"/>
              <a:t>A different memory from what the process sees</a:t>
            </a:r>
          </a:p>
          <a:p>
            <a:pPr lvl="1"/>
            <a:r>
              <a:rPr lang="en-US" altLang="en-US" dirty="0"/>
              <a:t>(could be different range of addresses)</a:t>
            </a:r>
          </a:p>
          <a:p>
            <a:r>
              <a:rPr lang="en-US" altLang="en-US" dirty="0"/>
              <a:t>Fully represents the running program</a:t>
            </a:r>
          </a:p>
          <a:p>
            <a:r>
              <a:rPr lang="en-US" altLang="en-US" dirty="0"/>
              <a:t>Can restore that from memory to the processor</a:t>
            </a:r>
          </a:p>
          <a:p>
            <a:r>
              <a:rPr lang="en-US" altLang="en-US" dirty="0"/>
              <a:t>Can save/restore without affecting the functional behavior of the program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2019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D1BA-BDF3-422B-808B-06442AB2A987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7272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945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State in Memory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2019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0147-5FC5-4BF6-A774-A679F0812DC3}" type="slidenum">
              <a:rPr lang="en-US" altLang="en-US" smtClean="0"/>
              <a:pPr/>
              <a:t>33</a:t>
            </a:fld>
            <a:endParaRPr lang="en-US" altLang="en-US"/>
          </a:p>
        </p:txBody>
      </p:sp>
      <p:pic>
        <p:nvPicPr>
          <p:cNvPr id="6615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5889625" cy="511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107797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Now that we can save/restore the state</a:t>
            </a:r>
          </a:p>
          <a:p>
            <a:r>
              <a:rPr lang="en-US" altLang="en-US" dirty="0"/>
              <a:t>Can share processor among processes</a:t>
            </a:r>
          </a:p>
          <a:p>
            <a:pPr lvl="1"/>
            <a:r>
              <a:rPr lang="en-US" altLang="en-US" dirty="0"/>
              <a:t>   (Restore state; run for time; save state)</a:t>
            </a:r>
          </a:p>
          <a:p>
            <a:r>
              <a:rPr lang="en-US" altLang="en-US" dirty="0"/>
              <a:t>Isolation: none of the processes need to know about each other</a:t>
            </a:r>
          </a:p>
          <a:p>
            <a:pPr lvl="1"/>
            <a:r>
              <a:rPr lang="en-US" altLang="en-US" dirty="0"/>
              <a:t>Each thinks it has the a whole machine</a:t>
            </a:r>
          </a:p>
          <a:p>
            <a:pPr lvl="1"/>
            <a:r>
              <a:rPr lang="en-US" altLang="en-US" dirty="0"/>
              <a:t>Just need to restore/save state</a:t>
            </a:r>
            <a:br>
              <a:rPr lang="en-US" altLang="en-US" dirty="0"/>
            </a:br>
            <a:r>
              <a:rPr lang="en-US" altLang="en-US" dirty="0"/>
              <a:t>around epochs where the process</a:t>
            </a:r>
            <a:br>
              <a:rPr lang="en-US" altLang="en-US" dirty="0"/>
            </a:br>
            <a:r>
              <a:rPr lang="en-US" altLang="en-US" dirty="0"/>
              <a:t>gets to run on the processor</a:t>
            </a:r>
          </a:p>
          <a:p>
            <a:endParaRPr lang="en-US" dirty="0"/>
          </a:p>
        </p:txBody>
      </p:sp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Sharing Processor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2019</a:t>
            </a:r>
            <a:endParaRPr lang="en-US" alt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0530-BB2A-4034-A7D1-68FD4E741D2C}" type="slidenum">
              <a:rPr lang="en-US" altLang="en-US" smtClean="0"/>
              <a:pPr/>
              <a:t>34</a:t>
            </a:fld>
            <a:endParaRPr lang="en-US" altLang="en-US"/>
          </a:p>
        </p:txBody>
      </p:sp>
      <p:pic>
        <p:nvPicPr>
          <p:cNvPr id="663564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37012"/>
            <a:ext cx="2895600" cy="251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57200" y="1706562"/>
            <a:ext cx="8686800" cy="48466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5051581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Memory?</a:t>
            </a:r>
          </a:p>
        </p:txBody>
      </p:sp>
      <p:sp>
        <p:nvSpPr>
          <p:cNvPr id="66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“save all of memory” ?</a:t>
            </a:r>
          </a:p>
          <a:p>
            <a:pPr lvl="1"/>
            <a:r>
              <a:rPr lang="en-US" altLang="en-US" dirty="0"/>
              <a:t>Must have more memory</a:t>
            </a:r>
          </a:p>
          <a:p>
            <a:pPr lvl="1"/>
            <a:r>
              <a:rPr lang="en-US" altLang="en-US" dirty="0"/>
              <a:t>Enough to hold all the memory of all the running programs == all the processes</a:t>
            </a:r>
          </a:p>
          <a:p>
            <a:r>
              <a:rPr lang="en-US" altLang="en-US" dirty="0"/>
              <a:t>Each program has view that it owns machine</a:t>
            </a:r>
          </a:p>
          <a:p>
            <a:pPr lvl="1"/>
            <a:r>
              <a:rPr lang="en-US" altLang="en-US" dirty="0"/>
              <a:t>Each may put program in same place?</a:t>
            </a:r>
          </a:p>
          <a:p>
            <a:pPr lvl="1"/>
            <a:r>
              <a:rPr lang="en-US" altLang="en-US" dirty="0"/>
              <a:t>Shouldn’t have to know about other programs, where they use memory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2019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38242-74BA-4882-8564-8AD93B2121EE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0407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651" grpId="0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Saving Memory?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Each program has view that it owns machine</a:t>
            </a:r>
          </a:p>
          <a:p>
            <a:pPr lvl="1"/>
            <a:r>
              <a:rPr lang="en-US" altLang="en-US" dirty="0"/>
              <a:t>Each may put program in same place?</a:t>
            </a:r>
          </a:p>
          <a:p>
            <a:pPr lvl="1"/>
            <a:r>
              <a:rPr lang="en-US" altLang="en-US" dirty="0"/>
              <a:t>Shouldn’t have to know about other programs, where their stacks are…</a:t>
            </a:r>
          </a:p>
          <a:p>
            <a:r>
              <a:rPr lang="en-US" altLang="en-US" dirty="0"/>
              <a:t>Could:</a:t>
            </a:r>
          </a:p>
          <a:p>
            <a:pPr lvl="1"/>
            <a:r>
              <a:rPr lang="en-US" altLang="en-US" dirty="0"/>
              <a:t>Have programs operate 0…</a:t>
            </a:r>
            <a:r>
              <a:rPr lang="en-US" altLang="en-US" dirty="0" err="1"/>
              <a:t>max_process_mem</a:t>
            </a:r>
            <a:endParaRPr lang="en-US" altLang="en-US" dirty="0"/>
          </a:p>
          <a:p>
            <a:pPr lvl="1"/>
            <a:r>
              <a:rPr lang="en-US" altLang="en-US" dirty="0"/>
              <a:t>Copy data in and out of this range</a:t>
            </a:r>
          </a:p>
          <a:p>
            <a:pPr lvl="1"/>
            <a:r>
              <a:rPr lang="en-US" altLang="en-US" dirty="0"/>
              <a:t>Keep elsewhere</a:t>
            </a:r>
          </a:p>
          <a:p>
            <a:pPr lvl="2"/>
            <a:r>
              <a:rPr lang="en-US" altLang="en-US" dirty="0"/>
              <a:t>more memory not visible to program</a:t>
            </a:r>
          </a:p>
          <a:p>
            <a:pPr lvl="2"/>
            <a:r>
              <a:rPr lang="en-US" altLang="en-US" dirty="0"/>
              <a:t>On disk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2019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9B5C-F12E-4820-9A75-9AD038CBB8B2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6359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2019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B3BE-A9C2-439D-9B0E-DB106FA0DB82}" type="slidenum">
              <a:rPr lang="en-US" altLang="en-US" smtClean="0"/>
              <a:pPr/>
              <a:t>37</a:t>
            </a:fld>
            <a:endParaRPr lang="en-US" altLang="en-US"/>
          </a:p>
        </p:txBody>
      </p:sp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                   Memory Save/Restore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64" y="376644"/>
            <a:ext cx="6781800" cy="595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7200" y="6096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/>
              <a:t>                   Memory Save/Restore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7470955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                   Memory Save/Restore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2019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B956-0A6A-4EB3-B013-429F1B5FC17E}" type="slidenum">
              <a:rPr lang="en-US" altLang="en-US" smtClean="0"/>
              <a:pPr/>
              <a:t>38</a:t>
            </a:fld>
            <a:endParaRPr lang="en-US" altLang="en-US"/>
          </a:p>
        </p:txBody>
      </p:sp>
      <p:pic>
        <p:nvPicPr>
          <p:cNvPr id="6737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7162800" cy="611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3797" name="Text Box 5"/>
          <p:cNvSpPr txBox="1">
            <a:spLocks noChangeArrowheads="1"/>
          </p:cNvSpPr>
          <p:nvPr/>
        </p:nvSpPr>
        <p:spPr bwMode="auto">
          <a:xfrm>
            <a:off x="0" y="5105400"/>
            <a:ext cx="1109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charset="0"/>
              </a:rPr>
              <a:t>Save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6096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/>
              <a:t>                   Memory Save/Restore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6045588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2019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8E99-7D20-4BE5-9DF5-2A5165A4A2C9}" type="slidenum">
              <a:rPr lang="en-US" altLang="en-US" smtClean="0"/>
              <a:pPr/>
              <a:t>39</a:t>
            </a:fld>
            <a:endParaRPr lang="en-US" altLang="en-US"/>
          </a:p>
        </p:txBody>
      </p:sp>
      <p:pic>
        <p:nvPicPr>
          <p:cNvPr id="6758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7239000" cy="618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6096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/>
              <a:t>                   Memory Save/Restore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038192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could…</a:t>
            </a:r>
          </a:p>
          <a:p>
            <a:pPr lvl="1"/>
            <a:r>
              <a:rPr lang="en-US" dirty="0"/>
              <a:t>Dedicate a separate processor for every task we want to perform</a:t>
            </a:r>
          </a:p>
          <a:p>
            <a:r>
              <a:rPr lang="en-US" dirty="0">
                <a:solidFill>
                  <a:srgbClr val="FF6600"/>
                </a:solidFill>
              </a:rPr>
              <a:t>How many would we need?</a:t>
            </a:r>
          </a:p>
          <a:p>
            <a:r>
              <a:rPr lang="en-US" dirty="0"/>
              <a:t>Maybe</a:t>
            </a:r>
          </a:p>
          <a:p>
            <a:pPr lvl="1"/>
            <a:r>
              <a:rPr lang="en-US" dirty="0"/>
              <a:t>Need dozen processors for our 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2019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F492-B653-4A7A-BB4A-0C867E4D7C66}" type="slidenum">
              <a:rPr lang="en-US" altLang="en-US" smtClean="0"/>
              <a:pPr/>
              <a:t>40</a:t>
            </a:fld>
            <a:endParaRPr lang="en-US" altLang="en-US"/>
          </a:p>
        </p:txBody>
      </p:sp>
      <p:pic>
        <p:nvPicPr>
          <p:cNvPr id="6778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7183438" cy="613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7893" name="Text Box 5"/>
          <p:cNvSpPr txBox="1">
            <a:spLocks noChangeArrowheads="1"/>
          </p:cNvSpPr>
          <p:nvPr/>
        </p:nvSpPr>
        <p:spPr bwMode="auto">
          <a:xfrm rot="-5400000">
            <a:off x="-131763" y="5008563"/>
            <a:ext cx="16049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charset="0"/>
              </a:rPr>
              <a:t>Restore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6096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/>
              <a:t>                   Memory Save/Restore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1052798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2019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0329-9F54-421C-A48B-E42A5C8EDB17}" type="slidenum">
              <a:rPr lang="en-US" altLang="en-US" smtClean="0"/>
              <a:pPr/>
              <a:t>41</a:t>
            </a:fld>
            <a:endParaRPr lang="en-US" altLang="en-US"/>
          </a:p>
        </p:txBody>
      </p:sp>
      <p:pic>
        <p:nvPicPr>
          <p:cNvPr id="67994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7183438" cy="613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9943" name="Text Box 7"/>
          <p:cNvSpPr txBox="1">
            <a:spLocks noChangeArrowheads="1"/>
          </p:cNvSpPr>
          <p:nvPr/>
        </p:nvSpPr>
        <p:spPr bwMode="auto">
          <a:xfrm rot="-5400000">
            <a:off x="-131763" y="5008563"/>
            <a:ext cx="16049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charset="0"/>
              </a:rPr>
              <a:t>Restore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6096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/>
              <a:t>                   Memory Save/Restore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5036498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Saving Memory?</a:t>
            </a:r>
          </a:p>
        </p:txBody>
      </p:sp>
      <p:sp>
        <p:nvSpPr>
          <p:cNvPr id="68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Each program has view of it owns machine</a:t>
            </a:r>
          </a:p>
          <a:p>
            <a:pPr lvl="1"/>
            <a:r>
              <a:rPr lang="en-US" altLang="en-US" dirty="0"/>
              <a:t>Each may put program in same place</a:t>
            </a:r>
          </a:p>
          <a:p>
            <a:pPr lvl="1"/>
            <a:r>
              <a:rPr lang="en-US" altLang="en-US" dirty="0"/>
              <a:t>Shouldn’t have to know about other programs…</a:t>
            </a:r>
          </a:p>
          <a:p>
            <a:pPr lvl="2"/>
            <a:r>
              <a:rPr lang="en-US" altLang="en-US" dirty="0"/>
              <a:t>where their stacks are…etc.</a:t>
            </a:r>
          </a:p>
          <a:p>
            <a:r>
              <a:rPr lang="en-US" altLang="en-US" dirty="0"/>
              <a:t>Can do better</a:t>
            </a:r>
          </a:p>
          <a:p>
            <a:pPr lvl="1"/>
            <a:r>
              <a:rPr lang="en-US" altLang="en-US" dirty="0"/>
              <a:t>Avoid copying</a:t>
            </a:r>
          </a:p>
          <a:p>
            <a:pPr lvl="1"/>
            <a:r>
              <a:rPr lang="en-US" altLang="en-US" dirty="0"/>
              <a:t>Virtualizing Memory as well</a:t>
            </a:r>
          </a:p>
          <a:p>
            <a:pPr lvl="2"/>
            <a:r>
              <a:rPr lang="en-US" altLang="en-US" dirty="0"/>
              <a:t>Translate processor addresses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2019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0B5A-5451-4BAE-9A42-6B4ABE41F6F0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7434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Management Program</a:t>
            </a:r>
          </a:p>
        </p:txBody>
      </p:sp>
      <p:sp>
        <p:nvSpPr>
          <p:cNvPr id="68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Need another program </a:t>
            </a:r>
            <a:r>
              <a:rPr lang="en-US" altLang="en-US" dirty="0">
                <a:sym typeface="Wingdings" pitchFamily="2" charset="2"/>
              </a:rPr>
              <a:t> process</a:t>
            </a:r>
          </a:p>
          <a:p>
            <a:pPr lvl="1"/>
            <a:r>
              <a:rPr lang="en-US" altLang="en-US" dirty="0"/>
              <a:t>Manage swap of running processes</a:t>
            </a:r>
          </a:p>
          <a:p>
            <a:pPr lvl="1"/>
            <a:r>
              <a:rPr lang="en-US" altLang="en-US" dirty="0"/>
              <a:t>Decide what to run next</a:t>
            </a:r>
          </a:p>
          <a:p>
            <a:pPr lvl="1"/>
            <a:r>
              <a:rPr lang="en-US" altLang="en-US" dirty="0"/>
              <a:t>Decide when to stop a process</a:t>
            </a:r>
          </a:p>
          <a:p>
            <a:r>
              <a:rPr lang="en-US" altLang="en-US" dirty="0"/>
              <a:t>…process manager/scheduler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2019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C012-68C1-4C12-B94A-93BE0B23CF41}" type="slidenum">
              <a:rPr lang="en-US" altLang="en-US" smtClean="0"/>
              <a:pPr/>
              <a:t>43</a:t>
            </a:fld>
            <a:endParaRPr lang="en-US" alt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432" y="3696787"/>
            <a:ext cx="2959904" cy="259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4316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4035" grpId="0" build="p" bldLvl="2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Time-Sliced Sharing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87475"/>
            <a:ext cx="8686800" cy="5013325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Simplest version:</a:t>
            </a:r>
          </a:p>
          <a:p>
            <a:pPr lvl="1"/>
            <a:r>
              <a:rPr lang="en-US" altLang="en-US" dirty="0"/>
              <a:t>Run each process for 10,000 cycles</a:t>
            </a:r>
          </a:p>
          <a:p>
            <a:pPr lvl="1"/>
            <a:r>
              <a:rPr lang="en-US" altLang="en-US" dirty="0"/>
              <a:t>Then swap to next process</a:t>
            </a:r>
          </a:p>
          <a:p>
            <a:pPr lvl="1"/>
            <a:r>
              <a:rPr lang="en-US" altLang="en-US" dirty="0"/>
              <a:t>Looks like each of n process runs on a processor 1/n-</a:t>
            </a:r>
            <a:r>
              <a:rPr lang="en-US" altLang="en-US" dirty="0" err="1"/>
              <a:t>th</a:t>
            </a:r>
            <a:r>
              <a:rPr lang="en-US" altLang="en-US" dirty="0"/>
              <a:t> the speed of the real processor</a:t>
            </a:r>
          </a:p>
          <a:p>
            <a:r>
              <a:rPr lang="en-US" altLang="en-US" dirty="0"/>
              <a:t>More sophisticated:</a:t>
            </a:r>
          </a:p>
          <a:p>
            <a:pPr lvl="1"/>
            <a:r>
              <a:rPr lang="en-US" altLang="en-US" dirty="0"/>
              <a:t>Assign uneven time to processes</a:t>
            </a:r>
          </a:p>
          <a:p>
            <a:pPr lvl="1"/>
            <a:r>
              <a:rPr lang="en-US" altLang="en-US" dirty="0"/>
              <a:t>Also change when process…</a:t>
            </a:r>
          </a:p>
          <a:p>
            <a:pPr lvl="2"/>
            <a:r>
              <a:rPr lang="en-US" altLang="en-US" dirty="0"/>
              <a:t>waits for input</a:t>
            </a:r>
          </a:p>
          <a:p>
            <a:pPr lvl="1"/>
            <a:r>
              <a:rPr lang="en-US" altLang="en-US" dirty="0">
                <a:solidFill>
                  <a:srgbClr val="FF6600"/>
                </a:solidFill>
              </a:rPr>
              <a:t>What are cases where</a:t>
            </a:r>
          </a:p>
          <a:p>
            <a:pPr lvl="2"/>
            <a:r>
              <a:rPr lang="en-US" altLang="en-US" dirty="0">
                <a:solidFill>
                  <a:srgbClr val="FF6600"/>
                </a:solidFill>
              </a:rPr>
              <a:t>Uneven time appropriate?</a:t>
            </a:r>
          </a:p>
          <a:p>
            <a:pPr lvl="2"/>
            <a:r>
              <a:rPr lang="en-US" altLang="en-US" dirty="0">
                <a:solidFill>
                  <a:srgbClr val="FF6600"/>
                </a:solidFill>
              </a:rPr>
              <a:t>Valuable to switch on input?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2019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7A24-38CF-4727-B95D-565219CD1537}" type="slidenum">
              <a:rPr lang="en-US" altLang="en-US" smtClean="0"/>
              <a:pPr/>
              <a:t>44</a:t>
            </a:fld>
            <a:endParaRPr lang="en-US" alt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432" y="3696787"/>
            <a:ext cx="2959904" cy="259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2620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27" grpId="0" build="p" bldLvl="2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Time Switch Exercise Demo</a:t>
            </a:r>
          </a:p>
        </p:txBody>
      </p:sp>
      <p:sp>
        <p:nvSpPr>
          <p:cNvPr id="70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Simulating a case:</a:t>
            </a:r>
          </a:p>
          <a:p>
            <a:r>
              <a:rPr lang="en-US" altLang="en-US" dirty="0"/>
              <a:t>Processor runs A for 6 cycles</a:t>
            </a:r>
          </a:p>
          <a:p>
            <a:pPr lvl="1"/>
            <a:r>
              <a:rPr lang="en-US" altLang="en-US" dirty="0"/>
              <a:t>Then stores off to memory.</a:t>
            </a:r>
          </a:p>
          <a:p>
            <a:r>
              <a:rPr lang="en-US" altLang="en-US" dirty="0"/>
              <a:t>Processor runs B for 6 cycles</a:t>
            </a:r>
          </a:p>
          <a:p>
            <a:pPr lvl="1"/>
            <a:r>
              <a:rPr lang="en-US" altLang="en-US" dirty="0"/>
              <a:t>Then stores off to memory</a:t>
            </a:r>
          </a:p>
          <a:p>
            <a:r>
              <a:rPr lang="en-US" altLang="en-US" dirty="0"/>
              <a:t>Processor reads A state from memory and runs for another 6 cycles</a:t>
            </a:r>
          </a:p>
          <a:p>
            <a:r>
              <a:rPr lang="en-US" altLang="en-US" dirty="0"/>
              <a:t>Processor reads B state from memory and runs for another 6 cycles</a:t>
            </a:r>
          </a:p>
          <a:p>
            <a:r>
              <a:rPr lang="en-US" altLang="en-US" dirty="0">
                <a:solidFill>
                  <a:srgbClr val="FF6600"/>
                </a:solidFill>
              </a:rPr>
              <a:t>What should happen? (results should we get?)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2019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593A3-5245-4AA0-9E2A-F1CF92EB3A61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0676936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Time Switch Exercise</a:t>
            </a:r>
          </a:p>
        </p:txBody>
      </p:sp>
      <p:sp>
        <p:nvSpPr>
          <p:cNvPr id="69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Flip to back of Worksheet</a:t>
            </a:r>
          </a:p>
          <a:p>
            <a:r>
              <a:rPr lang="en-US" altLang="en-US" dirty="0"/>
              <a:t>Write down the +6 cycle state from the opposite case</a:t>
            </a:r>
          </a:p>
          <a:p>
            <a:pPr lvl="1"/>
            <a:r>
              <a:rPr lang="en-US" altLang="en-US" dirty="0"/>
              <a:t>This is your “swap back in” of task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2019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C89-EAAF-4B61-91D1-7405C8273FCC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038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7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Time Switch Exercise</a:t>
            </a:r>
          </a:p>
        </p:txBody>
      </p:sp>
      <p:sp>
        <p:nvSpPr>
          <p:cNvPr id="69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Simulate from +6 cycles</a:t>
            </a:r>
          </a:p>
          <a:p>
            <a:endParaRPr lang="en-US" altLang="en-US" dirty="0"/>
          </a:p>
          <a:p>
            <a:r>
              <a:rPr lang="en-US" altLang="en-US" dirty="0">
                <a:solidFill>
                  <a:srgbClr val="FF6600"/>
                </a:solidFill>
              </a:rPr>
              <a:t>What is the state for the +12 cycle?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Compare earlier solutions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2019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65C1B-B1FB-4B58-8551-ECA0DEDEACBC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39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Review: Key Idea</a:t>
            </a:r>
          </a:p>
        </p:txBody>
      </p:sp>
      <p:sp>
        <p:nvSpPr>
          <p:cNvPr id="690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Can capture state of a processor</a:t>
            </a:r>
          </a:p>
          <a:p>
            <a:pPr lvl="1"/>
            <a:r>
              <a:rPr lang="en-US" altLang="en-US" dirty="0"/>
              <a:t>All the information that defines the current point in the computation</a:t>
            </a:r>
          </a:p>
          <a:p>
            <a:pPr lvl="1"/>
            <a:r>
              <a:rPr lang="en-US" altLang="en-US" dirty="0"/>
              <a:t>i.e. program counter, data and instruction memory…</a:t>
            </a:r>
          </a:p>
          <a:p>
            <a:r>
              <a:rPr lang="en-US" altLang="en-US" dirty="0"/>
              <a:t>Can save that in memory</a:t>
            </a:r>
          </a:p>
          <a:p>
            <a:pPr lvl="1"/>
            <a:r>
              <a:rPr lang="en-US" altLang="en-US" dirty="0"/>
              <a:t>A different memory from what the process sees</a:t>
            </a:r>
          </a:p>
          <a:p>
            <a:pPr lvl="1"/>
            <a:r>
              <a:rPr lang="en-US" altLang="en-US" dirty="0"/>
              <a:t>(could be different range of addresses)</a:t>
            </a:r>
          </a:p>
          <a:p>
            <a:r>
              <a:rPr lang="en-US" altLang="en-US" dirty="0"/>
              <a:t>Fully represents the running program</a:t>
            </a:r>
          </a:p>
          <a:p>
            <a:r>
              <a:rPr lang="en-US" altLang="en-US" dirty="0"/>
              <a:t>Can restore that from memory to the processor</a:t>
            </a:r>
          </a:p>
          <a:p>
            <a:r>
              <a:rPr lang="en-US" altLang="en-US" dirty="0"/>
              <a:t>Can save/restore without affecting the functional behavior of the program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2019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CEB0-13A1-41BD-BC93-A6DFEDF5BF4C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905339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19EAF1-49AE-CF49-8061-6BECF9E3F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Penn ESE250 Fall2009 -- DeHon &amp; Koditschek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4E1BAF0-EFFC-D246-9B4E-1ED69D6A4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00B2-725E-9D4C-9DB3-4BB3601762AE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464899" name="Rectangle 3">
            <a:extLst>
              <a:ext uri="{FF2B5EF4-FFF2-40B4-BE49-F238E27FC236}">
                <a16:creationId xmlns:a16="http://schemas.microsoft.com/office/drawing/2014/main" id="{D0C546C8-CF1E-D747-BF74-2D15B0A920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3733800" cy="4114800"/>
          </a:xfrm>
        </p:spPr>
        <p:txBody>
          <a:bodyPr/>
          <a:lstStyle/>
          <a:p>
            <a:r>
              <a:rPr lang="en-US" altLang="en-US"/>
              <a:t>Early based on PortalPlayer series</a:t>
            </a:r>
          </a:p>
          <a:p>
            <a:pPr lvl="1"/>
            <a:r>
              <a:rPr lang="en-US" altLang="en-US"/>
              <a:t>Two ARM7TDMI cores</a:t>
            </a:r>
          </a:p>
          <a:p>
            <a:pPr lvl="1"/>
            <a:r>
              <a:rPr lang="en-US" altLang="en-US"/>
              <a:t>80MHz each</a:t>
            </a:r>
          </a:p>
          <a:p>
            <a:r>
              <a:rPr lang="en-US" altLang="en-US"/>
              <a:t>Guesses are ARM7 or ARM8</a:t>
            </a:r>
          </a:p>
        </p:txBody>
      </p:sp>
      <p:pic>
        <p:nvPicPr>
          <p:cNvPr id="464900" name="Picture 4">
            <a:extLst>
              <a:ext uri="{FF2B5EF4-FFF2-40B4-BE49-F238E27FC236}">
                <a16:creationId xmlns:a16="http://schemas.microsoft.com/office/drawing/2014/main" id="{6D69E23E-C018-A147-A9AA-CA8F3B1C2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8600"/>
            <a:ext cx="4654550" cy="620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4898" name="Rectangle 2">
            <a:extLst>
              <a:ext uri="{FF2B5EF4-FFF2-40B4-BE49-F238E27FC236}">
                <a16:creationId xmlns:a16="http://schemas.microsoft.com/office/drawing/2014/main" id="{CB679186-D9E0-1F4A-AA4C-A1CDEA7190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/>
            <a:r>
              <a:rPr lang="en-US" altLang="en-US"/>
              <a:t>iPod Processor</a:t>
            </a:r>
          </a:p>
        </p:txBody>
      </p:sp>
    </p:spTree>
    <p:extLst>
      <p:ext uri="{BB962C8B-B14F-4D97-AF65-F5344CB8AC3E}">
        <p14:creationId xmlns:p14="http://schemas.microsoft.com/office/powerpoint/2010/main" val="3612973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MP3 Play</a:t>
            </a:r>
          </a:p>
          <a:p>
            <a:pPr lvl="1"/>
            <a:r>
              <a:rPr lang="en-US" dirty="0"/>
              <a:t>44,000 samples per second decoded</a:t>
            </a:r>
          </a:p>
          <a:p>
            <a:pPr lvl="1"/>
            <a:r>
              <a:rPr lang="en-US" dirty="0"/>
              <a:t>500 cycles to decode a sample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many instructions per second require?</a:t>
            </a:r>
          </a:p>
          <a:p>
            <a:r>
              <a:rPr lang="en-US" dirty="0">
                <a:solidFill>
                  <a:srgbClr val="FF6600"/>
                </a:solidFill>
              </a:rPr>
              <a:t>What fraction of a 10</a:t>
            </a:r>
            <a:r>
              <a:rPr lang="en-US" baseline="30000" dirty="0">
                <a:solidFill>
                  <a:srgbClr val="FF6600"/>
                </a:solidFill>
              </a:rPr>
              <a:t>9</a:t>
            </a:r>
            <a:r>
              <a:rPr lang="en-US" dirty="0">
                <a:solidFill>
                  <a:srgbClr val="FF6600"/>
                </a:solidFill>
              </a:rPr>
              <a:t> instruction per second processor does this use?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CB9000-427B-1947-AA01-A6CDC2F9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048EF5-785D-1D49-B518-1EFA6E10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FFC49-41D8-8A43-847F-7BD0DD7105D8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CC17E2-A5A3-4649-909B-EF04846C8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57" y="0"/>
            <a:ext cx="80106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807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8EFF-0272-8748-9C97-C669A9365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 A12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E6EE8-DA0B-5149-91C5-58BA907E6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002971"/>
            <a:ext cx="3924300" cy="4114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84mm</a:t>
            </a:r>
            <a:r>
              <a:rPr lang="en-US" baseline="30000" dirty="0"/>
              <a:t>2</a:t>
            </a:r>
            <a:r>
              <a:rPr lang="en-US" dirty="0"/>
              <a:t>, 7nm</a:t>
            </a:r>
          </a:p>
          <a:p>
            <a:r>
              <a:rPr lang="en-US" dirty="0"/>
              <a:t>7 Billion Tr.</a:t>
            </a:r>
          </a:p>
          <a:p>
            <a:r>
              <a:rPr lang="en-US" dirty="0"/>
              <a:t>iPhone XS</a:t>
            </a:r>
          </a:p>
          <a:p>
            <a:r>
              <a:rPr lang="en-US" sz="2800" dirty="0"/>
              <a:t>6 ARM cores</a:t>
            </a:r>
          </a:p>
          <a:p>
            <a:pPr lvl="1"/>
            <a:r>
              <a:rPr lang="en-US" sz="2400" dirty="0"/>
              <a:t>2 fast </a:t>
            </a:r>
          </a:p>
          <a:p>
            <a:pPr lvl="1"/>
            <a:r>
              <a:rPr lang="en-US" sz="2400" dirty="0"/>
              <a:t>4 low energy</a:t>
            </a:r>
          </a:p>
          <a:p>
            <a:r>
              <a:rPr lang="en-US" sz="2800" dirty="0"/>
              <a:t>4 custom GPUs </a:t>
            </a:r>
          </a:p>
          <a:p>
            <a:r>
              <a:rPr lang="en-US" sz="2800" dirty="0"/>
              <a:t>Neural Engine</a:t>
            </a:r>
          </a:p>
          <a:p>
            <a:pPr lvl="1"/>
            <a:r>
              <a:rPr lang="en-US" sz="2400" dirty="0"/>
              <a:t>5 Trillion ops/s?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087E6-C07A-8843-949D-6726FAC85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BC57D-7C52-4642-8737-DE8A7BF57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72FF52-92B9-AE43-B6F1-235236177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019300"/>
            <a:ext cx="480641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394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</a:t>
            </a:r>
            <a:r>
              <a:rPr lang="en-US" dirty="0" err="1"/>
              <a:t>linux</a:t>
            </a:r>
            <a:r>
              <a:rPr lang="en-US" dirty="0"/>
              <a:t> OS and processes on </a:t>
            </a:r>
            <a:r>
              <a:rPr lang="en-US" dirty="0" err="1"/>
              <a:t>linux</a:t>
            </a:r>
            <a:endParaRPr lang="en-US" dirty="0"/>
          </a:p>
          <a:p>
            <a:pPr lvl="1"/>
            <a:r>
              <a:rPr lang="en-US" dirty="0"/>
              <a:t>See processes sharing processors</a:t>
            </a:r>
          </a:p>
          <a:p>
            <a:pPr lvl="1"/>
            <a:r>
              <a:rPr lang="en-US" dirty="0"/>
              <a:t>Lab 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2019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A661-1052-4C73-9CD4-DE8E79021973}" type="slidenum">
              <a:rPr lang="en-US"/>
              <a:pPr/>
              <a:t>53</a:t>
            </a:fld>
            <a:endParaRPr lang="en-US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 Ideas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/>
              <a:t>Virtualize</a:t>
            </a:r>
            <a:r>
              <a:rPr lang="en-US" dirty="0"/>
              <a:t> hardware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Identify state; save/restore from memory</a:t>
            </a:r>
          </a:p>
          <a:p>
            <a:pPr>
              <a:lnSpc>
                <a:spcPct val="90000"/>
              </a:lnSpc>
            </a:pPr>
            <a:r>
              <a:rPr lang="en-US" b="1" dirty="0"/>
              <a:t>Program view:</a:t>
            </a:r>
            <a:r>
              <a:rPr lang="en-US" dirty="0"/>
              <a:t> owns complete machine</a:t>
            </a:r>
          </a:p>
          <a:p>
            <a:pPr>
              <a:lnSpc>
                <a:spcPct val="90000"/>
              </a:lnSpc>
            </a:pPr>
            <a:r>
              <a:rPr lang="en-US" dirty="0"/>
              <a:t>Allows programs to share limited physical hardware (e.g. processor)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Provide illusion of unlimited hardware</a:t>
            </a:r>
          </a:p>
          <a:p>
            <a:pPr>
              <a:lnSpc>
                <a:spcPct val="90000"/>
              </a:lnSpc>
            </a:pPr>
            <a:r>
              <a:rPr lang="en-US" b="1" dirty="0"/>
              <a:t>Operating System</a:t>
            </a:r>
            <a:r>
              <a:rPr lang="en-US" dirty="0"/>
              <a:t> is the program that manages this sharing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CIS380 – Operating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2019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dedicate a processor to MP3 decoding</a:t>
            </a:r>
          </a:p>
          <a:p>
            <a:pPr lvl="1"/>
            <a:r>
              <a:rPr lang="en-US" dirty="0"/>
              <a:t>It will sit idle most of the time</a:t>
            </a:r>
          </a:p>
          <a:p>
            <a:r>
              <a:rPr lang="en-US" dirty="0"/>
              <a:t>MP3 decoding (and many other things) do not consume a modern processor</a:t>
            </a:r>
          </a:p>
          <a:p>
            <a:endParaRPr lang="en-US" dirty="0"/>
          </a:p>
          <a:p>
            <a:r>
              <a:rPr lang="en-US" dirty="0"/>
              <a:t>Idea: </a:t>
            </a:r>
            <a:r>
              <a:rPr lang="en-US" dirty="0">
                <a:solidFill>
                  <a:srgbClr val="0070C0"/>
                </a:solidFill>
              </a:rPr>
              <a:t>Maybe we can share the processor among tasks?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Setup Need / Opportunity</a:t>
            </a:r>
          </a:p>
          <a:p>
            <a:r>
              <a:rPr lang="en-US" dirty="0"/>
              <a:t>Where are we</a:t>
            </a:r>
          </a:p>
          <a:p>
            <a:r>
              <a:rPr lang="en-US" dirty="0"/>
              <a:t>Role of Operating System</a:t>
            </a:r>
          </a:p>
          <a:p>
            <a:r>
              <a:rPr lang="en-US" dirty="0"/>
              <a:t>Virtualization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2019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Map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8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4876800" y="1423343"/>
            <a:ext cx="1611775" cy="137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338250"/>
            <a:ext cx="1209675" cy="7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7168" name="Picture 1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729" y="934450"/>
            <a:ext cx="1433294" cy="121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70" name="Picture 18" descr="http://www.mushroomsys.com/websiteContent/graphics/DAP/cloudcomputin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209" y="3400480"/>
            <a:ext cx="1944532" cy="155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73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9787514">
            <a:off x="7619625" y="2771955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7561429" y="2362200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26735" y="528935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520" y="5017575"/>
            <a:ext cx="853773" cy="1447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EULA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----------------</a:t>
            </a:r>
            <a:r>
              <a:rPr lang="en-US" sz="1800" b="1" i="1" dirty="0">
                <a:solidFill>
                  <a:schemeClr val="tx1"/>
                </a:solidFill>
              </a:rPr>
              <a:t>click</a:t>
            </a:r>
          </a:p>
          <a:p>
            <a:pPr algn="ctr"/>
            <a:r>
              <a:rPr lang="en-US" sz="1800" b="1" i="1" dirty="0">
                <a:solidFill>
                  <a:schemeClr val="tx1"/>
                </a:solidFill>
              </a:rPr>
              <a:t>OK</a:t>
            </a:r>
          </a:p>
        </p:txBody>
      </p:sp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13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5041903" y="4981248"/>
            <a:ext cx="1281567" cy="109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2936238">
            <a:off x="6894380" y="4661437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6400800" y="5375943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033" name="Straight Arrow Connector 172032"/>
          <p:cNvCxnSpPr>
            <a:stCxn id="10" idx="3"/>
          </p:cNvCxnSpPr>
          <p:nvPr/>
        </p:nvCxnSpPr>
        <p:spPr>
          <a:xfrm flipV="1">
            <a:off x="6488575" y="1905000"/>
            <a:ext cx="293225" cy="206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0" idx="3"/>
            <a:endCxn id="30" idx="1"/>
          </p:cNvCxnSpPr>
          <p:nvPr/>
        </p:nvCxnSpPr>
        <p:spPr>
          <a:xfrm>
            <a:off x="6488575" y="2111497"/>
            <a:ext cx="1072854" cy="433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37" name="Rectangle 172036"/>
          <p:cNvSpPr/>
          <p:nvPr/>
        </p:nvSpPr>
        <p:spPr>
          <a:xfrm>
            <a:off x="5334000" y="1066800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CPU</a:t>
            </a:r>
            <a:endParaRPr lang="en-US" sz="2000" dirty="0">
              <a:latin typeface="+mj-lt"/>
            </a:endParaRPr>
          </a:p>
        </p:txBody>
      </p: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8001000" y="990600"/>
            <a:ext cx="10967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File-</a:t>
            </a:r>
          </a:p>
          <a:p>
            <a:r>
              <a:rPr lang="en-US" sz="2000" b="1" dirty="0">
                <a:latin typeface="+mj-lt"/>
              </a:rPr>
              <a:t>System</a:t>
            </a:r>
            <a:endParaRPr lang="en-US" sz="2000" dirty="0"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 rot="1293133">
            <a:off x="6333270" y="2269482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compress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sp>
        <p:nvSpPr>
          <p:cNvPr id="172054" name="Rectangle 172053"/>
          <p:cNvSpPr/>
          <p:nvPr/>
        </p:nvSpPr>
        <p:spPr>
          <a:xfrm>
            <a:off x="4889362" y="3962400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latin typeface="+mj-lt"/>
              </a:rPr>
              <a:t>pyscho</a:t>
            </a:r>
            <a:r>
              <a:rPr lang="en-US" sz="1600" b="1" dirty="0">
                <a:latin typeface="+mj-lt"/>
              </a:rPr>
              <a:t>-</a:t>
            </a:r>
          </a:p>
          <a:p>
            <a:pPr algn="ctr"/>
            <a:r>
              <a:rPr lang="en-US" sz="1600" b="1" dirty="0">
                <a:latin typeface="+mj-lt"/>
              </a:rPr>
              <a:t>acoustics</a:t>
            </a:r>
            <a:endParaRPr lang="en-US" sz="16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41" idx="1"/>
          </p:cNvCxnSpPr>
          <p:nvPr/>
        </p:nvCxnSpPr>
        <p:spPr>
          <a:xfrm flipH="1">
            <a:off x="6244148" y="5558709"/>
            <a:ext cx="1566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4667691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</a:t>
              </a:r>
            </a:p>
          </p:txBody>
        </p:sp>
      </p:grpSp>
      <p:grpSp>
        <p:nvGrpSpPr>
          <p:cNvPr id="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4</a:t>
              </a:r>
            </a:p>
          </p:txBody>
        </p:sp>
      </p:grpSp>
      <p:grpSp>
        <p:nvGrpSpPr>
          <p:cNvPr id="5" name="Group 115"/>
          <p:cNvGrpSpPr/>
          <p:nvPr/>
        </p:nvGrpSpPr>
        <p:grpSpPr>
          <a:xfrm>
            <a:off x="5129189" y="3170178"/>
            <a:ext cx="651243" cy="411444"/>
            <a:chOff x="1340843" y="3446002"/>
            <a:chExt cx="865161" cy="546593"/>
          </a:xfrm>
        </p:grpSpPr>
        <p:sp>
          <p:nvSpPr>
            <p:cNvPr id="117" name="Oval 116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340843" y="3461059"/>
              <a:ext cx="865161" cy="531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5,6</a:t>
              </a:r>
            </a:p>
          </p:txBody>
        </p:sp>
      </p:grpSp>
      <p:grpSp>
        <p:nvGrpSpPr>
          <p:cNvPr id="6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3</a:t>
              </a:r>
            </a:p>
          </p:txBody>
        </p:sp>
      </p:grpSp>
      <p:grpSp>
        <p:nvGrpSpPr>
          <p:cNvPr id="9" name="Group 124"/>
          <p:cNvGrpSpPr/>
          <p:nvPr/>
        </p:nvGrpSpPr>
        <p:grpSpPr>
          <a:xfrm>
            <a:off x="5410200" y="457200"/>
            <a:ext cx="755110" cy="516398"/>
            <a:chOff x="1447800" y="3446002"/>
            <a:chExt cx="755110" cy="516398"/>
          </a:xfrm>
        </p:grpSpPr>
        <p:sp>
          <p:nvSpPr>
            <p:cNvPr id="126" name="Oval 12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447800" y="3505200"/>
              <a:ext cx="7551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7,8,9</a:t>
              </a:r>
            </a:p>
          </p:txBody>
        </p:sp>
      </p:grpSp>
      <p:grpSp>
        <p:nvGrpSpPr>
          <p:cNvPr id="11" name="Group 130"/>
          <p:cNvGrpSpPr/>
          <p:nvPr/>
        </p:nvGrpSpPr>
        <p:grpSpPr>
          <a:xfrm>
            <a:off x="8292999" y="1698486"/>
            <a:ext cx="470000" cy="411444"/>
            <a:chOff x="1407375" y="3446002"/>
            <a:chExt cx="624383" cy="546593"/>
          </a:xfrm>
        </p:grpSpPr>
        <p:sp>
          <p:nvSpPr>
            <p:cNvPr id="132" name="Oval 131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407375" y="3461059"/>
              <a:ext cx="624383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10</a:t>
              </a:r>
            </a:p>
          </p:txBody>
        </p:sp>
      </p:grpSp>
      <p:grpSp>
        <p:nvGrpSpPr>
          <p:cNvPr id="12" name="Group 133"/>
          <p:cNvGrpSpPr/>
          <p:nvPr/>
        </p:nvGrpSpPr>
        <p:grpSpPr>
          <a:xfrm>
            <a:off x="8636825" y="4800600"/>
            <a:ext cx="450957" cy="411444"/>
            <a:chOff x="1407375" y="3446002"/>
            <a:chExt cx="599085" cy="546593"/>
          </a:xfrm>
        </p:grpSpPr>
        <p:sp>
          <p:nvSpPr>
            <p:cNvPr id="135" name="Oval 134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407375" y="3461059"/>
              <a:ext cx="59908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11</a:t>
              </a:r>
            </a:p>
          </p:txBody>
        </p:sp>
      </p:grpSp>
      <p:grpSp>
        <p:nvGrpSpPr>
          <p:cNvPr id="15" name="Group 136"/>
          <p:cNvGrpSpPr/>
          <p:nvPr/>
        </p:nvGrpSpPr>
        <p:grpSpPr>
          <a:xfrm>
            <a:off x="264928" y="4556854"/>
            <a:ext cx="469950" cy="411444"/>
            <a:chOff x="1407375" y="3446002"/>
            <a:chExt cx="624316" cy="546593"/>
          </a:xfrm>
        </p:grpSpPr>
        <p:sp>
          <p:nvSpPr>
            <p:cNvPr id="138" name="Oval 13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407375" y="3461059"/>
              <a:ext cx="624316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13</a:t>
              </a:r>
            </a:p>
          </p:txBody>
        </p:sp>
      </p:grpSp>
      <p:grpSp>
        <p:nvGrpSpPr>
          <p:cNvPr id="16" name="Group 139"/>
          <p:cNvGrpSpPr/>
          <p:nvPr/>
        </p:nvGrpSpPr>
        <p:grpSpPr>
          <a:xfrm>
            <a:off x="7759601" y="6446556"/>
            <a:ext cx="469950" cy="411444"/>
            <a:chOff x="1407375" y="3446002"/>
            <a:chExt cx="624316" cy="546593"/>
          </a:xfrm>
        </p:grpSpPr>
        <p:sp>
          <p:nvSpPr>
            <p:cNvPr id="141" name="Oval 140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407375" y="3461059"/>
              <a:ext cx="624316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12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8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sp>
        <p:nvSpPr>
          <p:cNvPr id="84" name="Date Placeholder 8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2019</a:t>
            </a:r>
          </a:p>
        </p:txBody>
      </p:sp>
    </p:spTree>
    <p:extLst>
      <p:ext uri="{BB962C8B-B14F-4D97-AF65-F5344CB8AC3E}">
        <p14:creationId xmlns:p14="http://schemas.microsoft.com/office/powerpoint/2010/main" val="3967423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338250"/>
            <a:ext cx="1209675" cy="7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Map – Week 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9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520" y="5017575"/>
            <a:ext cx="853773" cy="1447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EULA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----------------</a:t>
            </a:r>
            <a:r>
              <a:rPr lang="en-US" sz="1800" b="1" i="1" dirty="0">
                <a:solidFill>
                  <a:schemeClr val="tx1"/>
                </a:solidFill>
              </a:rPr>
              <a:t>click</a:t>
            </a:r>
          </a:p>
          <a:p>
            <a:pPr algn="ctr"/>
            <a:r>
              <a:rPr lang="en-US" sz="1800" b="1" i="1" dirty="0">
                <a:solidFill>
                  <a:schemeClr val="tx1"/>
                </a:solidFill>
              </a:rPr>
              <a:t>OK</a:t>
            </a:r>
          </a:p>
        </p:txBody>
      </p:sp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9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compress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</a:t>
              </a:r>
            </a:p>
          </p:txBody>
        </p:sp>
      </p:grpSp>
      <p:grpSp>
        <p:nvGrpSpPr>
          <p:cNvPr id="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4</a:t>
              </a:r>
            </a:p>
          </p:txBody>
        </p:sp>
      </p:grpSp>
      <p:grpSp>
        <p:nvGrpSpPr>
          <p:cNvPr id="5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3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6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cxnSp>
        <p:nvCxnSpPr>
          <p:cNvPr id="84" name="Straight Connector 8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5026535" y="533400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889362" y="3962400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latin typeface="+mj-lt"/>
              </a:rPr>
              <a:t>pyscho</a:t>
            </a:r>
            <a:r>
              <a:rPr lang="en-US" sz="1600" b="1" dirty="0">
                <a:latin typeface="+mj-lt"/>
              </a:rPr>
              <a:t>-</a:t>
            </a:r>
          </a:p>
          <a:p>
            <a:pPr algn="ctr"/>
            <a:r>
              <a:rPr lang="en-US" sz="1600" b="1" dirty="0">
                <a:latin typeface="+mj-lt"/>
              </a:rPr>
              <a:t>acoustics</a:t>
            </a:r>
            <a:endParaRPr lang="en-US" sz="1600" dirty="0">
              <a:latin typeface="+mj-lt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4667691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Group 56"/>
          <p:cNvGrpSpPr/>
          <p:nvPr/>
        </p:nvGrpSpPr>
        <p:grpSpPr>
          <a:xfrm>
            <a:off x="5153736" y="3170178"/>
            <a:ext cx="541209" cy="411444"/>
            <a:chOff x="1373452" y="3446002"/>
            <a:chExt cx="718983" cy="546593"/>
          </a:xfrm>
        </p:grpSpPr>
        <p:sp>
          <p:nvSpPr>
            <p:cNvPr id="58" name="Oval 5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373452" y="3461059"/>
              <a:ext cx="718983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5,6</a:t>
              </a:r>
            </a:p>
          </p:txBody>
        </p:sp>
      </p:grpSp>
      <p:sp>
        <p:nvSpPr>
          <p:cNvPr id="60" name="Date Placeholder 5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2019</a:t>
            </a:r>
          </a:p>
        </p:txBody>
      </p:sp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85933" y="500650"/>
            <a:ext cx="2059511" cy="194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35781" y="1257732"/>
            <a:ext cx="1836721" cy="159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62" descr="angry birds pajaros furiosos 2.png">
            <a:extLst>
              <a:ext uri="{FF2B5EF4-FFF2-40B4-BE49-F238E27FC236}">
                <a16:creationId xmlns:a16="http://schemas.microsoft.com/office/drawing/2014/main" id="{558489AB-9032-AD42-9136-C953D840B1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86328" y="235507"/>
            <a:ext cx="615011" cy="615011"/>
          </a:xfrm>
          <a:prstGeom prst="rect">
            <a:avLst/>
          </a:prstGeom>
        </p:spPr>
      </p:pic>
      <p:pic>
        <p:nvPicPr>
          <p:cNvPr id="64" name="Picture 63" descr="Chrome-logo-2011-03-16.jpg">
            <a:extLst>
              <a:ext uri="{FF2B5EF4-FFF2-40B4-BE49-F238E27FC236}">
                <a16:creationId xmlns:a16="http://schemas.microsoft.com/office/drawing/2014/main" id="{958C457A-21C8-F245-A855-C8188EA48BA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60517" y="154833"/>
            <a:ext cx="555171" cy="553729"/>
          </a:xfrm>
          <a:prstGeom prst="rect">
            <a:avLst/>
          </a:prstGeom>
        </p:spPr>
      </p:pic>
      <p:pic>
        <p:nvPicPr>
          <p:cNvPr id="65" name="Content Placeholder 2">
            <a:extLst>
              <a:ext uri="{FF2B5EF4-FFF2-40B4-BE49-F238E27FC236}">
                <a16:creationId xmlns:a16="http://schemas.microsoft.com/office/drawing/2014/main" id="{F30D0CFD-5CBD-9641-8E73-08E279A401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05" y="174314"/>
            <a:ext cx="609223" cy="60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213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 578–">
  <a:themeElements>
    <a:clrScheme name="Custom 3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FF0000"/>
      </a:hlink>
      <a:folHlink>
        <a:srgbClr val="FF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9997</TotalTime>
  <Words>1814</Words>
  <Application>Microsoft Macintosh PowerPoint</Application>
  <PresentationFormat>On-screen Show (4:3)</PresentationFormat>
  <Paragraphs>486</Paragraphs>
  <Slides>54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Calibri</vt:lpstr>
      <vt:lpstr>Courier New</vt:lpstr>
      <vt:lpstr>Wingdings 2</vt:lpstr>
      <vt:lpstr>ESE 578–</vt:lpstr>
      <vt:lpstr>PowerPoint Presentation</vt:lpstr>
      <vt:lpstr>Preclass 1</vt:lpstr>
      <vt:lpstr>Observation</vt:lpstr>
      <vt:lpstr>Multiple tasks</vt:lpstr>
      <vt:lpstr>But….</vt:lpstr>
      <vt:lpstr>Observation</vt:lpstr>
      <vt:lpstr>Outline</vt:lpstr>
      <vt:lpstr>Course Map</vt:lpstr>
      <vt:lpstr>Course Map – Week 10</vt:lpstr>
      <vt:lpstr>“Stored-Program” Processor</vt:lpstr>
      <vt:lpstr>Role of Operating System</vt:lpstr>
      <vt:lpstr>Programming the Processor</vt:lpstr>
      <vt:lpstr>More than one Program?</vt:lpstr>
      <vt:lpstr>Multiple Running Programs?</vt:lpstr>
      <vt:lpstr>Coordination?</vt:lpstr>
      <vt:lpstr>Role of Operating System</vt:lpstr>
      <vt:lpstr>Virtualization</vt:lpstr>
      <vt:lpstr>Virtualization</vt:lpstr>
      <vt:lpstr>Idea</vt:lpstr>
      <vt:lpstr>Terminology: Process</vt:lpstr>
      <vt:lpstr>What does our program see?</vt:lpstr>
      <vt:lpstr>Executing the Program</vt:lpstr>
      <vt:lpstr>Execution Exercise</vt:lpstr>
      <vt:lpstr>Execution: Getting Started</vt:lpstr>
      <vt:lpstr>Execution Exercise</vt:lpstr>
      <vt:lpstr>Execution Exercise</vt:lpstr>
      <vt:lpstr>One Processor, One Program</vt:lpstr>
      <vt:lpstr>Virtualization</vt:lpstr>
      <vt:lpstr>Virtualization</vt:lpstr>
      <vt:lpstr>Key Idea</vt:lpstr>
      <vt:lpstr>Executing the Program</vt:lpstr>
      <vt:lpstr>Key Idea</vt:lpstr>
      <vt:lpstr>State in Memory</vt:lpstr>
      <vt:lpstr>Sharing Processor</vt:lpstr>
      <vt:lpstr>Memory?</vt:lpstr>
      <vt:lpstr>Saving Memory?</vt:lpstr>
      <vt:lpstr>                   Memory Save/Restore</vt:lpstr>
      <vt:lpstr>                   Memory Save/Restore</vt:lpstr>
      <vt:lpstr>PowerPoint Presentation</vt:lpstr>
      <vt:lpstr>PowerPoint Presentation</vt:lpstr>
      <vt:lpstr>PowerPoint Presentation</vt:lpstr>
      <vt:lpstr>Saving Memory?</vt:lpstr>
      <vt:lpstr>Management Program</vt:lpstr>
      <vt:lpstr>Time-Sliced Sharing</vt:lpstr>
      <vt:lpstr>Time Switch Exercise Demo</vt:lpstr>
      <vt:lpstr>Time Switch Exercise</vt:lpstr>
      <vt:lpstr>Time Switch Exercise</vt:lpstr>
      <vt:lpstr>Review: Key Idea</vt:lpstr>
      <vt:lpstr>iPod Processor</vt:lpstr>
      <vt:lpstr>PowerPoint Presentation</vt:lpstr>
      <vt:lpstr>Apple A12</vt:lpstr>
      <vt:lpstr>Upcoming Lab</vt:lpstr>
      <vt:lpstr>Big Ideas</vt:lpstr>
      <vt:lpstr>Learn More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 250: Digital Audio Basics</dc:title>
  <dc:creator>Edin;Farmer</dc:creator>
  <cp:lastModifiedBy>Dehon, Andre</cp:lastModifiedBy>
  <cp:revision>691</cp:revision>
  <cp:lastPrinted>2019-04-03T15:36:23Z</cp:lastPrinted>
  <dcterms:created xsi:type="dcterms:W3CDTF">2018-03-28T02:50:16Z</dcterms:created>
  <dcterms:modified xsi:type="dcterms:W3CDTF">2019-04-03T19:36:32Z</dcterms:modified>
</cp:coreProperties>
</file>