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307" r:id="rId2"/>
    <p:sldId id="308" r:id="rId3"/>
    <p:sldId id="309" r:id="rId4"/>
    <p:sldId id="311" r:id="rId5"/>
    <p:sldId id="313" r:id="rId6"/>
    <p:sldId id="551" r:id="rId7"/>
    <p:sldId id="512" r:id="rId8"/>
    <p:sldId id="514" r:id="rId9"/>
    <p:sldId id="524" r:id="rId10"/>
    <p:sldId id="525" r:id="rId11"/>
    <p:sldId id="526" r:id="rId12"/>
    <p:sldId id="536" r:id="rId13"/>
    <p:sldId id="559" r:id="rId14"/>
    <p:sldId id="566" r:id="rId15"/>
    <p:sldId id="558" r:id="rId16"/>
    <p:sldId id="429" r:id="rId17"/>
    <p:sldId id="435" r:id="rId18"/>
    <p:sldId id="438" r:id="rId19"/>
    <p:sldId id="527" r:id="rId20"/>
    <p:sldId id="537" r:id="rId21"/>
    <p:sldId id="529" r:id="rId22"/>
    <p:sldId id="454" r:id="rId23"/>
    <p:sldId id="461" r:id="rId24"/>
    <p:sldId id="538" r:id="rId25"/>
    <p:sldId id="463" r:id="rId26"/>
    <p:sldId id="464" r:id="rId27"/>
    <p:sldId id="545" r:id="rId28"/>
    <p:sldId id="571" r:id="rId29"/>
    <p:sldId id="573" r:id="rId30"/>
    <p:sldId id="574" r:id="rId31"/>
    <p:sldId id="572" r:id="rId32"/>
    <p:sldId id="575" r:id="rId33"/>
    <p:sldId id="576" r:id="rId34"/>
    <p:sldId id="577" r:id="rId35"/>
    <p:sldId id="578" r:id="rId36"/>
    <p:sldId id="466" r:id="rId37"/>
    <p:sldId id="546" r:id="rId38"/>
    <p:sldId id="467" r:id="rId39"/>
    <p:sldId id="540" r:id="rId40"/>
    <p:sldId id="560" r:id="rId41"/>
    <p:sldId id="561" r:id="rId42"/>
    <p:sldId id="562" r:id="rId43"/>
    <p:sldId id="563" r:id="rId44"/>
    <p:sldId id="548" r:id="rId45"/>
    <p:sldId id="568" r:id="rId46"/>
    <p:sldId id="565" r:id="rId47"/>
    <p:sldId id="468" r:id="rId48"/>
    <p:sldId id="469" r:id="rId49"/>
    <p:sldId id="472" r:id="rId50"/>
    <p:sldId id="547" r:id="rId51"/>
    <p:sldId id="471" r:id="rId52"/>
    <p:sldId id="473" r:id="rId53"/>
    <p:sldId id="549" r:id="rId54"/>
    <p:sldId id="474" r:id="rId55"/>
    <p:sldId id="541" r:id="rId56"/>
    <p:sldId id="470" r:id="rId57"/>
    <p:sldId id="475" r:id="rId58"/>
    <p:sldId id="476" r:id="rId59"/>
    <p:sldId id="477" r:id="rId60"/>
    <p:sldId id="478" r:id="rId61"/>
    <p:sldId id="479" r:id="rId62"/>
    <p:sldId id="480" r:id="rId63"/>
    <p:sldId id="486" r:id="rId64"/>
    <p:sldId id="485" r:id="rId65"/>
    <p:sldId id="487" r:id="rId66"/>
    <p:sldId id="488" r:id="rId67"/>
    <p:sldId id="489" r:id="rId68"/>
    <p:sldId id="530" r:id="rId69"/>
    <p:sldId id="579" r:id="rId70"/>
    <p:sldId id="287" r:id="rId71"/>
    <p:sldId id="424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7F00"/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23" autoAdjust="0"/>
    <p:restoredTop sz="92481" autoAdjust="0"/>
  </p:normalViewPr>
  <p:slideViewPr>
    <p:cSldViewPr snapToGrid="0">
      <p:cViewPr varScale="1">
        <p:scale>
          <a:sx n="102" d="100"/>
          <a:sy n="102" d="100"/>
        </p:scale>
        <p:origin x="2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4/7/19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4/7/19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Teaser: Jurassic Park – It’s a Unix System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=URVS4H7vrdU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http://www.tldp.org/LDP/tlk/fs/filesystem.html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24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http://www.tldp.org/LDP/tlk/fs/filesystem.html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24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http://www.tldp.org/LDP/tlk/fs/filesystem.html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24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http://www.tldp.org/LDP/tlk/fs/filesystem.html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24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/bin – typically</a:t>
            </a:r>
            <a:r>
              <a:rPr lang="en-US" baseline="0" dirty="0"/>
              <a:t> holds all the “commands/utilities” built into </a:t>
            </a:r>
            <a:r>
              <a:rPr lang="en-US" baseline="0" dirty="0" err="1"/>
              <a:t>unix</a:t>
            </a:r>
            <a:r>
              <a:rPr lang="en-US" baseline="0" dirty="0"/>
              <a:t>, e.g. date, cat, </a:t>
            </a:r>
            <a:r>
              <a:rPr lang="en-US" baseline="0" dirty="0" err="1"/>
              <a:t>grep</a:t>
            </a:r>
            <a:r>
              <a:rPr lang="en-US" baseline="0" dirty="0"/>
              <a:t>, all the shells (bash, </a:t>
            </a:r>
            <a:r>
              <a:rPr lang="en-US" baseline="0" dirty="0" err="1"/>
              <a:t>csh</a:t>
            </a:r>
            <a:r>
              <a:rPr lang="en-US" baseline="0" dirty="0"/>
              <a:t>, </a:t>
            </a:r>
            <a:r>
              <a:rPr lang="en-US" baseline="0" dirty="0" err="1"/>
              <a:t>ksh</a:t>
            </a:r>
            <a:r>
              <a:rPr lang="en-US" baseline="0" dirty="0"/>
              <a:t>, </a:t>
            </a:r>
            <a:r>
              <a:rPr lang="en-US" baseline="0" dirty="0" err="1"/>
              <a:t>sh</a:t>
            </a:r>
            <a:r>
              <a:rPr lang="en-US" baseline="0" dirty="0"/>
              <a:t>)</a:t>
            </a:r>
          </a:p>
          <a:p>
            <a:r>
              <a:rPr lang="en-US" baseline="0" dirty="0"/>
              <a:t>/</a:t>
            </a:r>
            <a:r>
              <a:rPr lang="en-US" baseline="0" dirty="0" err="1"/>
              <a:t>usr</a:t>
            </a:r>
            <a:r>
              <a:rPr lang="en-US" baseline="0" dirty="0"/>
              <a:t> – typically holds programs we install on the system, e.g. cc (the compiler), clang, </a:t>
            </a:r>
            <a:r>
              <a:rPr lang="en-US" baseline="0" dirty="0" err="1"/>
              <a:t>valgrind</a:t>
            </a:r>
            <a:endParaRPr lang="en-US" baseline="0" dirty="0"/>
          </a:p>
          <a:p>
            <a:r>
              <a:rPr lang="en-US" baseline="0" dirty="0"/>
              <a:t>/</a:t>
            </a:r>
            <a:r>
              <a:rPr lang="en-US" baseline="0" dirty="0" err="1"/>
              <a:t>etc</a:t>
            </a:r>
            <a:r>
              <a:rPr lang="en-US" baseline="0" dirty="0"/>
              <a:t> – usually holds all the “etcetera” stuff, mainly files admins will edit to configure the system, password files,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AA26-D590-4161-AB23-0BF29C6CC1F2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76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B2AE2-7C7D-4AAC-82D6-D6AA803652E9}" type="slidenum">
              <a:rPr lang="en-US"/>
              <a:pPr/>
              <a:t>71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57-0957-47CC-A9CC-809F2EC380BE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950B-F33A-4B73-8777-E024CDA5DE5D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9539-19DC-4B30-B68D-C9110802E528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715E-755C-488E-A7F0-4DC0E3A54954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805E-1D09-481B-989B-DDCEB6817352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737E-C098-4C72-A5D9-081BF6BEAE62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39E6-083C-427E-BFC5-BAC7B8B12156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F2D5-EC41-4D26-B054-0AE76096061B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4174-8509-4CC6-B426-0967D399E45D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8D-4375-401E-BA4B-1AF87E096186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7023-D04D-4867-BB4D-A390E03C071C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05A6B6-EAA9-41B8-90C2-42E5107B6818}" type="datetime1">
              <a:rPr lang="en-US" smtClean="0"/>
              <a:pPr/>
              <a:t>4/7/19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9.wmf"/><Relationship Id="rId5" Type="http://schemas.openxmlformats.org/officeDocument/2006/relationships/image" Target="../media/image8.gif"/><Relationship Id="rId10" Type="http://schemas.openxmlformats.org/officeDocument/2006/relationships/image" Target="../media/image18.png"/><Relationship Id="rId4" Type="http://schemas.openxmlformats.org/officeDocument/2006/relationships/image" Target="../media/image7.gif"/><Relationship Id="rId9" Type="http://schemas.openxmlformats.org/officeDocument/2006/relationships/image" Target="../media/image17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56427" y="5943600"/>
            <a:ext cx="3758973" cy="531812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©2009—2019 DeHon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#11 – Storage/</a:t>
            </a:r>
            <a:r>
              <a:rPr lang="en-US" sz="2000" dirty="0" err="1"/>
              <a:t>Filesystems</a:t>
            </a:r>
            <a:endParaRPr lang="en-US" sz="2000" dirty="0"/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18EDD-DE82-4622-AE44-A7557824296A}" type="slidenum">
              <a:rPr lang="en-US"/>
              <a:pPr/>
              <a:t>10</a:t>
            </a:fld>
            <a:endParaRPr lang="en-US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4000"/>
              <a:t>Samsung 256Mx8 NAND Flash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01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858125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01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853440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0119" name="Text Box 7"/>
          <p:cNvSpPr txBox="1">
            <a:spLocks noChangeArrowheads="1"/>
          </p:cNvSpPr>
          <p:nvPr/>
        </p:nvSpPr>
        <p:spPr bwMode="auto">
          <a:xfrm>
            <a:off x="381000" y="6248400"/>
            <a:ext cx="8291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http://www.datasheetcatalog.com/datasheets_pdf/K/9/E/2/K9E2G08U0M.shtml</a:t>
            </a:r>
          </a:p>
        </p:txBody>
      </p:sp>
      <p:sp>
        <p:nvSpPr>
          <p:cNvPr id="730120" name="Oval 8"/>
          <p:cNvSpPr>
            <a:spLocks noChangeArrowheads="1"/>
          </p:cNvSpPr>
          <p:nvPr/>
        </p:nvSpPr>
        <p:spPr bwMode="auto">
          <a:xfrm>
            <a:off x="5791200" y="1447800"/>
            <a:ext cx="3124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0121" name="Oval 9"/>
          <p:cNvSpPr>
            <a:spLocks noChangeArrowheads="1"/>
          </p:cNvSpPr>
          <p:nvPr/>
        </p:nvSpPr>
        <p:spPr bwMode="auto">
          <a:xfrm>
            <a:off x="5715000" y="2514600"/>
            <a:ext cx="3124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0123" name="Oval 11"/>
          <p:cNvSpPr>
            <a:spLocks noChangeArrowheads="1"/>
          </p:cNvSpPr>
          <p:nvPr/>
        </p:nvSpPr>
        <p:spPr bwMode="auto">
          <a:xfrm flipV="1">
            <a:off x="5638800" y="3276600"/>
            <a:ext cx="31242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571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20" grpId="0" animBg="1"/>
      <p:bldP spid="730121" grpId="0" animBg="1"/>
      <p:bldP spid="7301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D98E-EA4A-4DFA-9B0C-149B50430D27}" type="slidenum">
              <a:rPr lang="en-US"/>
              <a:pPr/>
              <a:t>11</a:t>
            </a:fld>
            <a:endParaRPr lang="en-US"/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Intel Solid-State Drive (SSD)</a:t>
            </a:r>
          </a:p>
        </p:txBody>
      </p:sp>
      <p:sp>
        <p:nvSpPr>
          <p:cNvPr id="728068" name="Text Box 4"/>
          <p:cNvSpPr txBox="1">
            <a:spLocks noChangeArrowheads="1"/>
          </p:cNvSpPr>
          <p:nvPr/>
        </p:nvSpPr>
        <p:spPr bwMode="auto">
          <a:xfrm>
            <a:off x="127000" y="5838825"/>
            <a:ext cx="833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tx2"/>
                </a:solidFill>
              </a:rPr>
              <a:t>SSDhttp</a:t>
            </a:r>
            <a:r>
              <a:rPr lang="en-US" sz="1800" dirty="0">
                <a:solidFill>
                  <a:schemeClr val="tx2"/>
                </a:solidFill>
              </a:rPr>
              <a:t>://</a:t>
            </a:r>
            <a:r>
              <a:rPr lang="en-US" sz="1800" dirty="0" err="1">
                <a:solidFill>
                  <a:schemeClr val="tx2"/>
                </a:solidFill>
              </a:rPr>
              <a:t>download.intel.com</a:t>
            </a:r>
            <a:r>
              <a:rPr lang="en-US" sz="1800" dirty="0">
                <a:solidFill>
                  <a:schemeClr val="tx2"/>
                </a:solidFill>
              </a:rPr>
              <a:t>/design/flash/</a:t>
            </a:r>
            <a:r>
              <a:rPr lang="en-US" sz="1800" dirty="0" err="1">
                <a:solidFill>
                  <a:schemeClr val="tx2"/>
                </a:solidFill>
              </a:rPr>
              <a:t>nand</a:t>
            </a:r>
            <a:r>
              <a:rPr lang="en-US" sz="1800" dirty="0">
                <a:solidFill>
                  <a:schemeClr val="tx2"/>
                </a:solidFill>
              </a:rPr>
              <a:t>/extreme/extreme-</a:t>
            </a:r>
            <a:r>
              <a:rPr lang="en-US" sz="1800" dirty="0" err="1">
                <a:solidFill>
                  <a:schemeClr val="tx2"/>
                </a:solidFill>
              </a:rPr>
              <a:t>sata</a:t>
            </a:r>
            <a:r>
              <a:rPr lang="en-US" sz="1800" dirty="0">
                <a:solidFill>
                  <a:schemeClr val="tx2"/>
                </a:solidFill>
              </a:rPr>
              <a:t>-</a:t>
            </a:r>
            <a:r>
              <a:rPr lang="en-US" sz="1800" dirty="0" err="1">
                <a:solidFill>
                  <a:schemeClr val="tx2"/>
                </a:solidFill>
              </a:rPr>
              <a:t>ssd-datasheet.pdf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7280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66762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80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08488"/>
            <a:ext cx="8229600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80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438400"/>
            <a:ext cx="84582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8074" name="Text Box 10"/>
          <p:cNvSpPr txBox="1">
            <a:spLocks noChangeArrowheads="1"/>
          </p:cNvSpPr>
          <p:nvPr/>
        </p:nvSpPr>
        <p:spPr bwMode="auto">
          <a:xfrm>
            <a:off x="2209800" y="3810000"/>
            <a:ext cx="380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35,000/s x 4KB = 140MB/s</a:t>
            </a:r>
          </a:p>
        </p:txBody>
      </p:sp>
    </p:spTree>
    <p:extLst>
      <p:ext uri="{BB962C8B-B14F-4D97-AF65-F5344CB8AC3E}">
        <p14:creationId xmlns:p14="http://schemas.microsoft.com/office/powerpoint/2010/main" val="39996476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access time model</a:t>
            </a:r>
          </a:p>
          <a:p>
            <a:pPr lvl="1"/>
            <a:r>
              <a:rPr lang="en-US" sz="3200" dirty="0"/>
              <a:t>T ~= A + B×N</a:t>
            </a:r>
          </a:p>
          <a:p>
            <a:pPr lvl="1"/>
            <a:r>
              <a:rPr lang="en-US" dirty="0"/>
              <a:t>Large fixed expense A</a:t>
            </a:r>
          </a:p>
          <a:p>
            <a:pPr lvl="2"/>
            <a:r>
              <a:rPr lang="en-US" dirty="0"/>
              <a:t>Erase block for flash ~ 3ms</a:t>
            </a:r>
          </a:p>
          <a:p>
            <a:pPr lvl="2"/>
            <a:r>
              <a:rPr lang="en-US" dirty="0"/>
              <a:t>(less for read, but for simplicity we’ll keep that)</a:t>
            </a:r>
          </a:p>
          <a:p>
            <a:pPr lvl="1"/>
            <a:r>
              <a:rPr lang="en-US" dirty="0"/>
              <a:t>High bandwidth B for sequential data</a:t>
            </a:r>
          </a:p>
          <a:p>
            <a:pPr lvl="2"/>
            <a:r>
              <a:rPr lang="en-US" dirty="0"/>
              <a:t>~100s of MB/s</a:t>
            </a:r>
          </a:p>
          <a:p>
            <a:pPr lvl="2"/>
            <a:r>
              <a:rPr lang="en-US" dirty="0"/>
              <a:t>B=10 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DC3B-3A9C-E34E-A0AB-5B7E2F05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1BF2C-A619-5A4C-A6C5-73D6694ED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Read N bytes: T=3ms + N*10ns</a:t>
            </a:r>
          </a:p>
          <a:p>
            <a:r>
              <a:rPr lang="en-US" dirty="0">
                <a:solidFill>
                  <a:srgbClr val="FF7F00"/>
                </a:solidFill>
              </a:rPr>
              <a:t>Throughput when reading random 32b words from memory?</a:t>
            </a:r>
          </a:p>
          <a:p>
            <a:pPr lvl="1"/>
            <a:r>
              <a:rPr lang="en-US" dirty="0"/>
              <a:t>Randomly select an address</a:t>
            </a:r>
          </a:p>
          <a:p>
            <a:pPr lvl="1"/>
            <a:r>
              <a:rPr lang="en-US" dirty="0"/>
              <a:t>Read 4B</a:t>
            </a:r>
          </a:p>
          <a:p>
            <a:pPr lvl="1"/>
            <a:r>
              <a:rPr lang="en-US" dirty="0"/>
              <a:t>repeat</a:t>
            </a:r>
          </a:p>
          <a:p>
            <a:r>
              <a:rPr lang="en-US" dirty="0">
                <a:solidFill>
                  <a:srgbClr val="FF7F00"/>
                </a:solidFill>
              </a:rPr>
              <a:t>Throughput when reading 4KB blocks from memory?</a:t>
            </a:r>
          </a:p>
          <a:p>
            <a:pPr lvl="1"/>
            <a:r>
              <a:rPr lang="en-US" dirty="0"/>
              <a:t>Randomly select an address</a:t>
            </a:r>
          </a:p>
          <a:p>
            <a:pPr lvl="1"/>
            <a:r>
              <a:rPr lang="en-US" dirty="0"/>
              <a:t>Read 4KB</a:t>
            </a:r>
          </a:p>
          <a:p>
            <a:pPr lvl="1"/>
            <a:r>
              <a:rPr lang="en-US" dirty="0"/>
              <a:t>repeat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DC898-EDD3-BA44-8539-AEB88EE6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DC3B-3A9C-E34E-A0AB-5B7E2F05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1BF2C-A619-5A4C-A6C5-73D6694ED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N bytes: T=3ms + N*10ns</a:t>
            </a:r>
          </a:p>
          <a:p>
            <a:r>
              <a:rPr lang="en-US" dirty="0">
                <a:solidFill>
                  <a:srgbClr val="FF7F00"/>
                </a:solidFill>
              </a:rPr>
              <a:t>Throughput when reading 1MB blocks from memory?</a:t>
            </a:r>
          </a:p>
          <a:p>
            <a:pPr lvl="1"/>
            <a:r>
              <a:rPr lang="en-US" dirty="0"/>
              <a:t>Randomly select an address</a:t>
            </a:r>
          </a:p>
          <a:p>
            <a:pPr lvl="1"/>
            <a:r>
              <a:rPr lang="en-US" dirty="0"/>
              <a:t>Read 1MB</a:t>
            </a:r>
          </a:p>
          <a:p>
            <a:pPr lvl="1"/>
            <a:r>
              <a:rPr lang="en-US" dirty="0"/>
              <a:t>repeat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DC898-EDD3-BA44-8539-AEB88EE6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2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98BE-29AD-40CC-BB51-0FE253AEC6C1}" type="slidenum">
              <a:rPr lang="en-US"/>
              <a:pPr/>
              <a:t>15</a:t>
            </a:fld>
            <a:endParaRPr lang="en-US"/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 and Implications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Flash </a:t>
            </a:r>
            <a:r>
              <a:rPr lang="en-US" dirty="0">
                <a:solidFill>
                  <a:srgbClr val="33CC33"/>
                </a:solidFill>
              </a:rPr>
              <a:t>throughput</a:t>
            </a:r>
            <a:r>
              <a:rPr lang="en-US" dirty="0"/>
              <a:t> and </a:t>
            </a:r>
            <a:r>
              <a:rPr lang="en-US" dirty="0">
                <a:solidFill>
                  <a:srgbClr val="CC0000"/>
                </a:solidFill>
              </a:rPr>
              <a:t>access time</a:t>
            </a:r>
          </a:p>
          <a:p>
            <a:pPr lvl="1"/>
            <a:r>
              <a:rPr lang="en-US" dirty="0"/>
              <a:t>3ms latency</a:t>
            </a:r>
          </a:p>
          <a:p>
            <a:pPr lvl="1"/>
            <a:r>
              <a:rPr lang="en-US" dirty="0"/>
              <a:t>100MB/s throughput (~1B/10ns)</a:t>
            </a:r>
          </a:p>
          <a:p>
            <a:r>
              <a:rPr lang="en-US" dirty="0">
                <a:solidFill>
                  <a:srgbClr val="FF9900"/>
                </a:solidFill>
              </a:rPr>
              <a:t>Observations?</a:t>
            </a:r>
          </a:p>
          <a:p>
            <a:pPr lvl="1"/>
            <a:r>
              <a:rPr lang="en-US" dirty="0">
                <a:solidFill>
                  <a:srgbClr val="33CC33"/>
                </a:solidFill>
              </a:rPr>
              <a:t>Throughput</a:t>
            </a:r>
            <a:r>
              <a:rPr lang="en-US" dirty="0"/>
              <a:t> faster than </a:t>
            </a:r>
            <a:r>
              <a:rPr lang="en-US" dirty="0">
                <a:solidFill>
                  <a:srgbClr val="CC0000"/>
                </a:solidFill>
              </a:rPr>
              <a:t>access time</a:t>
            </a:r>
          </a:p>
          <a:p>
            <a:pPr lvl="1"/>
            <a:r>
              <a:rPr lang="en-US" dirty="0"/>
              <a:t>3ms erase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Random byte access 333/s</a:t>
            </a:r>
          </a:p>
          <a:p>
            <a:pPr lvl="1"/>
            <a:r>
              <a:rPr lang="en-US" dirty="0"/>
              <a:t>Sequential access 100MB/s </a:t>
            </a:r>
          </a:p>
          <a:p>
            <a:r>
              <a:rPr lang="en-US" b="1" dirty="0"/>
              <a:t>Conclude: </a:t>
            </a:r>
          </a:p>
          <a:p>
            <a:pPr lvl="1"/>
            <a:r>
              <a:rPr lang="en-US" b="1" dirty="0"/>
              <a:t>Want to exploit sequential access!</a:t>
            </a:r>
          </a:p>
          <a:p>
            <a:pPr lvl="2"/>
            <a:r>
              <a:rPr lang="en-US" b="1" dirty="0"/>
              <a:t>Read and write blocks of data</a:t>
            </a:r>
          </a:p>
        </p:txBody>
      </p:sp>
    </p:spTree>
    <p:extLst>
      <p:ext uri="{BB962C8B-B14F-4D97-AF65-F5344CB8AC3E}">
        <p14:creationId xmlns:p14="http://schemas.microsoft.com/office/powerpoint/2010/main" val="27360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5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Drives / Hard Disks (HD)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collection of metallic “platters”</a:t>
            </a:r>
          </a:p>
          <a:p>
            <a:r>
              <a:rPr lang="en-US" sz="2400" dirty="0"/>
              <a:t>Each platter covered with magnetic material</a:t>
            </a:r>
          </a:p>
          <a:p>
            <a:r>
              <a:rPr lang="en-US" sz="2400" dirty="0"/>
              <a:t>Magnetic charge ‘stores’ 1 bit of information</a:t>
            </a:r>
          </a:p>
          <a:p>
            <a:r>
              <a:rPr lang="en-US" sz="2400" dirty="0"/>
              <a:t>Can vary charge across platter!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99" y="3752408"/>
            <a:ext cx="2844993" cy="242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i.msdn.microsoft.com/dynimg/IC66395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49" y="3538052"/>
            <a:ext cx="3485854" cy="268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3.bp.blogspot.com/-gdx9xGsRpRs/UnKu0xoHptI/AAAAAAAAAB8/L_WQycnQOrw/s320/dd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3" y="4089912"/>
            <a:ext cx="2806695" cy="208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38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Each bit located at a position (R,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</a:t>
            </a:r>
            <a:r>
              <a:rPr lang="en-US" sz="2400" dirty="0"/>
              <a:t>)</a:t>
            </a:r>
            <a:endParaRPr lang="en-US" sz="2400" dirty="0">
              <a:latin typeface="Symbol" pitchFamily="18" charset="2"/>
            </a:endParaRPr>
          </a:p>
          <a:p>
            <a:r>
              <a:rPr lang="en-US" sz="2400" dirty="0"/>
              <a:t>Head arm moves</a:t>
            </a:r>
          </a:p>
          <a:p>
            <a:pPr lvl="1"/>
            <a:r>
              <a:rPr lang="en-US" sz="2000" dirty="0"/>
              <a:t>Varies R</a:t>
            </a:r>
          </a:p>
          <a:p>
            <a:r>
              <a:rPr lang="en-US" sz="2400" dirty="0"/>
              <a:t>Disk spins</a:t>
            </a:r>
          </a:p>
          <a:p>
            <a:pPr lvl="1"/>
            <a:r>
              <a:rPr lang="en-US" sz="2000" dirty="0"/>
              <a:t>Vary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</a:t>
            </a:r>
            <a:endParaRPr lang="en-US" sz="2000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924B-1741-434E-975B-2CAFF90FCD8D}" type="slidenum">
              <a:rPr lang="en-US"/>
              <a:pPr/>
              <a:t>17</a:t>
            </a:fld>
            <a:endParaRPr lang="en-US"/>
          </a:p>
        </p:txBody>
      </p:sp>
      <p:pic>
        <p:nvPicPr>
          <p:cNvPr id="72192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2350" y="2057400"/>
            <a:ext cx="55816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5234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98BE-29AD-40CC-BB51-0FE253AEC6C1}" type="slidenum">
              <a:rPr lang="en-US"/>
              <a:pPr/>
              <a:t>18</a:t>
            </a:fld>
            <a:endParaRPr lang="en-US"/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 and Implications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Disk </a:t>
            </a:r>
            <a:r>
              <a:rPr lang="en-US" dirty="0">
                <a:solidFill>
                  <a:srgbClr val="33CC33"/>
                </a:solidFill>
              </a:rPr>
              <a:t>throughput</a:t>
            </a:r>
            <a:r>
              <a:rPr lang="en-US" dirty="0"/>
              <a:t> and </a:t>
            </a:r>
            <a:r>
              <a:rPr lang="en-US" dirty="0">
                <a:solidFill>
                  <a:srgbClr val="CC0000"/>
                </a:solidFill>
              </a:rPr>
              <a:t>access time</a:t>
            </a:r>
          </a:p>
          <a:p>
            <a:pPr lvl="1"/>
            <a:r>
              <a:rPr lang="en-US" dirty="0"/>
              <a:t>10ms latency (move head in R, disk spin </a:t>
            </a:r>
            <a:r>
              <a:rPr lang="en-US" dirty="0">
                <a:latin typeface="Symbol" pitchFamily="18" charset="2"/>
                <a:sym typeface="Symbol" pitchFamily="18" charset="2"/>
              </a:rPr>
              <a:t>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280MB/s throughput (~1B/4ns)</a:t>
            </a:r>
          </a:p>
          <a:p>
            <a:r>
              <a:rPr lang="en-US" dirty="0">
                <a:solidFill>
                  <a:srgbClr val="FF9900"/>
                </a:solidFill>
              </a:rPr>
              <a:t>Observations?</a:t>
            </a:r>
          </a:p>
          <a:p>
            <a:pPr lvl="1"/>
            <a:r>
              <a:rPr lang="en-US" dirty="0">
                <a:solidFill>
                  <a:srgbClr val="33CC33"/>
                </a:solidFill>
              </a:rPr>
              <a:t>Throughput</a:t>
            </a:r>
            <a:r>
              <a:rPr lang="en-US" dirty="0"/>
              <a:t> faster than </a:t>
            </a:r>
            <a:r>
              <a:rPr lang="en-US" dirty="0">
                <a:solidFill>
                  <a:srgbClr val="CC0000"/>
                </a:solidFill>
              </a:rPr>
              <a:t>access time</a:t>
            </a:r>
          </a:p>
          <a:p>
            <a:pPr lvl="1"/>
            <a:r>
              <a:rPr lang="en-US" dirty="0"/>
              <a:t>10ms seek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Random Byte access 100b/s</a:t>
            </a:r>
          </a:p>
          <a:p>
            <a:pPr lvl="1"/>
            <a:r>
              <a:rPr lang="en-US" dirty="0"/>
              <a:t>Sequential access 280MB/s </a:t>
            </a:r>
          </a:p>
          <a:p>
            <a:r>
              <a:rPr lang="en-US" b="1" dirty="0"/>
              <a:t>Conclude: </a:t>
            </a:r>
          </a:p>
          <a:p>
            <a:pPr lvl="1"/>
            <a:r>
              <a:rPr lang="en-US" b="1" dirty="0"/>
              <a:t>Want to exploit sequential access!</a:t>
            </a:r>
          </a:p>
          <a:p>
            <a:pPr lvl="2"/>
            <a:r>
              <a:rPr lang="en-US" b="1" dirty="0"/>
              <a:t>Read blocks of data</a:t>
            </a:r>
          </a:p>
        </p:txBody>
      </p:sp>
    </p:spTree>
    <p:extLst>
      <p:ext uri="{BB962C8B-B14F-4D97-AF65-F5344CB8AC3E}">
        <p14:creationId xmlns:p14="http://schemas.microsoft.com/office/powerpoint/2010/main" val="321878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5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85800" y="2943491"/>
            <a:ext cx="84582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</a:t>
            </a:r>
          </a:p>
        </p:txBody>
      </p:sp>
    </p:spTree>
    <p:extLst>
      <p:ext uri="{BB962C8B-B14F-4D97-AF65-F5344CB8AC3E}">
        <p14:creationId xmlns:p14="http://schemas.microsoft.com/office/powerpoint/2010/main" val="386846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dirty="0"/>
              <a:t>Where are we on course map?</a:t>
            </a:r>
            <a:endParaRPr lang="en-US" sz="2000" dirty="0"/>
          </a:p>
          <a:p>
            <a:r>
              <a:rPr lang="en-US" sz="2400" dirty="0"/>
              <a:t>Overview of Today’s Lecture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How/Where do we store our digital music?</a:t>
            </a:r>
          </a:p>
          <a:p>
            <a:pPr lvl="1"/>
            <a:r>
              <a:rPr lang="en-US" sz="2000" dirty="0"/>
              <a:t>Persistent Storage Technology</a:t>
            </a:r>
          </a:p>
          <a:p>
            <a:pPr lvl="1"/>
            <a:r>
              <a:rPr lang="en-US" sz="2000" dirty="0" err="1"/>
              <a:t>Filesystems</a:t>
            </a:r>
            <a:r>
              <a:rPr lang="en-US" sz="2000" dirty="0"/>
              <a:t> </a:t>
            </a:r>
          </a:p>
          <a:p>
            <a:pPr lvl="2"/>
            <a:r>
              <a:rPr lang="en-US" sz="1600" dirty="0"/>
              <a:t>Abstraction 1: files/directories</a:t>
            </a:r>
          </a:p>
          <a:p>
            <a:pPr lvl="2"/>
            <a:r>
              <a:rPr lang="en-US" sz="1600" dirty="0"/>
              <a:t>Abstraction 2: b-nodes/</a:t>
            </a:r>
            <a:r>
              <a:rPr lang="en-US" sz="1600" dirty="0" err="1"/>
              <a:t>i</a:t>
            </a:r>
            <a:r>
              <a:rPr lang="en-US" sz="1600" dirty="0"/>
              <a:t>-nodes</a:t>
            </a:r>
          </a:p>
          <a:p>
            <a:pPr lvl="2"/>
            <a:r>
              <a:rPr lang="en-US" sz="1600" dirty="0"/>
              <a:t>Abstraction 3: </a:t>
            </a:r>
            <a:r>
              <a:rPr lang="en-US" sz="1600" dirty="0" err="1"/>
              <a:t>filesystems</a:t>
            </a:r>
            <a:endParaRPr lang="en-US" sz="1600" dirty="0"/>
          </a:p>
          <a:p>
            <a:r>
              <a:rPr lang="en-US" sz="2400" dirty="0"/>
              <a:t>Next Lab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Organize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technology to store bits</a:t>
            </a:r>
          </a:p>
          <a:p>
            <a:pPr lvl="1"/>
            <a:r>
              <a:rPr lang="en-US" dirty="0"/>
              <a:t>GB, TB of data</a:t>
            </a:r>
          </a:p>
          <a:p>
            <a:r>
              <a:rPr lang="en-US" dirty="0"/>
              <a:t>How do we find our data?</a:t>
            </a:r>
          </a:p>
          <a:p>
            <a:pPr lvl="1"/>
            <a:r>
              <a:rPr lang="en-US" dirty="0"/>
              <a:t>Remembering one 40b address could be hard</a:t>
            </a:r>
          </a:p>
          <a:p>
            <a:r>
              <a:rPr lang="en-US" dirty="0"/>
              <a:t>How do we distinguish used/unused storage?</a:t>
            </a:r>
          </a:p>
          <a:p>
            <a:pPr lvl="1"/>
            <a:r>
              <a:rPr lang="en-US" dirty="0"/>
              <a:t>Make sure someone doesn’t overwrite our data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61366"/>
            <a:ext cx="8686800" cy="1493134"/>
          </a:xfrm>
        </p:spPr>
        <p:txBody>
          <a:bodyPr>
            <a:noAutofit/>
          </a:bodyPr>
          <a:lstStyle/>
          <a:p>
            <a:r>
              <a:rPr lang="en-US" sz="2000" dirty="0"/>
              <a:t>A file is simply a collection of bits</a:t>
            </a:r>
          </a:p>
          <a:p>
            <a:pPr lvl="1"/>
            <a:r>
              <a:rPr lang="en-US" sz="1800" dirty="0"/>
              <a:t>Whether it’s an ASCII file or a binary file (.</a:t>
            </a:r>
            <a:r>
              <a:rPr lang="en-US" sz="1800" dirty="0" err="1"/>
              <a:t>docx</a:t>
            </a:r>
            <a:r>
              <a:rPr lang="en-US" sz="1800" dirty="0"/>
              <a:t>, pdf, </a:t>
            </a:r>
            <a:r>
              <a:rPr lang="en-US" sz="1800" dirty="0" err="1"/>
              <a:t>etc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A program gives the bits meaning</a:t>
            </a:r>
          </a:p>
          <a:p>
            <a:pPr lvl="1"/>
            <a:r>
              <a:rPr lang="en-US" sz="1800" dirty="0"/>
              <a:t>Sequential access to bits efficient </a:t>
            </a:r>
            <a:r>
              <a:rPr lang="en-US" sz="1800" dirty="0" err="1">
                <a:sym typeface="Wingdings"/>
              </a:rPr>
              <a:t></a:t>
            </a:r>
            <a:r>
              <a:rPr lang="en-US" sz="1800" dirty="0">
                <a:sym typeface="Wingdings"/>
              </a:rPr>
              <a:t> useful to group together so can read all at once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91314" y="1807238"/>
            <a:ext cx="3733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LOVE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ESE150!</a:t>
            </a:r>
          </a:p>
        </p:txBody>
      </p:sp>
      <p:pic>
        <p:nvPicPr>
          <p:cNvPr id="5128" name="Picture 8" descr="http://www.quickanddirtytips.com/sites/default/files/styles/insert_large/public/images/4268/four-file-folders.jpg%20?itok=JR1F62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1" y="1216146"/>
            <a:ext cx="2822454" cy="282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93602" y="1419830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File: my_file.txt  (14 characters)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1314" y="2627373"/>
            <a:ext cx="3733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X49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x20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x4C x4F x56 x45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x20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x45 x53 x45 x31 x35 x30 x21</a:t>
            </a:r>
          </a:p>
        </p:txBody>
      </p:sp>
      <p:sp>
        <p:nvSpPr>
          <p:cNvPr id="10" name="Right Arrow 9"/>
          <p:cNvSpPr/>
          <p:nvPr/>
        </p:nvSpPr>
        <p:spPr>
          <a:xfrm rot="5400000">
            <a:off x="5896363" y="1940609"/>
            <a:ext cx="424405" cy="925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78315" y="4003875"/>
            <a:ext cx="3733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01001001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00100000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01001100 01001111 01010110 01000101 …</a:t>
            </a:r>
          </a:p>
        </p:txBody>
      </p:sp>
      <p:sp>
        <p:nvSpPr>
          <p:cNvPr id="15" name="Right Arrow 14"/>
          <p:cNvSpPr/>
          <p:nvPr/>
        </p:nvSpPr>
        <p:spPr>
          <a:xfrm rot="5400000">
            <a:off x="5883364" y="3317111"/>
            <a:ext cx="424405" cy="925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>
            <a:off x="2453833" y="3402957"/>
            <a:ext cx="1824482" cy="1062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3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 animBg="1"/>
      <p:bldP spid="10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85800" y="2943491"/>
            <a:ext cx="8458200" cy="1219200"/>
          </a:xfrm>
        </p:spPr>
        <p:txBody>
          <a:bodyPr/>
          <a:lstStyle/>
          <a:p>
            <a:r>
              <a:rPr lang="en-US" dirty="0"/>
              <a:t>Mapping physical storage media to “bit/bytes/blocks”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Blocks </a:t>
            </a:r>
            <a:r>
              <a:rPr lang="en-US" dirty="0">
                <a:sym typeface="Wingdings" panose="05000000000000000000" pitchFamily="2" charset="2"/>
              </a:rPr>
              <a:t> Physical Disk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91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a file stored?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file is an abstraction of the physical storage media</a:t>
            </a:r>
          </a:p>
          <a:p>
            <a:pPr lvl="1"/>
            <a:r>
              <a:rPr lang="en-US" sz="2000" dirty="0"/>
              <a:t>Media “independent”</a:t>
            </a:r>
          </a:p>
          <a:p>
            <a:pPr lvl="1"/>
            <a:r>
              <a:rPr lang="en-US" sz="2000" dirty="0"/>
              <a:t>Don’t care how technology is implemented, just read/write file!</a:t>
            </a:r>
          </a:p>
          <a:p>
            <a:r>
              <a:rPr lang="en-US" sz="2400" dirty="0"/>
              <a:t>Recall a file consists of:</a:t>
            </a:r>
          </a:p>
          <a:p>
            <a:pPr lvl="1"/>
            <a:r>
              <a:rPr lang="en-US" sz="1800" dirty="0"/>
              <a:t>A bunch of bits</a:t>
            </a:r>
          </a:p>
          <a:p>
            <a:pPr lvl="1"/>
            <a:r>
              <a:rPr lang="en-US" sz="1800" dirty="0"/>
              <a:t>Logically related</a:t>
            </a:r>
          </a:p>
          <a:p>
            <a:pPr lvl="1"/>
            <a:r>
              <a:rPr lang="en-US" sz="1800" dirty="0"/>
              <a:t>Ex: my_report.docx, </a:t>
            </a:r>
            <a:r>
              <a:rPr lang="en-US" sz="1800" dirty="0" err="1"/>
              <a:t>etc</a:t>
            </a:r>
            <a:endParaRPr lang="en-US" sz="1800" dirty="0"/>
          </a:p>
          <a:p>
            <a:r>
              <a:rPr lang="en-US" sz="2200" dirty="0"/>
              <a:t>A file system is responsible</a:t>
            </a:r>
          </a:p>
          <a:p>
            <a:pPr marL="0" indent="0">
              <a:buNone/>
            </a:pPr>
            <a:r>
              <a:rPr lang="en-US" sz="2200" dirty="0"/>
              <a:t>    for providing this </a:t>
            </a:r>
          </a:p>
          <a:p>
            <a:pPr marL="0" indent="0">
              <a:buNone/>
            </a:pPr>
            <a:r>
              <a:rPr lang="en-US" sz="2200" dirty="0"/>
              <a:t>    abstraction of the disk</a:t>
            </a:r>
          </a:p>
          <a:p>
            <a:pPr lvl="1"/>
            <a:r>
              <a:rPr lang="en-US" sz="1800" dirty="0"/>
              <a:t>On storage media, at lowest </a:t>
            </a:r>
          </a:p>
          <a:p>
            <a:pPr marL="457200" lvl="1" indent="0">
              <a:buNone/>
            </a:pPr>
            <a:r>
              <a:rPr lang="en-US" sz="2000" dirty="0"/>
              <a:t>    level, file is in “blocks” of bits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BCD117-C5E2-224A-B96A-B59CCDC98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01" y="2752023"/>
            <a:ext cx="1024612" cy="347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8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store files on physical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 we write data to a disk, we do it sequentially…</a:t>
            </a:r>
          </a:p>
          <a:p>
            <a:pPr lvl="1"/>
            <a:r>
              <a:rPr lang="en-US" sz="2000" dirty="0"/>
              <a:t>Data in File 1 = blue, Data in File 2 = red, Data in file 3 = grey…</a:t>
            </a:r>
          </a:p>
          <a:p>
            <a:r>
              <a:rPr lang="en-US" sz="2400" dirty="0"/>
              <a:t>Sequentially written files have huge advantage in terms of access time…</a:t>
            </a:r>
          </a:p>
          <a:p>
            <a:pPr lvl="1"/>
            <a:r>
              <a:rPr lang="en-US" sz="2000" dirty="0"/>
              <a:t>more so when we were dealing with hard disks,</a:t>
            </a:r>
            <a:br>
              <a:rPr lang="en-US" sz="2000" dirty="0"/>
            </a:br>
            <a:r>
              <a:rPr lang="en-US" sz="2000" dirty="0"/>
              <a:t>but some advantage for flash memory,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A35216-2E74-5242-9EBD-2CFA5F343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507" y="2887921"/>
            <a:ext cx="1034615" cy="35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5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store files on physical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562"/>
            <a:ext cx="8686800" cy="48466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First Model</a:t>
            </a:r>
          </a:p>
          <a:p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2400" b="0" dirty="0">
                <a:solidFill>
                  <a:schemeClr val="tx1"/>
                </a:solidFill>
              </a:rPr>
              <a:t>File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start address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Length</a:t>
            </a:r>
          </a:p>
          <a:p>
            <a:r>
              <a:rPr lang="en-US" sz="2400" b="0" dirty="0">
                <a:solidFill>
                  <a:schemeClr val="tx1"/>
                </a:solidFill>
              </a:rPr>
              <a:t>Allocate space sequentially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Keep track of first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free address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But what happens when…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Delete file?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Append to a file?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5274A-D6A4-9B44-ADFA-688284819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507" y="2887921"/>
            <a:ext cx="1034615" cy="351287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166C51-E6DF-384A-B3C4-607915EFB365}"/>
              </a:ext>
            </a:extLst>
          </p:cNvPr>
          <p:cNvCxnSpPr/>
          <p:nvPr/>
        </p:nvCxnSpPr>
        <p:spPr>
          <a:xfrm>
            <a:off x="7027101" y="5285984"/>
            <a:ext cx="676406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35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Deleting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we shorten file1 (blue file)…</a:t>
            </a:r>
          </a:p>
          <a:p>
            <a:pPr lvl="1"/>
            <a:r>
              <a:rPr lang="en-US" dirty="0"/>
              <a:t>We now have 2 open spaces (blocks) on disk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happens when write a 4</a:t>
            </a:r>
            <a:r>
              <a:rPr lang="en-US" baseline="30000" dirty="0">
                <a:solidFill>
                  <a:srgbClr val="FF6600"/>
                </a:solidFill>
              </a:rPr>
              <a:t>th</a:t>
            </a:r>
            <a:r>
              <a:rPr lang="en-US" dirty="0">
                <a:solidFill>
                  <a:srgbClr val="FF6600"/>
                </a:solidFill>
              </a:rPr>
              <a:t> file of 4 blocks?</a:t>
            </a:r>
          </a:p>
          <a:p>
            <a:pPr lvl="2"/>
            <a:endParaRPr lang="en-US" i="1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8C3D78-8B4C-1D4C-B47B-B66225D00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17" y="3056351"/>
            <a:ext cx="1672225" cy="3344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740846-A3E2-C54B-9979-9958DAFCD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434" y="3056351"/>
            <a:ext cx="1672225" cy="334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2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store files on physical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could also lengthen file1 (blue file)…</a:t>
            </a:r>
          </a:p>
          <a:p>
            <a:pPr lvl="1"/>
            <a:r>
              <a:rPr lang="en-US" dirty="0"/>
              <a:t>Ex. Now need six (blocks) to store file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accommodate?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C70479-BAFA-0740-BE0A-90605DC8C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507" y="2887921"/>
            <a:ext cx="1034615" cy="351287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FD24AF-D365-BB4B-9171-02A4B1112F73}"/>
              </a:ext>
            </a:extLst>
          </p:cNvPr>
          <p:cNvCxnSpPr/>
          <p:nvPr/>
        </p:nvCxnSpPr>
        <p:spPr>
          <a:xfrm>
            <a:off x="7027101" y="5285984"/>
            <a:ext cx="676406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351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store files on physical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could also lengthen file1 (blue file)…</a:t>
            </a:r>
          </a:p>
          <a:p>
            <a:pPr lvl="1"/>
            <a:r>
              <a:rPr lang="en-US" dirty="0"/>
              <a:t>Ex. Now need six (blocks) to store file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accommodate?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9C4B58-A63C-3F44-9002-0DEF8B8F3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60" y="2797106"/>
            <a:ext cx="1756440" cy="3512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89741A-87D4-4B44-BAC6-C1ED2E377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97106"/>
            <a:ext cx="1034615" cy="351287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F99562-07C3-1744-B3D8-634FA9FE9B41}"/>
              </a:ext>
            </a:extLst>
          </p:cNvPr>
          <p:cNvCxnSpPr/>
          <p:nvPr/>
        </p:nvCxnSpPr>
        <p:spPr>
          <a:xfrm>
            <a:off x="3895594" y="5195169"/>
            <a:ext cx="676406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864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store files on physical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562"/>
            <a:ext cx="8686800" cy="48466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First Model</a:t>
            </a:r>
          </a:p>
          <a:p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2400" b="0" dirty="0">
                <a:solidFill>
                  <a:schemeClr val="tx1"/>
                </a:solidFill>
              </a:rPr>
              <a:t>File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start address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Length</a:t>
            </a:r>
          </a:p>
          <a:p>
            <a:r>
              <a:rPr lang="en-US" sz="2400" b="0" dirty="0">
                <a:solidFill>
                  <a:schemeClr val="tx1"/>
                </a:solidFill>
              </a:rPr>
              <a:t>Allocate space sequentially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Keep track of first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free address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Problem: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Can never reclaim space when freed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0C0124-F24E-0640-B202-C763B10E8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60" y="2797106"/>
            <a:ext cx="1756440" cy="35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2,5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359400" y="457200"/>
            <a:ext cx="755110" cy="516398"/>
            <a:chOff x="13970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3970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6" y="4800600"/>
            <a:ext cx="450764" cy="411444"/>
            <a:chOff x="1407374" y="3446002"/>
            <a:chExt cx="598828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4" y="3461059"/>
              <a:ext cx="598828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11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7" y="4556854"/>
            <a:ext cx="470000" cy="411444"/>
            <a:chOff x="1407375" y="3446002"/>
            <a:chExt cx="624383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13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0" y="6446556"/>
            <a:ext cx="470000" cy="411444"/>
            <a:chOff x="1407375" y="3446002"/>
            <a:chExt cx="624383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4" name="Rectangle 83"/>
          <p:cNvSpPr/>
          <p:nvPr/>
        </p:nvSpPr>
        <p:spPr>
          <a:xfrm>
            <a:off x="8001000" y="990600"/>
            <a:ext cx="1151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OS/File-</a:t>
            </a:r>
          </a:p>
          <a:p>
            <a:r>
              <a:rPr lang="en-US" sz="2000" b="1" dirty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7423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store files on physical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562"/>
            <a:ext cx="8686800" cy="48466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Second  Model</a:t>
            </a:r>
          </a:p>
          <a:p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2400" b="0" dirty="0">
                <a:solidFill>
                  <a:schemeClr val="tx1"/>
                </a:solidFill>
              </a:rPr>
              <a:t>File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start address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Length</a:t>
            </a:r>
          </a:p>
          <a:p>
            <a:r>
              <a:rPr lang="en-US" sz="2400" b="0" dirty="0">
                <a:solidFill>
                  <a:schemeClr val="tx1"/>
                </a:solidFill>
              </a:rPr>
              <a:t>Allocate space where will fit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Keep track of list of free regions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Search for free region that has enough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space to hold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0C0124-F24E-0640-B202-C763B10E8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60" y="2797106"/>
            <a:ext cx="1756440" cy="35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8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247E9-1B35-3449-AF48-4BAAB6CE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6FED2-EEB6-0843-A978-C0671906D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to add 4 block file</a:t>
            </a:r>
          </a:p>
          <a:p>
            <a:r>
              <a:rPr lang="en-US" dirty="0">
                <a:solidFill>
                  <a:srgbClr val="FF7F00"/>
                </a:solidFill>
              </a:rPr>
              <a:t>What happens here?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FDB71-DF98-6842-AEA2-F16630F0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FE1A16-971B-EA45-97E1-853AFE3D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205" y="858404"/>
            <a:ext cx="1531871" cy="520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96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247E9-1B35-3449-AF48-4BAAB6CE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6FED2-EEB6-0843-A978-C0671906D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/>
              <a:t>Second  Model</a:t>
            </a:r>
          </a:p>
          <a:p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2400" b="0" dirty="0">
                <a:solidFill>
                  <a:schemeClr val="tx1"/>
                </a:solidFill>
              </a:rPr>
              <a:t>File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start address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Length</a:t>
            </a:r>
          </a:p>
          <a:p>
            <a:r>
              <a:rPr lang="en-US" sz="2400" b="0" dirty="0">
                <a:solidFill>
                  <a:schemeClr val="tx1"/>
                </a:solidFill>
              </a:rPr>
              <a:t>Allocate space where will fit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Keep track of list of free regions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Search for free region that has enough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space to hold file</a:t>
            </a:r>
          </a:p>
          <a:p>
            <a:r>
              <a:rPr lang="en-US" dirty="0">
                <a:solidFill>
                  <a:srgbClr val="FF0000"/>
                </a:solidFill>
              </a:rPr>
              <a:t>Problem: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Space becomes fragmented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May have enough space, but not contiguous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FDB71-DF98-6842-AEA2-F16630F0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AC5018-35E9-BC4D-9B0D-2562C66B2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205" y="632936"/>
            <a:ext cx="1531871" cy="520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17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247E9-1B35-3449-AF48-4BAAB6CE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store files on physical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6FED2-EEB6-0843-A978-C0671906D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Third  Model</a:t>
            </a:r>
          </a:p>
          <a:p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2400" b="0" dirty="0">
                <a:solidFill>
                  <a:schemeClr val="tx1"/>
                </a:solidFill>
              </a:rPr>
              <a:t>File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Collection of blocks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Not necessarily contiguous</a:t>
            </a:r>
          </a:p>
          <a:p>
            <a:r>
              <a:rPr lang="en-US" sz="2400" b="0" dirty="0">
                <a:solidFill>
                  <a:schemeClr val="tx1"/>
                </a:solidFill>
              </a:rPr>
              <a:t>Allocate unused set of blocks</a:t>
            </a:r>
          </a:p>
          <a:p>
            <a:r>
              <a:rPr lang="en-US" sz="2400" b="0" dirty="0">
                <a:solidFill>
                  <a:schemeClr val="tx1"/>
                </a:solidFill>
              </a:rPr>
              <a:t>Use pointers/links to connect together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FDB71-DF98-6842-AEA2-F16630F0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7EC9B5-5061-EB4C-8AA0-B996A08A8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96" y="1667657"/>
            <a:ext cx="1343980" cy="456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23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5CCCD-E101-734B-8B8B-87E2608F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Media Defects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5B14D-04EA-FD40-8D7F-872FE183C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media often has errors</a:t>
            </a:r>
          </a:p>
          <a:p>
            <a:pPr lvl="1"/>
            <a:r>
              <a:rPr lang="en-US" dirty="0"/>
              <a:t>Bits that cannot be written or won’t hold their values</a:t>
            </a:r>
          </a:p>
          <a:p>
            <a:r>
              <a:rPr lang="en-US" dirty="0"/>
              <a:t>Also prevents making all files contiguous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1F313-F1CE-594E-B2F2-3BB360BE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1E32A3-928A-F346-9495-6C1F4CD5E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74" y="3083701"/>
            <a:ext cx="926926" cy="314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06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247E9-1B35-3449-AF48-4BAAB6CE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store files on physical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6FED2-EEB6-0843-A978-C0671906D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Third  Model</a:t>
            </a:r>
          </a:p>
          <a:p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2400" b="0" dirty="0">
                <a:solidFill>
                  <a:schemeClr val="tx1"/>
                </a:solidFill>
              </a:rPr>
              <a:t>File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Collection of blocks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Not necessarily contiguous</a:t>
            </a:r>
          </a:p>
          <a:p>
            <a:r>
              <a:rPr lang="en-US" sz="2400" b="0" dirty="0">
                <a:solidFill>
                  <a:schemeClr val="tx1"/>
                </a:solidFill>
              </a:rPr>
              <a:t>Allocate unused set of blocks</a:t>
            </a:r>
          </a:p>
          <a:p>
            <a:r>
              <a:rPr lang="en-US" sz="2400" b="0" dirty="0">
                <a:solidFill>
                  <a:schemeClr val="tx1"/>
                </a:solidFill>
              </a:rPr>
              <a:t>Use pointers/links to connect together</a:t>
            </a:r>
          </a:p>
          <a:p>
            <a:r>
              <a:rPr lang="en-US" sz="2400" b="0" dirty="0">
                <a:solidFill>
                  <a:srgbClr val="FF7F00"/>
                </a:solidFill>
              </a:rPr>
              <a:t>How does this model accommodate defects?</a:t>
            </a:r>
            <a:endParaRPr lang="en-US" dirty="0">
              <a:solidFill>
                <a:srgbClr val="FF7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FDB71-DF98-6842-AEA2-F16630F0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697E9C-DB57-EC40-9AF3-F01EADDA9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74" y="2294562"/>
            <a:ext cx="926926" cy="314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59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2170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Fragmentation is a fact of life</a:t>
            </a:r>
          </a:p>
          <a:p>
            <a:pPr lvl="1"/>
            <a:r>
              <a:rPr lang="en-US" dirty="0"/>
              <a:t>But who is keeping track of all this </a:t>
            </a:r>
            <a:br>
              <a:rPr lang="en-US" dirty="0"/>
            </a:br>
            <a:r>
              <a:rPr lang="en-US" dirty="0"/>
              <a:t>fragmentation?</a:t>
            </a:r>
          </a:p>
          <a:p>
            <a:pPr lvl="2"/>
            <a:r>
              <a:rPr lang="en-US" b="1" dirty="0" err="1">
                <a:solidFill>
                  <a:srgbClr val="FF0000"/>
                </a:solidFill>
              </a:rPr>
              <a:t>Filesystem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i="1" dirty="0"/>
              <a:t>Note: de-fragmentation software built into OSs now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BCC0DF-5C59-CF4A-B152-7769E6FF4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830" y="1404611"/>
            <a:ext cx="1343980" cy="456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2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85800" y="2943491"/>
            <a:ext cx="84582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filesystem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8469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Formation of a File / </a:t>
            </a:r>
            <a:r>
              <a:rPr lang="en-US" dirty="0" err="1"/>
              <a:t>Filesystem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Represent File</a:t>
            </a:r>
          </a:p>
          <a:p>
            <a:pPr lvl="1"/>
            <a:r>
              <a:rPr lang="en-US" sz="2000" dirty="0"/>
              <a:t>Not always just a sequence of bits on the media</a:t>
            </a:r>
          </a:p>
          <a:p>
            <a:r>
              <a:rPr lang="en-US" sz="2400" dirty="0"/>
              <a:t>When files become fragmented…</a:t>
            </a:r>
          </a:p>
          <a:p>
            <a:pPr lvl="1"/>
            <a:r>
              <a:rPr lang="en-US" sz="2000" dirty="0"/>
              <a:t>How account for and manage fragmentation?</a:t>
            </a:r>
          </a:p>
          <a:p>
            <a:r>
              <a:rPr lang="en-US" sz="2400" dirty="0"/>
              <a:t>How do we know where </a:t>
            </a:r>
            <a:r>
              <a:rPr lang="en-US" sz="2400" dirty="0" err="1"/>
              <a:t>freespace</a:t>
            </a:r>
            <a:r>
              <a:rPr lang="en-US" sz="2400" dirty="0"/>
              <a:t> is?</a:t>
            </a:r>
          </a:p>
          <a:p>
            <a:r>
              <a:rPr lang="en-US" sz="2400" dirty="0"/>
              <a:t>For that matter…</a:t>
            </a:r>
          </a:p>
          <a:p>
            <a:pPr lvl="1"/>
            <a:r>
              <a:rPr lang="en-US" sz="2000" dirty="0"/>
              <a:t>How kept track of files, or even find on the disk?</a:t>
            </a:r>
          </a:p>
          <a:p>
            <a:r>
              <a:rPr lang="en-US" sz="2400" dirty="0"/>
              <a:t>The file system</a:t>
            </a:r>
          </a:p>
          <a:p>
            <a:pPr lvl="1"/>
            <a:r>
              <a:rPr lang="en-US" sz="2000" dirty="0"/>
              <a:t>Part of the operating system that organizes/keeps track of the disk</a:t>
            </a:r>
          </a:p>
          <a:p>
            <a:pPr lvl="1"/>
            <a:r>
              <a:rPr lang="en-US" sz="1800" dirty="0"/>
              <a:t>To understand what its keeping track of, we need to see what a file is…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1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is not just a sequence of bits</a:t>
            </a:r>
          </a:p>
          <a:p>
            <a:r>
              <a:rPr lang="en-US" dirty="0"/>
              <a:t>Contains some data about it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Type</a:t>
            </a:r>
          </a:p>
          <a:p>
            <a:pPr lvl="1"/>
            <a:r>
              <a:rPr lang="en-US" dirty="0"/>
              <a:t>Timestamp, ….</a:t>
            </a:r>
          </a:p>
          <a:p>
            <a:r>
              <a:rPr lang="en-US" dirty="0"/>
              <a:t>Set of pointers to the data (when large)</a:t>
            </a:r>
          </a:p>
          <a:p>
            <a:pPr lvl="1"/>
            <a:r>
              <a:rPr lang="en-US" dirty="0"/>
              <a:t>Allowing the data to be non-sequential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457200"/>
            <a:ext cx="8686800" cy="838200"/>
          </a:xfrm>
        </p:spPr>
        <p:txBody>
          <a:bodyPr/>
          <a:lstStyle/>
          <a:p>
            <a:r>
              <a:rPr lang="en-US" dirty="0"/>
              <a:t>Course Map – </a:t>
            </a:r>
            <a:r>
              <a:rPr lang="en-US"/>
              <a:t>Week 10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2,5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6</a:t>
              </a:r>
            </a:p>
          </p:txBody>
        </p:sp>
      </p:grpSp>
      <p:pic>
        <p:nvPicPr>
          <p:cNvPr id="60" name="Picture 5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Rectangle 60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pic>
        <p:nvPicPr>
          <p:cNvPr id="70" name="Picture 5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1" name="Straight Arrow Connector 70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5334000" y="457200"/>
            <a:ext cx="755110" cy="516398"/>
            <a:chOff x="1371600" y="3446002"/>
            <a:chExt cx="755110" cy="516398"/>
          </a:xfrm>
        </p:grpSpPr>
        <p:sp>
          <p:nvSpPr>
            <p:cNvPr id="76" name="Oval 7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3716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pic>
        <p:nvPicPr>
          <p:cNvPr id="63" name="Picture 1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001000" y="990600"/>
            <a:ext cx="1151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OS/File-</a:t>
            </a:r>
          </a:p>
          <a:p>
            <a:r>
              <a:rPr lang="en-US" sz="2000" b="1" dirty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82" name="Oval 8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56D38-A11D-7C43-AF5B-FB218C5A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as Linked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2D0BA-B145-EA44-9CE1-EB2CBADB7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is a linked set of blocks</a:t>
            </a:r>
          </a:p>
          <a:p>
            <a:r>
              <a:rPr lang="en-US" dirty="0"/>
              <a:t>Reserve last 6 Bytes of file </a:t>
            </a:r>
            <a:br>
              <a:rPr lang="en-US" dirty="0"/>
            </a:br>
            <a:r>
              <a:rPr lang="en-US" dirty="0"/>
              <a:t>to point to next file in block </a:t>
            </a:r>
            <a:br>
              <a:rPr lang="en-US" dirty="0"/>
            </a:br>
            <a:r>
              <a:rPr lang="en-US" dirty="0"/>
              <a:t>(or indicate end-of-file)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9967A-99AC-EF4C-B9B5-43418DF0B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CC2D46-75B5-5041-9ABD-52B320EE8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74" y="326678"/>
            <a:ext cx="2450926" cy="592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38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3208C-CECD-6D48-A239-EA856E303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as Linked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37877-5718-0C40-8583-B9BB88ECE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7F00"/>
                </a:solidFill>
              </a:rPr>
              <a:t>What if want to start at </a:t>
            </a:r>
            <a:br>
              <a:rPr lang="en-US" dirty="0">
                <a:solidFill>
                  <a:srgbClr val="FF7F00"/>
                </a:solidFill>
              </a:rPr>
            </a:br>
            <a:r>
              <a:rPr lang="en-US" dirty="0">
                <a:solidFill>
                  <a:srgbClr val="FF7F00"/>
                </a:solidFill>
              </a:rPr>
              <a:t>particular place in file?</a:t>
            </a:r>
          </a:p>
          <a:p>
            <a:pPr lvl="1"/>
            <a:r>
              <a:rPr lang="en-US" dirty="0">
                <a:solidFill>
                  <a:srgbClr val="FF7F00"/>
                </a:solidFill>
              </a:rPr>
              <a:t>4KB blocks</a:t>
            </a:r>
          </a:p>
          <a:p>
            <a:pPr lvl="1"/>
            <a:r>
              <a:rPr lang="en-US" dirty="0">
                <a:solidFill>
                  <a:srgbClr val="FF7F00"/>
                </a:solidFill>
              </a:rPr>
              <a:t>Start at byte 10,000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EF60F-5D31-7047-9599-5E4B654B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3406B-93C7-C347-A9BB-B5A010AF1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74" y="326678"/>
            <a:ext cx="2450926" cy="592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01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A73F8-A3BE-BF4E-965B-C6CE9C6D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as List of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5DCC9-378C-F24B-824F-ADF454328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is a block that has pointers</a:t>
            </a:r>
            <a:br>
              <a:rPr lang="en-US" dirty="0"/>
            </a:br>
            <a:r>
              <a:rPr lang="en-US" dirty="0"/>
              <a:t>to all the files in the block</a:t>
            </a:r>
          </a:p>
          <a:p>
            <a:r>
              <a:rPr lang="en-US" dirty="0">
                <a:solidFill>
                  <a:srgbClr val="FF7F00"/>
                </a:solidFill>
              </a:rPr>
              <a:t>Limiting?</a:t>
            </a:r>
          </a:p>
          <a:p>
            <a:r>
              <a:rPr lang="en-US" dirty="0">
                <a:solidFill>
                  <a:srgbClr val="FF7F00"/>
                </a:solidFill>
              </a:rPr>
              <a:t>When inefficient?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FFB5F-9D42-A04A-96BF-A1B39050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B33C8-835B-134B-B62B-725FFB506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82" y="1041763"/>
            <a:ext cx="2120594" cy="52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208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E75FC-1C3F-EA46-B0AC-7306E93E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as Tree of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CD00D-6CF7-EA49-A19A-413F4FED0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is tree overlaying blocks</a:t>
            </a:r>
          </a:p>
          <a:p>
            <a:r>
              <a:rPr lang="en-US" dirty="0"/>
              <a:t>Leaf nodes hold data</a:t>
            </a:r>
          </a:p>
          <a:p>
            <a:r>
              <a:rPr lang="en-US" dirty="0"/>
              <a:t>Non-leaf nodes hold pointers to</a:t>
            </a:r>
          </a:p>
          <a:p>
            <a:pPr lvl="1"/>
            <a:r>
              <a:rPr lang="en-US" dirty="0"/>
              <a:t>More-non-leaf nodes</a:t>
            </a:r>
          </a:p>
          <a:p>
            <a:pPr lvl="1"/>
            <a:r>
              <a:rPr lang="en-US" dirty="0"/>
              <a:t>Leaf data blocks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EC64C-6BDD-A84B-B859-35FA06D8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5F1B45-8C99-9448-BC76-2BCFD2538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60" y="568289"/>
            <a:ext cx="2313140" cy="568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187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baseline="30000" dirty="0">
                <a:solidFill>
                  <a:schemeClr val="tx1"/>
                </a:solidFill>
              </a:rPr>
              <a:t>9</a:t>
            </a:r>
            <a:r>
              <a:rPr lang="en-US" dirty="0">
                <a:solidFill>
                  <a:schemeClr val="tx1"/>
                </a:solidFill>
              </a:rPr>
              <a:t> data items</a:t>
            </a:r>
          </a:p>
          <a:p>
            <a:r>
              <a:rPr lang="en-US" dirty="0">
                <a:solidFill>
                  <a:schemeClr val="tx1"/>
                </a:solidFill>
              </a:rPr>
              <a:t>Assume at bottom of balanced tree</a:t>
            </a:r>
          </a:p>
          <a:p>
            <a:r>
              <a:rPr lang="en-US" dirty="0">
                <a:solidFill>
                  <a:schemeClr val="tx1"/>
                </a:solidFill>
              </a:rPr>
              <a:t>Each tree-node has </a:t>
            </a:r>
            <a:r>
              <a:rPr lang="en-US" dirty="0" err="1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 leaves</a:t>
            </a:r>
          </a:p>
          <a:p>
            <a:r>
              <a:rPr lang="en-US" dirty="0">
                <a:solidFill>
                  <a:schemeClr val="tx1"/>
                </a:solidFill>
              </a:rPr>
              <a:t>Directory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-node to hold </a:t>
            </a:r>
            <a:r>
              <a:rPr lang="en-US" dirty="0" err="1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 leaves needs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32×c Bytes</a:t>
            </a:r>
          </a:p>
          <a:p>
            <a:r>
              <a:rPr lang="en-US" dirty="0">
                <a:solidFill>
                  <a:srgbClr val="FF6600"/>
                </a:solidFill>
              </a:rPr>
              <a:t>How many tree nodes must visit?</a:t>
            </a:r>
          </a:p>
          <a:p>
            <a:r>
              <a:rPr lang="en-US" dirty="0">
                <a:solidFill>
                  <a:srgbClr val="FF6600"/>
                </a:solidFill>
              </a:rPr>
              <a:t>How long to read a tree node?</a:t>
            </a:r>
          </a:p>
          <a:p>
            <a:r>
              <a:rPr lang="en-US" dirty="0">
                <a:solidFill>
                  <a:srgbClr val="FF6600"/>
                </a:solidFill>
              </a:rPr>
              <a:t>Time to lookup item (traverse tree)?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c=2, </a:t>
            </a:r>
            <a:r>
              <a:rPr lang="en-US" dirty="0" err="1">
                <a:solidFill>
                  <a:srgbClr val="FF6600"/>
                </a:solidFill>
              </a:rPr>
              <a:t>c</a:t>
            </a:r>
            <a:r>
              <a:rPr lang="en-US" dirty="0">
                <a:solidFill>
                  <a:srgbClr val="FF6600"/>
                </a:solidFill>
              </a:rPr>
              <a:t>=10</a:t>
            </a:r>
            <a:r>
              <a:rPr lang="en-US" baseline="30000" dirty="0">
                <a:solidFill>
                  <a:srgbClr val="FF6600"/>
                </a:solidFill>
              </a:rPr>
              <a:t>3</a:t>
            </a:r>
            <a:r>
              <a:rPr lang="en-US" dirty="0">
                <a:solidFill>
                  <a:srgbClr val="FF6600"/>
                </a:solidFill>
              </a:rPr>
              <a:t>,</a:t>
            </a:r>
            <a:r>
              <a:rPr lang="en-US" baseline="30000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c</a:t>
            </a:r>
            <a:r>
              <a:rPr lang="en-US" dirty="0">
                <a:solidFill>
                  <a:srgbClr val="FF6600"/>
                </a:solidFill>
              </a:rPr>
              <a:t>=10</a:t>
            </a:r>
            <a:r>
              <a:rPr lang="en-US" baseline="30000" dirty="0">
                <a:solidFill>
                  <a:srgbClr val="FF6600"/>
                </a:solidFill>
              </a:rPr>
              <a:t>9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62E7-6ED0-CB43-8DC3-80A19917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 full sweep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BE6904-CDE3-284F-89F6-925DCA5B0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828" y="720057"/>
            <a:ext cx="10771893" cy="83237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0E074-E409-8B42-9336-9E0DC9F2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378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258CAF-5797-C846-AF68-8BAD497F3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A0F8AB-D454-0F46-A794-D9651D08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5494A0-A071-1A42-9194-AE97E8C8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Unix do?</a:t>
            </a:r>
          </a:p>
        </p:txBody>
      </p:sp>
    </p:spTree>
    <p:extLst>
      <p:ext uri="{BB962C8B-B14F-4D97-AF65-F5344CB8AC3E}">
        <p14:creationId xmlns:p14="http://schemas.microsoft.com/office/powerpoint/2010/main" val="28183759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i</a:t>
            </a:r>
            <a:r>
              <a:rPr lang="en-US" dirty="0"/>
              <a:t>-nodes </a:t>
            </a:r>
            <a:r>
              <a:rPr lang="en-US" dirty="0">
                <a:sym typeface="Wingdings" panose="05000000000000000000" pitchFamily="2" charset="2"/>
              </a:rPr>
              <a:t> b-nodes/</a:t>
            </a:r>
            <a:r>
              <a:rPr lang="en-US" dirty="0"/>
              <a:t>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322" y="1554162"/>
            <a:ext cx="4292277" cy="4846638"/>
          </a:xfrm>
        </p:spPr>
        <p:txBody>
          <a:bodyPr>
            <a:normAutofit/>
          </a:bodyPr>
          <a:lstStyle/>
          <a:p>
            <a:r>
              <a:rPr lang="en-US" sz="2000" dirty="0"/>
              <a:t>In the Linux OS</a:t>
            </a:r>
          </a:p>
          <a:p>
            <a:pPr lvl="1"/>
            <a:r>
              <a:rPr lang="en-US" sz="1800" dirty="0"/>
              <a:t>Popular </a:t>
            </a:r>
            <a:r>
              <a:rPr lang="en-US" sz="1800" dirty="0" err="1"/>
              <a:t>filesystem</a:t>
            </a:r>
            <a:r>
              <a:rPr lang="en-US" sz="1800" dirty="0"/>
              <a:t> named: ext3</a:t>
            </a:r>
          </a:p>
          <a:p>
            <a:pPr lvl="1"/>
            <a:r>
              <a:rPr lang="en-US" sz="1800" dirty="0"/>
              <a:t>Derived from original </a:t>
            </a:r>
          </a:p>
          <a:p>
            <a:pPr marL="457200" lvl="1" indent="0">
              <a:buNone/>
            </a:pPr>
            <a:r>
              <a:rPr lang="en-US" sz="1800" dirty="0"/>
              <a:t>        Unix File System (UFS)</a:t>
            </a:r>
          </a:p>
          <a:p>
            <a:pPr lvl="1"/>
            <a:r>
              <a:rPr lang="en-US" sz="1800" dirty="0"/>
              <a:t>Uses </a:t>
            </a:r>
            <a:r>
              <a:rPr lang="en-US" sz="1800" dirty="0" err="1"/>
              <a:t>i</a:t>
            </a:r>
            <a:r>
              <a:rPr lang="en-US" sz="1800" dirty="0"/>
              <a:t>-nodes </a:t>
            </a:r>
          </a:p>
          <a:p>
            <a:r>
              <a:rPr lang="en-US" sz="2200" dirty="0"/>
              <a:t>What is an </a:t>
            </a:r>
            <a:r>
              <a:rPr lang="en-US" sz="2200" dirty="0" err="1"/>
              <a:t>i</a:t>
            </a:r>
            <a:r>
              <a:rPr lang="en-US" sz="2200" dirty="0"/>
              <a:t>-node?</a:t>
            </a:r>
          </a:p>
          <a:p>
            <a:pPr lvl="1"/>
            <a:r>
              <a:rPr lang="en-US" sz="1800" dirty="0"/>
              <a:t>A </a:t>
            </a:r>
            <a:r>
              <a:rPr lang="en-US" sz="1800" u="sng" dirty="0"/>
              <a:t>data-structure</a:t>
            </a:r>
            <a:r>
              <a:rPr lang="en-US" sz="1800" dirty="0"/>
              <a:t> that represents a </a:t>
            </a:r>
            <a:r>
              <a:rPr lang="en-US" sz="1800" u="sng" dirty="0"/>
              <a:t>file</a:t>
            </a:r>
            <a:r>
              <a:rPr lang="en-US" sz="1800" dirty="0"/>
              <a:t> on the storage media</a:t>
            </a:r>
          </a:p>
          <a:p>
            <a:pPr lvl="1"/>
            <a:r>
              <a:rPr lang="en-US" sz="1800" dirty="0"/>
              <a:t>Consists of file information:</a:t>
            </a:r>
          </a:p>
          <a:p>
            <a:pPr lvl="2"/>
            <a:r>
              <a:rPr lang="en-US" sz="1400" dirty="0"/>
              <a:t>Owner, size, timestamp, etc.</a:t>
            </a:r>
          </a:p>
          <a:p>
            <a:pPr lvl="1"/>
            <a:r>
              <a:rPr lang="en-US" sz="1800" dirty="0"/>
              <a:t>Also 15 pointers</a:t>
            </a:r>
          </a:p>
          <a:p>
            <a:pPr lvl="2"/>
            <a:r>
              <a:rPr lang="en-US" sz="1400" dirty="0"/>
              <a:t>12 pointers that point directly to “blocks”</a:t>
            </a:r>
          </a:p>
          <a:p>
            <a:pPr lvl="2"/>
            <a:r>
              <a:rPr lang="en-US" sz="1400" dirty="0"/>
              <a:t>3 additional pointer that point to other pointers! (indirect blocks)</a:t>
            </a:r>
          </a:p>
          <a:p>
            <a:pPr lvl="2"/>
            <a:endParaRPr lang="en-US" sz="14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2" descr="ext2_ino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45" y="1474477"/>
            <a:ext cx="4716051" cy="49031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585" y="1609410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-node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963" y="3368230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(12 pointers)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9067" y="3756786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Indirect blocks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7285" y="153942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</a:rPr>
              <a:t>B-nodes/</a:t>
            </a:r>
          </a:p>
          <a:p>
            <a:pPr algn="ctr"/>
            <a:r>
              <a:rPr lang="en-US" sz="1600" i="1" dirty="0">
                <a:solidFill>
                  <a:srgbClr val="FF0000"/>
                </a:solidFill>
              </a:rPr>
              <a:t>blocks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9067" y="536100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</a:rPr>
              <a:t>B-nodes/</a:t>
            </a:r>
          </a:p>
          <a:p>
            <a:pPr algn="ctr"/>
            <a:r>
              <a:rPr lang="en-US" sz="1600" i="1" dirty="0">
                <a:solidFill>
                  <a:srgbClr val="FF0000"/>
                </a:solidFill>
              </a:rPr>
              <a:t>blocks</a:t>
            </a:r>
          </a:p>
        </p:txBody>
      </p:sp>
    </p:spTree>
    <p:extLst>
      <p:ext uri="{BB962C8B-B14F-4D97-AF65-F5344CB8AC3E}">
        <p14:creationId xmlns:p14="http://schemas.microsoft.com/office/powerpoint/2010/main" val="313046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i</a:t>
            </a:r>
            <a:r>
              <a:rPr lang="en-US" dirty="0"/>
              <a:t>-nodes </a:t>
            </a:r>
            <a:r>
              <a:rPr lang="en-US" dirty="0">
                <a:sym typeface="Wingdings" panose="05000000000000000000" pitchFamily="2" charset="2"/>
              </a:rPr>
              <a:t> b-nodes/</a:t>
            </a:r>
            <a:r>
              <a:rPr lang="en-US" dirty="0"/>
              <a:t>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322" y="1554161"/>
            <a:ext cx="4292277" cy="5170729"/>
          </a:xfrm>
        </p:spPr>
        <p:txBody>
          <a:bodyPr>
            <a:normAutofit/>
          </a:bodyPr>
          <a:lstStyle/>
          <a:p>
            <a:r>
              <a:rPr lang="en-US" sz="2000" dirty="0"/>
              <a:t>How does it work?</a:t>
            </a:r>
          </a:p>
          <a:p>
            <a:pPr lvl="1"/>
            <a:r>
              <a:rPr lang="en-US" sz="1800" dirty="0"/>
              <a:t>If a file only needs 12 blocks on disk…</a:t>
            </a:r>
          </a:p>
          <a:p>
            <a:pPr lvl="2"/>
            <a:r>
              <a:rPr lang="en-US" sz="1400" dirty="0"/>
              <a:t>12 direct block pointers are used</a:t>
            </a:r>
          </a:p>
          <a:p>
            <a:pPr lvl="2"/>
            <a:r>
              <a:rPr lang="en-US" sz="1400" dirty="0"/>
              <a:t>Each of them point to a “</a:t>
            </a:r>
            <a:r>
              <a:rPr lang="en-US" sz="1400" dirty="0" err="1"/>
              <a:t>bnode</a:t>
            </a:r>
            <a:r>
              <a:rPr lang="en-US" sz="1400" dirty="0"/>
              <a:t>” or “block” of data on the disk</a:t>
            </a:r>
          </a:p>
          <a:p>
            <a:pPr lvl="1"/>
            <a:r>
              <a:rPr lang="en-US" sz="1800" dirty="0"/>
              <a:t>If a file requires 13 blocks…</a:t>
            </a:r>
          </a:p>
          <a:p>
            <a:pPr lvl="2"/>
            <a:r>
              <a:rPr lang="en-US" sz="1400" dirty="0"/>
              <a:t>12 direct blocks are set/allocated</a:t>
            </a:r>
          </a:p>
          <a:p>
            <a:pPr lvl="2"/>
            <a:r>
              <a:rPr lang="en-US" sz="1400" dirty="0"/>
              <a:t>1 indirect block is also needed</a:t>
            </a:r>
          </a:p>
          <a:p>
            <a:endParaRPr lang="en-US" sz="1400" dirty="0"/>
          </a:p>
          <a:p>
            <a:pPr lvl="2"/>
            <a:endParaRPr lang="en-US" sz="14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2" descr="ext2_ino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45" y="1474477"/>
            <a:ext cx="4716051" cy="49031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585" y="1609410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-node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963" y="3368230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(12 pointers)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9067" y="3756786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Indirect blocks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7285" y="153942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</a:rPr>
              <a:t>B-nodes/</a:t>
            </a:r>
          </a:p>
          <a:p>
            <a:pPr algn="ctr"/>
            <a:r>
              <a:rPr lang="en-US" sz="1600" i="1" dirty="0">
                <a:solidFill>
                  <a:srgbClr val="FF0000"/>
                </a:solidFill>
              </a:rPr>
              <a:t>blocks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9067" y="536100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</a:rPr>
              <a:t>B-nodes/</a:t>
            </a:r>
          </a:p>
          <a:p>
            <a:pPr algn="ctr"/>
            <a:r>
              <a:rPr lang="en-US" sz="1600" i="1" dirty="0">
                <a:solidFill>
                  <a:srgbClr val="FF0000"/>
                </a:solidFill>
              </a:rPr>
              <a:t>blocks</a:t>
            </a:r>
          </a:p>
        </p:txBody>
      </p:sp>
    </p:spTree>
    <p:extLst>
      <p:ext uri="{BB962C8B-B14F-4D97-AF65-F5344CB8AC3E}">
        <p14:creationId xmlns:p14="http://schemas.microsoft.com/office/powerpoint/2010/main" val="21118972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i</a:t>
            </a:r>
            <a:r>
              <a:rPr lang="en-US" dirty="0"/>
              <a:t>-nodes </a:t>
            </a:r>
            <a:r>
              <a:rPr lang="en-US" dirty="0">
                <a:sym typeface="Wingdings" panose="05000000000000000000" pitchFamily="2" charset="2"/>
              </a:rPr>
              <a:t> b-nodes/</a:t>
            </a:r>
            <a:r>
              <a:rPr lang="en-US" dirty="0"/>
              <a:t>blocks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99322" y="1554161"/>
                <a:ext cx="4572000" cy="517072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What exactly is a </a:t>
                </a:r>
                <a:r>
                  <a:rPr lang="en-US" sz="2000" dirty="0">
                    <a:solidFill>
                      <a:srgbClr val="FF0000"/>
                    </a:solidFill>
                  </a:rPr>
                  <a:t>b-node</a:t>
                </a:r>
                <a:r>
                  <a:rPr lang="en-US" sz="2000" dirty="0"/>
                  <a:t>?</a:t>
                </a:r>
              </a:p>
              <a:p>
                <a:pPr lvl="1"/>
                <a:r>
                  <a:rPr lang="en-US" sz="1600" dirty="0"/>
                  <a:t>Smallest unit of storage allocation</a:t>
                </a:r>
              </a:p>
              <a:p>
                <a:pPr lvl="1"/>
                <a:r>
                  <a:rPr lang="en-US" sz="1600" dirty="0"/>
                  <a:t>Fixed-size of data on the disk itself</a:t>
                </a:r>
              </a:p>
              <a:p>
                <a:pPr lvl="1"/>
                <a:r>
                  <a:rPr lang="en-US" sz="1600" dirty="0"/>
                  <a:t>Typical sizes: </a:t>
                </a:r>
              </a:p>
              <a:p>
                <a:pPr lvl="2"/>
                <a:r>
                  <a:rPr lang="en-US" sz="1600" dirty="0"/>
                  <a:t>512 bytes for hard drives</a:t>
                </a:r>
              </a:p>
              <a:p>
                <a:pPr lvl="2"/>
                <a:r>
                  <a:rPr lang="en-US" sz="1600" dirty="0"/>
                  <a:t>2048 bytes for CDs/DVDs</a:t>
                </a:r>
              </a:p>
              <a:p>
                <a:pPr lvl="2"/>
                <a:r>
                  <a:rPr lang="en-US" sz="1600" dirty="0"/>
                  <a:t>4096 bytes (4kB) for todays drives</a:t>
                </a:r>
              </a:p>
              <a:p>
                <a:pPr lvl="1"/>
                <a:r>
                  <a:rPr lang="en-US" sz="1600" dirty="0"/>
                  <a:t>Smallest “addressable” unit on disk</a:t>
                </a:r>
              </a:p>
              <a:p>
                <a:pPr lvl="2"/>
                <a:r>
                  <a:rPr lang="en-US" sz="1600" dirty="0"/>
                  <a:t>Example: </a:t>
                </a:r>
                <a:r>
                  <a:rPr lang="en-US" sz="1600" dirty="0" err="1"/>
                  <a:t>bnode</a:t>
                </a:r>
                <a:r>
                  <a:rPr lang="en-US" sz="1600" dirty="0"/>
                  <a:t> address 76</a:t>
                </a:r>
              </a:p>
              <a:p>
                <a:pPr lvl="2"/>
                <a:r>
                  <a:rPr lang="en-US" sz="1600" i="1" dirty="0"/>
                  <a:t>Would get 76 x 4096 = 311,296</a:t>
                </a:r>
                <a:r>
                  <a:rPr lang="en-US" sz="1600" i="1" baseline="30000" dirty="0"/>
                  <a:t>th</a:t>
                </a:r>
                <a:r>
                  <a:rPr lang="en-US" sz="1600" i="1" dirty="0"/>
                  <a:t> byte on flash</a:t>
                </a:r>
              </a:p>
              <a:p>
                <a:pPr lvl="1"/>
                <a:r>
                  <a:rPr lang="en-US" sz="1600" dirty="0"/>
                  <a:t>Address actually maps to physical address on{ flash, disk}</a:t>
                </a:r>
              </a:p>
              <a:p>
                <a:pPr lvl="2"/>
                <a:r>
                  <a:rPr lang="en-US" sz="1600" dirty="0"/>
                  <a:t>Example: </a:t>
                </a:r>
                <a:r>
                  <a:rPr lang="en-US" sz="1600" dirty="0" err="1"/>
                  <a:t>bnode</a:t>
                </a:r>
                <a:r>
                  <a:rPr lang="en-US" sz="1600" dirty="0"/>
                  <a:t> address 76</a:t>
                </a:r>
              </a:p>
              <a:p>
                <a:pPr lvl="2"/>
                <a:r>
                  <a:rPr lang="en-US" sz="1600" i="1" dirty="0"/>
                  <a:t>R=1.012in,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1600" i="1" dirty="0"/>
                  <a:t>=32.07 degrees</a:t>
                </a:r>
              </a:p>
              <a:p>
                <a:pPr lvl="2"/>
                <a:r>
                  <a:rPr lang="en-US" sz="1600" i="1" dirty="0"/>
                  <a:t>Actual location on disk</a:t>
                </a:r>
              </a:p>
              <a:p>
                <a:pPr lvl="1"/>
                <a:r>
                  <a:rPr lang="en-US" sz="1600" dirty="0"/>
                  <a:t>One level above media itself</a:t>
                </a:r>
              </a:p>
              <a:p>
                <a:pPr lvl="1"/>
                <a:endParaRPr lang="en-US" sz="1600" dirty="0"/>
              </a:p>
              <a:p>
                <a:endParaRPr lang="en-US" sz="1400" dirty="0"/>
              </a:p>
              <a:p>
                <a:pPr lvl="2"/>
                <a:endParaRPr lang="en-US" sz="1400" dirty="0"/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9322" y="1554161"/>
                <a:ext cx="4572000" cy="5170729"/>
              </a:xfrm>
              <a:blipFill>
                <a:blip r:embed="rId3"/>
                <a:stretch>
                  <a:fillRect t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2" descr="ext2_ino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745" y="1474477"/>
            <a:ext cx="4716051" cy="49031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585" y="1609410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-node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963" y="3368230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(12 pointers)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9067" y="3756786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Indirect blocks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7285" y="153942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</a:rPr>
              <a:t>B-nodes/</a:t>
            </a:r>
          </a:p>
          <a:p>
            <a:pPr algn="ctr"/>
            <a:r>
              <a:rPr lang="en-US" sz="1600" i="1" dirty="0">
                <a:solidFill>
                  <a:srgbClr val="FF0000"/>
                </a:solidFill>
              </a:rPr>
              <a:t>blocks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9067" y="536100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</a:rPr>
              <a:t>B-nodes/</a:t>
            </a:r>
          </a:p>
          <a:p>
            <a:pPr algn="ctr"/>
            <a:r>
              <a:rPr lang="en-US" sz="1600" i="1" dirty="0">
                <a:solidFill>
                  <a:srgbClr val="FF0000"/>
                </a:solidFill>
              </a:rPr>
              <a:t>blocks</a:t>
            </a:r>
          </a:p>
        </p:txBody>
      </p:sp>
      <p:sp>
        <p:nvSpPr>
          <p:cNvPr id="11" name="Oval 10"/>
          <p:cNvSpPr/>
          <p:nvPr/>
        </p:nvSpPr>
        <p:spPr>
          <a:xfrm>
            <a:off x="3768860" y="2036617"/>
            <a:ext cx="884163" cy="88416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641448" y="1831813"/>
            <a:ext cx="474562" cy="589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9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/>
              <a:t>We’ll Cover 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76502"/>
            <a:ext cx="8212183" cy="1750424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Last Lecture…</a:t>
            </a:r>
          </a:p>
          <a:p>
            <a:pPr lvl="1"/>
            <a:r>
              <a:rPr lang="en-US" sz="1800" dirty="0"/>
              <a:t>We discussed the idea of an OS</a:t>
            </a:r>
          </a:p>
          <a:p>
            <a:pPr lvl="2"/>
            <a:r>
              <a:rPr lang="en-US" sz="1400" u="sng" dirty="0"/>
              <a:t>Virtualizes</a:t>
            </a:r>
            <a:r>
              <a:rPr lang="en-US" sz="1400" dirty="0"/>
              <a:t> Hardware</a:t>
            </a:r>
          </a:p>
          <a:p>
            <a:pPr lvl="1"/>
            <a:r>
              <a:rPr lang="en-US" sz="1800" dirty="0"/>
              <a:t>Key part of any OS is its </a:t>
            </a:r>
            <a:r>
              <a:rPr lang="en-US" sz="1800" dirty="0" err="1"/>
              <a:t>filesystem</a:t>
            </a:r>
            <a:r>
              <a:rPr lang="en-US" sz="1800" dirty="0"/>
              <a:t>…we’ll talk about that today</a:t>
            </a:r>
          </a:p>
          <a:p>
            <a:pPr lvl="1"/>
            <a:r>
              <a:rPr lang="en-US" sz="1800" dirty="0"/>
              <a:t>From floppy disk/hard disk/compact disc/flash drive… “</a:t>
            </a:r>
            <a:r>
              <a:rPr lang="en-US" sz="1800" u="sng" dirty="0"/>
              <a:t>virtually</a:t>
            </a:r>
            <a:r>
              <a:rPr lang="en-US" sz="1800" dirty="0"/>
              <a:t>” the same!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8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4" y="1523803"/>
            <a:ext cx="3226602" cy="274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2172301" y="1292971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552515" y="1754636"/>
            <a:ext cx="1695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The mighty</a:t>
            </a:r>
          </a:p>
          <a:p>
            <a:pPr algn="ctr"/>
            <a:r>
              <a:rPr lang="en-US" sz="2000" b="1" dirty="0">
                <a:latin typeface="+mj-lt"/>
              </a:rPr>
              <a:t>File System!</a:t>
            </a:r>
            <a:endParaRPr lang="en-US" sz="2000" dirty="0">
              <a:latin typeface="+mj-lt"/>
            </a:endParaRPr>
          </a:p>
        </p:txBody>
      </p:sp>
      <p:pic>
        <p:nvPicPr>
          <p:cNvPr id="1030" name="Picture 6" descr="http://www.digital-scrapbooking-storage.com/images/storagemedi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781" y="1523802"/>
            <a:ext cx="3669044" cy="244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echnologyreview.com/blog/mimssbits/files/66327/apple_lemonad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085" y="3137046"/>
            <a:ext cx="1382045" cy="92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690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i</a:t>
            </a:r>
            <a:r>
              <a:rPr lang="en-US" dirty="0"/>
              <a:t>-nodes </a:t>
            </a:r>
            <a:r>
              <a:rPr lang="en-US" dirty="0">
                <a:sym typeface="Wingdings" panose="05000000000000000000" pitchFamily="2" charset="2"/>
              </a:rPr>
              <a:t> b-nodes/</a:t>
            </a:r>
            <a:r>
              <a:rPr lang="en-US" dirty="0"/>
              <a:t>blocks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2" descr="ext2_ino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45" y="1474477"/>
            <a:ext cx="4716051" cy="49031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585" y="1609410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-node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963" y="3368230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(12 pointers)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9067" y="3756786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Indirect blocks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7285" y="153942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</a:rPr>
              <a:t>B-nodes/</a:t>
            </a:r>
          </a:p>
          <a:p>
            <a:pPr algn="ctr"/>
            <a:r>
              <a:rPr lang="en-US" sz="1600" i="1" dirty="0">
                <a:solidFill>
                  <a:srgbClr val="FF0000"/>
                </a:solidFill>
              </a:rPr>
              <a:t>blocks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9067" y="536100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</a:rPr>
              <a:t>B-nodes/</a:t>
            </a:r>
          </a:p>
          <a:p>
            <a:pPr algn="ctr"/>
            <a:r>
              <a:rPr lang="en-US" sz="1600" i="1" dirty="0">
                <a:solidFill>
                  <a:srgbClr val="FF0000"/>
                </a:solidFill>
              </a:rPr>
              <a:t>blocks</a:t>
            </a:r>
          </a:p>
        </p:txBody>
      </p:sp>
      <p:sp>
        <p:nvSpPr>
          <p:cNvPr id="11" name="Oval 10"/>
          <p:cNvSpPr/>
          <p:nvPr/>
        </p:nvSpPr>
        <p:spPr>
          <a:xfrm>
            <a:off x="3768860" y="2036617"/>
            <a:ext cx="884163" cy="88416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641448" y="1831813"/>
            <a:ext cx="474562" cy="589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295900" y="1554162"/>
            <a:ext cx="3695700" cy="4846638"/>
          </a:xfrm>
        </p:spPr>
        <p:txBody>
          <a:bodyPr/>
          <a:lstStyle/>
          <a:p>
            <a:r>
              <a:rPr lang="en-US" b="0" dirty="0"/>
              <a:t>At 4KB / </a:t>
            </a:r>
            <a:r>
              <a:rPr lang="en-US" b="0" dirty="0" err="1"/>
              <a:t>Bnode</a:t>
            </a:r>
            <a:endParaRPr lang="en-US" b="0" dirty="0"/>
          </a:p>
          <a:p>
            <a:r>
              <a:rPr lang="en-US" b="0" dirty="0">
                <a:solidFill>
                  <a:srgbClr val="FF6600"/>
                </a:solidFill>
              </a:rPr>
              <a:t>How large a file can represent using only Direct Blocks?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(assuming get full 4KB block for data)</a:t>
            </a:r>
            <a:endParaRPr lang="en-US" b="0" dirty="0">
              <a:solidFill>
                <a:srgbClr val="FF66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i</a:t>
            </a:r>
            <a:r>
              <a:rPr lang="en-US" dirty="0"/>
              <a:t>-nodes </a:t>
            </a:r>
            <a:r>
              <a:rPr lang="en-US" dirty="0">
                <a:sym typeface="Wingdings" panose="05000000000000000000" pitchFamily="2" charset="2"/>
              </a:rPr>
              <a:t> b-nodes/</a:t>
            </a:r>
            <a:r>
              <a:rPr lang="en-US" dirty="0"/>
              <a:t>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Bnode’s</a:t>
            </a:r>
            <a:r>
              <a:rPr lang="en-US" sz="2400" dirty="0"/>
              <a:t> structure:</a:t>
            </a:r>
          </a:p>
          <a:p>
            <a:pPr lvl="1"/>
            <a:r>
              <a:rPr lang="en-US" sz="2000" dirty="0" err="1"/>
              <a:t>Bnode</a:t>
            </a:r>
            <a:r>
              <a:rPr lang="en-US" sz="2000" dirty="0"/>
              <a:t> contains metadata (like a header)</a:t>
            </a:r>
          </a:p>
          <a:p>
            <a:pPr lvl="2"/>
            <a:r>
              <a:rPr lang="en-US" sz="1800" dirty="0"/>
              <a:t>Description of data to follow</a:t>
            </a:r>
          </a:p>
          <a:p>
            <a:pPr lvl="2"/>
            <a:r>
              <a:rPr lang="en-US" sz="1800" dirty="0"/>
              <a:t>Block type, File type, length</a:t>
            </a:r>
          </a:p>
          <a:p>
            <a:pPr lvl="1"/>
            <a:r>
              <a:rPr lang="en-US" sz="2000" dirty="0" err="1"/>
              <a:t>Bnode</a:t>
            </a:r>
            <a:r>
              <a:rPr lang="en-US" sz="2000" dirty="0"/>
              <a:t> contains data itself (contents)</a:t>
            </a:r>
          </a:p>
          <a:p>
            <a:pPr lvl="2"/>
            <a:r>
              <a:rPr lang="en-US" sz="1800" dirty="0"/>
              <a:t>This is actual data for the file in question</a:t>
            </a:r>
          </a:p>
          <a:p>
            <a:pPr lvl="2"/>
            <a:r>
              <a:rPr lang="en-US" sz="1800" dirty="0"/>
              <a:t>Example shows only a 3172 block file (could use all 4072 bytes)</a:t>
            </a:r>
          </a:p>
          <a:p>
            <a:pPr lvl="2"/>
            <a:endParaRPr lang="en-US" sz="18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446462" y="4278840"/>
            <a:ext cx="1828800" cy="1981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446462" y="4640790"/>
            <a:ext cx="1828800" cy="10668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3446462" y="425979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9FF66"/>
                </a:solidFill>
                <a:latin typeface="Arial" charset="0"/>
              </a:rPr>
              <a:t>Type/ length</a:t>
            </a: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3217862" y="425979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5656262" y="464079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5656262" y="4910665"/>
            <a:ext cx="1684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3172 Bytes</a:t>
            </a:r>
          </a:p>
          <a:p>
            <a:r>
              <a:rPr lang="en-US" dirty="0">
                <a:latin typeface="Arial" charset="0"/>
              </a:rPr>
              <a:t>Block contents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5597524" y="4285190"/>
            <a:ext cx="272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24 Bytes metadata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427662" y="5817128"/>
            <a:ext cx="262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900 Bytes unused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736724" y="4793190"/>
            <a:ext cx="1223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Arial" charset="0"/>
              </a:rPr>
              <a:t>Example:</a:t>
            </a:r>
          </a:p>
          <a:p>
            <a:r>
              <a:rPr lang="en-US" i="1" dirty="0">
                <a:latin typeface="Arial" charset="0"/>
              </a:rPr>
              <a:t>4096 Byte</a:t>
            </a:r>
          </a:p>
          <a:p>
            <a:r>
              <a:rPr lang="en-US" i="1" dirty="0">
                <a:latin typeface="Arial" charset="0"/>
              </a:rPr>
              <a:t>  </a:t>
            </a:r>
            <a:r>
              <a:rPr lang="en-US" i="1" dirty="0" err="1">
                <a:latin typeface="Arial" charset="0"/>
              </a:rPr>
              <a:t>bnode</a:t>
            </a:r>
            <a:endParaRPr lang="en-US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97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i</a:t>
            </a:r>
            <a:r>
              <a:rPr lang="en-US" dirty="0"/>
              <a:t>-nodes </a:t>
            </a:r>
            <a:r>
              <a:rPr lang="en-US" dirty="0">
                <a:sym typeface="Wingdings" panose="05000000000000000000" pitchFamily="2" charset="2"/>
              </a:rPr>
              <a:t> b-nodes/</a:t>
            </a:r>
            <a:r>
              <a:rPr lang="en-US" dirty="0"/>
              <a:t>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Bnode’s</a:t>
            </a:r>
            <a:r>
              <a:rPr lang="en-US" sz="2400" dirty="0"/>
              <a:t> structure:</a:t>
            </a:r>
          </a:p>
          <a:p>
            <a:pPr lvl="1"/>
            <a:r>
              <a:rPr lang="en-US" sz="2000" dirty="0" err="1"/>
              <a:t>bnode</a:t>
            </a:r>
            <a:r>
              <a:rPr lang="en-US" sz="2000" dirty="0"/>
              <a:t> contains metadata (like a header)</a:t>
            </a:r>
          </a:p>
          <a:p>
            <a:pPr lvl="2"/>
            <a:r>
              <a:rPr lang="en-US" sz="1800" dirty="0"/>
              <a:t>Description of data to follow</a:t>
            </a:r>
          </a:p>
          <a:p>
            <a:pPr lvl="2"/>
            <a:r>
              <a:rPr lang="en-US" sz="1800" dirty="0"/>
              <a:t>Block type, File type, length</a:t>
            </a:r>
          </a:p>
          <a:p>
            <a:pPr lvl="1"/>
            <a:r>
              <a:rPr lang="en-US" sz="2000" dirty="0"/>
              <a:t>Alternatively…can be table of pointers (indirect block)</a:t>
            </a:r>
          </a:p>
          <a:p>
            <a:pPr lvl="2"/>
            <a:r>
              <a:rPr lang="en-US" sz="1800" dirty="0"/>
              <a:t>Can be a multi-level tree if necessary (doubly/triply indirect)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77250" y="3922942"/>
            <a:ext cx="2714790" cy="1094419"/>
            <a:chOff x="2544" y="3024"/>
            <a:chExt cx="3257" cy="1313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2688" y="3036"/>
              <a:ext cx="1152" cy="124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2688" y="3264"/>
              <a:ext cx="1152" cy="672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2688" y="3024"/>
              <a:ext cx="1152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99FF66"/>
                  </a:solidFill>
                  <a:latin typeface="Arial" charset="0"/>
                </a:rPr>
                <a:t>Type/ length</a:t>
              </a:r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2544" y="302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4080" y="326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4080" y="3434"/>
              <a:ext cx="1420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Arial" charset="0"/>
                </a:rPr>
                <a:t>3172 Bytes</a:t>
              </a:r>
            </a:p>
            <a:p>
              <a:r>
                <a:rPr lang="en-US" sz="1200" dirty="0">
                  <a:latin typeface="Arial" charset="0"/>
                </a:rPr>
                <a:t>Block contents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4043" y="3040"/>
              <a:ext cx="1758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Arial" charset="0"/>
                </a:rPr>
                <a:t>24 Bytes metadata</a:t>
              </a:r>
            </a:p>
          </p:txBody>
        </p: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3936" y="4005"/>
              <a:ext cx="1695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900 Bytes unused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92040" y="3865314"/>
            <a:ext cx="2404993" cy="2025257"/>
            <a:chOff x="2792040" y="3727201"/>
            <a:chExt cx="2895600" cy="2438400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3325440" y="3879601"/>
              <a:ext cx="914400" cy="457200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4773240" y="3879601"/>
              <a:ext cx="914400" cy="457200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773240" y="4489201"/>
              <a:ext cx="914400" cy="457200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4773240" y="5098801"/>
              <a:ext cx="914400" cy="457200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4773240" y="5708401"/>
              <a:ext cx="914400" cy="4572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4239840" y="3955800"/>
              <a:ext cx="53340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4239840" y="4032001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4239840" y="4184401"/>
              <a:ext cx="5334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>
              <a:off x="4239840" y="4260601"/>
              <a:ext cx="53340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2792040" y="3803401"/>
              <a:ext cx="565878" cy="407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76:</a:t>
              </a:r>
            </a:p>
          </p:txBody>
        </p:sp>
        <p:grpSp>
          <p:nvGrpSpPr>
            <p:cNvPr id="35" name="Group 59"/>
            <p:cNvGrpSpPr>
              <a:grpSpLocks/>
            </p:cNvGrpSpPr>
            <p:nvPr/>
          </p:nvGrpSpPr>
          <p:grpSpPr bwMode="auto">
            <a:xfrm>
              <a:off x="4239840" y="3727201"/>
              <a:ext cx="565150" cy="2236788"/>
              <a:chOff x="5136" y="912"/>
              <a:chExt cx="356" cy="1409"/>
            </a:xfrm>
          </p:grpSpPr>
          <p:sp>
            <p:nvSpPr>
              <p:cNvPr id="36" name="Text Box 14"/>
              <p:cNvSpPr txBox="1">
                <a:spLocks noChangeArrowheads="1"/>
              </p:cNvSpPr>
              <p:nvPr/>
            </p:nvSpPr>
            <p:spPr bwMode="auto">
              <a:xfrm>
                <a:off x="5136" y="912"/>
                <a:ext cx="3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77:</a:t>
                </a:r>
              </a:p>
            </p:txBody>
          </p:sp>
          <p:sp>
            <p:nvSpPr>
              <p:cNvPr id="37" name="Text Box 15"/>
              <p:cNvSpPr txBox="1">
                <a:spLocks noChangeArrowheads="1"/>
              </p:cNvSpPr>
              <p:nvPr/>
            </p:nvSpPr>
            <p:spPr bwMode="auto">
              <a:xfrm>
                <a:off x="5136" y="1296"/>
                <a:ext cx="3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78:</a:t>
                </a:r>
              </a:p>
            </p:txBody>
          </p:sp>
          <p:sp>
            <p:nvSpPr>
              <p:cNvPr id="38" name="Text Box 16"/>
              <p:cNvSpPr txBox="1">
                <a:spLocks noChangeArrowheads="1"/>
              </p:cNvSpPr>
              <p:nvPr/>
            </p:nvSpPr>
            <p:spPr bwMode="auto">
              <a:xfrm>
                <a:off x="5136" y="1680"/>
                <a:ext cx="3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79:</a:t>
                </a:r>
              </a:p>
            </p:txBody>
          </p:sp>
          <p:sp>
            <p:nvSpPr>
              <p:cNvPr id="39" name="Text Box 17"/>
              <p:cNvSpPr txBox="1">
                <a:spLocks noChangeArrowheads="1"/>
              </p:cNvSpPr>
              <p:nvPr/>
            </p:nvSpPr>
            <p:spPr bwMode="auto">
              <a:xfrm>
                <a:off x="5136" y="2064"/>
                <a:ext cx="3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80:</a:t>
                </a:r>
              </a:p>
            </p:txBody>
          </p:sp>
        </p:grp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3249240" y="3906589"/>
              <a:ext cx="1061891" cy="314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>
                  <a:latin typeface="Arial" charset="0"/>
                </a:rPr>
                <a:t>obj, 15,791</a:t>
              </a:r>
            </a:p>
          </p:txBody>
        </p:sp>
        <p:sp>
          <p:nvSpPr>
            <p:cNvPr id="41" name="Rectangle 19"/>
            <p:cNvSpPr>
              <a:spLocks noChangeArrowheads="1"/>
            </p:cNvSpPr>
            <p:nvPr/>
          </p:nvSpPr>
          <p:spPr bwMode="auto">
            <a:xfrm>
              <a:off x="4773240" y="5708401"/>
              <a:ext cx="914400" cy="304800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</p:grpSp>
      <p:grpSp>
        <p:nvGrpSpPr>
          <p:cNvPr id="42" name="Group 56"/>
          <p:cNvGrpSpPr>
            <a:grpSpLocks/>
          </p:cNvGrpSpPr>
          <p:nvPr/>
        </p:nvGrpSpPr>
        <p:grpSpPr bwMode="auto">
          <a:xfrm>
            <a:off x="5659229" y="3807318"/>
            <a:ext cx="3429662" cy="1240056"/>
            <a:chOff x="1104" y="2281"/>
            <a:chExt cx="3648" cy="1319"/>
          </a:xfrm>
        </p:grpSpPr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1104" y="2496"/>
              <a:ext cx="672" cy="288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1104" y="2412"/>
              <a:ext cx="721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100" dirty="0">
                  <a:latin typeface="Arial" charset="0"/>
                </a:rPr>
                <a:t>mp3, 12MB</a:t>
              </a:r>
            </a:p>
          </p:txBody>
        </p:sp>
        <p:sp>
          <p:nvSpPr>
            <p:cNvPr id="45" name="Line 30"/>
            <p:cNvSpPr>
              <a:spLocks noChangeShapeType="1"/>
            </p:cNvSpPr>
            <p:nvPr/>
          </p:nvSpPr>
          <p:spPr bwMode="auto">
            <a:xfrm>
              <a:off x="1776" y="25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>
              <a:off x="1776" y="264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>
              <a:off x="1776" y="2736"/>
              <a:ext cx="24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22"/>
            <p:cNvSpPr>
              <a:spLocks noChangeArrowheads="1"/>
            </p:cNvSpPr>
            <p:nvPr/>
          </p:nvSpPr>
          <p:spPr bwMode="auto">
            <a:xfrm>
              <a:off x="2016" y="2496"/>
              <a:ext cx="576" cy="288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9" name="Rectangle 25"/>
            <p:cNvSpPr>
              <a:spLocks noChangeArrowheads="1"/>
            </p:cNvSpPr>
            <p:nvPr/>
          </p:nvSpPr>
          <p:spPr bwMode="auto">
            <a:xfrm>
              <a:off x="2976" y="2496"/>
              <a:ext cx="576" cy="28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" name="Rectangle 26"/>
            <p:cNvSpPr>
              <a:spLocks noChangeArrowheads="1"/>
            </p:cNvSpPr>
            <p:nvPr/>
          </p:nvSpPr>
          <p:spPr bwMode="auto">
            <a:xfrm>
              <a:off x="4176" y="2496"/>
              <a:ext cx="576" cy="28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" name="Oval 27"/>
            <p:cNvSpPr>
              <a:spLocks noChangeArrowheads="1"/>
            </p:cNvSpPr>
            <p:nvPr/>
          </p:nvSpPr>
          <p:spPr bwMode="auto">
            <a:xfrm>
              <a:off x="3696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8"/>
            <p:cNvSpPr>
              <a:spLocks noChangeArrowheads="1"/>
            </p:cNvSpPr>
            <p:nvPr/>
          </p:nvSpPr>
          <p:spPr bwMode="auto">
            <a:xfrm>
              <a:off x="3840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9"/>
            <p:cNvSpPr>
              <a:spLocks noChangeArrowheads="1"/>
            </p:cNvSpPr>
            <p:nvPr/>
          </p:nvSpPr>
          <p:spPr bwMode="auto">
            <a:xfrm>
              <a:off x="3984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33"/>
            <p:cNvSpPr>
              <a:spLocks noChangeShapeType="1"/>
            </p:cNvSpPr>
            <p:nvPr/>
          </p:nvSpPr>
          <p:spPr bwMode="auto">
            <a:xfrm>
              <a:off x="2592" y="25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34"/>
            <p:cNvSpPr>
              <a:spLocks noChangeShapeType="1"/>
            </p:cNvSpPr>
            <p:nvPr/>
          </p:nvSpPr>
          <p:spPr bwMode="auto">
            <a:xfrm>
              <a:off x="2592" y="2736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35"/>
            <p:cNvSpPr txBox="1">
              <a:spLocks noChangeArrowheads="1"/>
            </p:cNvSpPr>
            <p:nvPr/>
          </p:nvSpPr>
          <p:spPr bwMode="auto">
            <a:xfrm>
              <a:off x="3590" y="2281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1024</a:t>
              </a:r>
            </a:p>
          </p:txBody>
        </p:sp>
        <p:sp>
          <p:nvSpPr>
            <p:cNvPr id="57" name="Rectangle 39"/>
            <p:cNvSpPr>
              <a:spLocks noChangeArrowheads="1"/>
            </p:cNvSpPr>
            <p:nvPr/>
          </p:nvSpPr>
          <p:spPr bwMode="auto">
            <a:xfrm>
              <a:off x="2016" y="2880"/>
              <a:ext cx="576" cy="288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" name="Rectangle 40"/>
            <p:cNvSpPr>
              <a:spLocks noChangeArrowheads="1"/>
            </p:cNvSpPr>
            <p:nvPr/>
          </p:nvSpPr>
          <p:spPr bwMode="auto">
            <a:xfrm>
              <a:off x="2976" y="2880"/>
              <a:ext cx="576" cy="28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" name="Rectangle 41"/>
            <p:cNvSpPr>
              <a:spLocks noChangeArrowheads="1"/>
            </p:cNvSpPr>
            <p:nvPr/>
          </p:nvSpPr>
          <p:spPr bwMode="auto">
            <a:xfrm>
              <a:off x="4176" y="2880"/>
              <a:ext cx="576" cy="28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" name="Oval 42"/>
            <p:cNvSpPr>
              <a:spLocks noChangeArrowheads="1"/>
            </p:cNvSpPr>
            <p:nvPr/>
          </p:nvSpPr>
          <p:spPr bwMode="auto">
            <a:xfrm>
              <a:off x="3696" y="30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43"/>
            <p:cNvSpPr>
              <a:spLocks noChangeArrowheads="1"/>
            </p:cNvSpPr>
            <p:nvPr/>
          </p:nvSpPr>
          <p:spPr bwMode="auto">
            <a:xfrm>
              <a:off x="3840" y="30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44"/>
            <p:cNvSpPr>
              <a:spLocks noChangeArrowheads="1"/>
            </p:cNvSpPr>
            <p:nvPr/>
          </p:nvSpPr>
          <p:spPr bwMode="auto">
            <a:xfrm>
              <a:off x="3984" y="30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45"/>
            <p:cNvSpPr>
              <a:spLocks noChangeShapeType="1"/>
            </p:cNvSpPr>
            <p:nvPr/>
          </p:nvSpPr>
          <p:spPr bwMode="auto">
            <a:xfrm>
              <a:off x="2592" y="29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46"/>
            <p:cNvSpPr>
              <a:spLocks noChangeShapeType="1"/>
            </p:cNvSpPr>
            <p:nvPr/>
          </p:nvSpPr>
          <p:spPr bwMode="auto">
            <a:xfrm>
              <a:off x="2592" y="3120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48"/>
            <p:cNvSpPr>
              <a:spLocks noChangeArrowheads="1"/>
            </p:cNvSpPr>
            <p:nvPr/>
          </p:nvSpPr>
          <p:spPr bwMode="auto">
            <a:xfrm>
              <a:off x="2016" y="3312"/>
              <a:ext cx="576" cy="288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" name="Rectangle 49"/>
            <p:cNvSpPr>
              <a:spLocks noChangeArrowheads="1"/>
            </p:cNvSpPr>
            <p:nvPr/>
          </p:nvSpPr>
          <p:spPr bwMode="auto">
            <a:xfrm>
              <a:off x="2976" y="3312"/>
              <a:ext cx="576" cy="28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7" name="Rectangle 50"/>
            <p:cNvSpPr>
              <a:spLocks noChangeArrowheads="1"/>
            </p:cNvSpPr>
            <p:nvPr/>
          </p:nvSpPr>
          <p:spPr bwMode="auto">
            <a:xfrm>
              <a:off x="4176" y="3312"/>
              <a:ext cx="576" cy="28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8" name="Oval 51"/>
            <p:cNvSpPr>
              <a:spLocks noChangeArrowheads="1"/>
            </p:cNvSpPr>
            <p:nvPr/>
          </p:nvSpPr>
          <p:spPr bwMode="auto">
            <a:xfrm>
              <a:off x="3696" y="34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52"/>
            <p:cNvSpPr>
              <a:spLocks noChangeArrowheads="1"/>
            </p:cNvSpPr>
            <p:nvPr/>
          </p:nvSpPr>
          <p:spPr bwMode="auto">
            <a:xfrm>
              <a:off x="3840" y="34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53"/>
            <p:cNvSpPr>
              <a:spLocks noChangeArrowheads="1"/>
            </p:cNvSpPr>
            <p:nvPr/>
          </p:nvSpPr>
          <p:spPr bwMode="auto">
            <a:xfrm>
              <a:off x="3984" y="34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54"/>
            <p:cNvSpPr>
              <a:spLocks noChangeShapeType="1"/>
            </p:cNvSpPr>
            <p:nvPr/>
          </p:nvSpPr>
          <p:spPr bwMode="auto">
            <a:xfrm>
              <a:off x="2592" y="336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55"/>
            <p:cNvSpPr>
              <a:spLocks noChangeShapeType="1"/>
            </p:cNvSpPr>
            <p:nvPr/>
          </p:nvSpPr>
          <p:spPr bwMode="auto">
            <a:xfrm>
              <a:off x="2592" y="3552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963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i</a:t>
            </a:r>
            <a:r>
              <a:rPr lang="en-US" dirty="0"/>
              <a:t>-nodes </a:t>
            </a:r>
            <a:r>
              <a:rPr lang="en-US" dirty="0">
                <a:sym typeface="Wingdings" panose="05000000000000000000" pitchFamily="2" charset="2"/>
              </a:rPr>
              <a:t> b-nodes/</a:t>
            </a:r>
            <a:r>
              <a:rPr lang="en-US" dirty="0"/>
              <a:t>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How help with shortening or appending to file?</a:t>
            </a:r>
            <a:endParaRPr lang="en-US" sz="1800" dirty="0">
              <a:solidFill>
                <a:srgbClr val="FF6600"/>
              </a:solidFill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7250" y="3922942"/>
            <a:ext cx="2714790" cy="1094419"/>
            <a:chOff x="2544" y="3024"/>
            <a:chExt cx="3257" cy="1313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2688" y="3036"/>
              <a:ext cx="1152" cy="124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2688" y="3264"/>
              <a:ext cx="1152" cy="672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2688" y="3024"/>
              <a:ext cx="1152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99FF66"/>
                  </a:solidFill>
                  <a:latin typeface="Arial" charset="0"/>
                </a:rPr>
                <a:t>Type/ length</a:t>
              </a:r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2544" y="302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4080" y="326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4080" y="3434"/>
              <a:ext cx="1420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Arial" charset="0"/>
                </a:rPr>
                <a:t>3172 Bytes</a:t>
              </a:r>
            </a:p>
            <a:p>
              <a:r>
                <a:rPr lang="en-US" sz="1200" dirty="0">
                  <a:latin typeface="Arial" charset="0"/>
                </a:rPr>
                <a:t>Block contents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4043" y="3040"/>
              <a:ext cx="1758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Arial" charset="0"/>
                </a:rPr>
                <a:t>24 Bytes metadata</a:t>
              </a:r>
            </a:p>
          </p:txBody>
        </p: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3936" y="4005"/>
              <a:ext cx="1695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900 Bytes unused</a:t>
              </a:r>
            </a:p>
          </p:txBody>
        </p:sp>
      </p:grpSp>
      <p:grpSp>
        <p:nvGrpSpPr>
          <p:cNvPr id="6" name="Group 4"/>
          <p:cNvGrpSpPr/>
          <p:nvPr/>
        </p:nvGrpSpPr>
        <p:grpSpPr>
          <a:xfrm>
            <a:off x="2792040" y="3865314"/>
            <a:ext cx="2404993" cy="2025257"/>
            <a:chOff x="2792040" y="3727201"/>
            <a:chExt cx="2895600" cy="2438400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3325440" y="3879601"/>
              <a:ext cx="914400" cy="457200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4773240" y="3879601"/>
              <a:ext cx="914400" cy="457200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773240" y="4489201"/>
              <a:ext cx="914400" cy="457200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4773240" y="5098801"/>
              <a:ext cx="914400" cy="457200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4773240" y="5708401"/>
              <a:ext cx="914400" cy="4572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4239840" y="3955800"/>
              <a:ext cx="53340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4239840" y="4032001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4239840" y="4184401"/>
              <a:ext cx="5334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>
              <a:off x="4239840" y="4260601"/>
              <a:ext cx="53340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2792040" y="3803401"/>
              <a:ext cx="565878" cy="407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76:</a:t>
              </a:r>
            </a:p>
          </p:txBody>
        </p:sp>
        <p:grpSp>
          <p:nvGrpSpPr>
            <p:cNvPr id="7" name="Group 59"/>
            <p:cNvGrpSpPr>
              <a:grpSpLocks/>
            </p:cNvGrpSpPr>
            <p:nvPr/>
          </p:nvGrpSpPr>
          <p:grpSpPr bwMode="auto">
            <a:xfrm>
              <a:off x="4239840" y="3727201"/>
              <a:ext cx="565150" cy="2236788"/>
              <a:chOff x="5136" y="912"/>
              <a:chExt cx="356" cy="1409"/>
            </a:xfrm>
          </p:grpSpPr>
          <p:sp>
            <p:nvSpPr>
              <p:cNvPr id="36" name="Text Box 14"/>
              <p:cNvSpPr txBox="1">
                <a:spLocks noChangeArrowheads="1"/>
              </p:cNvSpPr>
              <p:nvPr/>
            </p:nvSpPr>
            <p:spPr bwMode="auto">
              <a:xfrm>
                <a:off x="5136" y="912"/>
                <a:ext cx="3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77:</a:t>
                </a:r>
              </a:p>
            </p:txBody>
          </p:sp>
          <p:sp>
            <p:nvSpPr>
              <p:cNvPr id="37" name="Text Box 15"/>
              <p:cNvSpPr txBox="1">
                <a:spLocks noChangeArrowheads="1"/>
              </p:cNvSpPr>
              <p:nvPr/>
            </p:nvSpPr>
            <p:spPr bwMode="auto">
              <a:xfrm>
                <a:off x="5136" y="1296"/>
                <a:ext cx="3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78:</a:t>
                </a:r>
              </a:p>
            </p:txBody>
          </p:sp>
          <p:sp>
            <p:nvSpPr>
              <p:cNvPr id="38" name="Text Box 16"/>
              <p:cNvSpPr txBox="1">
                <a:spLocks noChangeArrowheads="1"/>
              </p:cNvSpPr>
              <p:nvPr/>
            </p:nvSpPr>
            <p:spPr bwMode="auto">
              <a:xfrm>
                <a:off x="5136" y="1680"/>
                <a:ext cx="3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79:</a:t>
                </a:r>
              </a:p>
            </p:txBody>
          </p:sp>
          <p:sp>
            <p:nvSpPr>
              <p:cNvPr id="39" name="Text Box 17"/>
              <p:cNvSpPr txBox="1">
                <a:spLocks noChangeArrowheads="1"/>
              </p:cNvSpPr>
              <p:nvPr/>
            </p:nvSpPr>
            <p:spPr bwMode="auto">
              <a:xfrm>
                <a:off x="5136" y="2064"/>
                <a:ext cx="3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80:</a:t>
                </a:r>
              </a:p>
            </p:txBody>
          </p:sp>
        </p:grp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3249240" y="3906589"/>
              <a:ext cx="1061891" cy="314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>
                  <a:latin typeface="Arial" charset="0"/>
                </a:rPr>
                <a:t>obj, 15,791</a:t>
              </a:r>
            </a:p>
          </p:txBody>
        </p:sp>
        <p:sp>
          <p:nvSpPr>
            <p:cNvPr id="41" name="Rectangle 19"/>
            <p:cNvSpPr>
              <a:spLocks noChangeArrowheads="1"/>
            </p:cNvSpPr>
            <p:nvPr/>
          </p:nvSpPr>
          <p:spPr bwMode="auto">
            <a:xfrm>
              <a:off x="4773240" y="5708401"/>
              <a:ext cx="914400" cy="304800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</p:grp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5659229" y="3807318"/>
            <a:ext cx="3429662" cy="1240056"/>
            <a:chOff x="1104" y="2281"/>
            <a:chExt cx="3648" cy="1319"/>
          </a:xfrm>
        </p:grpSpPr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1104" y="2496"/>
              <a:ext cx="672" cy="288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1104" y="2412"/>
              <a:ext cx="721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100" dirty="0">
                  <a:latin typeface="Arial" charset="0"/>
                </a:rPr>
                <a:t>mp3, 12MB</a:t>
              </a:r>
            </a:p>
          </p:txBody>
        </p:sp>
        <p:sp>
          <p:nvSpPr>
            <p:cNvPr id="45" name="Line 30"/>
            <p:cNvSpPr>
              <a:spLocks noChangeShapeType="1"/>
            </p:cNvSpPr>
            <p:nvPr/>
          </p:nvSpPr>
          <p:spPr bwMode="auto">
            <a:xfrm>
              <a:off x="1776" y="25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>
              <a:off x="1776" y="264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>
              <a:off x="1776" y="2736"/>
              <a:ext cx="24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22"/>
            <p:cNvSpPr>
              <a:spLocks noChangeArrowheads="1"/>
            </p:cNvSpPr>
            <p:nvPr/>
          </p:nvSpPr>
          <p:spPr bwMode="auto">
            <a:xfrm>
              <a:off x="2016" y="2496"/>
              <a:ext cx="576" cy="288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9" name="Rectangle 25"/>
            <p:cNvSpPr>
              <a:spLocks noChangeArrowheads="1"/>
            </p:cNvSpPr>
            <p:nvPr/>
          </p:nvSpPr>
          <p:spPr bwMode="auto">
            <a:xfrm>
              <a:off x="2976" y="2496"/>
              <a:ext cx="576" cy="28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" name="Rectangle 26"/>
            <p:cNvSpPr>
              <a:spLocks noChangeArrowheads="1"/>
            </p:cNvSpPr>
            <p:nvPr/>
          </p:nvSpPr>
          <p:spPr bwMode="auto">
            <a:xfrm>
              <a:off x="4176" y="2496"/>
              <a:ext cx="576" cy="28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" name="Oval 27"/>
            <p:cNvSpPr>
              <a:spLocks noChangeArrowheads="1"/>
            </p:cNvSpPr>
            <p:nvPr/>
          </p:nvSpPr>
          <p:spPr bwMode="auto">
            <a:xfrm>
              <a:off x="3696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8"/>
            <p:cNvSpPr>
              <a:spLocks noChangeArrowheads="1"/>
            </p:cNvSpPr>
            <p:nvPr/>
          </p:nvSpPr>
          <p:spPr bwMode="auto">
            <a:xfrm>
              <a:off x="3840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9"/>
            <p:cNvSpPr>
              <a:spLocks noChangeArrowheads="1"/>
            </p:cNvSpPr>
            <p:nvPr/>
          </p:nvSpPr>
          <p:spPr bwMode="auto">
            <a:xfrm>
              <a:off x="3984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33"/>
            <p:cNvSpPr>
              <a:spLocks noChangeShapeType="1"/>
            </p:cNvSpPr>
            <p:nvPr/>
          </p:nvSpPr>
          <p:spPr bwMode="auto">
            <a:xfrm>
              <a:off x="2592" y="25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34"/>
            <p:cNvSpPr>
              <a:spLocks noChangeShapeType="1"/>
            </p:cNvSpPr>
            <p:nvPr/>
          </p:nvSpPr>
          <p:spPr bwMode="auto">
            <a:xfrm>
              <a:off x="2592" y="2736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35"/>
            <p:cNvSpPr txBox="1">
              <a:spLocks noChangeArrowheads="1"/>
            </p:cNvSpPr>
            <p:nvPr/>
          </p:nvSpPr>
          <p:spPr bwMode="auto">
            <a:xfrm>
              <a:off x="3590" y="2281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1024</a:t>
              </a:r>
            </a:p>
          </p:txBody>
        </p:sp>
        <p:sp>
          <p:nvSpPr>
            <p:cNvPr id="57" name="Rectangle 39"/>
            <p:cNvSpPr>
              <a:spLocks noChangeArrowheads="1"/>
            </p:cNvSpPr>
            <p:nvPr/>
          </p:nvSpPr>
          <p:spPr bwMode="auto">
            <a:xfrm>
              <a:off x="2016" y="2880"/>
              <a:ext cx="576" cy="288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" name="Rectangle 40"/>
            <p:cNvSpPr>
              <a:spLocks noChangeArrowheads="1"/>
            </p:cNvSpPr>
            <p:nvPr/>
          </p:nvSpPr>
          <p:spPr bwMode="auto">
            <a:xfrm>
              <a:off x="2976" y="2880"/>
              <a:ext cx="576" cy="28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" name="Rectangle 41"/>
            <p:cNvSpPr>
              <a:spLocks noChangeArrowheads="1"/>
            </p:cNvSpPr>
            <p:nvPr/>
          </p:nvSpPr>
          <p:spPr bwMode="auto">
            <a:xfrm>
              <a:off x="4176" y="2880"/>
              <a:ext cx="576" cy="28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" name="Oval 42"/>
            <p:cNvSpPr>
              <a:spLocks noChangeArrowheads="1"/>
            </p:cNvSpPr>
            <p:nvPr/>
          </p:nvSpPr>
          <p:spPr bwMode="auto">
            <a:xfrm>
              <a:off x="3696" y="30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43"/>
            <p:cNvSpPr>
              <a:spLocks noChangeArrowheads="1"/>
            </p:cNvSpPr>
            <p:nvPr/>
          </p:nvSpPr>
          <p:spPr bwMode="auto">
            <a:xfrm>
              <a:off x="3840" y="30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44"/>
            <p:cNvSpPr>
              <a:spLocks noChangeArrowheads="1"/>
            </p:cNvSpPr>
            <p:nvPr/>
          </p:nvSpPr>
          <p:spPr bwMode="auto">
            <a:xfrm>
              <a:off x="3984" y="30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45"/>
            <p:cNvSpPr>
              <a:spLocks noChangeShapeType="1"/>
            </p:cNvSpPr>
            <p:nvPr/>
          </p:nvSpPr>
          <p:spPr bwMode="auto">
            <a:xfrm>
              <a:off x="2592" y="29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46"/>
            <p:cNvSpPr>
              <a:spLocks noChangeShapeType="1"/>
            </p:cNvSpPr>
            <p:nvPr/>
          </p:nvSpPr>
          <p:spPr bwMode="auto">
            <a:xfrm>
              <a:off x="2592" y="3120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48"/>
            <p:cNvSpPr>
              <a:spLocks noChangeArrowheads="1"/>
            </p:cNvSpPr>
            <p:nvPr/>
          </p:nvSpPr>
          <p:spPr bwMode="auto">
            <a:xfrm>
              <a:off x="2016" y="3312"/>
              <a:ext cx="576" cy="288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" name="Rectangle 49"/>
            <p:cNvSpPr>
              <a:spLocks noChangeArrowheads="1"/>
            </p:cNvSpPr>
            <p:nvPr/>
          </p:nvSpPr>
          <p:spPr bwMode="auto">
            <a:xfrm>
              <a:off x="2976" y="3312"/>
              <a:ext cx="576" cy="28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7" name="Rectangle 50"/>
            <p:cNvSpPr>
              <a:spLocks noChangeArrowheads="1"/>
            </p:cNvSpPr>
            <p:nvPr/>
          </p:nvSpPr>
          <p:spPr bwMode="auto">
            <a:xfrm>
              <a:off x="4176" y="3312"/>
              <a:ext cx="576" cy="28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8" name="Oval 51"/>
            <p:cNvSpPr>
              <a:spLocks noChangeArrowheads="1"/>
            </p:cNvSpPr>
            <p:nvPr/>
          </p:nvSpPr>
          <p:spPr bwMode="auto">
            <a:xfrm>
              <a:off x="3696" y="34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52"/>
            <p:cNvSpPr>
              <a:spLocks noChangeArrowheads="1"/>
            </p:cNvSpPr>
            <p:nvPr/>
          </p:nvSpPr>
          <p:spPr bwMode="auto">
            <a:xfrm>
              <a:off x="3840" y="34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53"/>
            <p:cNvSpPr>
              <a:spLocks noChangeArrowheads="1"/>
            </p:cNvSpPr>
            <p:nvPr/>
          </p:nvSpPr>
          <p:spPr bwMode="auto">
            <a:xfrm>
              <a:off x="3984" y="34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54"/>
            <p:cNvSpPr>
              <a:spLocks noChangeShapeType="1"/>
            </p:cNvSpPr>
            <p:nvPr/>
          </p:nvSpPr>
          <p:spPr bwMode="auto">
            <a:xfrm>
              <a:off x="2592" y="336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55"/>
            <p:cNvSpPr>
              <a:spLocks noChangeShapeType="1"/>
            </p:cNvSpPr>
            <p:nvPr/>
          </p:nvSpPr>
          <p:spPr bwMode="auto">
            <a:xfrm>
              <a:off x="2592" y="3552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96328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Size of b-node/block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6600"/>
                </a:solidFill>
              </a:rPr>
              <a:t>Why not make block sizes smaller? </a:t>
            </a:r>
            <a:r>
              <a:rPr lang="en-US" sz="2400" i="1" dirty="0">
                <a:solidFill>
                  <a:srgbClr val="FF66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(say 1-bit)</a:t>
            </a:r>
          </a:p>
          <a:p>
            <a:pPr lvl="1"/>
            <a:r>
              <a:rPr lang="en-US" sz="2000" dirty="0"/>
              <a:t>How about 1 bit at a time?  Addressing each bit wouldn’t be easy…</a:t>
            </a:r>
          </a:p>
          <a:p>
            <a:pPr lvl="2"/>
            <a:r>
              <a:rPr lang="en-US" sz="1600" dirty="0"/>
              <a:t>1 TB disk ~ 9 trillion bits…9 trillion addresses!</a:t>
            </a:r>
          </a:p>
          <a:p>
            <a:pPr lvl="1"/>
            <a:r>
              <a:rPr lang="en-US" sz="2000" dirty="0"/>
              <a:t>Most times files are larger than just a few bits</a:t>
            </a:r>
          </a:p>
          <a:p>
            <a:r>
              <a:rPr lang="en-US" sz="2400" dirty="0">
                <a:solidFill>
                  <a:srgbClr val="FF6600"/>
                </a:solidFill>
              </a:rPr>
              <a:t>Why not make block sizes larger?  </a:t>
            </a:r>
            <a:r>
              <a:rPr lang="en-US" sz="2000" i="1" dirty="0">
                <a:solidFill>
                  <a:srgbClr val="FF0000"/>
                </a:solidFill>
              </a:rPr>
              <a:t>(512, 2048, 4096 bytes)</a:t>
            </a:r>
            <a:endParaRPr lang="en-US" sz="2400" i="1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Usually, we transfer “blocks” of data to/from media at a time</a:t>
            </a:r>
          </a:p>
          <a:p>
            <a:pPr lvl="1"/>
            <a:r>
              <a:rPr lang="en-US" sz="2000" dirty="0"/>
              <a:t>Why not go larger?</a:t>
            </a:r>
          </a:p>
          <a:p>
            <a:pPr lvl="1"/>
            <a:r>
              <a:rPr lang="en-US" sz="2000" dirty="0"/>
              <a:t>Remember, block size is, smallest unit of addressable space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97421" y="4706702"/>
            <a:ext cx="4997259" cy="1560966"/>
            <a:chOff x="1611" y="3024"/>
            <a:chExt cx="4149" cy="1296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688" y="3036"/>
              <a:ext cx="1152" cy="124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688" y="3264"/>
              <a:ext cx="1152" cy="672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688" y="3024"/>
              <a:ext cx="82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99FF66"/>
                  </a:solidFill>
                  <a:latin typeface="Arial" charset="0"/>
                </a:rPr>
                <a:t>Type/ length</a:t>
              </a: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544" y="302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4080" y="326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080" y="3434"/>
              <a:ext cx="106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charset="0"/>
                </a:rPr>
                <a:t>3172 Bytes</a:t>
              </a:r>
            </a:p>
            <a:p>
              <a:r>
                <a:rPr lang="en-US" dirty="0">
                  <a:latin typeface="Arial" charset="0"/>
                </a:rPr>
                <a:t>Block contents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4043" y="3040"/>
              <a:ext cx="17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charset="0"/>
                </a:rPr>
                <a:t>24 Bytes metadata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936" y="4005"/>
              <a:ext cx="16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900 Bytes unused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611" y="3360"/>
              <a:ext cx="771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charset="0"/>
                </a:rPr>
                <a:t>Example:</a:t>
              </a:r>
            </a:p>
            <a:p>
              <a:r>
                <a:rPr lang="en-US" i="1" dirty="0">
                  <a:latin typeface="Arial" charset="0"/>
                </a:rPr>
                <a:t>4096 Byte</a:t>
              </a:r>
            </a:p>
            <a:p>
              <a:r>
                <a:rPr lang="en-US" i="1" dirty="0">
                  <a:latin typeface="Arial" charset="0"/>
                </a:rPr>
                <a:t>  </a:t>
              </a:r>
              <a:r>
                <a:rPr lang="en-US" i="1" dirty="0" err="1">
                  <a:latin typeface="Arial" charset="0"/>
                </a:rPr>
                <a:t>bnode</a:t>
              </a:r>
              <a:endParaRPr lang="en-US" i="1" dirty="0">
                <a:latin typeface="Arial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984109" y="4858225"/>
            <a:ext cx="299424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In this 4kB block, 900 bytes are wasted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 “Internally fragmented”</a:t>
            </a:r>
          </a:p>
          <a:p>
            <a:r>
              <a:rPr lang="en-US" sz="1600" dirty="0">
                <a:solidFill>
                  <a:srgbClr val="00B050"/>
                </a:solidFill>
              </a:rPr>
              <a:t>No way to ‘un-fragment’</a:t>
            </a:r>
          </a:p>
          <a:p>
            <a:r>
              <a:rPr lang="en-US" sz="1600" dirty="0">
                <a:solidFill>
                  <a:srgbClr val="00B050"/>
                </a:solidFill>
              </a:rPr>
              <a:t>   unless file itself grows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089924" y="5535333"/>
            <a:ext cx="894185" cy="526374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B-Node/Block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Performance: Balance</a:t>
            </a:r>
          </a:p>
          <a:p>
            <a:pPr lvl="1"/>
            <a:r>
              <a:rPr lang="en-US" dirty="0"/>
              <a:t>Number of blocks need to read</a:t>
            </a:r>
          </a:p>
          <a:p>
            <a:pPr lvl="1"/>
            <a:r>
              <a:rPr lang="en-US" dirty="0"/>
              <a:t>Efficiency of reading large blocks</a:t>
            </a:r>
          </a:p>
          <a:p>
            <a:r>
              <a:rPr lang="en-US" dirty="0"/>
              <a:t>Space efficiency: Balance</a:t>
            </a:r>
          </a:p>
          <a:p>
            <a:pPr lvl="1"/>
            <a:r>
              <a:rPr lang="en-US" dirty="0"/>
              <a:t>Internal fragmentation</a:t>
            </a:r>
          </a:p>
          <a:p>
            <a:pPr lvl="1"/>
            <a:r>
              <a:rPr lang="en-US" dirty="0"/>
              <a:t>Overhead for metadata and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EXT3 File size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Limits?</a:t>
            </a:r>
          </a:p>
          <a:p>
            <a:pPr lvl="1"/>
            <a:r>
              <a:rPr lang="en-US" sz="1800" dirty="0" err="1"/>
              <a:t>i</a:t>
            </a:r>
            <a:r>
              <a:rPr lang="en-US" sz="1800" dirty="0"/>
              <a:t>-node is an array of (15) 32-bit pointers</a:t>
            </a:r>
          </a:p>
          <a:p>
            <a:pPr lvl="1"/>
            <a:r>
              <a:rPr lang="en-US" sz="1800" dirty="0"/>
              <a:t>If block = 4 KB, first 12 pointers represent 48 KB file</a:t>
            </a:r>
          </a:p>
          <a:p>
            <a:pPr lvl="1"/>
            <a:r>
              <a:rPr lang="en-US" sz="1800" dirty="0"/>
              <a:t>13</a:t>
            </a:r>
            <a:r>
              <a:rPr lang="en-US" sz="1800" baseline="30000" dirty="0"/>
              <a:t>th</a:t>
            </a:r>
            <a:r>
              <a:rPr lang="en-US" sz="1800" dirty="0"/>
              <a:t> pointer – single Indirect </a:t>
            </a:r>
            <a:r>
              <a:rPr lang="en-US" sz="1800" dirty="0" err="1"/>
              <a:t>bnode</a:t>
            </a:r>
            <a:r>
              <a:rPr lang="en-US" sz="1800" dirty="0"/>
              <a:t>, 1024 pointers</a:t>
            </a:r>
          </a:p>
          <a:p>
            <a:pPr lvl="2"/>
            <a:r>
              <a:rPr lang="en-US" sz="1400" dirty="0">
                <a:solidFill>
                  <a:srgbClr val="FF6600"/>
                </a:solidFill>
              </a:rPr>
              <a:t>Why 1024 pointers?</a:t>
            </a:r>
          </a:p>
          <a:p>
            <a:pPr lvl="2"/>
            <a:r>
              <a:rPr lang="en-US" sz="1400" dirty="0"/>
              <a:t> </a:t>
            </a:r>
            <a:r>
              <a:rPr lang="en-US" sz="1400" dirty="0">
                <a:solidFill>
                  <a:srgbClr val="FF6600"/>
                </a:solidFill>
              </a:rPr>
              <a:t>file size?</a:t>
            </a:r>
          </a:p>
          <a:p>
            <a:pPr lvl="1"/>
            <a:r>
              <a:rPr lang="en-US" sz="1800" dirty="0"/>
              <a:t>14</a:t>
            </a:r>
            <a:r>
              <a:rPr lang="en-US" sz="1800" baseline="30000" dirty="0"/>
              <a:t>th</a:t>
            </a:r>
            <a:r>
              <a:rPr lang="en-US" sz="1800" dirty="0"/>
              <a:t> pointer – double indirect: </a:t>
            </a:r>
            <a:r>
              <a:rPr lang="en-US" sz="1800" dirty="0">
                <a:solidFill>
                  <a:srgbClr val="FF6600"/>
                </a:solidFill>
              </a:rPr>
              <a:t>file size?</a:t>
            </a:r>
          </a:p>
          <a:p>
            <a:pPr lvl="1"/>
            <a:r>
              <a:rPr lang="en-US" sz="1800" dirty="0"/>
              <a:t>15</a:t>
            </a:r>
            <a:r>
              <a:rPr lang="en-US" sz="1800" baseline="30000" dirty="0"/>
              <a:t>th</a:t>
            </a:r>
            <a:r>
              <a:rPr lang="en-US" sz="1800" dirty="0"/>
              <a:t> pointer – triple indirect: </a:t>
            </a:r>
            <a:r>
              <a:rPr lang="en-US" sz="1800" dirty="0">
                <a:solidFill>
                  <a:srgbClr val="FF6600"/>
                </a:solidFill>
              </a:rPr>
              <a:t>file size?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7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5" name="Picture 2" descr="ext2_ino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45" y="1474477"/>
            <a:ext cx="4716051" cy="49031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585" y="1609410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-node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963" y="3368230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(12 pointers)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9067" y="3756786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Indirect blocks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7285" y="153942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</a:rPr>
              <a:t>B-nodes/</a:t>
            </a:r>
          </a:p>
          <a:p>
            <a:pPr algn="ctr"/>
            <a:r>
              <a:rPr lang="en-US" sz="1600" i="1" dirty="0">
                <a:solidFill>
                  <a:srgbClr val="FF0000"/>
                </a:solidFill>
              </a:rPr>
              <a:t>blocks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9067" y="536100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</a:rPr>
              <a:t>B-nodes/</a:t>
            </a:r>
          </a:p>
          <a:p>
            <a:pPr algn="ctr"/>
            <a:r>
              <a:rPr lang="en-US" sz="1600" i="1" dirty="0">
                <a:solidFill>
                  <a:srgbClr val="FF0000"/>
                </a:solidFill>
              </a:rPr>
              <a:t>blocks</a:t>
            </a:r>
          </a:p>
        </p:txBody>
      </p:sp>
      <p:sp>
        <p:nvSpPr>
          <p:cNvPr id="11" name="Oval 10"/>
          <p:cNvSpPr/>
          <p:nvPr/>
        </p:nvSpPr>
        <p:spPr>
          <a:xfrm>
            <a:off x="3768860" y="2036617"/>
            <a:ext cx="884163" cy="88416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641449" y="1978742"/>
            <a:ext cx="1296364" cy="44208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0020" y="691474"/>
            <a:ext cx="2379562" cy="183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73923" y="2444861"/>
                <a:ext cx="4480714" cy="4462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u="sng" dirty="0"/>
                  <a:t>Lowest Level to Highest Level of Abstraction</a:t>
                </a:r>
              </a:p>
              <a:p>
                <a:endParaRPr lang="en-US" dirty="0"/>
              </a:p>
              <a:p>
                <a:r>
                  <a:rPr lang="en-US" u="sng" dirty="0"/>
                  <a:t>Physical Location on disk</a:t>
                </a:r>
              </a:p>
              <a:p>
                <a:pPr marL="0" lvl="2"/>
                <a:r>
                  <a:rPr lang="en-US" sz="1600" i="1" dirty="0"/>
                  <a:t>   R=1.012in,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1600" i="1" dirty="0"/>
                  <a:t>=32.07 degrees</a:t>
                </a:r>
              </a:p>
              <a:p>
                <a:r>
                  <a:rPr lang="en-US" u="sng" dirty="0"/>
                  <a:t>Block of data</a:t>
                </a:r>
              </a:p>
              <a:p>
                <a:r>
                  <a:rPr lang="en-US" dirty="0"/>
                  <a:t>   4096 continuous bytes on disk</a:t>
                </a:r>
              </a:p>
              <a:p>
                <a:r>
                  <a:rPr lang="en-US" u="sng" dirty="0"/>
                  <a:t>B-node</a:t>
                </a:r>
              </a:p>
              <a:p>
                <a:r>
                  <a:rPr lang="en-US" dirty="0"/>
                  <a:t>   </a:t>
                </a:r>
                <a:r>
                  <a:rPr lang="en-US" dirty="0" err="1"/>
                  <a:t>Datastructure</a:t>
                </a:r>
                <a:r>
                  <a:rPr lang="en-US" dirty="0"/>
                  <a:t> representing block of data</a:t>
                </a:r>
              </a:p>
              <a:p>
                <a:r>
                  <a:rPr lang="en-US" u="sng" dirty="0" err="1"/>
                  <a:t>i</a:t>
                </a:r>
                <a:r>
                  <a:rPr lang="en-US" u="sng" dirty="0"/>
                  <a:t>-node / file</a:t>
                </a:r>
              </a:p>
              <a:p>
                <a:r>
                  <a:rPr lang="en-US" dirty="0"/>
                  <a:t>   </a:t>
                </a:r>
                <a:r>
                  <a:rPr lang="en-US" dirty="0" err="1"/>
                  <a:t>Datastructure</a:t>
                </a:r>
                <a:r>
                  <a:rPr lang="en-US" dirty="0"/>
                  <a:t> representing many blocks</a:t>
                </a:r>
              </a:p>
              <a:p>
                <a:r>
                  <a:rPr lang="en-US" dirty="0"/>
                  <a:t>   of data</a:t>
                </a:r>
              </a:p>
              <a:p>
                <a:r>
                  <a:rPr lang="en-US" i="1" dirty="0">
                    <a:solidFill>
                      <a:srgbClr val="FF0000"/>
                    </a:solidFill>
                  </a:rPr>
                  <a:t>Programmers work here (file level)</a:t>
                </a:r>
              </a:p>
              <a:p>
                <a:r>
                  <a:rPr lang="en-US" i="1" dirty="0">
                    <a:solidFill>
                      <a:srgbClr val="FF0000"/>
                    </a:solidFill>
                  </a:rPr>
                  <a:t>   saves us from knowing about physical</a:t>
                </a:r>
              </a:p>
              <a:p>
                <a:r>
                  <a:rPr lang="en-US" i="1" dirty="0">
                    <a:solidFill>
                      <a:srgbClr val="FF0000"/>
                    </a:solidFill>
                  </a:rPr>
                  <a:t>   details which may change across </a:t>
                </a:r>
              </a:p>
              <a:p>
                <a:r>
                  <a:rPr lang="en-US" i="1" dirty="0">
                    <a:solidFill>
                      <a:srgbClr val="FF0000"/>
                    </a:solidFill>
                  </a:rPr>
                  <a:t>   storage technologies</a:t>
                </a:r>
              </a:p>
              <a:p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923" y="2444861"/>
                <a:ext cx="4480714" cy="4462760"/>
              </a:xfrm>
              <a:prstGeom prst="rect">
                <a:avLst/>
              </a:prstGeom>
              <a:blipFill rotWithShape="1">
                <a:blip r:embed="rId4"/>
                <a:stretch>
                  <a:fillRect l="-1088" t="-410" r="-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5037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keep track of files?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another file that tells us where the files are</a:t>
            </a:r>
          </a:p>
          <a:p>
            <a:pPr lvl="1"/>
            <a:r>
              <a:rPr lang="en-US" dirty="0"/>
              <a:t>Directory</a:t>
            </a:r>
          </a:p>
          <a:p>
            <a:r>
              <a:rPr lang="en-US" sz="2400" dirty="0"/>
              <a:t>On ext3 </a:t>
            </a:r>
            <a:r>
              <a:rPr lang="en-US" sz="2400" dirty="0" err="1"/>
              <a:t>filesystem</a:t>
            </a:r>
            <a:r>
              <a:rPr lang="en-US" sz="2400" dirty="0"/>
              <a:t>…</a:t>
            </a:r>
          </a:p>
          <a:p>
            <a:pPr lvl="1"/>
            <a:r>
              <a:rPr lang="en-US" sz="2000" dirty="0"/>
              <a:t>Directories are just files themselves!</a:t>
            </a:r>
          </a:p>
          <a:p>
            <a:pPr lvl="1"/>
            <a:r>
              <a:rPr lang="en-US" sz="2000" dirty="0"/>
              <a:t>Pairs of (Name, </a:t>
            </a:r>
            <a:r>
              <a:rPr lang="en-US" sz="2000" dirty="0" err="1"/>
              <a:t>i</a:t>
            </a:r>
            <a:r>
              <a:rPr lang="en-US" sz="2000" dirty="0"/>
              <a:t>-node)</a:t>
            </a:r>
            <a:endParaRPr lang="en-US" sz="1600" dirty="0"/>
          </a:p>
          <a:p>
            <a:pPr lvl="1"/>
            <a:r>
              <a:rPr lang="en-US" sz="2000" dirty="0"/>
              <a:t>Contain pointers to other nodes</a:t>
            </a:r>
          </a:p>
          <a:p>
            <a:r>
              <a:rPr lang="en-US" dirty="0"/>
              <a:t>…and since files can be directories</a:t>
            </a:r>
          </a:p>
          <a:p>
            <a:pPr lvl="1"/>
            <a:r>
              <a:rPr lang="en-US" dirty="0"/>
              <a:t>Directories can contain directory files</a:t>
            </a:r>
            <a:br>
              <a:rPr lang="en-US" dirty="0"/>
            </a:br>
            <a:r>
              <a:rPr lang="en-US" dirty="0"/>
              <a:t>…which can contain directory files…</a:t>
            </a:r>
          </a:p>
          <a:p>
            <a:r>
              <a:rPr lang="en-US" sz="2400" dirty="0"/>
              <a:t>Leading to a directory hierarchy</a:t>
            </a: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7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System File 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372454" y="1371600"/>
            <a:ext cx="12954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553054" y="2590800"/>
            <a:ext cx="12954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58054" y="2590800"/>
            <a:ext cx="12954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usr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63054" y="2590800"/>
            <a:ext cx="12954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91854" y="2590800"/>
            <a:ext cx="12954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etc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87287" y="4191000"/>
            <a:ext cx="381000" cy="3429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96887" y="4191000"/>
            <a:ext cx="381000" cy="3429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06487" y="4191000"/>
            <a:ext cx="381000" cy="3429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40087" y="4191000"/>
            <a:ext cx="381000" cy="3429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30268" y="4229100"/>
            <a:ext cx="381000" cy="3429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cxnSp>
        <p:nvCxnSpPr>
          <p:cNvPr id="19" name="Straight Arrow Connector 18"/>
          <p:cNvCxnSpPr>
            <a:stCxn id="8" idx="2"/>
            <a:endCxn id="9" idx="0"/>
          </p:cNvCxnSpPr>
          <p:nvPr/>
        </p:nvCxnSpPr>
        <p:spPr>
          <a:xfrm flipH="1">
            <a:off x="1200754" y="2057400"/>
            <a:ext cx="28194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10" idx="0"/>
          </p:cNvCxnSpPr>
          <p:nvPr/>
        </p:nvCxnSpPr>
        <p:spPr>
          <a:xfrm flipH="1">
            <a:off x="3105754" y="2057400"/>
            <a:ext cx="9144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  <a:endCxn id="11" idx="0"/>
          </p:cNvCxnSpPr>
          <p:nvPr/>
        </p:nvCxnSpPr>
        <p:spPr>
          <a:xfrm>
            <a:off x="4020154" y="2057400"/>
            <a:ext cx="9906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12" idx="0"/>
          </p:cNvCxnSpPr>
          <p:nvPr/>
        </p:nvCxnSpPr>
        <p:spPr>
          <a:xfrm>
            <a:off x="4020154" y="2057400"/>
            <a:ext cx="28194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2"/>
            <a:endCxn id="13" idx="0"/>
          </p:cNvCxnSpPr>
          <p:nvPr/>
        </p:nvCxnSpPr>
        <p:spPr>
          <a:xfrm flipH="1">
            <a:off x="1677787" y="3276600"/>
            <a:ext cx="3332967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2"/>
            <a:endCxn id="14" idx="0"/>
          </p:cNvCxnSpPr>
          <p:nvPr/>
        </p:nvCxnSpPr>
        <p:spPr>
          <a:xfrm flipH="1">
            <a:off x="2287387" y="3276600"/>
            <a:ext cx="2723367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2"/>
            <a:endCxn id="15" idx="0"/>
          </p:cNvCxnSpPr>
          <p:nvPr/>
        </p:nvCxnSpPr>
        <p:spPr>
          <a:xfrm flipH="1">
            <a:off x="2896987" y="3276600"/>
            <a:ext cx="2113767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2"/>
            <a:endCxn id="16" idx="0"/>
          </p:cNvCxnSpPr>
          <p:nvPr/>
        </p:nvCxnSpPr>
        <p:spPr>
          <a:xfrm>
            <a:off x="5010754" y="3276600"/>
            <a:ext cx="19833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2"/>
            <a:endCxn id="17" idx="0"/>
          </p:cNvCxnSpPr>
          <p:nvPr/>
        </p:nvCxnSpPr>
        <p:spPr>
          <a:xfrm>
            <a:off x="5010754" y="3276600"/>
            <a:ext cx="1310014" cy="952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441353" y="5448300"/>
            <a:ext cx="1388301" cy="3429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teyvonia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346353" y="5452997"/>
            <a:ext cx="1388301" cy="3429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tfarmer</a:t>
            </a:r>
            <a:endParaRPr lang="en-US" b="1" dirty="0"/>
          </a:p>
        </p:txBody>
      </p:sp>
      <p:sp>
        <p:nvSpPr>
          <p:cNvPr id="38" name="Rectangle 37"/>
          <p:cNvSpPr/>
          <p:nvPr/>
        </p:nvSpPr>
        <p:spPr>
          <a:xfrm>
            <a:off x="6625046" y="5448300"/>
            <a:ext cx="1388301" cy="3429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tzheng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16" idx="2"/>
            <a:endCxn id="36" idx="0"/>
          </p:cNvCxnSpPr>
          <p:nvPr/>
        </p:nvCxnSpPr>
        <p:spPr>
          <a:xfrm flipH="1">
            <a:off x="3135504" y="4533900"/>
            <a:ext cx="1895083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06187" y="5448300"/>
            <a:ext cx="1388301" cy="3429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teyvonia</a:t>
            </a:r>
            <a:endParaRPr lang="en-US" dirty="0"/>
          </a:p>
        </p:txBody>
      </p:sp>
      <p:cxnSp>
        <p:nvCxnSpPr>
          <p:cNvPr id="44" name="Straight Arrow Connector 43"/>
          <p:cNvCxnSpPr>
            <a:stCxn id="16" idx="2"/>
            <a:endCxn id="41" idx="0"/>
          </p:cNvCxnSpPr>
          <p:nvPr/>
        </p:nvCxnSpPr>
        <p:spPr>
          <a:xfrm flipH="1">
            <a:off x="1000338" y="4533900"/>
            <a:ext cx="4030249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6" idx="2"/>
            <a:endCxn id="37" idx="0"/>
          </p:cNvCxnSpPr>
          <p:nvPr/>
        </p:nvCxnSpPr>
        <p:spPr>
          <a:xfrm>
            <a:off x="5030587" y="4533900"/>
            <a:ext cx="9917" cy="91909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2"/>
            <a:endCxn id="38" idx="0"/>
          </p:cNvCxnSpPr>
          <p:nvPr/>
        </p:nvCxnSpPr>
        <p:spPr>
          <a:xfrm>
            <a:off x="5030587" y="4533900"/>
            <a:ext cx="2288610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907788" y="533400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88988" y="538410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992921" y="5405735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1053" y="5845769"/>
            <a:ext cx="8028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ESE150 “Home directory” is </a:t>
            </a:r>
            <a:r>
              <a:rPr lang="en-US" b="1" dirty="0"/>
              <a:t>/home1/e/ese150   </a:t>
            </a:r>
            <a:r>
              <a:rPr lang="en-US" dirty="0"/>
              <a:t>or simply:  ~</a:t>
            </a:r>
          </a:p>
          <a:p>
            <a:pPr algn="ctr"/>
            <a:r>
              <a:rPr lang="en-US" dirty="0"/>
              <a:t>Because the structure under “home” is typically different on all </a:t>
            </a:r>
            <a:r>
              <a:rPr lang="en-US" dirty="0" err="1"/>
              <a:t>unix</a:t>
            </a:r>
            <a:r>
              <a:rPr lang="en-US" dirty="0"/>
              <a:t> systems,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~ is a convention, and is always points to </a:t>
            </a:r>
            <a:r>
              <a:rPr lang="en-US" i="1" dirty="0">
                <a:solidFill>
                  <a:schemeClr val="bg1"/>
                </a:solidFill>
              </a:rPr>
              <a:t>your</a:t>
            </a:r>
            <a:r>
              <a:rPr lang="en-US" dirty="0">
                <a:solidFill>
                  <a:schemeClr val="bg1"/>
                </a:solidFill>
              </a:rPr>
              <a:t> home directory</a:t>
            </a:r>
          </a:p>
        </p:txBody>
      </p:sp>
      <p:sp>
        <p:nvSpPr>
          <p:cNvPr id="71" name="Left Brace 70"/>
          <p:cNvSpPr/>
          <p:nvPr/>
        </p:nvSpPr>
        <p:spPr>
          <a:xfrm rot="8175195">
            <a:off x="7149706" y="3197722"/>
            <a:ext cx="675094" cy="2786654"/>
          </a:xfrm>
          <a:prstGeom prst="leftBrac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538163" y="3581400"/>
            <a:ext cx="1529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Below “home” is up to </a:t>
            </a:r>
            <a:r>
              <a:rPr lang="en-US" dirty="0" err="1">
                <a:solidFill>
                  <a:srgbClr val="FF0000"/>
                </a:solidFill>
              </a:rPr>
              <a:t>eniac</a:t>
            </a:r>
            <a:r>
              <a:rPr lang="en-US" dirty="0">
                <a:solidFill>
                  <a:srgbClr val="FF0000"/>
                </a:solidFill>
              </a:rPr>
              <a:t> admins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284331" y="1252835"/>
            <a:ext cx="1529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This is called the “root” directory</a:t>
            </a:r>
          </a:p>
        </p:txBody>
      </p:sp>
      <p:cxnSp>
        <p:nvCxnSpPr>
          <p:cNvPr id="75" name="Straight Arrow Connector 74"/>
          <p:cNvCxnSpPr>
            <a:stCxn id="73" idx="1"/>
          </p:cNvCxnSpPr>
          <p:nvPr/>
        </p:nvCxnSpPr>
        <p:spPr>
          <a:xfrm flipH="1">
            <a:off x="5221087" y="1714500"/>
            <a:ext cx="206324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657600" y="4104332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 . 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410200" y="4114800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 . 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981043" y="2662535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81996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 and find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213186"/>
            <a:ext cx="8839200" cy="2187614"/>
          </a:xfrm>
        </p:spPr>
        <p:txBody>
          <a:bodyPr>
            <a:normAutofit/>
          </a:bodyPr>
          <a:lstStyle/>
          <a:p>
            <a:r>
              <a:rPr lang="en-US" dirty="0"/>
              <a:t>MP3 encoded Songs on Smart Phone</a:t>
            </a:r>
          </a:p>
          <a:p>
            <a:r>
              <a:rPr lang="en-US" dirty="0"/>
              <a:t>Assignments on your laptop</a:t>
            </a:r>
          </a:p>
          <a:p>
            <a:r>
              <a:rPr lang="en-US" dirty="0"/>
              <a:t>Programs on </a:t>
            </a:r>
            <a:r>
              <a:rPr lang="en-US" dirty="0" err="1"/>
              <a:t>eniac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2" name="Picture 4" descr="http://www.cs.miami.edu/%7Ewuchtys/CSC322-15S/Content/UNIXUse/Pictures/Hierarch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426" y="1264229"/>
            <a:ext cx="425767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6" y="1307936"/>
            <a:ext cx="4033397" cy="28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5671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at </a:t>
            </a:r>
            <a:r>
              <a:rPr lang="en-US" dirty="0" err="1"/>
              <a:t>inodes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All directories start from “root” or / directory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3499" y="1987054"/>
            <a:ext cx="8142790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ese150@plus:/&gt; cd 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ees150@plus:/&gt;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-al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total 164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-x  25 root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4096 Mar 31 05:44 .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-x  25 root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4096 Mar 31 05:44 ..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-x   2 root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4096 Mar 31 05:44 bin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-x   4 root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4096 Mar 31 05:40 boot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-x  18 root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4020 Feb 19 13:37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499" y="4267269"/>
            <a:ext cx="8142790" cy="18466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ese150@plus:/&gt;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r>
              <a:rPr lang="en-US" sz="16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16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total 164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-x  25 root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4096 Mar 31 05:44 .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-x  25 root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4096 Mar 31 05:44 ..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393222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-x   2 root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4096 Mar 31 05:44 bin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-x   4 root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4096 Mar 31 05:40 boot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1025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-x  18 root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4020 Feb 19 13:37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3499" y="6113928"/>
            <a:ext cx="6678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 block of disk is </a:t>
            </a:r>
            <a:r>
              <a:rPr lang="en-US" dirty="0" err="1"/>
              <a:t>inode</a:t>
            </a:r>
            <a:r>
              <a:rPr lang="en-US" dirty="0"/>
              <a:t> 1, called “</a:t>
            </a:r>
            <a:r>
              <a:rPr lang="en-US" dirty="0" err="1"/>
              <a:t>masterblock</a:t>
            </a:r>
            <a:r>
              <a:rPr lang="en-US" dirty="0"/>
              <a:t>” / “superblock”</a:t>
            </a:r>
          </a:p>
        </p:txBody>
      </p:sp>
    </p:spTree>
    <p:extLst>
      <p:ext uri="{BB962C8B-B14F-4D97-AF65-F5344CB8AC3E}">
        <p14:creationId xmlns:p14="http://schemas.microsoft.com/office/powerpoint/2010/main" val="3005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Superblock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bootstrapping and file system management</a:t>
            </a:r>
          </a:p>
          <a:p>
            <a:pPr lvl="1"/>
            <a:r>
              <a:rPr lang="en-US" dirty="0"/>
              <a:t>Each file system has a master block in a canonical location (first block on device)</a:t>
            </a:r>
          </a:p>
          <a:p>
            <a:pPr lvl="1"/>
            <a:r>
              <a:rPr lang="en-US" dirty="0"/>
              <a:t>Describes file-system type</a:t>
            </a:r>
          </a:p>
          <a:p>
            <a:pPr lvl="1"/>
            <a:r>
              <a:rPr lang="en-US" dirty="0"/>
              <a:t>Root </a:t>
            </a:r>
            <a:r>
              <a:rPr lang="en-US" dirty="0" err="1"/>
              <a:t>bnode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Keeps track of free lists …at least the head pointers to (</a:t>
            </a:r>
            <a:r>
              <a:rPr lang="en-US" dirty="0" err="1"/>
              <a:t>bnodes</a:t>
            </a:r>
            <a:r>
              <a:rPr lang="en-US" dirty="0"/>
              <a:t>, blocks)</a:t>
            </a:r>
          </a:p>
          <a:p>
            <a:r>
              <a:rPr lang="en-US" dirty="0"/>
              <a:t>Corruption on superblock makes file system unreadable</a:t>
            </a:r>
          </a:p>
          <a:p>
            <a:pPr lvl="1"/>
            <a:r>
              <a:rPr lang="en-US" dirty="0">
                <a:sym typeface="Wingdings" pitchFamily="2" charset="2"/>
              </a:rPr>
              <a:t>	</a:t>
            </a:r>
            <a:r>
              <a:rPr lang="en-US" dirty="0" err="1">
                <a:sym typeface="Wingdings" pitchFamily="2" charset="2"/>
              </a:rPr>
              <a:t></a:t>
            </a:r>
            <a:r>
              <a:rPr lang="en-US" dirty="0" err="1"/>
              <a:t>Store</a:t>
            </a:r>
            <a:r>
              <a:rPr lang="en-US" dirty="0"/>
              <a:t> backup copies on disk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08B5-421F-4223-9B33-47961B07F4D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1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79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 disk</a:t>
            </a:r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Identify all non-defective bnodes</a:t>
            </a:r>
          </a:p>
          <a:p>
            <a:pPr lvl="1"/>
            <a:r>
              <a:rPr lang="en-US"/>
              <a:t>Defective blocks skipped</a:t>
            </a:r>
          </a:p>
          <a:p>
            <a:pPr lvl="1"/>
            <a:r>
              <a:rPr lang="en-US">
                <a:sym typeface="Wingdings" pitchFamily="2" charset="2"/>
              </a:rPr>
              <a:t></a:t>
            </a:r>
            <a:r>
              <a:rPr lang="en-US"/>
              <a:t> those addresses not assigned to bnodes</a:t>
            </a:r>
          </a:p>
          <a:p>
            <a:r>
              <a:rPr lang="en-US"/>
              <a:t>Create free bnode data structure</a:t>
            </a:r>
          </a:p>
          <a:p>
            <a:r>
              <a:rPr lang="en-US"/>
              <a:t>Create superblock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0618-0032-4236-ADC5-24299A35944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42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6D2B9-B8F9-49AD-BE29-23ED0EEAF6A7}" type="slidenum">
              <a:rPr lang="en-US"/>
              <a:pPr/>
              <a:t>63</a:t>
            </a:fld>
            <a:endParaRPr lang="en-US"/>
          </a:p>
        </p:txBody>
      </p:sp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Data Security</a:t>
            </a:r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is security enforced?</a:t>
            </a:r>
          </a:p>
          <a:p>
            <a:pPr lvl="1"/>
            <a:r>
              <a:rPr lang="en-US" dirty="0"/>
              <a:t>OS demands credentials for login</a:t>
            </a:r>
          </a:p>
          <a:p>
            <a:pPr lvl="1"/>
            <a:r>
              <a:rPr lang="en-US" dirty="0"/>
              <a:t>User doesn’t get direct access to hardware</a:t>
            </a:r>
          </a:p>
          <a:p>
            <a:pPr lvl="1"/>
            <a:r>
              <a:rPr lang="en-US" dirty="0"/>
              <a:t>OS intermediates</a:t>
            </a:r>
          </a:p>
        </p:txBody>
      </p:sp>
    </p:spTree>
    <p:extLst>
      <p:ext uri="{BB962C8B-B14F-4D97-AF65-F5344CB8AC3E}">
        <p14:creationId xmlns:p14="http://schemas.microsoft.com/office/powerpoint/2010/main" val="27481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943-5851-4AE0-B83E-788207002921}" type="slidenum">
              <a:rPr lang="en-US"/>
              <a:pPr/>
              <a:t>64</a:t>
            </a:fld>
            <a:endParaRPr lang="en-US"/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Caveats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24800" cy="4419600"/>
          </a:xfrm>
        </p:spPr>
        <p:txBody>
          <a:bodyPr/>
          <a:lstStyle/>
          <a:p>
            <a:r>
              <a:rPr lang="en-US" sz="2800" dirty="0"/>
              <a:t>On standard Unix/Windows setups</a:t>
            </a:r>
          </a:p>
          <a:p>
            <a:pPr lvl="1"/>
            <a:r>
              <a:rPr lang="en-US" sz="2400" dirty="0"/>
              <a:t>Without the OS to provide protection,</a:t>
            </a:r>
            <a:br>
              <a:rPr lang="en-US" sz="2400" dirty="0"/>
            </a:br>
            <a:r>
              <a:rPr lang="en-US" sz="2400" dirty="0"/>
              <a:t>                all the data is accessible</a:t>
            </a:r>
          </a:p>
          <a:p>
            <a:pPr lvl="2"/>
            <a:r>
              <a:rPr lang="en-US" sz="2000" dirty="0"/>
              <a:t>Sometimes good for recovery</a:t>
            </a:r>
          </a:p>
          <a:p>
            <a:pPr lvl="1"/>
            <a:r>
              <a:rPr lang="en-US" sz="2400" dirty="0"/>
              <a:t>On standard Unix/Windows setups</a:t>
            </a:r>
          </a:p>
          <a:p>
            <a:pPr lvl="2"/>
            <a:r>
              <a:rPr lang="en-US" sz="2000" dirty="0" err="1"/>
              <a:t>rm</a:t>
            </a:r>
            <a:r>
              <a:rPr lang="en-US" sz="2000" dirty="0"/>
              <a:t>/del doesn’t make the data go away	</a:t>
            </a:r>
          </a:p>
          <a:p>
            <a:pPr lvl="3"/>
            <a:r>
              <a:rPr lang="en-US" sz="2000" dirty="0"/>
              <a:t>Also sometimes useful for recovery</a:t>
            </a:r>
          </a:p>
          <a:p>
            <a:pPr lvl="1"/>
            <a:r>
              <a:rPr lang="en-US" sz="2400" dirty="0"/>
              <a:t>Even format does not guarantee data overwritten</a:t>
            </a:r>
          </a:p>
          <a:p>
            <a:r>
              <a:rPr lang="en-US" sz="2400" dirty="0"/>
              <a:t>See: </a:t>
            </a:r>
            <a:r>
              <a:rPr lang="en-US" sz="1400" dirty="0"/>
              <a:t>Remembrance of Data Passed: A Study of Disk Sanitization Practices</a:t>
            </a:r>
          </a:p>
          <a:p>
            <a:r>
              <a:rPr lang="en-US" dirty="0">
                <a:solidFill>
                  <a:srgbClr val="FF6600"/>
                </a:solidFill>
              </a:rPr>
              <a:t>What about </a:t>
            </a:r>
            <a:r>
              <a:rPr lang="en-US" dirty="0" err="1">
                <a:solidFill>
                  <a:srgbClr val="FF6600"/>
                </a:solidFill>
              </a:rPr>
              <a:t>iPhone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917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35" grpId="0" build="p" bldLvl="2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Example: File Permissions in Unix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Best to show with an example:</a:t>
            </a:r>
          </a:p>
          <a:p>
            <a:pPr lvl="1"/>
            <a:r>
              <a:rPr lang="en-US" sz="2400" dirty="0"/>
              <a:t>Assuming you been typing in examples thus far, type:</a:t>
            </a:r>
          </a:p>
          <a:p>
            <a:pPr marL="457200" lvl="1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cd ~/ese150</a:t>
            </a:r>
          </a:p>
          <a:p>
            <a:pPr lvl="2"/>
            <a:r>
              <a:rPr lang="en-US" sz="2300" dirty="0"/>
              <a:t>Puts you into the “ese150” subdirectory of your “~” home directory</a:t>
            </a:r>
            <a:endParaRPr lang="en-US" sz="23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-al</a:t>
            </a:r>
          </a:p>
          <a:p>
            <a:pPr lvl="2"/>
            <a:r>
              <a:rPr lang="en-US" sz="2300" dirty="0"/>
              <a:t>Passes two “arguments” to the </a:t>
            </a:r>
            <a:r>
              <a:rPr lang="en-US" sz="2300" dirty="0" err="1"/>
              <a:t>ls</a:t>
            </a:r>
            <a:r>
              <a:rPr lang="en-US" sz="2300" dirty="0"/>
              <a:t> command: </a:t>
            </a:r>
          </a:p>
          <a:p>
            <a:pPr lvl="2"/>
            <a:r>
              <a:rPr lang="en-US" sz="2300" dirty="0"/>
              <a:t>“a” (shows all files/even hidden)</a:t>
            </a:r>
          </a:p>
          <a:p>
            <a:pPr lvl="2"/>
            <a:r>
              <a:rPr lang="en-US" sz="2300" dirty="0">
                <a:latin typeface="+mj-lt"/>
                <a:cs typeface="Courier New" pitchFamily="49" charset="0"/>
              </a:rPr>
              <a:t>“l” (stands for long formatted listing, you will see)</a:t>
            </a:r>
            <a:endParaRPr lang="en-US" sz="2400" dirty="0">
              <a:latin typeface="+mj-lt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–al</a:t>
            </a:r>
            <a:r>
              <a:rPr lang="en-US" sz="2400" dirty="0"/>
              <a:t> will return the following directory listing: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1900" dirty="0">
                <a:latin typeface="Courier New" pitchFamily="49" charset="0"/>
                <a:cs typeface="Courier New" pitchFamily="49" charset="0"/>
              </a:rPr>
              <a:t>student@minus:~/ese250&gt;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 -al</a:t>
            </a:r>
          </a:p>
          <a:p>
            <a:pPr marL="457200" lvl="1" indent="0">
              <a:buNone/>
            </a:pPr>
            <a:r>
              <a:rPr lang="en-US" sz="1900" dirty="0">
                <a:latin typeface="Courier New" pitchFamily="49" charset="0"/>
                <a:cs typeface="Courier New" pitchFamily="49" charset="0"/>
              </a:rPr>
              <a:t>total 12</a:t>
            </a:r>
          </a:p>
          <a:p>
            <a:pPr marL="457200" lvl="1" indent="0">
              <a:buNone/>
            </a:pP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drwxr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-x---  2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 4096 Nov  8 21:25 .</a:t>
            </a:r>
          </a:p>
          <a:p>
            <a:pPr marL="457200" lvl="1" indent="0">
              <a:buNone/>
            </a:pP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drwxr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-x--x 36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 8192 Nov  8 21:24 ..</a:t>
            </a:r>
          </a:p>
          <a:p>
            <a:pPr marL="457200" lvl="1" indent="0">
              <a:buNone/>
            </a:pPr>
            <a:r>
              <a:rPr lang="en-US" sz="19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-r-----  1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    0 Nov  8 21:25 file1.txt</a:t>
            </a:r>
          </a:p>
          <a:p>
            <a:pPr marL="457200" lvl="1" indent="0">
              <a:buNone/>
            </a:pPr>
            <a:r>
              <a:rPr lang="en-US" sz="19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-r-----  1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    0 Nov  8 21:24 file2.txt</a:t>
            </a:r>
          </a:p>
          <a:p>
            <a:pPr marL="457200" lvl="1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92917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Example: File Permissions in Unix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9916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Let’s examine that last result: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rwxr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-x---  1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  0 Nov  8 21:24 file2.txt</a:t>
            </a:r>
          </a:p>
          <a:p>
            <a:pPr marL="457200" lvl="1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 rot="5400000">
            <a:off x="1463363" y="2021553"/>
            <a:ext cx="457199" cy="144329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8972" y="3276600"/>
            <a:ext cx="2094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permissions set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for this file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3180116" y="2289487"/>
            <a:ext cx="457199" cy="907426"/>
          </a:xfrm>
          <a:prstGeom prst="righ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3516868"/>
            <a:ext cx="243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The “owner” of this file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2912" y="3042781"/>
            <a:ext cx="370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The “group” that has rights to this file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4250074" y="2303126"/>
            <a:ext cx="491452" cy="914400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6" idx="1"/>
            <a:endCxn id="7" idx="1"/>
          </p:cNvCxnSpPr>
          <p:nvPr/>
        </p:nvCxnSpPr>
        <p:spPr>
          <a:xfrm>
            <a:off x="3408716" y="2971800"/>
            <a:ext cx="20284" cy="72973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1"/>
            <a:endCxn id="5" idx="0"/>
          </p:cNvCxnSpPr>
          <p:nvPr/>
        </p:nvCxnSpPr>
        <p:spPr>
          <a:xfrm>
            <a:off x="1691962" y="2971799"/>
            <a:ext cx="4124" cy="30480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802432" y="4531567"/>
            <a:ext cx="268069" cy="65373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874" y="6213675"/>
            <a:ext cx="2597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Owner’s permission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(read, write, and execute)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31682" y="4992469"/>
            <a:ext cx="2778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Everyone else on </a:t>
            </a:r>
          </a:p>
          <a:p>
            <a:r>
              <a:rPr lang="en-US" dirty="0">
                <a:solidFill>
                  <a:srgbClr val="00B050"/>
                </a:solidFill>
              </a:rPr>
              <a:t>system’s permission </a:t>
            </a:r>
            <a:r>
              <a:rPr lang="en-US" i="1" dirty="0">
                <a:solidFill>
                  <a:srgbClr val="00B050"/>
                </a:solidFill>
              </a:rPr>
              <a:t> (none)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5000" y="5602069"/>
            <a:ext cx="2197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Group’s permission</a:t>
            </a:r>
          </a:p>
          <a:p>
            <a:pPr algn="ctr"/>
            <a:r>
              <a:rPr lang="en-US" i="1" dirty="0">
                <a:solidFill>
                  <a:srgbClr val="00B0F0"/>
                </a:solidFill>
              </a:rPr>
              <a:t>(read &amp; execute only)</a:t>
            </a:r>
          </a:p>
        </p:txBody>
      </p:sp>
      <p:sp>
        <p:nvSpPr>
          <p:cNvPr id="23" name="Right Brace 22"/>
          <p:cNvSpPr/>
          <p:nvPr/>
        </p:nvSpPr>
        <p:spPr>
          <a:xfrm rot="5400000">
            <a:off x="1793033" y="4531567"/>
            <a:ext cx="268069" cy="653735"/>
          </a:xfrm>
          <a:prstGeom prst="righ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 rot="5400000">
            <a:off x="2739498" y="4531567"/>
            <a:ext cx="268069" cy="653735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3" idx="1"/>
            <a:endCxn id="22" idx="1"/>
          </p:cNvCxnSpPr>
          <p:nvPr/>
        </p:nvCxnSpPr>
        <p:spPr>
          <a:xfrm flipH="1">
            <a:off x="1905000" y="4992469"/>
            <a:ext cx="22067" cy="932766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1"/>
          </p:cNvCxnSpPr>
          <p:nvPr/>
        </p:nvCxnSpPr>
        <p:spPr>
          <a:xfrm flipH="1">
            <a:off x="931100" y="4992469"/>
            <a:ext cx="5366" cy="125593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Brace 31"/>
          <p:cNvSpPr/>
          <p:nvPr/>
        </p:nvSpPr>
        <p:spPr>
          <a:xfrm rot="16200000">
            <a:off x="1642444" y="2785442"/>
            <a:ext cx="457199" cy="2658713"/>
          </a:xfrm>
          <a:prstGeom prst="rightBrace">
            <a:avLst>
              <a:gd name="adj1" fmla="val 8333"/>
              <a:gd name="adj2" fmla="val 4293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7" idx="1"/>
          </p:cNvCxnSpPr>
          <p:nvPr/>
        </p:nvCxnSpPr>
        <p:spPr>
          <a:xfrm flipH="1">
            <a:off x="5582884" y="1403866"/>
            <a:ext cx="360716" cy="6974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43600" y="1219200"/>
            <a:ext cx="1042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File’s size</a:t>
            </a:r>
          </a:p>
        </p:txBody>
      </p:sp>
      <p:cxnSp>
        <p:nvCxnSpPr>
          <p:cNvPr id="38" name="Straight Arrow Connector 37"/>
          <p:cNvCxnSpPr>
            <a:stCxn id="39" idx="1"/>
          </p:cNvCxnSpPr>
          <p:nvPr/>
        </p:nvCxnSpPr>
        <p:spPr>
          <a:xfrm flipH="1">
            <a:off x="5982986" y="1708666"/>
            <a:ext cx="180358" cy="39266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163344" y="1524000"/>
            <a:ext cx="2733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File’s last modification date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43800" y="2602468"/>
            <a:ext cx="123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File’s name</a:t>
            </a:r>
          </a:p>
        </p:txBody>
      </p:sp>
      <p:sp>
        <p:nvSpPr>
          <p:cNvPr id="45" name="Right Brace 44"/>
          <p:cNvSpPr/>
          <p:nvPr/>
        </p:nvSpPr>
        <p:spPr>
          <a:xfrm rot="5400000">
            <a:off x="8017052" y="2046568"/>
            <a:ext cx="228601" cy="1022704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199" y="4191000"/>
            <a:ext cx="9693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rwx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r-x ---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cs typeface="Courier New" pitchFamily="49" charset="0"/>
                <a:sym typeface="Wingdings" pitchFamily="2" charset="2"/>
              </a:rPr>
              <a:t> in binary: 111 101 000  in decimal: 750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3685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 animBg="1"/>
      <p:bldP spid="24" grpId="0" animBg="1"/>
      <p:bldP spid="32" grpId="0" animBg="1"/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Example: File Permissions in Unix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991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To change permission on a file (or directory) you own: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rwxr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-x---  1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  0 Nov  8 21:24 file2.txt</a:t>
            </a:r>
          </a:p>
          <a:p>
            <a:pPr marL="457200" lvl="1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+mj-lt"/>
                <a:cs typeface="Courier New" pitchFamily="49" charset="0"/>
              </a:rPr>
              <a:t>Type: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chmod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700 file2.txt</a:t>
            </a:r>
          </a:p>
          <a:p>
            <a:pPr marL="457200" lvl="1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1800" dirty="0" err="1">
                <a:latin typeface="+mj-lt"/>
                <a:cs typeface="Courier New" pitchFamily="49" charset="0"/>
              </a:rPr>
              <a:t>ls</a:t>
            </a:r>
            <a:r>
              <a:rPr lang="en-US" sz="1800" dirty="0">
                <a:latin typeface="+mj-lt"/>
                <a:cs typeface="Courier New" pitchFamily="49" charset="0"/>
              </a:rPr>
              <a:t> –al shows the change: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rwx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------  1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  0 Nov  8 21:24 file2.txt</a:t>
            </a:r>
          </a:p>
          <a:p>
            <a:pPr marL="457200" lvl="1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+mj-lt"/>
                <a:cs typeface="Courier New" pitchFamily="49" charset="0"/>
              </a:rPr>
              <a:t>Notice, the group lost its permission to see this file!  (700, convert to binary)</a:t>
            </a:r>
          </a:p>
          <a:p>
            <a:r>
              <a:rPr lang="en-US" sz="2800" dirty="0"/>
              <a:t>To change ownership on a file you own:</a:t>
            </a:r>
          </a:p>
          <a:p>
            <a:pPr marL="457200" lvl="1" indent="0">
              <a:buNone/>
            </a:pPr>
            <a:r>
              <a:rPr lang="en-US" sz="1800" dirty="0">
                <a:cs typeface="Courier New" pitchFamily="49" charset="0"/>
              </a:rPr>
              <a:t>Type: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chown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edin:ese-facu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file2.txt  </a:t>
            </a:r>
            <a:r>
              <a:rPr lang="en-US" sz="1800" i="1" dirty="0">
                <a:latin typeface="+mj-lt"/>
                <a:cs typeface="Courier New" pitchFamily="49" charset="0"/>
              </a:rPr>
              <a:t>(changes owner &amp; group)</a:t>
            </a:r>
          </a:p>
          <a:p>
            <a:pPr marL="457200" lvl="1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+mj-lt"/>
                <a:cs typeface="Courier New" pitchFamily="49" charset="0"/>
              </a:rPr>
              <a:t>Careful, now your TA </a:t>
            </a:r>
            <a:r>
              <a:rPr lang="en-US" sz="1800" dirty="0" err="1">
                <a:latin typeface="+mj-lt"/>
                <a:cs typeface="Courier New" pitchFamily="49" charset="0"/>
              </a:rPr>
              <a:t>Edin</a:t>
            </a:r>
            <a:r>
              <a:rPr lang="en-US" sz="1800" dirty="0">
                <a:latin typeface="+mj-lt"/>
                <a:cs typeface="Courier New" pitchFamily="49" charset="0"/>
              </a:rPr>
              <a:t>, owns the file (and you don’t!!):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rwx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------  1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edin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ese-facu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  0 Nov  8 21:24 file2.txt</a:t>
            </a:r>
          </a:p>
          <a:p>
            <a:pPr marL="457200" lvl="1" indent="0">
              <a:buNone/>
            </a:pPr>
            <a:endParaRPr lang="en-US" sz="1800" dirty="0">
              <a:latin typeface="+mj-lt"/>
              <a:cs typeface="Courier New" pitchFamily="49" charset="0"/>
            </a:endParaRPr>
          </a:p>
          <a:p>
            <a:endParaRPr lang="en-US" sz="2800" dirty="0"/>
          </a:p>
          <a:p>
            <a:pPr marL="457200" lvl="1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587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OS’s and their </a:t>
            </a:r>
            <a:r>
              <a:rPr lang="en-US" dirty="0" err="1"/>
              <a:t>Filesystems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1"/>
            <a:ext cx="8839200" cy="5170730"/>
          </a:xfrm>
        </p:spPr>
        <p:txBody>
          <a:bodyPr>
            <a:normAutofit/>
          </a:bodyPr>
          <a:lstStyle/>
          <a:p>
            <a:pPr marL="342900" lvl="2" indent="-342900">
              <a:buFont typeface="Wingdings 2"/>
              <a:buChar char=""/>
            </a:pPr>
            <a:r>
              <a:rPr lang="en-US" b="1" dirty="0"/>
              <a:t>Typically an OS has a native </a:t>
            </a:r>
            <a:r>
              <a:rPr lang="en-US" b="1" dirty="0" err="1"/>
              <a:t>filesystem</a:t>
            </a:r>
            <a:r>
              <a:rPr lang="en-US" b="1" dirty="0"/>
              <a:t> it supports:</a:t>
            </a:r>
          </a:p>
          <a:p>
            <a:pPr marL="800100" lvl="3" indent="-342900">
              <a:buFont typeface="Wingdings 2"/>
              <a:buChar char=""/>
            </a:pPr>
            <a:r>
              <a:rPr lang="en-US" dirty="0"/>
              <a:t>Early PC OS: DOS (Disk Operating System) </a:t>
            </a:r>
          </a:p>
          <a:p>
            <a:pPr marL="1257300" lvl="4" indent="-342900">
              <a:buFont typeface="Wingdings 2"/>
              <a:buChar char=""/>
            </a:pPr>
            <a:r>
              <a:rPr lang="en-US" dirty="0"/>
              <a:t>File system: FAT (File Allocation Table)</a:t>
            </a:r>
          </a:p>
          <a:p>
            <a:pPr marL="800100" lvl="3" indent="-342900">
              <a:buFont typeface="Wingdings 2"/>
              <a:buChar char=""/>
            </a:pPr>
            <a:r>
              <a:rPr lang="en-US" dirty="0"/>
              <a:t>Early Apple OS: Macintosh’s “System”</a:t>
            </a:r>
          </a:p>
          <a:p>
            <a:pPr marL="1257300" lvl="4" indent="-342900">
              <a:buFont typeface="Wingdings 2"/>
              <a:buChar char=""/>
            </a:pPr>
            <a:r>
              <a:rPr lang="en-US" dirty="0"/>
              <a:t>File system: MFS (</a:t>
            </a:r>
            <a:r>
              <a:rPr lang="en-US" dirty="0" err="1"/>
              <a:t>Machintosh</a:t>
            </a:r>
            <a:r>
              <a:rPr lang="en-US" dirty="0"/>
              <a:t> File System)</a:t>
            </a:r>
          </a:p>
          <a:p>
            <a:pPr marL="800100" lvl="3" indent="-342900">
              <a:buFont typeface="Wingdings 2"/>
              <a:buChar char=""/>
            </a:pPr>
            <a:r>
              <a:rPr lang="en-US" dirty="0"/>
              <a:t>Today’s PC OS: Windows</a:t>
            </a:r>
          </a:p>
          <a:p>
            <a:pPr marL="1257300" lvl="4" indent="-342900">
              <a:buFont typeface="Wingdings 2"/>
              <a:buChar char=""/>
            </a:pPr>
            <a:r>
              <a:rPr lang="en-US" dirty="0"/>
              <a:t>File System: NTFS (New Technology File System)</a:t>
            </a:r>
          </a:p>
          <a:p>
            <a:pPr marL="800100" lvl="3" indent="-342900">
              <a:buFont typeface="Wingdings 2"/>
              <a:buChar char=""/>
            </a:pPr>
            <a:r>
              <a:rPr lang="en-US" dirty="0"/>
              <a:t>Today’s Apple OS: Mac </a:t>
            </a:r>
            <a:r>
              <a:rPr lang="en-US" dirty="0" err="1"/>
              <a:t>OSx</a:t>
            </a:r>
            <a:endParaRPr lang="en-US" dirty="0"/>
          </a:p>
          <a:p>
            <a:pPr marL="1257300" lvl="4" indent="-342900">
              <a:buFont typeface="Wingdings 2"/>
              <a:buChar char=""/>
            </a:pPr>
            <a:r>
              <a:rPr lang="en-US" dirty="0"/>
              <a:t>File System: HFS+ (Hierarchical File System)</a:t>
            </a:r>
          </a:p>
          <a:p>
            <a:pPr marL="800100" lvl="3" indent="-342900">
              <a:buFont typeface="Wingdings 2"/>
              <a:buChar char=""/>
            </a:pPr>
            <a:r>
              <a:rPr lang="en-US" dirty="0"/>
              <a:t>Today’s Linux OS: </a:t>
            </a:r>
            <a:r>
              <a:rPr lang="en-US" dirty="0" err="1"/>
              <a:t>Ubutnu</a:t>
            </a:r>
            <a:r>
              <a:rPr lang="en-US" dirty="0"/>
              <a:t>, </a:t>
            </a:r>
            <a:r>
              <a:rPr lang="en-US" dirty="0" err="1"/>
              <a:t>Debian</a:t>
            </a:r>
            <a:r>
              <a:rPr lang="en-US" dirty="0"/>
              <a:t>, Fedora, Red Hat, SUSE,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1257300" lvl="4" indent="-342900">
              <a:buFont typeface="Wingdings 2"/>
              <a:buChar char=""/>
            </a:pPr>
            <a:r>
              <a:rPr lang="en-US" dirty="0"/>
              <a:t>File System: EXT (Extended File System)</a:t>
            </a:r>
          </a:p>
          <a:p>
            <a:pPr marL="342900" lvl="2" indent="-342900">
              <a:buFont typeface="Wingdings 2"/>
              <a:buChar char=""/>
            </a:pPr>
            <a:r>
              <a:rPr lang="en-US" b="1" dirty="0"/>
              <a:t>Now a days, many OS include support for more than one file system</a:t>
            </a:r>
          </a:p>
          <a:p>
            <a:pPr marL="800100" lvl="3" indent="-342900">
              <a:buFont typeface="Wingdings 2"/>
              <a:buChar char=""/>
            </a:pPr>
            <a:r>
              <a:rPr lang="en-US" dirty="0"/>
              <a:t>Example…CDs/DVDs have their own file system: </a:t>
            </a:r>
          </a:p>
          <a:p>
            <a:pPr marL="1257300" lvl="4" indent="-342900">
              <a:buFont typeface="Wingdings 2"/>
              <a:buChar char=""/>
            </a:pPr>
            <a:r>
              <a:rPr lang="en-US" dirty="0"/>
              <a:t>CDs:  CDFS (Compact Disc File System): ISO 9660</a:t>
            </a:r>
          </a:p>
          <a:p>
            <a:pPr marL="1257300" lvl="4" indent="-342900">
              <a:buFont typeface="Wingdings 2"/>
              <a:buChar char=""/>
            </a:pPr>
            <a:r>
              <a:rPr lang="en-US" dirty="0"/>
              <a:t>DVDs:  UDF (Universal Disk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Often have </a:t>
            </a:r>
            <a:r>
              <a:rPr lang="en-US" dirty="0" err="1"/>
              <a:t>fixed+per-item</a:t>
            </a:r>
            <a:r>
              <a:rPr lang="en-US" dirty="0"/>
              <a:t> cost: T=A+B</a:t>
            </a:r>
            <a:r>
              <a:rPr lang="en-US" dirty="0">
                <a:solidFill>
                  <a:schemeClr val="tx1"/>
                </a:solidFill>
              </a:rPr>
              <a:t>✖️</a:t>
            </a:r>
            <a:r>
              <a:rPr lang="en-US" dirty="0"/>
              <a:t>N</a:t>
            </a:r>
          </a:p>
          <a:p>
            <a:pPr lvl="1"/>
            <a:r>
              <a:rPr lang="en-US" dirty="0"/>
              <a:t>For data access (data transmission)</a:t>
            </a:r>
          </a:p>
          <a:p>
            <a:pPr lvl="1"/>
            <a:r>
              <a:rPr lang="en-US" dirty="0"/>
              <a:t>Also for size of structures</a:t>
            </a:r>
          </a:p>
          <a:p>
            <a:pPr lvl="1"/>
            <a:r>
              <a:rPr lang="en-US" dirty="0">
                <a:sym typeface="Wingdings" pitchFamily="2" charset="2"/>
              </a:rPr>
              <a:t> Benefit to dealing with blocks of data as a group</a:t>
            </a:r>
          </a:p>
          <a:p>
            <a:r>
              <a:rPr lang="en-US" dirty="0">
                <a:sym typeface="Wingdings" pitchFamily="2" charset="2"/>
              </a:rPr>
              <a:t>Need organization to </a:t>
            </a:r>
          </a:p>
          <a:p>
            <a:pPr lvl="1"/>
            <a:r>
              <a:rPr lang="en-US" dirty="0">
                <a:sym typeface="Wingdings" pitchFamily="2" charset="2"/>
              </a:rPr>
              <a:t>Hide physical media details</a:t>
            </a:r>
          </a:p>
          <a:p>
            <a:pPr lvl="1"/>
            <a:r>
              <a:rPr lang="en-US" dirty="0">
                <a:sym typeface="Wingdings" pitchFamily="2" charset="2"/>
              </a:rPr>
              <a:t>Self-describe data layout</a:t>
            </a:r>
          </a:p>
          <a:p>
            <a:r>
              <a:rPr lang="en-US" dirty="0">
                <a:sym typeface="Wingdings" pitchFamily="2" charset="2"/>
              </a:rPr>
              <a:t>When must delete and resize</a:t>
            </a:r>
          </a:p>
          <a:p>
            <a:pPr lvl="1"/>
            <a:r>
              <a:rPr lang="en-US" dirty="0">
                <a:sym typeface="Wingdings" pitchFamily="2" charset="2"/>
              </a:rPr>
              <a:t>Helps to build from data structure of blocks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rather than demand one contiguous unit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6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85800" y="2943491"/>
            <a:ext cx="8458200" cy="1219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Flash-drives</a:t>
            </a:r>
            <a:r>
              <a:rPr lang="en-US" dirty="0"/>
              <a:t> / </a:t>
            </a:r>
            <a:r>
              <a:rPr lang="en-US" dirty="0">
                <a:solidFill>
                  <a:schemeClr val="tx1"/>
                </a:solidFill>
              </a:rPr>
              <a:t>Hard-drives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Storage Technology</a:t>
            </a:r>
          </a:p>
        </p:txBody>
      </p:sp>
    </p:spTree>
    <p:extLst>
      <p:ext uri="{BB962C8B-B14F-4D97-AF65-F5344CB8AC3E}">
        <p14:creationId xmlns:p14="http://schemas.microsoft.com/office/powerpoint/2010/main" val="2904360801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Week In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10: Design multi-view file system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As might want for MP3 player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Lab posted</a:t>
            </a:r>
          </a:p>
          <a:p>
            <a:pPr marL="0" indent="0">
              <a:buNone/>
            </a:pPr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da-DK" dirty="0"/>
              <a:t>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FE03-9FA6-4B84-97CA-588CC6FB1C11}" type="slidenum">
              <a:rPr lang="en-US"/>
              <a:pPr/>
              <a:t>71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 at Penn!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Online reading/pointers</a:t>
            </a:r>
          </a:p>
          <a:p>
            <a:pPr lvl="1"/>
            <a:r>
              <a:rPr lang="en-US" dirty="0"/>
              <a:t>Unix File System Tutorial</a:t>
            </a:r>
          </a:p>
          <a:p>
            <a:pPr lvl="1"/>
            <a:r>
              <a:rPr lang="en-US" dirty="0"/>
              <a:t>Flash, SSD, Hard drive data sheets</a:t>
            </a:r>
          </a:p>
          <a:p>
            <a:pPr lvl="1"/>
            <a:r>
              <a:rPr lang="en-US" dirty="0"/>
              <a:t>Data found on hard drive articles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Courses</a:t>
            </a:r>
          </a:p>
          <a:p>
            <a:pPr lvl="1"/>
            <a:r>
              <a:rPr lang="en-US" dirty="0"/>
              <a:t>CIS121 – efficient data structures</a:t>
            </a:r>
          </a:p>
          <a:p>
            <a:pPr lvl="1"/>
            <a:r>
              <a:rPr lang="en-US" dirty="0"/>
              <a:t>CIS380 – operating systems</a:t>
            </a:r>
          </a:p>
        </p:txBody>
      </p:sp>
    </p:spTree>
    <p:extLst>
      <p:ext uri="{BB962C8B-B14F-4D97-AF65-F5344CB8AC3E}">
        <p14:creationId xmlns:p14="http://schemas.microsoft.com/office/powerpoint/2010/main" val="323567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little like memory circuits we have learned about…</a:t>
            </a:r>
          </a:p>
          <a:p>
            <a:pPr lvl="1"/>
            <a:r>
              <a:rPr lang="en-US" dirty="0"/>
              <a:t>Except it is non-volatile or simply…persistent storage</a:t>
            </a:r>
          </a:p>
          <a:p>
            <a:pPr lvl="1"/>
            <a:r>
              <a:rPr lang="en-US" dirty="0"/>
              <a:t>Data won’t go away when power is turned off</a:t>
            </a:r>
          </a:p>
          <a:p>
            <a:pPr lvl="1"/>
            <a:r>
              <a:rPr lang="en-US" dirty="0"/>
              <a:t>Based on the “floating gate” transistor</a:t>
            </a:r>
          </a:p>
          <a:p>
            <a:pPr lvl="1"/>
            <a:endParaRPr lang="en-US" dirty="0"/>
          </a:p>
          <a:p>
            <a:r>
              <a:rPr lang="en-US" dirty="0"/>
              <a:t>Today’s Examples</a:t>
            </a:r>
          </a:p>
          <a:p>
            <a:pPr lvl="1"/>
            <a:r>
              <a:rPr lang="en-US" dirty="0"/>
              <a:t>Persistent storage in your MP3 player, cell phone</a:t>
            </a:r>
          </a:p>
          <a:p>
            <a:pPr lvl="2"/>
            <a:r>
              <a:rPr lang="en-US" dirty="0"/>
              <a:t>FYI: first iPod had a hard disk…</a:t>
            </a:r>
          </a:p>
          <a:p>
            <a:pPr lvl="1"/>
            <a:r>
              <a:rPr lang="en-US" dirty="0"/>
              <a:t>USB Flash drive</a:t>
            </a:r>
          </a:p>
          <a:p>
            <a:pPr lvl="1"/>
            <a:r>
              <a:rPr lang="en-US" dirty="0"/>
              <a:t>Solid-State Disk (SSD)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7771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556E-F5AA-4094-8838-7F9CF4B0DA92}" type="slidenum">
              <a:rPr lang="en-US"/>
              <a:pPr/>
              <a:t>9</a:t>
            </a:fld>
            <a:endParaRPr lang="en-US"/>
          </a:p>
        </p:txBody>
      </p:sp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</a:t>
            </a:r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988" y="2684350"/>
            <a:ext cx="7772400" cy="3962400"/>
          </a:xfrm>
        </p:spPr>
        <p:txBody>
          <a:bodyPr>
            <a:normAutofit/>
          </a:bodyPr>
          <a:lstStyle/>
          <a:p>
            <a:r>
              <a:rPr lang="en-US" sz="2000" dirty="0"/>
              <a:t>Two ways to configure FG transistors in Flash Memory</a:t>
            </a:r>
          </a:p>
          <a:p>
            <a:pPr lvl="1"/>
            <a:r>
              <a:rPr lang="en-US" sz="1600" dirty="0"/>
              <a:t>NOR/NAND</a:t>
            </a:r>
          </a:p>
          <a:p>
            <a:r>
              <a:rPr lang="en-US" sz="2000" dirty="0"/>
              <a:t>NOR -- Read like other memories</a:t>
            </a:r>
          </a:p>
          <a:p>
            <a:pPr lvl="1"/>
            <a:r>
              <a:rPr lang="en-US" sz="1800" dirty="0"/>
              <a:t>Fast, but not very dense…used when speed is a must</a:t>
            </a:r>
          </a:p>
          <a:p>
            <a:r>
              <a:rPr lang="en-US" sz="2000" dirty="0"/>
              <a:t>NAND – Sequential read within “page”</a:t>
            </a:r>
          </a:p>
          <a:p>
            <a:pPr lvl="1"/>
            <a:r>
              <a:rPr lang="en-US" sz="1800" dirty="0"/>
              <a:t>Denser than NOR, but slower, use when area is a must</a:t>
            </a:r>
          </a:p>
          <a:p>
            <a:r>
              <a:rPr lang="en-US" sz="2000" dirty="0"/>
              <a:t>Can only “erase” in blocks</a:t>
            </a:r>
          </a:p>
          <a:p>
            <a:pPr lvl="1"/>
            <a:r>
              <a:rPr lang="en-US" sz="1800" dirty="0"/>
              <a:t>4KB, 64KB</a:t>
            </a:r>
            <a:r>
              <a:rPr lang="en-US" sz="1800" dirty="0">
                <a:sym typeface="Wingdings" pitchFamily="2" charset="2"/>
              </a:rPr>
              <a:t>256KB</a:t>
            </a:r>
          </a:p>
          <a:p>
            <a:r>
              <a:rPr lang="en-US" sz="2000" dirty="0">
                <a:sym typeface="Wingdings" pitchFamily="2" charset="2"/>
              </a:rPr>
              <a:t>Once erased can write byte (page) at a time</a:t>
            </a:r>
          </a:p>
          <a:p>
            <a:pPr lvl="1"/>
            <a:r>
              <a:rPr lang="en-US" sz="1800" dirty="0">
                <a:sym typeface="Wingdings" pitchFamily="2" charset="2"/>
              </a:rPr>
              <a:t>Write time variable</a:t>
            </a:r>
          </a:p>
          <a:p>
            <a:pPr lvl="1"/>
            <a:r>
              <a:rPr lang="en-US" sz="1800" dirty="0">
                <a:sym typeface="Wingdings" pitchFamily="2" charset="2"/>
              </a:rPr>
              <a:t>Typically need feedback to sense when written</a:t>
            </a:r>
          </a:p>
        </p:txBody>
      </p:sp>
      <p:grpSp>
        <p:nvGrpSpPr>
          <p:cNvPr id="727164" name="Group 124"/>
          <p:cNvGrpSpPr>
            <a:grpSpLocks/>
          </p:cNvGrpSpPr>
          <p:nvPr/>
        </p:nvGrpSpPr>
        <p:grpSpPr bwMode="auto">
          <a:xfrm>
            <a:off x="7010641" y="390394"/>
            <a:ext cx="1905000" cy="3875087"/>
            <a:chOff x="4416" y="7"/>
            <a:chExt cx="1200" cy="2441"/>
          </a:xfrm>
        </p:grpSpPr>
        <p:grpSp>
          <p:nvGrpSpPr>
            <p:cNvPr id="727051" name="Group 11"/>
            <p:cNvGrpSpPr>
              <a:grpSpLocks/>
            </p:cNvGrpSpPr>
            <p:nvPr/>
          </p:nvGrpSpPr>
          <p:grpSpPr bwMode="auto">
            <a:xfrm>
              <a:off x="5232" y="528"/>
              <a:ext cx="192" cy="384"/>
              <a:chOff x="4320" y="432"/>
              <a:chExt cx="192" cy="384"/>
            </a:xfrm>
          </p:grpSpPr>
          <p:sp>
            <p:nvSpPr>
              <p:cNvPr id="727044" name="Line 4"/>
              <p:cNvSpPr>
                <a:spLocks noChangeShapeType="1"/>
              </p:cNvSpPr>
              <p:nvPr/>
            </p:nvSpPr>
            <p:spPr bwMode="auto">
              <a:xfrm>
                <a:off x="4320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45" name="Line 5"/>
              <p:cNvSpPr>
                <a:spLocks noChangeShapeType="1"/>
              </p:cNvSpPr>
              <p:nvPr/>
            </p:nvSpPr>
            <p:spPr bwMode="auto">
              <a:xfrm>
                <a:off x="4368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46" name="Line 6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47" name="Line 7"/>
              <p:cNvSpPr>
                <a:spLocks noChangeShapeType="1"/>
              </p:cNvSpPr>
              <p:nvPr/>
            </p:nvSpPr>
            <p:spPr bwMode="auto">
              <a:xfrm>
                <a:off x="4416" y="7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48" name="Line 8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49" name="Line 9"/>
              <p:cNvSpPr>
                <a:spLocks noChangeShapeType="1"/>
              </p:cNvSpPr>
              <p:nvPr/>
            </p:nvSpPr>
            <p:spPr bwMode="auto">
              <a:xfrm flipV="1">
                <a:off x="4512" y="4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50" name="Line 10"/>
              <p:cNvSpPr>
                <a:spLocks noChangeShapeType="1"/>
              </p:cNvSpPr>
              <p:nvPr/>
            </p:nvSpPr>
            <p:spPr bwMode="auto">
              <a:xfrm flipV="1">
                <a:off x="4512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085" name="Group 45"/>
            <p:cNvGrpSpPr>
              <a:grpSpLocks/>
            </p:cNvGrpSpPr>
            <p:nvPr/>
          </p:nvGrpSpPr>
          <p:grpSpPr bwMode="auto">
            <a:xfrm>
              <a:off x="5280" y="192"/>
              <a:ext cx="144" cy="384"/>
              <a:chOff x="4800" y="240"/>
              <a:chExt cx="144" cy="384"/>
            </a:xfrm>
          </p:grpSpPr>
          <p:sp>
            <p:nvSpPr>
              <p:cNvPr id="727054" name="Line 14"/>
              <p:cNvSpPr>
                <a:spLocks noChangeShapeType="1"/>
              </p:cNvSpPr>
              <p:nvPr/>
            </p:nvSpPr>
            <p:spPr bwMode="auto">
              <a:xfrm>
                <a:off x="4800" y="33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55" name="Line 15"/>
              <p:cNvSpPr>
                <a:spLocks noChangeShapeType="1"/>
              </p:cNvSpPr>
              <p:nvPr/>
            </p:nvSpPr>
            <p:spPr bwMode="auto">
              <a:xfrm>
                <a:off x="4848" y="33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56" name="Line 16"/>
              <p:cNvSpPr>
                <a:spLocks noChangeShapeType="1"/>
              </p:cNvSpPr>
              <p:nvPr/>
            </p:nvSpPr>
            <p:spPr bwMode="auto">
              <a:xfrm>
                <a:off x="4848" y="5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57" name="Line 17"/>
              <p:cNvSpPr>
                <a:spLocks noChangeShapeType="1"/>
              </p:cNvSpPr>
              <p:nvPr/>
            </p:nvSpPr>
            <p:spPr bwMode="auto">
              <a:xfrm>
                <a:off x="4848" y="3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58" name="Line 18"/>
              <p:cNvSpPr>
                <a:spLocks noChangeShapeType="1"/>
              </p:cNvSpPr>
              <p:nvPr/>
            </p:nvSpPr>
            <p:spPr bwMode="auto">
              <a:xfrm flipV="1">
                <a:off x="4944" y="2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59" name="Line 19"/>
              <p:cNvSpPr>
                <a:spLocks noChangeShapeType="1"/>
              </p:cNvSpPr>
              <p:nvPr/>
            </p:nvSpPr>
            <p:spPr bwMode="auto">
              <a:xfrm flipV="1">
                <a:off x="4944" y="5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060" name="Group 20"/>
            <p:cNvGrpSpPr>
              <a:grpSpLocks/>
            </p:cNvGrpSpPr>
            <p:nvPr/>
          </p:nvGrpSpPr>
          <p:grpSpPr bwMode="auto">
            <a:xfrm>
              <a:off x="5232" y="864"/>
              <a:ext cx="192" cy="384"/>
              <a:chOff x="4320" y="432"/>
              <a:chExt cx="192" cy="384"/>
            </a:xfrm>
          </p:grpSpPr>
          <p:sp>
            <p:nvSpPr>
              <p:cNvPr id="727061" name="Line 21"/>
              <p:cNvSpPr>
                <a:spLocks noChangeShapeType="1"/>
              </p:cNvSpPr>
              <p:nvPr/>
            </p:nvSpPr>
            <p:spPr bwMode="auto">
              <a:xfrm>
                <a:off x="4320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62" name="Line 22"/>
              <p:cNvSpPr>
                <a:spLocks noChangeShapeType="1"/>
              </p:cNvSpPr>
              <p:nvPr/>
            </p:nvSpPr>
            <p:spPr bwMode="auto">
              <a:xfrm>
                <a:off x="4368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63" name="Line 23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64" name="Line 24"/>
              <p:cNvSpPr>
                <a:spLocks noChangeShapeType="1"/>
              </p:cNvSpPr>
              <p:nvPr/>
            </p:nvSpPr>
            <p:spPr bwMode="auto">
              <a:xfrm>
                <a:off x="4416" y="7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65" name="Line 25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66" name="Line 26"/>
              <p:cNvSpPr>
                <a:spLocks noChangeShapeType="1"/>
              </p:cNvSpPr>
              <p:nvPr/>
            </p:nvSpPr>
            <p:spPr bwMode="auto">
              <a:xfrm flipV="1">
                <a:off x="4512" y="4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67" name="Line 27"/>
              <p:cNvSpPr>
                <a:spLocks noChangeShapeType="1"/>
              </p:cNvSpPr>
              <p:nvPr/>
            </p:nvSpPr>
            <p:spPr bwMode="auto">
              <a:xfrm flipV="1">
                <a:off x="4512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068" name="Group 28"/>
            <p:cNvGrpSpPr>
              <a:grpSpLocks/>
            </p:cNvGrpSpPr>
            <p:nvPr/>
          </p:nvGrpSpPr>
          <p:grpSpPr bwMode="auto">
            <a:xfrm>
              <a:off x="5232" y="1200"/>
              <a:ext cx="192" cy="384"/>
              <a:chOff x="4320" y="432"/>
              <a:chExt cx="192" cy="384"/>
            </a:xfrm>
          </p:grpSpPr>
          <p:sp>
            <p:nvSpPr>
              <p:cNvPr id="727069" name="Line 29"/>
              <p:cNvSpPr>
                <a:spLocks noChangeShapeType="1"/>
              </p:cNvSpPr>
              <p:nvPr/>
            </p:nvSpPr>
            <p:spPr bwMode="auto">
              <a:xfrm>
                <a:off x="4320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70" name="Line 30"/>
              <p:cNvSpPr>
                <a:spLocks noChangeShapeType="1"/>
              </p:cNvSpPr>
              <p:nvPr/>
            </p:nvSpPr>
            <p:spPr bwMode="auto">
              <a:xfrm>
                <a:off x="4368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71" name="Line 31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72" name="Line 32"/>
              <p:cNvSpPr>
                <a:spLocks noChangeShapeType="1"/>
              </p:cNvSpPr>
              <p:nvPr/>
            </p:nvSpPr>
            <p:spPr bwMode="auto">
              <a:xfrm>
                <a:off x="4416" y="7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73" name="Line 33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74" name="Line 34"/>
              <p:cNvSpPr>
                <a:spLocks noChangeShapeType="1"/>
              </p:cNvSpPr>
              <p:nvPr/>
            </p:nvSpPr>
            <p:spPr bwMode="auto">
              <a:xfrm flipV="1">
                <a:off x="4512" y="4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75" name="Line 35"/>
              <p:cNvSpPr>
                <a:spLocks noChangeShapeType="1"/>
              </p:cNvSpPr>
              <p:nvPr/>
            </p:nvSpPr>
            <p:spPr bwMode="auto">
              <a:xfrm flipV="1">
                <a:off x="4512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076" name="Group 36"/>
            <p:cNvGrpSpPr>
              <a:grpSpLocks/>
            </p:cNvGrpSpPr>
            <p:nvPr/>
          </p:nvGrpSpPr>
          <p:grpSpPr bwMode="auto">
            <a:xfrm>
              <a:off x="5232" y="1584"/>
              <a:ext cx="192" cy="384"/>
              <a:chOff x="4320" y="432"/>
              <a:chExt cx="192" cy="384"/>
            </a:xfrm>
          </p:grpSpPr>
          <p:sp>
            <p:nvSpPr>
              <p:cNvPr id="727077" name="Line 37"/>
              <p:cNvSpPr>
                <a:spLocks noChangeShapeType="1"/>
              </p:cNvSpPr>
              <p:nvPr/>
            </p:nvSpPr>
            <p:spPr bwMode="auto">
              <a:xfrm>
                <a:off x="4320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78" name="Line 38"/>
              <p:cNvSpPr>
                <a:spLocks noChangeShapeType="1"/>
              </p:cNvSpPr>
              <p:nvPr/>
            </p:nvSpPr>
            <p:spPr bwMode="auto">
              <a:xfrm>
                <a:off x="4368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79" name="Line 39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80" name="Line 40"/>
              <p:cNvSpPr>
                <a:spLocks noChangeShapeType="1"/>
              </p:cNvSpPr>
              <p:nvPr/>
            </p:nvSpPr>
            <p:spPr bwMode="auto">
              <a:xfrm>
                <a:off x="4416" y="7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81" name="Line 41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82" name="Line 42"/>
              <p:cNvSpPr>
                <a:spLocks noChangeShapeType="1"/>
              </p:cNvSpPr>
              <p:nvPr/>
            </p:nvSpPr>
            <p:spPr bwMode="auto">
              <a:xfrm flipV="1">
                <a:off x="4512" y="4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83" name="Line 43"/>
              <p:cNvSpPr>
                <a:spLocks noChangeShapeType="1"/>
              </p:cNvSpPr>
              <p:nvPr/>
            </p:nvSpPr>
            <p:spPr bwMode="auto">
              <a:xfrm flipV="1">
                <a:off x="4512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086" name="Group 46"/>
            <p:cNvGrpSpPr>
              <a:grpSpLocks/>
            </p:cNvGrpSpPr>
            <p:nvPr/>
          </p:nvGrpSpPr>
          <p:grpSpPr bwMode="auto">
            <a:xfrm>
              <a:off x="5280" y="1968"/>
              <a:ext cx="144" cy="384"/>
              <a:chOff x="4800" y="240"/>
              <a:chExt cx="144" cy="384"/>
            </a:xfrm>
          </p:grpSpPr>
          <p:sp>
            <p:nvSpPr>
              <p:cNvPr id="727087" name="Line 47"/>
              <p:cNvSpPr>
                <a:spLocks noChangeShapeType="1"/>
              </p:cNvSpPr>
              <p:nvPr/>
            </p:nvSpPr>
            <p:spPr bwMode="auto">
              <a:xfrm>
                <a:off x="4800" y="33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88" name="Line 48"/>
              <p:cNvSpPr>
                <a:spLocks noChangeShapeType="1"/>
              </p:cNvSpPr>
              <p:nvPr/>
            </p:nvSpPr>
            <p:spPr bwMode="auto">
              <a:xfrm>
                <a:off x="4848" y="33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89" name="Line 49"/>
              <p:cNvSpPr>
                <a:spLocks noChangeShapeType="1"/>
              </p:cNvSpPr>
              <p:nvPr/>
            </p:nvSpPr>
            <p:spPr bwMode="auto">
              <a:xfrm>
                <a:off x="4848" y="5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90" name="Line 50"/>
              <p:cNvSpPr>
                <a:spLocks noChangeShapeType="1"/>
              </p:cNvSpPr>
              <p:nvPr/>
            </p:nvSpPr>
            <p:spPr bwMode="auto">
              <a:xfrm>
                <a:off x="4848" y="3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91" name="Line 51"/>
              <p:cNvSpPr>
                <a:spLocks noChangeShapeType="1"/>
              </p:cNvSpPr>
              <p:nvPr/>
            </p:nvSpPr>
            <p:spPr bwMode="auto">
              <a:xfrm flipV="1">
                <a:off x="4944" y="2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92" name="Line 52"/>
              <p:cNvSpPr>
                <a:spLocks noChangeShapeType="1"/>
              </p:cNvSpPr>
              <p:nvPr/>
            </p:nvSpPr>
            <p:spPr bwMode="auto">
              <a:xfrm flipV="1">
                <a:off x="4944" y="5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093" name="Line 53"/>
            <p:cNvSpPr>
              <a:spLocks noChangeShapeType="1"/>
            </p:cNvSpPr>
            <p:nvPr/>
          </p:nvSpPr>
          <p:spPr bwMode="auto">
            <a:xfrm>
              <a:off x="5184" y="1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094" name="AutoShape 54"/>
            <p:cNvSpPr>
              <a:spLocks noChangeArrowheads="1"/>
            </p:cNvSpPr>
            <p:nvPr/>
          </p:nvSpPr>
          <p:spPr bwMode="auto">
            <a:xfrm flipV="1">
              <a:off x="5280" y="2352"/>
              <a:ext cx="234" cy="96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095" name="Line 55"/>
            <p:cNvSpPr>
              <a:spLocks noChangeShapeType="1"/>
            </p:cNvSpPr>
            <p:nvPr/>
          </p:nvSpPr>
          <p:spPr bwMode="auto">
            <a:xfrm flipH="1">
              <a:off x="5088" y="21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096" name="Line 56"/>
            <p:cNvSpPr>
              <a:spLocks noChangeShapeType="1"/>
            </p:cNvSpPr>
            <p:nvPr/>
          </p:nvSpPr>
          <p:spPr bwMode="auto">
            <a:xfrm flipH="1">
              <a:off x="5088" y="3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097" name="Line 57"/>
            <p:cNvSpPr>
              <a:spLocks noChangeShapeType="1"/>
            </p:cNvSpPr>
            <p:nvPr/>
          </p:nvSpPr>
          <p:spPr bwMode="auto">
            <a:xfrm flipH="1">
              <a:off x="5088" y="72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098" name="Line 58"/>
            <p:cNvSpPr>
              <a:spLocks noChangeShapeType="1"/>
            </p:cNvSpPr>
            <p:nvPr/>
          </p:nvSpPr>
          <p:spPr bwMode="auto">
            <a:xfrm flipH="1">
              <a:off x="5088" y="1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099" name="Line 59"/>
            <p:cNvSpPr>
              <a:spLocks noChangeShapeType="1"/>
            </p:cNvSpPr>
            <p:nvPr/>
          </p:nvSpPr>
          <p:spPr bwMode="auto">
            <a:xfrm flipH="1">
              <a:off x="5088" y="13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100" name="Line 60"/>
            <p:cNvSpPr>
              <a:spLocks noChangeShapeType="1"/>
            </p:cNvSpPr>
            <p:nvPr/>
          </p:nvSpPr>
          <p:spPr bwMode="auto">
            <a:xfrm flipH="1">
              <a:off x="5088" y="172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102" name="Text Box 62"/>
            <p:cNvSpPr txBox="1">
              <a:spLocks noChangeArrowheads="1"/>
            </p:cNvSpPr>
            <p:nvPr/>
          </p:nvSpPr>
          <p:spPr bwMode="auto">
            <a:xfrm>
              <a:off x="4646" y="7"/>
              <a:ext cx="5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bitline</a:t>
              </a:r>
            </a:p>
          </p:txBody>
        </p:sp>
        <p:sp>
          <p:nvSpPr>
            <p:cNvPr id="727103" name="Text Box 63"/>
            <p:cNvSpPr txBox="1">
              <a:spLocks noChangeArrowheads="1"/>
            </p:cNvSpPr>
            <p:nvPr/>
          </p:nvSpPr>
          <p:spPr bwMode="auto">
            <a:xfrm>
              <a:off x="4464" y="240"/>
              <a:ext cx="6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bselect</a:t>
              </a:r>
            </a:p>
          </p:txBody>
        </p:sp>
        <p:sp>
          <p:nvSpPr>
            <p:cNvPr id="727104" name="Text Box 64"/>
            <p:cNvSpPr txBox="1">
              <a:spLocks noChangeArrowheads="1"/>
            </p:cNvSpPr>
            <p:nvPr/>
          </p:nvSpPr>
          <p:spPr bwMode="auto">
            <a:xfrm>
              <a:off x="4416" y="2112"/>
              <a:ext cx="8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gndselect</a:t>
              </a:r>
            </a:p>
          </p:txBody>
        </p:sp>
        <p:grpSp>
          <p:nvGrpSpPr>
            <p:cNvPr id="727156" name="Group 116"/>
            <p:cNvGrpSpPr>
              <a:grpSpLocks/>
            </p:cNvGrpSpPr>
            <p:nvPr/>
          </p:nvGrpSpPr>
          <p:grpSpPr bwMode="auto">
            <a:xfrm>
              <a:off x="4752" y="576"/>
              <a:ext cx="321" cy="1258"/>
              <a:chOff x="4752" y="576"/>
              <a:chExt cx="321" cy="1258"/>
            </a:xfrm>
          </p:grpSpPr>
          <p:sp>
            <p:nvSpPr>
              <p:cNvPr id="727105" name="Text Box 65"/>
              <p:cNvSpPr txBox="1">
                <a:spLocks noChangeArrowheads="1"/>
              </p:cNvSpPr>
              <p:nvPr/>
            </p:nvSpPr>
            <p:spPr bwMode="auto">
              <a:xfrm>
                <a:off x="4752" y="576"/>
                <a:ext cx="32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w0</a:t>
                </a:r>
              </a:p>
            </p:txBody>
          </p:sp>
          <p:sp>
            <p:nvSpPr>
              <p:cNvPr id="727106" name="Text Box 66"/>
              <p:cNvSpPr txBox="1">
                <a:spLocks noChangeArrowheads="1"/>
              </p:cNvSpPr>
              <p:nvPr/>
            </p:nvSpPr>
            <p:spPr bwMode="auto">
              <a:xfrm>
                <a:off x="4752" y="912"/>
                <a:ext cx="32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w1</a:t>
                </a:r>
              </a:p>
            </p:txBody>
          </p:sp>
          <p:sp>
            <p:nvSpPr>
              <p:cNvPr id="727107" name="Text Box 67"/>
              <p:cNvSpPr txBox="1">
                <a:spLocks noChangeArrowheads="1"/>
              </p:cNvSpPr>
              <p:nvPr/>
            </p:nvSpPr>
            <p:spPr bwMode="auto">
              <a:xfrm>
                <a:off x="4752" y="1248"/>
                <a:ext cx="32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w2</a:t>
                </a:r>
              </a:p>
            </p:txBody>
          </p:sp>
          <p:sp>
            <p:nvSpPr>
              <p:cNvPr id="727108" name="Text Box 68"/>
              <p:cNvSpPr txBox="1">
                <a:spLocks noChangeArrowheads="1"/>
              </p:cNvSpPr>
              <p:nvPr/>
            </p:nvSpPr>
            <p:spPr bwMode="auto">
              <a:xfrm>
                <a:off x="4752" y="1584"/>
                <a:ext cx="32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w3</a:t>
                </a:r>
              </a:p>
            </p:txBody>
          </p:sp>
        </p:grpSp>
      </p:grpSp>
      <p:grpSp>
        <p:nvGrpSpPr>
          <p:cNvPr id="727163" name="Group 123"/>
          <p:cNvGrpSpPr>
            <a:grpSpLocks/>
          </p:cNvGrpSpPr>
          <p:nvPr/>
        </p:nvGrpSpPr>
        <p:grpSpPr bwMode="auto">
          <a:xfrm>
            <a:off x="4211945" y="368943"/>
            <a:ext cx="2297113" cy="2438400"/>
            <a:chOff x="0" y="0"/>
            <a:chExt cx="1447" cy="1536"/>
          </a:xfrm>
        </p:grpSpPr>
        <p:grpSp>
          <p:nvGrpSpPr>
            <p:cNvPr id="727109" name="Group 69"/>
            <p:cNvGrpSpPr>
              <a:grpSpLocks/>
            </p:cNvGrpSpPr>
            <p:nvPr/>
          </p:nvGrpSpPr>
          <p:grpSpPr bwMode="auto">
            <a:xfrm rot="5400000">
              <a:off x="576" y="768"/>
              <a:ext cx="192" cy="384"/>
              <a:chOff x="4320" y="432"/>
              <a:chExt cx="192" cy="384"/>
            </a:xfrm>
          </p:grpSpPr>
          <p:sp>
            <p:nvSpPr>
              <p:cNvPr id="727110" name="Line 70"/>
              <p:cNvSpPr>
                <a:spLocks noChangeShapeType="1"/>
              </p:cNvSpPr>
              <p:nvPr/>
            </p:nvSpPr>
            <p:spPr bwMode="auto">
              <a:xfrm>
                <a:off x="4320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11" name="Line 71"/>
              <p:cNvSpPr>
                <a:spLocks noChangeShapeType="1"/>
              </p:cNvSpPr>
              <p:nvPr/>
            </p:nvSpPr>
            <p:spPr bwMode="auto">
              <a:xfrm>
                <a:off x="4368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12" name="Line 72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13" name="Line 73"/>
              <p:cNvSpPr>
                <a:spLocks noChangeShapeType="1"/>
              </p:cNvSpPr>
              <p:nvPr/>
            </p:nvSpPr>
            <p:spPr bwMode="auto">
              <a:xfrm>
                <a:off x="4416" y="7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14" name="Line 74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15" name="Line 75"/>
              <p:cNvSpPr>
                <a:spLocks noChangeShapeType="1"/>
              </p:cNvSpPr>
              <p:nvPr/>
            </p:nvSpPr>
            <p:spPr bwMode="auto">
              <a:xfrm flipV="1">
                <a:off x="4512" y="4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16" name="Line 76"/>
              <p:cNvSpPr>
                <a:spLocks noChangeShapeType="1"/>
              </p:cNvSpPr>
              <p:nvPr/>
            </p:nvSpPr>
            <p:spPr bwMode="auto">
              <a:xfrm flipV="1">
                <a:off x="4512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117" name="Group 77"/>
            <p:cNvGrpSpPr>
              <a:grpSpLocks/>
            </p:cNvGrpSpPr>
            <p:nvPr/>
          </p:nvGrpSpPr>
          <p:grpSpPr bwMode="auto">
            <a:xfrm rot="5400000">
              <a:off x="576" y="432"/>
              <a:ext cx="192" cy="384"/>
              <a:chOff x="4320" y="432"/>
              <a:chExt cx="192" cy="384"/>
            </a:xfrm>
          </p:grpSpPr>
          <p:sp>
            <p:nvSpPr>
              <p:cNvPr id="727118" name="Line 78"/>
              <p:cNvSpPr>
                <a:spLocks noChangeShapeType="1"/>
              </p:cNvSpPr>
              <p:nvPr/>
            </p:nvSpPr>
            <p:spPr bwMode="auto">
              <a:xfrm>
                <a:off x="4320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19" name="Line 79"/>
              <p:cNvSpPr>
                <a:spLocks noChangeShapeType="1"/>
              </p:cNvSpPr>
              <p:nvPr/>
            </p:nvSpPr>
            <p:spPr bwMode="auto">
              <a:xfrm>
                <a:off x="4368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20" name="Line 80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21" name="Line 81"/>
              <p:cNvSpPr>
                <a:spLocks noChangeShapeType="1"/>
              </p:cNvSpPr>
              <p:nvPr/>
            </p:nvSpPr>
            <p:spPr bwMode="auto">
              <a:xfrm>
                <a:off x="4416" y="7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22" name="Line 82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23" name="Line 83"/>
              <p:cNvSpPr>
                <a:spLocks noChangeShapeType="1"/>
              </p:cNvSpPr>
              <p:nvPr/>
            </p:nvSpPr>
            <p:spPr bwMode="auto">
              <a:xfrm flipV="1">
                <a:off x="4512" y="4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24" name="Line 84"/>
              <p:cNvSpPr>
                <a:spLocks noChangeShapeType="1"/>
              </p:cNvSpPr>
              <p:nvPr/>
            </p:nvSpPr>
            <p:spPr bwMode="auto">
              <a:xfrm flipV="1">
                <a:off x="4512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125" name="Group 85"/>
            <p:cNvGrpSpPr>
              <a:grpSpLocks/>
            </p:cNvGrpSpPr>
            <p:nvPr/>
          </p:nvGrpSpPr>
          <p:grpSpPr bwMode="auto">
            <a:xfrm rot="5400000">
              <a:off x="576" y="96"/>
              <a:ext cx="192" cy="384"/>
              <a:chOff x="4320" y="432"/>
              <a:chExt cx="192" cy="384"/>
            </a:xfrm>
          </p:grpSpPr>
          <p:sp>
            <p:nvSpPr>
              <p:cNvPr id="727126" name="Line 86"/>
              <p:cNvSpPr>
                <a:spLocks noChangeShapeType="1"/>
              </p:cNvSpPr>
              <p:nvPr/>
            </p:nvSpPr>
            <p:spPr bwMode="auto">
              <a:xfrm>
                <a:off x="4320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27" name="Line 87"/>
              <p:cNvSpPr>
                <a:spLocks noChangeShapeType="1"/>
              </p:cNvSpPr>
              <p:nvPr/>
            </p:nvSpPr>
            <p:spPr bwMode="auto">
              <a:xfrm>
                <a:off x="4368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28" name="Line 88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29" name="Line 89"/>
              <p:cNvSpPr>
                <a:spLocks noChangeShapeType="1"/>
              </p:cNvSpPr>
              <p:nvPr/>
            </p:nvSpPr>
            <p:spPr bwMode="auto">
              <a:xfrm>
                <a:off x="4416" y="7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30" name="Line 90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31" name="Line 91"/>
              <p:cNvSpPr>
                <a:spLocks noChangeShapeType="1"/>
              </p:cNvSpPr>
              <p:nvPr/>
            </p:nvSpPr>
            <p:spPr bwMode="auto">
              <a:xfrm flipV="1">
                <a:off x="4512" y="4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32" name="Line 92"/>
              <p:cNvSpPr>
                <a:spLocks noChangeShapeType="1"/>
              </p:cNvSpPr>
              <p:nvPr/>
            </p:nvSpPr>
            <p:spPr bwMode="auto">
              <a:xfrm flipV="1">
                <a:off x="4512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133" name="Group 93"/>
            <p:cNvGrpSpPr>
              <a:grpSpLocks/>
            </p:cNvGrpSpPr>
            <p:nvPr/>
          </p:nvGrpSpPr>
          <p:grpSpPr bwMode="auto">
            <a:xfrm rot="5400000">
              <a:off x="576" y="1104"/>
              <a:ext cx="192" cy="384"/>
              <a:chOff x="4320" y="432"/>
              <a:chExt cx="192" cy="384"/>
            </a:xfrm>
          </p:grpSpPr>
          <p:sp>
            <p:nvSpPr>
              <p:cNvPr id="727134" name="Line 94"/>
              <p:cNvSpPr>
                <a:spLocks noChangeShapeType="1"/>
              </p:cNvSpPr>
              <p:nvPr/>
            </p:nvSpPr>
            <p:spPr bwMode="auto">
              <a:xfrm>
                <a:off x="4320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35" name="Line 95"/>
              <p:cNvSpPr>
                <a:spLocks noChangeShapeType="1"/>
              </p:cNvSpPr>
              <p:nvPr/>
            </p:nvSpPr>
            <p:spPr bwMode="auto">
              <a:xfrm>
                <a:off x="4368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36" name="Line 96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37" name="Line 97"/>
              <p:cNvSpPr>
                <a:spLocks noChangeShapeType="1"/>
              </p:cNvSpPr>
              <p:nvPr/>
            </p:nvSpPr>
            <p:spPr bwMode="auto">
              <a:xfrm>
                <a:off x="4416" y="7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38" name="Line 98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39" name="Line 99"/>
              <p:cNvSpPr>
                <a:spLocks noChangeShapeType="1"/>
              </p:cNvSpPr>
              <p:nvPr/>
            </p:nvSpPr>
            <p:spPr bwMode="auto">
              <a:xfrm flipV="1">
                <a:off x="4512" y="4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40" name="Line 100"/>
              <p:cNvSpPr>
                <a:spLocks noChangeShapeType="1"/>
              </p:cNvSpPr>
              <p:nvPr/>
            </p:nvSpPr>
            <p:spPr bwMode="auto">
              <a:xfrm flipV="1">
                <a:off x="4512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143" name="Group 103"/>
            <p:cNvGrpSpPr>
              <a:grpSpLocks/>
            </p:cNvGrpSpPr>
            <p:nvPr/>
          </p:nvGrpSpPr>
          <p:grpSpPr bwMode="auto">
            <a:xfrm>
              <a:off x="336" y="1152"/>
              <a:ext cx="336" cy="48"/>
              <a:chOff x="336" y="1152"/>
              <a:chExt cx="336" cy="48"/>
            </a:xfrm>
          </p:grpSpPr>
          <p:sp>
            <p:nvSpPr>
              <p:cNvPr id="727141" name="Line 101"/>
              <p:cNvSpPr>
                <a:spLocks noChangeShapeType="1"/>
              </p:cNvSpPr>
              <p:nvPr/>
            </p:nvSpPr>
            <p:spPr bwMode="auto">
              <a:xfrm flipV="1">
                <a:off x="672" y="115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42" name="Line 102"/>
              <p:cNvSpPr>
                <a:spLocks noChangeShapeType="1"/>
              </p:cNvSpPr>
              <p:nvPr/>
            </p:nvSpPr>
            <p:spPr bwMode="auto">
              <a:xfrm flipH="1">
                <a:off x="336" y="115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144" name="Group 104"/>
            <p:cNvGrpSpPr>
              <a:grpSpLocks/>
            </p:cNvGrpSpPr>
            <p:nvPr/>
          </p:nvGrpSpPr>
          <p:grpSpPr bwMode="auto">
            <a:xfrm>
              <a:off x="336" y="816"/>
              <a:ext cx="336" cy="48"/>
              <a:chOff x="336" y="1152"/>
              <a:chExt cx="336" cy="48"/>
            </a:xfrm>
          </p:grpSpPr>
          <p:sp>
            <p:nvSpPr>
              <p:cNvPr id="727145" name="Line 105"/>
              <p:cNvSpPr>
                <a:spLocks noChangeShapeType="1"/>
              </p:cNvSpPr>
              <p:nvPr/>
            </p:nvSpPr>
            <p:spPr bwMode="auto">
              <a:xfrm flipV="1">
                <a:off x="672" y="115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46" name="Line 106"/>
              <p:cNvSpPr>
                <a:spLocks noChangeShapeType="1"/>
              </p:cNvSpPr>
              <p:nvPr/>
            </p:nvSpPr>
            <p:spPr bwMode="auto">
              <a:xfrm flipH="1">
                <a:off x="336" y="115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147" name="Group 107"/>
            <p:cNvGrpSpPr>
              <a:grpSpLocks/>
            </p:cNvGrpSpPr>
            <p:nvPr/>
          </p:nvGrpSpPr>
          <p:grpSpPr bwMode="auto">
            <a:xfrm>
              <a:off x="336" y="480"/>
              <a:ext cx="336" cy="48"/>
              <a:chOff x="336" y="1152"/>
              <a:chExt cx="336" cy="48"/>
            </a:xfrm>
          </p:grpSpPr>
          <p:sp>
            <p:nvSpPr>
              <p:cNvPr id="727148" name="Line 108"/>
              <p:cNvSpPr>
                <a:spLocks noChangeShapeType="1"/>
              </p:cNvSpPr>
              <p:nvPr/>
            </p:nvSpPr>
            <p:spPr bwMode="auto">
              <a:xfrm flipV="1">
                <a:off x="672" y="115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49" name="Line 109"/>
              <p:cNvSpPr>
                <a:spLocks noChangeShapeType="1"/>
              </p:cNvSpPr>
              <p:nvPr/>
            </p:nvSpPr>
            <p:spPr bwMode="auto">
              <a:xfrm flipH="1">
                <a:off x="336" y="115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150" name="Group 110"/>
            <p:cNvGrpSpPr>
              <a:grpSpLocks/>
            </p:cNvGrpSpPr>
            <p:nvPr/>
          </p:nvGrpSpPr>
          <p:grpSpPr bwMode="auto">
            <a:xfrm>
              <a:off x="336" y="144"/>
              <a:ext cx="336" cy="48"/>
              <a:chOff x="336" y="1152"/>
              <a:chExt cx="336" cy="48"/>
            </a:xfrm>
          </p:grpSpPr>
          <p:sp>
            <p:nvSpPr>
              <p:cNvPr id="727151" name="Line 111"/>
              <p:cNvSpPr>
                <a:spLocks noChangeShapeType="1"/>
              </p:cNvSpPr>
              <p:nvPr/>
            </p:nvSpPr>
            <p:spPr bwMode="auto">
              <a:xfrm flipV="1">
                <a:off x="672" y="115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52" name="Line 112"/>
              <p:cNvSpPr>
                <a:spLocks noChangeShapeType="1"/>
              </p:cNvSpPr>
              <p:nvPr/>
            </p:nvSpPr>
            <p:spPr bwMode="auto">
              <a:xfrm flipH="1">
                <a:off x="336" y="115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153" name="Line 113"/>
            <p:cNvSpPr>
              <a:spLocks noChangeShapeType="1"/>
            </p:cNvSpPr>
            <p:nvPr/>
          </p:nvSpPr>
          <p:spPr bwMode="auto">
            <a:xfrm flipV="1">
              <a:off x="864" y="14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154" name="Line 114"/>
            <p:cNvSpPr>
              <a:spLocks noChangeShapeType="1"/>
            </p:cNvSpPr>
            <p:nvPr/>
          </p:nvSpPr>
          <p:spPr bwMode="auto">
            <a:xfrm>
              <a:off x="480" y="384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155" name="AutoShape 115"/>
            <p:cNvSpPr>
              <a:spLocks noChangeArrowheads="1"/>
            </p:cNvSpPr>
            <p:nvPr/>
          </p:nvSpPr>
          <p:spPr bwMode="auto">
            <a:xfrm flipV="1">
              <a:off x="336" y="1440"/>
              <a:ext cx="234" cy="96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7157" name="Group 117"/>
            <p:cNvGrpSpPr>
              <a:grpSpLocks/>
            </p:cNvGrpSpPr>
            <p:nvPr/>
          </p:nvGrpSpPr>
          <p:grpSpPr bwMode="auto">
            <a:xfrm>
              <a:off x="0" y="0"/>
              <a:ext cx="321" cy="1258"/>
              <a:chOff x="4752" y="576"/>
              <a:chExt cx="321" cy="1258"/>
            </a:xfrm>
          </p:grpSpPr>
          <p:sp>
            <p:nvSpPr>
              <p:cNvPr id="727158" name="Text Box 118"/>
              <p:cNvSpPr txBox="1">
                <a:spLocks noChangeArrowheads="1"/>
              </p:cNvSpPr>
              <p:nvPr/>
            </p:nvSpPr>
            <p:spPr bwMode="auto">
              <a:xfrm>
                <a:off x="4752" y="576"/>
                <a:ext cx="32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w0</a:t>
                </a:r>
              </a:p>
            </p:txBody>
          </p:sp>
          <p:sp>
            <p:nvSpPr>
              <p:cNvPr id="727159" name="Text Box 119"/>
              <p:cNvSpPr txBox="1">
                <a:spLocks noChangeArrowheads="1"/>
              </p:cNvSpPr>
              <p:nvPr/>
            </p:nvSpPr>
            <p:spPr bwMode="auto">
              <a:xfrm>
                <a:off x="4752" y="912"/>
                <a:ext cx="32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w1</a:t>
                </a:r>
              </a:p>
            </p:txBody>
          </p:sp>
          <p:sp>
            <p:nvSpPr>
              <p:cNvPr id="727160" name="Text Box 120"/>
              <p:cNvSpPr txBox="1">
                <a:spLocks noChangeArrowheads="1"/>
              </p:cNvSpPr>
              <p:nvPr/>
            </p:nvSpPr>
            <p:spPr bwMode="auto">
              <a:xfrm>
                <a:off x="4752" y="1248"/>
                <a:ext cx="32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w2</a:t>
                </a:r>
              </a:p>
            </p:txBody>
          </p:sp>
          <p:sp>
            <p:nvSpPr>
              <p:cNvPr id="727161" name="Text Box 121"/>
              <p:cNvSpPr txBox="1">
                <a:spLocks noChangeArrowheads="1"/>
              </p:cNvSpPr>
              <p:nvPr/>
            </p:nvSpPr>
            <p:spPr bwMode="auto">
              <a:xfrm>
                <a:off x="4752" y="1584"/>
                <a:ext cx="32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w3</a:t>
                </a:r>
              </a:p>
            </p:txBody>
          </p:sp>
        </p:grpSp>
        <p:sp>
          <p:nvSpPr>
            <p:cNvPr id="727162" name="Text Box 122"/>
            <p:cNvSpPr txBox="1">
              <a:spLocks noChangeArrowheads="1"/>
            </p:cNvSpPr>
            <p:nvPr/>
          </p:nvSpPr>
          <p:spPr bwMode="auto">
            <a:xfrm>
              <a:off x="912" y="144"/>
              <a:ext cx="5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bitline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77284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16892</TotalTime>
  <Words>3810</Words>
  <Application>Microsoft Macintosh PowerPoint</Application>
  <PresentationFormat>On-screen Show (4:3)</PresentationFormat>
  <Paragraphs>824</Paragraphs>
  <Slides>71</Slides>
  <Notes>9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Calibri</vt:lpstr>
      <vt:lpstr>Cambria Math</vt:lpstr>
      <vt:lpstr>Courier New</vt:lpstr>
      <vt:lpstr>Symbol</vt:lpstr>
      <vt:lpstr>Wingdings 2</vt:lpstr>
      <vt:lpstr>ESE 578–</vt:lpstr>
      <vt:lpstr>PowerPoint Presentation</vt:lpstr>
      <vt:lpstr>Lecture Topics</vt:lpstr>
      <vt:lpstr>Course Map</vt:lpstr>
      <vt:lpstr>Course Map – Week 10</vt:lpstr>
      <vt:lpstr>What We’ll Cover Today…</vt:lpstr>
      <vt:lpstr>Store and find data</vt:lpstr>
      <vt:lpstr>Persistent Storage Technology</vt:lpstr>
      <vt:lpstr>Flash Memory</vt:lpstr>
      <vt:lpstr>Flash Memory</vt:lpstr>
      <vt:lpstr>Samsung 256Mx8 NAND Flash</vt:lpstr>
      <vt:lpstr>Intel Solid-State Drive (SSD)</vt:lpstr>
      <vt:lpstr>Flash Memory</vt:lpstr>
      <vt:lpstr>Preclass 1</vt:lpstr>
      <vt:lpstr>Preclass 1</vt:lpstr>
      <vt:lpstr>Throughput and Implications</vt:lpstr>
      <vt:lpstr>Hard Drives / Hard Disks (HD)</vt:lpstr>
      <vt:lpstr>Hard Disk</vt:lpstr>
      <vt:lpstr>Throughput and Implications</vt:lpstr>
      <vt:lpstr>FILE</vt:lpstr>
      <vt:lpstr>How Organize data</vt:lpstr>
      <vt:lpstr>FILE</vt:lpstr>
      <vt:lpstr>Files  Blocks  Physical Disk</vt:lpstr>
      <vt:lpstr>How is a file stored?</vt:lpstr>
      <vt:lpstr>How we store files on physical media</vt:lpstr>
      <vt:lpstr>How we store files on physical media</vt:lpstr>
      <vt:lpstr>Deleting Files</vt:lpstr>
      <vt:lpstr>How we store files on physical media</vt:lpstr>
      <vt:lpstr>How we store files on physical media</vt:lpstr>
      <vt:lpstr>How we store files on physical media</vt:lpstr>
      <vt:lpstr>How we store files on physical media</vt:lpstr>
      <vt:lpstr>Fragmentation</vt:lpstr>
      <vt:lpstr>Fragmentation</vt:lpstr>
      <vt:lpstr>How we store files on physical media</vt:lpstr>
      <vt:lpstr>Physical Media Defects</vt:lpstr>
      <vt:lpstr>How we store files on physical media</vt:lpstr>
      <vt:lpstr>Fragmentation</vt:lpstr>
      <vt:lpstr>What is a filesystem?</vt:lpstr>
      <vt:lpstr>Formation of a File / Filesystem</vt:lpstr>
      <vt:lpstr>File Representation</vt:lpstr>
      <vt:lpstr>File as Linked Blocks</vt:lpstr>
      <vt:lpstr>Files as Linked Block</vt:lpstr>
      <vt:lpstr>Files as List of Blocks</vt:lpstr>
      <vt:lpstr>Files as Tree of Blocks</vt:lpstr>
      <vt:lpstr>Preclass 2</vt:lpstr>
      <vt:lpstr>Preclass 2 full sweep</vt:lpstr>
      <vt:lpstr>What does Unix do?</vt:lpstr>
      <vt:lpstr>Files  i-nodes  b-nodes/blocks</vt:lpstr>
      <vt:lpstr>Files  i-nodes  b-nodes/blocks</vt:lpstr>
      <vt:lpstr>Files  i-nodes  b-nodes/blocks</vt:lpstr>
      <vt:lpstr>Files  i-nodes  b-nodes/blocks</vt:lpstr>
      <vt:lpstr>Files  i-nodes  b-nodes/blocks</vt:lpstr>
      <vt:lpstr>Files  i-nodes  b-nodes/blocks</vt:lpstr>
      <vt:lpstr>Files  i-nodes  b-nodes/blocks</vt:lpstr>
      <vt:lpstr>Size of b-node/block representation</vt:lpstr>
      <vt:lpstr>B-Node/Block Size</vt:lpstr>
      <vt:lpstr>EXT3 File size limitations</vt:lpstr>
      <vt:lpstr>Levels of Abstraction</vt:lpstr>
      <vt:lpstr>How keep track of files?</vt:lpstr>
      <vt:lpstr>Unix System File Structure</vt:lpstr>
      <vt:lpstr>Looking at inodes</vt:lpstr>
      <vt:lpstr>Superblock</vt:lpstr>
      <vt:lpstr>Format disk</vt:lpstr>
      <vt:lpstr>Disk Data Security</vt:lpstr>
      <vt:lpstr>Security Caveats</vt:lpstr>
      <vt:lpstr>Security Example: File Permissions in Unix</vt:lpstr>
      <vt:lpstr>Security Example: File Permissions in Unix</vt:lpstr>
      <vt:lpstr>Security Example: File Permissions in Unix</vt:lpstr>
      <vt:lpstr>OS’s and their Filesystems</vt:lpstr>
      <vt:lpstr>Big Ideas…</vt:lpstr>
      <vt:lpstr>This Week In Lab</vt:lpstr>
      <vt:lpstr>Learn More at Penn!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735</cp:revision>
  <cp:lastPrinted>2019-04-10T11:55:32Z</cp:lastPrinted>
  <dcterms:created xsi:type="dcterms:W3CDTF">2018-04-12T22:16:49Z</dcterms:created>
  <dcterms:modified xsi:type="dcterms:W3CDTF">2019-04-10T19:54:10Z</dcterms:modified>
</cp:coreProperties>
</file>