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5"/>
  </p:notesMasterIdLst>
  <p:handoutMasterIdLst>
    <p:handoutMasterId r:id="rId76"/>
  </p:handoutMasterIdLst>
  <p:sldIdLst>
    <p:sldId id="307" r:id="rId2"/>
    <p:sldId id="332" r:id="rId3"/>
    <p:sldId id="333" r:id="rId4"/>
    <p:sldId id="337" r:id="rId5"/>
    <p:sldId id="334" r:id="rId6"/>
    <p:sldId id="335" r:id="rId7"/>
    <p:sldId id="340" r:id="rId8"/>
    <p:sldId id="338" r:id="rId9"/>
    <p:sldId id="339" r:id="rId10"/>
    <p:sldId id="336" r:id="rId11"/>
    <p:sldId id="342" r:id="rId12"/>
    <p:sldId id="341" r:id="rId13"/>
    <p:sldId id="308" r:id="rId14"/>
    <p:sldId id="309" r:id="rId15"/>
    <p:sldId id="311" r:id="rId16"/>
    <p:sldId id="313" r:id="rId17"/>
    <p:sldId id="312" r:id="rId18"/>
    <p:sldId id="266" r:id="rId19"/>
    <p:sldId id="261" r:id="rId20"/>
    <p:sldId id="262" r:id="rId21"/>
    <p:sldId id="279" r:id="rId22"/>
    <p:sldId id="402" r:id="rId23"/>
    <p:sldId id="278" r:id="rId24"/>
    <p:sldId id="280" r:id="rId25"/>
    <p:sldId id="314" r:id="rId26"/>
    <p:sldId id="359" r:id="rId27"/>
    <p:sldId id="360" r:id="rId28"/>
    <p:sldId id="361" r:id="rId29"/>
    <p:sldId id="362" r:id="rId30"/>
    <p:sldId id="363" r:id="rId31"/>
    <p:sldId id="364" r:id="rId32"/>
    <p:sldId id="358" r:id="rId33"/>
    <p:sldId id="267" r:id="rId34"/>
    <p:sldId id="268" r:id="rId35"/>
    <p:sldId id="270" r:id="rId36"/>
    <p:sldId id="295" r:id="rId37"/>
    <p:sldId id="296" r:id="rId38"/>
    <p:sldId id="318" r:id="rId39"/>
    <p:sldId id="350" r:id="rId40"/>
    <p:sldId id="343" r:id="rId41"/>
    <p:sldId id="263" r:id="rId42"/>
    <p:sldId id="371" r:id="rId43"/>
    <p:sldId id="369" r:id="rId44"/>
    <p:sldId id="370" r:id="rId45"/>
    <p:sldId id="316" r:id="rId46"/>
    <p:sldId id="348" r:id="rId47"/>
    <p:sldId id="365" r:id="rId48"/>
    <p:sldId id="366" r:id="rId49"/>
    <p:sldId id="349" r:id="rId50"/>
    <p:sldId id="367" r:id="rId51"/>
    <p:sldId id="276" r:id="rId52"/>
    <p:sldId id="373" r:id="rId53"/>
    <p:sldId id="377" r:id="rId54"/>
    <p:sldId id="372" r:id="rId55"/>
    <p:sldId id="439" r:id="rId56"/>
    <p:sldId id="440" r:id="rId57"/>
    <p:sldId id="437" r:id="rId58"/>
    <p:sldId id="441" r:id="rId59"/>
    <p:sldId id="442" r:id="rId60"/>
    <p:sldId id="374" r:id="rId61"/>
    <p:sldId id="375" r:id="rId62"/>
    <p:sldId id="378" r:id="rId63"/>
    <p:sldId id="443" r:id="rId64"/>
    <p:sldId id="376" r:id="rId65"/>
    <p:sldId id="292" r:id="rId66"/>
    <p:sldId id="291" r:id="rId67"/>
    <p:sldId id="305" r:id="rId68"/>
    <p:sldId id="433" r:id="rId69"/>
    <p:sldId id="351" r:id="rId70"/>
    <p:sldId id="346" r:id="rId71"/>
    <p:sldId id="287" r:id="rId72"/>
    <p:sldId id="347" r:id="rId73"/>
    <p:sldId id="317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clrMru>
    <a:srgbClr val="FF9800"/>
    <a:srgbClr val="FF0000"/>
    <a:srgbClr val="0000FF"/>
    <a:srgbClr val="FF8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6"/>
    <p:restoredTop sz="80000" autoAdjust="0"/>
  </p:normalViewPr>
  <p:slideViewPr>
    <p:cSldViewPr snapToGrid="0">
      <p:cViewPr varScale="1">
        <p:scale>
          <a:sx n="88" d="100"/>
          <a:sy n="88" d="100"/>
        </p:scale>
        <p:origin x="81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1B55-049B-42D7-8AA3-18C3C20C4336}" type="datetimeFigureOut">
              <a:rPr lang="en-US" smtClean="0"/>
              <a:pPr/>
              <a:t>2/10/20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1EBE-2AF2-4254-AC3F-2FEB5D0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5527-9B63-4AEC-8D52-31FEBD65D890}" type="datetimeFigureOut">
              <a:rPr lang="en-US" smtClean="0"/>
              <a:pPr/>
              <a:t>2/10/20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7388-6114-4FC4-A839-2F2181B23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bklYbQaX24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15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95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more…</a:t>
            </a:r>
          </a:p>
          <a:p>
            <a:r>
              <a:rPr lang="en-US" dirty="0">
                <a:hlinkClick r:id="rId3"/>
              </a:rPr>
              <a:t> https://www.youtube.com/watch?v=ObklYbQaX24</a:t>
            </a:r>
            <a:endParaRPr lang="en-US" dirty="0"/>
          </a:p>
          <a:p>
            <a:r>
              <a:rPr lang="en-US" dirty="0"/>
              <a:t>A0</a:t>
            </a:r>
            <a:r>
              <a:rPr lang="en-US" baseline="0" dirty="0"/>
              <a:t> is the time-average value of f(t), its called the DC component of f(t) because the average values of the ac component are zero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64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0B29C-4526-FB4E-B2F6-70E9FCCC5C5E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3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8649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A5, B5, G5, G4, D5</a:t>
            </a:r>
          </a:p>
          <a:p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B22865-69BE-2A4D-8239-09DD3464BF94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4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367566-AB0F-FE44-A449-6BCDFE7CE70D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5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6A3994-2349-FD4C-9F89-05F44A4A5708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6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B22865-69BE-2A4D-8239-09DD3464BF94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7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B22865-69BE-2A4D-8239-09DD3464BF94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10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http://toxicdump.org/stuff/FourierToy.swf</a:t>
            </a:r>
          </a:p>
          <a:p>
            <a:r>
              <a:rPr lang="en-US" dirty="0"/>
              <a:t>http://betterexplained.com/examples/fourier/</a:t>
            </a:r>
          </a:p>
          <a:p>
            <a:r>
              <a:rPr lang="en-US" dirty="0"/>
              <a:t>https://www.youtube.com/watch?v=QVuU2YCwHjw&amp;feature=youtu.be  (homer </a:t>
            </a:r>
            <a:r>
              <a:rPr lang="en-US" dirty="0" err="1"/>
              <a:t>simpson</a:t>
            </a:r>
            <a:r>
              <a:rPr lang="en-US" dirty="0"/>
              <a:t> drawn!)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7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14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3B19-A146-B649-B5C6-6C30A0795C4E}" type="datetime1">
              <a:rPr lang="en-US" smtClean="0"/>
              <a:t>2/10/20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91BE-F23B-E94E-96BE-783C425930A5}" type="datetime1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61E2-7708-0C48-A39A-4C19AAB9EDA4}" type="datetime1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6E562-533A-3649-B335-BA242990EA3F}" type="datetime1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C6FA-BBB7-D84A-9F19-FDD4E2BFCD5D}" type="datetime1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C854-FD51-BF41-AC43-433D69107A27}" type="datetime1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2E6C-C287-1F47-97B0-91325998286F}" type="datetime1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9C4F-712C-9446-BB95-B0EF30C6C2FA}" type="datetime1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6AAF-21BF-0040-A857-ED238D6B6E09}" type="datetime1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6044-2F91-D547-874D-473495D22BE3}" type="datetime1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274E-4B51-A94A-BF3C-AC07B4AD2B57}" type="datetime1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10E8-FE44-8840-AE8A-25BF1EC9F828}" type="datetime1">
              <a:rPr lang="en-US" smtClean="0"/>
              <a:t>2/10/20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EBDD-DF72-EE4E-ACB0-E0CA5CA1E11B}" type="datetime1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41E8-048F-7847-ABD2-5DEFD78BCB5D}" type="datetime1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D0C6-4D79-3E43-8C01-E53E47FE395D}" type="datetime1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D2F4-47A8-D04B-AE0D-E67D6EF2C38E}" type="datetime1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7052-7A37-6242-85FF-9CB30772A218}" type="datetime1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F5CC-85B1-3141-9E79-F81F27B748D8}" type="datetime1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A516-079C-6C41-98AB-4DDC60597339}" type="datetime1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52CE-7531-5347-9246-459C2B63AFCF}" type="datetime1">
              <a:rPr lang="en-US" smtClean="0"/>
              <a:t>2/10/20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AC62-34AD-3949-9903-E7239792A1B5}" type="datetime1">
              <a:rPr lang="en-US" smtClean="0"/>
              <a:t>2/10/20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559F-59A9-5A43-AD22-B3CDD2083CB4}" type="datetime1">
              <a:rPr lang="en-US" smtClean="0"/>
              <a:t>2/10/20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A578-03BF-374C-A7C8-A6DFEF278D2F}" type="datetime1">
              <a:rPr lang="en-US" smtClean="0"/>
              <a:t>2/10/20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574C-A808-7C49-ABA5-192DD9D626DB}" type="datetime1">
              <a:rPr lang="en-US" smtClean="0"/>
              <a:t>2/10/20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C5E3-2DB7-204B-80F3-31C99451C600}" type="datetime1">
              <a:rPr lang="en-US" smtClean="0"/>
              <a:t>2/10/20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1D49-A27D-044B-840A-67B4B69D285F}" type="datetime1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C89BB8A-6592-A64D-9ED5-999806F13F5B}" type="datetime1">
              <a:rPr lang="en-US" smtClean="0"/>
              <a:t>2/10/20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/>
              <a:t>ESE 150 -- Spring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gif"/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wmf"/><Relationship Id="rId10" Type="http://schemas.openxmlformats.org/officeDocument/2006/relationships/image" Target="../media/image18.jpeg"/><Relationship Id="rId4" Type="http://schemas.openxmlformats.org/officeDocument/2006/relationships/image" Target="../media/image12.gi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1.gi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gif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png"/><Relationship Id="rId5" Type="http://schemas.openxmlformats.org/officeDocument/2006/relationships/image" Target="../media/image46.emf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presentation/d/1q55pAhZbpjigHSr0jW94zQkhWi5tyXtZkokMDSOZVVA/edit#slide=id.p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image" Target="../media/image90.e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s://betterexplained.com/articles/an-interactive-guide-to-the-fourier-transfor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/>
              <a:t>Lecture #4 – Converting </a:t>
            </a:r>
            <a:r>
              <a:rPr lang="en-US" sz="2000" dirty="0"/>
              <a:t>from time to frequency domain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811448" y="80962"/>
            <a:ext cx="3352800" cy="288925"/>
          </a:xfrm>
        </p:spPr>
        <p:txBody>
          <a:bodyPr/>
          <a:lstStyle/>
          <a:p>
            <a:r>
              <a:rPr lang="en-US"/>
              <a:t>ESE 150 -- Spring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16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F38F66-1A75-744D-AF94-AC301858053D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10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Frequency Representation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153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How much information is this musical staff communicating?</a:t>
            </a:r>
            <a:endParaRPr lang="en-US" dirty="0">
              <a:sym typeface="Wingdings" pitchFamily="1" charset="2"/>
            </a:endParaRPr>
          </a:p>
          <a:p>
            <a:r>
              <a:rPr lang="en-US" dirty="0">
                <a:solidFill>
                  <a:srgbClr val="FF6600"/>
                </a:solidFill>
                <a:sym typeface="Wingdings" pitchFamily="1" charset="2"/>
              </a:rPr>
              <a:t>How many keys on piano?  </a:t>
            </a:r>
            <a:r>
              <a:rPr lang="en-US" dirty="0" err="1">
                <a:solidFill>
                  <a:srgbClr val="FF6600"/>
                </a:solidFill>
                <a:sym typeface="Wingdings"/>
              </a:rPr>
              <a:t>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 bits/note</a:t>
            </a:r>
          </a:p>
          <a:p>
            <a:r>
              <a:rPr lang="en-US" dirty="0">
                <a:solidFill>
                  <a:schemeClr val="tx1"/>
                </a:solidFill>
                <a:sym typeface="Wingdings"/>
              </a:rPr>
              <a:t>Let’s say 8b duration</a:t>
            </a:r>
          </a:p>
          <a:p>
            <a:r>
              <a:rPr lang="en-US" dirty="0">
                <a:solidFill>
                  <a:srgbClr val="FF6600"/>
                </a:solidFill>
                <a:sym typeface="Wingdings"/>
              </a:rPr>
              <a:t>How many bits for 8 notes?</a:t>
            </a:r>
            <a:endParaRPr lang="en-US" dirty="0">
              <a:solidFill>
                <a:srgbClr val="FF6600"/>
              </a:solidFill>
              <a:sym typeface="Wingdings" pitchFamily="1" charset="2"/>
            </a:endParaRPr>
          </a:p>
          <a:p>
            <a:pPr lvl="1"/>
            <a:r>
              <a:rPr lang="en-US" dirty="0">
                <a:sym typeface="Wingdings" pitchFamily="1" charset="2"/>
              </a:rPr>
              <a:t>(7b/note+8b/duration) x 8 note = 120 bits?</a:t>
            </a:r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pic>
        <p:nvPicPr>
          <p:cNvPr id="28" name="Picture 27" descr="1000px-Beethoven_symphony_5_opening.svg.png">
            <a:extLst>
              <a:ext uri="{FF2B5EF4-FFF2-40B4-BE49-F238E27FC236}">
                <a16:creationId xmlns:a16="http://schemas.microsoft.com/office/drawing/2014/main" id="{F426C46A-56BA-2B40-B489-259C4072F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4610710"/>
            <a:ext cx="8153400" cy="1924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2 </a:t>
            </a:r>
            <a:r>
              <a:rPr lang="en-US" dirty="0" err="1"/>
              <a:t>postlab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reproduced 800 samples of a 300Hz sine wave at 1000Hz with 8b precision</a:t>
            </a:r>
          </a:p>
          <a:p>
            <a:pPr lvl="1"/>
            <a:r>
              <a:rPr lang="en-US" dirty="0"/>
              <a:t>6400b</a:t>
            </a:r>
          </a:p>
          <a:p>
            <a:r>
              <a:rPr lang="en-US" dirty="0">
                <a:solidFill>
                  <a:srgbClr val="FF6600"/>
                </a:solidFill>
              </a:rPr>
              <a:t>What did you need to specify to do that?</a:t>
            </a:r>
          </a:p>
          <a:p>
            <a:r>
              <a:rPr lang="en-US" dirty="0">
                <a:solidFill>
                  <a:srgbClr val="FF6600"/>
                </a:solidFill>
              </a:rPr>
              <a:t>How may bits to represent that?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represent common sounds much more compactly in </a:t>
            </a:r>
            <a:r>
              <a:rPr lang="en-US" dirty="0">
                <a:solidFill>
                  <a:srgbClr val="0000FF"/>
                </a:solidFill>
              </a:rPr>
              <a:t>frequency</a:t>
            </a:r>
            <a:r>
              <a:rPr lang="en-US" dirty="0"/>
              <a:t> domain than in </a:t>
            </a:r>
            <a:r>
              <a:rPr lang="en-US" dirty="0">
                <a:solidFill>
                  <a:srgbClr val="008000"/>
                </a:solidFill>
              </a:rPr>
              <a:t>time-sample</a:t>
            </a:r>
            <a:r>
              <a:rPr lang="en-US" dirty="0"/>
              <a:t> domain</a:t>
            </a:r>
          </a:p>
          <a:p>
            <a:pPr lvl="1"/>
            <a:r>
              <a:rPr lang="en-US" dirty="0"/>
              <a:t>Frequency domain ~ 120b</a:t>
            </a:r>
          </a:p>
          <a:p>
            <a:pPr lvl="1"/>
            <a:r>
              <a:rPr lang="en-US" dirty="0"/>
              <a:t>Time-sample domain ~ 7Mb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7" name="Picture 26" descr="1000px-Beethoven_symphony_5_opening.svg.png">
            <a:extLst>
              <a:ext uri="{FF2B5EF4-FFF2-40B4-BE49-F238E27FC236}">
                <a16:creationId xmlns:a16="http://schemas.microsoft.com/office/drawing/2014/main" id="{B6ADFC86-7DE4-D340-B10E-344E2DC0D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4610710"/>
            <a:ext cx="8153400" cy="192420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Lecture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Teaser: frequency representation</a:t>
            </a:r>
          </a:p>
          <a:p>
            <a:r>
              <a:rPr lang="en-US" sz="2400" b="1" dirty="0"/>
              <a:t>Where are we on course map?</a:t>
            </a:r>
            <a:endParaRPr lang="en-US" sz="2000" dirty="0"/>
          </a:p>
          <a:p>
            <a:r>
              <a:rPr lang="en-US" sz="2400" dirty="0"/>
              <a:t>What we did in lab last week</a:t>
            </a:r>
          </a:p>
          <a:p>
            <a:pPr lvl="1"/>
            <a:r>
              <a:rPr lang="en-US" sz="2000" dirty="0"/>
              <a:t>How it relates to this week</a:t>
            </a:r>
          </a:p>
          <a:p>
            <a:r>
              <a:rPr lang="en-US" sz="2400" b="1" dirty="0"/>
              <a:t>The Fourier Series </a:t>
            </a:r>
            <a:endParaRPr lang="en-US" sz="2400" dirty="0"/>
          </a:p>
          <a:p>
            <a:pPr lvl="1"/>
            <a:r>
              <a:rPr lang="en-US" sz="2000" dirty="0"/>
              <a:t>can</a:t>
            </a:r>
            <a:r>
              <a:rPr lang="en-US" sz="2000" b="1" dirty="0"/>
              <a:t> </a:t>
            </a:r>
            <a:r>
              <a:rPr lang="en-US" sz="2000" dirty="0"/>
              <a:t>represent any signal in frequency domain</a:t>
            </a:r>
            <a:endParaRPr lang="en-US" sz="2000" b="1" dirty="0"/>
          </a:p>
          <a:p>
            <a:r>
              <a:rPr lang="en-US" sz="2400" dirty="0"/>
              <a:t>The Discrete Fourier Transform (DFT)</a:t>
            </a:r>
          </a:p>
          <a:p>
            <a:pPr lvl="1"/>
            <a:r>
              <a:rPr lang="en-US" sz="2000" dirty="0"/>
              <a:t>can translate any signal between time and frequency domain</a:t>
            </a:r>
          </a:p>
          <a:p>
            <a:pPr lvl="1"/>
            <a:r>
              <a:rPr lang="en-US" sz="2000" dirty="0"/>
              <a:t>change of basis</a:t>
            </a:r>
          </a:p>
          <a:p>
            <a:r>
              <a:rPr lang="en-US" sz="2400" dirty="0"/>
              <a:t>Next Lab</a:t>
            </a:r>
          </a:p>
          <a:p>
            <a:r>
              <a:rPr lang="en-US" sz="2400" dirty="0"/>
              <a:t>References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</p:spTree>
    <p:extLst>
      <p:ext uri="{BB962C8B-B14F-4D97-AF65-F5344CB8AC3E}">
        <p14:creationId xmlns:p14="http://schemas.microsoft.com/office/powerpoint/2010/main" val="1524695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Map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14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4876800" y="1423343"/>
            <a:ext cx="1611775" cy="137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7168" name="Picture 1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729" y="934450"/>
            <a:ext cx="1433294" cy="121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70" name="Picture 18" descr="http://www.mushroomsys.com/websiteContent/graphics/DAP/cloudcomputin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209" y="3400480"/>
            <a:ext cx="1944532" cy="15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73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9787514">
            <a:off x="7619625" y="2771955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7561429" y="2362200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6735" y="528935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----------------</a:t>
            </a:r>
            <a:r>
              <a:rPr lang="en-US" sz="1800" b="1" i="1" dirty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>
                <a:solidFill>
                  <a:schemeClr val="tx1"/>
                </a:solidFill>
              </a:rPr>
              <a:t>OK</a:t>
            </a:r>
          </a:p>
        </p:txBody>
      </p:sp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13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5041903" y="4981248"/>
            <a:ext cx="1281567" cy="10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2936238">
            <a:off x="6894380" y="4661437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6400800" y="5375943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033" name="Straight Arrow Connector 172032"/>
          <p:cNvCxnSpPr>
            <a:stCxn id="10" idx="3"/>
          </p:cNvCxnSpPr>
          <p:nvPr/>
        </p:nvCxnSpPr>
        <p:spPr>
          <a:xfrm flipV="1">
            <a:off x="6488575" y="1905000"/>
            <a:ext cx="293225" cy="206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0" idx="3"/>
            <a:endCxn id="30" idx="1"/>
          </p:cNvCxnSpPr>
          <p:nvPr/>
        </p:nvCxnSpPr>
        <p:spPr>
          <a:xfrm>
            <a:off x="6488575" y="2111497"/>
            <a:ext cx="1072854" cy="433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37" name="Rectangle 172036"/>
          <p:cNvSpPr/>
          <p:nvPr/>
        </p:nvSpPr>
        <p:spPr>
          <a:xfrm>
            <a:off x="5334000" y="10668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CPU</a:t>
            </a:r>
            <a:endParaRPr lang="en-US" sz="2000" dirty="0">
              <a:latin typeface="+mj-lt"/>
            </a:endParaRPr>
          </a:p>
        </p:txBody>
      </p: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001000" y="990600"/>
            <a:ext cx="1096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File-</a:t>
            </a:r>
          </a:p>
          <a:p>
            <a:r>
              <a:rPr lang="en-US" sz="2000" b="1" dirty="0">
                <a:latin typeface="+mj-lt"/>
              </a:rPr>
              <a:t>System</a:t>
            </a:r>
            <a:endParaRPr lang="en-US" sz="2000" dirty="0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 rot="1293133">
            <a:off x="6333270" y="2269482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sp>
        <p:nvSpPr>
          <p:cNvPr id="172054" name="Rectangle 1720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latin typeface="+mj-lt"/>
              </a:rPr>
              <a:t>pyscho</a:t>
            </a:r>
            <a:r>
              <a:rPr lang="en-US" sz="1600" b="1" dirty="0">
                <a:latin typeface="+mj-lt"/>
              </a:rPr>
              <a:t>-</a:t>
            </a:r>
          </a:p>
          <a:p>
            <a:pPr algn="ctr"/>
            <a:r>
              <a:rPr lang="en-US" sz="1600" b="1" dirty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41" idx="1"/>
          </p:cNvCxnSpPr>
          <p:nvPr/>
        </p:nvCxnSpPr>
        <p:spPr>
          <a:xfrm flipH="1">
            <a:off x="6244148" y="5558709"/>
            <a:ext cx="1566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089386" y="3156810"/>
            <a:ext cx="570729" cy="411444"/>
            <a:chOff x="1447800" y="3446002"/>
            <a:chExt cx="758199" cy="546593"/>
          </a:xfrm>
        </p:grpSpPr>
        <p:sp>
          <p:nvSpPr>
            <p:cNvPr id="117" name="Oval 116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487017" y="3461059"/>
              <a:ext cx="718982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5,6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410200" y="457200"/>
            <a:ext cx="755110" cy="516398"/>
            <a:chOff x="1447800" y="3446002"/>
            <a:chExt cx="755110" cy="516398"/>
          </a:xfrm>
        </p:grpSpPr>
        <p:sp>
          <p:nvSpPr>
            <p:cNvPr id="126" name="Oval 12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447800" y="3505200"/>
              <a:ext cx="755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7,8,9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292999" y="1698486"/>
            <a:ext cx="470000" cy="411444"/>
            <a:chOff x="1407375" y="3446002"/>
            <a:chExt cx="624383" cy="546593"/>
          </a:xfrm>
        </p:grpSpPr>
        <p:sp>
          <p:nvSpPr>
            <p:cNvPr id="132" name="Oval 131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407375" y="3461059"/>
              <a:ext cx="6243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10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636825" y="4800600"/>
            <a:ext cx="450957" cy="411444"/>
            <a:chOff x="1407375" y="3446002"/>
            <a:chExt cx="599085" cy="546593"/>
          </a:xfrm>
        </p:grpSpPr>
        <p:sp>
          <p:nvSpPr>
            <p:cNvPr id="135" name="Oval 134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407375" y="3461059"/>
              <a:ext cx="59908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11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64928" y="4556854"/>
            <a:ext cx="469950" cy="411444"/>
            <a:chOff x="1407375" y="3446002"/>
            <a:chExt cx="624316" cy="546593"/>
          </a:xfrm>
        </p:grpSpPr>
        <p:sp>
          <p:nvSpPr>
            <p:cNvPr id="138" name="Oval 13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407375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13</a:t>
              </a: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7759601" y="6446556"/>
            <a:ext cx="469950" cy="411444"/>
            <a:chOff x="1407375" y="3446002"/>
            <a:chExt cx="624316" cy="546593"/>
          </a:xfrm>
        </p:grpSpPr>
        <p:sp>
          <p:nvSpPr>
            <p:cNvPr id="141" name="Oval 140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407375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12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sp>
        <p:nvSpPr>
          <p:cNvPr id="84" name="Footer Placeholder 8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</p:spTree>
    <p:extLst>
      <p:ext uri="{BB962C8B-B14F-4D97-AF65-F5344CB8AC3E}">
        <p14:creationId xmlns:p14="http://schemas.microsoft.com/office/powerpoint/2010/main" val="3967423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Map – Week 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15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8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cxnSp>
        <p:nvCxnSpPr>
          <p:cNvPr id="84" name="Straight Connector 8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4874135" y="18288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026535" y="53340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cxnSp>
        <p:nvCxnSpPr>
          <p:cNvPr id="93" name="Straight Arrow Connector 92"/>
          <p:cNvCxnSpPr>
            <a:stCxn id="177158" idx="3"/>
          </p:cNvCxnSpPr>
          <p:nvPr/>
        </p:nvCxnSpPr>
        <p:spPr>
          <a:xfrm>
            <a:off x="4810721" y="3685885"/>
            <a:ext cx="1214029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</p:spTree>
    <p:extLst>
      <p:ext uri="{BB962C8B-B14F-4D97-AF65-F5344CB8AC3E}">
        <p14:creationId xmlns:p14="http://schemas.microsoft.com/office/powerpoint/2010/main" val="394732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3721010" y="1782249"/>
            <a:ext cx="821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Analog</a:t>
            </a:r>
          </a:p>
          <a:p>
            <a:pPr algn="ctr"/>
            <a:r>
              <a:rPr lang="en-US" sz="1600" dirty="0">
                <a:latin typeface="+mj-lt"/>
              </a:rPr>
              <a:t>input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did in Lab…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352800"/>
            <a:ext cx="9017330" cy="30480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Week 1: Converted Sound to analog voltage signal</a:t>
            </a:r>
          </a:p>
          <a:p>
            <a:pPr marL="742950" lvl="2" indent="-342900">
              <a:buFont typeface="Wingdings 2"/>
              <a:buChar char=""/>
            </a:pPr>
            <a:r>
              <a:rPr lang="en-US" sz="1600" dirty="0"/>
              <a:t>a “pressure wave” that changes air molecules w/ respect to time</a:t>
            </a:r>
          </a:p>
          <a:p>
            <a:pPr marL="742950" lvl="2" indent="-342900">
              <a:buFont typeface="Wingdings 2"/>
              <a:buChar char=""/>
            </a:pPr>
            <a:r>
              <a:rPr lang="en-US" sz="1600" dirty="0"/>
              <a:t>a “voltage wave” that changes amplitude w/ respect to time</a:t>
            </a:r>
          </a:p>
          <a:p>
            <a:r>
              <a:rPr lang="en-US" sz="2000" dirty="0"/>
              <a:t>Week 2: Sampled voltage, then quantized it to digital sig.</a:t>
            </a:r>
          </a:p>
          <a:p>
            <a:pPr lvl="1"/>
            <a:r>
              <a:rPr lang="en-US" sz="1600" u="sng" dirty="0"/>
              <a:t>Sample</a:t>
            </a:r>
            <a:r>
              <a:rPr lang="en-US" sz="1600" dirty="0"/>
              <a:t>: Break up independent variable, take discrete ‘samples’</a:t>
            </a:r>
          </a:p>
          <a:p>
            <a:pPr lvl="1"/>
            <a:r>
              <a:rPr lang="en-US" sz="1600" u="sng" dirty="0"/>
              <a:t>Quantize</a:t>
            </a:r>
            <a:r>
              <a:rPr lang="en-US" sz="1600" dirty="0"/>
              <a:t>: Break up dependent variable into n-levels (need 2</a:t>
            </a:r>
            <a:r>
              <a:rPr lang="en-US" sz="1600" baseline="30000" dirty="0"/>
              <a:t>n</a:t>
            </a:r>
            <a:r>
              <a:rPr lang="en-US" sz="1600" dirty="0"/>
              <a:t> bits to digitize)</a:t>
            </a:r>
          </a:p>
          <a:p>
            <a:r>
              <a:rPr lang="en-US" sz="2000" dirty="0"/>
              <a:t>Week 3: Compress digital signal</a:t>
            </a:r>
          </a:p>
          <a:p>
            <a:pPr lvl="1"/>
            <a:r>
              <a:rPr lang="en-US" sz="1600" dirty="0"/>
              <a:t>Use even less bits without using sound quality!</a:t>
            </a:r>
          </a:p>
          <a:p>
            <a:r>
              <a:rPr lang="en-US" sz="2000" dirty="0"/>
              <a:t>Week 4 (upcoming): Before we compress…</a:t>
            </a:r>
          </a:p>
          <a:p>
            <a:pPr lvl="1"/>
            <a:r>
              <a:rPr lang="en-US" sz="1600" dirty="0"/>
              <a:t>Put our ‘digital’ data into another form…BEFORE we compress…less stuff to compress!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5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Loudspeaker and Wavefor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3810000" y="2078811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961" y="1604000"/>
            <a:ext cx="1349274" cy="10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595446" y="1734267"/>
            <a:ext cx="769472" cy="7514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2000" dirty="0">
                <a:latin typeface="+mj-lt"/>
              </a:rPr>
              <a:t>ADC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353043" y="2121854"/>
            <a:ext cx="5724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57800" y="1837708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Digital</a:t>
            </a:r>
          </a:p>
          <a:p>
            <a:pPr algn="ctr"/>
            <a:r>
              <a:rPr lang="en-US" sz="1600" dirty="0">
                <a:latin typeface="+mj-lt"/>
              </a:rPr>
              <a:t>Output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467600" y="2130095"/>
            <a:ext cx="481565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8001000" y="1553810"/>
            <a:ext cx="755671" cy="1074333"/>
            <a:chOff x="6092958" y="2538728"/>
            <a:chExt cx="755671" cy="1074333"/>
          </a:xfrm>
        </p:grpSpPr>
        <p:sp>
          <p:nvSpPr>
            <p:cNvPr id="19" name="Rectangle 18"/>
            <p:cNvSpPr/>
            <p:nvPr/>
          </p:nvSpPr>
          <p:spPr>
            <a:xfrm>
              <a:off x="6092958" y="2667000"/>
              <a:ext cx="755671" cy="8177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2700000">
              <a:off x="5933626" y="2906618"/>
              <a:ext cx="10743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compress</a:t>
              </a: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rot="5400000" flipH="1" flipV="1">
            <a:off x="4965775" y="3246446"/>
            <a:ext cx="3632201" cy="1665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</p:spTree>
    <p:extLst>
      <p:ext uri="{BB962C8B-B14F-4D97-AF65-F5344CB8AC3E}">
        <p14:creationId xmlns:p14="http://schemas.microsoft.com/office/powerpoint/2010/main" val="9939690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Frequency Domain?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</p:spTree>
    <p:extLst>
      <p:ext uri="{BB962C8B-B14F-4D97-AF65-F5344CB8AC3E}">
        <p14:creationId xmlns:p14="http://schemas.microsoft.com/office/powerpoint/2010/main" val="2212843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2971800"/>
            <a:ext cx="9686926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Musical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5447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With this compact notation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Could communicate a sound to pianist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Much more compact than 44KHz time-sample amplitudes (fewer bits to represent)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Represent frequencies</a:t>
            </a:r>
          </a:p>
          <a:p>
            <a:pPr>
              <a:buNone/>
            </a:pPr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/>
              <a:t>ESE 150 -- Spring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8" name="Picture 27" descr="1000px-Beethoven_symphony_5_opening.svg.png">
            <a:extLst>
              <a:ext uri="{FF2B5EF4-FFF2-40B4-BE49-F238E27FC236}">
                <a16:creationId xmlns:a16="http://schemas.microsoft.com/office/drawing/2014/main" id="{31FFAC87-A5C0-D048-AD5A-98B5F6B9B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171499"/>
            <a:ext cx="8153400" cy="192420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Time-Domain &amp; Frequency-domain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0308" y="1524000"/>
                <a:ext cx="86868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As an example…let’s say we have a pure tone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If period: </a:t>
                </a:r>
                <a:r>
                  <a:rPr lang="en-US" dirty="0">
                    <a:solidFill>
                      <a:srgbClr val="FF0000"/>
                    </a:solidFill>
                  </a:rPr>
                  <a:t>T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ea typeface="Cambria Math"/>
                  </a:rPr>
                  <a:t> and </a:t>
                </a:r>
                <a:r>
                  <a:rPr lang="en-US" dirty="0">
                    <a:solidFill>
                      <a:srgbClr val="FF0000"/>
                    </a:solidFill>
                    <a:ea typeface="Cambria Math"/>
                  </a:rPr>
                  <a:t>Amplitude = 3 Volts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𝑠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𝑠𝑖𝑛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𝑓𝑡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n-US" dirty="0">
                  <a:solidFill>
                    <a:schemeClr val="tx1"/>
                  </a:solidFill>
                  <a:ea typeface="Cambria Math"/>
                </a:endParaRPr>
              </a:p>
              <a:p>
                <a:pPr lvl="1"/>
                <a:endParaRPr lang="en-US" b="1" i="1" dirty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308" y="1524000"/>
                <a:ext cx="8686800" cy="4525963"/>
              </a:xfrm>
              <a:blipFill>
                <a:blip r:embed="rId3"/>
                <a:stretch>
                  <a:fillRect l="-438" t="-1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r="1445"/>
          <a:stretch/>
        </p:blipFill>
        <p:spPr bwMode="auto">
          <a:xfrm>
            <a:off x="4402015" y="3200400"/>
            <a:ext cx="453097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97168" y="5943600"/>
            <a:ext cx="304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domain representation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0568" y="5943600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 domain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067908" y="2463243"/>
                <a:ext cx="18649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𝑠𝑖𝑛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08" y="2463243"/>
                <a:ext cx="1864934" cy="461665"/>
              </a:xfrm>
              <a:prstGeom prst="rect">
                <a:avLst/>
              </a:prstGeom>
              <a:blipFill>
                <a:blip r:embed="rId5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C526A7E-D1F5-8147-A71A-8DFD9DEABB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4" y="3200400"/>
            <a:ext cx="3955142" cy="276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Play this on piano: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7" name="Picture 26" descr="1000px-Beethoven_symphony_5_opening.svg.png">
            <a:extLst>
              <a:ext uri="{FF2B5EF4-FFF2-40B4-BE49-F238E27FC236}">
                <a16:creationId xmlns:a16="http://schemas.microsoft.com/office/drawing/2014/main" id="{34ED32E7-C5E6-1444-BEB5-EF9099F66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19400"/>
            <a:ext cx="8153400" cy="192420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Frequency-domain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Of course, not all signals are this simple</a:t>
                </a:r>
              </a:p>
              <a:p>
                <a:r>
                  <a:rPr lang="en-US" sz="2400" dirty="0"/>
                  <a:t>For example: 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𝐬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</m:d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×2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sz="24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sz="2000" dirty="0">
                  <a:solidFill>
                    <a:srgbClr val="FF9800"/>
                  </a:solidFill>
                </a:endParaRPr>
              </a:p>
              <a:p>
                <a:r>
                  <a:rPr lang="en-US" sz="2000" dirty="0">
                    <a:solidFill>
                      <a:srgbClr val="FF9800"/>
                    </a:solidFill>
                  </a:rPr>
                  <a:t>Question: What will the frequency representation look like?</a:t>
                </a:r>
              </a:p>
              <a:p>
                <a:endParaRPr lang="en-US" sz="2400" b="1" i="1" dirty="0"/>
              </a:p>
              <a:p>
                <a:endParaRPr lang="en-US" sz="2400" b="1" i="1" dirty="0"/>
              </a:p>
              <a:p>
                <a:endParaRPr lang="en-US" sz="2400" b="1" i="1" dirty="0"/>
              </a:p>
              <a:p>
                <a:endParaRPr lang="en-US" sz="2400" b="1" i="1" dirty="0"/>
              </a:p>
              <a:p>
                <a:endParaRPr lang="en-US" sz="2400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  <a:blipFill>
                <a:blip r:embed="rId2"/>
                <a:stretch>
                  <a:fillRect l="-309" t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165232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5930" y="3810000"/>
            <a:ext cx="457807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457807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Frequency-domain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24400" y="1277815"/>
                <a:ext cx="4501662" cy="25146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How about the time-domain?</a:t>
                </a:r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Plot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Plot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Sum: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b="1" i="1" dirty="0"/>
              </a:p>
              <a:p>
                <a:pPr lvl="1"/>
                <a:r>
                  <a:rPr lang="en-US" b="1" i="1" dirty="0"/>
                  <a:t>Notice how it was easier to plot the frequency domain representation</a:t>
                </a:r>
              </a:p>
              <a:p>
                <a:endParaRPr lang="en-US" b="1" i="1" dirty="0"/>
              </a:p>
              <a:p>
                <a:endParaRPr lang="en-US" b="1" i="1" dirty="0"/>
              </a:p>
              <a:p>
                <a:endParaRPr lang="en-US" b="1" i="1" dirty="0"/>
              </a:p>
              <a:p>
                <a:endParaRPr lang="en-US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24400" y="1277815"/>
                <a:ext cx="4501662" cy="2514600"/>
              </a:xfrm>
              <a:blipFill>
                <a:blip r:embed="rId3"/>
                <a:stretch>
                  <a:fillRect l="-282" t="-4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457807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0"/>
            <a:ext cx="4571999" cy="261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19200"/>
            <a:ext cx="454453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88957" y="3810000"/>
            <a:ext cx="4543320" cy="259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38B85-73E9-A140-90E2-FA2F92221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Week 2: </a:t>
            </a:r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A513FD-08DB-2149-BC76-14CE3AC1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3681984" cy="25773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57326B-302C-D146-AB4C-DE7A97BE5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997440"/>
            <a:ext cx="3681984" cy="2577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4FD851-4396-7E47-A9C3-FE76C3F8E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97439"/>
            <a:ext cx="3681986" cy="2577390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E1F6E82-2BDA-584D-9E1E-B3EC49854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320948"/>
              </p:ext>
            </p:extLst>
          </p:nvPr>
        </p:nvGraphicFramePr>
        <p:xfrm>
          <a:off x="2645813" y="1477900"/>
          <a:ext cx="634273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657">
                  <a:extLst>
                    <a:ext uri="{9D8B030D-6E8A-4147-A177-3AD203B41FA5}">
                      <a16:colId xmlns:a16="http://schemas.microsoft.com/office/drawing/2014/main" val="2132241376"/>
                    </a:ext>
                  </a:extLst>
                </a:gridCol>
                <a:gridCol w="374577">
                  <a:extLst>
                    <a:ext uri="{9D8B030D-6E8A-4147-A177-3AD203B41FA5}">
                      <a16:colId xmlns:a16="http://schemas.microsoft.com/office/drawing/2014/main" val="442871386"/>
                    </a:ext>
                  </a:extLst>
                </a:gridCol>
                <a:gridCol w="521117">
                  <a:extLst>
                    <a:ext uri="{9D8B030D-6E8A-4147-A177-3AD203B41FA5}">
                      <a16:colId xmlns:a16="http://schemas.microsoft.com/office/drawing/2014/main" val="2651265706"/>
                    </a:ext>
                  </a:extLst>
                </a:gridCol>
                <a:gridCol w="521117">
                  <a:extLst>
                    <a:ext uri="{9D8B030D-6E8A-4147-A177-3AD203B41FA5}">
                      <a16:colId xmlns:a16="http://schemas.microsoft.com/office/drawing/2014/main" val="2892003527"/>
                    </a:ext>
                  </a:extLst>
                </a:gridCol>
                <a:gridCol w="552919">
                  <a:extLst>
                    <a:ext uri="{9D8B030D-6E8A-4147-A177-3AD203B41FA5}">
                      <a16:colId xmlns:a16="http://schemas.microsoft.com/office/drawing/2014/main" val="1954751993"/>
                    </a:ext>
                  </a:extLst>
                </a:gridCol>
                <a:gridCol w="489315">
                  <a:extLst>
                    <a:ext uri="{9D8B030D-6E8A-4147-A177-3AD203B41FA5}">
                      <a16:colId xmlns:a16="http://schemas.microsoft.com/office/drawing/2014/main" val="952087756"/>
                    </a:ext>
                  </a:extLst>
                </a:gridCol>
                <a:gridCol w="521117">
                  <a:extLst>
                    <a:ext uri="{9D8B030D-6E8A-4147-A177-3AD203B41FA5}">
                      <a16:colId xmlns:a16="http://schemas.microsoft.com/office/drawing/2014/main" val="4073403861"/>
                    </a:ext>
                  </a:extLst>
                </a:gridCol>
                <a:gridCol w="521117">
                  <a:extLst>
                    <a:ext uri="{9D8B030D-6E8A-4147-A177-3AD203B41FA5}">
                      <a16:colId xmlns:a16="http://schemas.microsoft.com/office/drawing/2014/main" val="2044181840"/>
                    </a:ext>
                  </a:extLst>
                </a:gridCol>
                <a:gridCol w="602051">
                  <a:extLst>
                    <a:ext uri="{9D8B030D-6E8A-4147-A177-3AD203B41FA5}">
                      <a16:colId xmlns:a16="http://schemas.microsoft.com/office/drawing/2014/main" val="1839658893"/>
                    </a:ext>
                  </a:extLst>
                </a:gridCol>
                <a:gridCol w="537029">
                  <a:extLst>
                    <a:ext uri="{9D8B030D-6E8A-4147-A177-3AD203B41FA5}">
                      <a16:colId xmlns:a16="http://schemas.microsoft.com/office/drawing/2014/main" val="4126759659"/>
                    </a:ext>
                  </a:extLst>
                </a:gridCol>
                <a:gridCol w="551542">
                  <a:extLst>
                    <a:ext uri="{9D8B030D-6E8A-4147-A177-3AD203B41FA5}">
                      <a16:colId xmlns:a16="http://schemas.microsoft.com/office/drawing/2014/main" val="967346189"/>
                    </a:ext>
                  </a:extLst>
                </a:gridCol>
                <a:gridCol w="483181">
                  <a:extLst>
                    <a:ext uri="{9D8B030D-6E8A-4147-A177-3AD203B41FA5}">
                      <a16:colId xmlns:a16="http://schemas.microsoft.com/office/drawing/2014/main" val="120722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freq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541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301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675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-1/95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25235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BBD4D3F-3601-224C-97A7-21D872B4A2C5}"/>
                  </a:ext>
                </a:extLst>
              </p:cNvPr>
              <p:cNvSpPr/>
              <p:nvPr/>
            </p:nvSpPr>
            <p:spPr>
              <a:xfrm>
                <a:off x="4572000" y="3244334"/>
                <a:ext cx="36539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250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BBD4D3F-3601-224C-97A7-21D872B4A2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244334"/>
                <a:ext cx="365394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973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Frequency-domain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Another example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20685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22514" y="5135769"/>
            <a:ext cx="8255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dirty="0"/>
              <a:t>The time domain plot on the right is really the sum of 5 sinusoids, </a:t>
            </a:r>
          </a:p>
          <a:p>
            <a:pPr algn="ctr">
              <a:buNone/>
            </a:pPr>
            <a:r>
              <a:rPr lang="en-US" dirty="0"/>
              <a:t>where 5 Hz is the strongest component of the signal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E0173-EEF7-F94F-A936-B3C829345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307CCE-0F80-954A-A755-1BDDF058B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06" y="2059648"/>
            <a:ext cx="4415247" cy="3090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Frequency-domain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 far…</a:t>
                </a:r>
              </a:p>
              <a:p>
                <a:pPr lvl="1"/>
                <a:r>
                  <a:rPr lang="en-US" dirty="0"/>
                  <a:t>we have seen how a signal written as:</a:t>
                </a:r>
              </a:p>
              <a:p>
                <a:pPr lvl="2"/>
                <a:r>
                  <a:rPr lang="en-US" dirty="0"/>
                  <a:t>a sum of </a:t>
                </a:r>
                <a:r>
                  <a:rPr lang="en-US" dirty="0" err="1"/>
                  <a:t>sines</a:t>
                </a:r>
                <a:r>
                  <a:rPr lang="en-US" dirty="0"/>
                  <a:t> of different frequencies</a:t>
                </a:r>
              </a:p>
              <a:p>
                <a:pPr lvl="1"/>
                <a:r>
                  <a:rPr lang="en-US" dirty="0"/>
                  <a:t>can have a </a:t>
                </a:r>
                <a:r>
                  <a:rPr lang="en-US" b="1" i="1" dirty="0"/>
                  <a:t>frequency domain representation</a:t>
                </a:r>
              </a:p>
              <a:p>
                <a:r>
                  <a:rPr lang="en-US" dirty="0"/>
                  <a:t>Each sine component…</a:t>
                </a:r>
              </a:p>
              <a:p>
                <a:pPr lvl="1"/>
                <a:r>
                  <a:rPr lang="en-US" dirty="0"/>
                  <a:t>is more or less important depending on its </a:t>
                </a:r>
                <a:r>
                  <a:rPr lang="en-US" b="1" dirty="0">
                    <a:solidFill>
                      <a:srgbClr val="FF0000"/>
                    </a:solidFill>
                  </a:rPr>
                  <a:t>coefficient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𝒔</m:t>
                    </m:r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b="1" i="1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Can </a:t>
                </a:r>
                <a:r>
                  <a:rPr lang="en-US" u="sng" dirty="0"/>
                  <a:t>any</a:t>
                </a:r>
                <a:r>
                  <a:rPr lang="en-US" dirty="0"/>
                  <a:t> arbitrary signal be represented as a sum of </a:t>
                </a:r>
                <a:r>
                  <a:rPr lang="en-US" dirty="0" err="1"/>
                  <a:t>sines</a:t>
                </a:r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No. But the idea has potential, let’s explore it!</a:t>
                </a:r>
              </a:p>
              <a:p>
                <a:endParaRPr lang="en-US" b="1" i="1" dirty="0"/>
              </a:p>
              <a:p>
                <a:endParaRPr lang="en-US" b="1" i="1" dirty="0"/>
              </a:p>
              <a:p>
                <a:endParaRPr lang="en-US" b="1" i="1" dirty="0"/>
              </a:p>
              <a:p>
                <a:endParaRPr lang="en-US" b="1" i="1" dirty="0"/>
              </a:p>
              <a:p>
                <a:endParaRPr lang="en-US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DE80B5-ECE6-9F41-94DA-DAFA3C664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Background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3A8EC2-3111-6844-B6FB-FF8615E0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</p:spTree>
    <p:extLst>
      <p:ext uri="{BB962C8B-B14F-4D97-AF65-F5344CB8AC3E}">
        <p14:creationId xmlns:p14="http://schemas.microsoft.com/office/powerpoint/2010/main" val="842729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E25D4-C778-2F44-A972-896E1A37D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70F8F-867F-9C48-BF64-D0128AB2D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We’re familiar with multi-dimensional spaces and vector representation</a:t>
            </a:r>
          </a:p>
          <a:p>
            <a:pPr lvl="1"/>
            <a:r>
              <a:rPr lang="en-US" dirty="0"/>
              <a:t>E.g. Cartesian Coordinates in 2 Space</a:t>
            </a:r>
          </a:p>
          <a:p>
            <a:pPr lvl="2"/>
            <a:r>
              <a:rPr lang="en-US" dirty="0"/>
              <a:t>2 dimensions X, Y</a:t>
            </a:r>
          </a:p>
          <a:p>
            <a:pPr lvl="2"/>
            <a:r>
              <a:rPr lang="en-US" dirty="0"/>
              <a:t>Represent points as vector with 2 elements 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Preclass</a:t>
            </a:r>
            <a:r>
              <a:rPr lang="en-US" dirty="0"/>
              <a:t> 4a</a:t>
            </a:r>
          </a:p>
          <a:p>
            <a:pPr lvl="2"/>
            <a:r>
              <a:rPr lang="en-US" dirty="0">
                <a:solidFill>
                  <a:srgbClr val="FF9800"/>
                </a:solidFill>
              </a:rPr>
              <a:t>What is the (</a:t>
            </a:r>
            <a:r>
              <a:rPr lang="en-US" dirty="0" err="1">
                <a:solidFill>
                  <a:srgbClr val="FF9800"/>
                </a:solidFill>
              </a:rPr>
              <a:t>x,y</a:t>
            </a:r>
            <a:r>
              <a:rPr lang="en-US" dirty="0">
                <a:solidFill>
                  <a:srgbClr val="FF9800"/>
                </a:solidFill>
              </a:rPr>
              <a:t>) coordinate of </a:t>
            </a:r>
            <a:br>
              <a:rPr lang="en-US" dirty="0">
                <a:solidFill>
                  <a:srgbClr val="FF9800"/>
                </a:solidFill>
              </a:rPr>
            </a:br>
            <a:r>
              <a:rPr lang="en-US" dirty="0">
                <a:solidFill>
                  <a:srgbClr val="FF9800"/>
                </a:solidFill>
              </a:rPr>
              <a:t>the red dot?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069333-1A04-B049-B240-D3DFA496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C8E162-B122-B34D-B85E-F9362F6D2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592" y="4128181"/>
            <a:ext cx="2198007" cy="2198007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8985F7-EFC5-FB43-98B5-E8511E7B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</p:spTree>
    <p:extLst>
      <p:ext uri="{BB962C8B-B14F-4D97-AF65-F5344CB8AC3E}">
        <p14:creationId xmlns:p14="http://schemas.microsoft.com/office/powerpoint/2010/main" val="329153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E25D4-C778-2F44-A972-896E1A37D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70F8F-867F-9C48-BF64-D0128AB2D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We’re familiar with multi-dimensional spaces and vector representation</a:t>
            </a:r>
          </a:p>
          <a:p>
            <a:pPr lvl="1"/>
            <a:r>
              <a:rPr lang="en-US" dirty="0"/>
              <a:t>E.g. Cartesian Coordinates in 2 Space</a:t>
            </a:r>
          </a:p>
          <a:p>
            <a:pPr lvl="2"/>
            <a:r>
              <a:rPr lang="en-US" dirty="0"/>
              <a:t>2 dimensions X, Y</a:t>
            </a:r>
          </a:p>
          <a:p>
            <a:pPr lvl="2"/>
            <a:r>
              <a:rPr lang="en-US" dirty="0"/>
              <a:t>Represent points as vector with 2 elements 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Can easily extend to 3 Space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x,y,z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Harder to visualize, but could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extend to any number of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dimensions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(d1,d2,d3,d4,d5,….)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069333-1A04-B049-B240-D3DFA496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C8E162-B122-B34D-B85E-F9362F6D2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592" y="4128181"/>
            <a:ext cx="2198007" cy="219800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0BCB5B-80E9-6444-9A95-91BAC7C9F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</p:spTree>
    <p:extLst>
      <p:ext uri="{BB962C8B-B14F-4D97-AF65-F5344CB8AC3E}">
        <p14:creationId xmlns:p14="http://schemas.microsoft.com/office/powerpoint/2010/main" val="238659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E25D4-C778-2F44-A972-896E1A37D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Orthogonal Basis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70F8F-867F-9C48-BF64-D0128AB2D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can describe any point in the space by a linear combination of orthogonal basis elements</a:t>
            </a:r>
          </a:p>
          <a:p>
            <a:pPr lvl="1"/>
            <a:r>
              <a:rPr lang="en-US" dirty="0"/>
              <a:t>E.g. Cartesian Coordinates in 2 Space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x --  [1,0]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y --  [0,1]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Any point: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a*x + b*y = [</a:t>
            </a:r>
            <a:r>
              <a:rPr lang="en-US" dirty="0" err="1">
                <a:solidFill>
                  <a:schemeClr val="tx1"/>
                </a:solidFill>
              </a:rPr>
              <a:t>a,b</a:t>
            </a:r>
            <a:r>
              <a:rPr lang="en-US" dirty="0">
                <a:solidFill>
                  <a:schemeClr val="tx1"/>
                </a:solidFill>
              </a:rPr>
              <a:t>]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Orthogonal – no linear scaling of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one gives the other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Dot products are zero</a:t>
            </a:r>
          </a:p>
          <a:p>
            <a:r>
              <a:rPr lang="en-US" dirty="0">
                <a:solidFill>
                  <a:schemeClr val="tx1"/>
                </a:solidFill>
              </a:rPr>
              <a:t>Combine by linear superposition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069333-1A04-B049-B240-D3DFA496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C8E162-B122-B34D-B85E-F9362F6D2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069" y="3977481"/>
            <a:ext cx="2198007" cy="219800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63D360-4D04-004E-8F1D-5CEE864F0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</p:spTree>
    <p:extLst>
      <p:ext uri="{BB962C8B-B14F-4D97-AF65-F5344CB8AC3E}">
        <p14:creationId xmlns:p14="http://schemas.microsoft.com/office/powerpoint/2010/main" val="73498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1B454-DB0B-5E4C-8879-F54789A7F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Representations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6CC5E-3C2A-F14C-9DC0-65EF44A90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also represent points in 2-space in polar coordinates</a:t>
            </a:r>
          </a:p>
          <a:p>
            <a:pPr lvl="1"/>
            <a:r>
              <a:rPr lang="en-US" dirty="0"/>
              <a:t>A different orthogonal basis</a:t>
            </a:r>
          </a:p>
          <a:p>
            <a:pPr lvl="2"/>
            <a:r>
              <a:rPr lang="en-US" dirty="0"/>
              <a:t>(magnitude, </a:t>
            </a:r>
            <a:r>
              <a:rPr lang="en-US" dirty="0">
                <a:latin typeface="Symbol" pitchFamily="2" charset="2"/>
              </a:rPr>
              <a:t>Q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FF9800"/>
                </a:solidFill>
              </a:rPr>
              <a:t>What is the polar </a:t>
            </a:r>
            <a:br>
              <a:rPr lang="en-US" dirty="0">
                <a:solidFill>
                  <a:srgbClr val="FF9800"/>
                </a:solidFill>
              </a:rPr>
            </a:br>
            <a:r>
              <a:rPr lang="en-US" dirty="0">
                <a:solidFill>
                  <a:srgbClr val="FF9800"/>
                </a:solidFill>
              </a:rPr>
              <a:t>coordinate of the </a:t>
            </a:r>
            <a:br>
              <a:rPr lang="en-US" dirty="0">
                <a:solidFill>
                  <a:srgbClr val="FF9800"/>
                </a:solidFill>
              </a:rPr>
            </a:br>
            <a:r>
              <a:rPr lang="en-US" dirty="0">
                <a:solidFill>
                  <a:srgbClr val="FF9800"/>
                </a:solidFill>
              </a:rPr>
              <a:t>red dot? (4b)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9927C-0DD9-D54F-B70D-D0D2216F6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7FFF36-27DE-FC47-BFD6-B49B36097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3AAEF3-2F28-CF4A-84AF-42E69367F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2820694"/>
            <a:ext cx="3759200" cy="374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7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BB6C29-12AD-744A-8073-305D2BE28040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3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Teaser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153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Play</a:t>
            </a:r>
          </a:p>
        </p:txBody>
      </p:sp>
      <p:sp>
        <p:nvSpPr>
          <p:cNvPr id="60423" name="Text Box 26"/>
          <p:cNvSpPr txBox="1">
            <a:spLocks noChangeArrowheads="1"/>
          </p:cNvSpPr>
          <p:nvPr/>
        </p:nvSpPr>
        <p:spPr bwMode="auto">
          <a:xfrm>
            <a:off x="2117725" y="5145088"/>
            <a:ext cx="1633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/>
              <a:t>3 eighth notes</a:t>
            </a:r>
          </a:p>
        </p:txBody>
      </p:sp>
      <p:sp>
        <p:nvSpPr>
          <p:cNvPr id="60424" name="Text Box 27"/>
          <p:cNvSpPr txBox="1">
            <a:spLocks noChangeArrowheads="1"/>
          </p:cNvSpPr>
          <p:nvPr/>
        </p:nvSpPr>
        <p:spPr bwMode="auto">
          <a:xfrm>
            <a:off x="4130612" y="5145088"/>
            <a:ext cx="1261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/>
              <a:t>1 half note</a:t>
            </a:r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pic>
        <p:nvPicPr>
          <p:cNvPr id="31" name="Picture 30" descr="1000px-Beethoven_symphony_5_opening.svg.png">
            <a:extLst>
              <a:ext uri="{FF2B5EF4-FFF2-40B4-BE49-F238E27FC236}">
                <a16:creationId xmlns:a16="http://schemas.microsoft.com/office/drawing/2014/main" id="{3AE88E7C-EE94-564C-94A8-ED6037542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819400"/>
            <a:ext cx="8153400" cy="192420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7A79638-D82A-A54B-A21A-B20CA473BB01}"/>
              </a:ext>
            </a:extLst>
          </p:cNvPr>
          <p:cNvSpPr txBox="1"/>
          <p:nvPr/>
        </p:nvSpPr>
        <p:spPr>
          <a:xfrm>
            <a:off x="494147" y="5793820"/>
            <a:ext cx="235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Cheat: G4 E4</a:t>
            </a:r>
            <a:r>
              <a:rPr lang="en-US" baseline="30000" dirty="0">
                <a:latin typeface="+mn-lt"/>
              </a:rPr>
              <a:t>b</a:t>
            </a:r>
            <a:r>
              <a:rPr lang="en-US" dirty="0">
                <a:latin typeface="+mn-lt"/>
              </a:rPr>
              <a:t> F4 D4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AF09C-8199-AA4F-BE31-6500312C3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change Representations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CE2B0-09F2-5A4B-BEFB-156852E2D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Cartesian and Polar Coordinates can describe points in the same space.</a:t>
            </a:r>
          </a:p>
          <a:p>
            <a:pPr lvl="1"/>
            <a:r>
              <a:rPr lang="en-US" dirty="0">
                <a:solidFill>
                  <a:srgbClr val="FF9800"/>
                </a:solidFill>
              </a:rPr>
              <a:t>How do we change polar to Cartesian? (4c)</a:t>
            </a:r>
          </a:p>
          <a:p>
            <a:pPr lvl="1"/>
            <a:r>
              <a:rPr lang="en-US" dirty="0">
                <a:solidFill>
                  <a:srgbClr val="FF9800"/>
                </a:solidFill>
              </a:rPr>
              <a:t>What is the Cartesian coordinate for the red dot? (4d)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93E69C-FDB9-BD46-B7B4-406FE8A15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BF8148-7446-F045-8963-CECFC781C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505868-56B4-A64F-B2BB-8357F78EB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06" y="3323771"/>
            <a:ext cx="6000705" cy="33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8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AB166-06FD-7D47-9620-6840F4858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A5D203-7267-2A45-8516-89CD1C58D0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Complex Numbers are an example of this</a:t>
                </a:r>
              </a:p>
              <a:p>
                <a:pPr lvl="1"/>
                <a:r>
                  <a:rPr lang="en-US" dirty="0"/>
                  <a:t>Real dimension</a:t>
                </a:r>
              </a:p>
              <a:p>
                <a:pPr lvl="1"/>
                <a:r>
                  <a:rPr lang="en-US" dirty="0"/>
                  <a:t>Imaginary dimension</a:t>
                </a:r>
              </a:p>
              <a:p>
                <a:r>
                  <a:rPr lang="en-US" dirty="0"/>
                  <a:t>Cartesian version:  </a:t>
                </a:r>
                <a:r>
                  <a:rPr lang="en-US" sz="3600" b="0" dirty="0" err="1"/>
                  <a:t>a+b</a:t>
                </a:r>
                <a:r>
                  <a:rPr lang="en-US" sz="3600" b="0" i="1" dirty="0" err="1"/>
                  <a:t>i</a:t>
                </a:r>
                <a:endParaRPr lang="en-US" sz="3600" b="0" i="1" dirty="0"/>
              </a:p>
              <a:p>
                <a:r>
                  <a:rPr lang="en-US" dirty="0"/>
                  <a:t>Polar (Magnitude, angle) version:</a:t>
                </a:r>
              </a:p>
              <a:p>
                <a:endParaRPr lang="en-US" b="0" baseline="30000" dirty="0">
                  <a:latin typeface="Symbol" pitchFamily="2" charset="2"/>
                </a:endParaRPr>
              </a:p>
              <a:p>
                <a:r>
                  <a:rPr lang="en-US" b="0" dirty="0"/>
                  <a:t>Euler’s Formula: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l-G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US" sz="4000" b="0" dirty="0"/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𝑖</m:t>
                    </m:r>
                    <m:func>
                      <m:func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A5D203-7267-2A45-8516-89CD1C58D0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98BEA-941C-DA47-970F-309C37F5E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46912-AE1A-834D-94B9-83038284F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826A8F-7777-1244-895B-7B8A122F8BF8}"/>
                  </a:ext>
                </a:extLst>
              </p:cNvPr>
              <p:cNvSpPr txBox="1"/>
              <p:nvPr/>
            </p:nvSpPr>
            <p:spPr>
              <a:xfrm>
                <a:off x="6477000" y="3429000"/>
                <a:ext cx="2001312" cy="7711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826A8F-7777-1244-895B-7B8A122F8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429000"/>
                <a:ext cx="2001312" cy="771173"/>
              </a:xfrm>
              <a:prstGeom prst="rect">
                <a:avLst/>
              </a:prstGeom>
              <a:blipFill>
                <a:blip r:embed="rId3"/>
                <a:stretch>
                  <a:fillRect l="-4403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58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frequency domain &amp;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Fourier Series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</p:spTree>
    <p:extLst>
      <p:ext uri="{BB962C8B-B14F-4D97-AF65-F5344CB8AC3E}">
        <p14:creationId xmlns:p14="http://schemas.microsoft.com/office/powerpoint/2010/main" val="27357393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416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dirty="0"/>
              <a:t>Fourier series:</a:t>
            </a:r>
            <a:endParaRPr lang="en-US" b="1" i="1" dirty="0"/>
          </a:p>
          <a:p>
            <a:pPr lvl="1"/>
            <a:r>
              <a:rPr lang="en-US" dirty="0"/>
              <a:t>Any </a:t>
            </a:r>
            <a:r>
              <a:rPr lang="en-US" b="1" i="1" dirty="0">
                <a:solidFill>
                  <a:srgbClr val="FF0000"/>
                </a:solidFill>
              </a:rPr>
              <a:t>periodic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signal can be represented as a sum of simple periodic functions: </a:t>
            </a:r>
            <a:r>
              <a:rPr lang="en-US" i="1" dirty="0"/>
              <a:t>sin</a:t>
            </a:r>
            <a:r>
              <a:rPr lang="en-US" dirty="0"/>
              <a:t> and </a:t>
            </a:r>
            <a:r>
              <a:rPr lang="en-US" i="1" dirty="0" err="1"/>
              <a:t>cos</a:t>
            </a:r>
            <a:endParaRPr lang="en-US" dirty="0"/>
          </a:p>
          <a:p>
            <a:pPr lvl="1">
              <a:buNone/>
            </a:pPr>
            <a:r>
              <a:rPr lang="en-US" dirty="0"/>
              <a:t>sin(</a:t>
            </a:r>
            <a:r>
              <a:rPr lang="en-US" i="1" dirty="0" err="1"/>
              <a:t>n</a:t>
            </a:r>
            <a:r>
              <a:rPr lang="en-US" dirty="0" err="1"/>
              <a:t>t</a:t>
            </a:r>
            <a:r>
              <a:rPr lang="en-US" dirty="0"/>
              <a:t>) and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i="1" dirty="0" err="1"/>
              <a:t>n</a:t>
            </a:r>
            <a:r>
              <a:rPr lang="en-US" dirty="0" err="1"/>
              <a:t>t</a:t>
            </a:r>
            <a:r>
              <a:rPr lang="en-US" dirty="0"/>
              <a:t>)</a:t>
            </a:r>
          </a:p>
          <a:p>
            <a:pPr lvl="1">
              <a:buNone/>
            </a:pPr>
            <a:r>
              <a:rPr lang="en-US" sz="2000" dirty="0"/>
              <a:t>	where </a:t>
            </a:r>
            <a:r>
              <a:rPr lang="en-US" sz="2000" i="1" dirty="0"/>
              <a:t>n</a:t>
            </a:r>
            <a:r>
              <a:rPr lang="en-US" sz="2000" dirty="0"/>
              <a:t> = 1, 2, 3, …</a:t>
            </a:r>
          </a:p>
          <a:p>
            <a:pPr lvl="1">
              <a:buNone/>
            </a:pPr>
            <a:r>
              <a:rPr lang="en-US" dirty="0"/>
              <a:t>These are called the </a:t>
            </a:r>
            <a:r>
              <a:rPr lang="en-US" b="1" i="1" dirty="0"/>
              <a:t>harmonics</a:t>
            </a:r>
            <a:r>
              <a:rPr lang="en-US" dirty="0"/>
              <a:t> of the signal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/>
              <a:t>ESE 150 -- Spring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8434" name="Picture 2" descr="File:Fouri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447800"/>
            <a:ext cx="3619500" cy="4429126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029200" y="5562600"/>
            <a:ext cx="3886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Jean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Baptiste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Joseph </a:t>
            </a:r>
            <a:r>
              <a:rPr lang="en-US" dirty="0"/>
              <a:t>Fourier,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wikipedia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9090" name="Picture 2" descr="File:Moodswingerscal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617" y="1169194"/>
            <a:ext cx="4494726" cy="498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Fourier Series – more formally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400594" y="1559470"/>
            <a:ext cx="8151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The Fourier Theorem states that any </a:t>
            </a:r>
            <a:r>
              <a:rPr lang="en-US" sz="2400" i="1" dirty="0">
                <a:solidFill>
                  <a:srgbClr val="FF0000"/>
                </a:solidFill>
              </a:rPr>
              <a:t>periodic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function f(t) of period L can be cast in the form: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3181" y="4624249"/>
                <a:ext cx="81691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The constants: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are called the </a:t>
                </a:r>
                <a:r>
                  <a:rPr lang="en-US" sz="2000" u="sng" dirty="0"/>
                  <a:t>Fourier coefficients</a:t>
                </a:r>
                <a:r>
                  <a:rPr lang="en-US" sz="2000" dirty="0"/>
                  <a:t> of </a:t>
                </a:r>
                <a:r>
                  <a:rPr lang="en-US" sz="2000" i="1" dirty="0"/>
                  <a:t>f(t)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81" y="4624249"/>
                <a:ext cx="8169159" cy="400110"/>
              </a:xfrm>
              <a:prstGeom prst="rect">
                <a:avLst/>
              </a:prstGeom>
              <a:blipFill>
                <a:blip r:embed="rId6"/>
                <a:stretch>
                  <a:fillRect l="-155" t="-6061" r="-31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84F119-D5EC-214F-A46E-DEB1D19D406C}"/>
                  </a:ext>
                </a:extLst>
              </p:cNvPr>
              <p:cNvSpPr txBox="1"/>
              <p:nvPr/>
            </p:nvSpPr>
            <p:spPr>
              <a:xfrm>
                <a:off x="722812" y="2713444"/>
                <a:ext cx="7506788" cy="13427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84F119-D5EC-214F-A46E-DEB1D19D4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12" y="2713444"/>
                <a:ext cx="7506788" cy="1342740"/>
              </a:xfrm>
              <a:prstGeom prst="rect">
                <a:avLst/>
              </a:prstGeom>
              <a:blipFill>
                <a:blip r:embed="rId7"/>
                <a:stretch>
                  <a:fillRect l="-507" t="-120755" b="-18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 – Why does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3810000"/>
            <a:ext cx="4495800" cy="2438400"/>
          </a:xfrm>
        </p:spPr>
        <p:txBody>
          <a:bodyPr>
            <a:normAutofit fontScale="85000" lnSpcReduction="10000"/>
          </a:bodyPr>
          <a:lstStyle/>
          <a:p>
            <a:pPr marL="342900" lvl="1" indent="-342900">
              <a:buNone/>
            </a:pPr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The cos(</a:t>
            </a:r>
            <a:r>
              <a:rPr lang="en-US" i="1" dirty="0" err="1"/>
              <a:t>n</a:t>
            </a:r>
            <a:r>
              <a:rPr lang="en-US" dirty="0" err="1"/>
              <a:t>x</a:t>
            </a:r>
            <a:r>
              <a:rPr lang="en-US" dirty="0"/>
              <a:t>) and sin(</a:t>
            </a:r>
            <a:r>
              <a:rPr lang="en-US" i="1" dirty="0" err="1"/>
              <a:t>n</a:t>
            </a:r>
            <a:r>
              <a:rPr lang="en-US" dirty="0" err="1"/>
              <a:t>x</a:t>
            </a:r>
            <a:r>
              <a:rPr lang="en-US" dirty="0"/>
              <a:t>) functions form an </a:t>
            </a:r>
            <a:r>
              <a:rPr lang="en-US" u="sng" dirty="0"/>
              <a:t>orthogonal basis</a:t>
            </a:r>
            <a:r>
              <a:rPr lang="en-US" dirty="0"/>
              <a:t>: 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dirty="0"/>
              <a:t>allow us to represent any periodic signal by taking a </a:t>
            </a:r>
            <a:r>
              <a:rPr lang="en-US" i="1" u="sng" dirty="0"/>
              <a:t>linear combination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dirty="0"/>
              <a:t>of the basis functions without interfering with one another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AKA: superposition works!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AF9522-9CA8-5C43-B356-7E35AECFE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55" y="1295400"/>
            <a:ext cx="3908490" cy="2735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0963E3-B631-6D42-8CFA-FBA83E58B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55" y="3813482"/>
            <a:ext cx="3908490" cy="27359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DFFCC9-AFD6-8247-8EC3-E6679D9BFF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57" y="1259114"/>
            <a:ext cx="4053114" cy="283717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3B57D-DE9F-E841-ADAF-82B1C1A2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Fourier Series – </a:t>
            </a:r>
            <a:r>
              <a:rPr lang="en-US" dirty="0" err="1"/>
              <a:t>Sawtooth</a:t>
            </a:r>
            <a:r>
              <a:rPr lang="en-US" dirty="0"/>
              <a:t> wave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/>
              <a:t>ESE 150 -- Spring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62800" y="60960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       (falstad.com/</a:t>
            </a:r>
            <a:r>
              <a:rPr lang="en-US" sz="1400" dirty="0" err="1"/>
              <a:t>fourier</a:t>
            </a:r>
            <a:r>
              <a:rPr lang="en-US" sz="1400" dirty="0"/>
              <a:t>/)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64575" y="1181100"/>
            <a:ext cx="6100549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47800" y="1152525"/>
            <a:ext cx="6131257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47800" y="1141017"/>
            <a:ext cx="6143625" cy="571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447800" y="1143000"/>
            <a:ext cx="614149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447800" y="1143000"/>
            <a:ext cx="614149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447800" y="1152525"/>
            <a:ext cx="6131257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Fourier Series – Square Wave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/>
              <a:t>ESE 150 -- Spring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62800" y="60960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       (falstad.com/</a:t>
            </a:r>
            <a:r>
              <a:rPr lang="en-US" sz="1400" dirty="0" err="1"/>
              <a:t>fourier</a:t>
            </a:r>
            <a:r>
              <a:rPr lang="en-US" sz="1400" dirty="0"/>
              <a:t>/)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48511" y="1133475"/>
            <a:ext cx="6151727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47800" y="1143000"/>
            <a:ext cx="614149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47800" y="1143000"/>
            <a:ext cx="614149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447800" y="1152525"/>
            <a:ext cx="6140718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447800" y="1143000"/>
            <a:ext cx="615096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447800" y="1152525"/>
            <a:ext cx="6140718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447800" y="1133475"/>
            <a:ext cx="6161221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 (Review of key points)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idea of the series:</a:t>
            </a:r>
          </a:p>
          <a:p>
            <a:pPr lvl="1"/>
            <a:r>
              <a:rPr lang="en-US" dirty="0"/>
              <a:t>Any </a:t>
            </a:r>
            <a:r>
              <a:rPr lang="en-US" b="1" i="1" dirty="0"/>
              <a:t>PERIODIC</a:t>
            </a:r>
            <a:r>
              <a:rPr lang="en-US" dirty="0"/>
              <a:t> wave can be represented as  simple sum of sine waves</a:t>
            </a:r>
          </a:p>
          <a:p>
            <a:r>
              <a:rPr lang="en-US" dirty="0"/>
              <a:t>2 Caveats:</a:t>
            </a:r>
          </a:p>
          <a:p>
            <a:pPr lvl="1"/>
            <a:r>
              <a:rPr lang="en-US" u="sng" dirty="0"/>
              <a:t>Linearity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The series only holds while the system it is describing is </a:t>
            </a:r>
            <a:r>
              <a:rPr lang="en-US" i="1" u="sng" dirty="0"/>
              <a:t>linear</a:t>
            </a:r>
            <a:r>
              <a:rPr lang="en-US" dirty="0"/>
              <a:t> because it relies on the superposition principle</a:t>
            </a:r>
          </a:p>
          <a:p>
            <a:pPr lvl="2"/>
            <a:r>
              <a:rPr lang="en-US" dirty="0"/>
              <a:t>-aka – adding up all the sine waves is superposition in action</a:t>
            </a:r>
          </a:p>
          <a:p>
            <a:pPr lvl="1"/>
            <a:r>
              <a:rPr lang="en-US" u="sng" dirty="0"/>
              <a:t>Periodicity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The series only holds if the waves it is describing are periodic</a:t>
            </a:r>
          </a:p>
          <a:p>
            <a:pPr lvl="2"/>
            <a:r>
              <a:rPr lang="en-US" dirty="0"/>
              <a:t>Non-periodic waves are dealt with by the Fourier Transform</a:t>
            </a:r>
          </a:p>
          <a:p>
            <a:pPr lvl="3"/>
            <a:r>
              <a:rPr lang="en-US" dirty="0"/>
              <a:t>We will examine that in the 2</a:t>
            </a:r>
            <a:r>
              <a:rPr lang="en-US" baseline="30000" dirty="0"/>
              <a:t>nd</a:t>
            </a:r>
            <a:r>
              <a:rPr lang="en-US" dirty="0"/>
              <a:t> half of lecture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</p:spTree>
    <p:extLst>
      <p:ext uri="{BB962C8B-B14F-4D97-AF65-F5344CB8AC3E}">
        <p14:creationId xmlns:p14="http://schemas.microsoft.com/office/powerpoint/2010/main" val="222062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Nyquist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we said we needed to sample at twice the maximum frequency</a:t>
            </a:r>
          </a:p>
          <a:p>
            <a:pPr lvl="1"/>
            <a:r>
              <a:rPr lang="en-US" dirty="0"/>
              <a:t>Now see all signals can be represented as a linear sum of frequencies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…and the frequency components are orthogonal</a:t>
            </a:r>
          </a:p>
          <a:p>
            <a:pPr lvl="2"/>
            <a:r>
              <a:rPr lang="en-US" dirty="0"/>
              <a:t>Can be extracted and treated independently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F38F66-1A75-744D-AF94-AC301858053D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4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Information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153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1s / quarter note 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 10s of sound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How many bits to represent 10s of sound with 16b samples and 44KHz sampling?</a:t>
            </a:r>
          </a:p>
          <a:p>
            <a:pPr lvl="1"/>
            <a:r>
              <a:rPr lang="en-US" dirty="0">
                <a:sym typeface="Wingdings" pitchFamily="1" charset="2"/>
              </a:rPr>
              <a:t>44K Hz x 16b/sample x 10s = 7040K =7Mbits</a:t>
            </a:r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pic>
        <p:nvPicPr>
          <p:cNvPr id="28" name="Picture 27" descr="1000px-Beethoven_symphony_5_opening.svg.png">
            <a:extLst>
              <a:ext uri="{FF2B5EF4-FFF2-40B4-BE49-F238E27FC236}">
                <a16:creationId xmlns:a16="http://schemas.microsoft.com/office/drawing/2014/main" id="{2207EC2A-E685-8F42-A17D-4788A391C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3943198"/>
            <a:ext cx="8153400" cy="1924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Wellness</a:t>
            </a:r>
          </a:p>
          <a:p>
            <a:r>
              <a:rPr lang="en-US" dirty="0">
                <a:hlinkClick r:id="rId2"/>
              </a:rPr>
              <a:t>https://docs.google.com/presentation/d/1q55pAhZbpjigHSr0jW94zQkhWi5tyXtZkokMDSOZVVA/edit#slide=id.p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first half of the lecture we introduced:</a:t>
            </a:r>
          </a:p>
          <a:p>
            <a:pPr lvl="1"/>
            <a:r>
              <a:rPr lang="en-US" dirty="0"/>
              <a:t>The idea of frequency domain</a:t>
            </a:r>
          </a:p>
          <a:p>
            <a:pPr lvl="1"/>
            <a:r>
              <a:rPr lang="en-US" dirty="0"/>
              <a:t>The Fourier Series</a:t>
            </a:r>
          </a:p>
          <a:p>
            <a:r>
              <a:rPr lang="en-US" dirty="0"/>
              <a:t>In the second half of the lecture:</a:t>
            </a:r>
          </a:p>
          <a:p>
            <a:pPr lvl="1"/>
            <a:r>
              <a:rPr lang="en-US" dirty="0"/>
              <a:t>Fourier Transform</a:t>
            </a:r>
            <a:endParaRPr lang="en-US" b="1" i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See how to perform this time-frequency translation</a:t>
            </a:r>
          </a:p>
          <a:p>
            <a:pPr lvl="1"/>
            <a:r>
              <a:rPr lang="en-US" dirty="0"/>
              <a:t>Examples</a:t>
            </a:r>
          </a:p>
          <a:p>
            <a:endParaRPr lang="en-US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458857"/>
            <a:ext cx="3581400" cy="365125"/>
          </a:xfrm>
        </p:spPr>
        <p:txBody>
          <a:bodyPr/>
          <a:lstStyle/>
          <a:p>
            <a:r>
              <a:rPr lang="en-US"/>
              <a:t>ESE 150 -- Spring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Background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3A8EC2-3111-6844-B6FB-FF8615E0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</p:spTree>
    <p:extLst>
      <p:ext uri="{BB962C8B-B14F-4D97-AF65-F5344CB8AC3E}">
        <p14:creationId xmlns:p14="http://schemas.microsoft.com/office/powerpoint/2010/main" val="408782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063C-A4AD-1C43-9EC9-80E2FD6AF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of Bases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ABA1AC-775C-534B-BC1C-FB9E2AE47B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more than one set of basis vectors that span a space</a:t>
                </a:r>
              </a:p>
              <a:p>
                <a:pPr lvl="1"/>
                <a:r>
                  <a:rPr lang="en-US" dirty="0"/>
                  <a:t>For example, might rotate 90 degrees in Cartesian coordinates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1=[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=[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Note </a:t>
                </a:r>
                <a:r>
                  <a:rPr lang="en-US" dirty="0" err="1"/>
                  <a:t>dotproduct</a:t>
                </a:r>
                <a:r>
                  <a:rPr lang="en-US" dirty="0"/>
                  <a:t>(b1,b2)=0</a:t>
                </a:r>
              </a:p>
              <a:p>
                <a:pPr lvl="2"/>
                <a:r>
                  <a:rPr lang="en-US" dirty="0"/>
                  <a:t>Represent points as linear </a:t>
                </a:r>
                <a:br>
                  <a:rPr lang="en-US" dirty="0"/>
                </a:br>
                <a:r>
                  <a:rPr lang="en-US" dirty="0"/>
                  <a:t>combination: a*b1+c*b2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ABA1AC-775C-534B-BC1C-FB9E2AE47B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55E02D-4105-9E49-95F8-6EDE016CD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891949-0377-F34D-822C-5AAE54F4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3023AE-CBFA-7A4D-B8DF-C9AD0F0BC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4" y="2999411"/>
            <a:ext cx="3294743" cy="316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6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063C-A4AD-1C43-9EC9-80E2FD6AF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of Bases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ABA1AC-775C-534B-BC1C-FB9E2AE47B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387475"/>
                <a:ext cx="8686800" cy="4846638"/>
              </a:xfrm>
            </p:spPr>
            <p:txBody>
              <a:bodyPr/>
              <a:lstStyle/>
              <a:p>
                <a:r>
                  <a:rPr lang="en-US" dirty="0"/>
                  <a:t>Can change basis by performing dot product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1=[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=[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Represent points as linear combination: a*b1+c*b2</a:t>
                </a:r>
              </a:p>
              <a:p>
                <a:pPr lvl="1"/>
                <a:r>
                  <a:rPr lang="en-US" dirty="0"/>
                  <a:t>a=</a:t>
                </a:r>
                <a:r>
                  <a:rPr lang="en-US" dirty="0" err="1"/>
                  <a:t>dotproduct</a:t>
                </a:r>
                <a:r>
                  <a:rPr lang="en-US" dirty="0"/>
                  <a:t>([</a:t>
                </a:r>
                <a:r>
                  <a:rPr lang="en-US" dirty="0" err="1"/>
                  <a:t>x,y</a:t>
                </a:r>
                <a:r>
                  <a:rPr lang="en-US" dirty="0"/>
                  <a:t>],b1); c=</a:t>
                </a:r>
                <a:r>
                  <a:rPr lang="en-US" dirty="0" err="1"/>
                  <a:t>dotproduct</a:t>
                </a:r>
                <a:r>
                  <a:rPr lang="en-US" dirty="0"/>
                  <a:t>([</a:t>
                </a:r>
                <a:r>
                  <a:rPr lang="en-US" dirty="0" err="1"/>
                  <a:t>x,y</a:t>
                </a:r>
                <a:r>
                  <a:rPr lang="en-US" dirty="0"/>
                  <a:t>],b2)</a:t>
                </a:r>
              </a:p>
              <a:p>
                <a:pPr lvl="2"/>
                <a:r>
                  <a:rPr lang="en-US" dirty="0">
                    <a:solidFill>
                      <a:srgbClr val="FF9800"/>
                    </a:solidFill>
                  </a:rPr>
                  <a:t>What are a and c for </a:t>
                </a:r>
                <a:br>
                  <a:rPr lang="en-US" dirty="0">
                    <a:solidFill>
                      <a:srgbClr val="FF9800"/>
                    </a:solidFill>
                  </a:rPr>
                </a:br>
                <a:r>
                  <a:rPr lang="en-US" dirty="0" err="1">
                    <a:solidFill>
                      <a:srgbClr val="FF9800"/>
                    </a:solidFill>
                  </a:rPr>
                  <a:t>preclass</a:t>
                </a:r>
                <a:r>
                  <a:rPr lang="en-US" dirty="0">
                    <a:solidFill>
                      <a:srgbClr val="FF9800"/>
                    </a:solidFill>
                  </a:rPr>
                  <a:t> 4a case?</a:t>
                </a:r>
              </a:p>
              <a:p>
                <a:pPr lvl="2"/>
                <a:r>
                  <a:rPr lang="en-US" dirty="0">
                    <a:solidFill>
                      <a:srgbClr val="FF9800"/>
                    </a:solidFill>
                  </a:rPr>
                  <a:t>Check correct by seeing that </a:t>
                </a:r>
                <a:br>
                  <a:rPr lang="en-US" dirty="0">
                    <a:solidFill>
                      <a:srgbClr val="FF9800"/>
                    </a:solidFill>
                  </a:rPr>
                </a:br>
                <a:r>
                  <a:rPr lang="en-US" dirty="0">
                    <a:solidFill>
                      <a:srgbClr val="FF9800"/>
                    </a:solidFill>
                  </a:rPr>
                  <a:t>a*b1+c*b2 is what we expect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ABA1AC-775C-534B-BC1C-FB9E2AE47B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387475"/>
                <a:ext cx="8686800" cy="4846638"/>
              </a:xfrm>
              <a:blipFill>
                <a:blip r:embed="rId2"/>
                <a:stretch>
                  <a:fillRect l="-438" t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55E02D-4105-9E49-95F8-6EDE016CD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891949-0377-F34D-822C-5AAE54F4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EC7D48-D185-E84F-80EB-B3717BB8B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657" y="3280395"/>
            <a:ext cx="3294743" cy="316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959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Fourier Transform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</p:spTree>
    <p:extLst>
      <p:ext uri="{BB962C8B-B14F-4D97-AF65-F5344CB8AC3E}">
        <p14:creationId xmlns:p14="http://schemas.microsoft.com/office/powerpoint/2010/main" val="14643452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6662"/>
            <a:ext cx="8686800" cy="4846638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Compute Dot Products – what did we get?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672568"/>
              </p:ext>
            </p:extLst>
          </p:nvPr>
        </p:nvGraphicFramePr>
        <p:xfrm>
          <a:off x="365125" y="2317750"/>
          <a:ext cx="8321674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07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50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0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96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516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907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MR12"/>
                        </a:rPr>
                        <a:t>i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2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3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4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5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6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7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8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9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 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time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0.0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0.1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0.2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0.3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0.4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0.6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0.7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0.8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1.0 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Sample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0.59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 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252192"/>
              </p:ext>
            </p:extLst>
          </p:nvPr>
        </p:nvGraphicFramePr>
        <p:xfrm>
          <a:off x="396871" y="4191000"/>
          <a:ext cx="815976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MMI12"/>
                        </a:rPr>
                        <a:t>i</a:t>
                      </a:r>
                      <a:r>
                        <a:rPr lang="en-US" sz="1400" dirty="0">
                          <a:latin typeface="CMMI12"/>
                        </a:rPr>
                        <a:t>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1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2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3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4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6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7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8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10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B1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B2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B3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B4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B5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6662"/>
            <a:ext cx="8686800" cy="48466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Note B1 to B5 were sample values from 1, 2, 3, 4, 5 Hz sine waves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671077"/>
              </p:ext>
            </p:extLst>
          </p:nvPr>
        </p:nvGraphicFramePr>
        <p:xfrm>
          <a:off x="396871" y="4191000"/>
          <a:ext cx="815976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MMI12"/>
                        </a:rPr>
                        <a:t>i</a:t>
                      </a:r>
                      <a:r>
                        <a:rPr lang="en-US" sz="1400" dirty="0">
                          <a:latin typeface="CMMI12"/>
                        </a:rPr>
                        <a:t>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1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2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3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4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6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7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8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10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K=1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K=2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K=3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K=4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k=5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E90325-4307-5948-B162-D76167AD7583}"/>
                  </a:ext>
                </a:extLst>
              </p:cNvPr>
              <p:cNvSpPr txBox="1"/>
              <p:nvPr/>
            </p:nvSpPr>
            <p:spPr>
              <a:xfrm>
                <a:off x="5021943" y="508794"/>
                <a:ext cx="3534688" cy="7091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𝑆𝑎𝑚𝑝𝑙𝑒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E90325-4307-5948-B162-D76167AD7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943" y="508794"/>
                <a:ext cx="3534688" cy="709105"/>
              </a:xfrm>
              <a:prstGeom prst="rect">
                <a:avLst/>
              </a:prstGeom>
              <a:blipFill>
                <a:blip r:embed="rId2"/>
                <a:stretch>
                  <a:fillRect l="-714" t="-1754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1893AAF-959D-AC47-8865-B0800D88A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763668"/>
              </p:ext>
            </p:extLst>
          </p:nvPr>
        </p:nvGraphicFramePr>
        <p:xfrm>
          <a:off x="365125" y="2317750"/>
          <a:ext cx="8321674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07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50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0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96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516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907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MR12"/>
                        </a:rPr>
                        <a:t>i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2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3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4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5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6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7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8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9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 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time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0.0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0.1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0.2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0.3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0.4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0.6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0.7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0.8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1.0 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Sample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0.59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 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802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12522"/>
            <a:ext cx="8686800" cy="838200"/>
          </a:xfrm>
        </p:spPr>
        <p:txBody>
          <a:bodyPr/>
          <a:lstStyle/>
          <a:p>
            <a:r>
              <a:rPr lang="en-US" dirty="0"/>
              <a:t>Observe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5681"/>
            <a:ext cx="8686800" cy="4846638"/>
          </a:xfrm>
        </p:spPr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When we compute the dot-product with discrete frequency samples, the only non-zero was the frequency in the signal!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96871" y="4191000"/>
          <a:ext cx="815976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MMI12"/>
                        </a:rPr>
                        <a:t>i</a:t>
                      </a:r>
                      <a:r>
                        <a:rPr lang="en-US" sz="1400" dirty="0">
                          <a:latin typeface="CMMI12"/>
                        </a:rPr>
                        <a:t>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1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2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3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4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6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7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8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10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K=1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K=2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K=3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K=4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k=5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C9D5EC-4B8E-1C4F-A66E-C24B11773174}"/>
                  </a:ext>
                </a:extLst>
              </p:cNvPr>
              <p:cNvSpPr txBox="1"/>
              <p:nvPr/>
            </p:nvSpPr>
            <p:spPr>
              <a:xfrm>
                <a:off x="5029200" y="417957"/>
                <a:ext cx="3534688" cy="7091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𝑆𝑎𝑚𝑝𝑙𝑒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C9D5EC-4B8E-1C4F-A66E-C24B11773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17957"/>
                <a:ext cx="3534688" cy="709105"/>
              </a:xfrm>
              <a:prstGeom prst="rect">
                <a:avLst/>
              </a:prstGeom>
              <a:blipFill>
                <a:blip r:embed="rId2"/>
                <a:stretch>
                  <a:fillRect l="-1079" t="-1754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D706B47-4B2B-3C4D-BA51-47768F8C07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763668"/>
              </p:ext>
            </p:extLst>
          </p:nvPr>
        </p:nvGraphicFramePr>
        <p:xfrm>
          <a:off x="365125" y="2317750"/>
          <a:ext cx="8321674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07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50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0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96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516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907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MR12"/>
                        </a:rPr>
                        <a:t>i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2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3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4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5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6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7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8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9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 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time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0.0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0.1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0.2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0.3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0.4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0.6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0.7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0.8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1.0 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Sample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0.59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 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0816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identify frequencies with dot product</a:t>
            </a:r>
          </a:p>
          <a:p>
            <a:pPr lvl="1"/>
            <a:r>
              <a:rPr lang="en-US" dirty="0"/>
              <a:t>Identifying projection onto each basis vector </a:t>
            </a:r>
            <a:br>
              <a:rPr lang="en-US" dirty="0"/>
            </a:br>
            <a:r>
              <a:rPr lang="en-US" dirty="0"/>
              <a:t>in Fourier Series</a:t>
            </a:r>
          </a:p>
          <a:p>
            <a:pPr lvl="1"/>
            <a:endParaRPr lang="en-US" dirty="0"/>
          </a:p>
          <a:p>
            <a:r>
              <a:rPr lang="en-US" dirty="0"/>
              <a:t>Works because frequency sine waves are </a:t>
            </a:r>
            <a:r>
              <a:rPr lang="en-US" dirty="0">
                <a:solidFill>
                  <a:srgbClr val="0000FF"/>
                </a:solidFill>
              </a:rPr>
              <a:t>orthogonal</a:t>
            </a:r>
          </a:p>
          <a:p>
            <a:endParaRPr lang="en-US" dirty="0"/>
          </a:p>
          <a:p>
            <a:r>
              <a:rPr lang="en-US" dirty="0"/>
              <a:t>Performing a </a:t>
            </a:r>
            <a:r>
              <a:rPr lang="en-US" dirty="0">
                <a:solidFill>
                  <a:srgbClr val="0000FF"/>
                </a:solidFill>
              </a:rPr>
              <a:t>change of basis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From time-sample basis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To Fourier (sine, cosine) basis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20029E-B53F-CD4E-9C99-45345D798245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5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Representation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153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How does musical staff represent sound?</a:t>
            </a:r>
          </a:p>
          <a:p>
            <a:pPr lvl="1"/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What does vertical position represent?</a:t>
            </a:r>
          </a:p>
          <a:p>
            <a:pPr lvl="1"/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Note shape?</a:t>
            </a: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pic>
        <p:nvPicPr>
          <p:cNvPr id="27" name="Picture 26" descr="1000px-Beethoven_symphony_5_opening.svg.png">
            <a:extLst>
              <a:ext uri="{FF2B5EF4-FFF2-40B4-BE49-F238E27FC236}">
                <a16:creationId xmlns:a16="http://schemas.microsoft.com/office/drawing/2014/main" id="{3C2DC931-1358-7C40-8298-5535EA9B1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3943198"/>
            <a:ext cx="8153400" cy="1924202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C58F5-1794-4142-855C-0470C006F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and Frequency Bases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3F2637-A194-E74E-98EC-F4FA44DC27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Time Sample basis</a:t>
                </a:r>
              </a:p>
              <a:p>
                <a:pPr lvl="1"/>
                <a:r>
                  <a:rPr lang="en-US" dirty="0"/>
                  <a:t>Also a multi-dimensional space</a:t>
                </a:r>
              </a:p>
              <a:p>
                <a:pPr lvl="1"/>
                <a:r>
                  <a:rPr lang="en-US" dirty="0"/>
                  <a:t>Dimension = # time samples</a:t>
                </a:r>
              </a:p>
              <a:p>
                <a:pPr lvl="1"/>
                <a:r>
                  <a:rPr lang="en-US" dirty="0"/>
                  <a:t>Vector [t</a:t>
                </a:r>
                <a:r>
                  <a:rPr lang="en-US" baseline="-25000" dirty="0"/>
                  <a:t>0</a:t>
                </a:r>
                <a:r>
                  <a:rPr lang="en-US" dirty="0"/>
                  <a:t>,t</a:t>
                </a:r>
                <a:r>
                  <a:rPr lang="en-US" baseline="-25000" dirty="0"/>
                  <a:t>1</a:t>
                </a:r>
                <a:r>
                  <a:rPr lang="en-US" dirty="0"/>
                  <a:t>,t</a:t>
                </a:r>
                <a:r>
                  <a:rPr lang="en-US" baseline="-25000" dirty="0"/>
                  <a:t>2</a:t>
                </a:r>
                <a:r>
                  <a:rPr lang="en-US" dirty="0"/>
                  <a:t>,t</a:t>
                </a:r>
                <a:r>
                  <a:rPr lang="en-US" baseline="-25000" dirty="0"/>
                  <a:t>3</a:t>
                </a:r>
                <a:r>
                  <a:rPr lang="en-US" dirty="0"/>
                  <a:t>, ….]</a:t>
                </a:r>
              </a:p>
              <a:p>
                <a:r>
                  <a:rPr lang="en-US" dirty="0"/>
                  <a:t>Frequency basis</a:t>
                </a:r>
              </a:p>
              <a:p>
                <a:pPr lvl="1"/>
                <a:r>
                  <a:rPr lang="en-US" dirty="0"/>
                  <a:t>Multi-dimensional</a:t>
                </a:r>
              </a:p>
              <a:p>
                <a:pPr lvl="1"/>
                <a:r>
                  <a:rPr lang="en-US" dirty="0"/>
                  <a:t>Dimensions = Coefficients of sine and cosine components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t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pt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d>
                          <m:dPr>
                            <m:ctrlPr>
                              <a:rPr lang="p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pt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pt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pt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</m:e>
                            </m:func>
                            <m:r>
                              <a:rPr lang="pt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pt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pt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pt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pt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Vector [a</a:t>
                </a:r>
                <a:r>
                  <a:rPr lang="en-US" baseline="-25000" dirty="0"/>
                  <a:t>0</a:t>
                </a:r>
                <a:r>
                  <a:rPr lang="en-US" dirty="0"/>
                  <a:t>,a</a:t>
                </a:r>
                <a:r>
                  <a:rPr lang="en-US" baseline="-25000" dirty="0"/>
                  <a:t>1</a:t>
                </a:r>
                <a:r>
                  <a:rPr lang="en-US" dirty="0"/>
                  <a:t>,b</a:t>
                </a:r>
                <a:r>
                  <a:rPr lang="en-US" baseline="-25000" dirty="0"/>
                  <a:t>1</a:t>
                </a:r>
                <a:r>
                  <a:rPr lang="en-US" dirty="0"/>
                  <a:t>,a</a:t>
                </a:r>
                <a:r>
                  <a:rPr lang="en-US" baseline="-25000" dirty="0"/>
                  <a:t>2</a:t>
                </a:r>
                <a:r>
                  <a:rPr lang="en-US" dirty="0"/>
                  <a:t>,b</a:t>
                </a:r>
                <a:r>
                  <a:rPr lang="en-US" baseline="-25000" dirty="0"/>
                  <a:t>2</a:t>
                </a:r>
                <a:r>
                  <a:rPr lang="en-US" dirty="0"/>
                  <a:t>,…]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3F2637-A194-E74E-98EC-F4FA44DC27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044" b="-4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74410C-491D-564C-A70D-5ED5CE396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99821-8314-2B41-B4DB-9B5CEA6D3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1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Frequency-domain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make a song appear “periodic”</a:t>
            </a:r>
          </a:p>
          <a:p>
            <a:pPr lvl="1"/>
            <a:r>
              <a:rPr lang="en-US" dirty="0"/>
              <a:t>Treat the entire song as 1 period of a very complicated sinusoid!</a:t>
            </a:r>
          </a:p>
          <a:p>
            <a:pPr lvl="2"/>
            <a:r>
              <a:rPr lang="en-US" dirty="0"/>
              <a:t>(or some length of time, like 25ms or 1024 samples)</a:t>
            </a:r>
          </a:p>
          <a:p>
            <a:pPr lvl="1"/>
            <a:r>
              <a:rPr lang="en-US" i="1" dirty="0"/>
              <a:t>This is the assumption of the Fourier Transform</a:t>
            </a:r>
          </a:p>
          <a:p>
            <a:pPr lvl="2"/>
            <a:endParaRPr lang="en-US" dirty="0"/>
          </a:p>
          <a:p>
            <a:pPr lvl="2"/>
            <a:endParaRPr lang="en-US" i="1" dirty="0"/>
          </a:p>
          <a:p>
            <a:pPr lvl="1">
              <a:buNone/>
            </a:pPr>
            <a:endParaRPr lang="en-US" dirty="0"/>
          </a:p>
          <a:p>
            <a:endParaRPr lang="en-US" b="1" i="1" dirty="0"/>
          </a:p>
          <a:p>
            <a:endParaRPr lang="en-US" b="1" i="1" dirty="0">
              <a:solidFill>
                <a:srgbClr val="FF0000"/>
              </a:solidFill>
            </a:endParaRPr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57594"/>
                <a:ext cx="8686800" cy="336860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Fourier Transforms are nice, </a:t>
                </a:r>
              </a:p>
              <a:p>
                <a:pPr lvl="1"/>
                <a:r>
                  <a:rPr lang="en-US" sz="2000" dirty="0"/>
                  <a:t>but we want to store and process our signals with computers</a:t>
                </a:r>
              </a:p>
              <a:p>
                <a:r>
                  <a:rPr lang="en-US" sz="2400" dirty="0"/>
                  <a:t>We extend Fourier Transforms into Discrete Fourier Transforms, or DFT</a:t>
                </a:r>
              </a:p>
              <a:p>
                <a:pPr lvl="1"/>
                <a:r>
                  <a:rPr lang="en-US" sz="2000" dirty="0"/>
                  <a:t>We know our music signal is now discrete: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The signal contains </a:t>
                </a:r>
                <a:r>
                  <a:rPr lang="en-US" sz="2000" b="1" dirty="0"/>
                  <a:t>N</a:t>
                </a:r>
                <a:r>
                  <a:rPr lang="en-US" sz="2000" dirty="0"/>
                  <a:t> samples: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0 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≤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𝑵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−1</m:t>
                    </m:r>
                  </m:oMath>
                </a14:m>
                <a:endParaRPr lang="en-US" sz="20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57594"/>
                <a:ext cx="8686800" cy="3368606"/>
              </a:xfrm>
              <a:blipFill>
                <a:blip r:embed="rId2"/>
                <a:stretch>
                  <a:fillRect l="-292" t="-1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Discrete Fourier Transforms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</p:spTree>
    <p:extLst>
      <p:ext uri="{BB962C8B-B14F-4D97-AF65-F5344CB8AC3E}">
        <p14:creationId xmlns:p14="http://schemas.microsoft.com/office/powerpoint/2010/main" val="25668961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2D628-3A63-4849-BF4D-FA06F0636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A4003-BE45-2A42-A158-405092A49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Don’t get lost in mathematical notation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k – sample – correspond to a time point</a:t>
            </a:r>
          </a:p>
          <a:p>
            <a:r>
              <a:rPr lang="en-US" dirty="0">
                <a:solidFill>
                  <a:schemeClr val="tx1"/>
                </a:solidFill>
              </a:rPr>
              <a:t>n -- frequency component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(put on board)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079343-DF31-5642-818D-A921D7A39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219E9-5147-6043-A6C4-2D4238108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585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B1B3E-5E5F-D24D-95E9-5821D6554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DFT – Discrete Fourier Transform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7046E-3908-9B44-B578-03B6F4A6D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 any sequence of time samples as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ABA16B-F591-6440-A8EE-AAD39A92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B37B6-C770-0148-8AD5-6CBF1AE6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D3B028-63DB-B44A-842E-A23409C0599C}"/>
                  </a:ext>
                </a:extLst>
              </p:cNvPr>
              <p:cNvSpPr txBox="1"/>
              <p:nvPr/>
            </p:nvSpPr>
            <p:spPr>
              <a:xfrm>
                <a:off x="637903" y="2592743"/>
                <a:ext cx="8020594" cy="13847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]=</m:t>
                      </m:r>
                      <m:sSub>
                        <m:sSub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D3B028-63DB-B44A-842E-A23409C05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03" y="2592743"/>
                <a:ext cx="8020594" cy="1384738"/>
              </a:xfrm>
              <a:prstGeom prst="rect">
                <a:avLst/>
              </a:prstGeom>
              <a:blipFill>
                <a:blip r:embed="rId2"/>
                <a:stretch>
                  <a:fillRect l="-948" t="-115596" b="-177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539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Week 2: </a:t>
            </a:r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A513FD-08DB-2149-BC76-14CE3AC1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3681984" cy="25773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57326B-302C-D146-AB4C-DE7A97BE5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997440"/>
            <a:ext cx="3681984" cy="2577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4FD851-4396-7E47-A9C3-FE76C3F8E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97439"/>
            <a:ext cx="3681986" cy="2577390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E1F6E82-2BDA-584D-9E1E-B3EC49854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23333"/>
              </p:ext>
            </p:extLst>
          </p:nvPr>
        </p:nvGraphicFramePr>
        <p:xfrm>
          <a:off x="2428098" y="1528187"/>
          <a:ext cx="634273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657">
                  <a:extLst>
                    <a:ext uri="{9D8B030D-6E8A-4147-A177-3AD203B41FA5}">
                      <a16:colId xmlns:a16="http://schemas.microsoft.com/office/drawing/2014/main" val="2132241376"/>
                    </a:ext>
                  </a:extLst>
                </a:gridCol>
                <a:gridCol w="374577">
                  <a:extLst>
                    <a:ext uri="{9D8B030D-6E8A-4147-A177-3AD203B41FA5}">
                      <a16:colId xmlns:a16="http://schemas.microsoft.com/office/drawing/2014/main" val="442871386"/>
                    </a:ext>
                  </a:extLst>
                </a:gridCol>
                <a:gridCol w="521117">
                  <a:extLst>
                    <a:ext uri="{9D8B030D-6E8A-4147-A177-3AD203B41FA5}">
                      <a16:colId xmlns:a16="http://schemas.microsoft.com/office/drawing/2014/main" val="2651265706"/>
                    </a:ext>
                  </a:extLst>
                </a:gridCol>
                <a:gridCol w="521117">
                  <a:extLst>
                    <a:ext uri="{9D8B030D-6E8A-4147-A177-3AD203B41FA5}">
                      <a16:colId xmlns:a16="http://schemas.microsoft.com/office/drawing/2014/main" val="2892003527"/>
                    </a:ext>
                  </a:extLst>
                </a:gridCol>
                <a:gridCol w="552919">
                  <a:extLst>
                    <a:ext uri="{9D8B030D-6E8A-4147-A177-3AD203B41FA5}">
                      <a16:colId xmlns:a16="http://schemas.microsoft.com/office/drawing/2014/main" val="1954751993"/>
                    </a:ext>
                  </a:extLst>
                </a:gridCol>
                <a:gridCol w="489315">
                  <a:extLst>
                    <a:ext uri="{9D8B030D-6E8A-4147-A177-3AD203B41FA5}">
                      <a16:colId xmlns:a16="http://schemas.microsoft.com/office/drawing/2014/main" val="952087756"/>
                    </a:ext>
                  </a:extLst>
                </a:gridCol>
                <a:gridCol w="521117">
                  <a:extLst>
                    <a:ext uri="{9D8B030D-6E8A-4147-A177-3AD203B41FA5}">
                      <a16:colId xmlns:a16="http://schemas.microsoft.com/office/drawing/2014/main" val="4073403861"/>
                    </a:ext>
                  </a:extLst>
                </a:gridCol>
                <a:gridCol w="521117">
                  <a:extLst>
                    <a:ext uri="{9D8B030D-6E8A-4147-A177-3AD203B41FA5}">
                      <a16:colId xmlns:a16="http://schemas.microsoft.com/office/drawing/2014/main" val="2044181840"/>
                    </a:ext>
                  </a:extLst>
                </a:gridCol>
                <a:gridCol w="602051">
                  <a:extLst>
                    <a:ext uri="{9D8B030D-6E8A-4147-A177-3AD203B41FA5}">
                      <a16:colId xmlns:a16="http://schemas.microsoft.com/office/drawing/2014/main" val="1839658893"/>
                    </a:ext>
                  </a:extLst>
                </a:gridCol>
                <a:gridCol w="537029">
                  <a:extLst>
                    <a:ext uri="{9D8B030D-6E8A-4147-A177-3AD203B41FA5}">
                      <a16:colId xmlns:a16="http://schemas.microsoft.com/office/drawing/2014/main" val="4126759659"/>
                    </a:ext>
                  </a:extLst>
                </a:gridCol>
                <a:gridCol w="551542">
                  <a:extLst>
                    <a:ext uri="{9D8B030D-6E8A-4147-A177-3AD203B41FA5}">
                      <a16:colId xmlns:a16="http://schemas.microsoft.com/office/drawing/2014/main" val="967346189"/>
                    </a:ext>
                  </a:extLst>
                </a:gridCol>
                <a:gridCol w="483181">
                  <a:extLst>
                    <a:ext uri="{9D8B030D-6E8A-4147-A177-3AD203B41FA5}">
                      <a16:colId xmlns:a16="http://schemas.microsoft.com/office/drawing/2014/main" val="120722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freq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541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301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675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-1/95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25235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BBD4D3F-3601-224C-97A7-21D872B4A2C5}"/>
                  </a:ext>
                </a:extLst>
              </p:cNvPr>
              <p:cNvSpPr/>
              <p:nvPr/>
            </p:nvSpPr>
            <p:spPr>
              <a:xfrm>
                <a:off x="4572000" y="3244334"/>
                <a:ext cx="36539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250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BBD4D3F-3601-224C-97A7-21D872B4A2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244334"/>
                <a:ext cx="365394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06633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Week 2: </a:t>
            </a:r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4FD851-4396-7E47-A9C3-FE76C3F8E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01" y="1489857"/>
            <a:ext cx="2469354" cy="1728548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E1F6E82-2BDA-584D-9E1E-B3EC49854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082258"/>
              </p:ext>
            </p:extLst>
          </p:nvPr>
        </p:nvGraphicFramePr>
        <p:xfrm>
          <a:off x="2375596" y="1508626"/>
          <a:ext cx="634273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657">
                  <a:extLst>
                    <a:ext uri="{9D8B030D-6E8A-4147-A177-3AD203B41FA5}">
                      <a16:colId xmlns:a16="http://schemas.microsoft.com/office/drawing/2014/main" val="2132241376"/>
                    </a:ext>
                  </a:extLst>
                </a:gridCol>
                <a:gridCol w="374577">
                  <a:extLst>
                    <a:ext uri="{9D8B030D-6E8A-4147-A177-3AD203B41FA5}">
                      <a16:colId xmlns:a16="http://schemas.microsoft.com/office/drawing/2014/main" val="442871386"/>
                    </a:ext>
                  </a:extLst>
                </a:gridCol>
                <a:gridCol w="521117">
                  <a:extLst>
                    <a:ext uri="{9D8B030D-6E8A-4147-A177-3AD203B41FA5}">
                      <a16:colId xmlns:a16="http://schemas.microsoft.com/office/drawing/2014/main" val="2651265706"/>
                    </a:ext>
                  </a:extLst>
                </a:gridCol>
                <a:gridCol w="521117">
                  <a:extLst>
                    <a:ext uri="{9D8B030D-6E8A-4147-A177-3AD203B41FA5}">
                      <a16:colId xmlns:a16="http://schemas.microsoft.com/office/drawing/2014/main" val="2892003527"/>
                    </a:ext>
                  </a:extLst>
                </a:gridCol>
                <a:gridCol w="552919">
                  <a:extLst>
                    <a:ext uri="{9D8B030D-6E8A-4147-A177-3AD203B41FA5}">
                      <a16:colId xmlns:a16="http://schemas.microsoft.com/office/drawing/2014/main" val="1954751993"/>
                    </a:ext>
                  </a:extLst>
                </a:gridCol>
                <a:gridCol w="489315">
                  <a:extLst>
                    <a:ext uri="{9D8B030D-6E8A-4147-A177-3AD203B41FA5}">
                      <a16:colId xmlns:a16="http://schemas.microsoft.com/office/drawing/2014/main" val="952087756"/>
                    </a:ext>
                  </a:extLst>
                </a:gridCol>
                <a:gridCol w="521117">
                  <a:extLst>
                    <a:ext uri="{9D8B030D-6E8A-4147-A177-3AD203B41FA5}">
                      <a16:colId xmlns:a16="http://schemas.microsoft.com/office/drawing/2014/main" val="4073403861"/>
                    </a:ext>
                  </a:extLst>
                </a:gridCol>
                <a:gridCol w="521117">
                  <a:extLst>
                    <a:ext uri="{9D8B030D-6E8A-4147-A177-3AD203B41FA5}">
                      <a16:colId xmlns:a16="http://schemas.microsoft.com/office/drawing/2014/main" val="2044181840"/>
                    </a:ext>
                  </a:extLst>
                </a:gridCol>
                <a:gridCol w="602051">
                  <a:extLst>
                    <a:ext uri="{9D8B030D-6E8A-4147-A177-3AD203B41FA5}">
                      <a16:colId xmlns:a16="http://schemas.microsoft.com/office/drawing/2014/main" val="1839658893"/>
                    </a:ext>
                  </a:extLst>
                </a:gridCol>
                <a:gridCol w="537029">
                  <a:extLst>
                    <a:ext uri="{9D8B030D-6E8A-4147-A177-3AD203B41FA5}">
                      <a16:colId xmlns:a16="http://schemas.microsoft.com/office/drawing/2014/main" val="4126759659"/>
                    </a:ext>
                  </a:extLst>
                </a:gridCol>
                <a:gridCol w="551542">
                  <a:extLst>
                    <a:ext uri="{9D8B030D-6E8A-4147-A177-3AD203B41FA5}">
                      <a16:colId xmlns:a16="http://schemas.microsoft.com/office/drawing/2014/main" val="967346189"/>
                    </a:ext>
                  </a:extLst>
                </a:gridCol>
                <a:gridCol w="483181">
                  <a:extLst>
                    <a:ext uri="{9D8B030D-6E8A-4147-A177-3AD203B41FA5}">
                      <a16:colId xmlns:a16="http://schemas.microsoft.com/office/drawing/2014/main" val="120722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freq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541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301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675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-1/95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25235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BBD4D3F-3601-224C-97A7-21D872B4A2C5}"/>
                  </a:ext>
                </a:extLst>
              </p:cNvPr>
              <p:cNvSpPr/>
              <p:nvPr/>
            </p:nvSpPr>
            <p:spPr>
              <a:xfrm>
                <a:off x="4139448" y="3588144"/>
                <a:ext cx="36539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250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BBD4D3F-3601-224C-97A7-21D872B4A2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448" y="3588144"/>
                <a:ext cx="365394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7644722-D1EB-7C47-AC82-680E21F9292B}"/>
              </a:ext>
            </a:extLst>
          </p:cNvPr>
          <p:cNvSpPr txBox="1"/>
          <p:nvPr/>
        </p:nvSpPr>
        <p:spPr>
          <a:xfrm>
            <a:off x="2518042" y="5628041"/>
            <a:ext cx="344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100</a:t>
            </a:r>
            <a:r>
              <a:rPr lang="en-US" dirty="0"/>
              <a:t> = 1, b</a:t>
            </a:r>
            <a:r>
              <a:rPr lang="en-US" baseline="-25000" dirty="0"/>
              <a:t>500</a:t>
            </a:r>
            <a:r>
              <a:rPr lang="en-US" dirty="0"/>
              <a:t>=1  … rest 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/>
              <a:t>, b</a:t>
            </a:r>
            <a:r>
              <a:rPr lang="en-US" baseline="-25000" dirty="0"/>
              <a:t>i</a:t>
            </a:r>
            <a:r>
              <a:rPr lang="en-US" dirty="0"/>
              <a:t> = 0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EBF1BC4-DDEB-EE43-9A05-5FC23785384B}"/>
              </a:ext>
            </a:extLst>
          </p:cNvPr>
          <p:cNvCxnSpPr>
            <a:cxnSpLocks/>
          </p:cNvCxnSpPr>
          <p:nvPr/>
        </p:nvCxnSpPr>
        <p:spPr>
          <a:xfrm>
            <a:off x="8902429" y="1872659"/>
            <a:ext cx="0" cy="755294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CE6A74B-87EB-4843-B998-CB6FCE32666E}"/>
              </a:ext>
            </a:extLst>
          </p:cNvPr>
          <p:cNvCxnSpPr/>
          <p:nvPr/>
        </p:nvCxnSpPr>
        <p:spPr>
          <a:xfrm>
            <a:off x="3219210" y="3169692"/>
            <a:ext cx="5285305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5CBE58A-2ECD-214F-A6E7-F5259ACD3FC2}"/>
              </a:ext>
            </a:extLst>
          </p:cNvPr>
          <p:cNvSpPr txBox="1"/>
          <p:nvPr/>
        </p:nvSpPr>
        <p:spPr>
          <a:xfrm>
            <a:off x="5966423" y="31696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7CB552-9E99-A942-80F8-9BB363E7E713}"/>
              </a:ext>
            </a:extLst>
          </p:cNvPr>
          <p:cNvSpPr txBox="1"/>
          <p:nvPr/>
        </p:nvSpPr>
        <p:spPr>
          <a:xfrm>
            <a:off x="8902429" y="198479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772EDE-DD28-FC43-8E09-5CE4D76DA836}"/>
                  </a:ext>
                </a:extLst>
              </p:cNvPr>
              <p:cNvSpPr txBox="1"/>
              <p:nvPr/>
            </p:nvSpPr>
            <p:spPr>
              <a:xfrm>
                <a:off x="588482" y="4075096"/>
                <a:ext cx="8020594" cy="13847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]=</m:t>
                      </m:r>
                      <m:sSub>
                        <m:sSub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772EDE-DD28-FC43-8E09-5CE4D76DA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82" y="4075096"/>
                <a:ext cx="8020594" cy="1384738"/>
              </a:xfrm>
              <a:prstGeom prst="rect">
                <a:avLst/>
              </a:prstGeom>
              <a:blipFill>
                <a:blip r:embed="rId4"/>
                <a:stretch>
                  <a:fillRect l="-948" t="-113636" b="-17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9092FF5E-9F9E-CF4E-A90F-320C08DF0A56}"/>
              </a:ext>
            </a:extLst>
          </p:cNvPr>
          <p:cNvSpPr txBox="1"/>
          <p:nvPr/>
        </p:nvSpPr>
        <p:spPr>
          <a:xfrm>
            <a:off x="1417187" y="6031468"/>
            <a:ext cx="6462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[a0,a1,b1,a2,b2,….a500,b500] = [0,0,0,0,….0,1,0,0,0…..,0,1] </a:t>
            </a:r>
          </a:p>
        </p:txBody>
      </p:sp>
    </p:spTree>
    <p:extLst>
      <p:ext uri="{BB962C8B-B14F-4D97-AF65-F5344CB8AC3E}">
        <p14:creationId xmlns:p14="http://schemas.microsoft.com/office/powerpoint/2010/main" val="12827195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B1B3E-5E5F-D24D-95E9-5821D6554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DFT – Discrete Fourier Transform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7046E-3908-9B44-B578-03B6F4A6D1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Represent any sequence of time samples as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Compute a</a:t>
                </a:r>
                <a:r>
                  <a:rPr lang="en-US" baseline="-25000" dirty="0"/>
                  <a:t>n</a:t>
                </a:r>
                <a:r>
                  <a:rPr lang="en-US" dirty="0"/>
                  <a:t>, </a:t>
                </a:r>
                <a:r>
                  <a:rPr lang="en-US" dirty="0" err="1"/>
                  <a:t>b</a:t>
                </a:r>
                <a:r>
                  <a:rPr lang="en-US" baseline="-25000" dirty="0" err="1"/>
                  <a:t>n</a:t>
                </a:r>
                <a:r>
                  <a:rPr lang="en-US" dirty="0"/>
                  <a:t> by dot product – </a:t>
                </a:r>
                <a:r>
                  <a:rPr lang="en-US" dirty="0" err="1"/>
                  <a:t>preclass</a:t>
                </a:r>
                <a:r>
                  <a:rPr lang="en-US" dirty="0"/>
                  <a:t> 5!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𝑆𝑎𝑚𝑝𝑙𝑒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𝑆𝑎𝑚𝑝𝑙𝑒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7046E-3908-9B44-B578-03B6F4A6D1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044" b="-11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ABA16B-F591-6440-A8EE-AAD39A92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B37B6-C770-0148-8AD5-6CBF1AE6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211F11-DD91-CC45-AF9B-F7C6EC31BCFA}"/>
                  </a:ext>
                </a:extLst>
              </p:cNvPr>
              <p:cNvSpPr txBox="1"/>
              <p:nvPr/>
            </p:nvSpPr>
            <p:spPr>
              <a:xfrm>
                <a:off x="561703" y="2318868"/>
                <a:ext cx="8020594" cy="13847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]=</m:t>
                      </m:r>
                      <m:sSub>
                        <m:sSub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211F11-DD91-CC45-AF9B-F7C6EC31B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03" y="2318868"/>
                <a:ext cx="8020594" cy="1384738"/>
              </a:xfrm>
              <a:prstGeom prst="rect">
                <a:avLst/>
              </a:prstGeom>
              <a:blipFill>
                <a:blip r:embed="rId3"/>
                <a:stretch>
                  <a:fillRect l="-948" t="-113636" b="-17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49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B1B3E-5E5F-D24D-95E9-5821D6554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DFT – Discrete Fourier Transform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7046E-3908-9B44-B578-03B6F4A6D1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Compute a</a:t>
                </a:r>
                <a:r>
                  <a:rPr lang="en-US" baseline="-25000" dirty="0"/>
                  <a:t>n</a:t>
                </a:r>
                <a:r>
                  <a:rPr lang="en-US" dirty="0"/>
                  <a:t>, </a:t>
                </a:r>
                <a:r>
                  <a:rPr lang="en-US" dirty="0" err="1"/>
                  <a:t>b</a:t>
                </a:r>
                <a:r>
                  <a:rPr lang="en-US" baseline="-25000" dirty="0" err="1"/>
                  <a:t>n</a:t>
                </a:r>
                <a:r>
                  <a:rPr lang="en-US" dirty="0"/>
                  <a:t> by dot product – </a:t>
                </a:r>
                <a:r>
                  <a:rPr lang="en-US" dirty="0" err="1"/>
                  <a:t>preclass</a:t>
                </a:r>
                <a:r>
                  <a:rPr lang="en-US" dirty="0"/>
                  <a:t> 5!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𝑆𝑎𝑚𝑝𝑙𝑒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𝑆𝑎𝑚𝑝𝑙𝑒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7046E-3908-9B44-B578-03B6F4A6D1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ABA16B-F591-6440-A8EE-AAD39A92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B37B6-C770-0148-8AD5-6CBF1AE6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EC7644F-E22F-394F-ACE7-68C772AB6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766272"/>
              </p:ext>
            </p:extLst>
          </p:nvPr>
        </p:nvGraphicFramePr>
        <p:xfrm>
          <a:off x="568320" y="3977481"/>
          <a:ext cx="815976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MMI12"/>
                        </a:rPr>
                        <a:t>i</a:t>
                      </a:r>
                      <a:r>
                        <a:rPr lang="en-US" sz="1400" dirty="0">
                          <a:latin typeface="CMMI12"/>
                        </a:rPr>
                        <a:t>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1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2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3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4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6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7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8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10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n=1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n=2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n=3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n=4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n=5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D94703-CFD9-3A41-8E73-62B4C0CB1472}"/>
              </a:ext>
            </a:extLst>
          </p:cNvPr>
          <p:cNvCxnSpPr>
            <a:cxnSpLocks/>
          </p:cNvCxnSpPr>
          <p:nvPr/>
        </p:nvCxnSpPr>
        <p:spPr>
          <a:xfrm>
            <a:off x="1191695" y="3851863"/>
            <a:ext cx="7536385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408B67-E4A3-474F-8EC0-652D6920FCE4}"/>
              </a:ext>
            </a:extLst>
          </p:cNvPr>
          <p:cNvCxnSpPr>
            <a:cxnSpLocks/>
          </p:cNvCxnSpPr>
          <p:nvPr/>
        </p:nvCxnSpPr>
        <p:spPr>
          <a:xfrm>
            <a:off x="368029" y="4455886"/>
            <a:ext cx="0" cy="1746635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3821331-1458-2648-A4A4-606F77DF873E}"/>
              </a:ext>
            </a:extLst>
          </p:cNvPr>
          <p:cNvSpPr txBox="1"/>
          <p:nvPr/>
        </p:nvSpPr>
        <p:spPr>
          <a:xfrm>
            <a:off x="7359795" y="348253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34CF88-20E3-9848-A8CE-ABCDC9829A23}"/>
              </a:ext>
            </a:extLst>
          </p:cNvPr>
          <p:cNvSpPr txBox="1"/>
          <p:nvPr/>
        </p:nvSpPr>
        <p:spPr>
          <a:xfrm>
            <a:off x="0" y="49598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24309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B1B3E-5E5F-D24D-95E9-5821D6554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DFT – Discrete Fourier Transform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7046E-3908-9B44-B578-03B6F4A6D1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Represent any sequence of time samples as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Compute a</a:t>
                </a:r>
                <a:r>
                  <a:rPr lang="en-US" baseline="-25000" dirty="0"/>
                  <a:t>n</a:t>
                </a:r>
                <a:r>
                  <a:rPr lang="en-US" dirty="0"/>
                  <a:t>, </a:t>
                </a:r>
                <a:r>
                  <a:rPr lang="en-US" dirty="0" err="1"/>
                  <a:t>b</a:t>
                </a:r>
                <a:r>
                  <a:rPr lang="en-US" baseline="-25000" dirty="0" err="1"/>
                  <a:t>n</a:t>
                </a:r>
                <a:r>
                  <a:rPr lang="en-US" dirty="0"/>
                  <a:t> by dot product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𝑆𝑎𝑚𝑝𝑙𝑒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𝑆𝑎𝑚𝑝𝑙𝑒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7046E-3908-9B44-B578-03B6F4A6D1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044" b="-11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ABA16B-F591-6440-A8EE-AAD39A92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B37B6-C770-0148-8AD5-6CBF1AE6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211F11-DD91-CC45-AF9B-F7C6EC31BCFA}"/>
                  </a:ext>
                </a:extLst>
              </p:cNvPr>
              <p:cNvSpPr txBox="1"/>
              <p:nvPr/>
            </p:nvSpPr>
            <p:spPr>
              <a:xfrm>
                <a:off x="561703" y="2318868"/>
                <a:ext cx="8020594" cy="13847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]=</m:t>
                      </m:r>
                      <m:sSub>
                        <m:sSub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211F11-DD91-CC45-AF9B-F7C6EC31B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03" y="2318868"/>
                <a:ext cx="8020594" cy="1384738"/>
              </a:xfrm>
              <a:prstGeom prst="rect">
                <a:avLst/>
              </a:prstGeom>
              <a:blipFill>
                <a:blip r:embed="rId3"/>
                <a:stretch>
                  <a:fillRect l="-948" t="-113636" b="-17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269B1BC-CCC9-E549-B4FC-E0CB3A575EF7}"/>
              </a:ext>
            </a:extLst>
          </p:cNvPr>
          <p:cNvSpPr txBox="1"/>
          <p:nvPr/>
        </p:nvSpPr>
        <p:spPr>
          <a:xfrm>
            <a:off x="7295188" y="3868147"/>
            <a:ext cx="15440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Note:</a:t>
            </a:r>
          </a:p>
          <a:p>
            <a:r>
              <a:rPr lang="en-US" dirty="0">
                <a:solidFill>
                  <a:srgbClr val="0000FF"/>
                </a:solidFill>
              </a:rPr>
              <a:t>  sum over</a:t>
            </a:r>
          </a:p>
          <a:p>
            <a:r>
              <a:rPr lang="en-US" dirty="0">
                <a:solidFill>
                  <a:srgbClr val="0000FF"/>
                </a:solidFill>
              </a:rPr>
              <a:t>  different </a:t>
            </a:r>
          </a:p>
          <a:p>
            <a:r>
              <a:rPr lang="en-US" dirty="0">
                <a:solidFill>
                  <a:srgbClr val="0000FF"/>
                </a:solidFill>
              </a:rPr>
              <a:t>  dimensions!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60FAA92-1A41-064F-BE69-4617723A31A4}"/>
              </a:ext>
            </a:extLst>
          </p:cNvPr>
          <p:cNvCxnSpPr>
            <a:cxnSpLocks/>
          </p:cNvCxnSpPr>
          <p:nvPr/>
        </p:nvCxnSpPr>
        <p:spPr>
          <a:xfrm flipH="1" flipV="1">
            <a:off x="3062514" y="3703606"/>
            <a:ext cx="4209143" cy="258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D1C78A-E62C-874F-AECA-6597C6E5AF39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2743200" y="4468312"/>
            <a:ext cx="4551988" cy="408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230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74335B-63A2-E149-893F-52651B182046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6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Frequency Representation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153400" cy="41148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There are other ways to represent</a:t>
            </a:r>
          </a:p>
          <a:p>
            <a:pPr lvl="1"/>
            <a:r>
              <a:rPr lang="en-US"/>
              <a:t>Frequency representation particularly efficient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50895" y="5727032"/>
            <a:ext cx="302679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rgbClr val="3333CC"/>
                </a:solidFill>
                <a:latin typeface="+mn-lt"/>
                <a:ea typeface="+mn-ea"/>
                <a:cs typeface="+mn-cs"/>
              </a:rPr>
              <a:t>Frequencies in Hertz</a:t>
            </a:r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7DCE285-DFF1-FF43-8151-A3FFFE43051E}"/>
              </a:ext>
            </a:extLst>
          </p:cNvPr>
          <p:cNvSpPr txBox="1"/>
          <p:nvPr/>
        </p:nvSpPr>
        <p:spPr>
          <a:xfrm>
            <a:off x="7620000" y="4876800"/>
            <a:ext cx="69817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3333CC"/>
                </a:solidFill>
                <a:ea typeface="ＭＳ Ｐゴシック" pitchFamily="1" charset="-128"/>
              </a:rPr>
              <a:t>294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B88974C-A403-C74B-97F9-E9E28E40F20E}"/>
              </a:ext>
            </a:extLst>
          </p:cNvPr>
          <p:cNvSpPr txBox="1"/>
          <p:nvPr/>
        </p:nvSpPr>
        <p:spPr>
          <a:xfrm>
            <a:off x="6096000" y="4876800"/>
            <a:ext cx="69817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3333CC"/>
                </a:solidFill>
                <a:ea typeface="ＭＳ Ｐゴシック" pitchFamily="1" charset="-128"/>
              </a:rPr>
              <a:t>348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1AE6C53-7165-A346-9899-85117BF2AA0A}"/>
              </a:ext>
            </a:extLst>
          </p:cNvPr>
          <p:cNvSpPr txBox="1"/>
          <p:nvPr/>
        </p:nvSpPr>
        <p:spPr>
          <a:xfrm>
            <a:off x="3352800" y="4876800"/>
            <a:ext cx="6985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3333CC"/>
                </a:solidFill>
                <a:ea typeface="ＭＳ Ｐゴシック" pitchFamily="1" charset="-128"/>
              </a:rPr>
              <a:t>392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2F7324B-C0FC-9142-B773-5C192B7BF8D6}"/>
              </a:ext>
            </a:extLst>
          </p:cNvPr>
          <p:cNvSpPr txBox="1"/>
          <p:nvPr/>
        </p:nvSpPr>
        <p:spPr>
          <a:xfrm>
            <a:off x="4419600" y="4876800"/>
            <a:ext cx="914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3333CC"/>
                </a:solidFill>
                <a:ea typeface="ＭＳ Ｐゴシック" pitchFamily="1" charset="-128"/>
              </a:rPr>
              <a:t>311</a:t>
            </a:r>
          </a:p>
        </p:txBody>
      </p:sp>
      <p:pic>
        <p:nvPicPr>
          <p:cNvPr id="49" name="Picture 48" descr="1000px-Beethoven_symphony_5_opening.svg.png">
            <a:extLst>
              <a:ext uri="{FF2B5EF4-FFF2-40B4-BE49-F238E27FC236}">
                <a16:creationId xmlns:a16="http://schemas.microsoft.com/office/drawing/2014/main" id="{999E381E-9753-884A-AF38-EC5EE2446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819400"/>
            <a:ext cx="8153400" cy="1924202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B1B3E-5E5F-D24D-95E9-5821D6554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62850"/>
          </a:xfrm>
        </p:spPr>
        <p:txBody>
          <a:bodyPr>
            <a:normAutofit fontScale="90000"/>
          </a:bodyPr>
          <a:lstStyle/>
          <a:p>
            <a:r>
              <a:rPr lang="en-US" dirty="0"/>
              <a:t>DFT – Discrete Fourier Transform</a:t>
            </a:r>
            <a:br>
              <a:rPr lang="en-US" dirty="0"/>
            </a:br>
            <a:r>
              <a:rPr lang="en-US" dirty="0"/>
              <a:t>(Complex Representation)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7046E-3908-9B44-B578-03B6F4A6D1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Represent any sequence of time samples as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From Euler’s formula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l-GR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US" b="0" dirty="0"/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𝑖</m:t>
                    </m:r>
                    <m:func>
                      <m:func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can also express as exponential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  <m:sup/>
                              </m:sSub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2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32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𝑛𝑘</m:t>
                                      </m:r>
                                    </m:num>
                                    <m:den>
                                      <m:r>
                                        <a:rPr lang="en-US" sz="3200" b="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b="0" i="1" dirty="0"/>
              </a:p>
              <a:p>
                <a:r>
                  <a:rPr lang="en-US" sz="3200" b="0" dirty="0"/>
                  <a:t>Representation vector is [X</a:t>
                </a:r>
                <a:r>
                  <a:rPr lang="en-US" sz="3200" b="0" baseline="-25000" dirty="0"/>
                  <a:t>0</a:t>
                </a:r>
                <a:r>
                  <a:rPr lang="en-US" sz="3200" b="0" dirty="0"/>
                  <a:t>,X</a:t>
                </a:r>
                <a:r>
                  <a:rPr lang="en-US" sz="3200" b="0" baseline="-25000" dirty="0"/>
                  <a:t>1</a:t>
                </a:r>
                <a:r>
                  <a:rPr lang="en-US" sz="3200" b="0" dirty="0"/>
                  <a:t>,…X</a:t>
                </a:r>
                <a:r>
                  <a:rPr lang="en-US" sz="3200" b="0" baseline="-25000" dirty="0"/>
                  <a:t>N-1</a:t>
                </a:r>
                <a:r>
                  <a:rPr lang="en-US" sz="3200" b="0" dirty="0"/>
                  <a:t>]; </a:t>
                </a:r>
                <a:br>
                  <a:rPr lang="en-US" sz="3200" b="0" dirty="0"/>
                </a:br>
                <a:r>
                  <a:rPr lang="en-US" sz="3200" b="0" dirty="0" err="1"/>
                  <a:t>X</a:t>
                </a:r>
                <a:r>
                  <a:rPr lang="en-US" sz="3200" b="0" baseline="-25000" dirty="0" err="1"/>
                  <a:t>n</a:t>
                </a:r>
                <a:r>
                  <a:rPr lang="en-US" sz="3200" b="0" dirty="0"/>
                  <a:t> complex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7046E-3908-9B44-B578-03B6F4A6D1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2611" b="-29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ABA16B-F591-6440-A8EE-AAD39A92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B37B6-C770-0148-8AD5-6CBF1AE6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E7C9FC-6E99-6D4C-A8E1-1CEA9E6D6653}"/>
                  </a:ext>
                </a:extLst>
              </p:cNvPr>
              <p:cNvSpPr txBox="1"/>
              <p:nvPr/>
            </p:nvSpPr>
            <p:spPr>
              <a:xfrm>
                <a:off x="637903" y="2044262"/>
                <a:ext cx="8020594" cy="13847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]=</m:t>
                      </m:r>
                      <m:sSub>
                        <m:sSub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E7C9FC-6E99-6D4C-A8E1-1CEA9E6D6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03" y="2044262"/>
                <a:ext cx="8020594" cy="1384738"/>
              </a:xfrm>
              <a:prstGeom prst="rect">
                <a:avLst/>
              </a:prstGeom>
              <a:blipFill>
                <a:blip r:embed="rId3"/>
                <a:stretch>
                  <a:fillRect l="-948" t="-113636" b="-17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346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B1B3E-5E5F-D24D-95E9-5821D6554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62850"/>
          </a:xfrm>
        </p:spPr>
        <p:txBody>
          <a:bodyPr>
            <a:normAutofit fontScale="90000"/>
          </a:bodyPr>
          <a:lstStyle/>
          <a:p>
            <a:r>
              <a:rPr lang="en-US" dirty="0"/>
              <a:t>DFT – Discrete Fourier Transform</a:t>
            </a:r>
            <a:br>
              <a:rPr lang="en-US" dirty="0"/>
            </a:br>
            <a:r>
              <a:rPr lang="en-US" dirty="0"/>
              <a:t>(Complex Representation)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7046E-3908-9B44-B578-03B6F4A6D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 any sequence of time samples as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Compute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 by dot product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ABA16B-F591-6440-A8EE-AAD39A92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B37B6-C770-0148-8AD5-6CBF1AE6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81F2C8-854C-DC4B-87DB-1B884E55857F}"/>
                  </a:ext>
                </a:extLst>
              </p:cNvPr>
              <p:cNvSpPr/>
              <p:nvPr/>
            </p:nvSpPr>
            <p:spPr>
              <a:xfrm>
                <a:off x="2023830" y="2238529"/>
                <a:ext cx="5096340" cy="1390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sz="3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sz="26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  <m:sup/>
                              </m:sSubSup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3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3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𝑛𝑘</m:t>
                                      </m:r>
                                    </m:num>
                                    <m:den>
                                      <m:r>
                                        <a:rPr lang="en-US" sz="3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81F2C8-854C-DC4B-87DB-1B884E5585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830" y="2238529"/>
                <a:ext cx="5096340" cy="1390830"/>
              </a:xfrm>
              <a:prstGeom prst="rect">
                <a:avLst/>
              </a:prstGeom>
              <a:blipFill>
                <a:blip r:embed="rId2"/>
                <a:stretch>
                  <a:fillRect t="-100901" b="-15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218E7A-5ECF-9146-BF35-2823B961CF18}"/>
                  </a:ext>
                </a:extLst>
              </p:cNvPr>
              <p:cNvSpPr txBox="1"/>
              <p:nvPr/>
            </p:nvSpPr>
            <p:spPr>
              <a:xfrm>
                <a:off x="2776020" y="4766739"/>
                <a:ext cx="4265911" cy="1477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32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r>
                                    <a:rPr lang="en-US" sz="3200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sz="32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  <m:r>
                                    <a:rPr lang="en-US" sz="3200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sz="32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218E7A-5ECF-9146-BF35-2823B961C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020" y="4766739"/>
                <a:ext cx="4265911" cy="1477520"/>
              </a:xfrm>
              <a:prstGeom prst="rect">
                <a:avLst/>
              </a:prstGeom>
              <a:blipFill>
                <a:blip r:embed="rId3"/>
                <a:stretch>
                  <a:fillRect l="-7440" t="-102542" b="-16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425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B1B3E-5E5F-D24D-95E9-5821D6554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62850"/>
          </a:xfrm>
        </p:spPr>
        <p:txBody>
          <a:bodyPr>
            <a:normAutofit fontScale="90000"/>
          </a:bodyPr>
          <a:lstStyle/>
          <a:p>
            <a:r>
              <a:rPr lang="en-US" dirty="0"/>
              <a:t>DFT – Discrete Fourier Transform</a:t>
            </a:r>
            <a:br>
              <a:rPr lang="en-US" dirty="0"/>
            </a:br>
            <a:r>
              <a:rPr lang="en-US" dirty="0"/>
              <a:t>(Complex Representation)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7046E-3908-9B44-B578-03B6F4A6D1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Compute </a:t>
                </a:r>
                <a:r>
                  <a:rPr lang="en-US" dirty="0" err="1"/>
                  <a:t>X</a:t>
                </a:r>
                <a:r>
                  <a:rPr lang="en-US" baseline="-25000" dirty="0" err="1"/>
                  <a:t>n</a:t>
                </a:r>
                <a:r>
                  <a:rPr lang="en-US" dirty="0"/>
                  <a:t> by dot product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Same as … compute a</a:t>
                </a:r>
                <a:r>
                  <a:rPr lang="en-US" baseline="-25000" dirty="0"/>
                  <a:t>n</a:t>
                </a:r>
                <a:r>
                  <a:rPr lang="en-US" dirty="0"/>
                  <a:t>, </a:t>
                </a:r>
                <a:r>
                  <a:rPr lang="en-US" dirty="0" err="1"/>
                  <a:t>b</a:t>
                </a:r>
                <a:r>
                  <a:rPr lang="en-US" baseline="-25000" dirty="0" err="1"/>
                  <a:t>n</a:t>
                </a:r>
                <a:r>
                  <a:rPr lang="en-US" dirty="0"/>
                  <a:t> by dot product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𝑆𝑎𝑚𝑝𝑙𝑒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𝑆𝑎𝑚𝑝𝑙𝑒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7046E-3908-9B44-B578-03B6F4A6D1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b="-11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ABA16B-F591-6440-A8EE-AAD39A92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B37B6-C770-0148-8AD5-6CBF1AE6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218E7A-5ECF-9146-BF35-2823B961CF18}"/>
                  </a:ext>
                </a:extLst>
              </p:cNvPr>
              <p:cNvSpPr txBox="1"/>
              <p:nvPr/>
            </p:nvSpPr>
            <p:spPr>
              <a:xfrm>
                <a:off x="2483928" y="2499961"/>
                <a:ext cx="4279954" cy="1477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32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r>
                                    <a:rPr lang="en-US" sz="3200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sz="32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  <m:r>
                                    <a:rPr lang="en-US" sz="3200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sz="32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218E7A-5ECF-9146-BF35-2823B961C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928" y="2499961"/>
                <a:ext cx="4279954" cy="1477520"/>
              </a:xfrm>
              <a:prstGeom prst="rect">
                <a:avLst/>
              </a:prstGeom>
              <a:blipFill>
                <a:blip r:embed="rId3"/>
                <a:stretch>
                  <a:fillRect l="-7101" t="-103419" b="-16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32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B1B3E-5E5F-D24D-95E9-5821D6554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62850"/>
          </a:xfrm>
        </p:spPr>
        <p:txBody>
          <a:bodyPr>
            <a:normAutofit fontScale="90000"/>
          </a:bodyPr>
          <a:lstStyle/>
          <a:p>
            <a:r>
              <a:rPr lang="en-US" dirty="0"/>
              <a:t>DFT – Discrete Fourier Transform</a:t>
            </a:r>
            <a:br>
              <a:rPr lang="en-US" dirty="0"/>
            </a:br>
            <a:r>
              <a:rPr lang="en-US" dirty="0"/>
              <a:t>(Complex Representation)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7046E-3908-9B44-B578-03B6F4A6D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Compute X</a:t>
            </a:r>
            <a:r>
              <a:rPr lang="en-US" baseline="-25000" dirty="0"/>
              <a:t>K</a:t>
            </a:r>
            <a:r>
              <a:rPr lang="en-US" dirty="0"/>
              <a:t> by dot product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find the </a:t>
            </a:r>
            <a:r>
              <a:rPr lang="en-US" dirty="0">
                <a:solidFill>
                  <a:srgbClr val="0000FF"/>
                </a:solidFill>
              </a:rPr>
              <a:t>energy</a:t>
            </a:r>
            <a:r>
              <a:rPr lang="en-US" dirty="0"/>
              <a:t> at a </a:t>
            </a:r>
            <a:r>
              <a:rPr lang="en-US" dirty="0">
                <a:solidFill>
                  <a:srgbClr val="FF9800"/>
                </a:solidFill>
              </a:rPr>
              <a:t>particular frequency</a:t>
            </a:r>
            <a:r>
              <a:rPr lang="en-US" dirty="0"/>
              <a:t>, spin </a:t>
            </a:r>
            <a:r>
              <a:rPr lang="en-US" dirty="0">
                <a:solidFill>
                  <a:srgbClr val="FF8B95"/>
                </a:solidFill>
              </a:rPr>
              <a:t>your signal </a:t>
            </a:r>
            <a:r>
              <a:rPr lang="en-US" dirty="0"/>
              <a:t>around a circle </a:t>
            </a:r>
            <a:r>
              <a:rPr lang="en-US" dirty="0">
                <a:solidFill>
                  <a:srgbClr val="FF9800"/>
                </a:solidFill>
              </a:rPr>
              <a:t>at that frequency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average a bunch of points along that path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ABA16B-F591-6440-A8EE-AAD39A92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B37B6-C770-0148-8AD5-6CBF1AE6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218E7A-5ECF-9146-BF35-2823B961CF18}"/>
                  </a:ext>
                </a:extLst>
              </p:cNvPr>
              <p:cNvSpPr txBox="1"/>
              <p:nvPr/>
            </p:nvSpPr>
            <p:spPr>
              <a:xfrm>
                <a:off x="2483928" y="2499961"/>
                <a:ext cx="4176143" cy="1477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98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8B9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8B95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32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r>
                                    <a:rPr lang="en-US" sz="3200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  <m:r>
                                    <a:rPr lang="en-US" sz="3200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FF98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218E7A-5ECF-9146-BF35-2823B961C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928" y="2499961"/>
                <a:ext cx="4176143" cy="1477520"/>
              </a:xfrm>
              <a:prstGeom prst="rect">
                <a:avLst/>
              </a:prstGeom>
              <a:blipFill>
                <a:blip r:embed="rId2"/>
                <a:stretch>
                  <a:fillRect l="-8511" t="-103419" b="-16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3844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9672E-CC9C-9049-8602-7259DE2C1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75756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Don’t let notation confuse you</a:t>
            </a:r>
            <a:br>
              <a:rPr lang="en-US" dirty="0"/>
            </a:br>
            <a:r>
              <a:rPr lang="en-US" dirty="0"/>
              <a:t>Expanding….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D1853-768D-1141-89B8-EF2C721A0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272924"/>
            <a:ext cx="8686800" cy="2953705"/>
          </a:xfrm>
        </p:spPr>
        <p:txBody>
          <a:bodyPr>
            <a:normAutofit/>
          </a:bodyPr>
          <a:lstStyle/>
          <a:p>
            <a:r>
              <a:rPr lang="en-US" dirty="0"/>
              <a:t>E.g. for n=2, this says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0" dirty="0"/>
              <a:t>…which is dot product we performed in </a:t>
            </a:r>
            <a:r>
              <a:rPr lang="en-US" b="0" dirty="0" err="1"/>
              <a:t>preclass</a:t>
            </a:r>
            <a:r>
              <a:rPr lang="en-US" b="0" dirty="0"/>
              <a:t> 5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975785-515D-1D4A-BEA2-ABDE79ED7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B8B34C-8F4F-2C42-BF26-2F57D464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1456C3F-3DEC-3146-AB46-195FF571371E}"/>
                  </a:ext>
                </a:extLst>
              </p:cNvPr>
              <p:cNvSpPr/>
              <p:nvPr/>
            </p:nvSpPr>
            <p:spPr>
              <a:xfrm>
                <a:off x="1410614" y="1959936"/>
                <a:ext cx="6475171" cy="1312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nary>
                        <m:naryPr>
                          <m:chr m:val="∑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𝑆𝑎𝑚𝑝𝑙𝑒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1456C3F-3DEC-3146-AB46-195FF57137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614" y="1959936"/>
                <a:ext cx="6475171" cy="1312988"/>
              </a:xfrm>
              <a:prstGeom prst="rect">
                <a:avLst/>
              </a:prstGeom>
              <a:blipFill>
                <a:blip r:embed="rId2"/>
                <a:stretch>
                  <a:fillRect t="-99048" b="-15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B548B9-163B-E447-A9CC-3D1C3E57D028}"/>
                  </a:ext>
                </a:extLst>
              </p:cNvPr>
              <p:cNvSpPr txBox="1"/>
              <p:nvPr/>
            </p:nvSpPr>
            <p:spPr>
              <a:xfrm>
                <a:off x="575585" y="4001265"/>
                <a:ext cx="8482963" cy="5846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𝑑𝑜𝑡𝑝𝑟𝑜𝑑𝑢𝑐𝑡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𝑆𝑎𝑚𝑝𝑙𝑒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,[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2∗2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func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2∗2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∗2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,…])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B548B9-163B-E447-A9CC-3D1C3E57D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85" y="4001265"/>
                <a:ext cx="8482963" cy="584647"/>
              </a:xfrm>
              <a:prstGeom prst="rect">
                <a:avLst/>
              </a:prstGeom>
              <a:blipFill>
                <a:blip r:embed="rId3"/>
                <a:stretch>
                  <a:fillRect r="-448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E7DCD58-E705-464B-BE45-192C79698831}"/>
                  </a:ext>
                </a:extLst>
              </p:cNvPr>
              <p:cNvSpPr txBox="1"/>
              <p:nvPr/>
            </p:nvSpPr>
            <p:spPr>
              <a:xfrm>
                <a:off x="279221" y="4787955"/>
                <a:ext cx="8585555" cy="5262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𝑑𝑜𝑡𝑝𝑟𝑜𝑑𝑢𝑐𝑡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𝑆𝑎𝑚𝑝𝑙𝑒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,[0,0.95,0.59,−0.59,−0.95,0,0.95,0.59,−0.59,−0.95,0])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E7DCD58-E705-464B-BE45-192C79698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21" y="4787955"/>
                <a:ext cx="8585555" cy="526298"/>
              </a:xfrm>
              <a:prstGeom prst="rect">
                <a:avLst/>
              </a:prstGeom>
              <a:blipFill>
                <a:blip r:embed="rId4"/>
                <a:stretch>
                  <a:fillRect t="-4762" r="-295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BAACCE3-84F8-024C-B145-8C5BA09DD679}"/>
              </a:ext>
            </a:extLst>
          </p:cNvPr>
          <p:cNvSpPr txBox="1"/>
          <p:nvPr/>
        </p:nvSpPr>
        <p:spPr>
          <a:xfrm>
            <a:off x="2380343" y="6534912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Don’t let notation confuse you…</a:t>
            </a:r>
          </a:p>
        </p:txBody>
      </p:sp>
    </p:spTree>
    <p:extLst>
      <p:ext uri="{BB962C8B-B14F-4D97-AF65-F5344CB8AC3E}">
        <p14:creationId xmlns:p14="http://schemas.microsoft.com/office/powerpoint/2010/main" val="42959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Discrete Fourier Transforms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19702"/>
            <a:ext cx="8686800" cy="189242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 DFT transforms N samples of a signal in time domain </a:t>
            </a:r>
          </a:p>
          <a:p>
            <a:pPr lvl="1"/>
            <a:r>
              <a:rPr lang="en-US" dirty="0"/>
              <a:t>into a (periodic) frequency representation with N samples</a:t>
            </a:r>
          </a:p>
          <a:p>
            <a:pPr lvl="1"/>
            <a:r>
              <a:rPr lang="en-US" dirty="0"/>
              <a:t>So we don’t have to deal with real signals anymore</a:t>
            </a:r>
          </a:p>
          <a:p>
            <a:r>
              <a:rPr lang="en-US" dirty="0"/>
              <a:t>We work with sampled signals (quantized in time), </a:t>
            </a:r>
          </a:p>
          <a:p>
            <a:pPr lvl="1"/>
            <a:r>
              <a:rPr lang="en-US" dirty="0"/>
              <a:t>and the frequency representation we get is also quantized frequency!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b="53129"/>
          <a:stretch/>
        </p:blipFill>
        <p:spPr bwMode="auto">
          <a:xfrm>
            <a:off x="5545044" y="3108304"/>
            <a:ext cx="3352800" cy="173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39644" y="6487913"/>
            <a:ext cx="48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(sepwww.stanford.edu/</a:t>
            </a:r>
            <a:r>
              <a:rPr lang="en-US" sz="1600" dirty="0" err="1">
                <a:solidFill>
                  <a:schemeClr val="bg1"/>
                </a:solidFill>
              </a:rPr>
              <a:t>oldsep</a:t>
            </a:r>
            <a:r>
              <a:rPr lang="en-US" sz="1600" dirty="0">
                <a:solidFill>
                  <a:schemeClr val="bg1"/>
                </a:solidFill>
              </a:rPr>
              <a:t>/hale/FftLab.html)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226813" y="4538434"/>
                <a:ext cx="4107215" cy="958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𝐷𝐹𝑇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813" y="4538434"/>
                <a:ext cx="4107215" cy="958083"/>
              </a:xfrm>
              <a:prstGeom prst="rect">
                <a:avLst/>
              </a:prstGeom>
              <a:blipFill>
                <a:blip r:embed="rId3"/>
                <a:stretch>
                  <a:fillRect t="-96104" b="-150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967197" y="3842872"/>
            <a:ext cx="3563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Music Signal in Discrete Time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87952" y="5718501"/>
            <a:ext cx="5679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Music Signal “Transformed” To Frequency Domain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t="53129"/>
          <a:stretch/>
        </p:blipFill>
        <p:spPr bwMode="auto">
          <a:xfrm>
            <a:off x="5542781" y="4845421"/>
            <a:ext cx="3352800" cy="173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>
            <a:stCxn id="17" idx="2"/>
          </p:cNvCxnSpPr>
          <p:nvPr/>
        </p:nvCxnSpPr>
        <p:spPr>
          <a:xfrm flipH="1">
            <a:off x="3749127" y="4212204"/>
            <a:ext cx="1" cy="3262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749127" y="5496517"/>
            <a:ext cx="1" cy="2155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Saving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However, N can get very large</a:t>
            </a:r>
          </a:p>
          <a:p>
            <a:pPr lvl="1"/>
            <a:r>
              <a:rPr lang="en-US" dirty="0"/>
              <a:t>e.g., with a sampling rate of 44,000Hz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big is N for a 4 minute song?</a:t>
            </a:r>
          </a:p>
          <a:p>
            <a:r>
              <a:rPr lang="en-US" dirty="0"/>
              <a:t>How many operations does this translate to?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To compute one frequency component?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To compute all N frequency components?</a:t>
            </a:r>
          </a:p>
          <a:p>
            <a:r>
              <a:rPr lang="en-US" dirty="0"/>
              <a:t>This is not practical. Instead, we use a window of values to which we apply the transform</a:t>
            </a:r>
          </a:p>
          <a:p>
            <a:pPr lvl="1"/>
            <a:r>
              <a:rPr lang="en-US" dirty="0"/>
              <a:t>Typical size: …, 512, 1024, 2048, …</a:t>
            </a:r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/>
              <a:t>ESE 150 -- Spring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Window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example below, we traverse the signal but only look at 64 samples at a time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/>
              <a:t>ESE 150 -- Spring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188" y="2790825"/>
            <a:ext cx="741203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513" y="2738438"/>
            <a:ext cx="75453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743200"/>
            <a:ext cx="75358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305800" y="3200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29600" y="4495800"/>
            <a:ext cx="78544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Freq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6019800"/>
            <a:ext cx="48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(sepwww.stanford.edu/</a:t>
            </a:r>
            <a:r>
              <a:rPr lang="en-US" sz="1600" dirty="0" err="1"/>
              <a:t>oldsep</a:t>
            </a:r>
            <a:r>
              <a:rPr lang="en-US" sz="1600" dirty="0"/>
              <a:t>/hale/FftLab.html)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the Dots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6926"/>
            <a:ext cx="8991600" cy="48466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Intuition, with enough dots, not hard to “connect-the-dots” to reconstruct (understand) the continuous signal.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is the continuous signal here? (Lecture 1: 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3)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Assumes certain regularity conditions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What is enough?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571" y="3554631"/>
            <a:ext cx="4852371" cy="2846169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8AC2CA1-2A8E-6F4C-8F75-9E67B61F2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</p:spTree>
    <p:extLst>
      <p:ext uri="{BB962C8B-B14F-4D97-AF65-F5344CB8AC3E}">
        <p14:creationId xmlns:p14="http://schemas.microsoft.com/office/powerpoint/2010/main" val="16386999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4846638"/>
          </a:xfrm>
        </p:spPr>
        <p:txBody>
          <a:bodyPr/>
          <a:lstStyle/>
          <a:p>
            <a:r>
              <a:rPr lang="en-US" dirty="0"/>
              <a:t>Not really connect-the-dots in time</a:t>
            </a:r>
          </a:p>
          <a:p>
            <a:pPr lvl="1"/>
            <a:r>
              <a:rPr lang="en-US" dirty="0"/>
              <a:t>(previous explanation was oversimplified)</a:t>
            </a:r>
          </a:p>
          <a:p>
            <a:r>
              <a:rPr lang="en-US" dirty="0"/>
              <a:t>Recall near </a:t>
            </a:r>
            <a:r>
              <a:rPr lang="en-US" dirty="0" err="1"/>
              <a:t>Nyquist</a:t>
            </a:r>
            <a:r>
              <a:rPr lang="en-US" dirty="0"/>
              <a:t> rate</a:t>
            </a:r>
          </a:p>
          <a:p>
            <a:pPr lvl="1"/>
            <a:r>
              <a:rPr lang="en-US" dirty="0"/>
              <a:t>Could often miss the peak</a:t>
            </a:r>
          </a:p>
          <a:p>
            <a:pPr lvl="1"/>
            <a:r>
              <a:rPr lang="en-US" dirty="0"/>
              <a:t>Get poor sine waves</a:t>
            </a:r>
          </a:p>
          <a:p>
            <a:pPr lvl="2"/>
            <a:r>
              <a:rPr lang="en-US" dirty="0"/>
              <a:t>…look like peak moves around even if sampled above </a:t>
            </a:r>
            <a:r>
              <a:rPr lang="en-US" dirty="0" err="1"/>
              <a:t>Nyquist</a:t>
            </a:r>
            <a:r>
              <a:rPr lang="en-US" dirty="0"/>
              <a:t> rate</a:t>
            </a:r>
          </a:p>
          <a:p>
            <a:r>
              <a:rPr lang="en-US" dirty="0"/>
              <a:t>Better reconstruction</a:t>
            </a:r>
          </a:p>
          <a:p>
            <a:pPr lvl="1"/>
            <a:r>
              <a:rPr lang="en-US" dirty="0"/>
              <a:t>Convert to frequency</a:t>
            </a:r>
          </a:p>
          <a:p>
            <a:pPr lvl="2"/>
            <a:r>
              <a:rPr lang="en-US" dirty="0"/>
              <a:t>Which can perfectly represent up to half sampling rate</a:t>
            </a:r>
          </a:p>
          <a:p>
            <a:pPr lvl="1"/>
            <a:r>
              <a:rPr lang="en-US" dirty="0"/>
              <a:t>Reconstruct from frequency basis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F38F66-1A75-744D-AF94-AC301858053D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7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Frequency Representation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153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How much information is this musical staff communicating?</a:t>
            </a:r>
            <a:endParaRPr lang="en-US" dirty="0">
              <a:sym typeface="Wingdings" pitchFamily="1" charset="2"/>
            </a:endParaRPr>
          </a:p>
          <a:p>
            <a:r>
              <a:rPr lang="en-US" dirty="0">
                <a:solidFill>
                  <a:srgbClr val="FF6600"/>
                </a:solidFill>
                <a:sym typeface="Wingdings" pitchFamily="1" charset="2"/>
              </a:rPr>
              <a:t>How many keys on piano?  </a:t>
            </a:r>
            <a:r>
              <a:rPr lang="en-US" dirty="0" err="1">
                <a:solidFill>
                  <a:srgbClr val="FF6600"/>
                </a:solidFill>
                <a:sym typeface="Wingdings"/>
              </a:rPr>
              <a:t>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 bits/note</a:t>
            </a:r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pic>
        <p:nvPicPr>
          <p:cNvPr id="28" name="Picture 27" descr="1000px-Beethoven_symphony_5_opening.svg.png">
            <a:extLst>
              <a:ext uri="{FF2B5EF4-FFF2-40B4-BE49-F238E27FC236}">
                <a16:creationId xmlns:a16="http://schemas.microsoft.com/office/drawing/2014/main" id="{2845B189-EF55-464D-A137-BAC9B848C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3314853"/>
            <a:ext cx="8153400" cy="1924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build="p" bldLvl="2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represent signals in frequency domain</a:t>
            </a:r>
          </a:p>
          <a:p>
            <a:pPr lvl="1"/>
            <a:r>
              <a:rPr lang="en-US" dirty="0"/>
              <a:t>Different basis – basis vectors of </a:t>
            </a:r>
            <a:r>
              <a:rPr lang="en-US" dirty="0" err="1"/>
              <a:t>sines</a:t>
            </a:r>
            <a:r>
              <a:rPr lang="en-US" dirty="0"/>
              <a:t> and cosines</a:t>
            </a:r>
          </a:p>
          <a:p>
            <a:r>
              <a:rPr lang="en-US" dirty="0"/>
              <a:t>Often more convenient and efficient than time domain</a:t>
            </a:r>
          </a:p>
          <a:p>
            <a:pPr lvl="1"/>
            <a:r>
              <a:rPr lang="en-US" dirty="0"/>
              <a:t>Remember musical staff</a:t>
            </a:r>
          </a:p>
          <a:p>
            <a:r>
              <a:rPr lang="en-US" dirty="0"/>
              <a:t>Can convert between time and frequency domain</a:t>
            </a:r>
          </a:p>
          <a:p>
            <a:pPr lvl="1"/>
            <a:r>
              <a:rPr lang="en-US" dirty="0"/>
              <a:t>Using a dot-product to calculate time or frequency components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  <p:graphicFrame>
        <p:nvGraphicFramePr>
          <p:cNvPr id="142339" name="Object 3"/>
          <p:cNvGraphicFramePr>
            <a:graphicFrameLocks noChangeAspect="1"/>
          </p:cNvGraphicFramePr>
          <p:nvPr/>
        </p:nvGraphicFramePr>
        <p:xfrm>
          <a:off x="3781425" y="5370513"/>
          <a:ext cx="4559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04" name="Equation" r:id="rId3" imgW="2324100" imgH="431800" progId="Equation.3">
                  <p:embed/>
                </p:oleObj>
              </mc:Choice>
              <mc:Fallback>
                <p:oleObj name="Equation" r:id="rId3" imgW="23241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425" y="5370513"/>
                        <a:ext cx="4559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7" descr="1000px-Beethoven_symphony_5_opening.svg.png">
            <a:extLst>
              <a:ext uri="{FF2B5EF4-FFF2-40B4-BE49-F238E27FC236}">
                <a16:creationId xmlns:a16="http://schemas.microsoft.com/office/drawing/2014/main" id="{1D2EF06D-6A3B-2644-924C-60FA7DACD4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8762" y="2891002"/>
            <a:ext cx="4559300" cy="1075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Week In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Lab 4:</a:t>
            </a:r>
          </a:p>
          <a:p>
            <a:pPr lvl="1"/>
            <a:r>
              <a:rPr lang="en-US" dirty="0"/>
              <a:t>You will identify Frequency components using FFT in </a:t>
            </a:r>
            <a:r>
              <a:rPr lang="en-US" dirty="0" err="1"/>
              <a:t>Matlab</a:t>
            </a:r>
            <a:r>
              <a:rPr lang="en-US" dirty="0"/>
              <a:t>	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Bring headphones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Remember: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Lab 3 report is due on Friday</a:t>
            </a:r>
          </a:p>
          <a:p>
            <a:endParaRPr lang="en-US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7500" y="6534912"/>
            <a:ext cx="3581400" cy="365125"/>
          </a:xfrm>
        </p:spPr>
        <p:txBody>
          <a:bodyPr/>
          <a:lstStyle/>
          <a:p>
            <a:r>
              <a:rPr lang="en-US"/>
              <a:t>ESE 150 -- Spring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ESE325 – whole course on Fourier Analysis</a:t>
            </a:r>
          </a:p>
          <a:p>
            <a:r>
              <a:rPr lang="en-US" dirty="0"/>
              <a:t>ESE224 – signal processing</a:t>
            </a:r>
          </a:p>
          <a:p>
            <a:r>
              <a:rPr lang="en-US" dirty="0"/>
              <a:t>ESE215, 319, 419 – reason about behavior of circuits in time and frequency domains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S. Smith, “The Scientists and Engineer’s Guide to Digital Signal Processing,” 1997.</a:t>
            </a:r>
          </a:p>
          <a:p>
            <a:r>
              <a:rPr lang="en-US" sz="2400" dirty="0">
                <a:hlinkClick r:id="rId2"/>
              </a:rPr>
              <a:t>https://betterexplained.com/articles/an-interactive-guide-to-the-fourier-transform/</a:t>
            </a:r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</p:spTree>
    <p:extLst>
      <p:ext uri="{BB962C8B-B14F-4D97-AF65-F5344CB8AC3E}">
        <p14:creationId xmlns:p14="http://schemas.microsoft.com/office/powerpoint/2010/main" val="784906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piano_D27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833" r="-20833"/>
          <a:stretch>
            <a:fillRect/>
          </a:stretch>
        </p:blipFill>
        <p:spPr>
          <a:xfrm>
            <a:off x="533400" y="1524000"/>
            <a:ext cx="7772400" cy="4114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AA9BD-BD65-054D-A875-8CE63F494A1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5791200"/>
            <a:ext cx="7455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Hamburg Steinway D-274 Piano photo by Karl </a:t>
            </a:r>
            <a:r>
              <a:rPr lang="en-US" dirty="0" err="1">
                <a:latin typeface="+mn-lt"/>
              </a:rPr>
              <a:t>Kunde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6248400"/>
            <a:ext cx="5786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https://commons.wikimedia.org/wiki/File:D274.jpg</a:t>
            </a:r>
          </a:p>
        </p:txBody>
      </p:sp>
      <p:pic>
        <p:nvPicPr>
          <p:cNvPr id="9" name="Picture 8" descr="1024px-Piano_Frequencies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457200"/>
            <a:ext cx="4511660" cy="867967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AA9BD-BD65-054D-A875-8CE63F494A1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Content Placeholder 7" descr="musrange.gif"/>
          <p:cNvPicPr>
            <a:picLocks noGrp="1" noChangeAspect="1"/>
          </p:cNvPicPr>
          <p:nvPr>
            <p:ph idx="1"/>
          </p:nvPr>
        </p:nvPicPr>
        <p:blipFill>
          <a:blip r:embed="rId2"/>
          <a:srcRect l="-31642" r="-31642"/>
          <a:stretch>
            <a:fillRect/>
          </a:stretch>
        </p:blipFill>
        <p:spPr>
          <a:xfrm>
            <a:off x="-1295400" y="152400"/>
            <a:ext cx="11082867" cy="5867400"/>
          </a:xfrm>
        </p:spPr>
      </p:pic>
      <p:sp>
        <p:nvSpPr>
          <p:cNvPr id="9" name="TextBox 8"/>
          <p:cNvSpPr txBox="1"/>
          <p:nvPr/>
        </p:nvSpPr>
        <p:spPr>
          <a:xfrm>
            <a:off x="2286000" y="6096000"/>
            <a:ext cx="5637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Larry </a:t>
            </a:r>
            <a:r>
              <a:rPr lang="en-US" sz="1800" dirty="0" err="1">
                <a:latin typeface="+mn-lt"/>
              </a:rPr>
              <a:t>Solomn</a:t>
            </a:r>
            <a:r>
              <a:rPr lang="en-US" sz="1800" dirty="0">
                <a:latin typeface="+mn-lt"/>
              </a:rPr>
              <a:t>: http://</a:t>
            </a:r>
            <a:r>
              <a:rPr lang="en-US" sz="1800" dirty="0" err="1">
                <a:latin typeface="+mn-lt"/>
              </a:rPr>
              <a:t>solomonsmusic.net/insrange.htm</a:t>
            </a:r>
            <a:endParaRPr lang="en-US" sz="1800" dirty="0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2020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17260</TotalTime>
  <Words>3826</Words>
  <Application>Microsoft Macintosh PowerPoint</Application>
  <PresentationFormat>On-screen Show (4:3)</PresentationFormat>
  <Paragraphs>1242</Paragraphs>
  <Slides>73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4" baseType="lpstr">
      <vt:lpstr>Arial</vt:lpstr>
      <vt:lpstr>Calibri</vt:lpstr>
      <vt:lpstr>Cambria Math</vt:lpstr>
      <vt:lpstr>CMMI12</vt:lpstr>
      <vt:lpstr>CMR12</vt:lpstr>
      <vt:lpstr>Courier New</vt:lpstr>
      <vt:lpstr>Symbol</vt:lpstr>
      <vt:lpstr>Times New Roman</vt:lpstr>
      <vt:lpstr>Wingdings 2</vt:lpstr>
      <vt:lpstr>ESE 578–</vt:lpstr>
      <vt:lpstr>Equation</vt:lpstr>
      <vt:lpstr>PowerPoint Presentation</vt:lpstr>
      <vt:lpstr>Teaser</vt:lpstr>
      <vt:lpstr>Teaser</vt:lpstr>
      <vt:lpstr>Information</vt:lpstr>
      <vt:lpstr>Representation</vt:lpstr>
      <vt:lpstr>Frequency Representation</vt:lpstr>
      <vt:lpstr>Frequency Representation</vt:lpstr>
      <vt:lpstr>PowerPoint Presentation</vt:lpstr>
      <vt:lpstr>PowerPoint Presentation</vt:lpstr>
      <vt:lpstr>Frequency Representation</vt:lpstr>
      <vt:lpstr>Lab 2 postlab</vt:lpstr>
      <vt:lpstr>Conclude</vt:lpstr>
      <vt:lpstr>Lecture Topics</vt:lpstr>
      <vt:lpstr>Course Map</vt:lpstr>
      <vt:lpstr>Course Map – Week 5</vt:lpstr>
      <vt:lpstr>What we did in Lab…</vt:lpstr>
      <vt:lpstr>What is the Frequency Domain?</vt:lpstr>
      <vt:lpstr>Musical Representation</vt:lpstr>
      <vt:lpstr>Time-Domain &amp; Frequency-domain</vt:lpstr>
      <vt:lpstr>Frequency-domain</vt:lpstr>
      <vt:lpstr>Frequency-domain</vt:lpstr>
      <vt:lpstr>Remember Week 2: Preclass 3</vt:lpstr>
      <vt:lpstr>Frequency-domain</vt:lpstr>
      <vt:lpstr>Frequency-domain</vt:lpstr>
      <vt:lpstr>Vector Background</vt:lpstr>
      <vt:lpstr>Vector Space</vt:lpstr>
      <vt:lpstr>Vector Space</vt:lpstr>
      <vt:lpstr>Orthogonal Basis</vt:lpstr>
      <vt:lpstr>Different Representations</vt:lpstr>
      <vt:lpstr>Can change Representations</vt:lpstr>
      <vt:lpstr>Complex Numbers</vt:lpstr>
      <vt:lpstr>The Fourier Series</vt:lpstr>
      <vt:lpstr>History…</vt:lpstr>
      <vt:lpstr>Fourier Series – more formally</vt:lpstr>
      <vt:lpstr>Fourier Series – Why does it work?</vt:lpstr>
      <vt:lpstr>Fourier Series – Sawtooth wave</vt:lpstr>
      <vt:lpstr>Fourier Series – Square Wave</vt:lpstr>
      <vt:lpstr>Fourier Series (Review of key points)</vt:lpstr>
      <vt:lpstr>Nyquist</vt:lpstr>
      <vt:lpstr>Interlude</vt:lpstr>
      <vt:lpstr>What now?</vt:lpstr>
      <vt:lpstr>Vector Background</vt:lpstr>
      <vt:lpstr>Change of Bases</vt:lpstr>
      <vt:lpstr>Change of Bases</vt:lpstr>
      <vt:lpstr>The Fourier Transform</vt:lpstr>
      <vt:lpstr>Preclass 5</vt:lpstr>
      <vt:lpstr>Preclass 5</vt:lpstr>
      <vt:lpstr>Observe</vt:lpstr>
      <vt:lpstr>Observe</vt:lpstr>
      <vt:lpstr>Time and Frequency Bases</vt:lpstr>
      <vt:lpstr>Frequency-domain</vt:lpstr>
      <vt:lpstr>Discrete Fourier Transforms</vt:lpstr>
      <vt:lpstr>Warning</vt:lpstr>
      <vt:lpstr>DFT – Discrete Fourier Transform</vt:lpstr>
      <vt:lpstr>Remember Week 2: Preclass 3</vt:lpstr>
      <vt:lpstr>Remember Week 2: Preclass 3</vt:lpstr>
      <vt:lpstr>DFT – Discrete Fourier Transform</vt:lpstr>
      <vt:lpstr>DFT – Discrete Fourier Transform</vt:lpstr>
      <vt:lpstr>DFT – Discrete Fourier Transform</vt:lpstr>
      <vt:lpstr>DFT – Discrete Fourier Transform (Complex Representation)</vt:lpstr>
      <vt:lpstr>DFT – Discrete Fourier Transform (Complex Representation)</vt:lpstr>
      <vt:lpstr>DFT – Discrete Fourier Transform (Complex Representation)</vt:lpstr>
      <vt:lpstr>DFT – Discrete Fourier Transform (Complex Representation)</vt:lpstr>
      <vt:lpstr>Don’t let notation confuse you Expanding….</vt:lpstr>
      <vt:lpstr>Discrete Fourier Transforms</vt:lpstr>
      <vt:lpstr>Saving resources</vt:lpstr>
      <vt:lpstr>A Window Operation</vt:lpstr>
      <vt:lpstr>Connect the Dots</vt:lpstr>
      <vt:lpstr>Reconstruction</vt:lpstr>
      <vt:lpstr>Big Ideas</vt:lpstr>
      <vt:lpstr>This Week In Lab</vt:lpstr>
      <vt:lpstr>Learn More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 250: Digital Audio Basics</dc:title>
  <dc:creator>Edin;Farmer</dc:creator>
  <cp:lastModifiedBy>Dehon, Andre</cp:lastModifiedBy>
  <cp:revision>519</cp:revision>
  <cp:lastPrinted>2020-02-12T20:06:17Z</cp:lastPrinted>
  <dcterms:created xsi:type="dcterms:W3CDTF">2018-05-17T23:28:15Z</dcterms:created>
  <dcterms:modified xsi:type="dcterms:W3CDTF">2020-02-12T21:09:13Z</dcterms:modified>
</cp:coreProperties>
</file>