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307" r:id="rId2"/>
    <p:sldId id="308" r:id="rId3"/>
    <p:sldId id="311" r:id="rId4"/>
    <p:sldId id="414" r:id="rId5"/>
    <p:sldId id="344" r:id="rId6"/>
    <p:sldId id="413" r:id="rId7"/>
    <p:sldId id="333" r:id="rId8"/>
    <p:sldId id="402" r:id="rId9"/>
    <p:sldId id="405" r:id="rId10"/>
    <p:sldId id="335" r:id="rId11"/>
    <p:sldId id="338" r:id="rId12"/>
    <p:sldId id="345" r:id="rId13"/>
    <p:sldId id="346" r:id="rId14"/>
    <p:sldId id="347" r:id="rId15"/>
    <p:sldId id="365" r:id="rId16"/>
    <p:sldId id="351" r:id="rId17"/>
    <p:sldId id="348" r:id="rId18"/>
    <p:sldId id="349" r:id="rId19"/>
    <p:sldId id="415" r:id="rId20"/>
    <p:sldId id="416" r:id="rId21"/>
    <p:sldId id="406" r:id="rId22"/>
    <p:sldId id="350" r:id="rId23"/>
    <p:sldId id="395" r:id="rId24"/>
    <p:sldId id="353" r:id="rId25"/>
    <p:sldId id="368" r:id="rId26"/>
    <p:sldId id="369" r:id="rId27"/>
    <p:sldId id="370" r:id="rId28"/>
    <p:sldId id="417" r:id="rId29"/>
    <p:sldId id="317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7900"/>
    <a:srgbClr val="0000FF"/>
    <a:srgbClr val="FF0000"/>
    <a:srgbClr val="3333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97"/>
    <p:restoredTop sz="94651"/>
  </p:normalViewPr>
  <p:slideViewPr>
    <p:cSldViewPr snapToGrid="0">
      <p:cViewPr varScale="1">
        <p:scale>
          <a:sx n="105" d="100"/>
          <a:sy n="105" d="100"/>
        </p:scale>
        <p:origin x="36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BD1B55-049B-42D7-8AA3-18C3C20C4336}" type="datetimeFigureOut">
              <a:rPr lang="en-US" smtClean="0"/>
              <a:pPr/>
              <a:t>1/31/21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A1EBE-2AF2-4254-AC3F-2FEB5D0CC4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2444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55527-9B63-4AEC-8D52-31FEBD65D890}" type="datetimeFigureOut">
              <a:rPr lang="en-US" smtClean="0"/>
              <a:pPr/>
              <a:t>1/31/21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87388-6114-4FC4-A839-2F2181B232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401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F583F7-7D16-AE46-97B7-605414FECD42}" type="slidenum">
              <a:rPr lang="en-US"/>
              <a:pPr/>
              <a:t>1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D38E9C-B7A5-2C40-9679-2B03633F8580}" type="slidenum">
              <a:rPr lang="en-US"/>
              <a:pPr/>
              <a:t>3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587388-6114-4FC4-A839-2F2181B2321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654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75C57-0957-47CC-A9CC-809F2EC380BE}" type="datetime1">
              <a:rPr lang="en-US" smtClean="0"/>
              <a:pPr/>
              <a:t>1/31/21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ESE 250 - Spring'13 DeHon, Kod &amp; Kadric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" y="-48260"/>
            <a:ext cx="9151620" cy="1038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F950B-F33A-4B73-8777-E024CDA5DE5D}" type="datetime1">
              <a:rPr lang="en-US" smtClean="0"/>
              <a:pPr/>
              <a:t>1/31/21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69539-19DC-4B30-B68D-C9110802E528}" type="datetime1">
              <a:rPr lang="en-US" smtClean="0"/>
              <a:pPr/>
              <a:t>1/31/21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1/31/21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</p:cSld>
  <p:clrMapOvr>
    <a:masterClrMapping/>
  </p:clrMapOvr>
  <p:transition>
    <p:fade/>
  </p:transition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1/31/21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9928781"/>
      </p:ext>
    </p:extLst>
  </p:cSld>
  <p:clrMapOvr>
    <a:masterClrMapping/>
  </p:clrMapOvr>
  <p:transition>
    <p:fade/>
  </p:transition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1/31/21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7018719"/>
      </p:ext>
    </p:extLst>
  </p:cSld>
  <p:clrMapOvr>
    <a:masterClrMapping/>
  </p:clrMapOvr>
  <p:transition>
    <p:fade/>
  </p:transition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1/31/21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8804470"/>
      </p:ext>
    </p:extLst>
  </p:cSld>
  <p:clrMapOvr>
    <a:masterClrMapping/>
  </p:clrMapOvr>
  <p:transition>
    <p:fade/>
  </p:transition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1/31/21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414353"/>
      </p:ext>
    </p:extLst>
  </p:cSld>
  <p:clrMapOvr>
    <a:masterClrMapping/>
  </p:clrMapOvr>
  <p:transition>
    <p:fade/>
  </p:transition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1/31/21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414353"/>
      </p:ext>
    </p:extLst>
  </p:cSld>
  <p:clrMapOvr>
    <a:masterClrMapping/>
  </p:clrMapOvr>
  <p:transition>
    <p:fade/>
  </p:transition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1/31/21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414353"/>
      </p:ext>
    </p:extLst>
  </p:cSld>
  <p:clrMapOvr>
    <a:masterClrMapping/>
  </p:clrMapOvr>
  <p:transition>
    <p:fade/>
  </p:transition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1/31/21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gradFill flip="none" rotWithShape="1">
            <a:gsLst>
              <a:gs pos="0">
                <a:srgbClr val="011B4E"/>
              </a:gs>
              <a:gs pos="50000">
                <a:srgbClr val="011F5B"/>
              </a:gs>
              <a:gs pos="100000">
                <a:srgbClr val="011F5B"/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small" baseline="0"/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4663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A715E-755C-488E-A7F0-4DC0E3A54954}" type="datetime1">
              <a:rPr lang="en-US" smtClean="0"/>
              <a:pPr/>
              <a:t>1/31/21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534912"/>
            <a:ext cx="758952" cy="246888"/>
          </a:xfrm>
        </p:spPr>
        <p:txBody>
          <a:bodyPr/>
          <a:lstStyle>
            <a:lvl1pPr>
              <a:defRPr sz="1400" b="1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gradFill flip="none" rotWithShape="1">
            <a:gsLst>
              <a:gs pos="0">
                <a:srgbClr val="011B4E"/>
              </a:gs>
              <a:gs pos="50000">
                <a:srgbClr val="011F5B"/>
              </a:gs>
              <a:gs pos="100000">
                <a:srgbClr val="011F5B"/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1/31/21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1/31/21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1/31/21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1/31/21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1/31/21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1/31/21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1/31/21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6805E-1D09-481B-989B-DDCEB6817352}" type="datetime1">
              <a:rPr lang="en-US" smtClean="0"/>
              <a:pPr/>
              <a:t>1/31/21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A737E-C098-4C72-A5D9-081BF6BEAE62}" type="datetime1">
              <a:rPr lang="en-US" smtClean="0"/>
              <a:pPr/>
              <a:t>1/31/21</a:t>
            </a:fld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39E6-083C-427E-BFC5-BAC7B8B12156}" type="datetime1">
              <a:rPr lang="en-US" smtClean="0"/>
              <a:pPr/>
              <a:t>1/31/21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8F2D5-EC41-4D26-B054-0AE76096061B}" type="datetime1">
              <a:rPr lang="en-US" smtClean="0"/>
              <a:pPr/>
              <a:t>1/31/21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4174-8509-4CC6-B426-0967D399E45D}" type="datetime1">
              <a:rPr lang="en-US" smtClean="0"/>
              <a:pPr/>
              <a:t>1/31/21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C048D-4375-401E-BA4B-1AF87E096186}" type="datetime1">
              <a:rPr lang="en-US" smtClean="0"/>
              <a:pPr/>
              <a:t>1/31/21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97023-D04D-4867-BB4D-A390E03C071C}" type="datetime1">
              <a:rPr lang="en-US" smtClean="0"/>
              <a:pPr/>
              <a:t>1/31/21</a:t>
            </a:fld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305A6B6-EAA9-41B8-90C2-42E5107B6818}" type="datetime1">
              <a:rPr lang="en-US" smtClean="0"/>
              <a:pPr/>
              <a:t>1/31/21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da-DK"/>
              <a:t>ESE 250 - Spring'13 DeHon, Kod &amp; Kadric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600" kern="1200" cap="sm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Nyquist_rate" TargetMode="External"/><Relationship Id="rId7" Type="http://schemas.openxmlformats.org/officeDocument/2006/relationships/hyperlink" Target="http://electronics.howstuffworks.com/telephone6.htm" TargetMode="External"/><Relationship Id="rId2" Type="http://schemas.openxmlformats.org/officeDocument/2006/relationships/hyperlink" Target="http://en.wikipedia.org/wiki/Nyquist_frequenc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Hearing_range" TargetMode="External"/><Relationship Id="rId5" Type="http://schemas.openxmlformats.org/officeDocument/2006/relationships/hyperlink" Target="http://en.wikipedia.org/wiki/Sampling_rate" TargetMode="External"/><Relationship Id="rId4" Type="http://schemas.openxmlformats.org/officeDocument/2006/relationships/hyperlink" Target="http://en.wikipedia.org/wiki/Oversampling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331" y="5943600"/>
            <a:ext cx="3658070" cy="531812"/>
          </a:xfrm>
        </p:spPr>
        <p:txBody>
          <a:bodyPr/>
          <a:lstStyle/>
          <a:p>
            <a:pPr algn="r"/>
            <a:r>
              <a:rPr lang="en-US" sz="1400" b="1" dirty="0">
                <a:solidFill>
                  <a:schemeClr val="tx1"/>
                </a:solidFill>
                <a:latin typeface="+mj-lt"/>
              </a:rPr>
              <a:t>Based on slides © 2009--2021 </a:t>
            </a:r>
          </a:p>
          <a:p>
            <a:pPr algn="r"/>
            <a:r>
              <a:rPr lang="en-US" sz="1400" b="1" dirty="0">
                <a:solidFill>
                  <a:schemeClr val="tx1"/>
                </a:solidFill>
                <a:latin typeface="+mj-lt"/>
              </a:rPr>
              <a:t>DeHon and </a:t>
            </a:r>
            <a:r>
              <a:rPr lang="en-US" sz="1400" b="1" dirty="0" err="1">
                <a:solidFill>
                  <a:schemeClr val="tx1"/>
                </a:solidFill>
                <a:latin typeface="+mj-lt"/>
              </a:rPr>
              <a:t>Koditschek</a:t>
            </a:r>
            <a:endParaRPr lang="en-US" sz="1400" b="1" dirty="0">
              <a:solidFill>
                <a:schemeClr val="tx1"/>
              </a:solidFill>
              <a:latin typeface="+mj-lt"/>
            </a:endParaRPr>
          </a:p>
          <a:p>
            <a:pPr algn="r"/>
            <a:r>
              <a:rPr lang="en-US" sz="1400" b="1" dirty="0">
                <a:solidFill>
                  <a:schemeClr val="tx1"/>
                </a:solidFill>
                <a:latin typeface="+mj-lt"/>
              </a:rPr>
              <a:t>Additional Material © 2014 Farmer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C20A-B789-3C45-8C0A-FDB5AD81E208}" type="slidenum">
              <a:rPr lang="en-US"/>
              <a:pPr/>
              <a:t>1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81000" y="5410200"/>
            <a:ext cx="8458200" cy="1222375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sm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b="1" dirty="0"/>
              <a:t>ESE 150 – </a:t>
            </a:r>
            <a:br>
              <a:rPr lang="en-US" sz="3200" b="1" dirty="0"/>
            </a:br>
            <a:r>
              <a:rPr lang="en-US" sz="3200" b="1" dirty="0"/>
              <a:t>Digital Audio Basics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381000" y="4419600"/>
            <a:ext cx="8458200" cy="9144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000" dirty="0"/>
              <a:t>Lecture #5 – Anti-Aliasing</a:t>
            </a:r>
          </a:p>
        </p:txBody>
      </p:sp>
      <p:pic>
        <p:nvPicPr>
          <p:cNvPr id="177156" name="Picture 4" descr="http://3.bp.blogspot.com/_CB5_yShYrgU/TPQ2GWHjoGI/AAAAAAAACAE/0eKUBuVC1Ls/s1600/digital%2Baudio_wa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817" y="2697162"/>
            <a:ext cx="2906183" cy="217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8" name="Picture 6" descr="http://cdn6.igeeksblog.com/wp-content/uploads/Bose-SoundDock-Series-III-Best-iPhone-5-Speaker-Docks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72"/>
          <a:stretch/>
        </p:blipFill>
        <p:spPr bwMode="auto">
          <a:xfrm>
            <a:off x="0" y="2143125"/>
            <a:ext cx="3419475" cy="288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4" name="Picture 2" descr="http://www.sageaudio.com/blog/wp-content/uploads/2012/09/audio-mastering-digital-qualit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14935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167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</a:t>
            </a:r>
            <a:r>
              <a:rPr lang="en-US" dirty="0" err="1"/>
              <a:t>Multirate</a:t>
            </a:r>
            <a:r>
              <a:rPr lang="en-US" dirty="0"/>
              <a:t> Signals?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04801" y="4700955"/>
            <a:ext cx="8686800" cy="1770183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2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Fourier’s Theorem &amp; Nyquist Rate: </a:t>
            </a:r>
          </a:p>
          <a:p>
            <a:pPr lvl="1"/>
            <a:r>
              <a:rPr lang="en-US" sz="2000" dirty="0">
                <a:solidFill>
                  <a:srgbClr val="FF7900"/>
                </a:solidFill>
              </a:rPr>
              <a:t>Highest component’s frequency?</a:t>
            </a:r>
          </a:p>
          <a:p>
            <a:pPr lvl="1"/>
            <a:r>
              <a:rPr lang="en-US" sz="2000" dirty="0">
                <a:solidFill>
                  <a:srgbClr val="FF7900"/>
                </a:solidFill>
              </a:rPr>
              <a:t>What is Nyquist Sampling Rate?  </a:t>
            </a:r>
          </a:p>
          <a:p>
            <a:pPr lvl="2"/>
            <a:r>
              <a:rPr lang="en-US" sz="1800" dirty="0">
                <a:solidFill>
                  <a:srgbClr val="0000FF"/>
                </a:solidFill>
              </a:rPr>
              <a:t>2 x </a:t>
            </a:r>
            <a:r>
              <a:rPr lang="en-US" sz="1800" b="1" dirty="0">
                <a:solidFill>
                  <a:srgbClr val="0000FF"/>
                </a:solidFill>
              </a:rPr>
              <a:t>highest</a:t>
            </a:r>
            <a:r>
              <a:rPr lang="en-US" sz="1800" dirty="0">
                <a:solidFill>
                  <a:srgbClr val="0000FF"/>
                </a:solidFill>
              </a:rPr>
              <a:t> frequency contained in the signal </a:t>
            </a:r>
          </a:p>
          <a:p>
            <a:pPr lvl="2"/>
            <a:r>
              <a:rPr lang="en-US" sz="1800" dirty="0"/>
              <a:t>Sampling at this rate: avoids aliasing problem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3D6D81-7105-154B-A3A6-7485154D5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816" y="1366441"/>
            <a:ext cx="45720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790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of Aliasing</a:t>
            </a:r>
          </a:p>
        </p:txBody>
      </p:sp>
    </p:spTree>
    <p:extLst>
      <p:ext uri="{BB962C8B-B14F-4D97-AF65-F5344CB8AC3E}">
        <p14:creationId xmlns:p14="http://schemas.microsoft.com/office/powerpoint/2010/main" val="1245441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Aliasing in Music…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0" y="4315455"/>
            <a:ext cx="9143999" cy="215568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2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/>
              <a:t>Multirate</a:t>
            </a:r>
            <a:r>
              <a:rPr lang="en-US" sz="2400" dirty="0"/>
              <a:t> Signals and Aliasing</a:t>
            </a:r>
          </a:p>
          <a:p>
            <a:pPr lvl="1"/>
            <a:r>
              <a:rPr lang="en-US" sz="2000" dirty="0"/>
              <a:t>Imagine the above is a music signal (100Hz + 750Hz)</a:t>
            </a:r>
          </a:p>
          <a:p>
            <a:pPr lvl="2"/>
            <a:r>
              <a:rPr lang="en-US" sz="1600" dirty="0"/>
              <a:t>What happens if we </a:t>
            </a:r>
            <a:r>
              <a:rPr lang="en-US" sz="1600" dirty="0" err="1"/>
              <a:t>undersample</a:t>
            </a:r>
            <a:r>
              <a:rPr lang="en-US" sz="1600" dirty="0"/>
              <a:t>?  Should sample at 1500 Hz, but instead 1000 Hz</a:t>
            </a:r>
          </a:p>
          <a:p>
            <a:pPr lvl="2"/>
            <a:r>
              <a:rPr lang="en-US" sz="1600" dirty="0"/>
              <a:t>The 100 Hz signal will be sampled just fine  (as 200 Hz is </a:t>
            </a:r>
            <a:r>
              <a:rPr lang="en-US" sz="1600" i="1" dirty="0"/>
              <a:t>2 x</a:t>
            </a:r>
            <a:r>
              <a:rPr lang="en-US" sz="1600" dirty="0"/>
              <a:t> 100 Hz)</a:t>
            </a:r>
          </a:p>
          <a:p>
            <a:pPr lvl="2"/>
            <a:r>
              <a:rPr lang="en-US" sz="1600" dirty="0">
                <a:solidFill>
                  <a:srgbClr val="FF7900"/>
                </a:solidFill>
              </a:rPr>
              <a:t>What happens to 750 Hz Signal?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683007-811F-6040-B551-1B0854467C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150877"/>
            <a:ext cx="4572000" cy="3200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67C3BAD-F401-BF40-BD6A-3AADDFB6B2F2}"/>
              </a:ext>
            </a:extLst>
          </p:cNvPr>
          <p:cNvSpPr txBox="1"/>
          <p:nvPr/>
        </p:nvSpPr>
        <p:spPr>
          <a:xfrm>
            <a:off x="902208" y="2109216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Preclass</a:t>
            </a:r>
            <a:r>
              <a:rPr lang="en-US" dirty="0"/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896104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Aliasing in Music…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04801" y="4273877"/>
            <a:ext cx="8686800" cy="232621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2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/>
              <a:t>Multirate</a:t>
            </a:r>
            <a:r>
              <a:rPr lang="en-US" sz="2400" dirty="0"/>
              <a:t> Signals and Aliasing</a:t>
            </a:r>
          </a:p>
          <a:p>
            <a:pPr lvl="1"/>
            <a:r>
              <a:rPr lang="en-US" sz="2000" dirty="0"/>
              <a:t>Imagine the above is a music signal (100 Hz and </a:t>
            </a:r>
            <a:r>
              <a:rPr lang="en-US" sz="2000" dirty="0">
                <a:solidFill>
                  <a:srgbClr val="FF0000"/>
                </a:solidFill>
              </a:rPr>
              <a:t>750 Hz</a:t>
            </a:r>
            <a:r>
              <a:rPr lang="en-US" sz="2000" dirty="0"/>
              <a:t> chord)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Where will 750Hz appear as?</a:t>
            </a:r>
          </a:p>
          <a:p>
            <a:pPr lvl="2"/>
            <a:r>
              <a:rPr lang="en-US" dirty="0"/>
              <a:t>folding occurs at: </a:t>
            </a:r>
            <a:r>
              <a:rPr lang="en-US" b="1" dirty="0">
                <a:solidFill>
                  <a:srgbClr val="00B050"/>
                </a:solidFill>
              </a:rPr>
              <a:t>1000 Hz</a:t>
            </a:r>
            <a:r>
              <a:rPr lang="en-US" dirty="0"/>
              <a:t> – </a:t>
            </a:r>
            <a:r>
              <a:rPr lang="en-US" dirty="0">
                <a:solidFill>
                  <a:srgbClr val="FF0000"/>
                </a:solidFill>
              </a:rPr>
              <a:t>750 Hz</a:t>
            </a:r>
            <a:r>
              <a:rPr lang="en-US" dirty="0"/>
              <a:t>  = </a:t>
            </a:r>
            <a:r>
              <a:rPr lang="en-US" dirty="0">
                <a:solidFill>
                  <a:srgbClr val="00B0F0"/>
                </a:solidFill>
              </a:rPr>
              <a:t>250 Hz</a:t>
            </a:r>
          </a:p>
          <a:p>
            <a:pPr lvl="2"/>
            <a:r>
              <a:rPr lang="en-US" sz="1800" dirty="0">
                <a:solidFill>
                  <a:srgbClr val="00B050"/>
                </a:solidFill>
              </a:rPr>
              <a:t>Sample rate </a:t>
            </a:r>
            <a:r>
              <a:rPr lang="en-US" dirty="0">
                <a:solidFill>
                  <a:srgbClr val="FF0000"/>
                </a:solidFill>
              </a:rPr>
              <a:t>– frequency </a:t>
            </a:r>
            <a:r>
              <a:rPr lang="en-US" dirty="0">
                <a:solidFill>
                  <a:srgbClr val="00B0F0"/>
                </a:solidFill>
              </a:rPr>
              <a:t>= aliasing/folding frequency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1CF835-B546-044C-B18E-C9AF4FA596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98" y="1327053"/>
            <a:ext cx="4267200" cy="29870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3F4C41-B2EA-B346-9E89-191A3C2DE7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398" y="1408055"/>
            <a:ext cx="4196701" cy="293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2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bldLvl="3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Anti-Aliasing</a:t>
            </a:r>
          </a:p>
        </p:txBody>
      </p:sp>
    </p:spTree>
    <p:extLst>
      <p:ext uri="{BB962C8B-B14F-4D97-AF65-F5344CB8AC3E}">
        <p14:creationId xmlns:p14="http://schemas.microsoft.com/office/powerpoint/2010/main" val="2934107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fix this?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It’s simple…sample at the Nyquist Rate</a:t>
            </a:r>
          </a:p>
          <a:p>
            <a:pPr lvl="1"/>
            <a:r>
              <a:rPr lang="en-US" dirty="0"/>
              <a:t>But…what if your rate is fixed?  Like 24 frames/sec?</a:t>
            </a:r>
          </a:p>
          <a:p>
            <a:pPr lvl="1"/>
            <a:r>
              <a:rPr lang="en-US" dirty="0"/>
              <a:t>Or our eye’s sampling rate: 60 cycles/degree</a:t>
            </a:r>
          </a:p>
          <a:p>
            <a:pPr lvl="2"/>
            <a:r>
              <a:rPr lang="en-US" dirty="0"/>
              <a:t>Spatial variations finer than this are undetectable!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1856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need the </a:t>
            </a:r>
            <a:r>
              <a:rPr lang="en-US" dirty="0" err="1"/>
              <a:t>antialias</a:t>
            </a:r>
            <a:r>
              <a:rPr lang="en-US" dirty="0"/>
              <a:t> filter?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554162"/>
            <a:ext cx="8931797" cy="4846638"/>
          </a:xfrm>
        </p:spPr>
        <p:txBody>
          <a:bodyPr>
            <a:normAutofit/>
          </a:bodyPr>
          <a:lstStyle/>
          <a:p>
            <a:r>
              <a:rPr lang="en-US" dirty="0"/>
              <a:t>If we can’t hear anything above 20kHz…</a:t>
            </a:r>
          </a:p>
          <a:p>
            <a:pPr lvl="1"/>
            <a:r>
              <a:rPr lang="en-US" dirty="0"/>
              <a:t>Why do we need to filter it out?</a:t>
            </a:r>
          </a:p>
          <a:p>
            <a:pPr lvl="2"/>
            <a:r>
              <a:rPr lang="en-US" dirty="0"/>
              <a:t>Dog’s can hear from 40 Hz to 60 kHz</a:t>
            </a:r>
          </a:p>
          <a:p>
            <a:pPr lvl="3"/>
            <a:r>
              <a:rPr lang="en-US" dirty="0"/>
              <a:t>so clearly there are sounds above 20 kHz</a:t>
            </a:r>
          </a:p>
          <a:p>
            <a:pPr lvl="1"/>
            <a:r>
              <a:rPr lang="en-US" dirty="0"/>
              <a:t>Let’s imagine a high frequency noise in music studio</a:t>
            </a:r>
          </a:p>
          <a:p>
            <a:pPr lvl="2"/>
            <a:r>
              <a:rPr lang="en-US" dirty="0"/>
              <a:t>Let’s say it’s a vibration occurring at 25 kHz</a:t>
            </a:r>
          </a:p>
          <a:p>
            <a:pPr lvl="3"/>
            <a:r>
              <a:rPr lang="en-US" dirty="0"/>
              <a:t>No human can hear it, why filter it out?</a:t>
            </a:r>
          </a:p>
          <a:p>
            <a:pPr lvl="2"/>
            <a:r>
              <a:rPr lang="en-US" dirty="0"/>
              <a:t>Because of aliasing:</a:t>
            </a:r>
          </a:p>
          <a:p>
            <a:pPr lvl="3"/>
            <a:r>
              <a:rPr lang="en-US" dirty="0"/>
              <a:t>Frequency aliasing/folding will occur: </a:t>
            </a:r>
          </a:p>
          <a:p>
            <a:pPr lvl="3"/>
            <a:r>
              <a:rPr lang="en-US" sz="1400" dirty="0">
                <a:solidFill>
                  <a:srgbClr val="00B050"/>
                </a:solidFill>
              </a:rPr>
              <a:t>Sample rate </a:t>
            </a:r>
            <a:r>
              <a:rPr lang="en-US" sz="1600" dirty="0">
                <a:solidFill>
                  <a:srgbClr val="FF0000"/>
                </a:solidFill>
              </a:rPr>
              <a:t>– frequency </a:t>
            </a:r>
            <a:r>
              <a:rPr lang="en-US" sz="1600" dirty="0">
                <a:solidFill>
                  <a:srgbClr val="00B0F0"/>
                </a:solidFill>
              </a:rPr>
              <a:t>= aliasing/folding frequency</a:t>
            </a:r>
          </a:p>
          <a:p>
            <a:pPr lvl="3"/>
            <a:r>
              <a:rPr lang="en-US" sz="1600" dirty="0">
                <a:solidFill>
                  <a:srgbClr val="00B050"/>
                </a:solidFill>
              </a:rPr>
              <a:t>40 kHz - </a:t>
            </a:r>
            <a:r>
              <a:rPr lang="en-US" sz="1600" dirty="0">
                <a:solidFill>
                  <a:srgbClr val="FF0000"/>
                </a:solidFill>
              </a:rPr>
              <a:t>25 kHz </a:t>
            </a:r>
            <a:r>
              <a:rPr lang="en-US" sz="1600" dirty="0">
                <a:solidFill>
                  <a:srgbClr val="00B0F0"/>
                </a:solidFill>
              </a:rPr>
              <a:t>= 15 kHz</a:t>
            </a:r>
          </a:p>
          <a:p>
            <a:pPr lvl="3"/>
            <a:r>
              <a:rPr lang="en-US" dirty="0">
                <a:solidFill>
                  <a:schemeClr val="tx1"/>
                </a:solidFill>
              </a:rPr>
              <a:t>The 25 kHz vibration will fold-over to a 15 kHz “hum” or audible noise</a:t>
            </a:r>
          </a:p>
          <a:p>
            <a:pPr lvl="4"/>
            <a:r>
              <a:rPr lang="en-US" dirty="0">
                <a:solidFill>
                  <a:schemeClr val="tx1"/>
                </a:solidFill>
              </a:rPr>
              <a:t>It will ruin our recording and source of noise wouldn’t be obvious!</a:t>
            </a:r>
          </a:p>
          <a:p>
            <a:pPr lvl="3"/>
            <a:endParaRPr lang="en-US" sz="1600" dirty="0">
              <a:solidFill>
                <a:srgbClr val="00B0F0"/>
              </a:solidFill>
            </a:endParaRP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77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Avoid Aliasing with Digital Music?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If we simply sample at </a:t>
            </a:r>
            <a:r>
              <a:rPr lang="en-US" sz="2400" i="1" dirty="0"/>
              <a:t>2 x highest frequency of signal</a:t>
            </a:r>
            <a:r>
              <a:rPr lang="en-US" sz="2400" dirty="0"/>
              <a:t>…</a:t>
            </a:r>
          </a:p>
          <a:p>
            <a:pPr lvl="1"/>
            <a:r>
              <a:rPr lang="en-US" sz="2000" dirty="0"/>
              <a:t>(AKA: Nyquist Rate)</a:t>
            </a:r>
          </a:p>
          <a:p>
            <a:pPr lvl="1"/>
            <a:r>
              <a:rPr lang="en-US" sz="2000" dirty="0"/>
              <a:t>…we won’t encounter aliasing!</a:t>
            </a:r>
          </a:p>
          <a:p>
            <a:r>
              <a:rPr lang="en-US" sz="2000" dirty="0"/>
              <a:t>But how do we guarantee highest frequency of our signal?</a:t>
            </a:r>
          </a:p>
          <a:p>
            <a:pPr lvl="1"/>
            <a:r>
              <a:rPr lang="en-US" sz="2000" dirty="0"/>
              <a:t>Audio: this is easy!</a:t>
            </a:r>
          </a:p>
          <a:p>
            <a:pPr lvl="2"/>
            <a:r>
              <a:rPr lang="en-US" sz="1800" dirty="0"/>
              <a:t>We know the range of human ear: 20 Hz to 20 kHz…</a:t>
            </a:r>
          </a:p>
          <a:p>
            <a:pPr lvl="2"/>
            <a:r>
              <a:rPr lang="en-US" sz="1800" dirty="0"/>
              <a:t>The highest frequency component in music is then: 20 kHz</a:t>
            </a:r>
          </a:p>
          <a:p>
            <a:pPr lvl="2"/>
            <a:r>
              <a:rPr lang="en-US" sz="1800" dirty="0"/>
              <a:t>…so, before sound goes into ADC, we apply a filter!</a:t>
            </a:r>
          </a:p>
          <a:p>
            <a:pPr lvl="3"/>
            <a:r>
              <a:rPr lang="en-US" sz="1600" dirty="0"/>
              <a:t>Blocks any frequency above 20 kHz from going into ADC</a:t>
            </a:r>
          </a:p>
          <a:p>
            <a:pPr lvl="2"/>
            <a:r>
              <a:rPr lang="en-US" dirty="0"/>
              <a:t>Essentially, we are fixing our sampling rate &amp; ‘blurring’ or filtering our incoming signal</a:t>
            </a:r>
          </a:p>
          <a:p>
            <a:pPr lvl="3"/>
            <a:endParaRPr lang="en-US" sz="1600" dirty="0"/>
          </a:p>
          <a:p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90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http://adleystump.com/wp-content/uploads/2013/07/coffee-cup-0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288" y="4133727"/>
            <a:ext cx="3341226" cy="250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know how to avoid aliasing…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What is a filter you ask?</a:t>
            </a:r>
          </a:p>
          <a:p>
            <a:pPr lvl="1"/>
            <a:r>
              <a:rPr lang="en-US" sz="1600" dirty="0"/>
              <a:t>Imagine a coffee filter…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9" name="Trapezoid 8"/>
          <p:cNvSpPr/>
          <p:nvPr/>
        </p:nvSpPr>
        <p:spPr>
          <a:xfrm flipV="1">
            <a:off x="1893932" y="3396753"/>
            <a:ext cx="1863969" cy="822373"/>
          </a:xfrm>
          <a:prstGeom prst="trapezoid">
            <a:avLst>
              <a:gd name="adj" fmla="val 554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376633" y="4051487"/>
            <a:ext cx="160020" cy="160020"/>
          </a:xfrm>
          <a:prstGeom prst="ellipse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555703" y="4051487"/>
            <a:ext cx="160020" cy="160020"/>
          </a:xfrm>
          <a:prstGeom prst="ellipse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746203" y="4051487"/>
            <a:ext cx="160020" cy="160020"/>
          </a:xfrm>
          <a:prstGeom prst="ellipse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932893" y="4052658"/>
            <a:ext cx="160020" cy="160020"/>
          </a:xfrm>
          <a:prstGeom prst="ellipse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115773" y="4052658"/>
            <a:ext cx="160020" cy="160020"/>
          </a:xfrm>
          <a:prstGeom prst="ellipse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456643" y="3891467"/>
            <a:ext cx="160020" cy="160020"/>
          </a:xfrm>
          <a:prstGeom prst="ellipse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635713" y="3891467"/>
            <a:ext cx="160020" cy="160020"/>
          </a:xfrm>
          <a:prstGeom prst="ellipse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826213" y="3891467"/>
            <a:ext cx="160020" cy="160020"/>
          </a:xfrm>
          <a:prstGeom prst="ellipse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012903" y="3892638"/>
            <a:ext cx="160020" cy="160020"/>
          </a:xfrm>
          <a:prstGeom prst="ellipse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551893" y="3722359"/>
            <a:ext cx="160020" cy="160020"/>
          </a:xfrm>
          <a:prstGeom prst="ellipse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730963" y="3722359"/>
            <a:ext cx="160020" cy="160020"/>
          </a:xfrm>
          <a:prstGeom prst="ellipse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921463" y="3722359"/>
            <a:ext cx="160020" cy="160020"/>
          </a:xfrm>
          <a:prstGeom prst="ellipse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631903" y="3562339"/>
            <a:ext cx="160020" cy="160020"/>
          </a:xfrm>
          <a:prstGeom prst="ellipse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810973" y="3562339"/>
            <a:ext cx="160020" cy="160020"/>
          </a:xfrm>
          <a:prstGeom prst="ellipse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722756" y="3396754"/>
            <a:ext cx="160020" cy="160020"/>
          </a:xfrm>
          <a:prstGeom prst="ellipse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Block Arc 30"/>
          <p:cNvSpPr/>
          <p:nvPr/>
        </p:nvSpPr>
        <p:spPr>
          <a:xfrm>
            <a:off x="1732563" y="2234324"/>
            <a:ext cx="1203767" cy="1242440"/>
          </a:xfrm>
          <a:prstGeom prst="blockArc">
            <a:avLst>
              <a:gd name="adj1" fmla="val 14501954"/>
              <a:gd name="adj2" fmla="val 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11913" y="2855544"/>
            <a:ext cx="179070" cy="54120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900" dirty="0"/>
              <a:t>WATER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3555" y="2326502"/>
            <a:ext cx="154029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Water,</a:t>
            </a:r>
          </a:p>
          <a:p>
            <a:pPr algn="ctr"/>
            <a:r>
              <a:rPr lang="en-US" sz="1600" dirty="0"/>
              <a:t>Ground coffee </a:t>
            </a:r>
          </a:p>
          <a:p>
            <a:pPr algn="ctr"/>
            <a:r>
              <a:rPr lang="en-US" sz="1600" dirty="0"/>
              <a:t>beans go into</a:t>
            </a:r>
          </a:p>
          <a:p>
            <a:pPr algn="ctr"/>
            <a:r>
              <a:rPr lang="en-US" sz="1600" dirty="0"/>
              <a:t>Filter…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-21433" y="4783485"/>
            <a:ext cx="204414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Only delicious</a:t>
            </a:r>
          </a:p>
          <a:p>
            <a:pPr algn="ctr"/>
            <a:r>
              <a:rPr lang="en-US" sz="1600" dirty="0"/>
              <a:t>coffee passes</a:t>
            </a:r>
          </a:p>
          <a:p>
            <a:pPr algn="ctr"/>
            <a:r>
              <a:rPr lang="en-US" sz="1600" dirty="0"/>
              <a:t>through filter…</a:t>
            </a:r>
          </a:p>
          <a:p>
            <a:pPr algn="ctr"/>
            <a:r>
              <a:rPr lang="en-US" sz="1600" dirty="0"/>
              <a:t>“grinds” cannot pass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725103" y="4219126"/>
            <a:ext cx="179070" cy="541209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800" dirty="0"/>
              <a:t>COFFEE</a:t>
            </a:r>
          </a:p>
        </p:txBody>
      </p:sp>
      <p:sp>
        <p:nvSpPr>
          <p:cNvPr id="18" name="TextBox 17"/>
          <p:cNvSpPr txBox="1"/>
          <p:nvPr/>
        </p:nvSpPr>
        <p:spPr>
          <a:xfrm rot="18079704">
            <a:off x="2114666" y="3564395"/>
            <a:ext cx="671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grinds</a:t>
            </a:r>
          </a:p>
        </p:txBody>
      </p:sp>
      <p:sp>
        <p:nvSpPr>
          <p:cNvPr id="34" name="TextBox 33"/>
          <p:cNvSpPr txBox="1"/>
          <p:nvPr/>
        </p:nvSpPr>
        <p:spPr>
          <a:xfrm rot="3381772">
            <a:off x="2857391" y="3589470"/>
            <a:ext cx="671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grinds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60527" y="3691434"/>
            <a:ext cx="12249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/>
              <a:t>Coffee Filter</a:t>
            </a:r>
          </a:p>
        </p:txBody>
      </p:sp>
      <p:cxnSp>
        <p:nvCxnSpPr>
          <p:cNvPr id="27" name="Straight Arrow Connector 26"/>
          <p:cNvCxnSpPr>
            <a:stCxn id="35" idx="3"/>
          </p:cNvCxnSpPr>
          <p:nvPr/>
        </p:nvCxnSpPr>
        <p:spPr>
          <a:xfrm flipV="1">
            <a:off x="1685478" y="3844153"/>
            <a:ext cx="343280" cy="11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rapezoid 36"/>
          <p:cNvSpPr/>
          <p:nvPr/>
        </p:nvSpPr>
        <p:spPr>
          <a:xfrm flipV="1">
            <a:off x="4754785" y="3410401"/>
            <a:ext cx="1863969" cy="822373"/>
          </a:xfrm>
          <a:prstGeom prst="trapezoid">
            <a:avLst>
              <a:gd name="adj" fmla="val 554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5098559" y="3495948"/>
            <a:ext cx="1197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Electronic</a:t>
            </a:r>
          </a:p>
          <a:p>
            <a:pPr algn="ctr"/>
            <a:r>
              <a:rPr lang="en-US" dirty="0"/>
              <a:t>Filter</a:t>
            </a:r>
          </a:p>
        </p:txBody>
      </p:sp>
      <p:pic>
        <p:nvPicPr>
          <p:cNvPr id="95236" name="Picture 4" descr="File:EM Spectrum Properties edit.sv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3" t="7512" b="76082"/>
          <a:stretch/>
        </p:blipFill>
        <p:spPr bwMode="auto">
          <a:xfrm rot="5400000">
            <a:off x="4560527" y="1931142"/>
            <a:ext cx="2273823" cy="62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File:EM Spectrum Properties edit.sv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3" t="7512" r="33153" b="76082"/>
          <a:stretch/>
        </p:blipFill>
        <p:spPr bwMode="auto">
          <a:xfrm rot="5400000">
            <a:off x="5007864" y="4622301"/>
            <a:ext cx="1357807" cy="62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Left Brace 45"/>
          <p:cNvSpPr/>
          <p:nvPr/>
        </p:nvSpPr>
        <p:spPr>
          <a:xfrm flipH="1">
            <a:off x="6192433" y="1106747"/>
            <a:ext cx="532435" cy="2221370"/>
          </a:xfrm>
          <a:prstGeom prst="leftBrac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6686622" y="1757930"/>
            <a:ext cx="199926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Signals ranging </a:t>
            </a:r>
          </a:p>
          <a:p>
            <a:pPr algn="ctr"/>
            <a:r>
              <a:rPr lang="en-US" sz="1600" dirty="0"/>
              <a:t>in frequencies </a:t>
            </a:r>
          </a:p>
          <a:p>
            <a:pPr algn="ctr"/>
            <a:r>
              <a:rPr lang="en-US" sz="1600" dirty="0"/>
              <a:t>from 20Hz to 40kHz</a:t>
            </a:r>
          </a:p>
          <a:p>
            <a:pPr algn="ctr"/>
            <a:r>
              <a:rPr lang="en-US" sz="1600" dirty="0"/>
              <a:t>go into filter</a:t>
            </a:r>
          </a:p>
        </p:txBody>
      </p:sp>
      <p:sp>
        <p:nvSpPr>
          <p:cNvPr id="51" name="Left Brace 50"/>
          <p:cNvSpPr/>
          <p:nvPr/>
        </p:nvSpPr>
        <p:spPr>
          <a:xfrm flipH="1">
            <a:off x="6192432" y="4283634"/>
            <a:ext cx="532435" cy="1411110"/>
          </a:xfrm>
          <a:prstGeom prst="leftBrac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6686622" y="4483392"/>
            <a:ext cx="19992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Only “delicious”</a:t>
            </a:r>
          </a:p>
          <a:p>
            <a:pPr algn="ctr"/>
            <a:r>
              <a:rPr lang="en-US" sz="1600" dirty="0"/>
              <a:t>signals ranging</a:t>
            </a:r>
          </a:p>
          <a:p>
            <a:pPr algn="ctr"/>
            <a:r>
              <a:rPr lang="en-US" sz="1600" dirty="0"/>
              <a:t>from 20Hz to 20kHz</a:t>
            </a:r>
          </a:p>
          <a:p>
            <a:pPr algn="ctr"/>
            <a:r>
              <a:rPr lang="en-US" sz="1600" dirty="0"/>
              <a:t>pass through filter</a:t>
            </a:r>
          </a:p>
          <a:p>
            <a:pPr algn="ctr"/>
            <a:r>
              <a:rPr lang="en-US" sz="1600" dirty="0"/>
              <a:t>(aka Audio Signals)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851385" y="3499131"/>
            <a:ext cx="229261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i="1" dirty="0"/>
              <a:t>Called a “low pass” filter</a:t>
            </a:r>
          </a:p>
          <a:p>
            <a:pPr algn="ctr"/>
            <a:r>
              <a:rPr lang="en-US" sz="1400" b="1" i="1" dirty="0"/>
              <a:t>Has a “cutoff” frequency</a:t>
            </a:r>
          </a:p>
          <a:p>
            <a:pPr algn="ctr"/>
            <a:r>
              <a:rPr lang="en-US" sz="1400" b="1" i="1" dirty="0"/>
              <a:t>of 20 kHz</a:t>
            </a:r>
          </a:p>
          <a:p>
            <a:pPr algn="ctr"/>
            <a:endParaRPr lang="en-US" sz="1400" b="1" i="1" dirty="0"/>
          </a:p>
        </p:txBody>
      </p:sp>
      <p:cxnSp>
        <p:nvCxnSpPr>
          <p:cNvPr id="54" name="Straight Arrow Connector 53"/>
          <p:cNvCxnSpPr/>
          <p:nvPr/>
        </p:nvCxnSpPr>
        <p:spPr>
          <a:xfrm flipH="1" flipV="1">
            <a:off x="6559005" y="3848625"/>
            <a:ext cx="343280" cy="11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9438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 animBg="1"/>
      <p:bldP spid="37" grpId="0" animBg="1"/>
      <p:bldP spid="36" grpId="0"/>
      <p:bldP spid="46" grpId="0" animBg="1"/>
      <p:bldP spid="47" grpId="0"/>
      <p:bldP spid="51" grpId="0" animBg="1"/>
      <p:bldP spid="52" grpId="0"/>
      <p:bldP spid="5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Low Pass Analog Filtering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0987"/>
            <a:ext cx="9367520" cy="4846638"/>
          </a:xfrm>
        </p:spPr>
        <p:txBody>
          <a:bodyPr>
            <a:normAutofit/>
          </a:bodyPr>
          <a:lstStyle/>
          <a:p>
            <a:r>
              <a:rPr lang="en-US" dirty="0"/>
              <a:t>Can limit rate of change</a:t>
            </a:r>
          </a:p>
          <a:p>
            <a:pPr lvl="1"/>
            <a:r>
              <a:rPr lang="en-US" dirty="0"/>
              <a:t>Set a minimum time period for a value to charge output</a:t>
            </a:r>
          </a:p>
          <a:p>
            <a:r>
              <a:rPr lang="en-US" dirty="0"/>
              <a:t>If signal tries to move too fast (high frequency)</a:t>
            </a:r>
          </a:p>
          <a:p>
            <a:pPr lvl="1"/>
            <a:r>
              <a:rPr lang="en-US" dirty="0"/>
              <a:t>The input change won’t be reflected in the output</a:t>
            </a:r>
          </a:p>
          <a:p>
            <a:r>
              <a:rPr lang="en-US" dirty="0"/>
              <a:t>Ideal:  </a:t>
            </a:r>
            <a:r>
              <a:rPr lang="en-US" b="0" dirty="0"/>
              <a:t>fast inputs “erased” from output</a:t>
            </a:r>
          </a:p>
          <a:p>
            <a:r>
              <a:rPr lang="en-US" dirty="0"/>
              <a:t>In practice:  </a:t>
            </a:r>
            <a:r>
              <a:rPr lang="en-US" b="0" dirty="0"/>
              <a:t>magnitude reduced</a:t>
            </a:r>
          </a:p>
          <a:p>
            <a:r>
              <a:rPr lang="en-US" b="0" dirty="0"/>
              <a:t>Can engineer filters to get closer to ideal 215, 319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0" name="Straight Connector 349"/>
          <p:cNvSpPr>
            <a:spLocks noChangeShapeType="1"/>
          </p:cNvSpPr>
          <p:nvPr/>
        </p:nvSpPr>
        <p:spPr bwMode="auto">
          <a:xfrm>
            <a:off x="-8314926" y="2977244"/>
            <a:ext cx="0" cy="340623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arrow" w="med" len="med"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76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Lecture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64157"/>
            <a:ext cx="8686800" cy="4846638"/>
          </a:xfrm>
        </p:spPr>
        <p:txBody>
          <a:bodyPr>
            <a:noAutofit/>
          </a:bodyPr>
          <a:lstStyle/>
          <a:p>
            <a:r>
              <a:rPr lang="en-US" sz="2400" b="0" dirty="0"/>
              <a:t>Where are we on course map?</a:t>
            </a:r>
            <a:endParaRPr lang="en-US" sz="2000" b="0" dirty="0"/>
          </a:p>
          <a:p>
            <a:r>
              <a:rPr lang="en-US" sz="2400" b="1" dirty="0"/>
              <a:t>Review </a:t>
            </a:r>
          </a:p>
          <a:p>
            <a:pPr lvl="1"/>
            <a:r>
              <a:rPr lang="en-US" sz="2000" b="1" dirty="0"/>
              <a:t>Nyquist-Shannon Sampling Rate</a:t>
            </a:r>
          </a:p>
          <a:p>
            <a:pPr lvl="1"/>
            <a:r>
              <a:rPr lang="en-US" sz="2000" dirty="0"/>
              <a:t>Aliasing</a:t>
            </a:r>
          </a:p>
          <a:p>
            <a:r>
              <a:rPr lang="en-US" sz="2400" dirty="0"/>
              <a:t>Multi-frequency signals</a:t>
            </a:r>
          </a:p>
          <a:p>
            <a:r>
              <a:rPr lang="en-US" sz="2400" dirty="0"/>
              <a:t>Anti-Alias Filtering</a:t>
            </a:r>
          </a:p>
          <a:p>
            <a:r>
              <a:rPr lang="en-US" sz="2400" b="0" dirty="0"/>
              <a:t>References</a:t>
            </a:r>
          </a:p>
          <a:p>
            <a:pPr lvl="1"/>
            <a:endParaRPr lang="en-US" sz="2000" b="1" dirty="0"/>
          </a:p>
          <a:p>
            <a:pPr lvl="1"/>
            <a:endParaRPr lang="en-US" sz="2000" b="1" dirty="0"/>
          </a:p>
          <a:p>
            <a:pPr lvl="1"/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6952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Low Pass Analog Filtering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0987"/>
            <a:ext cx="9367520" cy="4846638"/>
          </a:xfrm>
        </p:spPr>
        <p:txBody>
          <a:bodyPr>
            <a:normAutofit/>
          </a:bodyPr>
          <a:lstStyle/>
          <a:p>
            <a:r>
              <a:rPr lang="en-US" b="0" dirty="0"/>
              <a:t>Transfer Vin into Capacitor </a:t>
            </a:r>
            <a:r>
              <a:rPr lang="en-US" b="0" dirty="0" err="1"/>
              <a:t>Vout</a:t>
            </a:r>
            <a:endParaRPr lang="en-US" b="0" dirty="0"/>
          </a:p>
          <a:p>
            <a:r>
              <a:rPr lang="en-US" b="0" dirty="0"/>
              <a:t>Think of Resistor as straw or hose</a:t>
            </a:r>
          </a:p>
          <a:p>
            <a:pPr lvl="1"/>
            <a:r>
              <a:rPr lang="en-US" dirty="0"/>
              <a:t>Limits rate of electron flow into Capacitor</a:t>
            </a:r>
          </a:p>
          <a:p>
            <a:r>
              <a:rPr lang="en-US" b="0" dirty="0"/>
              <a:t>Think of Capacitor as a glass or bucket</a:t>
            </a:r>
          </a:p>
          <a:p>
            <a:pPr lvl="1"/>
            <a:r>
              <a:rPr lang="en-US" dirty="0"/>
              <a:t>Must fill with electrons through Resistor to have </a:t>
            </a:r>
            <a:br>
              <a:rPr lang="en-US" dirty="0"/>
            </a:br>
            <a:r>
              <a:rPr lang="en-US" dirty="0"/>
              <a:t>Voltage (water) level rise</a:t>
            </a:r>
          </a:p>
          <a:p>
            <a:r>
              <a:rPr lang="en-US" b="0" dirty="0"/>
              <a:t>Circuit limits rate of change time at </a:t>
            </a:r>
            <a:r>
              <a:rPr lang="en-US" b="0" dirty="0" err="1"/>
              <a:t>Vout</a:t>
            </a:r>
            <a:endParaRPr lang="en-US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0" name="Straight Connector 349"/>
          <p:cNvSpPr>
            <a:spLocks noChangeShapeType="1"/>
          </p:cNvSpPr>
          <p:nvPr/>
        </p:nvSpPr>
        <p:spPr bwMode="auto">
          <a:xfrm>
            <a:off x="-8314926" y="2977244"/>
            <a:ext cx="0" cy="340623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arrow" w="med" len="med"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6" r="68721" b="22448"/>
          <a:stretch/>
        </p:blipFill>
        <p:spPr bwMode="auto">
          <a:xfrm>
            <a:off x="667085" y="4816087"/>
            <a:ext cx="2008047" cy="1506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92" t="35067" r="34216" b="-403"/>
          <a:stretch/>
        </p:blipFill>
        <p:spPr bwMode="auto">
          <a:xfrm>
            <a:off x="3394284" y="4879698"/>
            <a:ext cx="2111590" cy="1352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56" t="12888" r="3257" b="21776"/>
          <a:stretch/>
        </p:blipFill>
        <p:spPr bwMode="auto">
          <a:xfrm>
            <a:off x="6625079" y="4816087"/>
            <a:ext cx="1717724" cy="1477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E51E3C-7C4C-994B-A378-ADFDBA47E6C4}"/>
              </a:ext>
            </a:extLst>
          </p:cNvPr>
          <p:cNvSpPr txBox="1"/>
          <p:nvPr/>
        </p:nvSpPr>
        <p:spPr>
          <a:xfrm>
            <a:off x="3082929" y="5370351"/>
            <a:ext cx="513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0C22F9-0372-F04E-ADDA-666818080438}"/>
              </a:ext>
            </a:extLst>
          </p:cNvPr>
          <p:cNvSpPr txBox="1"/>
          <p:nvPr/>
        </p:nvSpPr>
        <p:spPr>
          <a:xfrm>
            <a:off x="5201040" y="5302347"/>
            <a:ext cx="646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Vout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30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0DFD2-3B97-DB4F-9CCA-342BA0107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and Signal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1B0E6-3842-864E-B617-9B8131392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752" y="1435290"/>
            <a:ext cx="8686800" cy="4846638"/>
          </a:xfrm>
        </p:spPr>
        <p:txBody>
          <a:bodyPr/>
          <a:lstStyle/>
          <a:p>
            <a:r>
              <a:rPr lang="en-US" dirty="0"/>
              <a:t>There’s a direct relationship between frequency of a signal and rate at which signal changes</a:t>
            </a:r>
          </a:p>
          <a:p>
            <a:pPr lvl="1"/>
            <a:r>
              <a:rPr lang="en-US" dirty="0"/>
              <a:t>Higher frequency </a:t>
            </a:r>
            <a:r>
              <a:rPr lang="en-US" dirty="0">
                <a:sym typeface="Wingdings" pitchFamily="2" charset="2"/>
              </a:rPr>
              <a:t> higher △V/ △T</a:t>
            </a:r>
          </a:p>
          <a:p>
            <a:pPr lvl="1"/>
            <a:r>
              <a:rPr lang="en-US" dirty="0">
                <a:sym typeface="Wingdings" pitchFamily="2" charset="2"/>
              </a:rPr>
              <a:t>Limit rise time  limit frequency can pass through filter</a:t>
            </a:r>
          </a:p>
          <a:p>
            <a:pPr lvl="1"/>
            <a:r>
              <a:rPr lang="en-US" dirty="0">
                <a:sym typeface="Wingdings" pitchFamily="2" charset="2"/>
              </a:rPr>
              <a:t>Maximum frequency  limits the rise-time will have</a:t>
            </a:r>
          </a:p>
          <a:p>
            <a:pPr lvl="2"/>
            <a:r>
              <a:rPr lang="en-US" dirty="0">
                <a:sym typeface="Wingdings" pitchFamily="2" charset="2"/>
              </a:rPr>
              <a:t>Will rise over 1/2 of the period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DFDDE5-65B4-C143-B505-239C2BDA6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A63629-CA89-DF4B-A25C-1AC2133DC6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43" y="4048282"/>
            <a:ext cx="2931968" cy="20523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19610A-A292-FE46-8C4F-BE030E1C3C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100" y="4048282"/>
            <a:ext cx="3051100" cy="21357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48054F-ED69-904C-8E05-8829997D4A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069" y="4048282"/>
            <a:ext cx="3073671" cy="215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03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Block Diagram of DSP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3947598"/>
            <a:ext cx="8686800" cy="2322831"/>
          </a:xfrm>
        </p:spPr>
        <p:txBody>
          <a:bodyPr>
            <a:normAutofit/>
          </a:bodyPr>
          <a:lstStyle/>
          <a:p>
            <a:r>
              <a:rPr lang="en-US" sz="2400" dirty="0"/>
              <a:t>Before ADC, we put music signal through </a:t>
            </a:r>
            <a:r>
              <a:rPr lang="en-US" sz="2400" i="1" dirty="0" err="1"/>
              <a:t>antialias</a:t>
            </a:r>
            <a:r>
              <a:rPr lang="en-US" sz="2400" dirty="0"/>
              <a:t> filter</a:t>
            </a:r>
          </a:p>
          <a:p>
            <a:pPr lvl="1"/>
            <a:r>
              <a:rPr lang="en-US" sz="2000" dirty="0"/>
              <a:t>Filter blocks any signals higher than 20 kHz (prevents aliasing!)</a:t>
            </a:r>
            <a:endParaRPr lang="en-US" sz="1200" dirty="0"/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52" y="1379439"/>
            <a:ext cx="8112205" cy="2484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583F41-5DA1-0546-89C1-2715991A0B05}"/>
              </a:ext>
            </a:extLst>
          </p:cNvPr>
          <p:cNvSpPr txBox="1"/>
          <p:nvPr/>
        </p:nvSpPr>
        <p:spPr>
          <a:xfrm>
            <a:off x="469812" y="5657671"/>
            <a:ext cx="8356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  <a:latin typeface="+mn-lt"/>
              </a:rPr>
              <a:t>Figures from reading: </a:t>
            </a:r>
            <a:r>
              <a:rPr lang="en-US" i="1" dirty="0">
                <a:solidFill>
                  <a:schemeClr val="accent3"/>
                </a:solidFill>
                <a:latin typeface="+mn-lt"/>
              </a:rPr>
              <a:t>The Scientist and Engineer's Guide to</a:t>
            </a:r>
            <a:br>
              <a:rPr lang="en-US" i="1" dirty="0">
                <a:solidFill>
                  <a:schemeClr val="accent3"/>
                </a:solidFill>
                <a:latin typeface="+mn-lt"/>
              </a:rPr>
            </a:br>
            <a:r>
              <a:rPr lang="en-US" i="1" dirty="0">
                <a:solidFill>
                  <a:schemeClr val="accent3"/>
                </a:solidFill>
                <a:latin typeface="+mn-lt"/>
              </a:rPr>
              <a:t>Digital Signal Processing</a:t>
            </a:r>
            <a:r>
              <a:rPr lang="en-US" dirty="0">
                <a:solidFill>
                  <a:schemeClr val="accent3"/>
                </a:solidFill>
                <a:latin typeface="+mn-lt"/>
              </a:rPr>
              <a:t>, By Steven W. Smith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2209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Block Diagram of DSP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3476106"/>
            <a:ext cx="8686800" cy="2794323"/>
          </a:xfrm>
        </p:spPr>
        <p:txBody>
          <a:bodyPr>
            <a:normAutofit/>
          </a:bodyPr>
          <a:lstStyle/>
          <a:p>
            <a:r>
              <a:rPr lang="en-US" sz="2400" dirty="0"/>
              <a:t>Before ADC, we put music signal through </a:t>
            </a:r>
            <a:r>
              <a:rPr lang="en-US" sz="2400" i="1" dirty="0" err="1"/>
              <a:t>antialias</a:t>
            </a:r>
            <a:r>
              <a:rPr lang="en-US" sz="2400" dirty="0"/>
              <a:t> filter</a:t>
            </a:r>
          </a:p>
          <a:p>
            <a:pPr lvl="1"/>
            <a:r>
              <a:rPr lang="en-US" sz="2000" dirty="0"/>
              <a:t>Filter blocks any signals higher than 20 kHz (prevents aliasing!)</a:t>
            </a:r>
            <a:endParaRPr lang="en-US" sz="1200" dirty="0"/>
          </a:p>
          <a:p>
            <a:pPr lvl="1"/>
            <a:r>
              <a:rPr lang="en-US" sz="2000" dirty="0"/>
              <a:t>Then our ADC can safely sample at 2 x 20 kHz without aliasing</a:t>
            </a:r>
          </a:p>
          <a:p>
            <a:pPr lvl="2"/>
            <a:r>
              <a:rPr lang="en-US" sz="1600" dirty="0"/>
              <a:t>What is our </a:t>
            </a:r>
            <a:r>
              <a:rPr lang="en-US" sz="1600" u="sng" dirty="0"/>
              <a:t>Nyquist Rate</a:t>
            </a:r>
            <a:r>
              <a:rPr lang="en-US" sz="1600" dirty="0"/>
              <a:t>? </a:t>
            </a:r>
          </a:p>
          <a:p>
            <a:pPr lvl="3"/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6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=2 x</a:t>
            </a:r>
            <a:r>
              <a:rPr lang="en-US" sz="1600" dirty="0"/>
              <a:t> 20 kHz = 40 kHz, or 40 thousand samples per second!</a:t>
            </a:r>
          </a:p>
          <a:p>
            <a:pPr lvl="2"/>
            <a:r>
              <a:rPr lang="en-US" sz="1600" dirty="0"/>
              <a:t>What is our </a:t>
            </a:r>
            <a:r>
              <a:rPr lang="en-US" sz="1600" u="sng" dirty="0"/>
              <a:t>Nyquist Frequency</a:t>
            </a:r>
            <a:r>
              <a:rPr lang="en-US" sz="1600" dirty="0"/>
              <a:t>? </a:t>
            </a:r>
          </a:p>
          <a:p>
            <a:pPr lvl="3"/>
            <a:r>
              <a:rPr lang="en-US" sz="1600" dirty="0"/>
              <a:t>½ </a:t>
            </a:r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6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1600" dirty="0"/>
              <a:t>20 kHz</a:t>
            </a:r>
          </a:p>
          <a:p>
            <a:pPr lvl="1"/>
            <a:r>
              <a:rPr lang="en-US" sz="2000" dirty="0"/>
              <a:t>Cutoff frequency of our filter?  Has to be the Nyquist Frequency</a:t>
            </a:r>
            <a:endParaRPr lang="en-US" sz="1200" dirty="0"/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04" y="1207446"/>
            <a:ext cx="7585496" cy="2322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88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Compact Disc (CD)</a:t>
            </a:r>
            <a:endParaRPr lang="en-US" dirty="0"/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CD (late 20</a:t>
            </a:r>
            <a:r>
              <a:rPr lang="en-US" baseline="30000" dirty="0"/>
              <a:t>th</a:t>
            </a:r>
            <a:r>
              <a:rPr lang="en-US" dirty="0"/>
              <a:t> century)</a:t>
            </a:r>
          </a:p>
          <a:p>
            <a:pPr lvl="1"/>
            <a:r>
              <a:rPr lang="en-US" dirty="0"/>
              <a:t>First form of digitized music</a:t>
            </a:r>
          </a:p>
          <a:p>
            <a:pPr lvl="2"/>
            <a:r>
              <a:rPr lang="en-US" dirty="0"/>
              <a:t>ADC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DSP </a:t>
            </a:r>
            <a:r>
              <a:rPr lang="en-US" dirty="0">
                <a:sym typeface="Wingdings" panose="05000000000000000000" pitchFamily="2" charset="2"/>
              </a:rPr>
              <a:t> DAC</a:t>
            </a:r>
            <a:endParaRPr lang="en-US" dirty="0"/>
          </a:p>
          <a:p>
            <a:pPr lvl="1"/>
            <a:r>
              <a:rPr lang="en-US" dirty="0"/>
              <a:t>Up until this time, music was…</a:t>
            </a:r>
          </a:p>
          <a:p>
            <a:pPr lvl="2"/>
            <a:r>
              <a:rPr lang="en-US" dirty="0"/>
              <a:t>…exact reproduction (record, tape)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Nyquist Sampling Rate: 44.1 kHz</a:t>
            </a:r>
          </a:p>
          <a:p>
            <a:pPr lvl="1"/>
            <a:r>
              <a:rPr lang="en-US" dirty="0"/>
              <a:t>Nyquist Frequency: ½ (44.1 kHz) = 22.05 kHz</a:t>
            </a:r>
          </a:p>
          <a:p>
            <a:pPr lvl="2"/>
            <a:r>
              <a:rPr lang="en-US" dirty="0"/>
              <a:t>AKA – upper range of audio</a:t>
            </a:r>
          </a:p>
          <a:p>
            <a:pPr lvl="2"/>
            <a:r>
              <a:rPr lang="en-US" dirty="0"/>
              <a:t>22.05 = cutoff frequency for low-pass </a:t>
            </a:r>
            <a:r>
              <a:rPr lang="en-US" dirty="0" err="1"/>
              <a:t>antialias</a:t>
            </a:r>
            <a:r>
              <a:rPr lang="en-US" dirty="0"/>
              <a:t> filter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3581400" y="76200"/>
            <a:ext cx="2895600" cy="288925"/>
          </a:xfrm>
          <a:prstGeom prst="rect">
            <a:avLst/>
          </a:prstGeom>
        </p:spPr>
        <p:txBody>
          <a:bodyPr/>
          <a:lstStyle/>
          <a:p>
            <a:fld id="{D6E73BEC-2FBD-49A0-BB48-A54429DF400F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4715" y="640773"/>
            <a:ext cx="22479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0896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2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2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2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2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Compact Disc (CD)</a:t>
            </a:r>
            <a:endParaRPr lang="en-US" dirty="0"/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54162"/>
            <a:ext cx="8839200" cy="48466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CD (late 20</a:t>
            </a:r>
            <a:r>
              <a:rPr lang="en-US" baseline="30000" dirty="0"/>
              <a:t>th</a:t>
            </a:r>
            <a:r>
              <a:rPr lang="en-US" dirty="0"/>
              <a:t> century)</a:t>
            </a:r>
          </a:p>
          <a:p>
            <a:pPr lvl="1"/>
            <a:r>
              <a:rPr lang="en-US" dirty="0"/>
              <a:t>Quick Math:</a:t>
            </a:r>
          </a:p>
          <a:p>
            <a:pPr lvl="1"/>
            <a:r>
              <a:rPr lang="en-US" dirty="0"/>
              <a:t>Sampling Rate: 44.1 kHz</a:t>
            </a:r>
          </a:p>
          <a:p>
            <a:pPr lvl="1"/>
            <a:r>
              <a:rPr lang="en-US" dirty="0"/>
              <a:t>Sampling Rate: 44,100 Hz</a:t>
            </a:r>
          </a:p>
          <a:p>
            <a:pPr lvl="1"/>
            <a:r>
              <a:rPr lang="en-US" dirty="0"/>
              <a:t>That means we collect 44,100 Samples in 1 second!</a:t>
            </a:r>
          </a:p>
          <a:p>
            <a:pPr lvl="2"/>
            <a:r>
              <a:rPr lang="en-US" dirty="0"/>
              <a:t>In 60 seconds, we collect: 2,646,000 samples</a:t>
            </a:r>
          </a:p>
          <a:p>
            <a:pPr lvl="3"/>
            <a:r>
              <a:rPr lang="en-US" i="1" dirty="0"/>
              <a:t>(44,100 samples/sec * 60 sec) =2,646,000 samples/minute</a:t>
            </a:r>
          </a:p>
          <a:p>
            <a:pPr lvl="2"/>
            <a:r>
              <a:rPr lang="en-US" dirty="0"/>
              <a:t>For a 3 minute song: 7,938,000 samples / song!</a:t>
            </a:r>
          </a:p>
          <a:p>
            <a:pPr lvl="3"/>
            <a:r>
              <a:rPr lang="en-US" i="1" dirty="0"/>
              <a:t>(2,646,000 samples/minute) * (3 minutes) = 7,938,000 samples/song</a:t>
            </a:r>
          </a:p>
          <a:p>
            <a:pPr lvl="2"/>
            <a:r>
              <a:rPr lang="en-US" dirty="0"/>
              <a:t>If each sample requires 16-bits to store:</a:t>
            </a:r>
          </a:p>
          <a:p>
            <a:pPr lvl="3"/>
            <a:r>
              <a:rPr lang="en-US" i="1" dirty="0"/>
              <a:t>(7,938,000 samples/song) * (16 bits/sample) = 127,008,000 bits/song</a:t>
            </a:r>
          </a:p>
          <a:p>
            <a:pPr lvl="3"/>
            <a:r>
              <a:rPr lang="en-US" dirty="0"/>
              <a:t>That’s 15,876,000 bytes per song</a:t>
            </a:r>
          </a:p>
          <a:p>
            <a:pPr lvl="3"/>
            <a:r>
              <a:rPr lang="en-US" i="1" dirty="0"/>
              <a:t>15,504 kB = </a:t>
            </a:r>
            <a:r>
              <a:rPr lang="en-US" b="1" i="1" dirty="0"/>
              <a:t>15.14 MB </a:t>
            </a:r>
            <a:r>
              <a:rPr lang="en-US" i="1" dirty="0"/>
              <a:t>per song!</a:t>
            </a:r>
          </a:p>
          <a:p>
            <a:pPr lvl="2"/>
            <a:r>
              <a:rPr lang="en-US" dirty="0"/>
              <a:t>What about stereo recordings?  Double that!</a:t>
            </a:r>
          </a:p>
          <a:p>
            <a:pPr lvl="3"/>
            <a:r>
              <a:rPr lang="en-US" b="1" dirty="0"/>
              <a:t>30.28 MB</a:t>
            </a:r>
            <a:r>
              <a:rPr lang="en-US" dirty="0"/>
              <a:t> per 3 minute stereo song!!</a:t>
            </a:r>
          </a:p>
          <a:p>
            <a:pPr lvl="2"/>
            <a:r>
              <a:rPr lang="en-US" dirty="0"/>
              <a:t>This is why a CD can only hold about 80 minutes of digital audio!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3581400" y="76200"/>
            <a:ext cx="2895600" cy="288925"/>
          </a:xfrm>
          <a:prstGeom prst="rect">
            <a:avLst/>
          </a:prstGeom>
        </p:spPr>
        <p:txBody>
          <a:bodyPr/>
          <a:lstStyle/>
          <a:p>
            <a:fld id="{D6E73BEC-2FBD-49A0-BB48-A54429DF400F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2928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4715" y="640773"/>
            <a:ext cx="22479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7478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2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2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2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2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2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2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2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28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28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28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286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Sample at twice the maximum frequency</a:t>
            </a:r>
          </a:p>
          <a:p>
            <a:pPr lvl="1"/>
            <a:r>
              <a:rPr lang="en-US" dirty="0"/>
              <a:t>Can reconstruct perfectly</a:t>
            </a:r>
          </a:p>
          <a:p>
            <a:endParaRPr lang="en-US" dirty="0"/>
          </a:p>
          <a:p>
            <a:r>
              <a:rPr lang="en-US" dirty="0"/>
              <a:t>If have frequencies &gt; sample_freq/2</a:t>
            </a:r>
          </a:p>
          <a:p>
            <a:pPr lvl="1"/>
            <a:r>
              <a:rPr lang="en-US" dirty="0"/>
              <a:t>Will get aliasing … as high frequencies fold</a:t>
            </a:r>
          </a:p>
          <a:p>
            <a:pPr lvl="1"/>
            <a:endParaRPr lang="en-US" dirty="0"/>
          </a:p>
          <a:p>
            <a:r>
              <a:rPr lang="en-US" dirty="0"/>
              <a:t>Avoid aliasing with analog Anti-Alias (low-pass) prefilter before sampling</a:t>
            </a:r>
          </a:p>
          <a:p>
            <a:pPr lvl="1"/>
            <a:r>
              <a:rPr lang="en-US" dirty="0"/>
              <a:t>Eliminate high frequencies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 More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ESE215 – include analog filtering</a:t>
            </a:r>
          </a:p>
          <a:p>
            <a:r>
              <a:rPr lang="en-US" dirty="0"/>
              <a:t>ESE319 – active analog filtering</a:t>
            </a:r>
          </a:p>
          <a:p>
            <a:r>
              <a:rPr lang="en-US" dirty="0"/>
              <a:t>ESE224 – Signal Processing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EDB25-53F8-E044-A5FF-ADDD6380F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2A27D-AF22-C147-BA4D-1559832133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Remember feedback</a:t>
            </a:r>
          </a:p>
          <a:p>
            <a:pPr lvl="1"/>
            <a:r>
              <a:rPr lang="en-US" dirty="0"/>
              <a:t>Including on Lab 2</a:t>
            </a:r>
          </a:p>
          <a:p>
            <a:r>
              <a:rPr lang="en-US" dirty="0"/>
              <a:t>Lab 3 posted</a:t>
            </a:r>
          </a:p>
          <a:p>
            <a:pPr lvl="1"/>
            <a:r>
              <a:rPr lang="en-US" dirty="0"/>
              <a:t>Prelab contains a longer MATLAB tutorial</a:t>
            </a:r>
          </a:p>
          <a:p>
            <a:pPr lvl="2"/>
            <a:r>
              <a:rPr lang="en-US" dirty="0"/>
              <a:t>And need to install MATLAB</a:t>
            </a:r>
          </a:p>
          <a:p>
            <a:pPr lvl="1"/>
            <a:r>
              <a:rPr lang="en-US" dirty="0"/>
              <a:t>Plan time for it over weekend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EED82B-F7C2-B248-BC2D-871F362DA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9993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000" dirty="0"/>
              <a:t>S. Smith, “The Scientists and Engineer’s Guide to Digital Signal Processing,” 1997.</a:t>
            </a:r>
          </a:p>
          <a:p>
            <a:pPr lvl="1"/>
            <a:r>
              <a:rPr lang="en-US" dirty="0">
                <a:hlinkClick r:id="rId2"/>
              </a:rPr>
              <a:t>http://en.wikipedia.org/wiki/Nyquist_frequency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http://en.wikipedia.org/wiki/Nyquist_rate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http://en.wikipedia.org/wiki/Oversampling</a:t>
            </a:r>
            <a:endParaRPr lang="en-US" dirty="0"/>
          </a:p>
          <a:p>
            <a:pPr lvl="1"/>
            <a:r>
              <a:rPr lang="en-US" dirty="0">
                <a:hlinkClick r:id="rId5"/>
              </a:rPr>
              <a:t>http://en.wikipedia.org/wiki/Sampling_rate</a:t>
            </a:r>
            <a:endParaRPr lang="en-US" dirty="0"/>
          </a:p>
          <a:p>
            <a:pPr lvl="1"/>
            <a:r>
              <a:rPr lang="en-US" dirty="0">
                <a:hlinkClick r:id="rId6"/>
              </a:rPr>
              <a:t>http://en.wikipedia.org/wiki/Hearing_range</a:t>
            </a:r>
            <a:endParaRPr lang="en-US" dirty="0"/>
          </a:p>
          <a:p>
            <a:pPr lvl="1"/>
            <a:r>
              <a:rPr lang="en-US" dirty="0">
                <a:hlinkClick r:id="rId7"/>
              </a:rPr>
              <a:t>http://electronics.howstuffworks.com/telephone6.htm</a:t>
            </a:r>
            <a:endParaRPr lang="en-US" dirty="0"/>
          </a:p>
          <a:p>
            <a:pPr lvl="1"/>
            <a:r>
              <a:rPr lang="en-US" dirty="0"/>
              <a:t>B. </a:t>
            </a:r>
            <a:r>
              <a:rPr lang="en-US" dirty="0" err="1"/>
              <a:t>Olshausen</a:t>
            </a:r>
            <a:r>
              <a:rPr lang="en-US" dirty="0"/>
              <a:t>, “Aliasing”, PSC 129 – Sensory Processes Course Notes, UC Davis</a:t>
            </a:r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906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Map – Week 3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F412-9866-D249-BF71-6D9420ED886F}" type="slidenum">
              <a:rPr lang="en-US"/>
              <a:pPr/>
              <a:t>3</a:t>
            </a:fld>
            <a:endParaRPr lang="en-US"/>
          </a:p>
        </p:txBody>
      </p:sp>
      <p:pic>
        <p:nvPicPr>
          <p:cNvPr id="177154" name="Picture 2" descr="http://cdn.scratch.mit.edu/static/site/projects/thumbnails/32/250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"/>
          <a:stretch/>
        </p:blipFill>
        <p:spPr bwMode="auto">
          <a:xfrm>
            <a:off x="0" y="1364906"/>
            <a:ext cx="1885388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6" name="Picture 4" descr="Loudspeaker and Wavefor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7" r="49086" b="59789"/>
          <a:stretch/>
        </p:blipFill>
        <p:spPr bwMode="auto">
          <a:xfrm>
            <a:off x="1676400" y="1364906"/>
            <a:ext cx="1188055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375900"/>
            <a:ext cx="1177810" cy="65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4" descr="http://hdwallres.com/wp-content/uploads/2013/10/internet-2014-PC-wallpaper.jpg"/>
          <p:cNvSpPr>
            <a:spLocks noChangeAspect="1" noChangeArrowheads="1"/>
          </p:cNvSpPr>
          <p:nvPr/>
        </p:nvSpPr>
        <p:spPr bwMode="auto">
          <a:xfrm>
            <a:off x="63500" y="-136525"/>
            <a:ext cx="721995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7174" name="Picture 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69" y="4788975"/>
            <a:ext cx="2309929" cy="16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Content Placeholder 9" descr="loudspkr.gif"/>
          <p:cNvPicPr>
            <a:picLocks noGrp="1" noChangeAspect="1"/>
          </p:cNvPicPr>
          <p:nvPr>
            <p:ph idx="1"/>
          </p:nvPr>
        </p:nvPicPr>
        <p:blipFill>
          <a:blip r:embed="rId7"/>
          <a:srcRect l="-20833" r="-20833"/>
          <a:stretch>
            <a:fillRect/>
          </a:stretch>
        </p:blipFill>
        <p:spPr>
          <a:xfrm flipH="1">
            <a:off x="1524000" y="4872017"/>
            <a:ext cx="2577606" cy="1364758"/>
          </a:xfrm>
        </p:spPr>
      </p:pic>
      <p:cxnSp>
        <p:nvCxnSpPr>
          <p:cNvPr id="17" name="Straight Connector 16"/>
          <p:cNvCxnSpPr/>
          <p:nvPr/>
        </p:nvCxnSpPr>
        <p:spPr>
          <a:xfrm flipV="1">
            <a:off x="2590800" y="2792878"/>
            <a:ext cx="400943" cy="850110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4" idx="1"/>
          </p:cNvCxnSpPr>
          <p:nvPr/>
        </p:nvCxnSpPr>
        <p:spPr>
          <a:xfrm flipV="1">
            <a:off x="3739949" y="2094953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4654349" y="2090976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962400" y="1614573"/>
            <a:ext cx="762000" cy="960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A/D</a:t>
            </a:r>
          </a:p>
        </p:txBody>
      </p:sp>
      <p:pic>
        <p:nvPicPr>
          <p:cNvPr id="17716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57500" y="1337716"/>
            <a:ext cx="9525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Rectangle 72"/>
          <p:cNvSpPr/>
          <p:nvPr/>
        </p:nvSpPr>
        <p:spPr>
          <a:xfrm>
            <a:off x="2667000" y="3962400"/>
            <a:ext cx="10679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sample</a:t>
            </a:r>
            <a:endParaRPr lang="en-US" sz="2000" dirty="0">
              <a:latin typeface="+mj-lt"/>
            </a:endParaRPr>
          </a:p>
        </p:txBody>
      </p:sp>
      <p:cxnSp>
        <p:nvCxnSpPr>
          <p:cNvPr id="78" name="Straight Connector 77"/>
          <p:cNvCxnSpPr/>
          <p:nvPr/>
        </p:nvCxnSpPr>
        <p:spPr>
          <a:xfrm flipH="1" flipV="1">
            <a:off x="2590800" y="4095516"/>
            <a:ext cx="393372" cy="785381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2051" name="Right Brace 172050"/>
          <p:cNvSpPr/>
          <p:nvPr/>
        </p:nvSpPr>
        <p:spPr>
          <a:xfrm rot="5400000">
            <a:off x="5423438" y="4432838"/>
            <a:ext cx="506924" cy="3428999"/>
          </a:xfrm>
          <a:prstGeom prst="rightBrace">
            <a:avLst>
              <a:gd name="adj1" fmla="val 8333"/>
              <a:gd name="adj2" fmla="val 11363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6963595" y="6200001"/>
            <a:ext cx="21804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latin typeface="+mj-lt"/>
              </a:rPr>
              <a:t>MP3 Player / iPhone / Droid</a:t>
            </a:r>
            <a:endParaRPr lang="en-US" sz="1200" dirty="0">
              <a:latin typeface="+mj-lt"/>
            </a:endParaRPr>
          </a:p>
        </p:txBody>
      </p:sp>
      <p:cxnSp>
        <p:nvCxnSpPr>
          <p:cNvPr id="94" name="Straight Arrow Connector 93"/>
          <p:cNvCxnSpPr/>
          <p:nvPr/>
        </p:nvCxnSpPr>
        <p:spPr>
          <a:xfrm flipH="1">
            <a:off x="3729548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038600" y="5170985"/>
            <a:ext cx="615026" cy="775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D/A</a:t>
            </a:r>
          </a:p>
        </p:txBody>
      </p:sp>
      <p:cxnSp>
        <p:nvCxnSpPr>
          <p:cNvPr id="99" name="Straight Arrow Connector 98"/>
          <p:cNvCxnSpPr/>
          <p:nvPr/>
        </p:nvCxnSpPr>
        <p:spPr>
          <a:xfrm flipH="1">
            <a:off x="4654642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3200400" y="1090568"/>
            <a:ext cx="654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MIC</a:t>
            </a:r>
            <a:endParaRPr lang="en-US" sz="2000" dirty="0">
              <a:latin typeface="+mj-lt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2819400" y="6153090"/>
            <a:ext cx="11544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speaker</a:t>
            </a:r>
            <a:endParaRPr lang="en-US" sz="2000" dirty="0">
              <a:latin typeface="+mj-lt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3266310" y="4334741"/>
            <a:ext cx="545367" cy="516398"/>
            <a:chOff x="1447800" y="3446002"/>
            <a:chExt cx="545367" cy="516398"/>
          </a:xfrm>
        </p:grpSpPr>
        <p:sp>
          <p:nvSpPr>
            <p:cNvPr id="33" name="Oval 32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063" name="TextBox 172062"/>
            <p:cNvSpPr txBox="1"/>
            <p:nvPr/>
          </p:nvSpPr>
          <p:spPr>
            <a:xfrm>
              <a:off x="1447800" y="3505200"/>
              <a:ext cx="5412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2,4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80509" y="28956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+mj-lt"/>
              </a:rPr>
              <a:t>Music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73930" y="3512403"/>
            <a:ext cx="15937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solidFill>
                  <a:schemeClr val="accent2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Numbers correspond to course weeks</a:t>
            </a:r>
          </a:p>
        </p:txBody>
      </p:sp>
      <p:grpSp>
        <p:nvGrpSpPr>
          <p:cNvPr id="145" name="Group 144"/>
          <p:cNvGrpSpPr/>
          <p:nvPr/>
        </p:nvGrpSpPr>
        <p:grpSpPr>
          <a:xfrm>
            <a:off x="1680127" y="2919767"/>
            <a:ext cx="410521" cy="411589"/>
            <a:chOff x="1447800" y="3415614"/>
            <a:chExt cx="545367" cy="546786"/>
          </a:xfrm>
        </p:grpSpPr>
        <p:sp>
          <p:nvSpPr>
            <p:cNvPr id="146" name="Oval 145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1514142" y="3415614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</a:t>
              </a:r>
            </a:p>
          </p:txBody>
        </p:sp>
      </p:grpSp>
      <p:sp>
        <p:nvSpPr>
          <p:cNvPr id="89" name="TextBox 88"/>
          <p:cNvSpPr txBox="1"/>
          <p:nvPr/>
        </p:nvSpPr>
        <p:spPr>
          <a:xfrm>
            <a:off x="4874135" y="1828800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026535" y="5334000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</a:p>
        </p:txBody>
      </p:sp>
    </p:spTree>
    <p:extLst>
      <p:ext uri="{BB962C8B-B14F-4D97-AF65-F5344CB8AC3E}">
        <p14:creationId xmlns:p14="http://schemas.microsoft.com/office/powerpoint/2010/main" val="394732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Nyquist Sampling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Sample at twice the maximum frequency</a:t>
            </a:r>
          </a:p>
          <a:p>
            <a:pPr lvl="1"/>
            <a:r>
              <a:rPr lang="en-US" dirty="0"/>
              <a:t>Can reconstruct perfectly</a:t>
            </a:r>
          </a:p>
          <a:p>
            <a:endParaRPr lang="en-US" dirty="0"/>
          </a:p>
          <a:p>
            <a:r>
              <a:rPr lang="en-US" dirty="0"/>
              <a:t>If have frequencies &gt; </a:t>
            </a:r>
            <a:r>
              <a:rPr lang="en-US" dirty="0" err="1"/>
              <a:t>SampleRate</a:t>
            </a:r>
            <a:r>
              <a:rPr lang="en-US" dirty="0"/>
              <a:t>/2</a:t>
            </a:r>
          </a:p>
          <a:p>
            <a:pPr lvl="1"/>
            <a:r>
              <a:rPr lang="en-US" dirty="0"/>
              <a:t>Will get aliasing … as high frequencies fold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96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Sampling – What is the minimum?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4759570"/>
            <a:ext cx="8921262" cy="1840523"/>
          </a:xfrm>
        </p:spPr>
        <p:txBody>
          <a:bodyPr>
            <a:normAutofit/>
          </a:bodyPr>
          <a:lstStyle/>
          <a:p>
            <a:r>
              <a:rPr lang="en-US" sz="2400" dirty="0"/>
              <a:t>What frequency does aliasing occur?</a:t>
            </a:r>
          </a:p>
          <a:p>
            <a:pPr lvl="1"/>
            <a:r>
              <a:rPr lang="en-US" sz="2000" dirty="0"/>
              <a:t>Original Signal’s Frequency: </a:t>
            </a:r>
            <a:r>
              <a:rPr lang="en-US" sz="2000" dirty="0">
                <a:solidFill>
                  <a:srgbClr val="FF0000"/>
                </a:solidFill>
              </a:rPr>
              <a:t>500 Hz</a:t>
            </a:r>
          </a:p>
          <a:p>
            <a:pPr lvl="2"/>
            <a:r>
              <a:rPr lang="en-US" sz="1600" dirty="0"/>
              <a:t>Sampling Rate: </a:t>
            </a:r>
            <a:r>
              <a:rPr lang="en-US" sz="1600" b="1" dirty="0">
                <a:solidFill>
                  <a:srgbClr val="00B050"/>
                </a:solidFill>
              </a:rPr>
              <a:t>600 Hz</a:t>
            </a:r>
          </a:p>
          <a:p>
            <a:pPr lvl="1"/>
            <a:r>
              <a:rPr lang="en-US" sz="2000" dirty="0"/>
              <a:t>Aliasing occurs at: </a:t>
            </a:r>
            <a:r>
              <a:rPr lang="en-US" sz="2000" b="1" dirty="0">
                <a:solidFill>
                  <a:srgbClr val="00B050"/>
                </a:solidFill>
              </a:rPr>
              <a:t>600 Hz</a:t>
            </a:r>
            <a:r>
              <a:rPr lang="en-US" sz="2000" dirty="0"/>
              <a:t> – </a:t>
            </a:r>
            <a:r>
              <a:rPr lang="en-US" sz="2000" dirty="0">
                <a:solidFill>
                  <a:srgbClr val="FF0000"/>
                </a:solidFill>
              </a:rPr>
              <a:t>500 Hz </a:t>
            </a:r>
            <a:r>
              <a:rPr lang="en-US" sz="2000" dirty="0"/>
              <a:t>= </a:t>
            </a:r>
            <a:r>
              <a:rPr lang="en-US" sz="2000" dirty="0">
                <a:solidFill>
                  <a:srgbClr val="00B0F0"/>
                </a:solidFill>
              </a:rPr>
              <a:t>100 Hz</a:t>
            </a:r>
          </a:p>
          <a:p>
            <a:pPr lvl="2"/>
            <a:r>
              <a:rPr lang="en-US" sz="1600" dirty="0"/>
              <a:t>Also referred to as “Folding” – signal has “folds over” as if it were lower frequency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481754" y="1770185"/>
            <a:ext cx="386861" cy="328246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856892" y="1535725"/>
            <a:ext cx="2544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Original Signal: 500 Hz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339718" y="3923022"/>
            <a:ext cx="375138" cy="278448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714856" y="4016804"/>
            <a:ext cx="3429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Aliased (Folded) Signal: 100 Hz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728CCBF-0F01-1E46-837A-3E97F88E0F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304" y="1008005"/>
            <a:ext cx="5516880" cy="386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707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210"/>
            <a:ext cx="8686800" cy="838200"/>
          </a:xfrm>
        </p:spPr>
        <p:txBody>
          <a:bodyPr>
            <a:normAutofit/>
          </a:bodyPr>
          <a:lstStyle/>
          <a:p>
            <a:r>
              <a:rPr lang="en-US" dirty="0"/>
              <a:t>Sampling – What is the minimum?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6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111369" y="1443815"/>
                <a:ext cx="8921262" cy="1840523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Generalize</a:t>
                </a:r>
              </a:p>
              <a:p>
                <a:pPr lvl="1"/>
                <a:r>
                  <a:rPr lang="en-US" sz="2000" dirty="0"/>
                  <a:t>F’ = frequency mod </a:t>
                </a:r>
                <a:r>
                  <a:rPr lang="en-US" sz="2000" dirty="0" err="1"/>
                  <a:t>SampleRate</a:t>
                </a:r>
                <a:r>
                  <a:rPr lang="en-US" sz="2000" dirty="0"/>
                  <a:t>   (subtract out integer 2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000" dirty="0"/>
                  <a:t> terms)</a:t>
                </a:r>
                <a:endParaRPr lang="en-US" sz="1600" b="1" dirty="0">
                  <a:solidFill>
                    <a:srgbClr val="00B050"/>
                  </a:solidFill>
                </a:endParaRPr>
              </a:p>
              <a:p>
                <a:pPr lvl="1"/>
                <a:r>
                  <a:rPr lang="en-US" sz="2000" dirty="0"/>
                  <a:t>Alias frequency is</a:t>
                </a:r>
              </a:p>
              <a:p>
                <a:pPr lvl="2"/>
                <a:r>
                  <a:rPr lang="en-US" sz="1600" dirty="0"/>
                  <a:t>F’ if F’&lt;</a:t>
                </a:r>
                <a:r>
                  <a:rPr lang="en-US" sz="1600" dirty="0" err="1"/>
                  <a:t>SampleRate</a:t>
                </a:r>
                <a:r>
                  <a:rPr lang="en-US" sz="1600" dirty="0"/>
                  <a:t>/2</a:t>
                </a:r>
              </a:p>
              <a:p>
                <a:pPr lvl="2"/>
                <a:r>
                  <a:rPr lang="en-US" sz="1600" dirty="0" err="1"/>
                  <a:t>SampleRate</a:t>
                </a:r>
                <a:r>
                  <a:rPr lang="en-US" sz="1600" dirty="0"/>
                  <a:t>-F’ if </a:t>
                </a:r>
                <a:r>
                  <a:rPr lang="en-US" sz="1600" dirty="0" err="1"/>
                  <a:t>SampleRate</a:t>
                </a:r>
                <a:r>
                  <a:rPr lang="en-US" sz="1600" dirty="0"/>
                  <a:t>/2 &lt; F’ &lt; </a:t>
                </a:r>
                <a:r>
                  <a:rPr lang="en-US" sz="1600" dirty="0" err="1"/>
                  <a:t>SampleRate</a:t>
                </a:r>
                <a:endParaRPr lang="en-US" sz="1200" dirty="0"/>
              </a:p>
            </p:txBody>
          </p:sp>
        </mc:Choice>
        <mc:Fallback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1369" y="1443815"/>
                <a:ext cx="8921262" cy="1840523"/>
              </a:xfrm>
              <a:blipFill>
                <a:blip r:embed="rId2"/>
                <a:stretch>
                  <a:fillRect l="-284" t="-2740" b="-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A613D600-E2D7-3A46-9257-18B15E0FEC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23" y="3284338"/>
            <a:ext cx="8024353" cy="312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119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</a:t>
            </a:r>
            <a:r>
              <a:rPr lang="en-US" dirty="0" err="1"/>
              <a:t>Multirate</a:t>
            </a:r>
            <a:r>
              <a:rPr lang="en-US" dirty="0"/>
              <a:t> Signals?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665785"/>
            <a:ext cx="8686800" cy="1770183"/>
          </a:xfrm>
        </p:spPr>
        <p:txBody>
          <a:bodyPr>
            <a:noAutofit/>
          </a:bodyPr>
          <a:lstStyle/>
          <a:p>
            <a:r>
              <a:rPr lang="en-US" sz="2400" dirty="0"/>
              <a:t>Fourier’s Theorem (week 4 preview!): </a:t>
            </a:r>
          </a:p>
          <a:p>
            <a:pPr lvl="1"/>
            <a:r>
              <a:rPr lang="en-US" sz="2000" dirty="0"/>
              <a:t>We can decompose continuous signal in terms of a </a:t>
            </a:r>
            <a:r>
              <a:rPr lang="en-US" sz="2000" u="sng" dirty="0"/>
              <a:t>sum of sines</a:t>
            </a:r>
            <a:r>
              <a:rPr lang="en-US" sz="2000" dirty="0"/>
              <a:t> and </a:t>
            </a:r>
            <a:r>
              <a:rPr lang="en-US" sz="2000" u="sng" dirty="0"/>
              <a:t>cosines</a:t>
            </a:r>
            <a:r>
              <a:rPr lang="en-US" sz="2000" dirty="0"/>
              <a:t> at different frequencies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AD9F18-C0D9-9644-AC1C-1E36CF43CE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816" y="1366441"/>
            <a:ext cx="45720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56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7900"/>
                </a:solidFill>
              </a:rPr>
              <a:t>Preclass</a:t>
            </a:r>
            <a:r>
              <a:rPr lang="en-US" dirty="0">
                <a:solidFill>
                  <a:srgbClr val="FF7900"/>
                </a:solidFill>
              </a:rPr>
              <a:t>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A513FD-08DB-2149-BC76-14CE3AC1D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" y="1458481"/>
            <a:ext cx="2636503" cy="18455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557326B-302C-D146-AB4C-DE7A97BE50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588" y="1458481"/>
            <a:ext cx="2636503" cy="18455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B2DB0A-C749-DE47-9BBA-9A4489FC71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720" y="1458481"/>
            <a:ext cx="2636504" cy="1845552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4B454A3-C79C-AF40-8821-7806591930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023766"/>
              </p:ext>
            </p:extLst>
          </p:nvPr>
        </p:nvGraphicFramePr>
        <p:xfrm>
          <a:off x="426720" y="3916159"/>
          <a:ext cx="807110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0854">
                  <a:extLst>
                    <a:ext uri="{9D8B030D-6E8A-4147-A177-3AD203B41FA5}">
                      <a16:colId xmlns:a16="http://schemas.microsoft.com/office/drawing/2014/main" val="4290499750"/>
                    </a:ext>
                  </a:extLst>
                </a:gridCol>
                <a:gridCol w="620854">
                  <a:extLst>
                    <a:ext uri="{9D8B030D-6E8A-4147-A177-3AD203B41FA5}">
                      <a16:colId xmlns:a16="http://schemas.microsoft.com/office/drawing/2014/main" val="449294933"/>
                    </a:ext>
                  </a:extLst>
                </a:gridCol>
                <a:gridCol w="620854">
                  <a:extLst>
                    <a:ext uri="{9D8B030D-6E8A-4147-A177-3AD203B41FA5}">
                      <a16:colId xmlns:a16="http://schemas.microsoft.com/office/drawing/2014/main" val="769129860"/>
                    </a:ext>
                  </a:extLst>
                </a:gridCol>
                <a:gridCol w="620854">
                  <a:extLst>
                    <a:ext uri="{9D8B030D-6E8A-4147-A177-3AD203B41FA5}">
                      <a16:colId xmlns:a16="http://schemas.microsoft.com/office/drawing/2014/main" val="1559925421"/>
                    </a:ext>
                  </a:extLst>
                </a:gridCol>
                <a:gridCol w="620854">
                  <a:extLst>
                    <a:ext uri="{9D8B030D-6E8A-4147-A177-3AD203B41FA5}">
                      <a16:colId xmlns:a16="http://schemas.microsoft.com/office/drawing/2014/main" val="10396802"/>
                    </a:ext>
                  </a:extLst>
                </a:gridCol>
                <a:gridCol w="620854">
                  <a:extLst>
                    <a:ext uri="{9D8B030D-6E8A-4147-A177-3AD203B41FA5}">
                      <a16:colId xmlns:a16="http://schemas.microsoft.com/office/drawing/2014/main" val="164255637"/>
                    </a:ext>
                  </a:extLst>
                </a:gridCol>
                <a:gridCol w="620854">
                  <a:extLst>
                    <a:ext uri="{9D8B030D-6E8A-4147-A177-3AD203B41FA5}">
                      <a16:colId xmlns:a16="http://schemas.microsoft.com/office/drawing/2014/main" val="2454263919"/>
                    </a:ext>
                  </a:extLst>
                </a:gridCol>
                <a:gridCol w="620854">
                  <a:extLst>
                    <a:ext uri="{9D8B030D-6E8A-4147-A177-3AD203B41FA5}">
                      <a16:colId xmlns:a16="http://schemas.microsoft.com/office/drawing/2014/main" val="274085838"/>
                    </a:ext>
                  </a:extLst>
                </a:gridCol>
                <a:gridCol w="620854">
                  <a:extLst>
                    <a:ext uri="{9D8B030D-6E8A-4147-A177-3AD203B41FA5}">
                      <a16:colId xmlns:a16="http://schemas.microsoft.com/office/drawing/2014/main" val="3118849701"/>
                    </a:ext>
                  </a:extLst>
                </a:gridCol>
                <a:gridCol w="620854">
                  <a:extLst>
                    <a:ext uri="{9D8B030D-6E8A-4147-A177-3AD203B41FA5}">
                      <a16:colId xmlns:a16="http://schemas.microsoft.com/office/drawing/2014/main" val="1006996072"/>
                    </a:ext>
                  </a:extLst>
                </a:gridCol>
                <a:gridCol w="620854">
                  <a:extLst>
                    <a:ext uri="{9D8B030D-6E8A-4147-A177-3AD203B41FA5}">
                      <a16:colId xmlns:a16="http://schemas.microsoft.com/office/drawing/2014/main" val="2233573307"/>
                    </a:ext>
                  </a:extLst>
                </a:gridCol>
                <a:gridCol w="620854">
                  <a:extLst>
                    <a:ext uri="{9D8B030D-6E8A-4147-A177-3AD203B41FA5}">
                      <a16:colId xmlns:a16="http://schemas.microsoft.com/office/drawing/2014/main" val="3802122946"/>
                    </a:ext>
                  </a:extLst>
                </a:gridCol>
                <a:gridCol w="620854">
                  <a:extLst>
                    <a:ext uri="{9D8B030D-6E8A-4147-A177-3AD203B41FA5}">
                      <a16:colId xmlns:a16="http://schemas.microsoft.com/office/drawing/2014/main" val="13737903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5444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5616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5248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517160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EB191B6-1E56-174B-A22D-BF4BEE0F6EC5}"/>
              </a:ext>
            </a:extLst>
          </p:cNvPr>
          <p:cNvSpPr txBox="1"/>
          <p:nvPr/>
        </p:nvSpPr>
        <p:spPr>
          <a:xfrm>
            <a:off x="1880616" y="6011645"/>
            <a:ext cx="3275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7900"/>
                </a:solidFill>
              </a:rPr>
              <a:t>Properly sampled?   Relation?</a:t>
            </a:r>
          </a:p>
        </p:txBody>
      </p:sp>
    </p:spTree>
    <p:extLst>
      <p:ext uri="{BB962C8B-B14F-4D97-AF65-F5344CB8AC3E}">
        <p14:creationId xmlns:p14="http://schemas.microsoft.com/office/powerpoint/2010/main" val="506260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</a:t>
            </a:r>
            <a:r>
              <a:rPr lang="en-US" dirty="0" err="1"/>
              <a:t>Multirate</a:t>
            </a:r>
            <a:r>
              <a:rPr lang="en-US" dirty="0"/>
              <a:t> Signals?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665785"/>
            <a:ext cx="8686800" cy="1770183"/>
          </a:xfrm>
        </p:spPr>
        <p:txBody>
          <a:bodyPr>
            <a:noAutofit/>
          </a:bodyPr>
          <a:lstStyle/>
          <a:p>
            <a:r>
              <a:rPr lang="en-US" sz="2400" dirty="0"/>
              <a:t>Fourier’s Theorem (week 4 preview!): </a:t>
            </a:r>
          </a:p>
          <a:p>
            <a:pPr lvl="1"/>
            <a:r>
              <a:rPr lang="en-US" sz="2000" dirty="0"/>
              <a:t>We can decompose continuous signal in terms of a </a:t>
            </a:r>
            <a:r>
              <a:rPr lang="en-US" sz="2000" u="sng" dirty="0"/>
              <a:t>sum of </a:t>
            </a:r>
            <a:r>
              <a:rPr lang="en-US" sz="2000" u="sng" dirty="0" err="1"/>
              <a:t>sines</a:t>
            </a:r>
            <a:r>
              <a:rPr lang="en-US" sz="2000" dirty="0"/>
              <a:t> and </a:t>
            </a:r>
            <a:r>
              <a:rPr lang="en-US" sz="2000" u="sng" dirty="0"/>
              <a:t>cosines</a:t>
            </a:r>
            <a:r>
              <a:rPr lang="en-US" sz="2000" dirty="0"/>
              <a:t> at different frequencies</a:t>
            </a:r>
          </a:p>
          <a:p>
            <a:pPr lvl="1"/>
            <a:r>
              <a:rPr lang="en-US" sz="2000" dirty="0"/>
              <a:t>This waveform: sum of sine waves at 100Hz and 250Hz</a:t>
            </a:r>
            <a:endParaRPr lang="en-US" sz="2000" dirty="0">
              <a:solidFill>
                <a:srgbClr val="FF0000"/>
              </a:solidFill>
            </a:endParaRPr>
          </a:p>
          <a:p>
            <a:pPr lvl="2"/>
            <a:r>
              <a:rPr lang="en-US" sz="1800" dirty="0">
                <a:solidFill>
                  <a:srgbClr val="FF6600"/>
                </a:solidFill>
              </a:rPr>
              <a:t>What’s the Nyquist Sampling Rate then?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C32156-0CDF-9742-9076-E3C1CF414E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816" y="1366441"/>
            <a:ext cx="45720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8812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E 578–">
  <a:themeElements>
    <a:clrScheme name="Custom 3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FF0000"/>
      </a:hlink>
      <a:folHlink>
        <a:srgbClr val="FF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Lecture_Template</Template>
  <TotalTime>44213</TotalTime>
  <Words>1579</Words>
  <Application>Microsoft Macintosh PowerPoint</Application>
  <PresentationFormat>On-screen Show (4:3)</PresentationFormat>
  <Paragraphs>278</Paragraphs>
  <Slides>29</Slides>
  <Notes>3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Cambria Math</vt:lpstr>
      <vt:lpstr>Courier New</vt:lpstr>
      <vt:lpstr>Times New Roman</vt:lpstr>
      <vt:lpstr>Wingdings 2</vt:lpstr>
      <vt:lpstr>ESE 578–</vt:lpstr>
      <vt:lpstr>PowerPoint Presentation</vt:lpstr>
      <vt:lpstr>Lecture Topics</vt:lpstr>
      <vt:lpstr>Course Map – Week 3</vt:lpstr>
      <vt:lpstr>Nyquist Sampling</vt:lpstr>
      <vt:lpstr>Sampling – What is the minimum?</vt:lpstr>
      <vt:lpstr>Sampling – What is the minimum?</vt:lpstr>
      <vt:lpstr>What about Multirate Signals?</vt:lpstr>
      <vt:lpstr>Preclass 1</vt:lpstr>
      <vt:lpstr>What about Multirate Signals?</vt:lpstr>
      <vt:lpstr>What about Multirate Signals?</vt:lpstr>
      <vt:lpstr>Effects of Aliasing</vt:lpstr>
      <vt:lpstr>Aliasing in Music…</vt:lpstr>
      <vt:lpstr>Aliasing in Music…</vt:lpstr>
      <vt:lpstr>Anti-Aliasing</vt:lpstr>
      <vt:lpstr>How do we fix this?</vt:lpstr>
      <vt:lpstr>Why do we need the antialias filter?</vt:lpstr>
      <vt:lpstr>How to Avoid Aliasing with Digital Music?</vt:lpstr>
      <vt:lpstr>We know how to avoid aliasing…</vt:lpstr>
      <vt:lpstr>Low Pass Analog Filtering</vt:lpstr>
      <vt:lpstr>Low Pass Analog Filtering</vt:lpstr>
      <vt:lpstr>Frequency and Signal Change</vt:lpstr>
      <vt:lpstr>Full Block Diagram of DSP System</vt:lpstr>
      <vt:lpstr>Full Block Diagram of DSP System</vt:lpstr>
      <vt:lpstr>Compact Disc (CD)</vt:lpstr>
      <vt:lpstr>Compact Disc (CD)</vt:lpstr>
      <vt:lpstr>Big Ideas</vt:lpstr>
      <vt:lpstr>Learn More</vt:lpstr>
      <vt:lpstr>Admin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ESE 250: Digital Audio Basics</dc:title>
  <dc:creator>Edin;Farmer</dc:creator>
  <cp:lastModifiedBy>Dehon, Andre</cp:lastModifiedBy>
  <cp:revision>547</cp:revision>
  <cp:lastPrinted>2021-02-03T01:48:00Z</cp:lastPrinted>
  <dcterms:created xsi:type="dcterms:W3CDTF">2018-03-14T12:28:59Z</dcterms:created>
  <dcterms:modified xsi:type="dcterms:W3CDTF">2021-02-03T01:48:03Z</dcterms:modified>
</cp:coreProperties>
</file>