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handoutMasterIdLst>
    <p:handoutMasterId r:id="rId43"/>
  </p:handoutMasterIdLst>
  <p:sldIdLst>
    <p:sldId id="307" r:id="rId2"/>
    <p:sldId id="308" r:id="rId3"/>
    <p:sldId id="311" r:id="rId4"/>
    <p:sldId id="436" r:id="rId5"/>
    <p:sldId id="437" r:id="rId6"/>
    <p:sldId id="318" r:id="rId7"/>
    <p:sldId id="408" r:id="rId8"/>
    <p:sldId id="375" r:id="rId9"/>
    <p:sldId id="382" r:id="rId10"/>
    <p:sldId id="403" r:id="rId11"/>
    <p:sldId id="386" r:id="rId12"/>
    <p:sldId id="387" r:id="rId13"/>
    <p:sldId id="428" r:id="rId14"/>
    <p:sldId id="388" r:id="rId15"/>
    <p:sldId id="430" r:id="rId16"/>
    <p:sldId id="431" r:id="rId17"/>
    <p:sldId id="394" r:id="rId18"/>
    <p:sldId id="418" r:id="rId19"/>
    <p:sldId id="419" r:id="rId20"/>
    <p:sldId id="392" r:id="rId21"/>
    <p:sldId id="434" r:id="rId22"/>
    <p:sldId id="438" r:id="rId23"/>
    <p:sldId id="441" r:id="rId24"/>
    <p:sldId id="442" r:id="rId25"/>
    <p:sldId id="390" r:id="rId26"/>
    <p:sldId id="389" r:id="rId27"/>
    <p:sldId id="395" r:id="rId28"/>
    <p:sldId id="396" r:id="rId29"/>
    <p:sldId id="397" r:id="rId30"/>
    <p:sldId id="404" r:id="rId31"/>
    <p:sldId id="398" r:id="rId32"/>
    <p:sldId id="399" r:id="rId33"/>
    <p:sldId id="400" r:id="rId34"/>
    <p:sldId id="440" r:id="rId35"/>
    <p:sldId id="439" r:id="rId36"/>
    <p:sldId id="410" r:id="rId37"/>
    <p:sldId id="413" r:id="rId38"/>
    <p:sldId id="425" r:id="rId39"/>
    <p:sldId id="411" r:id="rId40"/>
    <p:sldId id="317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7F00"/>
    <a:srgbClr val="3333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76977" autoAdjust="0"/>
  </p:normalViewPr>
  <p:slideViewPr>
    <p:cSldViewPr snapToGrid="0">
      <p:cViewPr varScale="1">
        <p:scale>
          <a:sx n="112" d="100"/>
          <a:sy n="112" d="100"/>
        </p:scale>
        <p:origin x="44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BD1B55-049B-42D7-8AA3-18C3C20C4336}" type="datetimeFigureOut">
              <a:rPr lang="en-US" smtClean="0"/>
              <a:pPr/>
              <a:t>2/22/21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A1EBE-2AF2-4254-AC3F-2FEB5D0CC4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444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55527-9B63-4AEC-8D52-31FEBD65D890}" type="datetimeFigureOut">
              <a:rPr lang="en-US" smtClean="0"/>
              <a:pPr/>
              <a:t>2/22/21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587388-6114-4FC4-A839-2F2181B232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401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F583F7-7D16-AE46-97B7-605414FECD42}" type="slidenum">
              <a:rPr lang="en-US"/>
              <a:pPr/>
              <a:t>1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38E9C-B7A5-2C40-9679-2B03633F8580}" type="slidenum">
              <a:rPr lang="en-US"/>
              <a:pPr/>
              <a:t>3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Snail shell is </a:t>
            </a:r>
            <a:r>
              <a:rPr lang="en-US" dirty="0" err="1"/>
              <a:t>latin</a:t>
            </a:r>
            <a:r>
              <a:rPr lang="en-US"/>
              <a:t> translation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38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Average length of </a:t>
            </a:r>
            <a:r>
              <a:rPr lang="en-US" dirty="0" err="1"/>
              <a:t>choclea</a:t>
            </a:r>
            <a:r>
              <a:rPr lang="en-US" dirty="0"/>
              <a:t>:</a:t>
            </a:r>
            <a:r>
              <a:rPr lang="en-US" baseline="0" dirty="0"/>
              <a:t> 31.5mm long!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70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Used audacity for these demos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583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Used audacity for these demos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89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75C57-0957-47CC-A9CC-809F2EC380BE}" type="datetime1">
              <a:rPr lang="en-US" smtClean="0"/>
              <a:pPr/>
              <a:t>2/22/21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ESE 250 - Spring'13 DeHon, Kod &amp; Kadric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48260"/>
            <a:ext cx="9151620" cy="103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F950B-F33A-4B73-8777-E024CDA5DE5D}" type="datetime1">
              <a:rPr lang="en-US" smtClean="0"/>
              <a:pPr/>
              <a:t>2/22/21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69539-19DC-4B30-B68D-C9110802E528}" type="datetime1">
              <a:rPr lang="en-US" smtClean="0"/>
              <a:pPr/>
              <a:t>2/22/21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2/22/21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</p:cSld>
  <p:clrMapOvr>
    <a:masterClrMapping/>
  </p:clrMapOvr>
  <p:transition>
    <p:fade/>
  </p:transition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2/22/21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9928781"/>
      </p:ext>
    </p:extLst>
  </p:cSld>
  <p:clrMapOvr>
    <a:masterClrMapping/>
  </p:clrMapOvr>
  <p:transition>
    <p:fade/>
  </p:transition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2/22/21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7018719"/>
      </p:ext>
    </p:extLst>
  </p:cSld>
  <p:clrMapOvr>
    <a:masterClrMapping/>
  </p:clrMapOvr>
  <p:transition>
    <p:fade/>
  </p:transition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2/22/21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8804470"/>
      </p:ext>
    </p:extLst>
  </p:cSld>
  <p:clrMapOvr>
    <a:masterClrMapping/>
  </p:clrMapOvr>
  <p:transition>
    <p:fade/>
  </p:transition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2/22/21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414353"/>
      </p:ext>
    </p:extLst>
  </p:cSld>
  <p:clrMapOvr>
    <a:masterClrMapping/>
  </p:clrMapOvr>
  <p:transition>
    <p:fade/>
  </p:transition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2/22/21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414353"/>
      </p:ext>
    </p:extLst>
  </p:cSld>
  <p:clrMapOvr>
    <a:masterClrMapping/>
  </p:clrMapOvr>
  <p:transition>
    <p:fade/>
  </p:transition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2/22/21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414353"/>
      </p:ext>
    </p:extLst>
  </p:cSld>
  <p:clrMapOvr>
    <a:masterClrMapping/>
  </p:clrMapOvr>
  <p:transition>
    <p:fade/>
  </p:transition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2/22/21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gradFill flip="none" rotWithShape="1">
            <a:gsLst>
              <a:gs pos="0">
                <a:srgbClr val="011B4E"/>
              </a:gs>
              <a:gs pos="50000">
                <a:srgbClr val="011F5B"/>
              </a:gs>
              <a:gs pos="100000">
                <a:srgbClr val="011F5B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small" baseline="0"/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84663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715E-755C-488E-A7F0-4DC0E3A54954}" type="datetime1">
              <a:rPr lang="en-US" smtClean="0"/>
              <a:pPr/>
              <a:t>2/22/21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534912"/>
            <a:ext cx="758952" cy="246888"/>
          </a:xfrm>
        </p:spPr>
        <p:txBody>
          <a:bodyPr/>
          <a:lstStyle>
            <a:lvl1pPr>
              <a:defRPr sz="1400" b="1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gradFill flip="none" rotWithShape="1">
            <a:gsLst>
              <a:gs pos="0">
                <a:srgbClr val="011B4E"/>
              </a:gs>
              <a:gs pos="50000">
                <a:srgbClr val="011F5B"/>
              </a:gs>
              <a:gs pos="100000">
                <a:srgbClr val="011F5B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2/22/21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2/22/21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2/22/21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2/22/21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2/22/21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2/22/21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2/22/21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805E-1D09-481B-989B-DDCEB6817352}" type="datetime1">
              <a:rPr lang="en-US" smtClean="0"/>
              <a:pPr/>
              <a:t>2/22/21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A737E-C098-4C72-A5D9-081BF6BEAE62}" type="datetime1">
              <a:rPr lang="en-US" smtClean="0"/>
              <a:pPr/>
              <a:t>2/22/21</a:t>
            </a:fld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B39E6-083C-427E-BFC5-BAC7B8B12156}" type="datetime1">
              <a:rPr lang="en-US" smtClean="0"/>
              <a:pPr/>
              <a:t>2/22/21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F2D5-EC41-4D26-B054-0AE76096061B}" type="datetime1">
              <a:rPr lang="en-US" smtClean="0"/>
              <a:pPr/>
              <a:t>2/22/21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4174-8509-4CC6-B426-0967D399E45D}" type="datetime1">
              <a:rPr lang="en-US" smtClean="0"/>
              <a:pPr/>
              <a:t>2/22/21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048D-4375-401E-BA4B-1AF87E096186}" type="datetime1">
              <a:rPr lang="en-US" smtClean="0"/>
              <a:pPr/>
              <a:t>2/22/21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97023-D04D-4867-BB4D-A390E03C071C}" type="datetime1">
              <a:rPr lang="en-US" smtClean="0"/>
              <a:pPr/>
              <a:t>2/22/21</a:t>
            </a:fld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305A6B6-EAA9-41B8-90C2-42E5107B6818}" type="datetime1">
              <a:rPr lang="en-US" smtClean="0"/>
              <a:pPr/>
              <a:t>2/22/21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r>
              <a:rPr lang="da-DK"/>
              <a:t>ESE 250 - Spring'13 DeHon, Kod &amp; Kadric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 cap="sm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2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2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10" Type="http://schemas.openxmlformats.org/officeDocument/2006/relationships/image" Target="../media/image14.png"/><Relationship Id="rId4" Type="http://schemas.openxmlformats.org/officeDocument/2006/relationships/image" Target="../media/image8.gif"/><Relationship Id="rId9" Type="http://schemas.openxmlformats.org/officeDocument/2006/relationships/image" Target="../media/image13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spguide.com/ch22/1.htm" TargetMode="External"/><Relationship Id="rId2" Type="http://schemas.openxmlformats.org/officeDocument/2006/relationships/hyperlink" Target="http://www.ugr.es/~atv/web_ci_SIM/en/seccion_4_en.htm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660417" y="6011150"/>
            <a:ext cx="4483583" cy="531812"/>
          </a:xfrm>
        </p:spPr>
        <p:txBody>
          <a:bodyPr/>
          <a:lstStyle/>
          <a:p>
            <a:pPr algn="r"/>
            <a:r>
              <a:rPr lang="en-US" sz="1400" b="1" dirty="0">
                <a:solidFill>
                  <a:schemeClr val="tx1"/>
                </a:solidFill>
                <a:latin typeface="+mj-lt"/>
              </a:rPr>
              <a:t>Based on slides </a:t>
            </a:r>
            <a:r>
              <a:rPr lang="en-US" sz="1400" b="1">
                <a:solidFill>
                  <a:schemeClr val="tx1"/>
                </a:solidFill>
                <a:latin typeface="+mj-lt"/>
              </a:rPr>
              <a:t>© 2009—2021 </a:t>
            </a:r>
            <a:r>
              <a:rPr lang="en-US" sz="1400" b="1" dirty="0" err="1">
                <a:solidFill>
                  <a:schemeClr val="tx1"/>
                </a:solidFill>
                <a:latin typeface="+mj-lt"/>
              </a:rPr>
              <a:t>DeHon</a:t>
            </a:r>
            <a:r>
              <a:rPr lang="en-US" sz="1400" b="1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1400" b="1" dirty="0" err="1">
                <a:solidFill>
                  <a:schemeClr val="tx1"/>
                </a:solidFill>
                <a:latin typeface="+mj-lt"/>
              </a:rPr>
              <a:t>Koditschek</a:t>
            </a:r>
            <a:endParaRPr lang="en-US" sz="1400" b="1" dirty="0">
              <a:solidFill>
                <a:schemeClr val="tx1"/>
              </a:solidFill>
              <a:latin typeface="+mj-lt"/>
            </a:endParaRPr>
          </a:p>
          <a:p>
            <a:pPr algn="r"/>
            <a:r>
              <a:rPr lang="en-US" sz="1400" b="1" dirty="0">
                <a:solidFill>
                  <a:schemeClr val="tx1"/>
                </a:solidFill>
                <a:latin typeface="+mj-lt"/>
              </a:rPr>
              <a:t>Additional Material © 2014 Farmer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5C20A-B789-3C45-8C0A-FDB5AD81E208}" type="slidenum">
              <a:rPr lang="en-US"/>
              <a:pPr/>
              <a:t>1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81000" y="5410200"/>
            <a:ext cx="8458200" cy="1222375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sm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 b="1" dirty="0"/>
              <a:t>ESE 150 – </a:t>
            </a:r>
            <a:br>
              <a:rPr lang="en-US" sz="3200" b="1" dirty="0"/>
            </a:br>
            <a:r>
              <a:rPr lang="en-US" sz="3200" b="1" dirty="0"/>
              <a:t>Digital Audio Basics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81000" y="4419600"/>
            <a:ext cx="8458200" cy="9144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/>
              <a:t>Lecture #10 – Psychoacoustics: Masking</a:t>
            </a:r>
          </a:p>
        </p:txBody>
      </p:sp>
      <p:pic>
        <p:nvPicPr>
          <p:cNvPr id="177156" name="Picture 4" descr="http://3.bp.blogspot.com/_CB5_yShYrgU/TPQ2GWHjoGI/AAAAAAAACAE/0eKUBuVC1Ls/s1600/digital%2Baudio_wa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817" y="2697162"/>
            <a:ext cx="2906183" cy="217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8" name="Picture 6" descr="http://cdn6.igeeksblog.com/wp-content/uploads/Bose-SoundDock-Series-III-Best-iPhone-5-Speaker-Docks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72"/>
          <a:stretch/>
        </p:blipFill>
        <p:spPr bwMode="auto">
          <a:xfrm>
            <a:off x="0" y="2143125"/>
            <a:ext cx="3419475" cy="288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4" name="Picture 2" descr="http://www.sageaudio.com/blog/wp-content/uploads/2012/09/audio-mastering-digital-qualit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1493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167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Auditory Masking</a:t>
            </a:r>
          </a:p>
        </p:txBody>
      </p:sp>
    </p:spTree>
    <p:extLst>
      <p:ext uri="{BB962C8B-B14F-4D97-AF65-F5344CB8AC3E}">
        <p14:creationId xmlns:p14="http://schemas.microsoft.com/office/powerpoint/2010/main" val="2722862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Auditory Masking</a:t>
            </a:r>
          </a:p>
          <a:p>
            <a:pPr lvl="1"/>
            <a:r>
              <a:rPr lang="en-US" dirty="0"/>
              <a:t>When the perception of one sound is affected by the presence of another</a:t>
            </a:r>
          </a:p>
          <a:p>
            <a:pPr lvl="2"/>
            <a:r>
              <a:rPr lang="en-US" dirty="0"/>
              <a:t>Remember…</a:t>
            </a:r>
            <a:r>
              <a:rPr lang="en-US" u="sng" dirty="0"/>
              <a:t>perception</a:t>
            </a:r>
            <a:r>
              <a:rPr lang="en-US" dirty="0"/>
              <a:t> </a:t>
            </a:r>
          </a:p>
          <a:p>
            <a:r>
              <a:rPr lang="en-US" dirty="0"/>
              <a:t>Two types:</a:t>
            </a:r>
          </a:p>
          <a:p>
            <a:pPr lvl="1"/>
            <a:r>
              <a:rPr lang="en-US" u="sng" dirty="0"/>
              <a:t>Frequency Domain Based:</a:t>
            </a:r>
            <a:endParaRPr lang="en-US" dirty="0"/>
          </a:p>
          <a:p>
            <a:pPr lvl="2"/>
            <a:r>
              <a:rPr lang="en-US" dirty="0"/>
              <a:t>Frequency Masking, simultaneous masking, spectral masking</a:t>
            </a:r>
          </a:p>
          <a:p>
            <a:pPr lvl="1"/>
            <a:r>
              <a:rPr lang="en-US" u="sng" dirty="0"/>
              <a:t>Time Domain Based:</a:t>
            </a:r>
          </a:p>
          <a:p>
            <a:pPr lvl="2"/>
            <a:r>
              <a:rPr lang="en-US" dirty="0"/>
              <a:t>Temporal Masking / non-simultaneous masking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Domain Masking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Masking illustrates the limits of ear selectivity</a:t>
            </a:r>
          </a:p>
          <a:p>
            <a:pPr lvl="1"/>
            <a:r>
              <a:rPr lang="en-US" sz="2000" dirty="0"/>
              <a:t>In fact, we measure ear selectivity using masking!</a:t>
            </a:r>
          </a:p>
          <a:p>
            <a:r>
              <a:rPr lang="en-US" sz="2400" dirty="0"/>
              <a:t>Vocabulary: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Masker</a:t>
            </a:r>
            <a:r>
              <a:rPr lang="en-US" sz="2000" dirty="0"/>
              <a:t> – The noise ‘masking’ the </a:t>
            </a:r>
            <a:r>
              <a:rPr lang="en-US" sz="2000" dirty="0" err="1"/>
              <a:t>maskee</a:t>
            </a:r>
            <a:endParaRPr lang="en-US" sz="2000" dirty="0"/>
          </a:p>
          <a:p>
            <a:pPr lvl="1"/>
            <a:r>
              <a:rPr lang="en-US" sz="2000" dirty="0" err="1">
                <a:solidFill>
                  <a:srgbClr val="002060"/>
                </a:solidFill>
              </a:rPr>
              <a:t>Maskee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/>
              <a:t>– The signal being ‘masked’ by masker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6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On-Frequency Masking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Greatest/worst form of frequency masking</a:t>
            </a:r>
          </a:p>
          <a:p>
            <a:pPr lvl="1"/>
            <a:r>
              <a:rPr lang="en-US" sz="2000" dirty="0"/>
              <a:t>Occurs when </a:t>
            </a:r>
            <a:r>
              <a:rPr lang="en-US" sz="2000" dirty="0" err="1"/>
              <a:t>maskee</a:t>
            </a:r>
            <a:r>
              <a:rPr lang="en-US" sz="2000" dirty="0"/>
              <a:t> &amp; masker are the same frequency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833EE2-FC31-044D-BCDD-A3BC267F9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0" y="2791460"/>
            <a:ext cx="2715614" cy="188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0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On-Frequency Masking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15" y="1554162"/>
            <a:ext cx="8686800" cy="4846638"/>
          </a:xfrm>
        </p:spPr>
        <p:txBody>
          <a:bodyPr/>
          <a:lstStyle/>
          <a:p>
            <a:r>
              <a:rPr lang="en-US" dirty="0"/>
              <a:t>Greatest/worst form of frequency masking</a:t>
            </a:r>
          </a:p>
          <a:p>
            <a:pPr lvl="1"/>
            <a:r>
              <a:rPr lang="en-US" sz="2000" dirty="0"/>
              <a:t>Occurs when </a:t>
            </a:r>
            <a:r>
              <a:rPr lang="en-US" sz="2000" dirty="0" err="1"/>
              <a:t>maskee</a:t>
            </a:r>
            <a:r>
              <a:rPr lang="en-US" sz="2000" dirty="0"/>
              <a:t> &amp; masker are the same frequency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Also strong when masker and signal are within same auditory band (filter)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305" y="3807523"/>
            <a:ext cx="2710325" cy="206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7C521F-044E-6D44-8E8D-11876D5FE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415" y="1901462"/>
            <a:ext cx="1796370" cy="12458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6B761D-9D34-5B47-A85C-6BE2179D1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14" y="4400659"/>
            <a:ext cx="4189275" cy="206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80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On-Frequency Masking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15" y="1554162"/>
            <a:ext cx="8686800" cy="354361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Greatest/worst form of frequency masking</a:t>
            </a:r>
          </a:p>
          <a:p>
            <a:pPr lvl="1"/>
            <a:r>
              <a:rPr lang="en-US" sz="2000" dirty="0"/>
              <a:t>Occurs when </a:t>
            </a:r>
            <a:r>
              <a:rPr lang="en-US" sz="2000" dirty="0" err="1"/>
              <a:t>maskee</a:t>
            </a:r>
            <a:r>
              <a:rPr lang="en-US" sz="2000" dirty="0"/>
              <a:t> &amp; masker are the same frequency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Also strong when masker and signal are within same auditory filter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Think about Cochlea vibrating: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     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597" y="3539014"/>
            <a:ext cx="1767955" cy="134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7C521F-044E-6D44-8E8D-11876D5FE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415" y="1901462"/>
            <a:ext cx="1796370" cy="12458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6B761D-9D34-5B47-A85C-6BE2179D1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817" y="3585346"/>
            <a:ext cx="2544892" cy="1255776"/>
          </a:xfrm>
          <a:prstGeom prst="rect">
            <a:avLst/>
          </a:prstGeom>
        </p:spPr>
      </p:pic>
      <p:pic>
        <p:nvPicPr>
          <p:cNvPr id="8" name="Picture 9" descr="Pages from MunkongJuang-IEEESP'08-AuditoryPerceptionCognition-6-Ear">
            <a:extLst>
              <a:ext uri="{FF2B5EF4-FFF2-40B4-BE49-F238E27FC236}">
                <a16:creationId xmlns:a16="http://schemas.microsoft.com/office/drawing/2014/main" id="{8F3BADC7-A1A1-7041-A365-38891A172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33327" t="59848" r="8842" b="6061"/>
          <a:stretch>
            <a:fillRect/>
          </a:stretch>
        </p:blipFill>
        <p:spPr bwMode="auto">
          <a:xfrm>
            <a:off x="617508" y="4365467"/>
            <a:ext cx="4241876" cy="3234842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188297-DC83-634F-AED0-2E28C06F9333}"/>
              </a:ext>
            </a:extLst>
          </p:cNvPr>
          <p:cNvSpPr txBox="1"/>
          <p:nvPr/>
        </p:nvSpPr>
        <p:spPr>
          <a:xfrm>
            <a:off x="4878923" y="4991454"/>
            <a:ext cx="373692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Nearby hair cells vibrating</a:t>
            </a:r>
          </a:p>
          <a:p>
            <a:r>
              <a:rPr lang="en-US" dirty="0"/>
              <a:t>  will cause some vibration.</a:t>
            </a:r>
          </a:p>
          <a:p>
            <a:r>
              <a:rPr lang="en-US" dirty="0"/>
              <a:t>Interpreted by brain as caused</a:t>
            </a:r>
          </a:p>
          <a:p>
            <a:r>
              <a:rPr lang="en-US" dirty="0"/>
              <a:t>   by large vibration, not a separate</a:t>
            </a:r>
          </a:p>
          <a:p>
            <a:r>
              <a:rPr lang="en-US" dirty="0"/>
              <a:t>   frequency.</a:t>
            </a:r>
          </a:p>
        </p:txBody>
      </p:sp>
    </p:spTree>
    <p:extLst>
      <p:ext uri="{BB962C8B-B14F-4D97-AF65-F5344CB8AC3E}">
        <p14:creationId xmlns:p14="http://schemas.microsoft.com/office/powerpoint/2010/main" val="2754965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On-Frequency Masking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15" y="1554162"/>
            <a:ext cx="8686800" cy="452659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Greatest/worst form of frequency masking</a:t>
            </a:r>
          </a:p>
          <a:p>
            <a:pPr lvl="1"/>
            <a:r>
              <a:rPr lang="en-US" sz="2000" dirty="0"/>
              <a:t>Occurs when </a:t>
            </a:r>
            <a:r>
              <a:rPr lang="en-US" sz="2000" dirty="0" err="1"/>
              <a:t>maskee</a:t>
            </a:r>
            <a:r>
              <a:rPr lang="en-US" sz="2000" dirty="0"/>
              <a:t> &amp; masker are the same frequency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Also strong when masker and signal are within same auditory filter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Think about Cochlea vibrating:</a:t>
            </a:r>
          </a:p>
          <a:p>
            <a:pPr lvl="1"/>
            <a:endParaRPr lang="en-US" sz="2000" dirty="0"/>
          </a:p>
          <a:p>
            <a:pPr lvl="1"/>
            <a:endParaRPr lang="en-US" dirty="0"/>
          </a:p>
          <a:p>
            <a:pPr lvl="1"/>
            <a:r>
              <a:rPr lang="en-US" dirty="0"/>
              <a:t>Listener cannot distinguish between</a:t>
            </a:r>
            <a:br>
              <a:rPr lang="en-US" dirty="0"/>
            </a:br>
            <a:r>
              <a:rPr lang="en-US" dirty="0"/>
              <a:t> them, perceived as one sound</a:t>
            </a:r>
          </a:p>
          <a:p>
            <a:pPr lvl="1"/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1</a:t>
            </a:r>
            <a:r>
              <a:rPr lang="en-US" dirty="0"/>
              <a:t>: audience noise masks </a:t>
            </a:r>
            <a:br>
              <a:rPr lang="en-US" dirty="0"/>
            </a:br>
            <a:r>
              <a:rPr lang="en-US" dirty="0"/>
              <a:t>movie line     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597" y="3539014"/>
            <a:ext cx="1767955" cy="134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7C521F-044E-6D44-8E8D-11876D5FE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985" y="1719727"/>
            <a:ext cx="1796370" cy="12458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6B761D-9D34-5B47-A85C-6BE2179D1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817" y="3585346"/>
            <a:ext cx="2544892" cy="1255776"/>
          </a:xfrm>
          <a:prstGeom prst="rect">
            <a:avLst/>
          </a:prstGeom>
        </p:spPr>
      </p:pic>
      <p:pic>
        <p:nvPicPr>
          <p:cNvPr id="8" name="Picture 9" descr="Pages from MunkongJuang-IEEESP'08-AuditoryPerceptionCognition-6-Ear">
            <a:extLst>
              <a:ext uri="{FF2B5EF4-FFF2-40B4-BE49-F238E27FC236}">
                <a16:creationId xmlns:a16="http://schemas.microsoft.com/office/drawing/2014/main" id="{8F3BADC7-A1A1-7041-A365-38891A172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33327" t="59848" r="8842" b="6061"/>
          <a:stretch>
            <a:fillRect/>
          </a:stretch>
        </p:blipFill>
        <p:spPr bwMode="auto">
          <a:xfrm>
            <a:off x="5636712" y="4887454"/>
            <a:ext cx="2307351" cy="17595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3701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Off-Frequency Masking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Off-frequency masking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Masker has different frequency than signal</a:t>
            </a:r>
          </a:p>
          <a:p>
            <a:pPr lvl="1"/>
            <a:r>
              <a:rPr lang="en-US" dirty="0"/>
              <a:t>Masker still has effect…</a:t>
            </a:r>
          </a:p>
          <a:p>
            <a:pPr lvl="2"/>
            <a:r>
              <a:rPr lang="en-US" dirty="0"/>
              <a:t>…if it’s in same auditory filter band as signal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536" y="2301784"/>
            <a:ext cx="3393621" cy="2767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588" y="2329521"/>
            <a:ext cx="3071403" cy="234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75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0B95D-53D0-2C4B-8282-65E48624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Masking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DC474-54A6-3847-8F6D-53C7A056F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752" y="1429512"/>
            <a:ext cx="8686800" cy="4846638"/>
          </a:xfrm>
        </p:spPr>
        <p:txBody>
          <a:bodyPr/>
          <a:lstStyle/>
          <a:p>
            <a:r>
              <a:rPr lang="en-US" dirty="0"/>
              <a:t>Given a signal at a frequency</a:t>
            </a:r>
          </a:p>
          <a:p>
            <a:r>
              <a:rPr lang="en-US" dirty="0"/>
              <a:t>How strong must a signal (or noise) at a difference frequency be in order to be heard?</a:t>
            </a:r>
          </a:p>
          <a:p>
            <a:r>
              <a:rPr lang="en-US" dirty="0"/>
              <a:t>General trend:</a:t>
            </a:r>
          </a:p>
          <a:p>
            <a:pPr lvl="1"/>
            <a:r>
              <a:rPr lang="en-US" dirty="0"/>
              <a:t>Larger the frequency difference</a:t>
            </a:r>
          </a:p>
          <a:p>
            <a:pPr lvl="1"/>
            <a:r>
              <a:rPr lang="en-US" dirty="0"/>
              <a:t>The less strong it must be (the less masking)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D0EA3-9634-D340-8135-DBA82C5F9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BEDB95-A84D-3846-B0F7-CC0C75204341}"/>
              </a:ext>
            </a:extLst>
          </p:cNvPr>
          <p:cNvSpPr txBox="1"/>
          <p:nvPr/>
        </p:nvSpPr>
        <p:spPr>
          <a:xfrm>
            <a:off x="2598618" y="6031468"/>
            <a:ext cx="6545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commons.wikimedia.org</a:t>
            </a:r>
            <a:r>
              <a:rPr lang="en-US" dirty="0"/>
              <a:t>/wiki/</a:t>
            </a:r>
            <a:r>
              <a:rPr lang="en-US" dirty="0" err="1"/>
              <a:t>File:OutputlevelMoore.svg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F8FCAF5-CA87-2D4B-AB3B-AC825ECA2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419" y="4191000"/>
            <a:ext cx="27305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27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0B95D-53D0-2C4B-8282-65E48624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Masking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D0EA3-9634-D340-8135-DBA82C5F9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BEDB95-A84D-3846-B0F7-CC0C75204341}"/>
              </a:ext>
            </a:extLst>
          </p:cNvPr>
          <p:cNvSpPr txBox="1"/>
          <p:nvPr/>
        </p:nvSpPr>
        <p:spPr>
          <a:xfrm>
            <a:off x="2598618" y="6031468"/>
            <a:ext cx="6545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commons.wikimedia.org</a:t>
            </a:r>
            <a:r>
              <a:rPr lang="en-US" dirty="0"/>
              <a:t>/wiki/</a:t>
            </a:r>
            <a:r>
              <a:rPr lang="en-US" dirty="0" err="1"/>
              <a:t>File:OutputlevelMoore.svg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F8FCAF5-CA87-2D4B-AB3B-AC825ECA2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5072" y="1414272"/>
            <a:ext cx="3713480" cy="3005328"/>
          </a:xfrm>
          <a:prstGeom prst="rect">
            <a:avLst/>
          </a:prstGeom>
        </p:spPr>
      </p:pic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F3C0A07D-E596-624F-B0BE-E4A5B8F011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6349952"/>
              </p:ext>
            </p:extLst>
          </p:nvPr>
        </p:nvGraphicFramePr>
        <p:xfrm>
          <a:off x="304800" y="1794748"/>
          <a:ext cx="4800600" cy="22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300">
                  <a:extLst>
                    <a:ext uri="{9D8B030D-6E8A-4147-A177-3AD203B41FA5}">
                      <a16:colId xmlns:a16="http://schemas.microsoft.com/office/drawing/2014/main" val="2910139608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18494109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Freq (Hz)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Strength (dB)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24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853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356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32775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7203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096912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C44F27-4E1A-E844-BA9A-92A96AD4F3EA}"/>
              </a:ext>
            </a:extLst>
          </p:cNvPr>
          <p:cNvCxnSpPr/>
          <p:nvPr/>
        </p:nvCxnSpPr>
        <p:spPr>
          <a:xfrm flipV="1">
            <a:off x="7406640" y="1414272"/>
            <a:ext cx="0" cy="269874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98503E-7E3F-9841-8F74-E9CE13C37E99}"/>
              </a:ext>
            </a:extLst>
          </p:cNvPr>
          <p:cNvCxnSpPr/>
          <p:nvPr/>
        </p:nvCxnSpPr>
        <p:spPr>
          <a:xfrm flipV="1">
            <a:off x="7985760" y="1414272"/>
            <a:ext cx="0" cy="269874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65CB14-2932-7447-A1A5-405DA0E65B8A}"/>
              </a:ext>
            </a:extLst>
          </p:cNvPr>
          <p:cNvCxnSpPr/>
          <p:nvPr/>
        </p:nvCxnSpPr>
        <p:spPr>
          <a:xfrm flipV="1">
            <a:off x="8488680" y="1414272"/>
            <a:ext cx="0" cy="269874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467A18-59E5-3748-B457-203FCA5B710C}"/>
              </a:ext>
            </a:extLst>
          </p:cNvPr>
          <p:cNvCxnSpPr/>
          <p:nvPr/>
        </p:nvCxnSpPr>
        <p:spPr>
          <a:xfrm>
            <a:off x="7406640" y="1905000"/>
            <a:ext cx="1581912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DEB06B4-FD9E-7549-AC9B-042D931850A2}"/>
              </a:ext>
            </a:extLst>
          </p:cNvPr>
          <p:cNvCxnSpPr>
            <a:cxnSpLocks/>
          </p:cNvCxnSpPr>
          <p:nvPr/>
        </p:nvCxnSpPr>
        <p:spPr>
          <a:xfrm>
            <a:off x="7985760" y="2316480"/>
            <a:ext cx="1002792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3A2F6CB-9FBD-D444-9204-C35550843A35}"/>
              </a:ext>
            </a:extLst>
          </p:cNvPr>
          <p:cNvCxnSpPr/>
          <p:nvPr/>
        </p:nvCxnSpPr>
        <p:spPr>
          <a:xfrm>
            <a:off x="8488680" y="3581400"/>
            <a:ext cx="499872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DC74F3D-97B4-BC42-BD7B-F2F45C25CB80}"/>
              </a:ext>
            </a:extLst>
          </p:cNvPr>
          <p:cNvSpPr txBox="1"/>
          <p:nvPr/>
        </p:nvSpPr>
        <p:spPr>
          <a:xfrm>
            <a:off x="8623606" y="16002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630A5C-93A5-C347-97D1-4A9E317BC310}"/>
              </a:ext>
            </a:extLst>
          </p:cNvPr>
          <p:cNvSpPr txBox="1"/>
          <p:nvPr/>
        </p:nvSpPr>
        <p:spPr>
          <a:xfrm>
            <a:off x="8609076" y="19861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8EB76B-6B56-9A46-B84D-DDC34A155A1F}"/>
              </a:ext>
            </a:extLst>
          </p:cNvPr>
          <p:cNvSpPr txBox="1"/>
          <p:nvPr/>
        </p:nvSpPr>
        <p:spPr>
          <a:xfrm>
            <a:off x="8547406" y="322236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F89D6DB-C3CC-9A4B-825C-CBBEFA918F81}"/>
              </a:ext>
            </a:extLst>
          </p:cNvPr>
          <p:cNvSpPr txBox="1"/>
          <p:nvPr/>
        </p:nvSpPr>
        <p:spPr>
          <a:xfrm rot="16200000">
            <a:off x="7085714" y="88079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24E3EB-588C-2949-8615-E80A60E97F14}"/>
              </a:ext>
            </a:extLst>
          </p:cNvPr>
          <p:cNvSpPr txBox="1"/>
          <p:nvPr/>
        </p:nvSpPr>
        <p:spPr>
          <a:xfrm rot="16200000">
            <a:off x="7663884" y="92198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26C75CC-7E6F-C04F-937C-0404733DCCA9}"/>
              </a:ext>
            </a:extLst>
          </p:cNvPr>
          <p:cNvSpPr txBox="1"/>
          <p:nvPr/>
        </p:nvSpPr>
        <p:spPr>
          <a:xfrm rot="16200000">
            <a:off x="8172423" y="92198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4000</a:t>
            </a:r>
          </a:p>
        </p:txBody>
      </p:sp>
    </p:spTree>
    <p:extLst>
      <p:ext uri="{BB962C8B-B14F-4D97-AF65-F5344CB8AC3E}">
        <p14:creationId xmlns:p14="http://schemas.microsoft.com/office/powerpoint/2010/main" val="825255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Lecture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64157"/>
            <a:ext cx="8686800" cy="4846638"/>
          </a:xfrm>
        </p:spPr>
        <p:txBody>
          <a:bodyPr>
            <a:noAutofit/>
          </a:bodyPr>
          <a:lstStyle/>
          <a:p>
            <a:r>
              <a:rPr lang="en-US" sz="2400" dirty="0"/>
              <a:t>Where are we on course map?</a:t>
            </a:r>
            <a:endParaRPr lang="en-US" sz="2000" dirty="0"/>
          </a:p>
          <a:p>
            <a:r>
              <a:rPr lang="en-US" sz="2400" dirty="0"/>
              <a:t>Psychoacoustics</a:t>
            </a:r>
          </a:p>
          <a:p>
            <a:pPr lvl="1"/>
            <a:r>
              <a:rPr lang="en-US" sz="2000" dirty="0"/>
              <a:t>Review</a:t>
            </a:r>
          </a:p>
          <a:p>
            <a:pPr lvl="1"/>
            <a:r>
              <a:rPr lang="en-US" sz="2000" dirty="0"/>
              <a:t>Masking</a:t>
            </a:r>
          </a:p>
          <a:p>
            <a:r>
              <a:rPr lang="en-US" sz="2400" dirty="0"/>
              <a:t>References</a:t>
            </a:r>
          </a:p>
          <a:p>
            <a:pPr lvl="1"/>
            <a:endParaRPr lang="en-US" sz="2000" b="1" dirty="0"/>
          </a:p>
          <a:p>
            <a:pPr lvl="1"/>
            <a:endParaRPr lang="en-US" sz="2000" b="1" dirty="0"/>
          </a:p>
          <a:p>
            <a:pPr lvl="1"/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695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Generate 900 Hz Tone (left channel) (</a:t>
            </a:r>
            <a:r>
              <a:rPr lang="en-US" dirty="0" err="1"/>
              <a:t>maskee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Turn gain all the way down (-36 dB)</a:t>
            </a:r>
          </a:p>
          <a:p>
            <a:r>
              <a:rPr lang="en-US" dirty="0"/>
              <a:t>Generate 1000 Hz Tone (right channel) (masker)</a:t>
            </a:r>
          </a:p>
          <a:p>
            <a:pPr lvl="1"/>
            <a:r>
              <a:rPr lang="en-US" dirty="0"/>
              <a:t>Keep gain at 0 dB</a:t>
            </a:r>
          </a:p>
          <a:p>
            <a:r>
              <a:rPr lang="en-US" dirty="0"/>
              <a:t>Play sound…</a:t>
            </a:r>
          </a:p>
          <a:p>
            <a:pPr lvl="1"/>
            <a:r>
              <a:rPr lang="en-US" dirty="0"/>
              <a:t>Bring intensity of 900 Hz tone up so we can hear both tones</a:t>
            </a:r>
          </a:p>
          <a:p>
            <a:pPr lvl="1"/>
            <a:r>
              <a:rPr lang="en-US" dirty="0"/>
              <a:t>Mute masker and play it again…</a:t>
            </a:r>
          </a:p>
          <a:p>
            <a:pPr lvl="2"/>
            <a:r>
              <a:rPr lang="en-US" dirty="0" err="1"/>
              <a:t>Maskee</a:t>
            </a:r>
            <a:r>
              <a:rPr lang="en-US" dirty="0"/>
              <a:t> was always there, just couldn’t hear it</a:t>
            </a:r>
          </a:p>
          <a:p>
            <a:pPr lvl="2"/>
            <a:r>
              <a:rPr lang="en-US" dirty="0"/>
              <a:t>Even though it was at different frequency of masker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tone900_against_tone1000.wav">
            <a:hlinkClick r:id="" action="ppaction://media"/>
            <a:extLst>
              <a:ext uri="{FF2B5EF4-FFF2-40B4-BE49-F238E27FC236}">
                <a16:creationId xmlns:a16="http://schemas.microsoft.com/office/drawing/2014/main" id="{E1FB1AE1-04D3-6D4B-B46C-B090439652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23200" y="4491038"/>
            <a:ext cx="812800" cy="812800"/>
          </a:xfrm>
          <a:prstGeom prst="rect">
            <a:avLst/>
          </a:prstGeom>
        </p:spPr>
      </p:pic>
      <p:pic>
        <p:nvPicPr>
          <p:cNvPr id="6" name="tone900_increase_loudness.wav">
            <a:hlinkClick r:id="" action="ppaction://media"/>
            <a:extLst>
              <a:ext uri="{FF2B5EF4-FFF2-40B4-BE49-F238E27FC236}">
                <a16:creationId xmlns:a16="http://schemas.microsoft.com/office/drawing/2014/main" id="{25913062-6CEB-6A47-83D7-DC426CDEA8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23200" y="54379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7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Generate 1000 Hz Tone (masker) </a:t>
            </a:r>
            <a:r>
              <a:rPr lang="en-US" b="0" dirty="0"/>
              <a:t>[band 9]</a:t>
            </a:r>
          </a:p>
          <a:p>
            <a:r>
              <a:rPr lang="en-US" dirty="0"/>
              <a:t>Sweep frequency 700Hz to 1600 Hz (masked)</a:t>
            </a:r>
          </a:p>
          <a:p>
            <a:pPr lvl="1"/>
            <a:r>
              <a:rPr lang="en-US" dirty="0"/>
              <a:t>About 20% of level of masker</a:t>
            </a:r>
          </a:p>
          <a:p>
            <a:pPr lvl="1"/>
            <a:r>
              <a:rPr lang="en-US" dirty="0"/>
              <a:t>Bands 7--11</a:t>
            </a:r>
          </a:p>
          <a:p>
            <a:r>
              <a:rPr lang="en-US" dirty="0"/>
              <a:t>Both constant loudness</a:t>
            </a:r>
          </a:p>
          <a:p>
            <a:r>
              <a:rPr lang="en-US" dirty="0"/>
              <a:t>Reference without Masker</a:t>
            </a:r>
          </a:p>
          <a:p>
            <a:r>
              <a:rPr lang="en-US" dirty="0"/>
              <a:t>Play sound…</a:t>
            </a:r>
          </a:p>
          <a:p>
            <a:pPr lvl="1"/>
            <a:r>
              <a:rPr lang="en-US" dirty="0"/>
              <a:t>When hear second signal?</a:t>
            </a:r>
          </a:p>
          <a:p>
            <a:endParaRPr lang="en-US" dirty="0"/>
          </a:p>
          <a:p>
            <a:r>
              <a:rPr lang="en-US" dirty="0"/>
              <a:t>See diminished masking effects as frequencies get further apart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chirp700_1600_against1000.wav">
            <a:hlinkClick r:id="" action="ppaction://media"/>
            <a:extLst>
              <a:ext uri="{FF2B5EF4-FFF2-40B4-BE49-F238E27FC236}">
                <a16:creationId xmlns:a16="http://schemas.microsoft.com/office/drawing/2014/main" id="{56B2CFC9-1567-6F44-B378-040DAA652C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16700" y="4308951"/>
            <a:ext cx="812800" cy="812800"/>
          </a:xfrm>
          <a:prstGeom prst="rect">
            <a:avLst/>
          </a:prstGeom>
        </p:spPr>
      </p:pic>
      <p:pic>
        <p:nvPicPr>
          <p:cNvPr id="7" name="chirp700_1600.wav">
            <a:hlinkClick r:id="" action="ppaction://media"/>
            <a:extLst>
              <a:ext uri="{FF2B5EF4-FFF2-40B4-BE49-F238E27FC236}">
                <a16:creationId xmlns:a16="http://schemas.microsoft.com/office/drawing/2014/main" id="{AD2E6FDE-8B59-FA46-9CA8-05C6E75837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05270" y="34191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3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0B95D-53D0-2C4B-8282-65E48624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Masking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D0EA3-9634-D340-8135-DBA82C5F9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BEDB95-A84D-3846-B0F7-CC0C75204341}"/>
              </a:ext>
            </a:extLst>
          </p:cNvPr>
          <p:cNvSpPr txBox="1"/>
          <p:nvPr/>
        </p:nvSpPr>
        <p:spPr>
          <a:xfrm>
            <a:off x="2598618" y="6031468"/>
            <a:ext cx="6545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commons.wikimedia.org</a:t>
            </a:r>
            <a:r>
              <a:rPr lang="en-US" dirty="0"/>
              <a:t>/wiki/</a:t>
            </a:r>
            <a:r>
              <a:rPr lang="en-US" dirty="0" err="1"/>
              <a:t>File:OutputlevelMoore.svg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F8FCAF5-CA87-2D4B-AB3B-AC825ECA2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5072" y="1414272"/>
            <a:ext cx="3713480" cy="3005328"/>
          </a:xfrm>
          <a:prstGeom prst="rect">
            <a:avLst/>
          </a:prstGeom>
        </p:spPr>
      </p:pic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F3C0A07D-E596-624F-B0BE-E4A5B8F011E1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04800" y="1794748"/>
          <a:ext cx="4800600" cy="22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300">
                  <a:extLst>
                    <a:ext uri="{9D8B030D-6E8A-4147-A177-3AD203B41FA5}">
                      <a16:colId xmlns:a16="http://schemas.microsoft.com/office/drawing/2014/main" val="2910139608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18494109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Freq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Strength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24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853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356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32775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7203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096912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C44F27-4E1A-E844-BA9A-92A96AD4F3EA}"/>
              </a:ext>
            </a:extLst>
          </p:cNvPr>
          <p:cNvCxnSpPr/>
          <p:nvPr/>
        </p:nvCxnSpPr>
        <p:spPr>
          <a:xfrm flipV="1">
            <a:off x="7406640" y="1414272"/>
            <a:ext cx="0" cy="269874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98503E-7E3F-9841-8F74-E9CE13C37E99}"/>
              </a:ext>
            </a:extLst>
          </p:cNvPr>
          <p:cNvCxnSpPr/>
          <p:nvPr/>
        </p:nvCxnSpPr>
        <p:spPr>
          <a:xfrm flipV="1">
            <a:off x="7985760" y="1414272"/>
            <a:ext cx="0" cy="269874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65CB14-2932-7447-A1A5-405DA0E65B8A}"/>
              </a:ext>
            </a:extLst>
          </p:cNvPr>
          <p:cNvCxnSpPr/>
          <p:nvPr/>
        </p:nvCxnSpPr>
        <p:spPr>
          <a:xfrm flipV="1">
            <a:off x="8488680" y="1414272"/>
            <a:ext cx="0" cy="269874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467A18-59E5-3748-B457-203FCA5B710C}"/>
              </a:ext>
            </a:extLst>
          </p:cNvPr>
          <p:cNvCxnSpPr/>
          <p:nvPr/>
        </p:nvCxnSpPr>
        <p:spPr>
          <a:xfrm>
            <a:off x="7406640" y="1905000"/>
            <a:ext cx="1581912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DEB06B4-FD9E-7549-AC9B-042D931850A2}"/>
              </a:ext>
            </a:extLst>
          </p:cNvPr>
          <p:cNvCxnSpPr>
            <a:cxnSpLocks/>
          </p:cNvCxnSpPr>
          <p:nvPr/>
        </p:nvCxnSpPr>
        <p:spPr>
          <a:xfrm>
            <a:off x="7985760" y="2316480"/>
            <a:ext cx="1002792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3A2F6CB-9FBD-D444-9204-C35550843A35}"/>
              </a:ext>
            </a:extLst>
          </p:cNvPr>
          <p:cNvCxnSpPr/>
          <p:nvPr/>
        </p:nvCxnSpPr>
        <p:spPr>
          <a:xfrm>
            <a:off x="8488680" y="3581400"/>
            <a:ext cx="499872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DC74F3D-97B4-BC42-BD7B-F2F45C25CB80}"/>
              </a:ext>
            </a:extLst>
          </p:cNvPr>
          <p:cNvSpPr txBox="1"/>
          <p:nvPr/>
        </p:nvSpPr>
        <p:spPr>
          <a:xfrm>
            <a:off x="8623606" y="16002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630A5C-93A5-C347-97D1-4A9E317BC310}"/>
              </a:ext>
            </a:extLst>
          </p:cNvPr>
          <p:cNvSpPr txBox="1"/>
          <p:nvPr/>
        </p:nvSpPr>
        <p:spPr>
          <a:xfrm>
            <a:off x="8609076" y="19861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8EB76B-6B56-9A46-B84D-DDC34A155A1F}"/>
              </a:ext>
            </a:extLst>
          </p:cNvPr>
          <p:cNvSpPr txBox="1"/>
          <p:nvPr/>
        </p:nvSpPr>
        <p:spPr>
          <a:xfrm>
            <a:off x="8547406" y="322236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F89D6DB-C3CC-9A4B-825C-CBBEFA918F81}"/>
              </a:ext>
            </a:extLst>
          </p:cNvPr>
          <p:cNvSpPr txBox="1"/>
          <p:nvPr/>
        </p:nvSpPr>
        <p:spPr>
          <a:xfrm rot="16200000">
            <a:off x="7085714" y="88079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24E3EB-588C-2949-8615-E80A60E97F14}"/>
              </a:ext>
            </a:extLst>
          </p:cNvPr>
          <p:cNvSpPr txBox="1"/>
          <p:nvPr/>
        </p:nvSpPr>
        <p:spPr>
          <a:xfrm rot="16200000">
            <a:off x="7663884" y="92198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26C75CC-7E6F-C04F-937C-0404733DCCA9}"/>
              </a:ext>
            </a:extLst>
          </p:cNvPr>
          <p:cNvSpPr txBox="1"/>
          <p:nvPr/>
        </p:nvSpPr>
        <p:spPr>
          <a:xfrm rot="16200000">
            <a:off x="8172423" y="92198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4000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12B14F-F203-2B45-AA64-E5F44565D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9" y="4158734"/>
            <a:ext cx="2636373" cy="187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138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0B95D-53D0-2C4B-8282-65E48624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Masking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D0EA3-9634-D340-8135-DBA82C5F9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BEDB95-A84D-3846-B0F7-CC0C75204341}"/>
              </a:ext>
            </a:extLst>
          </p:cNvPr>
          <p:cNvSpPr txBox="1"/>
          <p:nvPr/>
        </p:nvSpPr>
        <p:spPr>
          <a:xfrm>
            <a:off x="2598618" y="6031468"/>
            <a:ext cx="6545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commons.wikimedia.org</a:t>
            </a:r>
            <a:r>
              <a:rPr lang="en-US" dirty="0"/>
              <a:t>/wiki/</a:t>
            </a:r>
            <a:r>
              <a:rPr lang="en-US" dirty="0" err="1"/>
              <a:t>File:OutputlevelMoore.svg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F8FCAF5-CA87-2D4B-AB3B-AC825ECA2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5072" y="1414272"/>
            <a:ext cx="3713480" cy="3005328"/>
          </a:xfrm>
          <a:prstGeom prst="rect">
            <a:avLst/>
          </a:prstGeom>
        </p:spPr>
      </p:pic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F3C0A07D-E596-624F-B0BE-E4A5B8F011E1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04800" y="1794748"/>
          <a:ext cx="4800600" cy="22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300">
                  <a:extLst>
                    <a:ext uri="{9D8B030D-6E8A-4147-A177-3AD203B41FA5}">
                      <a16:colId xmlns:a16="http://schemas.microsoft.com/office/drawing/2014/main" val="2910139608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18494109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Freq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Strength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24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853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356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32775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7203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096912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C44F27-4E1A-E844-BA9A-92A96AD4F3EA}"/>
              </a:ext>
            </a:extLst>
          </p:cNvPr>
          <p:cNvCxnSpPr/>
          <p:nvPr/>
        </p:nvCxnSpPr>
        <p:spPr>
          <a:xfrm flipV="1">
            <a:off x="7406640" y="1414272"/>
            <a:ext cx="0" cy="269874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98503E-7E3F-9841-8F74-E9CE13C37E99}"/>
              </a:ext>
            </a:extLst>
          </p:cNvPr>
          <p:cNvCxnSpPr/>
          <p:nvPr/>
        </p:nvCxnSpPr>
        <p:spPr>
          <a:xfrm flipV="1">
            <a:off x="7985760" y="1414272"/>
            <a:ext cx="0" cy="269874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65CB14-2932-7447-A1A5-405DA0E65B8A}"/>
              </a:ext>
            </a:extLst>
          </p:cNvPr>
          <p:cNvCxnSpPr/>
          <p:nvPr/>
        </p:nvCxnSpPr>
        <p:spPr>
          <a:xfrm flipV="1">
            <a:off x="8488680" y="1414272"/>
            <a:ext cx="0" cy="269874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467A18-59E5-3748-B457-203FCA5B710C}"/>
              </a:ext>
            </a:extLst>
          </p:cNvPr>
          <p:cNvCxnSpPr/>
          <p:nvPr/>
        </p:nvCxnSpPr>
        <p:spPr>
          <a:xfrm>
            <a:off x="7406640" y="1905000"/>
            <a:ext cx="1581912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DEB06B4-FD9E-7549-AC9B-042D931850A2}"/>
              </a:ext>
            </a:extLst>
          </p:cNvPr>
          <p:cNvCxnSpPr>
            <a:cxnSpLocks/>
          </p:cNvCxnSpPr>
          <p:nvPr/>
        </p:nvCxnSpPr>
        <p:spPr>
          <a:xfrm>
            <a:off x="7985760" y="2316480"/>
            <a:ext cx="1002792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3A2F6CB-9FBD-D444-9204-C35550843A35}"/>
              </a:ext>
            </a:extLst>
          </p:cNvPr>
          <p:cNvCxnSpPr/>
          <p:nvPr/>
        </p:nvCxnSpPr>
        <p:spPr>
          <a:xfrm>
            <a:off x="8488680" y="3581400"/>
            <a:ext cx="499872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DC74F3D-97B4-BC42-BD7B-F2F45C25CB80}"/>
              </a:ext>
            </a:extLst>
          </p:cNvPr>
          <p:cNvSpPr txBox="1"/>
          <p:nvPr/>
        </p:nvSpPr>
        <p:spPr>
          <a:xfrm>
            <a:off x="8623606" y="16002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630A5C-93A5-C347-97D1-4A9E317BC310}"/>
              </a:ext>
            </a:extLst>
          </p:cNvPr>
          <p:cNvSpPr txBox="1"/>
          <p:nvPr/>
        </p:nvSpPr>
        <p:spPr>
          <a:xfrm>
            <a:off x="8609076" y="19861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8EB76B-6B56-9A46-B84D-DDC34A155A1F}"/>
              </a:ext>
            </a:extLst>
          </p:cNvPr>
          <p:cNvSpPr txBox="1"/>
          <p:nvPr/>
        </p:nvSpPr>
        <p:spPr>
          <a:xfrm>
            <a:off x="8547406" y="322236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F89D6DB-C3CC-9A4B-825C-CBBEFA918F81}"/>
              </a:ext>
            </a:extLst>
          </p:cNvPr>
          <p:cNvSpPr txBox="1"/>
          <p:nvPr/>
        </p:nvSpPr>
        <p:spPr>
          <a:xfrm rot="16200000">
            <a:off x="7085714" y="88079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24E3EB-588C-2949-8615-E80A60E97F14}"/>
              </a:ext>
            </a:extLst>
          </p:cNvPr>
          <p:cNvSpPr txBox="1"/>
          <p:nvPr/>
        </p:nvSpPr>
        <p:spPr>
          <a:xfrm rot="16200000">
            <a:off x="7663884" y="92198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26C75CC-7E6F-C04F-937C-0404733DCCA9}"/>
              </a:ext>
            </a:extLst>
          </p:cNvPr>
          <p:cNvSpPr txBox="1"/>
          <p:nvPr/>
        </p:nvSpPr>
        <p:spPr>
          <a:xfrm rot="16200000">
            <a:off x="8172423" y="92198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4000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ADD6CF-2A4B-5B43-A306-C7EC1AA51D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18" y="4152384"/>
            <a:ext cx="3083156" cy="18790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8E4AB7-76C0-244A-98CE-9EEA85C3AC96}"/>
              </a:ext>
            </a:extLst>
          </p:cNvPr>
          <p:cNvSpPr txBox="1"/>
          <p:nvPr/>
        </p:nvSpPr>
        <p:spPr>
          <a:xfrm>
            <a:off x="4233339" y="4869139"/>
            <a:ext cx="4288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7F00"/>
                </a:solidFill>
              </a:rPr>
              <a:t>Which of A, B, C are masked?</a:t>
            </a:r>
          </a:p>
        </p:txBody>
      </p:sp>
    </p:spTree>
    <p:extLst>
      <p:ext uri="{BB962C8B-B14F-4D97-AF65-F5344CB8AC3E}">
        <p14:creationId xmlns:p14="http://schemas.microsoft.com/office/powerpoint/2010/main" val="276485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689B5-D1CD-2D48-A490-05896B1A6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71A90-2F11-6640-B2C2-381781389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frequencies should we keep?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D30F1D-C181-C142-B81A-82FD9711F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5A820A-6962-4941-906D-401A416AC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667" y="2806700"/>
            <a:ext cx="4566813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858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Frequency Masking @ Higher Frequencies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1554162"/>
            <a:ext cx="9191897" cy="4846638"/>
          </a:xfrm>
        </p:spPr>
        <p:txBody>
          <a:bodyPr>
            <a:normAutofit/>
          </a:bodyPr>
          <a:lstStyle/>
          <a:p>
            <a:r>
              <a:rPr lang="en-US" sz="2400" dirty="0"/>
              <a:t>Plots of masking at several different frequencies: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Effect of masking is ‘worse’ at higher frequencies</a:t>
            </a:r>
          </a:p>
          <a:p>
            <a:pPr lvl="1"/>
            <a:r>
              <a:rPr lang="en-US" sz="2000" dirty="0"/>
              <a:t>Masking band gets wider at higher frequencies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799" y="2232796"/>
            <a:ext cx="625792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15589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Masking and Harmonics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Masking can also occur at the harmonics of masker…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Example has a masker at 200 Hz</a:t>
            </a:r>
          </a:p>
          <a:p>
            <a:pPr lvl="1"/>
            <a:r>
              <a:rPr lang="en-US" sz="2000" dirty="0"/>
              <a:t>While effect of masker is greatest at 200 Hz…</a:t>
            </a:r>
          </a:p>
          <a:p>
            <a:pPr lvl="2"/>
            <a:r>
              <a:rPr lang="en-US" sz="1800" dirty="0"/>
              <a:t>Also effects harmonics of masker signal!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5" descr="Pages from Fletcher-RevModPhys'40-AuditoryPatterns-Maski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858" t="15253" r="59290" b="79025"/>
          <a:stretch/>
        </p:blipFill>
        <p:spPr bwMode="auto">
          <a:xfrm>
            <a:off x="2643192" y="2254732"/>
            <a:ext cx="4462707" cy="17816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4294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Time-Domain Masking (Temporal)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types:</a:t>
            </a:r>
          </a:p>
          <a:p>
            <a:pPr lvl="1"/>
            <a:r>
              <a:rPr lang="en-US" dirty="0"/>
              <a:t>pre-masking (backwards)</a:t>
            </a:r>
          </a:p>
          <a:p>
            <a:pPr lvl="1"/>
            <a:r>
              <a:rPr lang="en-US" dirty="0"/>
              <a:t>post-masking (forwards)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 descr="Pages from PainterSpanias-IEEEProc'00-PerceptualCodingDigitalAudio-TemporalMasking"/>
          <p:cNvPicPr>
            <a:picLocks noChangeAspect="1" noChangeArrowheads="1"/>
          </p:cNvPicPr>
          <p:nvPr/>
        </p:nvPicPr>
        <p:blipFill rotWithShape="1">
          <a:blip r:embed="rId2" cstate="print"/>
          <a:srcRect l="17647" t="2482" r="25490" b="82356"/>
          <a:stretch/>
        </p:blipFill>
        <p:spPr bwMode="auto">
          <a:xfrm>
            <a:off x="500742" y="3070746"/>
            <a:ext cx="8305800" cy="28660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89848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Masking - Forwards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Easier to understand…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A sudden masker noise…</a:t>
            </a:r>
          </a:p>
          <a:p>
            <a:pPr lvl="2"/>
            <a:r>
              <a:rPr lang="en-US" dirty="0"/>
              <a:t>Makes inaudible other sounds </a:t>
            </a:r>
            <a:r>
              <a:rPr lang="en-US" u="sng" dirty="0"/>
              <a:t>following</a:t>
            </a:r>
            <a:r>
              <a:rPr lang="en-US" dirty="0"/>
              <a:t> noise…for up to 200ms</a:t>
            </a:r>
          </a:p>
          <a:p>
            <a:pPr lvl="3"/>
            <a:r>
              <a:rPr lang="en-US" dirty="0"/>
              <a:t>Physical: hair cells in Cochlea don’t stop vibrating instantly</a:t>
            </a:r>
          </a:p>
          <a:p>
            <a:pPr lvl="4"/>
            <a:r>
              <a:rPr lang="en-US" dirty="0"/>
              <a:t>Brain accounts for the fact their vibration will decay over time after incident sound goes away</a:t>
            </a:r>
          </a:p>
          <a:p>
            <a:pPr lvl="3"/>
            <a:r>
              <a:rPr lang="en-US" dirty="0"/>
              <a:t>(imagine the compression possibilities!)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 descr="Pages from PainterSpanias-IEEEProc'00-PerceptualCodingDigitalAudio-TemporalMaski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014" t="2482" r="25490" b="82356"/>
          <a:stretch/>
        </p:blipFill>
        <p:spPr bwMode="auto">
          <a:xfrm>
            <a:off x="2481943" y="1944689"/>
            <a:ext cx="4297679" cy="2135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153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Masking - Backwards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4846638"/>
          </a:xfrm>
        </p:spPr>
        <p:txBody>
          <a:bodyPr>
            <a:noAutofit/>
          </a:bodyPr>
          <a:lstStyle/>
          <a:p>
            <a:r>
              <a:rPr lang="en-US" dirty="0"/>
              <a:t>Not as intuitive an explanation…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A sudden masker noise…</a:t>
            </a:r>
          </a:p>
          <a:p>
            <a:pPr lvl="2"/>
            <a:r>
              <a:rPr lang="en-US" dirty="0"/>
              <a:t>Makes inaudible other sounds </a:t>
            </a:r>
            <a:r>
              <a:rPr lang="en-US" u="sng" dirty="0"/>
              <a:t>preceding</a:t>
            </a:r>
            <a:r>
              <a:rPr lang="en-US" dirty="0"/>
              <a:t> noise!</a:t>
            </a:r>
          </a:p>
          <a:p>
            <a:pPr lvl="2"/>
            <a:r>
              <a:rPr lang="en-US" dirty="0">
                <a:solidFill>
                  <a:srgbClr val="FF6600"/>
                </a:solidFill>
              </a:rPr>
              <a:t>Why does this happen?</a:t>
            </a:r>
          </a:p>
          <a:p>
            <a:pPr lvl="3"/>
            <a:r>
              <a:rPr lang="en-US" dirty="0"/>
              <a:t>One thought: takes time for your brain to interpret sound</a:t>
            </a:r>
          </a:p>
          <a:p>
            <a:pPr lvl="3"/>
            <a:r>
              <a:rPr lang="en-US" dirty="0"/>
              <a:t>Think of it like a buffer…</a:t>
            </a:r>
          </a:p>
          <a:p>
            <a:pPr lvl="3"/>
            <a:r>
              <a:rPr lang="en-US" dirty="0"/>
              <a:t>Throws out contents of buffer when a loud sound comes in</a:t>
            </a:r>
          </a:p>
          <a:p>
            <a:pPr lvl="4"/>
            <a:r>
              <a:rPr lang="en-US" dirty="0"/>
              <a:t>to concentrate on only the loud sound (masker in this case)</a:t>
            </a:r>
          </a:p>
          <a:p>
            <a:pPr lvl="3"/>
            <a:r>
              <a:rPr lang="en-US" dirty="0"/>
              <a:t>Also, hair vibrations likely take time to come up to full amplitude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 descr="Pages from PainterSpanias-IEEEProc'00-PerceptualCodingDigitalAudio-TemporalMaski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328" t="2482" r="46979" b="82356"/>
          <a:stretch/>
        </p:blipFill>
        <p:spPr bwMode="auto">
          <a:xfrm>
            <a:off x="5021036" y="1736031"/>
            <a:ext cx="3505744" cy="1982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981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3338250"/>
            <a:ext cx="1209675" cy="75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Map – Week 6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5F412-9866-D249-BF71-6D9420ED886F}" type="slidenum">
              <a:rPr lang="en-US"/>
              <a:pPr/>
              <a:t>3</a:t>
            </a:fld>
            <a:endParaRPr lang="en-US"/>
          </a:p>
        </p:txBody>
      </p:sp>
      <p:pic>
        <p:nvPicPr>
          <p:cNvPr id="177154" name="Picture 2" descr="http://cdn.scratch.mit.edu/static/site/projects/thumbnails/32/250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/>
          <a:stretch/>
        </p:blipFill>
        <p:spPr bwMode="auto">
          <a:xfrm>
            <a:off x="0" y="1364906"/>
            <a:ext cx="1885388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6" name="Picture 4" descr="Loudspeaker and Wavefor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7" r="49086" b="59789"/>
          <a:stretch/>
        </p:blipFill>
        <p:spPr bwMode="auto">
          <a:xfrm>
            <a:off x="1676400" y="1364906"/>
            <a:ext cx="1188055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375900"/>
            <a:ext cx="1177810" cy="65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34"/>
          <a:stretch/>
        </p:blipFill>
        <p:spPr bwMode="auto">
          <a:xfrm>
            <a:off x="3844810" y="3337682"/>
            <a:ext cx="965911" cy="69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4" descr="http://hdwallres.com/wp-content/uploads/2013/10/internet-2014-PC-wallpaper.jpg"/>
          <p:cNvSpPr>
            <a:spLocks noChangeAspect="1" noChangeArrowheads="1"/>
          </p:cNvSpPr>
          <p:nvPr/>
        </p:nvSpPr>
        <p:spPr bwMode="auto">
          <a:xfrm>
            <a:off x="63500" y="-136525"/>
            <a:ext cx="721995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082658" y="3331356"/>
            <a:ext cx="755671" cy="817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177174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69" y="4788975"/>
            <a:ext cx="2309929" cy="16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Content Placeholder 9" descr="loudspkr.gif"/>
          <p:cNvPicPr>
            <a:picLocks noGrp="1" noChangeAspect="1"/>
          </p:cNvPicPr>
          <p:nvPr>
            <p:ph idx="1"/>
          </p:nvPr>
        </p:nvPicPr>
        <p:blipFill>
          <a:blip r:embed="rId9"/>
          <a:srcRect l="-20833" r="-20833"/>
          <a:stretch>
            <a:fillRect/>
          </a:stretch>
        </p:blipFill>
        <p:spPr>
          <a:xfrm flipH="1">
            <a:off x="1524000" y="4872017"/>
            <a:ext cx="2577606" cy="1364758"/>
          </a:xfrm>
        </p:spPr>
      </p:pic>
      <p:cxnSp>
        <p:nvCxnSpPr>
          <p:cNvPr id="17" name="Straight Connector 16"/>
          <p:cNvCxnSpPr/>
          <p:nvPr/>
        </p:nvCxnSpPr>
        <p:spPr>
          <a:xfrm flipV="1">
            <a:off x="2590800" y="2792878"/>
            <a:ext cx="400943" cy="850110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4" idx="1"/>
          </p:cNvCxnSpPr>
          <p:nvPr/>
        </p:nvCxnSpPr>
        <p:spPr>
          <a:xfrm flipV="1">
            <a:off x="3739949" y="2094953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4654349" y="2090976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962400" y="1614573"/>
            <a:ext cx="762000" cy="960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A/D</a:t>
            </a:r>
          </a:p>
        </p:txBody>
      </p:sp>
      <p:pic>
        <p:nvPicPr>
          <p:cNvPr id="17716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57500" y="1337716"/>
            <a:ext cx="952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2667000" y="3962400"/>
            <a:ext cx="10679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sample</a:t>
            </a:r>
            <a:endParaRPr lang="en-US" sz="2000" dirty="0">
              <a:latin typeface="+mj-lt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899024" y="2971800"/>
            <a:ext cx="1005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domain </a:t>
            </a:r>
          </a:p>
          <a:p>
            <a:pPr algn="ctr"/>
            <a:r>
              <a:rPr lang="en-US" sz="1200" b="1" dirty="0">
                <a:latin typeface="+mj-lt"/>
              </a:rPr>
              <a:t>conversion</a:t>
            </a:r>
            <a:endParaRPr lang="en-US" sz="1200" dirty="0">
              <a:latin typeface="+mj-lt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6219357" y="4162455"/>
            <a:ext cx="618972" cy="905123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2590800" y="4095516"/>
            <a:ext cx="393372" cy="785381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2051" name="Right Brace 172050"/>
          <p:cNvSpPr/>
          <p:nvPr/>
        </p:nvSpPr>
        <p:spPr>
          <a:xfrm rot="5400000">
            <a:off x="5423438" y="4432838"/>
            <a:ext cx="506924" cy="3428999"/>
          </a:xfrm>
          <a:prstGeom prst="rightBrace">
            <a:avLst>
              <a:gd name="adj1" fmla="val 8333"/>
              <a:gd name="adj2" fmla="val 11363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6963595" y="6200001"/>
            <a:ext cx="21804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MP3 Player / iPhone / Droid</a:t>
            </a:r>
            <a:endParaRPr lang="en-US" sz="1200" dirty="0">
              <a:latin typeface="+mj-lt"/>
            </a:endParaRPr>
          </a:p>
        </p:txBody>
      </p:sp>
      <p:sp>
        <p:nvSpPr>
          <p:cNvPr id="172052" name="TextBox 172051"/>
          <p:cNvSpPr txBox="1"/>
          <p:nvPr/>
        </p:nvSpPr>
        <p:spPr>
          <a:xfrm rot="2700000">
            <a:off x="5923325" y="3530654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compress</a:t>
            </a:r>
          </a:p>
        </p:txBody>
      </p:sp>
      <p:sp>
        <p:nvSpPr>
          <p:cNvPr id="90" name="Rectangle 89"/>
          <p:cNvSpPr/>
          <p:nvPr/>
        </p:nvSpPr>
        <p:spPr>
          <a:xfrm>
            <a:off x="3979427" y="3962400"/>
            <a:ext cx="6687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latin typeface="+mj-lt"/>
              </a:rPr>
              <a:t>freq</a:t>
            </a:r>
            <a:endParaRPr lang="en-US" sz="2000" dirty="0">
              <a:latin typeface="+mj-lt"/>
            </a:endParaRPr>
          </a:p>
        </p:txBody>
      </p:sp>
      <p:cxnSp>
        <p:nvCxnSpPr>
          <p:cNvPr id="94" name="Straight Arrow Connector 93"/>
          <p:cNvCxnSpPr/>
          <p:nvPr/>
        </p:nvCxnSpPr>
        <p:spPr>
          <a:xfrm flipH="1">
            <a:off x="3729548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038600" y="5170985"/>
            <a:ext cx="615026" cy="775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D/A</a:t>
            </a:r>
          </a:p>
        </p:txBody>
      </p:sp>
      <p:cxnSp>
        <p:nvCxnSpPr>
          <p:cNvPr id="99" name="Straight Arrow Connector 98"/>
          <p:cNvCxnSpPr/>
          <p:nvPr/>
        </p:nvCxnSpPr>
        <p:spPr>
          <a:xfrm flipH="1">
            <a:off x="4654642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3200400" y="1090568"/>
            <a:ext cx="6543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MIC</a:t>
            </a:r>
            <a:endParaRPr lang="en-US" sz="2000" dirty="0">
              <a:latin typeface="+mj-lt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2819400" y="6153090"/>
            <a:ext cx="1154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speaker</a:t>
            </a:r>
            <a:endParaRPr lang="en-US" sz="2000" dirty="0">
              <a:latin typeface="+mj-lt"/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 flipV="1">
            <a:off x="3704053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3170411" y="4327662"/>
            <a:ext cx="545367" cy="516398"/>
            <a:chOff x="1447800" y="3446002"/>
            <a:chExt cx="545367" cy="516398"/>
          </a:xfrm>
        </p:grpSpPr>
        <p:sp>
          <p:nvSpPr>
            <p:cNvPr id="33" name="Oval 32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2063" name="TextBox 172062"/>
            <p:cNvSpPr txBox="1"/>
            <p:nvPr/>
          </p:nvSpPr>
          <p:spPr>
            <a:xfrm>
              <a:off x="1554020" y="3520447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2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4161479" y="4343400"/>
            <a:ext cx="410521" cy="411444"/>
            <a:chOff x="1447800" y="3446002"/>
            <a:chExt cx="545367" cy="546593"/>
          </a:xfrm>
        </p:grpSpPr>
        <p:sp>
          <p:nvSpPr>
            <p:cNvPr id="114" name="Oval 113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487018" y="3461059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4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6142679" y="4191002"/>
            <a:ext cx="410521" cy="411589"/>
            <a:chOff x="1447800" y="3415614"/>
            <a:chExt cx="545367" cy="546786"/>
          </a:xfrm>
        </p:grpSpPr>
        <p:sp>
          <p:nvSpPr>
            <p:cNvPr id="120" name="Oval 119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473199" y="3415614"/>
              <a:ext cx="434855" cy="531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3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80509" y="289560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+mj-lt"/>
              </a:rPr>
              <a:t>Music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73930" y="3512403"/>
            <a:ext cx="15937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accent2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Numbers correspond to course weeks</a:t>
            </a:r>
          </a:p>
        </p:txBody>
      </p:sp>
      <p:grpSp>
        <p:nvGrpSpPr>
          <p:cNvPr id="145" name="Group 144"/>
          <p:cNvGrpSpPr/>
          <p:nvPr/>
        </p:nvGrpSpPr>
        <p:grpSpPr>
          <a:xfrm>
            <a:off x="1680127" y="2919767"/>
            <a:ext cx="410521" cy="411589"/>
            <a:chOff x="1447800" y="3415614"/>
            <a:chExt cx="545367" cy="546786"/>
          </a:xfrm>
        </p:grpSpPr>
        <p:sp>
          <p:nvSpPr>
            <p:cNvPr id="146" name="Oval 145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514142" y="3415614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</a:t>
              </a:r>
            </a:p>
          </p:txBody>
        </p:sp>
      </p:grpSp>
      <p:cxnSp>
        <p:nvCxnSpPr>
          <p:cNvPr id="84" name="Straight Connector 83"/>
          <p:cNvCxnSpPr/>
          <p:nvPr/>
        </p:nvCxnSpPr>
        <p:spPr>
          <a:xfrm flipH="1" flipV="1">
            <a:off x="6400800" y="2770674"/>
            <a:ext cx="437529" cy="565416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4874135" y="1828800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10101001101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5026535" y="5334000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10101001101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889362" y="3962400"/>
            <a:ext cx="1130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err="1">
                <a:latin typeface="+mj-lt"/>
              </a:rPr>
              <a:t>pyscho</a:t>
            </a:r>
            <a:r>
              <a:rPr lang="en-US" sz="1600" b="1" dirty="0">
                <a:latin typeface="+mj-lt"/>
              </a:rPr>
              <a:t>-</a:t>
            </a:r>
          </a:p>
          <a:p>
            <a:pPr algn="ctr"/>
            <a:r>
              <a:rPr lang="en-US" sz="1600" b="1" dirty="0">
                <a:latin typeface="+mj-lt"/>
              </a:rPr>
              <a:t>acoustics</a:t>
            </a:r>
            <a:endParaRPr lang="en-US" sz="1600" dirty="0">
              <a:latin typeface="+mj-lt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4667691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5873549" y="3685884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5209701" y="3170178"/>
            <a:ext cx="410521" cy="411444"/>
            <a:chOff x="1447800" y="3446002"/>
            <a:chExt cx="545367" cy="546593"/>
          </a:xfrm>
        </p:grpSpPr>
        <p:sp>
          <p:nvSpPr>
            <p:cNvPr id="58" name="Oval 57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487018" y="3461059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732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Psychoacoustics in Digital Audio</a:t>
            </a:r>
          </a:p>
        </p:txBody>
      </p:sp>
    </p:spTree>
    <p:extLst>
      <p:ext uri="{BB962C8B-B14F-4D97-AF65-F5344CB8AC3E}">
        <p14:creationId xmlns:p14="http://schemas.microsoft.com/office/powerpoint/2010/main" val="34512530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1F4CE-CBB6-45DA-B418-231560850773}" type="slidenum">
              <a:rPr lang="en-US"/>
              <a:pPr/>
              <a:t>31</a:t>
            </a:fld>
            <a:endParaRPr lang="en-US"/>
          </a:p>
        </p:txBody>
      </p:sp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738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How do we use psychoacoustics in digital music compression?  (range)</a:t>
            </a: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752600"/>
            <a:ext cx="7565171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 bwMode="auto">
          <a:xfrm>
            <a:off x="5257800" y="1752600"/>
            <a:ext cx="3048000" cy="4191000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5257800" y="1752600"/>
            <a:ext cx="3048000" cy="419100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5257800" y="1752600"/>
            <a:ext cx="3048000" cy="419100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562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1F4CE-CBB6-45DA-B418-231560850773}" type="slidenum">
              <a:rPr lang="en-US"/>
              <a:pPr/>
              <a:t>32</a:t>
            </a:fld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1219200" y="5486400"/>
            <a:ext cx="63246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7620000" y="54864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Frequency</a:t>
            </a: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2438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2438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2438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>
            <a:off x="2514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>
            <a:off x="2590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/>
          <p:nvPr/>
        </p:nvCxnSpPr>
        <p:spPr bwMode="auto">
          <a:xfrm>
            <a:off x="2667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/>
          <p:nvPr/>
        </p:nvCxnSpPr>
        <p:spPr bwMode="auto">
          <a:xfrm>
            <a:off x="2743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/>
          <p:nvPr/>
        </p:nvCxnSpPr>
        <p:spPr bwMode="auto">
          <a:xfrm>
            <a:off x="2819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/>
          <p:nvPr/>
        </p:nvCxnSpPr>
        <p:spPr bwMode="auto">
          <a:xfrm>
            <a:off x="2819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>
            <a:off x="2819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>
            <a:off x="2819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>
            <a:off x="2895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>
            <a:off x="2971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>
            <a:off x="3048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>
            <a:off x="3124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/>
          <p:nvPr/>
        </p:nvCxnSpPr>
        <p:spPr bwMode="auto">
          <a:xfrm>
            <a:off x="3200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>
            <a:off x="3200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/>
          <p:nvPr/>
        </p:nvCxnSpPr>
        <p:spPr bwMode="auto">
          <a:xfrm>
            <a:off x="3200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/>
          <p:nvPr/>
        </p:nvCxnSpPr>
        <p:spPr bwMode="auto">
          <a:xfrm>
            <a:off x="3200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/>
          <p:nvPr/>
        </p:nvCxnSpPr>
        <p:spPr bwMode="auto">
          <a:xfrm>
            <a:off x="3276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>
            <a:off x="3352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/>
          <p:nvPr/>
        </p:nvCxnSpPr>
        <p:spPr bwMode="auto">
          <a:xfrm>
            <a:off x="3429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/>
          <p:nvPr/>
        </p:nvCxnSpPr>
        <p:spPr bwMode="auto">
          <a:xfrm>
            <a:off x="3505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/>
          <p:nvPr/>
        </p:nvCxnSpPr>
        <p:spPr bwMode="auto">
          <a:xfrm>
            <a:off x="3581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/>
          <p:nvPr/>
        </p:nvCxnSpPr>
        <p:spPr bwMode="auto">
          <a:xfrm>
            <a:off x="3581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/>
          <p:nvPr/>
        </p:nvCxnSpPr>
        <p:spPr bwMode="auto">
          <a:xfrm>
            <a:off x="3581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/>
          <p:cNvCxnSpPr/>
          <p:nvPr/>
        </p:nvCxnSpPr>
        <p:spPr bwMode="auto">
          <a:xfrm>
            <a:off x="3581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/>
          <p:nvPr/>
        </p:nvCxnSpPr>
        <p:spPr bwMode="auto">
          <a:xfrm>
            <a:off x="3657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Connector 82"/>
          <p:cNvCxnSpPr/>
          <p:nvPr/>
        </p:nvCxnSpPr>
        <p:spPr bwMode="auto">
          <a:xfrm>
            <a:off x="3733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/>
          <p:cNvCxnSpPr/>
          <p:nvPr/>
        </p:nvCxnSpPr>
        <p:spPr bwMode="auto">
          <a:xfrm>
            <a:off x="3810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Connector 84"/>
          <p:cNvCxnSpPr/>
          <p:nvPr/>
        </p:nvCxnSpPr>
        <p:spPr bwMode="auto">
          <a:xfrm>
            <a:off x="3886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/>
          <p:nvPr/>
        </p:nvCxnSpPr>
        <p:spPr bwMode="auto">
          <a:xfrm>
            <a:off x="3962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/>
          <p:nvPr/>
        </p:nvCxnSpPr>
        <p:spPr bwMode="auto">
          <a:xfrm>
            <a:off x="3962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/>
          <p:nvPr/>
        </p:nvCxnSpPr>
        <p:spPr bwMode="auto">
          <a:xfrm>
            <a:off x="3962400" y="5486400"/>
            <a:ext cx="0" cy="304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>
            <a:off x="3962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>
            <a:off x="4038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/>
          <p:nvPr/>
        </p:nvCxnSpPr>
        <p:spPr bwMode="auto">
          <a:xfrm>
            <a:off x="4114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/>
          <p:cNvCxnSpPr/>
          <p:nvPr/>
        </p:nvCxnSpPr>
        <p:spPr bwMode="auto">
          <a:xfrm>
            <a:off x="4191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/>
          <p:nvPr/>
        </p:nvCxnSpPr>
        <p:spPr bwMode="auto">
          <a:xfrm>
            <a:off x="4267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Straight Connector 93"/>
          <p:cNvCxnSpPr/>
          <p:nvPr/>
        </p:nvCxnSpPr>
        <p:spPr bwMode="auto">
          <a:xfrm>
            <a:off x="4343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5" name="Straight Connector 94"/>
          <p:cNvCxnSpPr/>
          <p:nvPr/>
        </p:nvCxnSpPr>
        <p:spPr bwMode="auto">
          <a:xfrm>
            <a:off x="4343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Connector 95"/>
          <p:cNvCxnSpPr/>
          <p:nvPr/>
        </p:nvCxnSpPr>
        <p:spPr bwMode="auto">
          <a:xfrm>
            <a:off x="4343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/>
          <p:nvPr/>
        </p:nvCxnSpPr>
        <p:spPr bwMode="auto">
          <a:xfrm>
            <a:off x="4343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Straight Connector 97"/>
          <p:cNvCxnSpPr/>
          <p:nvPr/>
        </p:nvCxnSpPr>
        <p:spPr bwMode="auto">
          <a:xfrm>
            <a:off x="4419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/>
          <p:nvPr/>
        </p:nvCxnSpPr>
        <p:spPr bwMode="auto">
          <a:xfrm>
            <a:off x="4495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/>
          <p:cNvCxnSpPr/>
          <p:nvPr/>
        </p:nvCxnSpPr>
        <p:spPr bwMode="auto">
          <a:xfrm>
            <a:off x="4572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/>
          <p:nvPr/>
        </p:nvCxnSpPr>
        <p:spPr bwMode="auto">
          <a:xfrm>
            <a:off x="4648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/>
          <p:nvPr/>
        </p:nvCxnSpPr>
        <p:spPr bwMode="auto">
          <a:xfrm>
            <a:off x="4724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/>
          <p:nvPr/>
        </p:nvCxnSpPr>
        <p:spPr bwMode="auto">
          <a:xfrm>
            <a:off x="4724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4" name="Straight Connector 103"/>
          <p:cNvCxnSpPr/>
          <p:nvPr/>
        </p:nvCxnSpPr>
        <p:spPr bwMode="auto">
          <a:xfrm>
            <a:off x="4724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/>
          <p:nvPr/>
        </p:nvCxnSpPr>
        <p:spPr bwMode="auto">
          <a:xfrm>
            <a:off x="4724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6" name="Straight Connector 105"/>
          <p:cNvCxnSpPr/>
          <p:nvPr/>
        </p:nvCxnSpPr>
        <p:spPr bwMode="auto">
          <a:xfrm>
            <a:off x="4800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/>
          <p:cNvCxnSpPr/>
          <p:nvPr/>
        </p:nvCxnSpPr>
        <p:spPr bwMode="auto">
          <a:xfrm>
            <a:off x="4876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8" name="Straight Connector 107"/>
          <p:cNvCxnSpPr/>
          <p:nvPr/>
        </p:nvCxnSpPr>
        <p:spPr bwMode="auto">
          <a:xfrm>
            <a:off x="4953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9" name="Straight Connector 108"/>
          <p:cNvCxnSpPr/>
          <p:nvPr/>
        </p:nvCxnSpPr>
        <p:spPr bwMode="auto">
          <a:xfrm>
            <a:off x="5029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/>
          <p:nvPr/>
        </p:nvCxnSpPr>
        <p:spPr bwMode="auto">
          <a:xfrm>
            <a:off x="5105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1" name="Straight Connector 110"/>
          <p:cNvCxnSpPr/>
          <p:nvPr/>
        </p:nvCxnSpPr>
        <p:spPr bwMode="auto">
          <a:xfrm>
            <a:off x="5105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/>
          <p:nvPr/>
        </p:nvCxnSpPr>
        <p:spPr bwMode="auto">
          <a:xfrm>
            <a:off x="5105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3" name="Straight Connector 112"/>
          <p:cNvCxnSpPr/>
          <p:nvPr/>
        </p:nvCxnSpPr>
        <p:spPr bwMode="auto">
          <a:xfrm>
            <a:off x="5105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4" name="Straight Connector 113"/>
          <p:cNvCxnSpPr/>
          <p:nvPr/>
        </p:nvCxnSpPr>
        <p:spPr bwMode="auto">
          <a:xfrm>
            <a:off x="5181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/>
          <p:nvPr/>
        </p:nvCxnSpPr>
        <p:spPr bwMode="auto">
          <a:xfrm>
            <a:off x="5257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6" name="Straight Connector 115"/>
          <p:cNvCxnSpPr/>
          <p:nvPr/>
        </p:nvCxnSpPr>
        <p:spPr bwMode="auto">
          <a:xfrm>
            <a:off x="5334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/>
          <p:nvPr/>
        </p:nvCxnSpPr>
        <p:spPr bwMode="auto">
          <a:xfrm>
            <a:off x="5410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8" name="Straight Connector 117"/>
          <p:cNvCxnSpPr/>
          <p:nvPr/>
        </p:nvCxnSpPr>
        <p:spPr bwMode="auto">
          <a:xfrm>
            <a:off x="5486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/>
          <p:cNvCxnSpPr/>
          <p:nvPr/>
        </p:nvCxnSpPr>
        <p:spPr bwMode="auto">
          <a:xfrm>
            <a:off x="5486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/>
          <p:nvPr/>
        </p:nvCxnSpPr>
        <p:spPr bwMode="auto">
          <a:xfrm>
            <a:off x="5486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Straight Connector 120"/>
          <p:cNvCxnSpPr/>
          <p:nvPr/>
        </p:nvCxnSpPr>
        <p:spPr bwMode="auto">
          <a:xfrm>
            <a:off x="5486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/>
          <p:cNvCxnSpPr/>
          <p:nvPr/>
        </p:nvCxnSpPr>
        <p:spPr bwMode="auto">
          <a:xfrm>
            <a:off x="5562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3" name="Straight Connector 122"/>
          <p:cNvCxnSpPr/>
          <p:nvPr/>
        </p:nvCxnSpPr>
        <p:spPr bwMode="auto">
          <a:xfrm>
            <a:off x="5638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4" name="Straight Connector 123"/>
          <p:cNvCxnSpPr/>
          <p:nvPr/>
        </p:nvCxnSpPr>
        <p:spPr bwMode="auto">
          <a:xfrm>
            <a:off x="5715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Straight Connector 124"/>
          <p:cNvCxnSpPr/>
          <p:nvPr/>
        </p:nvCxnSpPr>
        <p:spPr bwMode="auto">
          <a:xfrm>
            <a:off x="5791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Straight Connector 125"/>
          <p:cNvCxnSpPr/>
          <p:nvPr/>
        </p:nvCxnSpPr>
        <p:spPr bwMode="auto">
          <a:xfrm>
            <a:off x="5867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7" name="Straight Connector 126"/>
          <p:cNvCxnSpPr/>
          <p:nvPr/>
        </p:nvCxnSpPr>
        <p:spPr bwMode="auto">
          <a:xfrm>
            <a:off x="5867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8" name="Straight Connector 127"/>
          <p:cNvCxnSpPr/>
          <p:nvPr/>
        </p:nvCxnSpPr>
        <p:spPr bwMode="auto">
          <a:xfrm>
            <a:off x="5867400" y="5486400"/>
            <a:ext cx="0" cy="304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9" name="Straight Connector 128"/>
          <p:cNvCxnSpPr/>
          <p:nvPr/>
        </p:nvCxnSpPr>
        <p:spPr bwMode="auto">
          <a:xfrm>
            <a:off x="5867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0" name="Straight Connector 129"/>
          <p:cNvCxnSpPr/>
          <p:nvPr/>
        </p:nvCxnSpPr>
        <p:spPr bwMode="auto">
          <a:xfrm>
            <a:off x="5943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1" name="Straight Connector 130"/>
          <p:cNvCxnSpPr/>
          <p:nvPr/>
        </p:nvCxnSpPr>
        <p:spPr bwMode="auto">
          <a:xfrm>
            <a:off x="6019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2" name="Straight Connector 131"/>
          <p:cNvCxnSpPr/>
          <p:nvPr/>
        </p:nvCxnSpPr>
        <p:spPr bwMode="auto">
          <a:xfrm>
            <a:off x="6096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3" name="Straight Connector 132"/>
          <p:cNvCxnSpPr/>
          <p:nvPr/>
        </p:nvCxnSpPr>
        <p:spPr bwMode="auto">
          <a:xfrm>
            <a:off x="6172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4" name="Straight Connector 133"/>
          <p:cNvCxnSpPr/>
          <p:nvPr/>
        </p:nvCxnSpPr>
        <p:spPr bwMode="auto">
          <a:xfrm>
            <a:off x="6248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Straight Connector 134"/>
          <p:cNvCxnSpPr/>
          <p:nvPr/>
        </p:nvCxnSpPr>
        <p:spPr bwMode="auto">
          <a:xfrm>
            <a:off x="6248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6" name="Straight Connector 135"/>
          <p:cNvCxnSpPr/>
          <p:nvPr/>
        </p:nvCxnSpPr>
        <p:spPr bwMode="auto">
          <a:xfrm>
            <a:off x="6248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7" name="Straight Connector 136"/>
          <p:cNvCxnSpPr/>
          <p:nvPr/>
        </p:nvCxnSpPr>
        <p:spPr bwMode="auto">
          <a:xfrm>
            <a:off x="6248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8" name="Straight Connector 137"/>
          <p:cNvCxnSpPr/>
          <p:nvPr/>
        </p:nvCxnSpPr>
        <p:spPr bwMode="auto">
          <a:xfrm>
            <a:off x="6324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9" name="Straight Connector 138"/>
          <p:cNvCxnSpPr/>
          <p:nvPr/>
        </p:nvCxnSpPr>
        <p:spPr bwMode="auto">
          <a:xfrm>
            <a:off x="6400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0" name="Straight Connector 139"/>
          <p:cNvCxnSpPr/>
          <p:nvPr/>
        </p:nvCxnSpPr>
        <p:spPr bwMode="auto">
          <a:xfrm>
            <a:off x="6477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1" name="Straight Connector 140"/>
          <p:cNvCxnSpPr/>
          <p:nvPr/>
        </p:nvCxnSpPr>
        <p:spPr bwMode="auto">
          <a:xfrm>
            <a:off x="6553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2" name="Straight Connector 141"/>
          <p:cNvCxnSpPr/>
          <p:nvPr/>
        </p:nvCxnSpPr>
        <p:spPr bwMode="auto">
          <a:xfrm>
            <a:off x="6629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traight Connector 142"/>
          <p:cNvCxnSpPr/>
          <p:nvPr/>
        </p:nvCxnSpPr>
        <p:spPr bwMode="auto">
          <a:xfrm>
            <a:off x="6629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/>
          <p:cNvCxnSpPr/>
          <p:nvPr/>
        </p:nvCxnSpPr>
        <p:spPr bwMode="auto">
          <a:xfrm>
            <a:off x="6629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5" name="Straight Connector 144"/>
          <p:cNvCxnSpPr/>
          <p:nvPr/>
        </p:nvCxnSpPr>
        <p:spPr bwMode="auto">
          <a:xfrm>
            <a:off x="6629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6" name="Straight Connector 145"/>
          <p:cNvCxnSpPr/>
          <p:nvPr/>
        </p:nvCxnSpPr>
        <p:spPr bwMode="auto">
          <a:xfrm>
            <a:off x="6705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7" name="Straight Connector 146"/>
          <p:cNvCxnSpPr/>
          <p:nvPr/>
        </p:nvCxnSpPr>
        <p:spPr bwMode="auto">
          <a:xfrm>
            <a:off x="6781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8" name="Straight Connector 147"/>
          <p:cNvCxnSpPr/>
          <p:nvPr/>
        </p:nvCxnSpPr>
        <p:spPr bwMode="auto">
          <a:xfrm>
            <a:off x="6858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9" name="Straight Connector 148"/>
          <p:cNvCxnSpPr/>
          <p:nvPr/>
        </p:nvCxnSpPr>
        <p:spPr bwMode="auto">
          <a:xfrm>
            <a:off x="6934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0" name="Straight Connector 149"/>
          <p:cNvCxnSpPr/>
          <p:nvPr/>
        </p:nvCxnSpPr>
        <p:spPr bwMode="auto">
          <a:xfrm>
            <a:off x="7010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1" name="Straight Connector 150"/>
          <p:cNvCxnSpPr/>
          <p:nvPr/>
        </p:nvCxnSpPr>
        <p:spPr bwMode="auto">
          <a:xfrm>
            <a:off x="7010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2" name="Straight Connector 151"/>
          <p:cNvCxnSpPr/>
          <p:nvPr/>
        </p:nvCxnSpPr>
        <p:spPr bwMode="auto">
          <a:xfrm>
            <a:off x="7010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3" name="Straight Connector 152"/>
          <p:cNvCxnSpPr/>
          <p:nvPr/>
        </p:nvCxnSpPr>
        <p:spPr bwMode="auto">
          <a:xfrm>
            <a:off x="7010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4" name="Straight Connector 153"/>
          <p:cNvCxnSpPr/>
          <p:nvPr/>
        </p:nvCxnSpPr>
        <p:spPr bwMode="auto">
          <a:xfrm>
            <a:off x="7086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5" name="Straight Connector 154"/>
          <p:cNvCxnSpPr/>
          <p:nvPr/>
        </p:nvCxnSpPr>
        <p:spPr bwMode="auto">
          <a:xfrm>
            <a:off x="7162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6" name="Straight Connector 155"/>
          <p:cNvCxnSpPr/>
          <p:nvPr/>
        </p:nvCxnSpPr>
        <p:spPr bwMode="auto">
          <a:xfrm>
            <a:off x="7239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7" name="Straight Connector 156"/>
          <p:cNvCxnSpPr/>
          <p:nvPr/>
        </p:nvCxnSpPr>
        <p:spPr bwMode="auto">
          <a:xfrm>
            <a:off x="7315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8" name="Straight Connector 157"/>
          <p:cNvCxnSpPr/>
          <p:nvPr/>
        </p:nvCxnSpPr>
        <p:spPr bwMode="auto">
          <a:xfrm>
            <a:off x="7391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0" name="Straight Connector 159"/>
          <p:cNvCxnSpPr/>
          <p:nvPr/>
        </p:nvCxnSpPr>
        <p:spPr bwMode="auto">
          <a:xfrm>
            <a:off x="2057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1" name="Straight Connector 160"/>
          <p:cNvCxnSpPr/>
          <p:nvPr/>
        </p:nvCxnSpPr>
        <p:spPr bwMode="auto">
          <a:xfrm>
            <a:off x="2057400" y="5486400"/>
            <a:ext cx="0" cy="304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2" name="Straight Connector 161"/>
          <p:cNvCxnSpPr/>
          <p:nvPr/>
        </p:nvCxnSpPr>
        <p:spPr bwMode="auto">
          <a:xfrm>
            <a:off x="2057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3" name="Straight Connector 162"/>
          <p:cNvCxnSpPr/>
          <p:nvPr/>
        </p:nvCxnSpPr>
        <p:spPr bwMode="auto">
          <a:xfrm>
            <a:off x="2133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4" name="Straight Connector 163"/>
          <p:cNvCxnSpPr/>
          <p:nvPr/>
        </p:nvCxnSpPr>
        <p:spPr bwMode="auto">
          <a:xfrm>
            <a:off x="2209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5" name="Straight Connector 164"/>
          <p:cNvCxnSpPr/>
          <p:nvPr/>
        </p:nvCxnSpPr>
        <p:spPr bwMode="auto">
          <a:xfrm>
            <a:off x="2286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6" name="Straight Connector 165"/>
          <p:cNvCxnSpPr/>
          <p:nvPr/>
        </p:nvCxnSpPr>
        <p:spPr bwMode="auto">
          <a:xfrm>
            <a:off x="2362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7" name="Straight Connector 166"/>
          <p:cNvCxnSpPr/>
          <p:nvPr/>
        </p:nvCxnSpPr>
        <p:spPr bwMode="auto">
          <a:xfrm>
            <a:off x="2438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8" name="Straight Connector 167"/>
          <p:cNvCxnSpPr/>
          <p:nvPr/>
        </p:nvCxnSpPr>
        <p:spPr bwMode="auto">
          <a:xfrm>
            <a:off x="1676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9" name="Straight Connector 168"/>
          <p:cNvCxnSpPr/>
          <p:nvPr/>
        </p:nvCxnSpPr>
        <p:spPr bwMode="auto">
          <a:xfrm>
            <a:off x="1676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0" name="Straight Connector 169"/>
          <p:cNvCxnSpPr/>
          <p:nvPr/>
        </p:nvCxnSpPr>
        <p:spPr bwMode="auto">
          <a:xfrm>
            <a:off x="1676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1" name="Straight Connector 170"/>
          <p:cNvCxnSpPr/>
          <p:nvPr/>
        </p:nvCxnSpPr>
        <p:spPr bwMode="auto">
          <a:xfrm>
            <a:off x="1752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2" name="Straight Connector 171"/>
          <p:cNvCxnSpPr/>
          <p:nvPr/>
        </p:nvCxnSpPr>
        <p:spPr bwMode="auto">
          <a:xfrm>
            <a:off x="1828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3" name="Straight Connector 172"/>
          <p:cNvCxnSpPr/>
          <p:nvPr/>
        </p:nvCxnSpPr>
        <p:spPr bwMode="auto">
          <a:xfrm>
            <a:off x="1905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4" name="Straight Connector 173"/>
          <p:cNvCxnSpPr/>
          <p:nvPr/>
        </p:nvCxnSpPr>
        <p:spPr bwMode="auto">
          <a:xfrm>
            <a:off x="1981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5" name="Straight Connector 174"/>
          <p:cNvCxnSpPr/>
          <p:nvPr/>
        </p:nvCxnSpPr>
        <p:spPr bwMode="auto">
          <a:xfrm>
            <a:off x="2057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6" name="Straight Connector 175"/>
          <p:cNvCxnSpPr/>
          <p:nvPr/>
        </p:nvCxnSpPr>
        <p:spPr bwMode="auto">
          <a:xfrm>
            <a:off x="1295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7" name="Straight Connector 176"/>
          <p:cNvCxnSpPr/>
          <p:nvPr/>
        </p:nvCxnSpPr>
        <p:spPr bwMode="auto">
          <a:xfrm>
            <a:off x="1295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8" name="Straight Connector 177"/>
          <p:cNvCxnSpPr/>
          <p:nvPr/>
        </p:nvCxnSpPr>
        <p:spPr bwMode="auto">
          <a:xfrm>
            <a:off x="1295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9" name="Straight Connector 178"/>
          <p:cNvCxnSpPr/>
          <p:nvPr/>
        </p:nvCxnSpPr>
        <p:spPr bwMode="auto">
          <a:xfrm>
            <a:off x="1371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0" name="Straight Connector 179"/>
          <p:cNvCxnSpPr/>
          <p:nvPr/>
        </p:nvCxnSpPr>
        <p:spPr bwMode="auto">
          <a:xfrm>
            <a:off x="1447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1" name="Straight Connector 180"/>
          <p:cNvCxnSpPr/>
          <p:nvPr/>
        </p:nvCxnSpPr>
        <p:spPr bwMode="auto">
          <a:xfrm>
            <a:off x="1524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2" name="Straight Connector 181"/>
          <p:cNvCxnSpPr/>
          <p:nvPr/>
        </p:nvCxnSpPr>
        <p:spPr bwMode="auto">
          <a:xfrm>
            <a:off x="1600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3" name="Straight Connector 182"/>
          <p:cNvCxnSpPr/>
          <p:nvPr/>
        </p:nvCxnSpPr>
        <p:spPr bwMode="auto">
          <a:xfrm>
            <a:off x="1676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5" name="TextBox 184"/>
          <p:cNvSpPr txBox="1"/>
          <p:nvPr/>
        </p:nvSpPr>
        <p:spPr>
          <a:xfrm>
            <a:off x="1066799" y="5717232"/>
            <a:ext cx="7315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193     194              196    197    198    199              201    202    203    204              206    207    208</a:t>
            </a:r>
          </a:p>
        </p:txBody>
      </p:sp>
      <p:cxnSp>
        <p:nvCxnSpPr>
          <p:cNvPr id="187" name="Straight Arrow Connector 186"/>
          <p:cNvCxnSpPr/>
          <p:nvPr/>
        </p:nvCxnSpPr>
        <p:spPr bwMode="auto">
          <a:xfrm flipV="1">
            <a:off x="73914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88" name="Straight Arrow Connector 187"/>
          <p:cNvCxnSpPr/>
          <p:nvPr/>
        </p:nvCxnSpPr>
        <p:spPr bwMode="auto">
          <a:xfrm flipV="1">
            <a:off x="73152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89" name="Straight Arrow Connector 188"/>
          <p:cNvCxnSpPr/>
          <p:nvPr/>
        </p:nvCxnSpPr>
        <p:spPr bwMode="auto">
          <a:xfrm flipV="1">
            <a:off x="7239000" y="4038600"/>
            <a:ext cx="0" cy="1447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0" name="Straight Arrow Connector 189"/>
          <p:cNvCxnSpPr/>
          <p:nvPr/>
        </p:nvCxnSpPr>
        <p:spPr bwMode="auto">
          <a:xfrm flipV="1">
            <a:off x="71628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1" name="Straight Arrow Connector 190"/>
          <p:cNvCxnSpPr/>
          <p:nvPr/>
        </p:nvCxnSpPr>
        <p:spPr bwMode="auto">
          <a:xfrm flipV="1">
            <a:off x="70866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2" name="Straight Arrow Connector 191"/>
          <p:cNvCxnSpPr/>
          <p:nvPr/>
        </p:nvCxnSpPr>
        <p:spPr bwMode="auto">
          <a:xfrm flipV="1">
            <a:off x="70104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3" name="Straight Arrow Connector 192"/>
          <p:cNvCxnSpPr/>
          <p:nvPr/>
        </p:nvCxnSpPr>
        <p:spPr bwMode="auto">
          <a:xfrm>
            <a:off x="6934200" y="5486400"/>
            <a:ext cx="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4" name="Straight Arrow Connector 193"/>
          <p:cNvCxnSpPr/>
          <p:nvPr/>
        </p:nvCxnSpPr>
        <p:spPr bwMode="auto">
          <a:xfrm flipV="1">
            <a:off x="68580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5" name="Straight Arrow Connector 194"/>
          <p:cNvCxnSpPr/>
          <p:nvPr/>
        </p:nvCxnSpPr>
        <p:spPr bwMode="auto">
          <a:xfrm flipV="1">
            <a:off x="6781800" y="51054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6" name="Straight Arrow Connector 195"/>
          <p:cNvCxnSpPr/>
          <p:nvPr/>
        </p:nvCxnSpPr>
        <p:spPr bwMode="auto">
          <a:xfrm flipV="1">
            <a:off x="67056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7" name="Straight Arrow Connector 196"/>
          <p:cNvCxnSpPr/>
          <p:nvPr/>
        </p:nvCxnSpPr>
        <p:spPr bwMode="auto">
          <a:xfrm flipV="1">
            <a:off x="66294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8" name="Straight Arrow Connector 197"/>
          <p:cNvCxnSpPr/>
          <p:nvPr/>
        </p:nvCxnSpPr>
        <p:spPr bwMode="auto">
          <a:xfrm flipV="1">
            <a:off x="65532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9" name="Straight Arrow Connector 198"/>
          <p:cNvCxnSpPr/>
          <p:nvPr/>
        </p:nvCxnSpPr>
        <p:spPr bwMode="auto">
          <a:xfrm flipV="1">
            <a:off x="64770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0" name="Straight Arrow Connector 199"/>
          <p:cNvCxnSpPr/>
          <p:nvPr/>
        </p:nvCxnSpPr>
        <p:spPr bwMode="auto">
          <a:xfrm flipV="1">
            <a:off x="6400800" y="5029200"/>
            <a:ext cx="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1" name="Straight Arrow Connector 200"/>
          <p:cNvCxnSpPr/>
          <p:nvPr/>
        </p:nvCxnSpPr>
        <p:spPr bwMode="auto">
          <a:xfrm flipV="1">
            <a:off x="63246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2" name="Straight Arrow Connector 201"/>
          <p:cNvCxnSpPr/>
          <p:nvPr/>
        </p:nvCxnSpPr>
        <p:spPr bwMode="auto">
          <a:xfrm flipV="1">
            <a:off x="62484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3" name="Straight Arrow Connector 202"/>
          <p:cNvCxnSpPr/>
          <p:nvPr/>
        </p:nvCxnSpPr>
        <p:spPr bwMode="auto">
          <a:xfrm flipV="1">
            <a:off x="61722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4" name="Straight Arrow Connector 203"/>
          <p:cNvCxnSpPr/>
          <p:nvPr/>
        </p:nvCxnSpPr>
        <p:spPr bwMode="auto">
          <a:xfrm flipV="1">
            <a:off x="6096000" y="51054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5" name="Straight Arrow Connector 204"/>
          <p:cNvCxnSpPr/>
          <p:nvPr/>
        </p:nvCxnSpPr>
        <p:spPr bwMode="auto">
          <a:xfrm flipV="1">
            <a:off x="60198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6" name="Straight Arrow Connector 205"/>
          <p:cNvCxnSpPr/>
          <p:nvPr/>
        </p:nvCxnSpPr>
        <p:spPr bwMode="auto">
          <a:xfrm flipV="1">
            <a:off x="59436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7" name="Straight Arrow Connector 206"/>
          <p:cNvCxnSpPr/>
          <p:nvPr/>
        </p:nvCxnSpPr>
        <p:spPr bwMode="auto">
          <a:xfrm flipV="1">
            <a:off x="58674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8" name="Straight Arrow Connector 207"/>
          <p:cNvCxnSpPr/>
          <p:nvPr/>
        </p:nvCxnSpPr>
        <p:spPr bwMode="auto">
          <a:xfrm flipV="1">
            <a:off x="57912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9" name="Straight Arrow Connector 208"/>
          <p:cNvCxnSpPr/>
          <p:nvPr/>
        </p:nvCxnSpPr>
        <p:spPr bwMode="auto">
          <a:xfrm flipV="1">
            <a:off x="57150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0" name="Straight Arrow Connector 209"/>
          <p:cNvCxnSpPr/>
          <p:nvPr/>
        </p:nvCxnSpPr>
        <p:spPr bwMode="auto">
          <a:xfrm flipV="1">
            <a:off x="5638800" y="51054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1" name="Straight Arrow Connector 210"/>
          <p:cNvCxnSpPr/>
          <p:nvPr/>
        </p:nvCxnSpPr>
        <p:spPr bwMode="auto">
          <a:xfrm flipV="1">
            <a:off x="55626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2" name="Straight Arrow Connector 211"/>
          <p:cNvCxnSpPr/>
          <p:nvPr/>
        </p:nvCxnSpPr>
        <p:spPr bwMode="auto">
          <a:xfrm flipV="1">
            <a:off x="54864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3" name="Straight Arrow Connector 212"/>
          <p:cNvCxnSpPr/>
          <p:nvPr/>
        </p:nvCxnSpPr>
        <p:spPr bwMode="auto">
          <a:xfrm flipV="1">
            <a:off x="54102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4" name="Straight Arrow Connector 213"/>
          <p:cNvCxnSpPr/>
          <p:nvPr/>
        </p:nvCxnSpPr>
        <p:spPr bwMode="auto">
          <a:xfrm flipH="1" flipV="1">
            <a:off x="5327650" y="5473700"/>
            <a:ext cx="6350" cy="12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5" name="Straight Arrow Connector 214"/>
          <p:cNvCxnSpPr/>
          <p:nvPr/>
        </p:nvCxnSpPr>
        <p:spPr bwMode="auto">
          <a:xfrm flipV="1">
            <a:off x="52578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6" name="Straight Arrow Connector 215"/>
          <p:cNvCxnSpPr/>
          <p:nvPr/>
        </p:nvCxnSpPr>
        <p:spPr bwMode="auto">
          <a:xfrm flipV="1">
            <a:off x="5181600" y="4876800"/>
            <a:ext cx="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7" name="Straight Arrow Connector 216"/>
          <p:cNvCxnSpPr/>
          <p:nvPr/>
        </p:nvCxnSpPr>
        <p:spPr bwMode="auto">
          <a:xfrm flipV="1">
            <a:off x="5105400" y="51054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8" name="Straight Arrow Connector 217"/>
          <p:cNvCxnSpPr/>
          <p:nvPr/>
        </p:nvCxnSpPr>
        <p:spPr bwMode="auto">
          <a:xfrm flipV="1">
            <a:off x="50292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9" name="Straight Arrow Connector 218"/>
          <p:cNvCxnSpPr/>
          <p:nvPr/>
        </p:nvCxnSpPr>
        <p:spPr bwMode="auto">
          <a:xfrm flipV="1">
            <a:off x="4953000" y="5029200"/>
            <a:ext cx="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20" name="Straight Arrow Connector 219"/>
          <p:cNvCxnSpPr/>
          <p:nvPr/>
        </p:nvCxnSpPr>
        <p:spPr bwMode="auto">
          <a:xfrm flipV="1">
            <a:off x="48768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21" name="Straight Arrow Connector 220"/>
          <p:cNvCxnSpPr/>
          <p:nvPr/>
        </p:nvCxnSpPr>
        <p:spPr bwMode="auto">
          <a:xfrm flipV="1">
            <a:off x="48006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22" name="Straight Arrow Connector 221"/>
          <p:cNvCxnSpPr/>
          <p:nvPr/>
        </p:nvCxnSpPr>
        <p:spPr bwMode="auto">
          <a:xfrm flipV="1">
            <a:off x="4724400" y="2209800"/>
            <a:ext cx="0" cy="3276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67" name="Straight Arrow Connector 266"/>
          <p:cNvCxnSpPr/>
          <p:nvPr/>
        </p:nvCxnSpPr>
        <p:spPr bwMode="auto">
          <a:xfrm flipV="1">
            <a:off x="46482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68" name="Straight Arrow Connector 267"/>
          <p:cNvCxnSpPr/>
          <p:nvPr/>
        </p:nvCxnSpPr>
        <p:spPr bwMode="auto">
          <a:xfrm flipV="1">
            <a:off x="45720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69" name="Straight Arrow Connector 268"/>
          <p:cNvCxnSpPr/>
          <p:nvPr/>
        </p:nvCxnSpPr>
        <p:spPr bwMode="auto">
          <a:xfrm flipV="1">
            <a:off x="44958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0" name="Straight Arrow Connector 269"/>
          <p:cNvCxnSpPr/>
          <p:nvPr/>
        </p:nvCxnSpPr>
        <p:spPr bwMode="auto">
          <a:xfrm flipV="1">
            <a:off x="44196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1" name="Straight Arrow Connector 270"/>
          <p:cNvCxnSpPr/>
          <p:nvPr/>
        </p:nvCxnSpPr>
        <p:spPr bwMode="auto">
          <a:xfrm flipV="1">
            <a:off x="43434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2" name="Straight Arrow Connector 271"/>
          <p:cNvCxnSpPr/>
          <p:nvPr/>
        </p:nvCxnSpPr>
        <p:spPr bwMode="auto">
          <a:xfrm flipV="1">
            <a:off x="42672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3" name="Straight Arrow Connector 272"/>
          <p:cNvCxnSpPr/>
          <p:nvPr/>
        </p:nvCxnSpPr>
        <p:spPr bwMode="auto">
          <a:xfrm>
            <a:off x="4191000" y="5486400"/>
            <a:ext cx="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4" name="Straight Arrow Connector 273"/>
          <p:cNvCxnSpPr/>
          <p:nvPr/>
        </p:nvCxnSpPr>
        <p:spPr bwMode="auto">
          <a:xfrm flipV="1">
            <a:off x="41148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5" name="Straight Arrow Connector 274"/>
          <p:cNvCxnSpPr/>
          <p:nvPr/>
        </p:nvCxnSpPr>
        <p:spPr bwMode="auto">
          <a:xfrm flipV="1">
            <a:off x="4038600" y="51054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6" name="Straight Arrow Connector 275"/>
          <p:cNvCxnSpPr/>
          <p:nvPr/>
        </p:nvCxnSpPr>
        <p:spPr bwMode="auto">
          <a:xfrm flipV="1">
            <a:off x="39624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7" name="Straight Arrow Connector 276"/>
          <p:cNvCxnSpPr/>
          <p:nvPr/>
        </p:nvCxnSpPr>
        <p:spPr bwMode="auto">
          <a:xfrm flipV="1">
            <a:off x="38862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8" name="Straight Arrow Connector 277"/>
          <p:cNvCxnSpPr/>
          <p:nvPr/>
        </p:nvCxnSpPr>
        <p:spPr bwMode="auto">
          <a:xfrm flipV="1">
            <a:off x="38100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9" name="Straight Arrow Connector 278"/>
          <p:cNvCxnSpPr/>
          <p:nvPr/>
        </p:nvCxnSpPr>
        <p:spPr bwMode="auto">
          <a:xfrm flipV="1">
            <a:off x="3733800" y="51054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0" name="Straight Arrow Connector 279"/>
          <p:cNvCxnSpPr/>
          <p:nvPr/>
        </p:nvCxnSpPr>
        <p:spPr bwMode="auto">
          <a:xfrm flipV="1">
            <a:off x="36576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1" name="Straight Arrow Connector 280"/>
          <p:cNvCxnSpPr/>
          <p:nvPr/>
        </p:nvCxnSpPr>
        <p:spPr bwMode="auto">
          <a:xfrm flipV="1">
            <a:off x="35814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2" name="Straight Arrow Connector 281"/>
          <p:cNvCxnSpPr/>
          <p:nvPr/>
        </p:nvCxnSpPr>
        <p:spPr bwMode="auto">
          <a:xfrm flipV="1">
            <a:off x="35052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3" name="Straight Arrow Connector 282"/>
          <p:cNvCxnSpPr/>
          <p:nvPr/>
        </p:nvCxnSpPr>
        <p:spPr bwMode="auto">
          <a:xfrm flipV="1">
            <a:off x="34290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4" name="Straight Arrow Connector 283"/>
          <p:cNvCxnSpPr/>
          <p:nvPr/>
        </p:nvCxnSpPr>
        <p:spPr bwMode="auto">
          <a:xfrm flipV="1">
            <a:off x="33528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5" name="Straight Arrow Connector 284"/>
          <p:cNvCxnSpPr/>
          <p:nvPr/>
        </p:nvCxnSpPr>
        <p:spPr bwMode="auto">
          <a:xfrm flipV="1">
            <a:off x="32766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6" name="Straight Arrow Connector 285"/>
          <p:cNvCxnSpPr/>
          <p:nvPr/>
        </p:nvCxnSpPr>
        <p:spPr bwMode="auto">
          <a:xfrm flipV="1">
            <a:off x="3200400" y="4876800"/>
            <a:ext cx="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7" name="Straight Arrow Connector 286"/>
          <p:cNvCxnSpPr/>
          <p:nvPr/>
        </p:nvCxnSpPr>
        <p:spPr bwMode="auto">
          <a:xfrm flipV="1">
            <a:off x="31242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8" name="Straight Arrow Connector 287"/>
          <p:cNvCxnSpPr/>
          <p:nvPr/>
        </p:nvCxnSpPr>
        <p:spPr bwMode="auto">
          <a:xfrm flipV="1">
            <a:off x="30480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9" name="Straight Arrow Connector 288"/>
          <p:cNvCxnSpPr/>
          <p:nvPr/>
        </p:nvCxnSpPr>
        <p:spPr bwMode="auto">
          <a:xfrm flipV="1">
            <a:off x="29718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0" name="Straight Arrow Connector 289"/>
          <p:cNvCxnSpPr/>
          <p:nvPr/>
        </p:nvCxnSpPr>
        <p:spPr bwMode="auto">
          <a:xfrm flipV="1">
            <a:off x="28956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1" name="Straight Arrow Connector 290"/>
          <p:cNvCxnSpPr/>
          <p:nvPr/>
        </p:nvCxnSpPr>
        <p:spPr bwMode="auto">
          <a:xfrm flipV="1">
            <a:off x="28194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2" name="Straight Arrow Connector 291"/>
          <p:cNvCxnSpPr/>
          <p:nvPr/>
        </p:nvCxnSpPr>
        <p:spPr bwMode="auto">
          <a:xfrm flipV="1">
            <a:off x="27432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3" name="Straight Arrow Connector 292"/>
          <p:cNvCxnSpPr/>
          <p:nvPr/>
        </p:nvCxnSpPr>
        <p:spPr bwMode="auto">
          <a:xfrm flipV="1">
            <a:off x="26670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4" name="Straight Arrow Connector 293"/>
          <p:cNvCxnSpPr/>
          <p:nvPr/>
        </p:nvCxnSpPr>
        <p:spPr bwMode="auto">
          <a:xfrm flipH="1" flipV="1">
            <a:off x="2584450" y="5473700"/>
            <a:ext cx="6350" cy="12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5" name="Straight Arrow Connector 294"/>
          <p:cNvCxnSpPr/>
          <p:nvPr/>
        </p:nvCxnSpPr>
        <p:spPr bwMode="auto">
          <a:xfrm flipV="1">
            <a:off x="25146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6" name="Straight Arrow Connector 295"/>
          <p:cNvCxnSpPr/>
          <p:nvPr/>
        </p:nvCxnSpPr>
        <p:spPr bwMode="auto">
          <a:xfrm flipV="1">
            <a:off x="2438400" y="4572000"/>
            <a:ext cx="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7" name="Straight Arrow Connector 296"/>
          <p:cNvCxnSpPr/>
          <p:nvPr/>
        </p:nvCxnSpPr>
        <p:spPr bwMode="auto">
          <a:xfrm flipV="1">
            <a:off x="23622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8" name="Straight Arrow Connector 297"/>
          <p:cNvCxnSpPr/>
          <p:nvPr/>
        </p:nvCxnSpPr>
        <p:spPr bwMode="auto">
          <a:xfrm flipV="1">
            <a:off x="22860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9" name="Straight Arrow Connector 298"/>
          <p:cNvCxnSpPr/>
          <p:nvPr/>
        </p:nvCxnSpPr>
        <p:spPr bwMode="auto">
          <a:xfrm flipV="1">
            <a:off x="22098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0" name="Straight Arrow Connector 299"/>
          <p:cNvCxnSpPr/>
          <p:nvPr/>
        </p:nvCxnSpPr>
        <p:spPr bwMode="auto">
          <a:xfrm flipV="1">
            <a:off x="21336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1" name="Straight Arrow Connector 300"/>
          <p:cNvCxnSpPr/>
          <p:nvPr/>
        </p:nvCxnSpPr>
        <p:spPr bwMode="auto">
          <a:xfrm flipV="1">
            <a:off x="20574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2" name="Straight Arrow Connector 301"/>
          <p:cNvCxnSpPr/>
          <p:nvPr/>
        </p:nvCxnSpPr>
        <p:spPr bwMode="auto">
          <a:xfrm flipV="1">
            <a:off x="19812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3" name="Straight Arrow Connector 302"/>
          <p:cNvCxnSpPr/>
          <p:nvPr/>
        </p:nvCxnSpPr>
        <p:spPr bwMode="auto">
          <a:xfrm flipV="1">
            <a:off x="19050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4" name="Straight Arrow Connector 303"/>
          <p:cNvCxnSpPr/>
          <p:nvPr/>
        </p:nvCxnSpPr>
        <p:spPr bwMode="auto">
          <a:xfrm flipV="1">
            <a:off x="18288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5" name="Straight Arrow Connector 304"/>
          <p:cNvCxnSpPr/>
          <p:nvPr/>
        </p:nvCxnSpPr>
        <p:spPr bwMode="auto">
          <a:xfrm flipV="1">
            <a:off x="17526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6" name="Straight Arrow Connector 305"/>
          <p:cNvCxnSpPr/>
          <p:nvPr/>
        </p:nvCxnSpPr>
        <p:spPr bwMode="auto">
          <a:xfrm flipV="1">
            <a:off x="1676400" y="3505200"/>
            <a:ext cx="0" cy="1981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7" name="Straight Arrow Connector 306"/>
          <p:cNvCxnSpPr/>
          <p:nvPr/>
        </p:nvCxnSpPr>
        <p:spPr bwMode="auto">
          <a:xfrm flipV="1">
            <a:off x="16002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8" name="Straight Arrow Connector 307"/>
          <p:cNvCxnSpPr/>
          <p:nvPr/>
        </p:nvCxnSpPr>
        <p:spPr bwMode="auto">
          <a:xfrm flipV="1">
            <a:off x="15240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9" name="Straight Arrow Connector 308"/>
          <p:cNvCxnSpPr/>
          <p:nvPr/>
        </p:nvCxnSpPr>
        <p:spPr bwMode="auto">
          <a:xfrm flipV="1">
            <a:off x="1447800" y="51054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10" name="Straight Arrow Connector 309"/>
          <p:cNvCxnSpPr/>
          <p:nvPr/>
        </p:nvCxnSpPr>
        <p:spPr bwMode="auto">
          <a:xfrm flipV="1">
            <a:off x="13716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11" name="Straight Arrow Connector 310"/>
          <p:cNvCxnSpPr/>
          <p:nvPr/>
        </p:nvCxnSpPr>
        <p:spPr bwMode="auto">
          <a:xfrm flipV="1">
            <a:off x="12954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33" name="Straight Arrow Connector 332"/>
          <p:cNvCxnSpPr>
            <a:endCxn id="347" idx="1"/>
          </p:cNvCxnSpPr>
          <p:nvPr/>
        </p:nvCxnSpPr>
        <p:spPr bwMode="auto">
          <a:xfrm flipV="1">
            <a:off x="1219200" y="1769477"/>
            <a:ext cx="0" cy="37169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4" name="Straight Connector 333"/>
          <p:cNvCxnSpPr/>
          <p:nvPr/>
        </p:nvCxnSpPr>
        <p:spPr bwMode="auto">
          <a:xfrm flipH="1">
            <a:off x="990600" y="48768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6" name="Straight Connector 335"/>
          <p:cNvCxnSpPr/>
          <p:nvPr/>
        </p:nvCxnSpPr>
        <p:spPr bwMode="auto">
          <a:xfrm flipH="1">
            <a:off x="990600" y="54864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7" name="Straight Connector 336"/>
          <p:cNvCxnSpPr/>
          <p:nvPr/>
        </p:nvCxnSpPr>
        <p:spPr bwMode="auto">
          <a:xfrm flipH="1">
            <a:off x="990600" y="42672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8" name="Straight Connector 337"/>
          <p:cNvCxnSpPr/>
          <p:nvPr/>
        </p:nvCxnSpPr>
        <p:spPr bwMode="auto">
          <a:xfrm flipH="1">
            <a:off x="990600" y="48768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9" name="Straight Connector 338"/>
          <p:cNvCxnSpPr/>
          <p:nvPr/>
        </p:nvCxnSpPr>
        <p:spPr bwMode="auto">
          <a:xfrm flipH="1">
            <a:off x="990600" y="36576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0" name="Straight Connector 339"/>
          <p:cNvCxnSpPr/>
          <p:nvPr/>
        </p:nvCxnSpPr>
        <p:spPr bwMode="auto">
          <a:xfrm flipH="1">
            <a:off x="990600" y="42672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1" name="Straight Connector 340"/>
          <p:cNvCxnSpPr/>
          <p:nvPr/>
        </p:nvCxnSpPr>
        <p:spPr bwMode="auto">
          <a:xfrm flipH="1">
            <a:off x="990600" y="30480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2" name="Straight Connector 341"/>
          <p:cNvCxnSpPr/>
          <p:nvPr/>
        </p:nvCxnSpPr>
        <p:spPr bwMode="auto">
          <a:xfrm flipH="1">
            <a:off x="990600" y="36576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3" name="Straight Connector 342"/>
          <p:cNvCxnSpPr/>
          <p:nvPr/>
        </p:nvCxnSpPr>
        <p:spPr bwMode="auto">
          <a:xfrm flipH="1">
            <a:off x="990600" y="24384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4" name="Straight Connector 343"/>
          <p:cNvCxnSpPr/>
          <p:nvPr/>
        </p:nvCxnSpPr>
        <p:spPr bwMode="auto">
          <a:xfrm flipH="1">
            <a:off x="990600" y="30480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5" name="Straight Connector 344"/>
          <p:cNvCxnSpPr/>
          <p:nvPr/>
        </p:nvCxnSpPr>
        <p:spPr bwMode="auto">
          <a:xfrm flipH="1">
            <a:off x="990600" y="18288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6" name="Straight Connector 345"/>
          <p:cNvCxnSpPr/>
          <p:nvPr/>
        </p:nvCxnSpPr>
        <p:spPr bwMode="auto">
          <a:xfrm flipH="1">
            <a:off x="990600" y="24384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7" name="TextBox 346"/>
          <p:cNvSpPr txBox="1"/>
          <p:nvPr/>
        </p:nvSpPr>
        <p:spPr>
          <a:xfrm>
            <a:off x="1219200" y="160020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dB</a:t>
            </a:r>
          </a:p>
        </p:txBody>
      </p:sp>
      <p:sp>
        <p:nvSpPr>
          <p:cNvPr id="348" name="TextBox 347"/>
          <p:cNvSpPr txBox="1"/>
          <p:nvPr/>
        </p:nvSpPr>
        <p:spPr>
          <a:xfrm>
            <a:off x="685800" y="28194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80</a:t>
            </a:r>
          </a:p>
        </p:txBody>
      </p:sp>
      <p:sp>
        <p:nvSpPr>
          <p:cNvPr id="349" name="TextBox 348"/>
          <p:cNvSpPr txBox="1"/>
          <p:nvPr/>
        </p:nvSpPr>
        <p:spPr>
          <a:xfrm>
            <a:off x="762000" y="52578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0</a:t>
            </a:r>
          </a:p>
        </p:txBody>
      </p:sp>
      <p:sp>
        <p:nvSpPr>
          <p:cNvPr id="350" name="TextBox 349"/>
          <p:cNvSpPr txBox="1"/>
          <p:nvPr/>
        </p:nvSpPr>
        <p:spPr>
          <a:xfrm>
            <a:off x="685800" y="46482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20</a:t>
            </a:r>
          </a:p>
        </p:txBody>
      </p:sp>
      <p:sp>
        <p:nvSpPr>
          <p:cNvPr id="351" name="TextBox 350"/>
          <p:cNvSpPr txBox="1"/>
          <p:nvPr/>
        </p:nvSpPr>
        <p:spPr>
          <a:xfrm>
            <a:off x="685800" y="40386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40</a:t>
            </a:r>
          </a:p>
        </p:txBody>
      </p:sp>
      <p:sp>
        <p:nvSpPr>
          <p:cNvPr id="352" name="TextBox 351"/>
          <p:cNvSpPr txBox="1"/>
          <p:nvPr/>
        </p:nvSpPr>
        <p:spPr>
          <a:xfrm>
            <a:off x="685800" y="34290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60</a:t>
            </a:r>
          </a:p>
        </p:txBody>
      </p:sp>
      <p:sp>
        <p:nvSpPr>
          <p:cNvPr id="353" name="TextBox 352"/>
          <p:cNvSpPr txBox="1"/>
          <p:nvPr/>
        </p:nvSpPr>
        <p:spPr>
          <a:xfrm>
            <a:off x="533400" y="2209800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100</a:t>
            </a:r>
          </a:p>
        </p:txBody>
      </p:sp>
      <p:sp>
        <p:nvSpPr>
          <p:cNvPr id="354" name="TextBox 353"/>
          <p:cNvSpPr txBox="1"/>
          <p:nvPr/>
        </p:nvSpPr>
        <p:spPr>
          <a:xfrm>
            <a:off x="533400" y="1600200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120</a:t>
            </a:r>
          </a:p>
        </p:txBody>
      </p:sp>
      <p:sp>
        <p:nvSpPr>
          <p:cNvPr id="357" name="Rectangle 356"/>
          <p:cNvSpPr/>
          <p:nvPr/>
        </p:nvSpPr>
        <p:spPr bwMode="auto">
          <a:xfrm>
            <a:off x="1219200" y="5105400"/>
            <a:ext cx="6248400" cy="3810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58" name="TextBox 357"/>
          <p:cNvSpPr txBox="1"/>
          <p:nvPr/>
        </p:nvSpPr>
        <p:spPr>
          <a:xfrm>
            <a:off x="7543800" y="5105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rgbClr val="FF0000"/>
                </a:solidFill>
              </a:rPr>
              <a:t>Masked</a:t>
            </a:r>
          </a:p>
        </p:txBody>
      </p:sp>
      <p:sp>
        <p:nvSpPr>
          <p:cNvPr id="2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738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How do we use psychoacoustics in digital music compression?  (masking)</a:t>
            </a:r>
          </a:p>
        </p:txBody>
      </p:sp>
    </p:spTree>
    <p:extLst>
      <p:ext uri="{BB962C8B-B14F-4D97-AF65-F5344CB8AC3E}">
        <p14:creationId xmlns:p14="http://schemas.microsoft.com/office/powerpoint/2010/main" val="361199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" grpId="0" animBg="1"/>
      <p:bldP spid="35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1F4CE-CBB6-45DA-B418-231560850773}" type="slidenum">
              <a:rPr lang="en-US"/>
              <a:pPr/>
              <a:t>33</a:t>
            </a:fld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1219200" y="5486400"/>
            <a:ext cx="63246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7620000" y="54864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Frequency</a:t>
            </a: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2438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2438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2438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>
            <a:off x="2514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>
            <a:off x="2590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/>
          <p:nvPr/>
        </p:nvCxnSpPr>
        <p:spPr bwMode="auto">
          <a:xfrm>
            <a:off x="2667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/>
          <p:nvPr/>
        </p:nvCxnSpPr>
        <p:spPr bwMode="auto">
          <a:xfrm>
            <a:off x="2743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/>
          <p:nvPr/>
        </p:nvCxnSpPr>
        <p:spPr bwMode="auto">
          <a:xfrm>
            <a:off x="2819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/>
          <p:nvPr/>
        </p:nvCxnSpPr>
        <p:spPr bwMode="auto">
          <a:xfrm>
            <a:off x="2819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>
            <a:off x="2819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>
            <a:off x="2819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>
            <a:off x="2895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>
            <a:off x="2971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>
            <a:off x="3048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>
            <a:off x="3124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/>
          <p:nvPr/>
        </p:nvCxnSpPr>
        <p:spPr bwMode="auto">
          <a:xfrm>
            <a:off x="3200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>
            <a:off x="3200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/>
          <p:nvPr/>
        </p:nvCxnSpPr>
        <p:spPr bwMode="auto">
          <a:xfrm>
            <a:off x="3200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/>
          <p:nvPr/>
        </p:nvCxnSpPr>
        <p:spPr bwMode="auto">
          <a:xfrm>
            <a:off x="3200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/>
          <p:nvPr/>
        </p:nvCxnSpPr>
        <p:spPr bwMode="auto">
          <a:xfrm>
            <a:off x="3276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>
            <a:off x="3352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/>
          <p:nvPr/>
        </p:nvCxnSpPr>
        <p:spPr bwMode="auto">
          <a:xfrm>
            <a:off x="3429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/>
          <p:nvPr/>
        </p:nvCxnSpPr>
        <p:spPr bwMode="auto">
          <a:xfrm>
            <a:off x="3505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/>
          <p:nvPr/>
        </p:nvCxnSpPr>
        <p:spPr bwMode="auto">
          <a:xfrm>
            <a:off x="3581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/>
          <p:nvPr/>
        </p:nvCxnSpPr>
        <p:spPr bwMode="auto">
          <a:xfrm>
            <a:off x="3581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/>
          <p:nvPr/>
        </p:nvCxnSpPr>
        <p:spPr bwMode="auto">
          <a:xfrm>
            <a:off x="3581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/>
          <p:cNvCxnSpPr/>
          <p:nvPr/>
        </p:nvCxnSpPr>
        <p:spPr bwMode="auto">
          <a:xfrm>
            <a:off x="3581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/>
          <p:nvPr/>
        </p:nvCxnSpPr>
        <p:spPr bwMode="auto">
          <a:xfrm>
            <a:off x="3657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Connector 82"/>
          <p:cNvCxnSpPr/>
          <p:nvPr/>
        </p:nvCxnSpPr>
        <p:spPr bwMode="auto">
          <a:xfrm>
            <a:off x="3733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/>
          <p:cNvCxnSpPr/>
          <p:nvPr/>
        </p:nvCxnSpPr>
        <p:spPr bwMode="auto">
          <a:xfrm>
            <a:off x="3810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Connector 84"/>
          <p:cNvCxnSpPr/>
          <p:nvPr/>
        </p:nvCxnSpPr>
        <p:spPr bwMode="auto">
          <a:xfrm>
            <a:off x="3886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/>
          <p:nvPr/>
        </p:nvCxnSpPr>
        <p:spPr bwMode="auto">
          <a:xfrm>
            <a:off x="3962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/>
          <p:nvPr/>
        </p:nvCxnSpPr>
        <p:spPr bwMode="auto">
          <a:xfrm>
            <a:off x="3962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/>
          <p:nvPr/>
        </p:nvCxnSpPr>
        <p:spPr bwMode="auto">
          <a:xfrm>
            <a:off x="3962400" y="5486400"/>
            <a:ext cx="0" cy="304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>
            <a:off x="3962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>
            <a:off x="4038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/>
          <p:nvPr/>
        </p:nvCxnSpPr>
        <p:spPr bwMode="auto">
          <a:xfrm>
            <a:off x="4114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/>
          <p:cNvCxnSpPr/>
          <p:nvPr/>
        </p:nvCxnSpPr>
        <p:spPr bwMode="auto">
          <a:xfrm>
            <a:off x="4191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/>
          <p:nvPr/>
        </p:nvCxnSpPr>
        <p:spPr bwMode="auto">
          <a:xfrm>
            <a:off x="4267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Straight Connector 93"/>
          <p:cNvCxnSpPr/>
          <p:nvPr/>
        </p:nvCxnSpPr>
        <p:spPr bwMode="auto">
          <a:xfrm>
            <a:off x="4343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5" name="Straight Connector 94"/>
          <p:cNvCxnSpPr/>
          <p:nvPr/>
        </p:nvCxnSpPr>
        <p:spPr bwMode="auto">
          <a:xfrm>
            <a:off x="4343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Connector 95"/>
          <p:cNvCxnSpPr/>
          <p:nvPr/>
        </p:nvCxnSpPr>
        <p:spPr bwMode="auto">
          <a:xfrm>
            <a:off x="4343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/>
          <p:nvPr/>
        </p:nvCxnSpPr>
        <p:spPr bwMode="auto">
          <a:xfrm>
            <a:off x="4343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Straight Connector 97"/>
          <p:cNvCxnSpPr/>
          <p:nvPr/>
        </p:nvCxnSpPr>
        <p:spPr bwMode="auto">
          <a:xfrm>
            <a:off x="4419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/>
          <p:nvPr/>
        </p:nvCxnSpPr>
        <p:spPr bwMode="auto">
          <a:xfrm>
            <a:off x="4495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/>
          <p:cNvCxnSpPr/>
          <p:nvPr/>
        </p:nvCxnSpPr>
        <p:spPr bwMode="auto">
          <a:xfrm>
            <a:off x="4572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/>
          <p:nvPr/>
        </p:nvCxnSpPr>
        <p:spPr bwMode="auto">
          <a:xfrm>
            <a:off x="4648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/>
          <p:nvPr/>
        </p:nvCxnSpPr>
        <p:spPr bwMode="auto">
          <a:xfrm>
            <a:off x="4724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/>
          <p:nvPr/>
        </p:nvCxnSpPr>
        <p:spPr bwMode="auto">
          <a:xfrm>
            <a:off x="4724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4" name="Straight Connector 103"/>
          <p:cNvCxnSpPr/>
          <p:nvPr/>
        </p:nvCxnSpPr>
        <p:spPr bwMode="auto">
          <a:xfrm>
            <a:off x="4724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/>
          <p:nvPr/>
        </p:nvCxnSpPr>
        <p:spPr bwMode="auto">
          <a:xfrm>
            <a:off x="4724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6" name="Straight Connector 105"/>
          <p:cNvCxnSpPr/>
          <p:nvPr/>
        </p:nvCxnSpPr>
        <p:spPr bwMode="auto">
          <a:xfrm>
            <a:off x="4800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/>
          <p:cNvCxnSpPr/>
          <p:nvPr/>
        </p:nvCxnSpPr>
        <p:spPr bwMode="auto">
          <a:xfrm>
            <a:off x="4876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8" name="Straight Connector 107"/>
          <p:cNvCxnSpPr/>
          <p:nvPr/>
        </p:nvCxnSpPr>
        <p:spPr bwMode="auto">
          <a:xfrm>
            <a:off x="4953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9" name="Straight Connector 108"/>
          <p:cNvCxnSpPr/>
          <p:nvPr/>
        </p:nvCxnSpPr>
        <p:spPr bwMode="auto">
          <a:xfrm>
            <a:off x="5029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/>
          <p:nvPr/>
        </p:nvCxnSpPr>
        <p:spPr bwMode="auto">
          <a:xfrm>
            <a:off x="5105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1" name="Straight Connector 110"/>
          <p:cNvCxnSpPr/>
          <p:nvPr/>
        </p:nvCxnSpPr>
        <p:spPr bwMode="auto">
          <a:xfrm>
            <a:off x="5105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/>
          <p:nvPr/>
        </p:nvCxnSpPr>
        <p:spPr bwMode="auto">
          <a:xfrm>
            <a:off x="5105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3" name="Straight Connector 112"/>
          <p:cNvCxnSpPr/>
          <p:nvPr/>
        </p:nvCxnSpPr>
        <p:spPr bwMode="auto">
          <a:xfrm>
            <a:off x="5105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4" name="Straight Connector 113"/>
          <p:cNvCxnSpPr/>
          <p:nvPr/>
        </p:nvCxnSpPr>
        <p:spPr bwMode="auto">
          <a:xfrm>
            <a:off x="5181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/>
          <p:nvPr/>
        </p:nvCxnSpPr>
        <p:spPr bwMode="auto">
          <a:xfrm>
            <a:off x="5257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6" name="Straight Connector 115"/>
          <p:cNvCxnSpPr/>
          <p:nvPr/>
        </p:nvCxnSpPr>
        <p:spPr bwMode="auto">
          <a:xfrm>
            <a:off x="5334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/>
          <p:nvPr/>
        </p:nvCxnSpPr>
        <p:spPr bwMode="auto">
          <a:xfrm>
            <a:off x="5410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8" name="Straight Connector 117"/>
          <p:cNvCxnSpPr/>
          <p:nvPr/>
        </p:nvCxnSpPr>
        <p:spPr bwMode="auto">
          <a:xfrm>
            <a:off x="5486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/>
          <p:cNvCxnSpPr/>
          <p:nvPr/>
        </p:nvCxnSpPr>
        <p:spPr bwMode="auto">
          <a:xfrm>
            <a:off x="5486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/>
          <p:nvPr/>
        </p:nvCxnSpPr>
        <p:spPr bwMode="auto">
          <a:xfrm>
            <a:off x="5486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Straight Connector 120"/>
          <p:cNvCxnSpPr/>
          <p:nvPr/>
        </p:nvCxnSpPr>
        <p:spPr bwMode="auto">
          <a:xfrm>
            <a:off x="5486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/>
          <p:cNvCxnSpPr/>
          <p:nvPr/>
        </p:nvCxnSpPr>
        <p:spPr bwMode="auto">
          <a:xfrm>
            <a:off x="5562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3" name="Straight Connector 122"/>
          <p:cNvCxnSpPr/>
          <p:nvPr/>
        </p:nvCxnSpPr>
        <p:spPr bwMode="auto">
          <a:xfrm>
            <a:off x="5638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4" name="Straight Connector 123"/>
          <p:cNvCxnSpPr/>
          <p:nvPr/>
        </p:nvCxnSpPr>
        <p:spPr bwMode="auto">
          <a:xfrm>
            <a:off x="5715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Straight Connector 124"/>
          <p:cNvCxnSpPr/>
          <p:nvPr/>
        </p:nvCxnSpPr>
        <p:spPr bwMode="auto">
          <a:xfrm>
            <a:off x="5791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Straight Connector 125"/>
          <p:cNvCxnSpPr/>
          <p:nvPr/>
        </p:nvCxnSpPr>
        <p:spPr bwMode="auto">
          <a:xfrm>
            <a:off x="5867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7" name="Straight Connector 126"/>
          <p:cNvCxnSpPr/>
          <p:nvPr/>
        </p:nvCxnSpPr>
        <p:spPr bwMode="auto">
          <a:xfrm>
            <a:off x="5867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8" name="Straight Connector 127"/>
          <p:cNvCxnSpPr/>
          <p:nvPr/>
        </p:nvCxnSpPr>
        <p:spPr bwMode="auto">
          <a:xfrm>
            <a:off x="5867400" y="5486400"/>
            <a:ext cx="0" cy="304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9" name="Straight Connector 128"/>
          <p:cNvCxnSpPr/>
          <p:nvPr/>
        </p:nvCxnSpPr>
        <p:spPr bwMode="auto">
          <a:xfrm>
            <a:off x="5867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0" name="Straight Connector 129"/>
          <p:cNvCxnSpPr/>
          <p:nvPr/>
        </p:nvCxnSpPr>
        <p:spPr bwMode="auto">
          <a:xfrm>
            <a:off x="5943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1" name="Straight Connector 130"/>
          <p:cNvCxnSpPr/>
          <p:nvPr/>
        </p:nvCxnSpPr>
        <p:spPr bwMode="auto">
          <a:xfrm>
            <a:off x="6019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2" name="Straight Connector 131"/>
          <p:cNvCxnSpPr/>
          <p:nvPr/>
        </p:nvCxnSpPr>
        <p:spPr bwMode="auto">
          <a:xfrm>
            <a:off x="6096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3" name="Straight Connector 132"/>
          <p:cNvCxnSpPr/>
          <p:nvPr/>
        </p:nvCxnSpPr>
        <p:spPr bwMode="auto">
          <a:xfrm>
            <a:off x="6172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4" name="Straight Connector 133"/>
          <p:cNvCxnSpPr/>
          <p:nvPr/>
        </p:nvCxnSpPr>
        <p:spPr bwMode="auto">
          <a:xfrm>
            <a:off x="6248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Straight Connector 134"/>
          <p:cNvCxnSpPr/>
          <p:nvPr/>
        </p:nvCxnSpPr>
        <p:spPr bwMode="auto">
          <a:xfrm>
            <a:off x="6248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6" name="Straight Connector 135"/>
          <p:cNvCxnSpPr/>
          <p:nvPr/>
        </p:nvCxnSpPr>
        <p:spPr bwMode="auto">
          <a:xfrm>
            <a:off x="6248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7" name="Straight Connector 136"/>
          <p:cNvCxnSpPr/>
          <p:nvPr/>
        </p:nvCxnSpPr>
        <p:spPr bwMode="auto">
          <a:xfrm>
            <a:off x="6248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8" name="Straight Connector 137"/>
          <p:cNvCxnSpPr/>
          <p:nvPr/>
        </p:nvCxnSpPr>
        <p:spPr bwMode="auto">
          <a:xfrm>
            <a:off x="6324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9" name="Straight Connector 138"/>
          <p:cNvCxnSpPr/>
          <p:nvPr/>
        </p:nvCxnSpPr>
        <p:spPr bwMode="auto">
          <a:xfrm>
            <a:off x="6400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0" name="Straight Connector 139"/>
          <p:cNvCxnSpPr/>
          <p:nvPr/>
        </p:nvCxnSpPr>
        <p:spPr bwMode="auto">
          <a:xfrm>
            <a:off x="6477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1" name="Straight Connector 140"/>
          <p:cNvCxnSpPr/>
          <p:nvPr/>
        </p:nvCxnSpPr>
        <p:spPr bwMode="auto">
          <a:xfrm>
            <a:off x="6553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2" name="Straight Connector 141"/>
          <p:cNvCxnSpPr/>
          <p:nvPr/>
        </p:nvCxnSpPr>
        <p:spPr bwMode="auto">
          <a:xfrm>
            <a:off x="6629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traight Connector 142"/>
          <p:cNvCxnSpPr/>
          <p:nvPr/>
        </p:nvCxnSpPr>
        <p:spPr bwMode="auto">
          <a:xfrm>
            <a:off x="6629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/>
          <p:cNvCxnSpPr/>
          <p:nvPr/>
        </p:nvCxnSpPr>
        <p:spPr bwMode="auto">
          <a:xfrm>
            <a:off x="6629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5" name="Straight Connector 144"/>
          <p:cNvCxnSpPr/>
          <p:nvPr/>
        </p:nvCxnSpPr>
        <p:spPr bwMode="auto">
          <a:xfrm>
            <a:off x="6629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6" name="Straight Connector 145"/>
          <p:cNvCxnSpPr/>
          <p:nvPr/>
        </p:nvCxnSpPr>
        <p:spPr bwMode="auto">
          <a:xfrm>
            <a:off x="6705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7" name="Straight Connector 146"/>
          <p:cNvCxnSpPr/>
          <p:nvPr/>
        </p:nvCxnSpPr>
        <p:spPr bwMode="auto">
          <a:xfrm>
            <a:off x="6781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8" name="Straight Connector 147"/>
          <p:cNvCxnSpPr/>
          <p:nvPr/>
        </p:nvCxnSpPr>
        <p:spPr bwMode="auto">
          <a:xfrm>
            <a:off x="6858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9" name="Straight Connector 148"/>
          <p:cNvCxnSpPr/>
          <p:nvPr/>
        </p:nvCxnSpPr>
        <p:spPr bwMode="auto">
          <a:xfrm>
            <a:off x="6934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0" name="Straight Connector 149"/>
          <p:cNvCxnSpPr/>
          <p:nvPr/>
        </p:nvCxnSpPr>
        <p:spPr bwMode="auto">
          <a:xfrm>
            <a:off x="7010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1" name="Straight Connector 150"/>
          <p:cNvCxnSpPr/>
          <p:nvPr/>
        </p:nvCxnSpPr>
        <p:spPr bwMode="auto">
          <a:xfrm>
            <a:off x="7010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2" name="Straight Connector 151"/>
          <p:cNvCxnSpPr/>
          <p:nvPr/>
        </p:nvCxnSpPr>
        <p:spPr bwMode="auto">
          <a:xfrm>
            <a:off x="7010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3" name="Straight Connector 152"/>
          <p:cNvCxnSpPr/>
          <p:nvPr/>
        </p:nvCxnSpPr>
        <p:spPr bwMode="auto">
          <a:xfrm>
            <a:off x="7010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4" name="Straight Connector 153"/>
          <p:cNvCxnSpPr/>
          <p:nvPr/>
        </p:nvCxnSpPr>
        <p:spPr bwMode="auto">
          <a:xfrm>
            <a:off x="7086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5" name="Straight Connector 154"/>
          <p:cNvCxnSpPr/>
          <p:nvPr/>
        </p:nvCxnSpPr>
        <p:spPr bwMode="auto">
          <a:xfrm>
            <a:off x="7162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6" name="Straight Connector 155"/>
          <p:cNvCxnSpPr/>
          <p:nvPr/>
        </p:nvCxnSpPr>
        <p:spPr bwMode="auto">
          <a:xfrm>
            <a:off x="7239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7" name="Straight Connector 156"/>
          <p:cNvCxnSpPr/>
          <p:nvPr/>
        </p:nvCxnSpPr>
        <p:spPr bwMode="auto">
          <a:xfrm>
            <a:off x="7315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8" name="Straight Connector 157"/>
          <p:cNvCxnSpPr/>
          <p:nvPr/>
        </p:nvCxnSpPr>
        <p:spPr bwMode="auto">
          <a:xfrm>
            <a:off x="7391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0" name="Straight Connector 159"/>
          <p:cNvCxnSpPr/>
          <p:nvPr/>
        </p:nvCxnSpPr>
        <p:spPr bwMode="auto">
          <a:xfrm>
            <a:off x="2057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1" name="Straight Connector 160"/>
          <p:cNvCxnSpPr/>
          <p:nvPr/>
        </p:nvCxnSpPr>
        <p:spPr bwMode="auto">
          <a:xfrm>
            <a:off x="2057400" y="5486400"/>
            <a:ext cx="0" cy="304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2" name="Straight Connector 161"/>
          <p:cNvCxnSpPr/>
          <p:nvPr/>
        </p:nvCxnSpPr>
        <p:spPr bwMode="auto">
          <a:xfrm>
            <a:off x="2057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3" name="Straight Connector 162"/>
          <p:cNvCxnSpPr/>
          <p:nvPr/>
        </p:nvCxnSpPr>
        <p:spPr bwMode="auto">
          <a:xfrm>
            <a:off x="2133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4" name="Straight Connector 163"/>
          <p:cNvCxnSpPr/>
          <p:nvPr/>
        </p:nvCxnSpPr>
        <p:spPr bwMode="auto">
          <a:xfrm>
            <a:off x="2209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5" name="Straight Connector 164"/>
          <p:cNvCxnSpPr/>
          <p:nvPr/>
        </p:nvCxnSpPr>
        <p:spPr bwMode="auto">
          <a:xfrm>
            <a:off x="2286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6" name="Straight Connector 165"/>
          <p:cNvCxnSpPr/>
          <p:nvPr/>
        </p:nvCxnSpPr>
        <p:spPr bwMode="auto">
          <a:xfrm>
            <a:off x="2362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7" name="Straight Connector 166"/>
          <p:cNvCxnSpPr/>
          <p:nvPr/>
        </p:nvCxnSpPr>
        <p:spPr bwMode="auto">
          <a:xfrm>
            <a:off x="2438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8" name="Straight Connector 167"/>
          <p:cNvCxnSpPr/>
          <p:nvPr/>
        </p:nvCxnSpPr>
        <p:spPr bwMode="auto">
          <a:xfrm>
            <a:off x="1676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9" name="Straight Connector 168"/>
          <p:cNvCxnSpPr/>
          <p:nvPr/>
        </p:nvCxnSpPr>
        <p:spPr bwMode="auto">
          <a:xfrm>
            <a:off x="1676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0" name="Straight Connector 169"/>
          <p:cNvCxnSpPr/>
          <p:nvPr/>
        </p:nvCxnSpPr>
        <p:spPr bwMode="auto">
          <a:xfrm>
            <a:off x="1676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1" name="Straight Connector 170"/>
          <p:cNvCxnSpPr/>
          <p:nvPr/>
        </p:nvCxnSpPr>
        <p:spPr bwMode="auto">
          <a:xfrm>
            <a:off x="1752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2" name="Straight Connector 171"/>
          <p:cNvCxnSpPr/>
          <p:nvPr/>
        </p:nvCxnSpPr>
        <p:spPr bwMode="auto">
          <a:xfrm>
            <a:off x="1828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3" name="Straight Connector 172"/>
          <p:cNvCxnSpPr/>
          <p:nvPr/>
        </p:nvCxnSpPr>
        <p:spPr bwMode="auto">
          <a:xfrm>
            <a:off x="1905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4" name="Straight Connector 173"/>
          <p:cNvCxnSpPr/>
          <p:nvPr/>
        </p:nvCxnSpPr>
        <p:spPr bwMode="auto">
          <a:xfrm>
            <a:off x="1981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5" name="Straight Connector 174"/>
          <p:cNvCxnSpPr/>
          <p:nvPr/>
        </p:nvCxnSpPr>
        <p:spPr bwMode="auto">
          <a:xfrm>
            <a:off x="2057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6" name="Straight Connector 175"/>
          <p:cNvCxnSpPr/>
          <p:nvPr/>
        </p:nvCxnSpPr>
        <p:spPr bwMode="auto">
          <a:xfrm>
            <a:off x="1295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7" name="Straight Connector 176"/>
          <p:cNvCxnSpPr/>
          <p:nvPr/>
        </p:nvCxnSpPr>
        <p:spPr bwMode="auto">
          <a:xfrm>
            <a:off x="1295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8" name="Straight Connector 177"/>
          <p:cNvCxnSpPr/>
          <p:nvPr/>
        </p:nvCxnSpPr>
        <p:spPr bwMode="auto">
          <a:xfrm>
            <a:off x="1295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9" name="Straight Connector 178"/>
          <p:cNvCxnSpPr/>
          <p:nvPr/>
        </p:nvCxnSpPr>
        <p:spPr bwMode="auto">
          <a:xfrm>
            <a:off x="1371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0" name="Straight Connector 179"/>
          <p:cNvCxnSpPr/>
          <p:nvPr/>
        </p:nvCxnSpPr>
        <p:spPr bwMode="auto">
          <a:xfrm>
            <a:off x="1447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1" name="Straight Connector 180"/>
          <p:cNvCxnSpPr/>
          <p:nvPr/>
        </p:nvCxnSpPr>
        <p:spPr bwMode="auto">
          <a:xfrm>
            <a:off x="1524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2" name="Straight Connector 181"/>
          <p:cNvCxnSpPr/>
          <p:nvPr/>
        </p:nvCxnSpPr>
        <p:spPr bwMode="auto">
          <a:xfrm>
            <a:off x="1600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3" name="Straight Connector 182"/>
          <p:cNvCxnSpPr/>
          <p:nvPr/>
        </p:nvCxnSpPr>
        <p:spPr bwMode="auto">
          <a:xfrm>
            <a:off x="1676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9" name="Straight Arrow Connector 188"/>
          <p:cNvCxnSpPr/>
          <p:nvPr/>
        </p:nvCxnSpPr>
        <p:spPr bwMode="auto">
          <a:xfrm flipV="1">
            <a:off x="7239000" y="4038600"/>
            <a:ext cx="0" cy="1447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0" name="Straight Arrow Connector 199"/>
          <p:cNvCxnSpPr/>
          <p:nvPr/>
        </p:nvCxnSpPr>
        <p:spPr bwMode="auto">
          <a:xfrm flipV="1">
            <a:off x="6400800" y="5029200"/>
            <a:ext cx="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6" name="Straight Arrow Connector 215"/>
          <p:cNvCxnSpPr/>
          <p:nvPr/>
        </p:nvCxnSpPr>
        <p:spPr bwMode="auto">
          <a:xfrm flipV="1">
            <a:off x="5181600" y="4876800"/>
            <a:ext cx="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22" name="Straight Arrow Connector 221"/>
          <p:cNvCxnSpPr/>
          <p:nvPr/>
        </p:nvCxnSpPr>
        <p:spPr bwMode="auto">
          <a:xfrm flipV="1">
            <a:off x="4724400" y="2209800"/>
            <a:ext cx="0" cy="3276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6" name="Straight Arrow Connector 285"/>
          <p:cNvCxnSpPr/>
          <p:nvPr/>
        </p:nvCxnSpPr>
        <p:spPr bwMode="auto">
          <a:xfrm flipV="1">
            <a:off x="3200400" y="4876800"/>
            <a:ext cx="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6" name="Straight Arrow Connector 295"/>
          <p:cNvCxnSpPr/>
          <p:nvPr/>
        </p:nvCxnSpPr>
        <p:spPr bwMode="auto">
          <a:xfrm flipV="1">
            <a:off x="2438400" y="4572000"/>
            <a:ext cx="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6" name="Straight Arrow Connector 305"/>
          <p:cNvCxnSpPr/>
          <p:nvPr/>
        </p:nvCxnSpPr>
        <p:spPr bwMode="auto">
          <a:xfrm flipV="1">
            <a:off x="1676400" y="3505200"/>
            <a:ext cx="0" cy="1981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33" name="Straight Arrow Connector 332"/>
          <p:cNvCxnSpPr>
            <a:endCxn id="347" idx="1"/>
          </p:cNvCxnSpPr>
          <p:nvPr/>
        </p:nvCxnSpPr>
        <p:spPr bwMode="auto">
          <a:xfrm flipV="1">
            <a:off x="1219200" y="1769477"/>
            <a:ext cx="0" cy="37169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4" name="Straight Connector 333"/>
          <p:cNvCxnSpPr/>
          <p:nvPr/>
        </p:nvCxnSpPr>
        <p:spPr bwMode="auto">
          <a:xfrm flipH="1">
            <a:off x="990600" y="48768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7" name="Straight Connector 336"/>
          <p:cNvCxnSpPr/>
          <p:nvPr/>
        </p:nvCxnSpPr>
        <p:spPr bwMode="auto">
          <a:xfrm flipH="1">
            <a:off x="990600" y="42672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8" name="Straight Connector 337"/>
          <p:cNvCxnSpPr/>
          <p:nvPr/>
        </p:nvCxnSpPr>
        <p:spPr bwMode="auto">
          <a:xfrm flipH="1">
            <a:off x="990600" y="48768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9" name="Straight Connector 338"/>
          <p:cNvCxnSpPr/>
          <p:nvPr/>
        </p:nvCxnSpPr>
        <p:spPr bwMode="auto">
          <a:xfrm flipH="1">
            <a:off x="990600" y="36576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0" name="Straight Connector 339"/>
          <p:cNvCxnSpPr/>
          <p:nvPr/>
        </p:nvCxnSpPr>
        <p:spPr bwMode="auto">
          <a:xfrm flipH="1">
            <a:off x="990600" y="42672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1" name="Straight Connector 340"/>
          <p:cNvCxnSpPr/>
          <p:nvPr/>
        </p:nvCxnSpPr>
        <p:spPr bwMode="auto">
          <a:xfrm flipH="1">
            <a:off x="990600" y="30480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2" name="Straight Connector 341"/>
          <p:cNvCxnSpPr/>
          <p:nvPr/>
        </p:nvCxnSpPr>
        <p:spPr bwMode="auto">
          <a:xfrm flipH="1">
            <a:off x="990600" y="36576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3" name="Straight Connector 342"/>
          <p:cNvCxnSpPr/>
          <p:nvPr/>
        </p:nvCxnSpPr>
        <p:spPr bwMode="auto">
          <a:xfrm flipH="1">
            <a:off x="990600" y="24384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4" name="Straight Connector 343"/>
          <p:cNvCxnSpPr/>
          <p:nvPr/>
        </p:nvCxnSpPr>
        <p:spPr bwMode="auto">
          <a:xfrm flipH="1">
            <a:off x="990600" y="30480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5" name="Straight Connector 344"/>
          <p:cNvCxnSpPr/>
          <p:nvPr/>
        </p:nvCxnSpPr>
        <p:spPr bwMode="auto">
          <a:xfrm flipH="1">
            <a:off x="990600" y="18288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6" name="Straight Connector 345"/>
          <p:cNvCxnSpPr/>
          <p:nvPr/>
        </p:nvCxnSpPr>
        <p:spPr bwMode="auto">
          <a:xfrm flipH="1">
            <a:off x="990600" y="24384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7" name="TextBox 346"/>
          <p:cNvSpPr txBox="1"/>
          <p:nvPr/>
        </p:nvSpPr>
        <p:spPr>
          <a:xfrm>
            <a:off x="1219200" y="160020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dB</a:t>
            </a:r>
          </a:p>
        </p:txBody>
      </p:sp>
      <p:sp>
        <p:nvSpPr>
          <p:cNvPr id="348" name="TextBox 347"/>
          <p:cNvSpPr txBox="1"/>
          <p:nvPr/>
        </p:nvSpPr>
        <p:spPr>
          <a:xfrm>
            <a:off x="685800" y="28194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80</a:t>
            </a:r>
          </a:p>
        </p:txBody>
      </p:sp>
      <p:sp>
        <p:nvSpPr>
          <p:cNvPr id="349" name="TextBox 348"/>
          <p:cNvSpPr txBox="1"/>
          <p:nvPr/>
        </p:nvSpPr>
        <p:spPr>
          <a:xfrm>
            <a:off x="762000" y="52578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0</a:t>
            </a:r>
          </a:p>
        </p:txBody>
      </p:sp>
      <p:sp>
        <p:nvSpPr>
          <p:cNvPr id="350" name="TextBox 349"/>
          <p:cNvSpPr txBox="1"/>
          <p:nvPr/>
        </p:nvSpPr>
        <p:spPr>
          <a:xfrm>
            <a:off x="685800" y="46482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20</a:t>
            </a:r>
          </a:p>
        </p:txBody>
      </p:sp>
      <p:sp>
        <p:nvSpPr>
          <p:cNvPr id="351" name="TextBox 350"/>
          <p:cNvSpPr txBox="1"/>
          <p:nvPr/>
        </p:nvSpPr>
        <p:spPr>
          <a:xfrm>
            <a:off x="685800" y="40386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40</a:t>
            </a:r>
          </a:p>
        </p:txBody>
      </p:sp>
      <p:sp>
        <p:nvSpPr>
          <p:cNvPr id="352" name="TextBox 351"/>
          <p:cNvSpPr txBox="1"/>
          <p:nvPr/>
        </p:nvSpPr>
        <p:spPr>
          <a:xfrm>
            <a:off x="685800" y="34290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60</a:t>
            </a:r>
          </a:p>
        </p:txBody>
      </p:sp>
      <p:sp>
        <p:nvSpPr>
          <p:cNvPr id="353" name="TextBox 352"/>
          <p:cNvSpPr txBox="1"/>
          <p:nvPr/>
        </p:nvSpPr>
        <p:spPr>
          <a:xfrm>
            <a:off x="533400" y="2209800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100</a:t>
            </a:r>
          </a:p>
        </p:txBody>
      </p:sp>
      <p:sp>
        <p:nvSpPr>
          <p:cNvPr id="354" name="TextBox 353"/>
          <p:cNvSpPr txBox="1"/>
          <p:nvPr/>
        </p:nvSpPr>
        <p:spPr>
          <a:xfrm>
            <a:off x="533400" y="1600200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120</a:t>
            </a:r>
          </a:p>
        </p:txBody>
      </p:sp>
      <p:sp>
        <p:nvSpPr>
          <p:cNvPr id="18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738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How do we use psychoacoustics in digital music compression?  (masking)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1066799" y="5717232"/>
            <a:ext cx="7315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193     194              196    197    198    199              201    202    203    204              206    207    208</a:t>
            </a:r>
          </a:p>
        </p:txBody>
      </p:sp>
    </p:spTree>
    <p:extLst>
      <p:ext uri="{BB962C8B-B14F-4D97-AF65-F5344CB8AC3E}">
        <p14:creationId xmlns:p14="http://schemas.microsoft.com/office/powerpoint/2010/main" val="163734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A5CDF-88D7-324B-8BE7-A75D9BCD2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8FDAC-5606-B74C-8589-A98775F33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Same A, B, C, D, E from </a:t>
            </a:r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2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With same masking effects</a:t>
            </a:r>
          </a:p>
          <a:p>
            <a:r>
              <a:rPr lang="en-US" dirty="0">
                <a:solidFill>
                  <a:srgbClr val="FF7F00"/>
                </a:solidFill>
              </a:rPr>
              <a:t>8b per frequency, 10 frequencies </a:t>
            </a:r>
            <a:r>
              <a:rPr lang="en-US" dirty="0">
                <a:solidFill>
                  <a:srgbClr val="FF7F00"/>
                </a:solidFill>
                <a:sym typeface="Wingdings" pitchFamily="2" charset="2"/>
              </a:rPr>
              <a:t> bits?</a:t>
            </a:r>
          </a:p>
          <a:p>
            <a:r>
              <a:rPr lang="en-US" dirty="0">
                <a:solidFill>
                  <a:srgbClr val="FF7F00"/>
                </a:solidFill>
                <a:sym typeface="Wingdings" pitchFamily="2" charset="2"/>
              </a:rPr>
              <a:t>Non-zero, non-masked frequencies?</a:t>
            </a:r>
          </a:p>
          <a:p>
            <a:r>
              <a:rPr lang="en-US" dirty="0">
                <a:solidFill>
                  <a:srgbClr val="FF7F00"/>
                </a:solidFill>
                <a:sym typeface="Wingdings" pitchFamily="2" charset="2"/>
              </a:rPr>
              <a:t>Lossless encode Bits?</a:t>
            </a:r>
          </a:p>
          <a:p>
            <a:pPr lvl="1"/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Encode 0s/masked with 1-bit</a:t>
            </a:r>
          </a:p>
          <a:p>
            <a:pPr lvl="1"/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Encode keep/non-0 with 9-bit</a:t>
            </a:r>
          </a:p>
          <a:p>
            <a:pPr lvl="1"/>
            <a:endParaRPr lang="en-US" dirty="0">
              <a:solidFill>
                <a:srgbClr val="FF7F00"/>
              </a:solidFill>
              <a:sym typeface="Wingdings" pitchFamily="2" charset="2"/>
            </a:endParaRPr>
          </a:p>
          <a:p>
            <a:endParaRPr lang="en-US" dirty="0">
              <a:solidFill>
                <a:srgbClr val="FF7F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A4505-F182-D441-865F-865112D4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138DB2-5856-7045-BBAC-8DF4A2721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895" y="3726180"/>
            <a:ext cx="4192074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22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B2D87-BDA2-C142-A0A4-A5A67D9C3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Freq/masking Compression 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90A8E-B8A3-A049-BEA9-7E8EDC68B5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Convert to frequency domain</a:t>
            </a:r>
          </a:p>
          <a:p>
            <a:r>
              <a:rPr lang="en-US" dirty="0"/>
              <a:t>If few frequencies</a:t>
            </a:r>
          </a:p>
          <a:p>
            <a:pPr lvl="1"/>
            <a:r>
              <a:rPr lang="en-US" dirty="0"/>
              <a:t>Cheaper to only represent those</a:t>
            </a:r>
          </a:p>
          <a:p>
            <a:r>
              <a:rPr lang="en-US" dirty="0"/>
              <a:t>Masking means can drop frequencies that are present, but not dominant</a:t>
            </a:r>
          </a:p>
          <a:p>
            <a:pPr lvl="1"/>
            <a:r>
              <a:rPr lang="en-US" dirty="0"/>
              <a:t>Save by leaving those out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37A11A-543D-6E4E-AF6A-2D24C8040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307992-1CB3-5245-B1E7-5A099EFB7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20" y="4634548"/>
            <a:ext cx="7409996" cy="13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1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1"/>
            <a:ext cx="8686800" cy="4984665"/>
          </a:xfrm>
        </p:spPr>
        <p:txBody>
          <a:bodyPr>
            <a:normAutofit/>
          </a:bodyPr>
          <a:lstStyle/>
          <a:p>
            <a:r>
              <a:rPr lang="en-US" dirty="0"/>
              <a:t>Human hearing mechanism directly encodes frequency</a:t>
            </a:r>
          </a:p>
          <a:p>
            <a:pPr lvl="1"/>
            <a:r>
              <a:rPr lang="en-US" dirty="0"/>
              <a:t>By position on Cochlea</a:t>
            </a:r>
          </a:p>
          <a:p>
            <a:r>
              <a:rPr lang="en-US" dirty="0"/>
              <a:t>Differential sensitivity by frequency</a:t>
            </a:r>
          </a:p>
          <a:p>
            <a:pPr lvl="1"/>
            <a:r>
              <a:rPr lang="en-US" dirty="0"/>
              <a:t>Hear some frequencies louder than others</a:t>
            </a:r>
          </a:p>
          <a:p>
            <a:r>
              <a:rPr lang="en-US" dirty="0"/>
              <a:t>Frequency Masking</a:t>
            </a:r>
          </a:p>
          <a:p>
            <a:pPr lvl="1"/>
            <a:r>
              <a:rPr lang="en-US" dirty="0"/>
              <a:t>Limit to what we can simultaneously perceive in critical bands – loud frequencies can hide others</a:t>
            </a:r>
          </a:p>
          <a:p>
            <a:r>
              <a:rPr lang="en-US" dirty="0"/>
              <a:t>Temporal Masking</a:t>
            </a:r>
          </a:p>
          <a:p>
            <a:pPr lvl="1"/>
            <a:r>
              <a:rPr lang="en-US" dirty="0"/>
              <a:t>Loud signals can hide sounds that come after (or before) them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More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BIBB417 – Visual Processing </a:t>
            </a:r>
          </a:p>
          <a:p>
            <a:pPr lvl="1"/>
            <a:r>
              <a:rPr lang="en-US" dirty="0"/>
              <a:t>Same kind of look at physiology, but for vision</a:t>
            </a:r>
          </a:p>
          <a:p>
            <a:r>
              <a:rPr lang="en-US" dirty="0"/>
              <a:t>LING520 – Phonetics 1</a:t>
            </a:r>
          </a:p>
          <a:p>
            <a:pPr lvl="1"/>
            <a:r>
              <a:rPr lang="en-US" dirty="0"/>
              <a:t>Focus on speech, includes both hearing and production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323088"/>
            <a:ext cx="8686800" cy="838200"/>
          </a:xfrm>
        </p:spPr>
        <p:txBody>
          <a:bodyPr/>
          <a:lstStyle/>
          <a:p>
            <a:r>
              <a:rPr lang="en-US" dirty="0"/>
              <a:t>Midterm – Online 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3" y="1295400"/>
            <a:ext cx="4374445" cy="52395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Open book, open notes</a:t>
            </a:r>
          </a:p>
          <a:p>
            <a:r>
              <a:rPr lang="en-US" dirty="0"/>
              <a:t>Calculators allowed</a:t>
            </a:r>
          </a:p>
          <a:p>
            <a:r>
              <a:rPr lang="en-US" dirty="0"/>
              <a:t>2 hours</a:t>
            </a:r>
          </a:p>
          <a:p>
            <a:r>
              <a:rPr lang="en-US" dirty="0"/>
              <a:t>Anytime between 9am and 11pm EST Wed. 3/3</a:t>
            </a:r>
          </a:p>
          <a:p>
            <a:r>
              <a:rPr lang="en-US" dirty="0"/>
              <a:t>5% of grade</a:t>
            </a:r>
          </a:p>
          <a:p>
            <a:pPr lvl="1"/>
            <a:r>
              <a:rPr lang="en-US" dirty="0"/>
              <a:t>prepare for final</a:t>
            </a:r>
          </a:p>
          <a:p>
            <a:r>
              <a:rPr lang="en-US" dirty="0"/>
              <a:t>Last 3 year’s midterm and answers </a:t>
            </a:r>
          </a:p>
          <a:p>
            <a:pPr lvl="1"/>
            <a:r>
              <a:rPr lang="en-US" dirty="0"/>
              <a:t>on 2018, 2019, 2020 syllabus</a:t>
            </a:r>
          </a:p>
          <a:p>
            <a:pPr lvl="1"/>
            <a:r>
              <a:rPr lang="en-US" dirty="0"/>
              <a:t>Were all in-person, closed book</a:t>
            </a:r>
          </a:p>
          <a:p>
            <a:pPr lvl="1"/>
            <a:r>
              <a:rPr lang="en-US" dirty="0"/>
              <a:t>2020 final was Online Quiz, also on syllabus</a:t>
            </a:r>
          </a:p>
          <a:p>
            <a:r>
              <a:rPr lang="en-US" dirty="0"/>
              <a:t>Post “rules” for exam before Friday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62311" y="1240895"/>
            <a:ext cx="4481689" cy="484663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lang="en-US" sz="2400" b="1" dirty="0">
                <a:solidFill>
                  <a:schemeClr val="tx2"/>
                </a:solidFill>
              </a:rPr>
              <a:t>Topics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lang="en-US" sz="2400" dirty="0">
                <a:solidFill>
                  <a:schemeClr val="tx2"/>
                </a:solidFill>
              </a:rPr>
              <a:t>Data representation in bits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lang="en-US" sz="2400" dirty="0">
                <a:solidFill>
                  <a:schemeClr val="tx2"/>
                </a:solidFill>
              </a:rPr>
              <a:t>Sounds waves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lang="en-US" sz="2400" dirty="0">
                <a:solidFill>
                  <a:schemeClr val="tx2"/>
                </a:solidFill>
              </a:rPr>
              <a:t>Sampling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Quantization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lang="en-US" sz="2400" dirty="0" err="1">
                <a:solidFill>
                  <a:schemeClr val="tx2"/>
                </a:solidFill>
              </a:rPr>
              <a:t>Nyquist</a:t>
            </a:r>
            <a:endParaRPr lang="en-US" sz="2400" dirty="0">
              <a:solidFill>
                <a:schemeClr val="tx2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lang="en-US" sz="2400" noProof="0" dirty="0" err="1">
                <a:solidFill>
                  <a:schemeClr val="tx2"/>
                </a:solidFill>
              </a:rPr>
              <a:t>Lossy</a:t>
            </a:r>
            <a:r>
              <a:rPr lang="en-US" sz="2400" noProof="0" dirty="0">
                <a:solidFill>
                  <a:schemeClr val="tx2"/>
                </a:solidFill>
              </a:rPr>
              <a:t>/lossless compression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lang="en-US" sz="2400" dirty="0">
                <a:solidFill>
                  <a:schemeClr val="tx2"/>
                </a:solidFill>
              </a:rPr>
              <a:t>Common case</a:t>
            </a:r>
            <a:endParaRPr lang="en-US" sz="2400" noProof="0" dirty="0">
              <a:solidFill>
                <a:schemeClr val="tx2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lang="en-US" sz="2400" noProof="0" dirty="0">
                <a:solidFill>
                  <a:schemeClr val="tx2"/>
                </a:solidFill>
              </a:rPr>
              <a:t>Frequency domain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kumimoji="0" lang="en-US" sz="24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Psychoacoustics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lang="en-US" sz="2400" dirty="0">
                <a:solidFill>
                  <a:schemeClr val="tx2"/>
                </a:solidFill>
              </a:rPr>
              <a:t>Perceptual coding</a:t>
            </a: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</p:spTree>
    <p:extLst>
      <p:ext uri="{BB962C8B-B14F-4D97-AF65-F5344CB8AC3E}">
        <p14:creationId xmlns:p14="http://schemas.microsoft.com/office/powerpoint/2010/main" val="1911873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Feedback – including Lab 5</a:t>
            </a:r>
          </a:p>
          <a:p>
            <a:r>
              <a:rPr lang="en-US" dirty="0"/>
              <a:t>Next Lecture</a:t>
            </a:r>
          </a:p>
          <a:p>
            <a:pPr lvl="1"/>
            <a:r>
              <a:rPr lang="en-US" dirty="0"/>
              <a:t>Put this together to compress audio </a:t>
            </a:r>
          </a:p>
          <a:p>
            <a:pPr lvl="1"/>
            <a:r>
              <a:rPr lang="en-US" dirty="0"/>
              <a:t>Start deriving key features of MP3 (finish next Friday)</a:t>
            </a:r>
          </a:p>
          <a:p>
            <a:r>
              <a:rPr lang="en-US" dirty="0"/>
              <a:t>Lab 5 report this Friday as usual</a:t>
            </a:r>
          </a:p>
          <a:p>
            <a:r>
              <a:rPr lang="en-US" dirty="0"/>
              <a:t>Lab 6 on Monday – start of big, formal lab</a:t>
            </a:r>
          </a:p>
          <a:p>
            <a:pPr lvl="1"/>
            <a:r>
              <a:rPr lang="en-US" dirty="0"/>
              <a:t>Lab now posted</a:t>
            </a:r>
          </a:p>
          <a:p>
            <a:r>
              <a:rPr lang="en-US" dirty="0"/>
              <a:t>Midterm next Wednesday</a:t>
            </a:r>
          </a:p>
          <a:p>
            <a:pPr lvl="1"/>
            <a:r>
              <a:rPr lang="en-US" dirty="0"/>
              <a:t>No lecture</a:t>
            </a:r>
          </a:p>
          <a:p>
            <a:r>
              <a:rPr lang="en-US" dirty="0"/>
              <a:t>No lab report next Friday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9178834" cy="838200"/>
          </a:xfrm>
        </p:spPr>
        <p:txBody>
          <a:bodyPr>
            <a:normAutofit/>
          </a:bodyPr>
          <a:lstStyle/>
          <a:p>
            <a:r>
              <a:rPr lang="en-US" sz="2800" dirty="0"/>
              <a:t>Lab 5: Measured own Fletcher Curve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 descr="Pages from Fletcher-RevModPhys'40-AuditoryPatterns-HearingThreshold"/>
          <p:cNvPicPr>
            <a:picLocks noChangeAspect="1" noChangeArrowheads="1"/>
          </p:cNvPicPr>
          <p:nvPr/>
        </p:nvPicPr>
        <p:blipFill rotWithShape="1">
          <a:blip r:embed="rId2" cstate="print"/>
          <a:srcRect l="49020" t="63098" r="13725" b="20572"/>
          <a:stretch/>
        </p:blipFill>
        <p:spPr bwMode="auto">
          <a:xfrm>
            <a:off x="171995" y="1384663"/>
            <a:ext cx="8763000" cy="4972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13065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Physical Ear: </a:t>
            </a:r>
          </a:p>
          <a:p>
            <a:pPr lvl="1"/>
            <a:r>
              <a:rPr lang="en-US" sz="1800" dirty="0"/>
              <a:t>R. </a:t>
            </a:r>
            <a:r>
              <a:rPr lang="en-US" sz="1800" dirty="0" err="1"/>
              <a:t>Munkong</a:t>
            </a:r>
            <a:r>
              <a:rPr lang="en-US" sz="1800" dirty="0"/>
              <a:t> and B.-H. </a:t>
            </a:r>
            <a:r>
              <a:rPr lang="en-US" sz="1800" dirty="0" err="1"/>
              <a:t>Juang</a:t>
            </a:r>
            <a:r>
              <a:rPr lang="en-US" sz="1800" dirty="0"/>
              <a:t>. IEEE Sig. Proc. Mag., 25(3):98–117, 2008</a:t>
            </a:r>
          </a:p>
          <a:p>
            <a:r>
              <a:rPr lang="en-US" sz="2200" dirty="0"/>
              <a:t>Filter Bank: </a:t>
            </a:r>
          </a:p>
          <a:p>
            <a:pPr lvl="1"/>
            <a:r>
              <a:rPr lang="en-US" sz="1800" dirty="0">
                <a:hlinkClick r:id="rId2"/>
              </a:rPr>
              <a:t>http://www.ugr.es/~atv/web_ci_SIM/en/seccion_4_en.htm</a:t>
            </a:r>
            <a:endParaRPr lang="en-US" sz="1800" dirty="0"/>
          </a:p>
          <a:p>
            <a:r>
              <a:rPr lang="en-US" sz="2200" dirty="0"/>
              <a:t>Bark Scale:</a:t>
            </a:r>
          </a:p>
          <a:p>
            <a:pPr lvl="1"/>
            <a:r>
              <a:rPr lang="en-US" sz="1800" dirty="0"/>
              <a:t>[E. </a:t>
            </a:r>
            <a:r>
              <a:rPr lang="en-US" sz="1800" dirty="0" err="1"/>
              <a:t>Zwicker</a:t>
            </a:r>
            <a:r>
              <a:rPr lang="en-US" sz="1800" dirty="0"/>
              <a:t>. J. </a:t>
            </a:r>
            <a:r>
              <a:rPr lang="en-US" sz="1800" dirty="0" err="1"/>
              <a:t>Acoust</a:t>
            </a:r>
            <a:r>
              <a:rPr lang="en-US" sz="1800" dirty="0"/>
              <a:t>. </a:t>
            </a:r>
            <a:r>
              <a:rPr lang="en-US" sz="1800" dirty="0" err="1"/>
              <a:t>Soc.Am</a:t>
            </a:r>
            <a:r>
              <a:rPr lang="en-US" sz="1800" dirty="0"/>
              <a:t>., 33(2):248, February 1961]</a:t>
            </a:r>
          </a:p>
          <a:p>
            <a:r>
              <a:rPr lang="en-US" sz="2200" dirty="0">
                <a:solidFill>
                  <a:schemeClr val="tx1"/>
                </a:solidFill>
              </a:rPr>
              <a:t>DB Chart:</a:t>
            </a:r>
          </a:p>
          <a:p>
            <a:pPr lvl="1"/>
            <a:r>
              <a:rPr lang="en-US" sz="1400" dirty="0">
                <a:solidFill>
                  <a:schemeClr val="tx1"/>
                </a:solidFill>
                <a:hlinkClick r:id="rId3"/>
              </a:rPr>
              <a:t>http://www.dspguide.com/ch22/1.htm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Masking Discussion: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Wikipedia: </a:t>
            </a:r>
            <a:r>
              <a:rPr lang="en-US" sz="1400" dirty="0" err="1">
                <a:solidFill>
                  <a:schemeClr val="tx1"/>
                </a:solidFill>
              </a:rPr>
              <a:t>PsychoAcoustics</a:t>
            </a:r>
            <a:r>
              <a:rPr lang="en-US" sz="1400" dirty="0">
                <a:solidFill>
                  <a:schemeClr val="tx1"/>
                </a:solidFill>
              </a:rPr>
              <a:t> Article</a:t>
            </a:r>
          </a:p>
          <a:p>
            <a:pPr marL="457200" lvl="1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9B03B-8166-0F42-B8CE-697A119A2BFC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06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28CE0-E7C7-7C42-96D8-91E7458C8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5: Measured Masking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626DA-54BE-E243-9400-0E8C915DF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Saw (heard) that loud tones could mask softer, nearby frequencies.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445171-8DC7-DA4C-AD9A-E151B5AAC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9B03B-8166-0F42-B8CE-697A119A2BF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Psychoacoustics</a:t>
            </a:r>
          </a:p>
        </p:txBody>
      </p:sp>
    </p:spTree>
    <p:extLst>
      <p:ext uri="{BB962C8B-B14F-4D97-AF65-F5344CB8AC3E}">
        <p14:creationId xmlns:p14="http://schemas.microsoft.com/office/powerpoint/2010/main" val="301724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Physical Ear – Take-away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9" descr="Pages from MunkongJuang-IEEESP'08-AuditoryPerceptionCognition-6-Ear"/>
          <p:cNvPicPr>
            <a:picLocks noChangeAspect="1" noChangeArrowheads="1"/>
          </p:cNvPicPr>
          <p:nvPr/>
        </p:nvPicPr>
        <p:blipFill>
          <a:blip r:embed="rId3" cstate="print"/>
          <a:srcRect l="33327" t="59848" r="8842" b="6061"/>
          <a:stretch>
            <a:fillRect/>
          </a:stretch>
        </p:blipFill>
        <p:spPr bwMode="auto">
          <a:xfrm>
            <a:off x="-91438" y="1304109"/>
            <a:ext cx="5499462" cy="4193873"/>
          </a:xfrm>
          <a:prstGeom prst="rect">
            <a:avLst/>
          </a:prstGeom>
          <a:noFill/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291796" y="1327892"/>
            <a:ext cx="3943643" cy="4783015"/>
          </a:xfrm>
        </p:spPr>
        <p:txBody>
          <a:bodyPr>
            <a:normAutofit/>
          </a:bodyPr>
          <a:lstStyle/>
          <a:p>
            <a:r>
              <a:rPr lang="en-US" sz="2000" dirty="0"/>
              <a:t>Cochlea</a:t>
            </a:r>
          </a:p>
          <a:p>
            <a:pPr lvl="1"/>
            <a:r>
              <a:rPr lang="en-US" sz="1800" dirty="0"/>
              <a:t>directly senses frequencies</a:t>
            </a:r>
          </a:p>
          <a:p>
            <a:pPr lvl="1"/>
            <a:r>
              <a:rPr lang="en-US" sz="1800" dirty="0"/>
              <a:t>Captures frequency domain</a:t>
            </a:r>
          </a:p>
          <a:p>
            <a:pPr lvl="1"/>
            <a:r>
              <a:rPr lang="en-US" sz="1800" dirty="0"/>
              <a:t>…not time domain</a:t>
            </a:r>
          </a:p>
          <a:p>
            <a:endParaRPr lang="en-US" sz="2200" dirty="0"/>
          </a:p>
          <a:p>
            <a:r>
              <a:rPr lang="en-US" sz="2200" dirty="0"/>
              <a:t>Frequency sensitive locations </a:t>
            </a:r>
          </a:p>
          <a:p>
            <a:pPr lvl="1"/>
            <a:r>
              <a:rPr lang="en-US" sz="1800" dirty="0"/>
              <a:t>activated by sound waves</a:t>
            </a:r>
          </a:p>
          <a:p>
            <a:r>
              <a:rPr lang="en-US" sz="2200" dirty="0"/>
              <a:t>Neurons sense activation</a:t>
            </a:r>
          </a:p>
          <a:p>
            <a:pPr lvl="1"/>
            <a:endParaRPr lang="en-US" sz="1800" dirty="0"/>
          </a:p>
          <a:p>
            <a:pPr lvl="1"/>
            <a:endParaRPr lang="en-US" sz="500" dirty="0"/>
          </a:p>
          <a:p>
            <a:pPr lvl="1"/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2485" y="5511045"/>
            <a:ext cx="654987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Picture above – uncoiled cochlea…</a:t>
            </a:r>
          </a:p>
          <a:p>
            <a:r>
              <a:rPr lang="en-US" dirty="0"/>
              <a:t>  -- different </a:t>
            </a:r>
            <a:r>
              <a:rPr lang="en-US" dirty="0" err="1"/>
              <a:t>stereovilli</a:t>
            </a:r>
            <a:r>
              <a:rPr lang="en-US" dirty="0"/>
              <a:t> (Hairs) resonate at different frequencies</a:t>
            </a:r>
          </a:p>
          <a:p>
            <a:r>
              <a:rPr lang="en-US" dirty="0"/>
              <a:t>  -- our ear performs Fourier Transform!</a:t>
            </a:r>
          </a:p>
        </p:txBody>
      </p:sp>
    </p:spTree>
    <p:extLst>
      <p:ext uri="{BB962C8B-B14F-4D97-AF65-F5344CB8AC3E}">
        <p14:creationId xmlns:p14="http://schemas.microsoft.com/office/powerpoint/2010/main" val="426810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Ear to Engineering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Limits of Human Hearing…easy to see from Cochlea</a:t>
            </a:r>
          </a:p>
          <a:p>
            <a:pPr lvl="1"/>
            <a:r>
              <a:rPr lang="en-US" dirty="0"/>
              <a:t>Cochlea only so long…</a:t>
            </a:r>
          </a:p>
          <a:p>
            <a:pPr lvl="2"/>
            <a:r>
              <a:rPr lang="en-US" dirty="0"/>
              <a:t>lowest frequencies: 20 Hz</a:t>
            </a:r>
          </a:p>
          <a:p>
            <a:pPr lvl="2"/>
            <a:r>
              <a:rPr lang="en-US" dirty="0"/>
              <a:t>Highest frequencies: 20 kHz</a:t>
            </a:r>
          </a:p>
          <a:p>
            <a:r>
              <a:rPr lang="en-US" dirty="0"/>
              <a:t>Also helps us understand ‘selectivity’</a:t>
            </a:r>
          </a:p>
          <a:p>
            <a:pPr lvl="1"/>
            <a:r>
              <a:rPr lang="en-US" dirty="0"/>
              <a:t>Our brain can choose to ‘listen’ to output of various filters</a:t>
            </a:r>
          </a:p>
          <a:p>
            <a:pPr lvl="1"/>
            <a:r>
              <a:rPr lang="en-US" sz="2000" i="1" dirty="0"/>
              <a:t>Example: At a party, but you can concentrate on conversation!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9" descr="Pages from MunkongJuang-IEEESP'08-AuditoryPerceptionCognition-6-Ear"/>
          <p:cNvPicPr>
            <a:picLocks noChangeAspect="1" noChangeArrowheads="1"/>
          </p:cNvPicPr>
          <p:nvPr/>
        </p:nvPicPr>
        <p:blipFill rotWithShape="1">
          <a:blip r:embed="rId3" cstate="print"/>
          <a:srcRect l="33327" t="61246" r="10903" b="13269"/>
          <a:stretch/>
        </p:blipFill>
        <p:spPr bwMode="auto">
          <a:xfrm>
            <a:off x="2168436" y="1410788"/>
            <a:ext cx="4493621" cy="26563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17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9178834" cy="838200"/>
          </a:xfrm>
        </p:spPr>
        <p:txBody>
          <a:bodyPr>
            <a:normAutofit/>
          </a:bodyPr>
          <a:lstStyle/>
          <a:p>
            <a:r>
              <a:rPr lang="en-US" sz="2800" dirty="0"/>
              <a:t>Auditory Thresholds – Measured by Fletcher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 descr="Pages from Fletcher-RevModPhys'40-AuditoryPatterns-HearingThreshold"/>
          <p:cNvPicPr>
            <a:picLocks noChangeAspect="1" noChangeArrowheads="1"/>
          </p:cNvPicPr>
          <p:nvPr/>
        </p:nvPicPr>
        <p:blipFill rotWithShape="1">
          <a:blip r:embed="rId2" cstate="print"/>
          <a:srcRect l="49020" t="63098" r="13725" b="20572"/>
          <a:stretch/>
        </p:blipFill>
        <p:spPr bwMode="auto">
          <a:xfrm>
            <a:off x="171995" y="1384663"/>
            <a:ext cx="8763000" cy="49720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910137" y="2189720"/>
            <a:ext cx="5391219" cy="92333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Low frequency &amp; very high frequency sounds</a:t>
            </a:r>
          </a:p>
          <a:p>
            <a:pPr algn="ctr"/>
            <a:r>
              <a:rPr lang="en-US" dirty="0"/>
              <a:t>must be </a:t>
            </a:r>
            <a:r>
              <a:rPr lang="en-US" u="sng" dirty="0"/>
              <a:t>intense</a:t>
            </a:r>
            <a:r>
              <a:rPr lang="en-US" dirty="0"/>
              <a:t> for us to interpret them as </a:t>
            </a:r>
          </a:p>
          <a:p>
            <a:pPr algn="ctr"/>
            <a:r>
              <a:rPr lang="en-US" dirty="0"/>
              <a:t>“loud” as sounds with frequencies in 1k to 5k range</a:t>
            </a:r>
          </a:p>
        </p:txBody>
      </p:sp>
      <p:pic>
        <p:nvPicPr>
          <p:cNvPr id="7" name="Picture 6" descr="http://www.et.byu.edu/~tom/family/Harvey_Fletcher/H_Fletch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2977" y="3302612"/>
            <a:ext cx="1348324" cy="17045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335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E 578–">
  <a:themeElements>
    <a:clrScheme name="Custom 3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>
    <a:lnDef>
      <a:spPr>
        <a:ln>
          <a:tailEnd type="arrow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Lecture_Template</Template>
  <TotalTime>20801</TotalTime>
  <Words>1617</Words>
  <Application>Microsoft Macintosh PowerPoint</Application>
  <PresentationFormat>On-screen Show (4:3)</PresentationFormat>
  <Paragraphs>416</Paragraphs>
  <Slides>40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Courier New</vt:lpstr>
      <vt:lpstr>Times New Roman</vt:lpstr>
      <vt:lpstr>Wingdings 2</vt:lpstr>
      <vt:lpstr>ESE 578–</vt:lpstr>
      <vt:lpstr>PowerPoint Presentation</vt:lpstr>
      <vt:lpstr>Lecture Topics</vt:lpstr>
      <vt:lpstr>Course Map – Week 6</vt:lpstr>
      <vt:lpstr>Lab 5: Measured own Fletcher Curve</vt:lpstr>
      <vt:lpstr>Lab 5: Measured Masking</vt:lpstr>
      <vt:lpstr>Psychoacoustics</vt:lpstr>
      <vt:lpstr>The Physical Ear – Take-away</vt:lpstr>
      <vt:lpstr>Physical Ear to Engineering Model</vt:lpstr>
      <vt:lpstr>Auditory Thresholds – Measured by Fletcher</vt:lpstr>
      <vt:lpstr>Auditory Masking</vt:lpstr>
      <vt:lpstr>Masking </vt:lpstr>
      <vt:lpstr>Frequency Domain Masking</vt:lpstr>
      <vt:lpstr>On-Frequency Masking</vt:lpstr>
      <vt:lpstr>On-Frequency Masking</vt:lpstr>
      <vt:lpstr>On-Frequency Masking</vt:lpstr>
      <vt:lpstr>On-Frequency Masking</vt:lpstr>
      <vt:lpstr>Off-Frequency Masking</vt:lpstr>
      <vt:lpstr>Frequency Masking</vt:lpstr>
      <vt:lpstr>Frequency Masking Example</vt:lpstr>
      <vt:lpstr>Demonstration</vt:lpstr>
      <vt:lpstr>Demonstration</vt:lpstr>
      <vt:lpstr>Frequency Masking Example</vt:lpstr>
      <vt:lpstr>Frequency Masking Example</vt:lpstr>
      <vt:lpstr>Preclass 2</vt:lpstr>
      <vt:lpstr>Frequency Masking @ Higher Frequencies</vt:lpstr>
      <vt:lpstr>Frequency Masking and Harmonics</vt:lpstr>
      <vt:lpstr>Time-Domain Masking (Temporal)</vt:lpstr>
      <vt:lpstr>Temporal Masking - Forwards</vt:lpstr>
      <vt:lpstr>Temporal Masking - Backwards</vt:lpstr>
      <vt:lpstr>Using Psychoacoustics in Digital Audio</vt:lpstr>
      <vt:lpstr>How do we use psychoacoustics in digital music compression?  (range)</vt:lpstr>
      <vt:lpstr>How do we use psychoacoustics in digital music compression?  (masking)</vt:lpstr>
      <vt:lpstr>How do we use psychoacoustics in digital music compression?  (masking)</vt:lpstr>
      <vt:lpstr>Preclass 3</vt:lpstr>
      <vt:lpstr>Basic Freq/masking Compression Idea</vt:lpstr>
      <vt:lpstr>Big Ideas</vt:lpstr>
      <vt:lpstr>Learn More</vt:lpstr>
      <vt:lpstr>Midterm – Online Quiz</vt:lpstr>
      <vt:lpstr>Coming up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ESE 250: Digital Audio Basics</dc:title>
  <dc:creator>Edin;Farmer</dc:creator>
  <cp:lastModifiedBy>Dehon, Andre</cp:lastModifiedBy>
  <cp:revision>609</cp:revision>
  <cp:lastPrinted>2020-02-19T14:16:38Z</cp:lastPrinted>
  <dcterms:created xsi:type="dcterms:W3CDTF">2018-02-11T20:38:15Z</dcterms:created>
  <dcterms:modified xsi:type="dcterms:W3CDTF">2021-02-23T20:41:48Z</dcterms:modified>
</cp:coreProperties>
</file>