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7"/>
  </p:notesMasterIdLst>
  <p:handoutMasterIdLst>
    <p:handoutMasterId r:id="rId68"/>
  </p:handoutMasterIdLst>
  <p:sldIdLst>
    <p:sldId id="307" r:id="rId2"/>
    <p:sldId id="308" r:id="rId3"/>
    <p:sldId id="311" r:id="rId4"/>
    <p:sldId id="318" r:id="rId5"/>
    <p:sldId id="431" r:id="rId6"/>
    <p:sldId id="449" r:id="rId7"/>
    <p:sldId id="451" r:id="rId8"/>
    <p:sldId id="452" r:id="rId9"/>
    <p:sldId id="456" r:id="rId10"/>
    <p:sldId id="458" r:id="rId11"/>
    <p:sldId id="459" r:id="rId12"/>
    <p:sldId id="460" r:id="rId13"/>
    <p:sldId id="461" r:id="rId14"/>
    <p:sldId id="526" r:id="rId15"/>
    <p:sldId id="532" r:id="rId16"/>
    <p:sldId id="527" r:id="rId17"/>
    <p:sldId id="528" r:id="rId18"/>
    <p:sldId id="529" r:id="rId19"/>
    <p:sldId id="530" r:id="rId20"/>
    <p:sldId id="531" r:id="rId21"/>
    <p:sldId id="525" r:id="rId22"/>
    <p:sldId id="467" r:id="rId23"/>
    <p:sldId id="468" r:id="rId24"/>
    <p:sldId id="469" r:id="rId25"/>
    <p:sldId id="470" r:id="rId26"/>
    <p:sldId id="471" r:id="rId27"/>
    <p:sldId id="472" r:id="rId28"/>
    <p:sldId id="473" r:id="rId29"/>
    <p:sldId id="474" r:id="rId30"/>
    <p:sldId id="538" r:id="rId31"/>
    <p:sldId id="533" r:id="rId32"/>
    <p:sldId id="475" r:id="rId33"/>
    <p:sldId id="476" r:id="rId34"/>
    <p:sldId id="477" r:id="rId35"/>
    <p:sldId id="478" r:id="rId36"/>
    <p:sldId id="479" r:id="rId37"/>
    <p:sldId id="480" r:id="rId38"/>
    <p:sldId id="481" r:id="rId39"/>
    <p:sldId id="535" r:id="rId40"/>
    <p:sldId id="482" r:id="rId41"/>
    <p:sldId id="483" r:id="rId42"/>
    <p:sldId id="484" r:id="rId43"/>
    <p:sldId id="485" r:id="rId44"/>
    <p:sldId id="486" r:id="rId45"/>
    <p:sldId id="487" r:id="rId46"/>
    <p:sldId id="488" r:id="rId47"/>
    <p:sldId id="489" r:id="rId48"/>
    <p:sldId id="490" r:id="rId49"/>
    <p:sldId id="491" r:id="rId50"/>
    <p:sldId id="492" r:id="rId51"/>
    <p:sldId id="493" r:id="rId52"/>
    <p:sldId id="494" r:id="rId53"/>
    <p:sldId id="495" r:id="rId54"/>
    <p:sldId id="496" r:id="rId55"/>
    <p:sldId id="497" r:id="rId56"/>
    <p:sldId id="498" r:id="rId57"/>
    <p:sldId id="499" r:id="rId58"/>
    <p:sldId id="500" r:id="rId59"/>
    <p:sldId id="501" r:id="rId60"/>
    <p:sldId id="502" r:id="rId61"/>
    <p:sldId id="503" r:id="rId62"/>
    <p:sldId id="509" r:id="rId63"/>
    <p:sldId id="505" r:id="rId64"/>
    <p:sldId id="504" r:id="rId65"/>
    <p:sldId id="537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33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42" autoAdjust="0"/>
    <p:restoredTop sz="92481" autoAdjust="0"/>
  </p:normalViewPr>
  <p:slideViewPr>
    <p:cSldViewPr snapToGrid="0">
      <p:cViewPr varScale="1">
        <p:scale>
          <a:sx n="102" d="100"/>
          <a:sy n="102" d="100"/>
        </p:scale>
        <p:origin x="14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D1B55-049B-42D7-8AA3-18C3C20C4336}" type="datetimeFigureOut">
              <a:rPr lang="en-US" smtClean="0"/>
              <a:pPr/>
              <a:t>4/2/21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A1EBE-2AF2-4254-AC3F-2FEB5D0CC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44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55527-9B63-4AEC-8D52-31FEBD65D890}" type="datetimeFigureOut">
              <a:rPr lang="en-US" smtClean="0"/>
              <a:pPr/>
              <a:t>4/2/21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87388-6114-4FC4-A839-2F2181B232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40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583F7-7D16-AE46-97B7-605414FECD42}" type="slidenum">
              <a:rPr lang="en-US"/>
              <a:pPr/>
              <a:t>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3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9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E87258-13AC-4839-B033-A978A2F110AC}" type="slidenum">
              <a:rPr lang="en-US" altLang="en-US"/>
              <a:pPr/>
              <a:t>63</a:t>
            </a:fld>
            <a:endParaRPr lang="en-US" alt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14732-B32F-4CB5-8E5B-7881B87913FA}" type="slidenum">
              <a:rPr lang="en-US" altLang="en-US"/>
              <a:pPr/>
              <a:t>64</a:t>
            </a:fld>
            <a:endParaRPr lang="en-US" altLang="en-US"/>
          </a:p>
        </p:txBody>
      </p:sp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5C57-0957-47CC-A9CC-809F2EC380BE}" type="datetime1">
              <a:rPr lang="en-US" smtClean="0"/>
              <a:pPr/>
              <a:t>4/2/21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ESE 250 - Spring'13 DeHon, Kod &amp; Kadric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-48260"/>
            <a:ext cx="9151620" cy="10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F950B-F33A-4B73-8777-E024CDA5DE5D}" type="datetime1">
              <a:rPr lang="en-US" smtClean="0"/>
              <a:pPr/>
              <a:t>4/2/21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9539-19DC-4B30-B68D-C9110802E528}" type="datetime1">
              <a:rPr lang="en-US" smtClean="0"/>
              <a:pPr/>
              <a:t>4/2/21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4/2/21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</p:cSld>
  <p:clrMapOvr>
    <a:masterClrMapping/>
  </p:clrMapOvr>
  <p:transition>
    <p:fade/>
  </p:transition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4/2/21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928781"/>
      </p:ext>
    </p:extLst>
  </p:cSld>
  <p:clrMapOvr>
    <a:masterClrMapping/>
  </p:clrMapOvr>
  <p:transition>
    <p:fade/>
  </p:transition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4/2/21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018719"/>
      </p:ext>
    </p:extLst>
  </p:cSld>
  <p:clrMapOvr>
    <a:masterClrMapping/>
  </p:clrMapOvr>
  <p:transition>
    <p:fade/>
  </p:transition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4/2/21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804470"/>
      </p:ext>
    </p:extLst>
  </p:cSld>
  <p:clrMapOvr>
    <a:masterClrMapping/>
  </p:clrMapOvr>
  <p:transition>
    <p:fade/>
  </p:transition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4/2/21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4/2/21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4/2/21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4/2/21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715E-755C-488E-A7F0-4DC0E3A54954}" type="datetime1">
              <a:rPr lang="en-US" smtClean="0"/>
              <a:pPr/>
              <a:t>4/2/21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534912"/>
            <a:ext cx="758952" cy="246888"/>
          </a:xfrm>
        </p:spPr>
        <p:txBody>
          <a:bodyPr/>
          <a:lstStyle>
            <a:lvl1pPr>
              <a:defRPr sz="1400" b="1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4/2/21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4/2/21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4/2/21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4/2/21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4/2/21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4/2/21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4/2/21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805E-1D09-481B-989B-DDCEB6817352}" type="datetime1">
              <a:rPr lang="en-US" smtClean="0"/>
              <a:pPr/>
              <a:t>4/2/21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A737E-C098-4C72-A5D9-081BF6BEAE62}" type="datetime1">
              <a:rPr lang="en-US" smtClean="0"/>
              <a:pPr/>
              <a:t>4/2/21</a:t>
            </a:fld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39E6-083C-427E-BFC5-BAC7B8B12156}" type="datetime1">
              <a:rPr lang="en-US" smtClean="0"/>
              <a:pPr/>
              <a:t>4/2/21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8F2D5-EC41-4D26-B054-0AE76096061B}" type="datetime1">
              <a:rPr lang="en-US" smtClean="0"/>
              <a:pPr/>
              <a:t>4/2/21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4174-8509-4CC6-B426-0967D399E45D}" type="datetime1">
              <a:rPr lang="en-US" smtClean="0"/>
              <a:pPr/>
              <a:t>4/2/21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048D-4375-401E-BA4B-1AF87E096186}" type="datetime1">
              <a:rPr lang="en-US" smtClean="0"/>
              <a:pPr/>
              <a:t>4/2/21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97023-D04D-4867-BB4D-A390E03C071C}" type="datetime1">
              <a:rPr lang="en-US" smtClean="0"/>
              <a:pPr/>
              <a:t>4/2/21</a:t>
            </a:fld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305A6B6-EAA9-41B8-90C2-42E5107B6818}" type="datetime1">
              <a:rPr lang="en-US" smtClean="0"/>
              <a:pPr/>
              <a:t>4/2/21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da-DK"/>
              <a:t>ESE 250 - Spring'13 DeHon, Kod &amp; Kadric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sm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wmf"/><Relationship Id="rId5" Type="http://schemas.openxmlformats.org/officeDocument/2006/relationships/image" Target="../media/image9.gif"/><Relationship Id="rId10" Type="http://schemas.openxmlformats.org/officeDocument/2006/relationships/image" Target="../media/image14.png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202861" y="5943600"/>
            <a:ext cx="3712539" cy="531812"/>
          </a:xfrm>
        </p:spPr>
        <p:txBody>
          <a:bodyPr/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Based on slides © 2009--2021 DeHon</a:t>
            </a:r>
          </a:p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Additional Material © 2014 Farmer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C20A-B789-3C45-8C0A-FDB5AD81E208}" type="slidenum">
              <a:rPr lang="en-US"/>
              <a:pPr/>
              <a:t>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410200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/>
              <a:t>ESE 150 – </a:t>
            </a:r>
            <a:br>
              <a:rPr lang="en-US" sz="3200" b="1" dirty="0"/>
            </a:br>
            <a:r>
              <a:rPr lang="en-US" sz="3200" b="1" dirty="0"/>
              <a:t>Digital Audio Basics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44196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/>
              <a:t>Lecture #20 – Networking</a:t>
            </a:r>
          </a:p>
        </p:txBody>
      </p:sp>
      <p:pic>
        <p:nvPicPr>
          <p:cNvPr id="17715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17" y="2697162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8" name="Picture 6" descr="http://cdn6.igeeksblog.com/wp-content/uploads/Bose-SoundDock-Series-III-Best-iPhone-5-Speaker-Docks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2"/>
          <a:stretch/>
        </p:blipFill>
        <p:spPr bwMode="auto">
          <a:xfrm>
            <a:off x="0" y="2143125"/>
            <a:ext cx="3419475" cy="288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http://www.sageaudio.com/blog/wp-content/uploads/2012/09/audio-mastering-digital-qual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493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167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Start Simple</a:t>
            </a:r>
          </a:p>
        </p:txBody>
      </p:sp>
      <p:sp>
        <p:nvSpPr>
          <p:cNvPr id="82330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Add more computers to same pair of wires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 marL="342900" lvl="1" indent="-342900">
              <a:buFont typeface="Wingdings 2"/>
              <a:buChar char=""/>
            </a:pPr>
            <a:r>
              <a:rPr lang="en-US" altLang="en-US" dirty="0"/>
              <a:t>All computers on wire see all the data on the wire</a:t>
            </a:r>
          </a:p>
          <a:p>
            <a:pPr lvl="1"/>
            <a:r>
              <a:rPr lang="en-US" altLang="en-US" i="1" dirty="0"/>
              <a:t>How do computers know who the message is for?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AE5A-C9B2-4AF1-8E18-1232A908FE74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8232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453" y="2751881"/>
            <a:ext cx="62611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90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Extended Packet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Extend our packet header:</a:t>
            </a:r>
          </a:p>
          <a:p>
            <a:pPr lvl="1"/>
            <a:r>
              <a:rPr lang="en-US" altLang="en-US"/>
              <a:t>Destination computer</a:t>
            </a:r>
          </a:p>
          <a:p>
            <a:pPr lvl="1"/>
            <a:r>
              <a:rPr lang="en-US" altLang="en-US"/>
              <a:t>Process on destination computer</a:t>
            </a:r>
          </a:p>
          <a:p>
            <a:pPr lvl="1"/>
            <a:r>
              <a:rPr lang="en-US" altLang="en-US"/>
              <a:t>Sending computer</a:t>
            </a:r>
          </a:p>
          <a:p>
            <a:pPr lvl="1"/>
            <a:r>
              <a:rPr lang="en-US" altLang="en-US"/>
              <a:t>Process on sending computer</a:t>
            </a:r>
          </a:p>
          <a:p>
            <a:pPr lvl="1"/>
            <a:endParaRPr lang="en-US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7E84A-C147-43E9-912E-911419B5788C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8243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51957"/>
            <a:ext cx="6019800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86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3D1FB-E8C6-4DCC-AB78-E89A275A8024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84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Network Layer</a:t>
            </a:r>
          </a:p>
        </p:txBody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responsible for end-to-end (source to destination) packet delivery</a:t>
            </a:r>
          </a:p>
        </p:txBody>
      </p:sp>
      <p:pic>
        <p:nvPicPr>
          <p:cNvPr id="7" name="Picture 2" descr="http://ccna5.com/wp-content/uploads/2010/06/Osi-Layer-Mod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78" y="3309318"/>
            <a:ext cx="4686040" cy="295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876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5C59D-2033-4194-9F46-4F0627E4E50C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Virtualization Effect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Each pair of processes on different computers </a:t>
            </a:r>
          </a:p>
          <a:p>
            <a:pPr lvl="1"/>
            <a:r>
              <a:rPr lang="en-US" altLang="en-US" dirty="0"/>
              <a:t>Has the view of a point-to-point connection</a:t>
            </a:r>
          </a:p>
          <a:p>
            <a:pPr lvl="1"/>
            <a:r>
              <a:rPr lang="en-US" altLang="en-US" dirty="0"/>
              <a:t>Each process, thinks it “owns the network” and has a dedicated connection to the other node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9080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86971BE-DD69-D74E-AE76-064F992C4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Abstractions for Sharing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CEE59B-3D42-EB4C-86C1-8643D5D2D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Virtualized Processor</a:t>
            </a:r>
          </a:p>
          <a:p>
            <a:pPr lvl="1"/>
            <a:r>
              <a:rPr lang="en-US" dirty="0"/>
              <a:t>Share single processor among multiple tasks</a:t>
            </a:r>
          </a:p>
          <a:p>
            <a:pPr lvl="1"/>
            <a:r>
              <a:rPr lang="en-US" dirty="0"/>
              <a:t>Make it look like process (program) has its own processor</a:t>
            </a:r>
          </a:p>
          <a:p>
            <a:r>
              <a:rPr lang="en-US" dirty="0"/>
              <a:t>Virtualized Communication between programs</a:t>
            </a:r>
          </a:p>
          <a:p>
            <a:pPr lvl="1"/>
            <a:r>
              <a:rPr lang="en-US" dirty="0"/>
              <a:t>Share wires and processors</a:t>
            </a:r>
          </a:p>
          <a:p>
            <a:pPr lvl="1"/>
            <a:r>
              <a:rPr lang="en-US" dirty="0"/>
              <a:t>Make it look like a dedicated point-to-point link between processes (programs)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513ADC-B788-6841-8A66-D73179E20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15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9ED1EA-2B9E-7348-B49C-672C1A1B20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4AD897-515F-6546-8BEE-EE512DCF5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5D9F643-C2DB-7A43-92C6-42E6B482A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Simulation</a:t>
            </a:r>
          </a:p>
        </p:txBody>
      </p:sp>
    </p:spTree>
    <p:extLst>
      <p:ext uri="{BB962C8B-B14F-4D97-AF65-F5344CB8AC3E}">
        <p14:creationId xmlns:p14="http://schemas.microsoft.com/office/powerpoint/2010/main" val="477573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Simulation 2</a:t>
            </a:r>
          </a:p>
        </p:txBody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Send </a:t>
            </a:r>
            <a:r>
              <a:rPr lang="en-US" altLang="en-US" u="sng" dirty="0"/>
              <a:t>4 verses </a:t>
            </a:r>
            <a:r>
              <a:rPr lang="en-US" altLang="en-US" dirty="0"/>
              <a:t>or </a:t>
            </a:r>
            <a:r>
              <a:rPr lang="en-US" altLang="en-US" u="sng" dirty="0"/>
              <a:t>digits</a:t>
            </a:r>
            <a:r>
              <a:rPr lang="en-US" altLang="en-US" dirty="0"/>
              <a:t> from each</a:t>
            </a:r>
          </a:p>
          <a:p>
            <a:pPr lvl="1"/>
            <a:r>
              <a:rPr lang="en-US" altLang="en-US" dirty="0"/>
              <a:t>from song-server serving 2 songs</a:t>
            </a:r>
          </a:p>
          <a:p>
            <a:pPr lvl="1"/>
            <a:r>
              <a:rPr lang="en-US" altLang="en-US" dirty="0"/>
              <a:t>And digit-server serving 2 fundamental constants</a:t>
            </a:r>
          </a:p>
          <a:p>
            <a:pPr lvl="1"/>
            <a:r>
              <a:rPr lang="en-US" altLang="en-US" dirty="0"/>
              <a:t>To two clients</a:t>
            </a:r>
          </a:p>
          <a:p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E286D-FE88-49D0-88CB-DF10A822A7DA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6549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529A7-8DC2-4365-9062-24599D5FCB87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873524" name="Rectangle 52"/>
          <p:cNvSpPr>
            <a:spLocks noChangeArrowheads="1"/>
          </p:cNvSpPr>
          <p:nvPr/>
        </p:nvSpPr>
        <p:spPr bwMode="auto">
          <a:xfrm>
            <a:off x="8382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347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altLang="en-US"/>
              <a:t>Simulation 2</a:t>
            </a:r>
          </a:p>
        </p:txBody>
      </p:sp>
      <p:sp>
        <p:nvSpPr>
          <p:cNvPr id="873474" name="Rectangle 2"/>
          <p:cNvSpPr>
            <a:spLocks noChangeArrowheads="1"/>
          </p:cNvSpPr>
          <p:nvPr/>
        </p:nvSpPr>
        <p:spPr bwMode="auto">
          <a:xfrm>
            <a:off x="5029200" y="1295400"/>
            <a:ext cx="3200400" cy="23622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73521" name="Group 49"/>
          <p:cNvGrpSpPr>
            <a:grpSpLocks/>
          </p:cNvGrpSpPr>
          <p:nvPr/>
        </p:nvGrpSpPr>
        <p:grpSpPr bwMode="auto">
          <a:xfrm>
            <a:off x="5410200" y="1371600"/>
            <a:ext cx="2209800" cy="1447800"/>
            <a:chOff x="3408" y="960"/>
            <a:chExt cx="1392" cy="912"/>
          </a:xfrm>
        </p:grpSpPr>
        <p:sp>
          <p:nvSpPr>
            <p:cNvPr id="873478" name="Oval 6"/>
            <p:cNvSpPr>
              <a:spLocks noChangeArrowheads="1"/>
            </p:cNvSpPr>
            <p:nvPr/>
          </p:nvSpPr>
          <p:spPr bwMode="auto">
            <a:xfrm>
              <a:off x="3408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SA3</a:t>
              </a:r>
            </a:p>
          </p:txBody>
        </p:sp>
        <p:sp>
          <p:nvSpPr>
            <p:cNvPr id="873479" name="Oval 7"/>
            <p:cNvSpPr>
              <a:spLocks noChangeArrowheads="1"/>
            </p:cNvSpPr>
            <p:nvPr/>
          </p:nvSpPr>
          <p:spPr bwMode="auto">
            <a:xfrm>
              <a:off x="4368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SA4</a:t>
              </a:r>
            </a:p>
          </p:txBody>
        </p:sp>
        <p:sp>
          <p:nvSpPr>
            <p:cNvPr id="873480" name="Oval 8"/>
            <p:cNvSpPr>
              <a:spLocks noChangeArrowheads="1"/>
            </p:cNvSpPr>
            <p:nvPr/>
          </p:nvSpPr>
          <p:spPr bwMode="auto">
            <a:xfrm>
              <a:off x="3936" y="1440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T3</a:t>
              </a:r>
            </a:p>
          </p:txBody>
        </p:sp>
        <p:sp>
          <p:nvSpPr>
            <p:cNvPr id="873485" name="Line 13"/>
            <p:cNvSpPr>
              <a:spLocks noChangeShapeType="1"/>
            </p:cNvSpPr>
            <p:nvPr/>
          </p:nvSpPr>
          <p:spPr bwMode="auto">
            <a:xfrm>
              <a:off x="3600" y="1392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3486" name="Line 14"/>
            <p:cNvSpPr>
              <a:spLocks noChangeShapeType="1"/>
            </p:cNvSpPr>
            <p:nvPr/>
          </p:nvSpPr>
          <p:spPr bwMode="auto">
            <a:xfrm flipH="1">
              <a:off x="4320" y="1392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3475" name="Rectangle 3"/>
          <p:cNvSpPr>
            <a:spLocks noChangeArrowheads="1"/>
          </p:cNvSpPr>
          <p:nvPr/>
        </p:nvSpPr>
        <p:spPr bwMode="auto">
          <a:xfrm>
            <a:off x="51054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3481" name="Oval 9"/>
          <p:cNvSpPr>
            <a:spLocks noChangeArrowheads="1"/>
          </p:cNvSpPr>
          <p:nvPr/>
        </p:nvSpPr>
        <p:spPr bwMode="auto">
          <a:xfrm>
            <a:off x="6324600" y="5181600"/>
            <a:ext cx="685800" cy="6858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T4</a:t>
            </a:r>
          </a:p>
        </p:txBody>
      </p:sp>
      <p:sp>
        <p:nvSpPr>
          <p:cNvPr id="873482" name="Oval 10"/>
          <p:cNvSpPr>
            <a:spLocks noChangeArrowheads="1"/>
          </p:cNvSpPr>
          <p:nvPr/>
        </p:nvSpPr>
        <p:spPr bwMode="auto">
          <a:xfrm>
            <a:off x="54864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CA3</a:t>
            </a:r>
          </a:p>
        </p:txBody>
      </p:sp>
      <p:sp>
        <p:nvSpPr>
          <p:cNvPr id="873483" name="Oval 11"/>
          <p:cNvSpPr>
            <a:spLocks noChangeArrowheads="1"/>
          </p:cNvSpPr>
          <p:nvPr/>
        </p:nvSpPr>
        <p:spPr bwMode="auto">
          <a:xfrm>
            <a:off x="72390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CA4</a:t>
            </a:r>
          </a:p>
        </p:txBody>
      </p:sp>
      <p:sp>
        <p:nvSpPr>
          <p:cNvPr id="873489" name="Line 17"/>
          <p:cNvSpPr>
            <a:spLocks noChangeShapeType="1"/>
          </p:cNvSpPr>
          <p:nvPr/>
        </p:nvSpPr>
        <p:spPr bwMode="auto">
          <a:xfrm flipH="1">
            <a:off x="6096000" y="5791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490" name="Line 18"/>
          <p:cNvSpPr>
            <a:spLocks noChangeShapeType="1"/>
          </p:cNvSpPr>
          <p:nvPr/>
        </p:nvSpPr>
        <p:spPr bwMode="auto">
          <a:xfrm>
            <a:off x="6858000" y="5791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494" name="Rectangle 22"/>
          <p:cNvSpPr>
            <a:spLocks noChangeArrowheads="1"/>
          </p:cNvSpPr>
          <p:nvPr/>
        </p:nvSpPr>
        <p:spPr bwMode="auto">
          <a:xfrm>
            <a:off x="838200" y="1295400"/>
            <a:ext cx="3200400" cy="23622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73520" name="Group 48"/>
          <p:cNvGrpSpPr>
            <a:grpSpLocks/>
          </p:cNvGrpSpPr>
          <p:nvPr/>
        </p:nvGrpSpPr>
        <p:grpSpPr bwMode="auto">
          <a:xfrm>
            <a:off x="1295400" y="1371600"/>
            <a:ext cx="2209800" cy="1447800"/>
            <a:chOff x="816" y="960"/>
            <a:chExt cx="1392" cy="912"/>
          </a:xfrm>
        </p:grpSpPr>
        <p:sp>
          <p:nvSpPr>
            <p:cNvPr id="873495" name="Oval 23"/>
            <p:cNvSpPr>
              <a:spLocks noChangeArrowheads="1"/>
            </p:cNvSpPr>
            <p:nvPr/>
          </p:nvSpPr>
          <p:spPr bwMode="auto">
            <a:xfrm>
              <a:off x="816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SA1</a:t>
              </a:r>
            </a:p>
          </p:txBody>
        </p:sp>
        <p:sp>
          <p:nvSpPr>
            <p:cNvPr id="873496" name="Oval 24"/>
            <p:cNvSpPr>
              <a:spLocks noChangeArrowheads="1"/>
            </p:cNvSpPr>
            <p:nvPr/>
          </p:nvSpPr>
          <p:spPr bwMode="auto">
            <a:xfrm>
              <a:off x="1776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SA2</a:t>
              </a:r>
            </a:p>
          </p:txBody>
        </p:sp>
        <p:sp>
          <p:nvSpPr>
            <p:cNvPr id="873497" name="Oval 25"/>
            <p:cNvSpPr>
              <a:spLocks noChangeArrowheads="1"/>
            </p:cNvSpPr>
            <p:nvPr/>
          </p:nvSpPr>
          <p:spPr bwMode="auto">
            <a:xfrm>
              <a:off x="1344" y="1440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T1</a:t>
              </a:r>
            </a:p>
          </p:txBody>
        </p:sp>
        <p:sp>
          <p:nvSpPr>
            <p:cNvPr id="873498" name="Line 26"/>
            <p:cNvSpPr>
              <a:spLocks noChangeShapeType="1"/>
            </p:cNvSpPr>
            <p:nvPr/>
          </p:nvSpPr>
          <p:spPr bwMode="auto">
            <a:xfrm>
              <a:off x="1008" y="1392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3499" name="Line 27"/>
            <p:cNvSpPr>
              <a:spLocks noChangeShapeType="1"/>
            </p:cNvSpPr>
            <p:nvPr/>
          </p:nvSpPr>
          <p:spPr bwMode="auto">
            <a:xfrm flipH="1">
              <a:off x="1728" y="1392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3522" name="Group 50"/>
          <p:cNvGrpSpPr>
            <a:grpSpLocks/>
          </p:cNvGrpSpPr>
          <p:nvPr/>
        </p:nvGrpSpPr>
        <p:grpSpPr bwMode="auto">
          <a:xfrm>
            <a:off x="1219200" y="5200650"/>
            <a:ext cx="2438400" cy="1600200"/>
            <a:chOff x="768" y="3024"/>
            <a:chExt cx="1536" cy="1008"/>
          </a:xfrm>
        </p:grpSpPr>
        <p:sp>
          <p:nvSpPr>
            <p:cNvPr id="873503" name="Oval 31"/>
            <p:cNvSpPr>
              <a:spLocks noChangeArrowheads="1"/>
            </p:cNvSpPr>
            <p:nvPr/>
          </p:nvSpPr>
          <p:spPr bwMode="auto">
            <a:xfrm>
              <a:off x="1296" y="3024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T2</a:t>
              </a:r>
            </a:p>
          </p:txBody>
        </p:sp>
        <p:sp>
          <p:nvSpPr>
            <p:cNvPr id="873504" name="Oval 32"/>
            <p:cNvSpPr>
              <a:spLocks noChangeArrowheads="1"/>
            </p:cNvSpPr>
            <p:nvPr/>
          </p:nvSpPr>
          <p:spPr bwMode="auto">
            <a:xfrm>
              <a:off x="768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CA1</a:t>
              </a:r>
            </a:p>
          </p:txBody>
        </p:sp>
        <p:sp>
          <p:nvSpPr>
            <p:cNvPr id="873505" name="Oval 33"/>
            <p:cNvSpPr>
              <a:spLocks noChangeArrowheads="1"/>
            </p:cNvSpPr>
            <p:nvPr/>
          </p:nvSpPr>
          <p:spPr bwMode="auto">
            <a:xfrm>
              <a:off x="1872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CA2</a:t>
              </a:r>
            </a:p>
          </p:txBody>
        </p:sp>
        <p:sp>
          <p:nvSpPr>
            <p:cNvPr id="873507" name="Line 35"/>
            <p:cNvSpPr>
              <a:spLocks noChangeShapeType="1"/>
            </p:cNvSpPr>
            <p:nvPr/>
          </p:nvSpPr>
          <p:spPr bwMode="auto">
            <a:xfrm flipH="1">
              <a:off x="1152" y="340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3508" name="Line 36"/>
            <p:cNvSpPr>
              <a:spLocks noChangeShapeType="1"/>
            </p:cNvSpPr>
            <p:nvPr/>
          </p:nvSpPr>
          <p:spPr bwMode="auto">
            <a:xfrm>
              <a:off x="1632" y="3408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3484" name="Oval 12"/>
          <p:cNvSpPr>
            <a:spLocks noChangeArrowheads="1"/>
          </p:cNvSpPr>
          <p:nvPr/>
        </p:nvSpPr>
        <p:spPr bwMode="auto">
          <a:xfrm>
            <a:off x="4191000" y="3581400"/>
            <a:ext cx="685800" cy="685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W1</a:t>
            </a:r>
          </a:p>
        </p:txBody>
      </p:sp>
      <p:sp>
        <p:nvSpPr>
          <p:cNvPr id="873516" name="Oval 44"/>
          <p:cNvSpPr>
            <a:spLocks noChangeArrowheads="1"/>
          </p:cNvSpPr>
          <p:nvPr/>
        </p:nvSpPr>
        <p:spPr bwMode="auto">
          <a:xfrm>
            <a:off x="2133600" y="29718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N1</a:t>
            </a:r>
          </a:p>
        </p:txBody>
      </p:sp>
      <p:sp>
        <p:nvSpPr>
          <p:cNvPr id="873517" name="Oval 45"/>
          <p:cNvSpPr>
            <a:spLocks noChangeArrowheads="1"/>
          </p:cNvSpPr>
          <p:nvPr/>
        </p:nvSpPr>
        <p:spPr bwMode="auto">
          <a:xfrm>
            <a:off x="6248400" y="29718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N3</a:t>
            </a:r>
          </a:p>
        </p:txBody>
      </p:sp>
      <p:sp>
        <p:nvSpPr>
          <p:cNvPr id="873518" name="Oval 46"/>
          <p:cNvSpPr>
            <a:spLocks noChangeArrowheads="1"/>
          </p:cNvSpPr>
          <p:nvPr/>
        </p:nvSpPr>
        <p:spPr bwMode="auto">
          <a:xfrm>
            <a:off x="20574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N2</a:t>
            </a:r>
          </a:p>
        </p:txBody>
      </p:sp>
      <p:sp>
        <p:nvSpPr>
          <p:cNvPr id="873519" name="Oval 47"/>
          <p:cNvSpPr>
            <a:spLocks noChangeArrowheads="1"/>
          </p:cNvSpPr>
          <p:nvPr/>
        </p:nvSpPr>
        <p:spPr bwMode="auto">
          <a:xfrm>
            <a:off x="63246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N4</a:t>
            </a:r>
          </a:p>
        </p:txBody>
      </p:sp>
      <p:sp>
        <p:nvSpPr>
          <p:cNvPr id="873526" name="Line 54"/>
          <p:cNvSpPr>
            <a:spLocks noChangeShapeType="1"/>
          </p:cNvSpPr>
          <p:nvPr/>
        </p:nvSpPr>
        <p:spPr bwMode="auto">
          <a:xfrm>
            <a:off x="65532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528" name="Line 56"/>
          <p:cNvSpPr>
            <a:spLocks noChangeShapeType="1"/>
          </p:cNvSpPr>
          <p:nvPr/>
        </p:nvSpPr>
        <p:spPr bwMode="auto">
          <a:xfrm>
            <a:off x="24384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529" name="Line 57"/>
          <p:cNvSpPr>
            <a:spLocks noChangeShapeType="1"/>
          </p:cNvSpPr>
          <p:nvPr/>
        </p:nvSpPr>
        <p:spPr bwMode="auto">
          <a:xfrm>
            <a:off x="24384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530" name="Line 58"/>
          <p:cNvSpPr>
            <a:spLocks noChangeShapeType="1"/>
          </p:cNvSpPr>
          <p:nvPr/>
        </p:nvSpPr>
        <p:spPr bwMode="auto">
          <a:xfrm>
            <a:off x="67056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531" name="Line 59"/>
          <p:cNvSpPr>
            <a:spLocks noChangeShapeType="1"/>
          </p:cNvSpPr>
          <p:nvPr/>
        </p:nvSpPr>
        <p:spPr bwMode="auto">
          <a:xfrm>
            <a:off x="2438400" y="3657600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532" name="Line 60"/>
          <p:cNvSpPr>
            <a:spLocks noChangeShapeType="1"/>
          </p:cNvSpPr>
          <p:nvPr/>
        </p:nvSpPr>
        <p:spPr bwMode="auto">
          <a:xfrm flipH="1">
            <a:off x="2362200" y="4191000"/>
            <a:ext cx="1981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533" name="Line 61"/>
          <p:cNvSpPr>
            <a:spLocks noChangeShapeType="1"/>
          </p:cNvSpPr>
          <p:nvPr/>
        </p:nvSpPr>
        <p:spPr bwMode="auto">
          <a:xfrm flipH="1">
            <a:off x="4876800" y="3657600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534" name="Line 62"/>
          <p:cNvSpPr>
            <a:spLocks noChangeShapeType="1"/>
          </p:cNvSpPr>
          <p:nvPr/>
        </p:nvSpPr>
        <p:spPr bwMode="auto">
          <a:xfrm>
            <a:off x="4800600" y="4191000"/>
            <a:ext cx="1905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B3655BD-ACC9-7D45-B245-C617B3ED0A33}"/>
              </a:ext>
            </a:extLst>
          </p:cNvPr>
          <p:cNvSpPr txBox="1"/>
          <p:nvPr/>
        </p:nvSpPr>
        <p:spPr>
          <a:xfrm>
            <a:off x="5156822" y="431113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07B3942-AF74-1749-AE57-7FBD53D168A3}"/>
              </a:ext>
            </a:extLst>
          </p:cNvPr>
          <p:cNvSpPr txBox="1"/>
          <p:nvPr/>
        </p:nvSpPr>
        <p:spPr>
          <a:xfrm>
            <a:off x="5149790" y="326198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DD5BE1E-4C09-0C47-99D8-45228F2AF630}"/>
              </a:ext>
            </a:extLst>
          </p:cNvPr>
          <p:cNvSpPr txBox="1"/>
          <p:nvPr/>
        </p:nvSpPr>
        <p:spPr>
          <a:xfrm>
            <a:off x="3379445" y="326198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D52BD01-8866-8949-8602-77D79F60A3FA}"/>
              </a:ext>
            </a:extLst>
          </p:cNvPr>
          <p:cNvSpPr txBox="1"/>
          <p:nvPr/>
        </p:nvSpPr>
        <p:spPr>
          <a:xfrm>
            <a:off x="3295443" y="436185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06735CF-0D95-8444-82B3-37701AA5AD4C}"/>
              </a:ext>
            </a:extLst>
          </p:cNvPr>
          <p:cNvSpPr txBox="1"/>
          <p:nvPr/>
        </p:nvSpPr>
        <p:spPr>
          <a:xfrm>
            <a:off x="6146061" y="126313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8F1D2B9-AFA3-0649-852E-DF3143800F79}"/>
              </a:ext>
            </a:extLst>
          </p:cNvPr>
          <p:cNvSpPr txBox="1"/>
          <p:nvPr/>
        </p:nvSpPr>
        <p:spPr>
          <a:xfrm>
            <a:off x="2028695" y="126639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37883F6-3888-A740-A84D-4EE9830DC728}"/>
              </a:ext>
            </a:extLst>
          </p:cNvPr>
          <p:cNvSpPr txBox="1"/>
          <p:nvPr/>
        </p:nvSpPr>
        <p:spPr>
          <a:xfrm>
            <a:off x="6289087" y="634652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93FBD06-CBC2-AA49-B4F4-CA13C623CCB2}"/>
              </a:ext>
            </a:extLst>
          </p:cNvPr>
          <p:cNvSpPr txBox="1"/>
          <p:nvPr/>
        </p:nvSpPr>
        <p:spPr>
          <a:xfrm>
            <a:off x="2019300" y="641246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1973059086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98A5-E7EA-4167-A567-ECC11E9FE701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880642" name="Rectangle 2"/>
          <p:cNvSpPr>
            <a:spLocks noChangeArrowheads="1"/>
          </p:cNvSpPr>
          <p:nvPr/>
        </p:nvSpPr>
        <p:spPr bwMode="auto">
          <a:xfrm>
            <a:off x="8382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4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altLang="en-US"/>
              <a:t>Simulation 2</a:t>
            </a:r>
          </a:p>
        </p:txBody>
      </p:sp>
      <p:sp>
        <p:nvSpPr>
          <p:cNvPr id="880644" name="Rectangle 4"/>
          <p:cNvSpPr>
            <a:spLocks noChangeArrowheads="1"/>
          </p:cNvSpPr>
          <p:nvPr/>
        </p:nvSpPr>
        <p:spPr bwMode="auto">
          <a:xfrm>
            <a:off x="5029200" y="1295400"/>
            <a:ext cx="3200400" cy="23622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80645" name="Group 5"/>
          <p:cNvGrpSpPr>
            <a:grpSpLocks/>
          </p:cNvGrpSpPr>
          <p:nvPr/>
        </p:nvGrpSpPr>
        <p:grpSpPr bwMode="auto">
          <a:xfrm>
            <a:off x="5410200" y="1371600"/>
            <a:ext cx="2209800" cy="1447800"/>
            <a:chOff x="3408" y="960"/>
            <a:chExt cx="1392" cy="912"/>
          </a:xfrm>
        </p:grpSpPr>
        <p:sp>
          <p:nvSpPr>
            <p:cNvPr id="880646" name="Oval 6"/>
            <p:cNvSpPr>
              <a:spLocks noChangeArrowheads="1"/>
            </p:cNvSpPr>
            <p:nvPr/>
          </p:nvSpPr>
          <p:spPr bwMode="auto">
            <a:xfrm>
              <a:off x="3408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SA3</a:t>
              </a:r>
            </a:p>
          </p:txBody>
        </p:sp>
        <p:sp>
          <p:nvSpPr>
            <p:cNvPr id="880647" name="Oval 7"/>
            <p:cNvSpPr>
              <a:spLocks noChangeArrowheads="1"/>
            </p:cNvSpPr>
            <p:nvPr/>
          </p:nvSpPr>
          <p:spPr bwMode="auto">
            <a:xfrm>
              <a:off x="4368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SA4</a:t>
              </a:r>
            </a:p>
          </p:txBody>
        </p:sp>
        <p:sp>
          <p:nvSpPr>
            <p:cNvPr id="880648" name="Oval 8"/>
            <p:cNvSpPr>
              <a:spLocks noChangeArrowheads="1"/>
            </p:cNvSpPr>
            <p:nvPr/>
          </p:nvSpPr>
          <p:spPr bwMode="auto">
            <a:xfrm>
              <a:off x="3936" y="1440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T3</a:t>
              </a:r>
            </a:p>
          </p:txBody>
        </p:sp>
        <p:sp>
          <p:nvSpPr>
            <p:cNvPr id="880649" name="Line 9"/>
            <p:cNvSpPr>
              <a:spLocks noChangeShapeType="1"/>
            </p:cNvSpPr>
            <p:nvPr/>
          </p:nvSpPr>
          <p:spPr bwMode="auto">
            <a:xfrm>
              <a:off x="3600" y="1392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650" name="Line 10"/>
            <p:cNvSpPr>
              <a:spLocks noChangeShapeType="1"/>
            </p:cNvSpPr>
            <p:nvPr/>
          </p:nvSpPr>
          <p:spPr bwMode="auto">
            <a:xfrm flipH="1">
              <a:off x="4320" y="1392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0651" name="Rectangle 11"/>
          <p:cNvSpPr>
            <a:spLocks noChangeArrowheads="1"/>
          </p:cNvSpPr>
          <p:nvPr/>
        </p:nvSpPr>
        <p:spPr bwMode="auto">
          <a:xfrm>
            <a:off x="51054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52" name="Oval 12"/>
          <p:cNvSpPr>
            <a:spLocks noChangeArrowheads="1"/>
          </p:cNvSpPr>
          <p:nvPr/>
        </p:nvSpPr>
        <p:spPr bwMode="auto">
          <a:xfrm>
            <a:off x="6324600" y="5181600"/>
            <a:ext cx="685800" cy="6858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T4</a:t>
            </a:r>
          </a:p>
        </p:txBody>
      </p:sp>
      <p:sp>
        <p:nvSpPr>
          <p:cNvPr id="880653" name="Oval 13"/>
          <p:cNvSpPr>
            <a:spLocks noChangeArrowheads="1"/>
          </p:cNvSpPr>
          <p:nvPr/>
        </p:nvSpPr>
        <p:spPr bwMode="auto">
          <a:xfrm>
            <a:off x="54864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CA3</a:t>
            </a:r>
          </a:p>
        </p:txBody>
      </p:sp>
      <p:sp>
        <p:nvSpPr>
          <p:cNvPr id="880654" name="Oval 14"/>
          <p:cNvSpPr>
            <a:spLocks noChangeArrowheads="1"/>
          </p:cNvSpPr>
          <p:nvPr/>
        </p:nvSpPr>
        <p:spPr bwMode="auto">
          <a:xfrm>
            <a:off x="72390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CA4</a:t>
            </a:r>
          </a:p>
        </p:txBody>
      </p:sp>
      <p:sp>
        <p:nvSpPr>
          <p:cNvPr id="880655" name="Line 15"/>
          <p:cNvSpPr>
            <a:spLocks noChangeShapeType="1"/>
          </p:cNvSpPr>
          <p:nvPr/>
        </p:nvSpPr>
        <p:spPr bwMode="auto">
          <a:xfrm flipH="1">
            <a:off x="6096000" y="5791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56" name="Line 16"/>
          <p:cNvSpPr>
            <a:spLocks noChangeShapeType="1"/>
          </p:cNvSpPr>
          <p:nvPr/>
        </p:nvSpPr>
        <p:spPr bwMode="auto">
          <a:xfrm>
            <a:off x="6858000" y="5791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57" name="Rectangle 17"/>
          <p:cNvSpPr>
            <a:spLocks noChangeArrowheads="1"/>
          </p:cNvSpPr>
          <p:nvPr/>
        </p:nvSpPr>
        <p:spPr bwMode="auto">
          <a:xfrm>
            <a:off x="838200" y="1295400"/>
            <a:ext cx="3200400" cy="23622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80658" name="Group 18"/>
          <p:cNvGrpSpPr>
            <a:grpSpLocks/>
          </p:cNvGrpSpPr>
          <p:nvPr/>
        </p:nvGrpSpPr>
        <p:grpSpPr bwMode="auto">
          <a:xfrm>
            <a:off x="1295400" y="1371600"/>
            <a:ext cx="2209800" cy="1447800"/>
            <a:chOff x="816" y="960"/>
            <a:chExt cx="1392" cy="912"/>
          </a:xfrm>
        </p:grpSpPr>
        <p:sp>
          <p:nvSpPr>
            <p:cNvPr id="880659" name="Oval 19"/>
            <p:cNvSpPr>
              <a:spLocks noChangeArrowheads="1"/>
            </p:cNvSpPr>
            <p:nvPr/>
          </p:nvSpPr>
          <p:spPr bwMode="auto">
            <a:xfrm>
              <a:off x="816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SA1</a:t>
              </a:r>
            </a:p>
          </p:txBody>
        </p:sp>
        <p:sp>
          <p:nvSpPr>
            <p:cNvPr id="880660" name="Oval 20"/>
            <p:cNvSpPr>
              <a:spLocks noChangeArrowheads="1"/>
            </p:cNvSpPr>
            <p:nvPr/>
          </p:nvSpPr>
          <p:spPr bwMode="auto">
            <a:xfrm>
              <a:off x="1776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SA2</a:t>
              </a:r>
            </a:p>
          </p:txBody>
        </p:sp>
        <p:sp>
          <p:nvSpPr>
            <p:cNvPr id="880661" name="Oval 21"/>
            <p:cNvSpPr>
              <a:spLocks noChangeArrowheads="1"/>
            </p:cNvSpPr>
            <p:nvPr/>
          </p:nvSpPr>
          <p:spPr bwMode="auto">
            <a:xfrm>
              <a:off x="1344" y="1440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T1</a:t>
              </a:r>
            </a:p>
          </p:txBody>
        </p:sp>
        <p:sp>
          <p:nvSpPr>
            <p:cNvPr id="880662" name="Line 22"/>
            <p:cNvSpPr>
              <a:spLocks noChangeShapeType="1"/>
            </p:cNvSpPr>
            <p:nvPr/>
          </p:nvSpPr>
          <p:spPr bwMode="auto">
            <a:xfrm>
              <a:off x="1008" y="1392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663" name="Line 23"/>
            <p:cNvSpPr>
              <a:spLocks noChangeShapeType="1"/>
            </p:cNvSpPr>
            <p:nvPr/>
          </p:nvSpPr>
          <p:spPr bwMode="auto">
            <a:xfrm flipH="1">
              <a:off x="1728" y="1392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0664" name="Group 24"/>
          <p:cNvGrpSpPr>
            <a:grpSpLocks/>
          </p:cNvGrpSpPr>
          <p:nvPr/>
        </p:nvGrpSpPr>
        <p:grpSpPr bwMode="auto">
          <a:xfrm>
            <a:off x="1219200" y="5200650"/>
            <a:ext cx="2438400" cy="1600200"/>
            <a:chOff x="768" y="3024"/>
            <a:chExt cx="1536" cy="1008"/>
          </a:xfrm>
        </p:grpSpPr>
        <p:sp>
          <p:nvSpPr>
            <p:cNvPr id="880665" name="Oval 25"/>
            <p:cNvSpPr>
              <a:spLocks noChangeArrowheads="1"/>
            </p:cNvSpPr>
            <p:nvPr/>
          </p:nvSpPr>
          <p:spPr bwMode="auto">
            <a:xfrm>
              <a:off x="1296" y="3024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T2</a:t>
              </a:r>
            </a:p>
          </p:txBody>
        </p:sp>
        <p:sp>
          <p:nvSpPr>
            <p:cNvPr id="880666" name="Oval 26"/>
            <p:cNvSpPr>
              <a:spLocks noChangeArrowheads="1"/>
            </p:cNvSpPr>
            <p:nvPr/>
          </p:nvSpPr>
          <p:spPr bwMode="auto">
            <a:xfrm>
              <a:off x="768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CA1</a:t>
              </a:r>
            </a:p>
          </p:txBody>
        </p:sp>
        <p:sp>
          <p:nvSpPr>
            <p:cNvPr id="880667" name="Oval 27"/>
            <p:cNvSpPr>
              <a:spLocks noChangeArrowheads="1"/>
            </p:cNvSpPr>
            <p:nvPr/>
          </p:nvSpPr>
          <p:spPr bwMode="auto">
            <a:xfrm>
              <a:off x="1872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CA2</a:t>
              </a:r>
            </a:p>
          </p:txBody>
        </p:sp>
        <p:sp>
          <p:nvSpPr>
            <p:cNvPr id="880668" name="Line 28"/>
            <p:cNvSpPr>
              <a:spLocks noChangeShapeType="1"/>
            </p:cNvSpPr>
            <p:nvPr/>
          </p:nvSpPr>
          <p:spPr bwMode="auto">
            <a:xfrm flipH="1">
              <a:off x="1152" y="340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669" name="Line 29"/>
            <p:cNvSpPr>
              <a:spLocks noChangeShapeType="1"/>
            </p:cNvSpPr>
            <p:nvPr/>
          </p:nvSpPr>
          <p:spPr bwMode="auto">
            <a:xfrm>
              <a:off x="1632" y="3408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0670" name="Oval 30"/>
          <p:cNvSpPr>
            <a:spLocks noChangeArrowheads="1"/>
          </p:cNvSpPr>
          <p:nvPr/>
        </p:nvSpPr>
        <p:spPr bwMode="auto">
          <a:xfrm>
            <a:off x="4191000" y="3581400"/>
            <a:ext cx="685800" cy="685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W1</a:t>
            </a:r>
          </a:p>
        </p:txBody>
      </p:sp>
      <p:sp>
        <p:nvSpPr>
          <p:cNvPr id="880671" name="Oval 31"/>
          <p:cNvSpPr>
            <a:spLocks noChangeArrowheads="1"/>
          </p:cNvSpPr>
          <p:nvPr/>
        </p:nvSpPr>
        <p:spPr bwMode="auto">
          <a:xfrm>
            <a:off x="2133600" y="29718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N1</a:t>
            </a:r>
          </a:p>
        </p:txBody>
      </p:sp>
      <p:sp>
        <p:nvSpPr>
          <p:cNvPr id="880672" name="Oval 32"/>
          <p:cNvSpPr>
            <a:spLocks noChangeArrowheads="1"/>
          </p:cNvSpPr>
          <p:nvPr/>
        </p:nvSpPr>
        <p:spPr bwMode="auto">
          <a:xfrm>
            <a:off x="6248400" y="29718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N3</a:t>
            </a:r>
          </a:p>
        </p:txBody>
      </p:sp>
      <p:sp>
        <p:nvSpPr>
          <p:cNvPr id="880673" name="Oval 33"/>
          <p:cNvSpPr>
            <a:spLocks noChangeArrowheads="1"/>
          </p:cNvSpPr>
          <p:nvPr/>
        </p:nvSpPr>
        <p:spPr bwMode="auto">
          <a:xfrm>
            <a:off x="20574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N2</a:t>
            </a:r>
          </a:p>
        </p:txBody>
      </p:sp>
      <p:sp>
        <p:nvSpPr>
          <p:cNvPr id="880674" name="Oval 34"/>
          <p:cNvSpPr>
            <a:spLocks noChangeArrowheads="1"/>
          </p:cNvSpPr>
          <p:nvPr/>
        </p:nvSpPr>
        <p:spPr bwMode="auto">
          <a:xfrm>
            <a:off x="63246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N4</a:t>
            </a:r>
          </a:p>
        </p:txBody>
      </p:sp>
      <p:sp>
        <p:nvSpPr>
          <p:cNvPr id="880675" name="Line 35"/>
          <p:cNvSpPr>
            <a:spLocks noChangeShapeType="1"/>
          </p:cNvSpPr>
          <p:nvPr/>
        </p:nvSpPr>
        <p:spPr bwMode="auto">
          <a:xfrm>
            <a:off x="65532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76" name="Line 36"/>
          <p:cNvSpPr>
            <a:spLocks noChangeShapeType="1"/>
          </p:cNvSpPr>
          <p:nvPr/>
        </p:nvSpPr>
        <p:spPr bwMode="auto">
          <a:xfrm>
            <a:off x="24384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77" name="Line 37"/>
          <p:cNvSpPr>
            <a:spLocks noChangeShapeType="1"/>
          </p:cNvSpPr>
          <p:nvPr/>
        </p:nvSpPr>
        <p:spPr bwMode="auto">
          <a:xfrm>
            <a:off x="24384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78" name="Line 38"/>
          <p:cNvSpPr>
            <a:spLocks noChangeShapeType="1"/>
          </p:cNvSpPr>
          <p:nvPr/>
        </p:nvSpPr>
        <p:spPr bwMode="auto">
          <a:xfrm>
            <a:off x="67056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79" name="Line 39"/>
          <p:cNvSpPr>
            <a:spLocks noChangeShapeType="1"/>
          </p:cNvSpPr>
          <p:nvPr/>
        </p:nvSpPr>
        <p:spPr bwMode="auto">
          <a:xfrm>
            <a:off x="2438400" y="3657600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0" name="Line 40"/>
          <p:cNvSpPr>
            <a:spLocks noChangeShapeType="1"/>
          </p:cNvSpPr>
          <p:nvPr/>
        </p:nvSpPr>
        <p:spPr bwMode="auto">
          <a:xfrm flipH="1">
            <a:off x="2362200" y="4191000"/>
            <a:ext cx="1981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1" name="Line 41"/>
          <p:cNvSpPr>
            <a:spLocks noChangeShapeType="1"/>
          </p:cNvSpPr>
          <p:nvPr/>
        </p:nvSpPr>
        <p:spPr bwMode="auto">
          <a:xfrm flipH="1">
            <a:off x="4876800" y="3657600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2" name="Line 42"/>
          <p:cNvSpPr>
            <a:spLocks noChangeShapeType="1"/>
          </p:cNvSpPr>
          <p:nvPr/>
        </p:nvSpPr>
        <p:spPr bwMode="auto">
          <a:xfrm>
            <a:off x="4800600" y="4191000"/>
            <a:ext cx="1905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3" name="Freeform 43"/>
          <p:cNvSpPr>
            <a:spLocks/>
          </p:cNvSpPr>
          <p:nvPr/>
        </p:nvSpPr>
        <p:spPr bwMode="auto">
          <a:xfrm>
            <a:off x="457200" y="1828800"/>
            <a:ext cx="838200" cy="4343400"/>
          </a:xfrm>
          <a:custGeom>
            <a:avLst/>
            <a:gdLst>
              <a:gd name="T0" fmla="*/ 528 w 528"/>
              <a:gd name="T1" fmla="*/ 0 h 2736"/>
              <a:gd name="T2" fmla="*/ 0 w 528"/>
              <a:gd name="T3" fmla="*/ 1248 h 2736"/>
              <a:gd name="T4" fmla="*/ 528 w 528"/>
              <a:gd name="T5" fmla="*/ 2736 h 2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2736">
                <a:moveTo>
                  <a:pt x="528" y="0"/>
                </a:moveTo>
                <a:cubicBezTo>
                  <a:pt x="264" y="396"/>
                  <a:pt x="0" y="792"/>
                  <a:pt x="0" y="1248"/>
                </a:cubicBezTo>
                <a:cubicBezTo>
                  <a:pt x="0" y="1704"/>
                  <a:pt x="264" y="2220"/>
                  <a:pt x="528" y="2736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4" name="Line 44"/>
          <p:cNvSpPr>
            <a:spLocks noChangeShapeType="1"/>
          </p:cNvSpPr>
          <p:nvPr/>
        </p:nvSpPr>
        <p:spPr bwMode="auto">
          <a:xfrm>
            <a:off x="3505200" y="1905000"/>
            <a:ext cx="2057400" cy="426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5" name="Line 45"/>
          <p:cNvSpPr>
            <a:spLocks noChangeShapeType="1"/>
          </p:cNvSpPr>
          <p:nvPr/>
        </p:nvSpPr>
        <p:spPr bwMode="auto">
          <a:xfrm flipH="1">
            <a:off x="3505200" y="1905000"/>
            <a:ext cx="1981200" cy="426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6" name="Freeform 46"/>
          <p:cNvSpPr>
            <a:spLocks/>
          </p:cNvSpPr>
          <p:nvPr/>
        </p:nvSpPr>
        <p:spPr bwMode="auto">
          <a:xfrm>
            <a:off x="7620000" y="1752600"/>
            <a:ext cx="1117600" cy="4495800"/>
          </a:xfrm>
          <a:custGeom>
            <a:avLst/>
            <a:gdLst>
              <a:gd name="T0" fmla="*/ 0 w 704"/>
              <a:gd name="T1" fmla="*/ 0 h 2832"/>
              <a:gd name="T2" fmla="*/ 672 w 704"/>
              <a:gd name="T3" fmla="*/ 1392 h 2832"/>
              <a:gd name="T4" fmla="*/ 192 w 704"/>
              <a:gd name="T5" fmla="*/ 2832 h 2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04" h="2832">
                <a:moveTo>
                  <a:pt x="0" y="0"/>
                </a:moveTo>
                <a:cubicBezTo>
                  <a:pt x="320" y="460"/>
                  <a:pt x="640" y="920"/>
                  <a:pt x="672" y="1392"/>
                </a:cubicBezTo>
                <a:cubicBezTo>
                  <a:pt x="704" y="1864"/>
                  <a:pt x="448" y="2348"/>
                  <a:pt x="192" y="2832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8A0390E-503F-2A4A-AB46-B50E7098132C}"/>
              </a:ext>
            </a:extLst>
          </p:cNvPr>
          <p:cNvSpPr txBox="1"/>
          <p:nvPr/>
        </p:nvSpPr>
        <p:spPr>
          <a:xfrm>
            <a:off x="3295443" y="436185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79B7C14-DFAF-1A45-82A9-B52613CC9107}"/>
              </a:ext>
            </a:extLst>
          </p:cNvPr>
          <p:cNvSpPr txBox="1"/>
          <p:nvPr/>
        </p:nvSpPr>
        <p:spPr>
          <a:xfrm>
            <a:off x="3379445" y="319670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5C8A6E-BA1A-A14A-9A29-E9DB25416FA2}"/>
              </a:ext>
            </a:extLst>
          </p:cNvPr>
          <p:cNvSpPr txBox="1"/>
          <p:nvPr/>
        </p:nvSpPr>
        <p:spPr>
          <a:xfrm>
            <a:off x="5080622" y="325277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DB9D664-5B41-2848-8C8C-6BE18DF1DE60}"/>
              </a:ext>
            </a:extLst>
          </p:cNvPr>
          <p:cNvSpPr txBox="1"/>
          <p:nvPr/>
        </p:nvSpPr>
        <p:spPr>
          <a:xfrm>
            <a:off x="5194923" y="438733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BC56453-F2A0-D542-928C-543B969B1E63}"/>
              </a:ext>
            </a:extLst>
          </p:cNvPr>
          <p:cNvSpPr txBox="1"/>
          <p:nvPr/>
        </p:nvSpPr>
        <p:spPr>
          <a:xfrm>
            <a:off x="2028695" y="126639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4EF46B0-0FD9-8C4F-9667-1E7DBAFD178E}"/>
              </a:ext>
            </a:extLst>
          </p:cNvPr>
          <p:cNvSpPr txBox="1"/>
          <p:nvPr/>
        </p:nvSpPr>
        <p:spPr>
          <a:xfrm>
            <a:off x="6172200" y="1247259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B322A9A-2A44-DB41-96E7-B1BFFCAAEC00}"/>
              </a:ext>
            </a:extLst>
          </p:cNvPr>
          <p:cNvSpPr txBox="1"/>
          <p:nvPr/>
        </p:nvSpPr>
        <p:spPr>
          <a:xfrm>
            <a:off x="6289087" y="634652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73DD9D9-2748-9248-868D-70BB6FD59AAA}"/>
              </a:ext>
            </a:extLst>
          </p:cNvPr>
          <p:cNvSpPr txBox="1"/>
          <p:nvPr/>
        </p:nvSpPr>
        <p:spPr>
          <a:xfrm>
            <a:off x="2019300" y="641246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3736798036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N1, N3 </a:t>
            </a:r>
          </a:p>
          <a:p>
            <a:pPr lvl="1"/>
            <a:r>
              <a:rPr lang="en-US" dirty="0"/>
              <a:t>Add network-layer source/destination packet headers</a:t>
            </a:r>
          </a:p>
          <a:p>
            <a:r>
              <a:rPr lang="en-US" dirty="0"/>
              <a:t>W1 – Wire</a:t>
            </a:r>
          </a:p>
          <a:p>
            <a:pPr lvl="1"/>
            <a:r>
              <a:rPr lang="en-US" dirty="0"/>
              <a:t>Duplicate packets to both destinations</a:t>
            </a:r>
          </a:p>
          <a:p>
            <a:pPr lvl="1"/>
            <a:r>
              <a:rPr lang="en-US" dirty="0"/>
              <a:t>Simulate shared wire</a:t>
            </a:r>
          </a:p>
          <a:p>
            <a:r>
              <a:rPr lang="en-US" dirty="0"/>
              <a:t>N2, N4</a:t>
            </a:r>
          </a:p>
          <a:p>
            <a:pPr lvl="1"/>
            <a:r>
              <a:rPr lang="en-US" dirty="0"/>
              <a:t>Look at network-layer source/destination header</a:t>
            </a:r>
          </a:p>
          <a:p>
            <a:pPr lvl="1"/>
            <a:r>
              <a:rPr lang="en-US" dirty="0"/>
              <a:t>Discard packets not destined for this computer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51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Lecture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4157"/>
            <a:ext cx="8686800" cy="4846638"/>
          </a:xfrm>
        </p:spPr>
        <p:txBody>
          <a:bodyPr>
            <a:noAutofit/>
          </a:bodyPr>
          <a:lstStyle/>
          <a:p>
            <a:r>
              <a:rPr lang="en-US" sz="2400" dirty="0"/>
              <a:t>Where are we on course map?</a:t>
            </a:r>
            <a:endParaRPr lang="en-US" sz="2000" dirty="0"/>
          </a:p>
          <a:p>
            <a:r>
              <a:rPr lang="en-US" sz="2400" dirty="0"/>
              <a:t>Review</a:t>
            </a:r>
          </a:p>
          <a:p>
            <a:r>
              <a:rPr lang="en-US" sz="2400" dirty="0"/>
              <a:t>Networks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Network Layering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solidFill>
                  <a:schemeClr val="accent2"/>
                </a:solidFill>
              </a:rPr>
              <a:t>Transport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Network – Routing – what can go wrong?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Physical (</a:t>
            </a:r>
            <a:r>
              <a:rPr lang="en-US" altLang="en-US" dirty="0">
                <a:sym typeface="Wingdings" pitchFamily="2" charset="2"/>
              </a:rPr>
              <a:t>physical layer independence)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sym typeface="Wingdings" pitchFamily="2" charset="2"/>
              </a:rPr>
              <a:t>By end: seen TCP/IP basics</a:t>
            </a:r>
          </a:p>
          <a:p>
            <a:r>
              <a:rPr lang="en-US" sz="2400" dirty="0"/>
              <a:t>Next Lab</a:t>
            </a:r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695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98A5-E7EA-4167-A567-ECC11E9FE701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880642" name="Rectangle 2"/>
          <p:cNvSpPr>
            <a:spLocks noChangeArrowheads="1"/>
          </p:cNvSpPr>
          <p:nvPr/>
        </p:nvSpPr>
        <p:spPr bwMode="auto">
          <a:xfrm>
            <a:off x="8382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4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altLang="en-US"/>
              <a:t>Simulation 2</a:t>
            </a:r>
          </a:p>
        </p:txBody>
      </p:sp>
      <p:sp>
        <p:nvSpPr>
          <p:cNvPr id="880644" name="Rectangle 4"/>
          <p:cNvSpPr>
            <a:spLocks noChangeArrowheads="1"/>
          </p:cNvSpPr>
          <p:nvPr/>
        </p:nvSpPr>
        <p:spPr bwMode="auto">
          <a:xfrm>
            <a:off x="5029200" y="1295400"/>
            <a:ext cx="3200400" cy="23622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410200" y="1371600"/>
            <a:ext cx="2209800" cy="1447800"/>
            <a:chOff x="3408" y="960"/>
            <a:chExt cx="1392" cy="912"/>
          </a:xfrm>
        </p:grpSpPr>
        <p:sp>
          <p:nvSpPr>
            <p:cNvPr id="880646" name="Oval 6"/>
            <p:cNvSpPr>
              <a:spLocks noChangeArrowheads="1"/>
            </p:cNvSpPr>
            <p:nvPr/>
          </p:nvSpPr>
          <p:spPr bwMode="auto">
            <a:xfrm>
              <a:off x="3408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SA3</a:t>
              </a:r>
            </a:p>
          </p:txBody>
        </p:sp>
        <p:sp>
          <p:nvSpPr>
            <p:cNvPr id="880647" name="Oval 7"/>
            <p:cNvSpPr>
              <a:spLocks noChangeArrowheads="1"/>
            </p:cNvSpPr>
            <p:nvPr/>
          </p:nvSpPr>
          <p:spPr bwMode="auto">
            <a:xfrm>
              <a:off x="4368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SA4</a:t>
              </a:r>
            </a:p>
          </p:txBody>
        </p:sp>
        <p:sp>
          <p:nvSpPr>
            <p:cNvPr id="880648" name="Oval 8"/>
            <p:cNvSpPr>
              <a:spLocks noChangeArrowheads="1"/>
            </p:cNvSpPr>
            <p:nvPr/>
          </p:nvSpPr>
          <p:spPr bwMode="auto">
            <a:xfrm>
              <a:off x="3936" y="1440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T3</a:t>
              </a:r>
            </a:p>
          </p:txBody>
        </p:sp>
        <p:sp>
          <p:nvSpPr>
            <p:cNvPr id="880649" name="Line 9"/>
            <p:cNvSpPr>
              <a:spLocks noChangeShapeType="1"/>
            </p:cNvSpPr>
            <p:nvPr/>
          </p:nvSpPr>
          <p:spPr bwMode="auto">
            <a:xfrm>
              <a:off x="3600" y="1392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650" name="Line 10"/>
            <p:cNvSpPr>
              <a:spLocks noChangeShapeType="1"/>
            </p:cNvSpPr>
            <p:nvPr/>
          </p:nvSpPr>
          <p:spPr bwMode="auto">
            <a:xfrm flipH="1">
              <a:off x="4320" y="1392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0651" name="Rectangle 11"/>
          <p:cNvSpPr>
            <a:spLocks noChangeArrowheads="1"/>
          </p:cNvSpPr>
          <p:nvPr/>
        </p:nvSpPr>
        <p:spPr bwMode="auto">
          <a:xfrm>
            <a:off x="51054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52" name="Oval 12"/>
          <p:cNvSpPr>
            <a:spLocks noChangeArrowheads="1"/>
          </p:cNvSpPr>
          <p:nvPr/>
        </p:nvSpPr>
        <p:spPr bwMode="auto">
          <a:xfrm>
            <a:off x="6324600" y="5181600"/>
            <a:ext cx="685800" cy="6858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T4</a:t>
            </a:r>
          </a:p>
        </p:txBody>
      </p:sp>
      <p:sp>
        <p:nvSpPr>
          <p:cNvPr id="880653" name="Oval 13"/>
          <p:cNvSpPr>
            <a:spLocks noChangeArrowheads="1"/>
          </p:cNvSpPr>
          <p:nvPr/>
        </p:nvSpPr>
        <p:spPr bwMode="auto">
          <a:xfrm>
            <a:off x="54864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CA3</a:t>
            </a:r>
          </a:p>
        </p:txBody>
      </p:sp>
      <p:sp>
        <p:nvSpPr>
          <p:cNvPr id="880654" name="Oval 14"/>
          <p:cNvSpPr>
            <a:spLocks noChangeArrowheads="1"/>
          </p:cNvSpPr>
          <p:nvPr/>
        </p:nvSpPr>
        <p:spPr bwMode="auto">
          <a:xfrm>
            <a:off x="72390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CA4</a:t>
            </a:r>
          </a:p>
        </p:txBody>
      </p:sp>
      <p:sp>
        <p:nvSpPr>
          <p:cNvPr id="880655" name="Line 15"/>
          <p:cNvSpPr>
            <a:spLocks noChangeShapeType="1"/>
          </p:cNvSpPr>
          <p:nvPr/>
        </p:nvSpPr>
        <p:spPr bwMode="auto">
          <a:xfrm flipH="1">
            <a:off x="6096000" y="5791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56" name="Line 16"/>
          <p:cNvSpPr>
            <a:spLocks noChangeShapeType="1"/>
          </p:cNvSpPr>
          <p:nvPr/>
        </p:nvSpPr>
        <p:spPr bwMode="auto">
          <a:xfrm>
            <a:off x="6858000" y="5791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57" name="Rectangle 17"/>
          <p:cNvSpPr>
            <a:spLocks noChangeArrowheads="1"/>
          </p:cNvSpPr>
          <p:nvPr/>
        </p:nvSpPr>
        <p:spPr bwMode="auto">
          <a:xfrm>
            <a:off x="838200" y="1295400"/>
            <a:ext cx="3200400" cy="23622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295400" y="1371600"/>
            <a:ext cx="2209800" cy="1447800"/>
            <a:chOff x="816" y="960"/>
            <a:chExt cx="1392" cy="912"/>
          </a:xfrm>
        </p:grpSpPr>
        <p:sp>
          <p:nvSpPr>
            <p:cNvPr id="880659" name="Oval 19"/>
            <p:cNvSpPr>
              <a:spLocks noChangeArrowheads="1"/>
            </p:cNvSpPr>
            <p:nvPr/>
          </p:nvSpPr>
          <p:spPr bwMode="auto">
            <a:xfrm>
              <a:off x="816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SA1</a:t>
              </a:r>
            </a:p>
          </p:txBody>
        </p:sp>
        <p:sp>
          <p:nvSpPr>
            <p:cNvPr id="880660" name="Oval 20"/>
            <p:cNvSpPr>
              <a:spLocks noChangeArrowheads="1"/>
            </p:cNvSpPr>
            <p:nvPr/>
          </p:nvSpPr>
          <p:spPr bwMode="auto">
            <a:xfrm>
              <a:off x="1776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SA2</a:t>
              </a:r>
            </a:p>
          </p:txBody>
        </p:sp>
        <p:sp>
          <p:nvSpPr>
            <p:cNvPr id="880661" name="Oval 21"/>
            <p:cNvSpPr>
              <a:spLocks noChangeArrowheads="1"/>
            </p:cNvSpPr>
            <p:nvPr/>
          </p:nvSpPr>
          <p:spPr bwMode="auto">
            <a:xfrm>
              <a:off x="1344" y="1440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T1</a:t>
              </a:r>
            </a:p>
          </p:txBody>
        </p:sp>
        <p:sp>
          <p:nvSpPr>
            <p:cNvPr id="880662" name="Line 22"/>
            <p:cNvSpPr>
              <a:spLocks noChangeShapeType="1"/>
            </p:cNvSpPr>
            <p:nvPr/>
          </p:nvSpPr>
          <p:spPr bwMode="auto">
            <a:xfrm>
              <a:off x="1008" y="1392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663" name="Line 23"/>
            <p:cNvSpPr>
              <a:spLocks noChangeShapeType="1"/>
            </p:cNvSpPr>
            <p:nvPr/>
          </p:nvSpPr>
          <p:spPr bwMode="auto">
            <a:xfrm flipH="1">
              <a:off x="1728" y="1392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219200" y="5200650"/>
            <a:ext cx="2438400" cy="1600200"/>
            <a:chOff x="768" y="3024"/>
            <a:chExt cx="1536" cy="1008"/>
          </a:xfrm>
        </p:grpSpPr>
        <p:sp>
          <p:nvSpPr>
            <p:cNvPr id="880665" name="Oval 25"/>
            <p:cNvSpPr>
              <a:spLocks noChangeArrowheads="1"/>
            </p:cNvSpPr>
            <p:nvPr/>
          </p:nvSpPr>
          <p:spPr bwMode="auto">
            <a:xfrm>
              <a:off x="1296" y="3024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T2</a:t>
              </a:r>
            </a:p>
          </p:txBody>
        </p:sp>
        <p:sp>
          <p:nvSpPr>
            <p:cNvPr id="880666" name="Oval 26"/>
            <p:cNvSpPr>
              <a:spLocks noChangeArrowheads="1"/>
            </p:cNvSpPr>
            <p:nvPr/>
          </p:nvSpPr>
          <p:spPr bwMode="auto">
            <a:xfrm>
              <a:off x="768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CA1</a:t>
              </a:r>
            </a:p>
          </p:txBody>
        </p:sp>
        <p:sp>
          <p:nvSpPr>
            <p:cNvPr id="880667" name="Oval 27"/>
            <p:cNvSpPr>
              <a:spLocks noChangeArrowheads="1"/>
            </p:cNvSpPr>
            <p:nvPr/>
          </p:nvSpPr>
          <p:spPr bwMode="auto">
            <a:xfrm>
              <a:off x="1872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CA2</a:t>
              </a:r>
            </a:p>
          </p:txBody>
        </p:sp>
        <p:sp>
          <p:nvSpPr>
            <p:cNvPr id="880668" name="Line 28"/>
            <p:cNvSpPr>
              <a:spLocks noChangeShapeType="1"/>
            </p:cNvSpPr>
            <p:nvPr/>
          </p:nvSpPr>
          <p:spPr bwMode="auto">
            <a:xfrm flipH="1">
              <a:off x="1152" y="340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669" name="Line 29"/>
            <p:cNvSpPr>
              <a:spLocks noChangeShapeType="1"/>
            </p:cNvSpPr>
            <p:nvPr/>
          </p:nvSpPr>
          <p:spPr bwMode="auto">
            <a:xfrm>
              <a:off x="1632" y="3408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0670" name="Oval 30"/>
          <p:cNvSpPr>
            <a:spLocks noChangeArrowheads="1"/>
          </p:cNvSpPr>
          <p:nvPr/>
        </p:nvSpPr>
        <p:spPr bwMode="auto">
          <a:xfrm>
            <a:off x="4191000" y="3581400"/>
            <a:ext cx="685800" cy="685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W1</a:t>
            </a:r>
          </a:p>
        </p:txBody>
      </p:sp>
      <p:sp>
        <p:nvSpPr>
          <p:cNvPr id="880671" name="Oval 31"/>
          <p:cNvSpPr>
            <a:spLocks noChangeArrowheads="1"/>
          </p:cNvSpPr>
          <p:nvPr/>
        </p:nvSpPr>
        <p:spPr bwMode="auto">
          <a:xfrm>
            <a:off x="2133600" y="29718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N1</a:t>
            </a:r>
          </a:p>
        </p:txBody>
      </p:sp>
      <p:sp>
        <p:nvSpPr>
          <p:cNvPr id="880672" name="Oval 32"/>
          <p:cNvSpPr>
            <a:spLocks noChangeArrowheads="1"/>
          </p:cNvSpPr>
          <p:nvPr/>
        </p:nvSpPr>
        <p:spPr bwMode="auto">
          <a:xfrm>
            <a:off x="6248400" y="29718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N3</a:t>
            </a:r>
          </a:p>
        </p:txBody>
      </p:sp>
      <p:sp>
        <p:nvSpPr>
          <p:cNvPr id="880673" name="Oval 33"/>
          <p:cNvSpPr>
            <a:spLocks noChangeArrowheads="1"/>
          </p:cNvSpPr>
          <p:nvPr/>
        </p:nvSpPr>
        <p:spPr bwMode="auto">
          <a:xfrm>
            <a:off x="20574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N2</a:t>
            </a:r>
          </a:p>
        </p:txBody>
      </p:sp>
      <p:sp>
        <p:nvSpPr>
          <p:cNvPr id="880674" name="Oval 34"/>
          <p:cNvSpPr>
            <a:spLocks noChangeArrowheads="1"/>
          </p:cNvSpPr>
          <p:nvPr/>
        </p:nvSpPr>
        <p:spPr bwMode="auto">
          <a:xfrm>
            <a:off x="63246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N4</a:t>
            </a:r>
          </a:p>
        </p:txBody>
      </p:sp>
      <p:sp>
        <p:nvSpPr>
          <p:cNvPr id="880675" name="Line 35"/>
          <p:cNvSpPr>
            <a:spLocks noChangeShapeType="1"/>
          </p:cNvSpPr>
          <p:nvPr/>
        </p:nvSpPr>
        <p:spPr bwMode="auto">
          <a:xfrm>
            <a:off x="65532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76" name="Line 36"/>
          <p:cNvSpPr>
            <a:spLocks noChangeShapeType="1"/>
          </p:cNvSpPr>
          <p:nvPr/>
        </p:nvSpPr>
        <p:spPr bwMode="auto">
          <a:xfrm>
            <a:off x="24384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77" name="Line 37"/>
          <p:cNvSpPr>
            <a:spLocks noChangeShapeType="1"/>
          </p:cNvSpPr>
          <p:nvPr/>
        </p:nvSpPr>
        <p:spPr bwMode="auto">
          <a:xfrm>
            <a:off x="24384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78" name="Line 38"/>
          <p:cNvSpPr>
            <a:spLocks noChangeShapeType="1"/>
          </p:cNvSpPr>
          <p:nvPr/>
        </p:nvSpPr>
        <p:spPr bwMode="auto">
          <a:xfrm>
            <a:off x="67056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79" name="Line 39"/>
          <p:cNvSpPr>
            <a:spLocks noChangeShapeType="1"/>
          </p:cNvSpPr>
          <p:nvPr/>
        </p:nvSpPr>
        <p:spPr bwMode="auto">
          <a:xfrm>
            <a:off x="2438400" y="3657600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0" name="Line 40"/>
          <p:cNvSpPr>
            <a:spLocks noChangeShapeType="1"/>
          </p:cNvSpPr>
          <p:nvPr/>
        </p:nvSpPr>
        <p:spPr bwMode="auto">
          <a:xfrm flipH="1">
            <a:off x="2362200" y="4191000"/>
            <a:ext cx="1981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1" name="Line 41"/>
          <p:cNvSpPr>
            <a:spLocks noChangeShapeType="1"/>
          </p:cNvSpPr>
          <p:nvPr/>
        </p:nvSpPr>
        <p:spPr bwMode="auto">
          <a:xfrm flipH="1">
            <a:off x="4876800" y="3657600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2" name="Line 42"/>
          <p:cNvSpPr>
            <a:spLocks noChangeShapeType="1"/>
          </p:cNvSpPr>
          <p:nvPr/>
        </p:nvSpPr>
        <p:spPr bwMode="auto">
          <a:xfrm>
            <a:off x="4800600" y="4191000"/>
            <a:ext cx="1905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3" name="Freeform 43"/>
          <p:cNvSpPr>
            <a:spLocks/>
          </p:cNvSpPr>
          <p:nvPr/>
        </p:nvSpPr>
        <p:spPr bwMode="auto">
          <a:xfrm>
            <a:off x="457200" y="1828800"/>
            <a:ext cx="838200" cy="4343400"/>
          </a:xfrm>
          <a:custGeom>
            <a:avLst/>
            <a:gdLst>
              <a:gd name="T0" fmla="*/ 528 w 528"/>
              <a:gd name="T1" fmla="*/ 0 h 2736"/>
              <a:gd name="T2" fmla="*/ 0 w 528"/>
              <a:gd name="T3" fmla="*/ 1248 h 2736"/>
              <a:gd name="T4" fmla="*/ 528 w 528"/>
              <a:gd name="T5" fmla="*/ 2736 h 2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2736">
                <a:moveTo>
                  <a:pt x="528" y="0"/>
                </a:moveTo>
                <a:cubicBezTo>
                  <a:pt x="264" y="396"/>
                  <a:pt x="0" y="792"/>
                  <a:pt x="0" y="1248"/>
                </a:cubicBezTo>
                <a:cubicBezTo>
                  <a:pt x="0" y="1704"/>
                  <a:pt x="264" y="2220"/>
                  <a:pt x="528" y="2736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4" name="Line 44"/>
          <p:cNvSpPr>
            <a:spLocks noChangeShapeType="1"/>
          </p:cNvSpPr>
          <p:nvPr/>
        </p:nvSpPr>
        <p:spPr bwMode="auto">
          <a:xfrm>
            <a:off x="3505200" y="1905000"/>
            <a:ext cx="2057400" cy="426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5" name="Line 45"/>
          <p:cNvSpPr>
            <a:spLocks noChangeShapeType="1"/>
          </p:cNvSpPr>
          <p:nvPr/>
        </p:nvSpPr>
        <p:spPr bwMode="auto">
          <a:xfrm flipH="1">
            <a:off x="3505200" y="1905000"/>
            <a:ext cx="1981200" cy="426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6" name="Freeform 46"/>
          <p:cNvSpPr>
            <a:spLocks/>
          </p:cNvSpPr>
          <p:nvPr/>
        </p:nvSpPr>
        <p:spPr bwMode="auto">
          <a:xfrm>
            <a:off x="7620000" y="1752600"/>
            <a:ext cx="1117600" cy="4495800"/>
          </a:xfrm>
          <a:custGeom>
            <a:avLst/>
            <a:gdLst>
              <a:gd name="T0" fmla="*/ 0 w 704"/>
              <a:gd name="T1" fmla="*/ 0 h 2832"/>
              <a:gd name="T2" fmla="*/ 672 w 704"/>
              <a:gd name="T3" fmla="*/ 1392 h 2832"/>
              <a:gd name="T4" fmla="*/ 192 w 704"/>
              <a:gd name="T5" fmla="*/ 2832 h 2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04" h="2832">
                <a:moveTo>
                  <a:pt x="0" y="0"/>
                </a:moveTo>
                <a:cubicBezTo>
                  <a:pt x="320" y="460"/>
                  <a:pt x="640" y="920"/>
                  <a:pt x="672" y="1392"/>
                </a:cubicBezTo>
                <a:cubicBezTo>
                  <a:pt x="704" y="1864"/>
                  <a:pt x="448" y="2348"/>
                  <a:pt x="192" y="2832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834FF0-2F4A-AF4A-87DE-DCA1F5EF84B8}"/>
              </a:ext>
            </a:extLst>
          </p:cNvPr>
          <p:cNvSpPr txBox="1"/>
          <p:nvPr/>
        </p:nvSpPr>
        <p:spPr>
          <a:xfrm>
            <a:off x="5194923" y="438733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8485A6E-DCCC-8941-A21F-BCE9BB78F7C8}"/>
              </a:ext>
            </a:extLst>
          </p:cNvPr>
          <p:cNvSpPr txBox="1"/>
          <p:nvPr/>
        </p:nvSpPr>
        <p:spPr>
          <a:xfrm>
            <a:off x="5069167" y="331023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0EC1C10-AB6A-0E4A-A9D1-A816DCE6BB00}"/>
              </a:ext>
            </a:extLst>
          </p:cNvPr>
          <p:cNvSpPr txBox="1"/>
          <p:nvPr/>
        </p:nvSpPr>
        <p:spPr>
          <a:xfrm>
            <a:off x="3214793" y="32120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493DBD4-622D-904D-AE0B-CB76600B0A0F}"/>
              </a:ext>
            </a:extLst>
          </p:cNvPr>
          <p:cNvSpPr txBox="1"/>
          <p:nvPr/>
        </p:nvSpPr>
        <p:spPr>
          <a:xfrm>
            <a:off x="3303245" y="432887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2BF6F0E-77A3-434D-992B-4E4EB06B71D0}"/>
              </a:ext>
            </a:extLst>
          </p:cNvPr>
          <p:cNvSpPr txBox="1"/>
          <p:nvPr/>
        </p:nvSpPr>
        <p:spPr>
          <a:xfrm>
            <a:off x="2028695" y="126639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2A3C697-37E3-044A-A80C-B57C844C6272}"/>
              </a:ext>
            </a:extLst>
          </p:cNvPr>
          <p:cNvSpPr txBox="1"/>
          <p:nvPr/>
        </p:nvSpPr>
        <p:spPr>
          <a:xfrm>
            <a:off x="6172200" y="1247259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0D6CF1E-5863-6E48-8CF9-F974C2BCAE00}"/>
              </a:ext>
            </a:extLst>
          </p:cNvPr>
          <p:cNvSpPr txBox="1"/>
          <p:nvPr/>
        </p:nvSpPr>
        <p:spPr>
          <a:xfrm>
            <a:off x="6289087" y="634652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C8A49AE-D890-C14E-B8BF-2FC0229D2621}"/>
              </a:ext>
            </a:extLst>
          </p:cNvPr>
          <p:cNvSpPr txBox="1"/>
          <p:nvPr/>
        </p:nvSpPr>
        <p:spPr>
          <a:xfrm>
            <a:off x="2019300" y="641246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1603956572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327A-416F-403D-8BC6-3F8BF048F722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82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Extending the Virtual Link</a:t>
            </a:r>
          </a:p>
        </p:txBody>
      </p:sp>
    </p:spTree>
    <p:extLst>
      <p:ext uri="{BB962C8B-B14F-4D97-AF65-F5344CB8AC3E}">
        <p14:creationId xmlns:p14="http://schemas.microsoft.com/office/powerpoint/2010/main" val="3973552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E2F9-DDD3-42B2-A17A-68DEEC5B9218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82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Indirect Connections</a:t>
            </a:r>
          </a:p>
        </p:txBody>
      </p:sp>
      <p:sp>
        <p:nvSpPr>
          <p:cNvPr id="82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 and B are connected</a:t>
            </a:r>
          </a:p>
          <a:p>
            <a:r>
              <a:rPr lang="en-US" altLang="en-US" dirty="0"/>
              <a:t>B and C are connected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How get message from A to C?</a:t>
            </a:r>
          </a:p>
          <a:p>
            <a:pPr lvl="1"/>
            <a:r>
              <a:rPr lang="en-US" altLang="en-US" i="1" dirty="0">
                <a:solidFill>
                  <a:schemeClr val="tx1"/>
                </a:solidFill>
              </a:rPr>
              <a:t>We could add a wire between A and C…</a:t>
            </a:r>
          </a:p>
          <a:p>
            <a:pPr lvl="1"/>
            <a:r>
              <a:rPr lang="en-US" altLang="en-US" i="1" dirty="0">
                <a:solidFill>
                  <a:schemeClr val="tx1"/>
                </a:solidFill>
              </a:rPr>
              <a:t>But with 8+ billion nodes on network…</a:t>
            </a:r>
          </a:p>
          <a:p>
            <a:endParaRPr lang="en-US" altLang="en-US" dirty="0">
              <a:solidFill>
                <a:schemeClr val="accent2"/>
              </a:solidFill>
            </a:endParaRPr>
          </a:p>
          <a:p>
            <a:endParaRPr lang="en-US" altLang="en-US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3"/>
          <a:stretch/>
        </p:blipFill>
        <p:spPr bwMode="auto">
          <a:xfrm>
            <a:off x="990600" y="3819646"/>
            <a:ext cx="7315200" cy="256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36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Indirect Connections</a:t>
            </a:r>
          </a:p>
        </p:txBody>
      </p:sp>
      <p:sp>
        <p:nvSpPr>
          <p:cNvPr id="82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Run program/process on B to forward messages from A to C</a:t>
            </a:r>
          </a:p>
          <a:p>
            <a:pPr lvl="1"/>
            <a:r>
              <a:rPr lang="en-US" altLang="en-US" dirty="0"/>
              <a:t>Call it a “routing” program!  Routes messages on network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F99F-6460-4995-A638-348A81E9A37E}" type="slidenum">
              <a:rPr lang="en-US" altLang="en-US" smtClean="0"/>
              <a:pPr/>
              <a:t>23</a:t>
            </a:fld>
            <a:endParaRPr lang="en-US" altLang="en-US"/>
          </a:p>
        </p:txBody>
      </p:sp>
      <p:pic>
        <p:nvPicPr>
          <p:cNvPr id="8294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71800"/>
            <a:ext cx="7315200" cy="341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213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Routing</a:t>
            </a:r>
          </a:p>
        </p:txBody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 runs a general program</a:t>
            </a:r>
          </a:p>
          <a:p>
            <a:pPr lvl="1"/>
            <a:r>
              <a:rPr lang="en-US" altLang="en-US"/>
              <a:t>If packet destined for B, takes it</a:t>
            </a:r>
          </a:p>
          <a:p>
            <a:pPr lvl="1"/>
            <a:r>
              <a:rPr lang="en-US" altLang="en-US"/>
              <a:t>Otherwise, sends on to (toward) destination</a:t>
            </a:r>
          </a:p>
          <a:p>
            <a:r>
              <a:rPr lang="en-US" altLang="en-US"/>
              <a:t>Extension of the network handling process that is sorting data to processes</a:t>
            </a:r>
          </a:p>
          <a:p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893C-CB17-4110-A8F7-ED63F538D9EE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35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1491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E04E0-A3AC-42E7-B530-7CA38D610535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Routing</a:t>
            </a:r>
          </a:p>
        </p:txBody>
      </p:sp>
      <p:sp>
        <p:nvSpPr>
          <p:cNvPr id="83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E3F12F-7E3A-CB46-B757-6AE5943C7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110"/>
            <a:ext cx="9144000" cy="399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93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0E93-2D47-48C8-9A39-AC3075696E7A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83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Reachability</a:t>
            </a:r>
          </a:p>
        </p:txBody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If everyone plays along</a:t>
            </a:r>
          </a:p>
          <a:p>
            <a:pPr lvl="1"/>
            <a:r>
              <a:rPr lang="en-US" altLang="en-US" dirty="0"/>
              <a:t>We can communicate with any computer reachable </a:t>
            </a:r>
            <a:r>
              <a:rPr lang="en-US" altLang="en-US" i="1" dirty="0"/>
              <a:t>transitively</a:t>
            </a:r>
            <a:r>
              <a:rPr lang="en-US" altLang="en-US" dirty="0"/>
              <a:t> from my computer</a:t>
            </a:r>
          </a:p>
          <a:p>
            <a:r>
              <a:rPr lang="en-US" altLang="en-US" dirty="0"/>
              <a:t>Don’t need direct connections</a:t>
            </a:r>
          </a:p>
        </p:txBody>
      </p:sp>
    </p:spTree>
    <p:extLst>
      <p:ext uri="{BB962C8B-B14F-4D97-AF65-F5344CB8AC3E}">
        <p14:creationId xmlns:p14="http://schemas.microsoft.com/office/powerpoint/2010/main" val="238237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39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Routing </a:t>
            </a:r>
            <a:r>
              <a:rPr lang="en-US" altLang="en-US">
                <a:sym typeface="Wingdings" pitchFamily="2" charset="2"/>
              </a:rPr>
              <a:t> Route Tables</a:t>
            </a:r>
            <a:endParaRPr lang="en-US" altLang="en-US"/>
          </a:p>
        </p:txBody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53" y="1554162"/>
            <a:ext cx="9070694" cy="4846638"/>
          </a:xfrm>
        </p:spPr>
        <p:txBody>
          <a:bodyPr/>
          <a:lstStyle/>
          <a:p>
            <a:r>
              <a:rPr lang="en-US" altLang="en-US" dirty="0"/>
              <a:t>To make efficient</a:t>
            </a:r>
          </a:p>
          <a:p>
            <a:pPr lvl="1"/>
            <a:r>
              <a:rPr lang="en-US" altLang="en-US" dirty="0"/>
              <a:t>Each computer should route </a:t>
            </a:r>
            <a:r>
              <a:rPr lang="en-US" altLang="en-US" i="1" dirty="0"/>
              <a:t>close</a:t>
            </a:r>
            <a:r>
              <a:rPr lang="en-US" altLang="en-US" dirty="0"/>
              <a:t> to destination</a:t>
            </a:r>
          </a:p>
          <a:p>
            <a:pPr lvl="1"/>
            <a:r>
              <a:rPr lang="en-US" altLang="en-US" dirty="0"/>
              <a:t>…and not route in circles</a:t>
            </a:r>
          </a:p>
          <a:p>
            <a:r>
              <a:rPr lang="en-US" altLang="en-US" dirty="0"/>
              <a:t>E.g. compute all-pairs shortest paths (CIS160,121)</a:t>
            </a:r>
          </a:p>
          <a:p>
            <a:pPr lvl="1"/>
            <a:r>
              <a:rPr lang="en-US" altLang="en-US" sz="2300" dirty="0"/>
              <a:t>Store result, each machine knows where to send packet next</a:t>
            </a:r>
          </a:p>
          <a:p>
            <a:pPr lvl="1"/>
            <a:r>
              <a:rPr lang="en-US" altLang="en-US" dirty="0">
                <a:solidFill>
                  <a:srgbClr val="FF6600"/>
                </a:solidFill>
              </a:rPr>
              <a:t>How much storage?</a:t>
            </a:r>
          </a:p>
          <a:p>
            <a:pPr lvl="2"/>
            <a:r>
              <a:rPr lang="en-US" altLang="en-US" dirty="0"/>
              <a:t>Cleverness to compress/summarize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Additional cleverness to compute incremental updates</a:t>
            </a:r>
          </a:p>
          <a:p>
            <a:pPr lvl="2"/>
            <a:r>
              <a:rPr lang="en-US" altLang="en-US" dirty="0"/>
              <a:t>When add a computer or a link breaks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0E8E2-CA73-4A79-AE4B-FE37666CCDB4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32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563" grpId="0" build="p" bldLvl="3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Network Layer</a:t>
            </a:r>
          </a:p>
        </p:txBody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Responsible for end-to-end packet delivery</a:t>
            </a:r>
          </a:p>
          <a:p>
            <a:pPr lvl="1"/>
            <a:r>
              <a:rPr lang="en-US" altLang="en-US" dirty="0"/>
              <a:t>Source to Destination</a:t>
            </a:r>
          </a:p>
          <a:p>
            <a:pPr lvl="1"/>
            <a:r>
              <a:rPr lang="en-US" altLang="en-US" dirty="0"/>
              <a:t>This includes routing packets through intermediate hosts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25CD-62AB-4B2D-8BCE-9029BBBFBDF4}" type="slidenum">
              <a:rPr lang="en-US" altLang="en-US" smtClean="0"/>
              <a:pPr/>
              <a:t>28</a:t>
            </a:fld>
            <a:endParaRPr lang="en-US" altLang="en-US"/>
          </a:p>
        </p:txBody>
      </p:sp>
      <p:pic>
        <p:nvPicPr>
          <p:cNvPr id="7" name="Picture 2" descr="http://ccna5.com/wp-content/uploads/2010/06/Osi-Layer-Mod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78" y="3309318"/>
            <a:ext cx="4686040" cy="295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9297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Simulation 3</a:t>
            </a:r>
          </a:p>
        </p:txBody>
      </p:sp>
      <p:sp>
        <p:nvSpPr>
          <p:cNvPr id="84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Send 4 verses or digits from each</a:t>
            </a:r>
          </a:p>
          <a:p>
            <a:pPr lvl="1"/>
            <a:r>
              <a:rPr lang="en-US" altLang="en-US" dirty="0"/>
              <a:t>from letter-server serving 2 strings</a:t>
            </a:r>
          </a:p>
          <a:p>
            <a:pPr lvl="1"/>
            <a:r>
              <a:rPr lang="en-US" altLang="en-US" dirty="0"/>
              <a:t>And digit-server serving 2 fundamental constants</a:t>
            </a:r>
          </a:p>
          <a:p>
            <a:pPr lvl="1"/>
            <a:r>
              <a:rPr lang="en-US" altLang="en-US" dirty="0"/>
              <a:t>To two clients</a:t>
            </a:r>
          </a:p>
          <a:p>
            <a:endParaRPr lang="en-US" altLang="en-US" dirty="0"/>
          </a:p>
          <a:p>
            <a:r>
              <a:rPr lang="en-US" altLang="en-US" dirty="0"/>
              <a:t>R1 – </a:t>
            </a:r>
            <a:r>
              <a:rPr lang="en-US" altLang="en-US" b="0" dirty="0"/>
              <a:t>pass along packets to R2 (for now)</a:t>
            </a:r>
          </a:p>
          <a:p>
            <a:r>
              <a:rPr lang="en-US" altLang="en-US" dirty="0"/>
              <a:t>R2 – </a:t>
            </a:r>
            <a:r>
              <a:rPr lang="en-US" altLang="en-US" b="0" dirty="0"/>
              <a:t>look at address and send to N2 or N4</a:t>
            </a:r>
          </a:p>
          <a:p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CFF9-3446-402D-A6BE-E39A2B6DCF6E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31700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338250"/>
            <a:ext cx="1209675" cy="7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Map – Week 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3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9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compress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540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2,5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4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3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cxnSp>
        <p:nvCxnSpPr>
          <p:cNvPr id="84" name="Straight Connector 8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889362" y="3962400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latin typeface="+mj-lt"/>
              </a:rPr>
              <a:t>pyscho</a:t>
            </a:r>
            <a:r>
              <a:rPr lang="en-US" sz="1600" b="1" dirty="0">
                <a:latin typeface="+mj-lt"/>
              </a:rPr>
              <a:t>-</a:t>
            </a:r>
          </a:p>
          <a:p>
            <a:pPr algn="ctr"/>
            <a:r>
              <a:rPr lang="en-US" sz="1600" b="1" dirty="0">
                <a:latin typeface="+mj-lt"/>
              </a:rPr>
              <a:t>acoustics</a:t>
            </a:r>
            <a:endParaRPr lang="en-US" sz="1600" dirty="0">
              <a:latin typeface="+mj-lt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4667691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5209701" y="3170178"/>
            <a:ext cx="410521" cy="411444"/>
            <a:chOff x="1447800" y="3446002"/>
            <a:chExt cx="545367" cy="546593"/>
          </a:xfrm>
        </p:grpSpPr>
        <p:sp>
          <p:nvSpPr>
            <p:cNvPr id="58" name="Oval 5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6</a:t>
              </a:r>
            </a:p>
          </p:txBody>
        </p:sp>
      </p:grpSp>
      <p:pic>
        <p:nvPicPr>
          <p:cNvPr id="60" name="Picture 5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4876800" y="1423343"/>
            <a:ext cx="1611775" cy="137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" name="Rectangle 60"/>
          <p:cNvSpPr/>
          <p:nvPr/>
        </p:nvSpPr>
        <p:spPr>
          <a:xfrm>
            <a:off x="5334000" y="1066800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CPU</a:t>
            </a:r>
            <a:endParaRPr lang="en-US" sz="2000" dirty="0">
              <a:latin typeface="+mj-lt"/>
            </a:endParaRPr>
          </a:p>
        </p:txBody>
      </p:sp>
      <p:pic>
        <p:nvPicPr>
          <p:cNvPr id="70" name="Picture 5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5041903" y="4981248"/>
            <a:ext cx="1281567" cy="109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1" name="Straight Arrow Connector 70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5343354" y="457200"/>
            <a:ext cx="755110" cy="516398"/>
            <a:chOff x="1380954" y="3446002"/>
            <a:chExt cx="755110" cy="516398"/>
          </a:xfrm>
        </p:grpSpPr>
        <p:sp>
          <p:nvSpPr>
            <p:cNvPr id="76" name="Oval 7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380954" y="3505200"/>
              <a:ext cx="7551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7,8,9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6626735" y="528935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6488575" y="1905000"/>
            <a:ext cx="293225" cy="206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>
            <a:off x="8420052" y="4954418"/>
            <a:ext cx="470000" cy="411444"/>
            <a:chOff x="1407375" y="3446002"/>
            <a:chExt cx="624383" cy="546593"/>
          </a:xfrm>
        </p:grpSpPr>
        <p:sp>
          <p:nvSpPr>
            <p:cNvPr id="82" name="Oval 81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407375" y="3461059"/>
              <a:ext cx="624383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10</a:t>
              </a:r>
            </a:p>
          </p:txBody>
        </p:sp>
      </p:grpSp>
      <p:pic>
        <p:nvPicPr>
          <p:cNvPr id="108" name="Picture 18" descr="http://www.mushroomsys.com/websiteContent/graphics/DAP/cloudcomputing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209" y="3400480"/>
            <a:ext cx="1944532" cy="155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9787514">
            <a:off x="7619625" y="2771955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Rectangle 109"/>
          <p:cNvSpPr/>
          <p:nvPr/>
        </p:nvSpPr>
        <p:spPr>
          <a:xfrm>
            <a:off x="7561429" y="2362200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12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2936238">
            <a:off x="6894380" y="4661437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Rectangle 115"/>
          <p:cNvSpPr/>
          <p:nvPr/>
        </p:nvSpPr>
        <p:spPr>
          <a:xfrm>
            <a:off x="6400800" y="5375943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cxnSp>
        <p:nvCxnSpPr>
          <p:cNvPr id="117" name="Straight Connector 116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endCxn id="110" idx="1"/>
          </p:cNvCxnSpPr>
          <p:nvPr/>
        </p:nvCxnSpPr>
        <p:spPr>
          <a:xfrm>
            <a:off x="6488575" y="2111497"/>
            <a:ext cx="1072854" cy="433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 rot="1293133">
            <a:off x="6333270" y="2269482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124" name="TextBox 123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compress</a:t>
            </a:r>
          </a:p>
        </p:txBody>
      </p:sp>
      <p:cxnSp>
        <p:nvCxnSpPr>
          <p:cNvPr id="125" name="Straight Arrow Connector 124"/>
          <p:cNvCxnSpPr>
            <a:stCxn id="116" idx="1"/>
          </p:cNvCxnSpPr>
          <p:nvPr/>
        </p:nvCxnSpPr>
        <p:spPr>
          <a:xfrm flipH="1">
            <a:off x="6244148" y="5558709"/>
            <a:ext cx="1566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7" name="Group 126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8" name="Oval 12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24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6" grpId="0" animBg="1"/>
      <p:bldP spid="1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53AF-4B0A-46F7-94F4-49EDB55CB0A2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874498" name="Rectangle 2"/>
          <p:cNvSpPr>
            <a:spLocks noChangeArrowheads="1"/>
          </p:cNvSpPr>
          <p:nvPr/>
        </p:nvSpPr>
        <p:spPr bwMode="auto">
          <a:xfrm>
            <a:off x="8382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449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/>
              <a:t>Sim </a:t>
            </a:r>
            <a:br>
              <a:rPr lang="en-US" altLang="en-US" sz="4000"/>
            </a:br>
            <a:r>
              <a:rPr lang="en-US" altLang="en-US" sz="4000"/>
              <a:t>3</a:t>
            </a:r>
          </a:p>
        </p:txBody>
      </p:sp>
      <p:sp>
        <p:nvSpPr>
          <p:cNvPr id="874507" name="Rectangle 11"/>
          <p:cNvSpPr>
            <a:spLocks noChangeArrowheads="1"/>
          </p:cNvSpPr>
          <p:nvPr/>
        </p:nvSpPr>
        <p:spPr bwMode="auto">
          <a:xfrm>
            <a:off x="51054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4508" name="Oval 12"/>
          <p:cNvSpPr>
            <a:spLocks noChangeArrowheads="1"/>
          </p:cNvSpPr>
          <p:nvPr/>
        </p:nvSpPr>
        <p:spPr bwMode="auto">
          <a:xfrm>
            <a:off x="6324600" y="5181600"/>
            <a:ext cx="685800" cy="6858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T4</a:t>
            </a:r>
          </a:p>
        </p:txBody>
      </p:sp>
      <p:sp>
        <p:nvSpPr>
          <p:cNvPr id="874509" name="Oval 13"/>
          <p:cNvSpPr>
            <a:spLocks noChangeArrowheads="1"/>
          </p:cNvSpPr>
          <p:nvPr/>
        </p:nvSpPr>
        <p:spPr bwMode="auto">
          <a:xfrm>
            <a:off x="54864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CA3</a:t>
            </a:r>
          </a:p>
        </p:txBody>
      </p:sp>
      <p:sp>
        <p:nvSpPr>
          <p:cNvPr id="874510" name="Oval 14"/>
          <p:cNvSpPr>
            <a:spLocks noChangeArrowheads="1"/>
          </p:cNvSpPr>
          <p:nvPr/>
        </p:nvSpPr>
        <p:spPr bwMode="auto">
          <a:xfrm>
            <a:off x="72390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CA4</a:t>
            </a:r>
          </a:p>
        </p:txBody>
      </p:sp>
      <p:sp>
        <p:nvSpPr>
          <p:cNvPr id="874511" name="Line 15"/>
          <p:cNvSpPr>
            <a:spLocks noChangeShapeType="1"/>
          </p:cNvSpPr>
          <p:nvPr/>
        </p:nvSpPr>
        <p:spPr bwMode="auto">
          <a:xfrm flipH="1">
            <a:off x="6096000" y="5791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12" name="Line 16"/>
          <p:cNvSpPr>
            <a:spLocks noChangeShapeType="1"/>
          </p:cNvSpPr>
          <p:nvPr/>
        </p:nvSpPr>
        <p:spPr bwMode="auto">
          <a:xfrm>
            <a:off x="6858000" y="5791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74520" name="Group 24"/>
          <p:cNvGrpSpPr>
            <a:grpSpLocks/>
          </p:cNvGrpSpPr>
          <p:nvPr/>
        </p:nvGrpSpPr>
        <p:grpSpPr bwMode="auto">
          <a:xfrm>
            <a:off x="1219200" y="5200650"/>
            <a:ext cx="2438400" cy="1600200"/>
            <a:chOff x="768" y="3024"/>
            <a:chExt cx="1536" cy="1008"/>
          </a:xfrm>
        </p:grpSpPr>
        <p:sp>
          <p:nvSpPr>
            <p:cNvPr id="874521" name="Oval 25"/>
            <p:cNvSpPr>
              <a:spLocks noChangeArrowheads="1"/>
            </p:cNvSpPr>
            <p:nvPr/>
          </p:nvSpPr>
          <p:spPr bwMode="auto">
            <a:xfrm>
              <a:off x="1296" y="3024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T2</a:t>
              </a:r>
            </a:p>
          </p:txBody>
        </p:sp>
        <p:sp>
          <p:nvSpPr>
            <p:cNvPr id="874522" name="Oval 26"/>
            <p:cNvSpPr>
              <a:spLocks noChangeArrowheads="1"/>
            </p:cNvSpPr>
            <p:nvPr/>
          </p:nvSpPr>
          <p:spPr bwMode="auto">
            <a:xfrm>
              <a:off x="768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CA1</a:t>
              </a:r>
            </a:p>
          </p:txBody>
        </p:sp>
        <p:sp>
          <p:nvSpPr>
            <p:cNvPr id="874523" name="Oval 27"/>
            <p:cNvSpPr>
              <a:spLocks noChangeArrowheads="1"/>
            </p:cNvSpPr>
            <p:nvPr/>
          </p:nvSpPr>
          <p:spPr bwMode="auto">
            <a:xfrm>
              <a:off x="1872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CA2</a:t>
              </a:r>
            </a:p>
          </p:txBody>
        </p:sp>
        <p:sp>
          <p:nvSpPr>
            <p:cNvPr id="874524" name="Line 28"/>
            <p:cNvSpPr>
              <a:spLocks noChangeShapeType="1"/>
            </p:cNvSpPr>
            <p:nvPr/>
          </p:nvSpPr>
          <p:spPr bwMode="auto">
            <a:xfrm flipH="1">
              <a:off x="1152" y="340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4525" name="Line 29"/>
            <p:cNvSpPr>
              <a:spLocks noChangeShapeType="1"/>
            </p:cNvSpPr>
            <p:nvPr/>
          </p:nvSpPr>
          <p:spPr bwMode="auto">
            <a:xfrm>
              <a:off x="1632" y="3408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4529" name="Oval 33"/>
          <p:cNvSpPr>
            <a:spLocks noChangeArrowheads="1"/>
          </p:cNvSpPr>
          <p:nvPr/>
        </p:nvSpPr>
        <p:spPr bwMode="auto">
          <a:xfrm>
            <a:off x="20574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N2</a:t>
            </a:r>
          </a:p>
        </p:txBody>
      </p:sp>
      <p:sp>
        <p:nvSpPr>
          <p:cNvPr id="874530" name="Oval 34"/>
          <p:cNvSpPr>
            <a:spLocks noChangeArrowheads="1"/>
          </p:cNvSpPr>
          <p:nvPr/>
        </p:nvSpPr>
        <p:spPr bwMode="auto">
          <a:xfrm>
            <a:off x="63246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N4</a:t>
            </a:r>
          </a:p>
        </p:txBody>
      </p:sp>
      <p:grpSp>
        <p:nvGrpSpPr>
          <p:cNvPr id="874540" name="Group 44"/>
          <p:cNvGrpSpPr>
            <a:grpSpLocks/>
          </p:cNvGrpSpPr>
          <p:nvPr/>
        </p:nvGrpSpPr>
        <p:grpSpPr bwMode="auto">
          <a:xfrm>
            <a:off x="5334000" y="0"/>
            <a:ext cx="3200400" cy="2362200"/>
            <a:chOff x="3168" y="816"/>
            <a:chExt cx="2016" cy="1488"/>
          </a:xfrm>
        </p:grpSpPr>
        <p:sp>
          <p:nvSpPr>
            <p:cNvPr id="874500" name="Rectangle 4"/>
            <p:cNvSpPr>
              <a:spLocks noChangeArrowheads="1"/>
            </p:cNvSpPr>
            <p:nvPr/>
          </p:nvSpPr>
          <p:spPr bwMode="auto">
            <a:xfrm>
              <a:off x="3168" y="816"/>
              <a:ext cx="2016" cy="148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74501" name="Group 5"/>
            <p:cNvGrpSpPr>
              <a:grpSpLocks/>
            </p:cNvGrpSpPr>
            <p:nvPr/>
          </p:nvGrpSpPr>
          <p:grpSpPr bwMode="auto">
            <a:xfrm>
              <a:off x="3408" y="864"/>
              <a:ext cx="1392" cy="912"/>
              <a:chOff x="3408" y="960"/>
              <a:chExt cx="1392" cy="912"/>
            </a:xfrm>
          </p:grpSpPr>
          <p:sp>
            <p:nvSpPr>
              <p:cNvPr id="874502" name="Oval 6"/>
              <p:cNvSpPr>
                <a:spLocks noChangeArrowheads="1"/>
              </p:cNvSpPr>
              <p:nvPr/>
            </p:nvSpPr>
            <p:spPr bwMode="auto">
              <a:xfrm>
                <a:off x="3408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SA3</a:t>
                </a:r>
              </a:p>
            </p:txBody>
          </p:sp>
          <p:sp>
            <p:nvSpPr>
              <p:cNvPr id="874503" name="Oval 7"/>
              <p:cNvSpPr>
                <a:spLocks noChangeArrowheads="1"/>
              </p:cNvSpPr>
              <p:nvPr/>
            </p:nvSpPr>
            <p:spPr bwMode="auto">
              <a:xfrm>
                <a:off x="4368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SA4</a:t>
                </a:r>
              </a:p>
            </p:txBody>
          </p:sp>
          <p:sp>
            <p:nvSpPr>
              <p:cNvPr id="874504" name="Oval 8"/>
              <p:cNvSpPr>
                <a:spLocks noChangeArrowheads="1"/>
              </p:cNvSpPr>
              <p:nvPr/>
            </p:nvSpPr>
            <p:spPr bwMode="auto">
              <a:xfrm>
                <a:off x="3936" y="1440"/>
                <a:ext cx="432" cy="432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T3</a:t>
                </a:r>
              </a:p>
            </p:txBody>
          </p:sp>
          <p:sp>
            <p:nvSpPr>
              <p:cNvPr id="874505" name="Line 9"/>
              <p:cNvSpPr>
                <a:spLocks noChangeShapeType="1"/>
              </p:cNvSpPr>
              <p:nvPr/>
            </p:nvSpPr>
            <p:spPr bwMode="auto">
              <a:xfrm>
                <a:off x="3600" y="1392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506" name="Line 10"/>
              <p:cNvSpPr>
                <a:spLocks noChangeShapeType="1"/>
              </p:cNvSpPr>
              <p:nvPr/>
            </p:nvSpPr>
            <p:spPr bwMode="auto">
              <a:xfrm flipH="1">
                <a:off x="4320" y="1392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4528" name="Oval 32"/>
            <p:cNvSpPr>
              <a:spLocks noChangeArrowheads="1"/>
            </p:cNvSpPr>
            <p:nvPr/>
          </p:nvSpPr>
          <p:spPr bwMode="auto">
            <a:xfrm>
              <a:off x="3936" y="1872"/>
              <a:ext cx="432" cy="43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N3</a:t>
              </a:r>
            </a:p>
          </p:txBody>
        </p:sp>
        <p:sp>
          <p:nvSpPr>
            <p:cNvPr id="874531" name="Line 35"/>
            <p:cNvSpPr>
              <a:spLocks noChangeShapeType="1"/>
            </p:cNvSpPr>
            <p:nvPr/>
          </p:nvSpPr>
          <p:spPr bwMode="auto">
            <a:xfrm>
              <a:off x="4128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4539" name="Group 43"/>
          <p:cNvGrpSpPr>
            <a:grpSpLocks/>
          </p:cNvGrpSpPr>
          <p:nvPr/>
        </p:nvGrpSpPr>
        <p:grpSpPr bwMode="auto">
          <a:xfrm>
            <a:off x="228600" y="0"/>
            <a:ext cx="3200400" cy="2362200"/>
            <a:chOff x="528" y="816"/>
            <a:chExt cx="2016" cy="1488"/>
          </a:xfrm>
        </p:grpSpPr>
        <p:sp>
          <p:nvSpPr>
            <p:cNvPr id="874513" name="Rectangle 17"/>
            <p:cNvSpPr>
              <a:spLocks noChangeArrowheads="1"/>
            </p:cNvSpPr>
            <p:nvPr/>
          </p:nvSpPr>
          <p:spPr bwMode="auto">
            <a:xfrm>
              <a:off x="528" y="816"/>
              <a:ext cx="2016" cy="148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74514" name="Group 18"/>
            <p:cNvGrpSpPr>
              <a:grpSpLocks/>
            </p:cNvGrpSpPr>
            <p:nvPr/>
          </p:nvGrpSpPr>
          <p:grpSpPr bwMode="auto">
            <a:xfrm>
              <a:off x="816" y="864"/>
              <a:ext cx="1392" cy="912"/>
              <a:chOff x="816" y="960"/>
              <a:chExt cx="1392" cy="912"/>
            </a:xfrm>
          </p:grpSpPr>
          <p:sp>
            <p:nvSpPr>
              <p:cNvPr id="874515" name="Oval 19"/>
              <p:cNvSpPr>
                <a:spLocks noChangeArrowheads="1"/>
              </p:cNvSpPr>
              <p:nvPr/>
            </p:nvSpPr>
            <p:spPr bwMode="auto">
              <a:xfrm>
                <a:off x="816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SA1</a:t>
                </a:r>
              </a:p>
            </p:txBody>
          </p:sp>
          <p:sp>
            <p:nvSpPr>
              <p:cNvPr id="874516" name="Oval 20"/>
              <p:cNvSpPr>
                <a:spLocks noChangeArrowheads="1"/>
              </p:cNvSpPr>
              <p:nvPr/>
            </p:nvSpPr>
            <p:spPr bwMode="auto">
              <a:xfrm>
                <a:off x="1776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SA2</a:t>
                </a:r>
              </a:p>
            </p:txBody>
          </p:sp>
          <p:sp>
            <p:nvSpPr>
              <p:cNvPr id="874517" name="Oval 21"/>
              <p:cNvSpPr>
                <a:spLocks noChangeArrowheads="1"/>
              </p:cNvSpPr>
              <p:nvPr/>
            </p:nvSpPr>
            <p:spPr bwMode="auto">
              <a:xfrm>
                <a:off x="1344" y="1440"/>
                <a:ext cx="432" cy="432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T1</a:t>
                </a:r>
              </a:p>
            </p:txBody>
          </p:sp>
          <p:sp>
            <p:nvSpPr>
              <p:cNvPr id="874518" name="Line 22"/>
              <p:cNvSpPr>
                <a:spLocks noChangeShapeType="1"/>
              </p:cNvSpPr>
              <p:nvPr/>
            </p:nvSpPr>
            <p:spPr bwMode="auto">
              <a:xfrm>
                <a:off x="1008" y="1392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519" name="Line 23"/>
              <p:cNvSpPr>
                <a:spLocks noChangeShapeType="1"/>
              </p:cNvSpPr>
              <p:nvPr/>
            </p:nvSpPr>
            <p:spPr bwMode="auto">
              <a:xfrm flipH="1">
                <a:off x="1728" y="1392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4527" name="Oval 31"/>
            <p:cNvSpPr>
              <a:spLocks noChangeArrowheads="1"/>
            </p:cNvSpPr>
            <p:nvPr/>
          </p:nvSpPr>
          <p:spPr bwMode="auto">
            <a:xfrm>
              <a:off x="1344" y="1872"/>
              <a:ext cx="432" cy="43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N1</a:t>
              </a:r>
            </a:p>
          </p:txBody>
        </p:sp>
        <p:sp>
          <p:nvSpPr>
            <p:cNvPr id="874532" name="Line 36"/>
            <p:cNvSpPr>
              <a:spLocks noChangeShapeType="1"/>
            </p:cNvSpPr>
            <p:nvPr/>
          </p:nvSpPr>
          <p:spPr bwMode="auto">
            <a:xfrm>
              <a:off x="1536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4533" name="Line 37"/>
          <p:cNvSpPr>
            <a:spLocks noChangeShapeType="1"/>
          </p:cNvSpPr>
          <p:nvPr/>
        </p:nvSpPr>
        <p:spPr bwMode="auto">
          <a:xfrm>
            <a:off x="24384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34" name="Line 38"/>
          <p:cNvSpPr>
            <a:spLocks noChangeShapeType="1"/>
          </p:cNvSpPr>
          <p:nvPr/>
        </p:nvSpPr>
        <p:spPr bwMode="auto">
          <a:xfrm>
            <a:off x="67056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42" name="Oval 46"/>
          <p:cNvSpPr>
            <a:spLocks noChangeArrowheads="1"/>
          </p:cNvSpPr>
          <p:nvPr/>
        </p:nvSpPr>
        <p:spPr bwMode="auto">
          <a:xfrm>
            <a:off x="4114800" y="2209800"/>
            <a:ext cx="6858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Arial" charset="0"/>
                <a:cs typeface="Arial" charset="0"/>
              </a:rPr>
              <a:t>R1</a:t>
            </a:r>
          </a:p>
        </p:txBody>
      </p:sp>
      <p:sp>
        <p:nvSpPr>
          <p:cNvPr id="874543" name="Oval 47"/>
          <p:cNvSpPr>
            <a:spLocks noChangeArrowheads="1"/>
          </p:cNvSpPr>
          <p:nvPr/>
        </p:nvSpPr>
        <p:spPr bwMode="auto">
          <a:xfrm>
            <a:off x="4114800" y="3352800"/>
            <a:ext cx="6858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Arial" charset="0"/>
                <a:cs typeface="Arial" charset="0"/>
              </a:rPr>
              <a:t>R2</a:t>
            </a:r>
          </a:p>
        </p:txBody>
      </p:sp>
      <p:sp>
        <p:nvSpPr>
          <p:cNvPr id="874544" name="Line 48"/>
          <p:cNvSpPr>
            <a:spLocks noChangeShapeType="1"/>
          </p:cNvSpPr>
          <p:nvPr/>
        </p:nvSpPr>
        <p:spPr bwMode="auto">
          <a:xfrm>
            <a:off x="1905000" y="2362200"/>
            <a:ext cx="2209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46" name="Line 50"/>
          <p:cNvSpPr>
            <a:spLocks noChangeShapeType="1"/>
          </p:cNvSpPr>
          <p:nvPr/>
        </p:nvSpPr>
        <p:spPr bwMode="auto">
          <a:xfrm>
            <a:off x="4495800" y="2895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47" name="Line 51"/>
          <p:cNvSpPr>
            <a:spLocks noChangeShapeType="1"/>
          </p:cNvSpPr>
          <p:nvPr/>
        </p:nvSpPr>
        <p:spPr bwMode="auto">
          <a:xfrm flipH="1">
            <a:off x="2438400" y="3886200"/>
            <a:ext cx="1752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48" name="Line 52"/>
          <p:cNvSpPr>
            <a:spLocks noChangeShapeType="1"/>
          </p:cNvSpPr>
          <p:nvPr/>
        </p:nvSpPr>
        <p:spPr bwMode="auto">
          <a:xfrm flipH="1">
            <a:off x="4800600" y="2362200"/>
            <a:ext cx="2057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49" name="Line 53"/>
          <p:cNvSpPr>
            <a:spLocks noChangeShapeType="1"/>
          </p:cNvSpPr>
          <p:nvPr/>
        </p:nvSpPr>
        <p:spPr bwMode="auto">
          <a:xfrm>
            <a:off x="4724400" y="3962400"/>
            <a:ext cx="1600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7BC866B-E8F1-5D40-838B-23A5C125B707}"/>
              </a:ext>
            </a:extLst>
          </p:cNvPr>
          <p:cNvSpPr txBox="1"/>
          <p:nvPr/>
        </p:nvSpPr>
        <p:spPr>
          <a:xfrm>
            <a:off x="3303245" y="432887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37D6B89-273E-DC45-9FC1-1D11C062D6E6}"/>
              </a:ext>
            </a:extLst>
          </p:cNvPr>
          <p:cNvSpPr txBox="1"/>
          <p:nvPr/>
        </p:nvSpPr>
        <p:spPr>
          <a:xfrm>
            <a:off x="2769845" y="194893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0D36CAF-97C9-E540-9319-1BEF0B4FB975}"/>
              </a:ext>
            </a:extLst>
          </p:cNvPr>
          <p:cNvSpPr txBox="1"/>
          <p:nvPr/>
        </p:nvSpPr>
        <p:spPr>
          <a:xfrm>
            <a:off x="5398745" y="194893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737DE5A-E425-F641-9EA4-8A6B17A8D276}"/>
              </a:ext>
            </a:extLst>
          </p:cNvPr>
          <p:cNvSpPr txBox="1"/>
          <p:nvPr/>
        </p:nvSpPr>
        <p:spPr>
          <a:xfrm>
            <a:off x="5105400" y="438733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EA571D0-FA12-C743-A47F-9AF36F0FE640}"/>
              </a:ext>
            </a:extLst>
          </p:cNvPr>
          <p:cNvSpPr txBox="1"/>
          <p:nvPr/>
        </p:nvSpPr>
        <p:spPr>
          <a:xfrm>
            <a:off x="1385671" y="2143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391736A-02C0-A848-85F9-C9AFA3CAECDD}"/>
              </a:ext>
            </a:extLst>
          </p:cNvPr>
          <p:cNvSpPr txBox="1"/>
          <p:nvPr/>
        </p:nvSpPr>
        <p:spPr>
          <a:xfrm>
            <a:off x="6425831" y="-4393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F1B962C-AB5A-7748-B70E-89659671E708}"/>
              </a:ext>
            </a:extLst>
          </p:cNvPr>
          <p:cNvSpPr txBox="1"/>
          <p:nvPr/>
        </p:nvSpPr>
        <p:spPr>
          <a:xfrm>
            <a:off x="6289087" y="634652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64829A8-2473-9C41-B259-FB58E8731DC2}"/>
              </a:ext>
            </a:extLst>
          </p:cNvPr>
          <p:cNvSpPr txBox="1"/>
          <p:nvPr/>
        </p:nvSpPr>
        <p:spPr>
          <a:xfrm>
            <a:off x="2019300" y="641246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F4F0C1-133B-E841-914B-A2ABB05EBA74}"/>
              </a:ext>
            </a:extLst>
          </p:cNvPr>
          <p:cNvSpPr txBox="1"/>
          <p:nvPr/>
        </p:nvSpPr>
        <p:spPr>
          <a:xfrm>
            <a:off x="228600" y="3078566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Simulation 3</a:t>
            </a:r>
          </a:p>
        </p:txBody>
      </p:sp>
    </p:spTree>
    <p:extLst>
      <p:ext uri="{BB962C8B-B14F-4D97-AF65-F5344CB8AC3E}">
        <p14:creationId xmlns:p14="http://schemas.microsoft.com/office/powerpoint/2010/main" val="2369170317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82BD-2455-A443-B1A9-FF81BD129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3 Simplification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B2BC6-19E4-6C46-8AC5-F9D827D13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T1/N1, T3/N3 same as before</a:t>
            </a:r>
          </a:p>
          <a:p>
            <a:r>
              <a:rPr lang="en-US" dirty="0">
                <a:solidFill>
                  <a:schemeClr val="tx1"/>
                </a:solidFill>
              </a:rPr>
              <a:t>Same set of inputs to R1 as we had for W1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So we will start with those.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T2, T4 gets same inputs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So, won’t rerun that part.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Focus on R1, R2, N2, N4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5F4B8E-18AD-9F44-B9F8-DCA1A2422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579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53AF-4B0A-46F7-94F4-49EDB55CB0A2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874498" name="Rectangle 2"/>
          <p:cNvSpPr>
            <a:spLocks noChangeArrowheads="1"/>
          </p:cNvSpPr>
          <p:nvPr/>
        </p:nvSpPr>
        <p:spPr bwMode="auto">
          <a:xfrm>
            <a:off x="8382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449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/>
              <a:t>Sim </a:t>
            </a:r>
            <a:br>
              <a:rPr lang="en-US" altLang="en-US" sz="4000"/>
            </a:br>
            <a:r>
              <a:rPr lang="en-US" altLang="en-US" sz="4000"/>
              <a:t>3</a:t>
            </a:r>
          </a:p>
        </p:txBody>
      </p:sp>
      <p:sp>
        <p:nvSpPr>
          <p:cNvPr id="874507" name="Rectangle 11"/>
          <p:cNvSpPr>
            <a:spLocks noChangeArrowheads="1"/>
          </p:cNvSpPr>
          <p:nvPr/>
        </p:nvSpPr>
        <p:spPr bwMode="auto">
          <a:xfrm>
            <a:off x="51054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4508" name="Oval 12"/>
          <p:cNvSpPr>
            <a:spLocks noChangeArrowheads="1"/>
          </p:cNvSpPr>
          <p:nvPr/>
        </p:nvSpPr>
        <p:spPr bwMode="auto">
          <a:xfrm>
            <a:off x="6324600" y="5181600"/>
            <a:ext cx="685800" cy="6858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T4</a:t>
            </a:r>
          </a:p>
        </p:txBody>
      </p:sp>
      <p:sp>
        <p:nvSpPr>
          <p:cNvPr id="874509" name="Oval 13"/>
          <p:cNvSpPr>
            <a:spLocks noChangeArrowheads="1"/>
          </p:cNvSpPr>
          <p:nvPr/>
        </p:nvSpPr>
        <p:spPr bwMode="auto">
          <a:xfrm>
            <a:off x="54864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CA3</a:t>
            </a:r>
          </a:p>
        </p:txBody>
      </p:sp>
      <p:sp>
        <p:nvSpPr>
          <p:cNvPr id="874510" name="Oval 14"/>
          <p:cNvSpPr>
            <a:spLocks noChangeArrowheads="1"/>
          </p:cNvSpPr>
          <p:nvPr/>
        </p:nvSpPr>
        <p:spPr bwMode="auto">
          <a:xfrm>
            <a:off x="72390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CA4</a:t>
            </a:r>
          </a:p>
        </p:txBody>
      </p:sp>
      <p:sp>
        <p:nvSpPr>
          <p:cNvPr id="874511" name="Line 15"/>
          <p:cNvSpPr>
            <a:spLocks noChangeShapeType="1"/>
          </p:cNvSpPr>
          <p:nvPr/>
        </p:nvSpPr>
        <p:spPr bwMode="auto">
          <a:xfrm flipH="1">
            <a:off x="6096000" y="5791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12" name="Line 16"/>
          <p:cNvSpPr>
            <a:spLocks noChangeShapeType="1"/>
          </p:cNvSpPr>
          <p:nvPr/>
        </p:nvSpPr>
        <p:spPr bwMode="auto">
          <a:xfrm>
            <a:off x="6858000" y="5791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74520" name="Group 24"/>
          <p:cNvGrpSpPr>
            <a:grpSpLocks/>
          </p:cNvGrpSpPr>
          <p:nvPr/>
        </p:nvGrpSpPr>
        <p:grpSpPr bwMode="auto">
          <a:xfrm>
            <a:off x="1219200" y="5200650"/>
            <a:ext cx="2438400" cy="1600200"/>
            <a:chOff x="768" y="3024"/>
            <a:chExt cx="1536" cy="1008"/>
          </a:xfrm>
        </p:grpSpPr>
        <p:sp>
          <p:nvSpPr>
            <p:cNvPr id="874521" name="Oval 25"/>
            <p:cNvSpPr>
              <a:spLocks noChangeArrowheads="1"/>
            </p:cNvSpPr>
            <p:nvPr/>
          </p:nvSpPr>
          <p:spPr bwMode="auto">
            <a:xfrm>
              <a:off x="1296" y="3024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T2</a:t>
              </a:r>
            </a:p>
          </p:txBody>
        </p:sp>
        <p:sp>
          <p:nvSpPr>
            <p:cNvPr id="874522" name="Oval 26"/>
            <p:cNvSpPr>
              <a:spLocks noChangeArrowheads="1"/>
            </p:cNvSpPr>
            <p:nvPr/>
          </p:nvSpPr>
          <p:spPr bwMode="auto">
            <a:xfrm>
              <a:off x="768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CA1</a:t>
              </a:r>
            </a:p>
          </p:txBody>
        </p:sp>
        <p:sp>
          <p:nvSpPr>
            <p:cNvPr id="874523" name="Oval 27"/>
            <p:cNvSpPr>
              <a:spLocks noChangeArrowheads="1"/>
            </p:cNvSpPr>
            <p:nvPr/>
          </p:nvSpPr>
          <p:spPr bwMode="auto">
            <a:xfrm>
              <a:off x="1872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CA2</a:t>
              </a:r>
            </a:p>
          </p:txBody>
        </p:sp>
        <p:sp>
          <p:nvSpPr>
            <p:cNvPr id="874524" name="Line 28"/>
            <p:cNvSpPr>
              <a:spLocks noChangeShapeType="1"/>
            </p:cNvSpPr>
            <p:nvPr/>
          </p:nvSpPr>
          <p:spPr bwMode="auto">
            <a:xfrm flipH="1">
              <a:off x="1152" y="340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4525" name="Line 29"/>
            <p:cNvSpPr>
              <a:spLocks noChangeShapeType="1"/>
            </p:cNvSpPr>
            <p:nvPr/>
          </p:nvSpPr>
          <p:spPr bwMode="auto">
            <a:xfrm>
              <a:off x="1632" y="3408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4529" name="Oval 33"/>
          <p:cNvSpPr>
            <a:spLocks noChangeArrowheads="1"/>
          </p:cNvSpPr>
          <p:nvPr/>
        </p:nvSpPr>
        <p:spPr bwMode="auto">
          <a:xfrm>
            <a:off x="20574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N2</a:t>
            </a:r>
          </a:p>
        </p:txBody>
      </p:sp>
      <p:sp>
        <p:nvSpPr>
          <p:cNvPr id="874530" name="Oval 34"/>
          <p:cNvSpPr>
            <a:spLocks noChangeArrowheads="1"/>
          </p:cNvSpPr>
          <p:nvPr/>
        </p:nvSpPr>
        <p:spPr bwMode="auto">
          <a:xfrm>
            <a:off x="63246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N4</a:t>
            </a:r>
          </a:p>
        </p:txBody>
      </p:sp>
      <p:grpSp>
        <p:nvGrpSpPr>
          <p:cNvPr id="874540" name="Group 44"/>
          <p:cNvGrpSpPr>
            <a:grpSpLocks/>
          </p:cNvGrpSpPr>
          <p:nvPr/>
        </p:nvGrpSpPr>
        <p:grpSpPr bwMode="auto">
          <a:xfrm>
            <a:off x="5334000" y="0"/>
            <a:ext cx="3200400" cy="2362200"/>
            <a:chOff x="3168" y="816"/>
            <a:chExt cx="2016" cy="1488"/>
          </a:xfrm>
        </p:grpSpPr>
        <p:sp>
          <p:nvSpPr>
            <p:cNvPr id="874500" name="Rectangle 4"/>
            <p:cNvSpPr>
              <a:spLocks noChangeArrowheads="1"/>
            </p:cNvSpPr>
            <p:nvPr/>
          </p:nvSpPr>
          <p:spPr bwMode="auto">
            <a:xfrm>
              <a:off x="3168" y="816"/>
              <a:ext cx="2016" cy="148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74501" name="Group 5"/>
            <p:cNvGrpSpPr>
              <a:grpSpLocks/>
            </p:cNvGrpSpPr>
            <p:nvPr/>
          </p:nvGrpSpPr>
          <p:grpSpPr bwMode="auto">
            <a:xfrm>
              <a:off x="3408" y="864"/>
              <a:ext cx="1392" cy="912"/>
              <a:chOff x="3408" y="960"/>
              <a:chExt cx="1392" cy="912"/>
            </a:xfrm>
          </p:grpSpPr>
          <p:sp>
            <p:nvSpPr>
              <p:cNvPr id="874502" name="Oval 6"/>
              <p:cNvSpPr>
                <a:spLocks noChangeArrowheads="1"/>
              </p:cNvSpPr>
              <p:nvPr/>
            </p:nvSpPr>
            <p:spPr bwMode="auto">
              <a:xfrm>
                <a:off x="3408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SA3</a:t>
                </a:r>
              </a:p>
            </p:txBody>
          </p:sp>
          <p:sp>
            <p:nvSpPr>
              <p:cNvPr id="874503" name="Oval 7"/>
              <p:cNvSpPr>
                <a:spLocks noChangeArrowheads="1"/>
              </p:cNvSpPr>
              <p:nvPr/>
            </p:nvSpPr>
            <p:spPr bwMode="auto">
              <a:xfrm>
                <a:off x="4368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SA4</a:t>
                </a:r>
              </a:p>
            </p:txBody>
          </p:sp>
          <p:sp>
            <p:nvSpPr>
              <p:cNvPr id="874504" name="Oval 8"/>
              <p:cNvSpPr>
                <a:spLocks noChangeArrowheads="1"/>
              </p:cNvSpPr>
              <p:nvPr/>
            </p:nvSpPr>
            <p:spPr bwMode="auto">
              <a:xfrm>
                <a:off x="3936" y="1440"/>
                <a:ext cx="432" cy="432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T3</a:t>
                </a:r>
              </a:p>
            </p:txBody>
          </p:sp>
          <p:sp>
            <p:nvSpPr>
              <p:cNvPr id="874505" name="Line 9"/>
              <p:cNvSpPr>
                <a:spLocks noChangeShapeType="1"/>
              </p:cNvSpPr>
              <p:nvPr/>
            </p:nvSpPr>
            <p:spPr bwMode="auto">
              <a:xfrm>
                <a:off x="3600" y="1392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506" name="Line 10"/>
              <p:cNvSpPr>
                <a:spLocks noChangeShapeType="1"/>
              </p:cNvSpPr>
              <p:nvPr/>
            </p:nvSpPr>
            <p:spPr bwMode="auto">
              <a:xfrm flipH="1">
                <a:off x="4320" y="1392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4528" name="Oval 32"/>
            <p:cNvSpPr>
              <a:spLocks noChangeArrowheads="1"/>
            </p:cNvSpPr>
            <p:nvPr/>
          </p:nvSpPr>
          <p:spPr bwMode="auto">
            <a:xfrm>
              <a:off x="3936" y="1872"/>
              <a:ext cx="432" cy="43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N3</a:t>
              </a:r>
            </a:p>
          </p:txBody>
        </p:sp>
        <p:sp>
          <p:nvSpPr>
            <p:cNvPr id="874531" name="Line 35"/>
            <p:cNvSpPr>
              <a:spLocks noChangeShapeType="1"/>
            </p:cNvSpPr>
            <p:nvPr/>
          </p:nvSpPr>
          <p:spPr bwMode="auto">
            <a:xfrm>
              <a:off x="4128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4539" name="Group 43"/>
          <p:cNvGrpSpPr>
            <a:grpSpLocks/>
          </p:cNvGrpSpPr>
          <p:nvPr/>
        </p:nvGrpSpPr>
        <p:grpSpPr bwMode="auto">
          <a:xfrm>
            <a:off x="228600" y="0"/>
            <a:ext cx="3200400" cy="2362200"/>
            <a:chOff x="528" y="816"/>
            <a:chExt cx="2016" cy="1488"/>
          </a:xfrm>
        </p:grpSpPr>
        <p:sp>
          <p:nvSpPr>
            <p:cNvPr id="874513" name="Rectangle 17"/>
            <p:cNvSpPr>
              <a:spLocks noChangeArrowheads="1"/>
            </p:cNvSpPr>
            <p:nvPr/>
          </p:nvSpPr>
          <p:spPr bwMode="auto">
            <a:xfrm>
              <a:off x="528" y="816"/>
              <a:ext cx="2016" cy="148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74514" name="Group 18"/>
            <p:cNvGrpSpPr>
              <a:grpSpLocks/>
            </p:cNvGrpSpPr>
            <p:nvPr/>
          </p:nvGrpSpPr>
          <p:grpSpPr bwMode="auto">
            <a:xfrm>
              <a:off x="816" y="864"/>
              <a:ext cx="1392" cy="912"/>
              <a:chOff x="816" y="960"/>
              <a:chExt cx="1392" cy="912"/>
            </a:xfrm>
          </p:grpSpPr>
          <p:sp>
            <p:nvSpPr>
              <p:cNvPr id="874515" name="Oval 19"/>
              <p:cNvSpPr>
                <a:spLocks noChangeArrowheads="1"/>
              </p:cNvSpPr>
              <p:nvPr/>
            </p:nvSpPr>
            <p:spPr bwMode="auto">
              <a:xfrm>
                <a:off x="816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SA1</a:t>
                </a:r>
              </a:p>
            </p:txBody>
          </p:sp>
          <p:sp>
            <p:nvSpPr>
              <p:cNvPr id="874516" name="Oval 20"/>
              <p:cNvSpPr>
                <a:spLocks noChangeArrowheads="1"/>
              </p:cNvSpPr>
              <p:nvPr/>
            </p:nvSpPr>
            <p:spPr bwMode="auto">
              <a:xfrm>
                <a:off x="1776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SA2</a:t>
                </a:r>
              </a:p>
            </p:txBody>
          </p:sp>
          <p:sp>
            <p:nvSpPr>
              <p:cNvPr id="874517" name="Oval 21"/>
              <p:cNvSpPr>
                <a:spLocks noChangeArrowheads="1"/>
              </p:cNvSpPr>
              <p:nvPr/>
            </p:nvSpPr>
            <p:spPr bwMode="auto">
              <a:xfrm>
                <a:off x="1344" y="1440"/>
                <a:ext cx="432" cy="432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T1</a:t>
                </a:r>
              </a:p>
            </p:txBody>
          </p:sp>
          <p:sp>
            <p:nvSpPr>
              <p:cNvPr id="874518" name="Line 22"/>
              <p:cNvSpPr>
                <a:spLocks noChangeShapeType="1"/>
              </p:cNvSpPr>
              <p:nvPr/>
            </p:nvSpPr>
            <p:spPr bwMode="auto">
              <a:xfrm>
                <a:off x="1008" y="1392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519" name="Line 23"/>
              <p:cNvSpPr>
                <a:spLocks noChangeShapeType="1"/>
              </p:cNvSpPr>
              <p:nvPr/>
            </p:nvSpPr>
            <p:spPr bwMode="auto">
              <a:xfrm flipH="1">
                <a:off x="1728" y="1392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4527" name="Oval 31"/>
            <p:cNvSpPr>
              <a:spLocks noChangeArrowheads="1"/>
            </p:cNvSpPr>
            <p:nvPr/>
          </p:nvSpPr>
          <p:spPr bwMode="auto">
            <a:xfrm>
              <a:off x="1344" y="1872"/>
              <a:ext cx="432" cy="43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N1</a:t>
              </a:r>
            </a:p>
          </p:txBody>
        </p:sp>
        <p:sp>
          <p:nvSpPr>
            <p:cNvPr id="874532" name="Line 36"/>
            <p:cNvSpPr>
              <a:spLocks noChangeShapeType="1"/>
            </p:cNvSpPr>
            <p:nvPr/>
          </p:nvSpPr>
          <p:spPr bwMode="auto">
            <a:xfrm>
              <a:off x="1536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4533" name="Line 37"/>
          <p:cNvSpPr>
            <a:spLocks noChangeShapeType="1"/>
          </p:cNvSpPr>
          <p:nvPr/>
        </p:nvSpPr>
        <p:spPr bwMode="auto">
          <a:xfrm>
            <a:off x="24384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34" name="Line 38"/>
          <p:cNvSpPr>
            <a:spLocks noChangeShapeType="1"/>
          </p:cNvSpPr>
          <p:nvPr/>
        </p:nvSpPr>
        <p:spPr bwMode="auto">
          <a:xfrm>
            <a:off x="67056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42" name="Oval 46"/>
          <p:cNvSpPr>
            <a:spLocks noChangeArrowheads="1"/>
          </p:cNvSpPr>
          <p:nvPr/>
        </p:nvSpPr>
        <p:spPr bwMode="auto">
          <a:xfrm>
            <a:off x="4114800" y="2209800"/>
            <a:ext cx="6858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Arial" charset="0"/>
                <a:cs typeface="Arial" charset="0"/>
              </a:rPr>
              <a:t>R1</a:t>
            </a:r>
          </a:p>
        </p:txBody>
      </p:sp>
      <p:sp>
        <p:nvSpPr>
          <p:cNvPr id="874543" name="Oval 47"/>
          <p:cNvSpPr>
            <a:spLocks noChangeArrowheads="1"/>
          </p:cNvSpPr>
          <p:nvPr/>
        </p:nvSpPr>
        <p:spPr bwMode="auto">
          <a:xfrm>
            <a:off x="4114800" y="3352800"/>
            <a:ext cx="6858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Arial" charset="0"/>
                <a:cs typeface="Arial" charset="0"/>
              </a:rPr>
              <a:t>R2</a:t>
            </a:r>
          </a:p>
        </p:txBody>
      </p:sp>
      <p:sp>
        <p:nvSpPr>
          <p:cNvPr id="874544" name="Line 48"/>
          <p:cNvSpPr>
            <a:spLocks noChangeShapeType="1"/>
          </p:cNvSpPr>
          <p:nvPr/>
        </p:nvSpPr>
        <p:spPr bwMode="auto">
          <a:xfrm>
            <a:off x="1905000" y="2362200"/>
            <a:ext cx="2209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46" name="Line 50"/>
          <p:cNvSpPr>
            <a:spLocks noChangeShapeType="1"/>
          </p:cNvSpPr>
          <p:nvPr/>
        </p:nvSpPr>
        <p:spPr bwMode="auto">
          <a:xfrm>
            <a:off x="4495800" y="2895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47" name="Line 51"/>
          <p:cNvSpPr>
            <a:spLocks noChangeShapeType="1"/>
          </p:cNvSpPr>
          <p:nvPr/>
        </p:nvSpPr>
        <p:spPr bwMode="auto">
          <a:xfrm flipH="1">
            <a:off x="2438400" y="3886200"/>
            <a:ext cx="1752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48" name="Line 52"/>
          <p:cNvSpPr>
            <a:spLocks noChangeShapeType="1"/>
          </p:cNvSpPr>
          <p:nvPr/>
        </p:nvSpPr>
        <p:spPr bwMode="auto">
          <a:xfrm flipH="1">
            <a:off x="4800600" y="2362200"/>
            <a:ext cx="2057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49" name="Line 53"/>
          <p:cNvSpPr>
            <a:spLocks noChangeShapeType="1"/>
          </p:cNvSpPr>
          <p:nvPr/>
        </p:nvSpPr>
        <p:spPr bwMode="auto">
          <a:xfrm>
            <a:off x="4724400" y="3962400"/>
            <a:ext cx="1600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7BC866B-E8F1-5D40-838B-23A5C125B707}"/>
              </a:ext>
            </a:extLst>
          </p:cNvPr>
          <p:cNvSpPr txBox="1"/>
          <p:nvPr/>
        </p:nvSpPr>
        <p:spPr>
          <a:xfrm>
            <a:off x="3303245" y="432887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37D6B89-273E-DC45-9FC1-1D11C062D6E6}"/>
              </a:ext>
            </a:extLst>
          </p:cNvPr>
          <p:cNvSpPr txBox="1"/>
          <p:nvPr/>
        </p:nvSpPr>
        <p:spPr>
          <a:xfrm>
            <a:off x="2769845" y="194893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0D36CAF-97C9-E540-9319-1BEF0B4FB975}"/>
              </a:ext>
            </a:extLst>
          </p:cNvPr>
          <p:cNvSpPr txBox="1"/>
          <p:nvPr/>
        </p:nvSpPr>
        <p:spPr>
          <a:xfrm>
            <a:off x="5398745" y="194893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737DE5A-E425-F641-9EA4-8A6B17A8D276}"/>
              </a:ext>
            </a:extLst>
          </p:cNvPr>
          <p:cNvSpPr txBox="1"/>
          <p:nvPr/>
        </p:nvSpPr>
        <p:spPr>
          <a:xfrm>
            <a:off x="5105400" y="438733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EA571D0-FA12-C743-A47F-9AF36F0FE640}"/>
              </a:ext>
            </a:extLst>
          </p:cNvPr>
          <p:cNvSpPr txBox="1"/>
          <p:nvPr/>
        </p:nvSpPr>
        <p:spPr>
          <a:xfrm>
            <a:off x="1385671" y="2143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391736A-02C0-A848-85F9-C9AFA3CAECDD}"/>
              </a:ext>
            </a:extLst>
          </p:cNvPr>
          <p:cNvSpPr txBox="1"/>
          <p:nvPr/>
        </p:nvSpPr>
        <p:spPr>
          <a:xfrm>
            <a:off x="6425831" y="-4393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F1B962C-AB5A-7748-B70E-89659671E708}"/>
              </a:ext>
            </a:extLst>
          </p:cNvPr>
          <p:cNvSpPr txBox="1"/>
          <p:nvPr/>
        </p:nvSpPr>
        <p:spPr>
          <a:xfrm>
            <a:off x="6289087" y="634652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64829A8-2473-9C41-B259-FB58E8731DC2}"/>
              </a:ext>
            </a:extLst>
          </p:cNvPr>
          <p:cNvSpPr txBox="1"/>
          <p:nvPr/>
        </p:nvSpPr>
        <p:spPr>
          <a:xfrm>
            <a:off x="2019300" y="641246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F4F0C1-133B-E841-914B-A2ABB05EBA74}"/>
              </a:ext>
            </a:extLst>
          </p:cNvPr>
          <p:cNvSpPr txBox="1"/>
          <p:nvPr/>
        </p:nvSpPr>
        <p:spPr>
          <a:xfrm>
            <a:off x="228600" y="3078566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Simulation 3</a:t>
            </a:r>
          </a:p>
        </p:txBody>
      </p:sp>
    </p:spTree>
    <p:extLst>
      <p:ext uri="{BB962C8B-B14F-4D97-AF65-F5344CB8AC3E}">
        <p14:creationId xmlns:p14="http://schemas.microsoft.com/office/powerpoint/2010/main" val="4137375391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Simulation 4</a:t>
            </a:r>
          </a:p>
        </p:txBody>
      </p:sp>
      <p:sp>
        <p:nvSpPr>
          <p:cNvPr id="84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Send 4 verses or digits from each</a:t>
            </a:r>
          </a:p>
          <a:p>
            <a:pPr lvl="1"/>
            <a:r>
              <a:rPr lang="en-US" altLang="en-US" dirty="0"/>
              <a:t>from song-server serving 2 songs</a:t>
            </a:r>
          </a:p>
          <a:p>
            <a:pPr lvl="1"/>
            <a:r>
              <a:rPr lang="en-US" altLang="en-US" dirty="0"/>
              <a:t>And digit-server serving 2 fundamental constants</a:t>
            </a:r>
          </a:p>
          <a:p>
            <a:pPr lvl="1"/>
            <a:r>
              <a:rPr lang="en-US" altLang="en-US" dirty="0"/>
              <a:t>To two clients</a:t>
            </a:r>
          </a:p>
          <a:p>
            <a:r>
              <a:rPr lang="en-US" altLang="en-US" dirty="0"/>
              <a:t>Roles: </a:t>
            </a:r>
          </a:p>
          <a:p>
            <a:pPr lvl="1"/>
            <a:r>
              <a:rPr lang="en-US" altLang="en-US" dirty="0"/>
              <a:t>4 server apps</a:t>
            </a:r>
          </a:p>
          <a:p>
            <a:pPr lvl="1"/>
            <a:r>
              <a:rPr lang="en-US" altLang="en-US" dirty="0"/>
              <a:t>Network Interface, 2 servers</a:t>
            </a:r>
          </a:p>
          <a:p>
            <a:pPr lvl="1"/>
            <a:r>
              <a:rPr lang="en-US" altLang="en-US" dirty="0"/>
              <a:t>3 routers </a:t>
            </a:r>
          </a:p>
          <a:p>
            <a:pPr lvl="2"/>
            <a:r>
              <a:rPr lang="en-US" altLang="en-US" dirty="0"/>
              <a:t>R1 – flip a coin and send to R2 or R3</a:t>
            </a:r>
          </a:p>
          <a:p>
            <a:pPr lvl="2"/>
            <a:r>
              <a:rPr lang="en-US" altLang="en-US" dirty="0"/>
              <a:t>R2, R3 – send to N2, N4 based on address</a:t>
            </a:r>
          </a:p>
          <a:p>
            <a:pPr lvl="1"/>
            <a:r>
              <a:rPr lang="en-US" altLang="en-US" dirty="0"/>
              <a:t>Network Interface for each of 2 clients</a:t>
            </a:r>
          </a:p>
          <a:p>
            <a:pPr lvl="1"/>
            <a:r>
              <a:rPr lang="en-US" altLang="en-US" dirty="0"/>
              <a:t>4 client apps</a:t>
            </a:r>
          </a:p>
          <a:p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955F-E303-4DD3-92F8-9E2B0C5F7D32}" type="slidenum">
              <a:rPr lang="en-US" altLang="en-US" smtClean="0"/>
              <a:pPr/>
              <a:t>33</a:t>
            </a:fld>
            <a:endParaRPr lang="en-US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487952" y="2805866"/>
            <a:ext cx="3429000" cy="1600200"/>
            <a:chOff x="5410200" y="2507833"/>
            <a:chExt cx="3429000" cy="1600200"/>
          </a:xfrm>
        </p:grpSpPr>
        <p:sp>
          <p:nvSpPr>
            <p:cNvPr id="7" name="Oval 40"/>
            <p:cNvSpPr>
              <a:spLocks noChangeArrowheads="1"/>
            </p:cNvSpPr>
            <p:nvPr/>
          </p:nvSpPr>
          <p:spPr bwMode="auto">
            <a:xfrm>
              <a:off x="6858000" y="2507833"/>
              <a:ext cx="685800" cy="685800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solidFill>
                    <a:schemeClr val="bg1"/>
                  </a:solidFill>
                  <a:latin typeface="Arial" charset="0"/>
                  <a:cs typeface="Arial" charset="0"/>
                </a:rPr>
                <a:t>R1</a:t>
              </a:r>
            </a:p>
          </p:txBody>
        </p:sp>
        <p:sp>
          <p:nvSpPr>
            <p:cNvPr id="8" name="Oval 41"/>
            <p:cNvSpPr>
              <a:spLocks noChangeArrowheads="1"/>
            </p:cNvSpPr>
            <p:nvPr/>
          </p:nvSpPr>
          <p:spPr bwMode="auto">
            <a:xfrm>
              <a:off x="5410200" y="3422233"/>
              <a:ext cx="685800" cy="685800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solidFill>
                    <a:schemeClr val="bg1"/>
                  </a:solidFill>
                  <a:latin typeface="Arial" charset="0"/>
                  <a:cs typeface="Arial" charset="0"/>
                </a:rPr>
                <a:t>R2</a:t>
              </a:r>
            </a:p>
          </p:txBody>
        </p:sp>
        <p:sp>
          <p:nvSpPr>
            <p:cNvPr id="9" name="Oval 47"/>
            <p:cNvSpPr>
              <a:spLocks noChangeArrowheads="1"/>
            </p:cNvSpPr>
            <p:nvPr/>
          </p:nvSpPr>
          <p:spPr bwMode="auto">
            <a:xfrm>
              <a:off x="8153400" y="3422233"/>
              <a:ext cx="685800" cy="685800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solidFill>
                    <a:schemeClr val="bg1"/>
                  </a:solidFill>
                  <a:latin typeface="Arial" charset="0"/>
                  <a:cs typeface="Arial" charset="0"/>
                </a:rPr>
                <a:t>R3</a:t>
              </a:r>
            </a:p>
          </p:txBody>
        </p:sp>
        <p:sp>
          <p:nvSpPr>
            <p:cNvPr id="10" name="Line 49"/>
            <p:cNvSpPr>
              <a:spLocks noChangeShapeType="1"/>
            </p:cNvSpPr>
            <p:nvPr/>
          </p:nvSpPr>
          <p:spPr bwMode="auto">
            <a:xfrm flipH="1">
              <a:off x="5943600" y="3117433"/>
              <a:ext cx="10668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50"/>
            <p:cNvSpPr>
              <a:spLocks noChangeShapeType="1"/>
            </p:cNvSpPr>
            <p:nvPr/>
          </p:nvSpPr>
          <p:spPr bwMode="auto">
            <a:xfrm>
              <a:off x="7434326" y="3078559"/>
              <a:ext cx="914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6195833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A6CA-FB6D-429D-A15D-FA62A07E0A67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875522" name="Rectangle 2"/>
          <p:cNvSpPr>
            <a:spLocks noChangeArrowheads="1"/>
          </p:cNvSpPr>
          <p:nvPr/>
        </p:nvSpPr>
        <p:spPr bwMode="auto">
          <a:xfrm>
            <a:off x="8382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52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/>
              <a:t>Sim </a:t>
            </a:r>
            <a:br>
              <a:rPr lang="en-US" altLang="en-US" sz="4000"/>
            </a:br>
            <a:r>
              <a:rPr lang="en-US" altLang="en-US" sz="4000"/>
              <a:t>4</a:t>
            </a:r>
          </a:p>
        </p:txBody>
      </p:sp>
      <p:sp>
        <p:nvSpPr>
          <p:cNvPr id="875524" name="Rectangle 4"/>
          <p:cNvSpPr>
            <a:spLocks noChangeArrowheads="1"/>
          </p:cNvSpPr>
          <p:nvPr/>
        </p:nvSpPr>
        <p:spPr bwMode="auto">
          <a:xfrm>
            <a:off x="51054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525" name="Oval 5"/>
          <p:cNvSpPr>
            <a:spLocks noChangeArrowheads="1"/>
          </p:cNvSpPr>
          <p:nvPr/>
        </p:nvSpPr>
        <p:spPr bwMode="auto">
          <a:xfrm>
            <a:off x="6324600" y="5181600"/>
            <a:ext cx="685800" cy="6858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T4</a:t>
            </a:r>
          </a:p>
        </p:txBody>
      </p:sp>
      <p:sp>
        <p:nvSpPr>
          <p:cNvPr id="875526" name="Oval 6"/>
          <p:cNvSpPr>
            <a:spLocks noChangeArrowheads="1"/>
          </p:cNvSpPr>
          <p:nvPr/>
        </p:nvSpPr>
        <p:spPr bwMode="auto">
          <a:xfrm>
            <a:off x="54864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CA3</a:t>
            </a:r>
          </a:p>
        </p:txBody>
      </p:sp>
      <p:sp>
        <p:nvSpPr>
          <p:cNvPr id="875527" name="Oval 7"/>
          <p:cNvSpPr>
            <a:spLocks noChangeArrowheads="1"/>
          </p:cNvSpPr>
          <p:nvPr/>
        </p:nvSpPr>
        <p:spPr bwMode="auto">
          <a:xfrm>
            <a:off x="72390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CA4</a:t>
            </a:r>
          </a:p>
        </p:txBody>
      </p:sp>
      <p:sp>
        <p:nvSpPr>
          <p:cNvPr id="875528" name="Line 8"/>
          <p:cNvSpPr>
            <a:spLocks noChangeShapeType="1"/>
          </p:cNvSpPr>
          <p:nvPr/>
        </p:nvSpPr>
        <p:spPr bwMode="auto">
          <a:xfrm flipH="1">
            <a:off x="6096000" y="5791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29" name="Line 9"/>
          <p:cNvSpPr>
            <a:spLocks noChangeShapeType="1"/>
          </p:cNvSpPr>
          <p:nvPr/>
        </p:nvSpPr>
        <p:spPr bwMode="auto">
          <a:xfrm>
            <a:off x="6858000" y="5791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75530" name="Group 10"/>
          <p:cNvGrpSpPr>
            <a:grpSpLocks/>
          </p:cNvGrpSpPr>
          <p:nvPr/>
        </p:nvGrpSpPr>
        <p:grpSpPr bwMode="auto">
          <a:xfrm>
            <a:off x="1219200" y="5200650"/>
            <a:ext cx="2438400" cy="1600200"/>
            <a:chOff x="768" y="3024"/>
            <a:chExt cx="1536" cy="1008"/>
          </a:xfrm>
        </p:grpSpPr>
        <p:sp>
          <p:nvSpPr>
            <p:cNvPr id="875531" name="Oval 11"/>
            <p:cNvSpPr>
              <a:spLocks noChangeArrowheads="1"/>
            </p:cNvSpPr>
            <p:nvPr/>
          </p:nvSpPr>
          <p:spPr bwMode="auto">
            <a:xfrm>
              <a:off x="1296" y="3024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T2</a:t>
              </a:r>
            </a:p>
          </p:txBody>
        </p:sp>
        <p:sp>
          <p:nvSpPr>
            <p:cNvPr id="875532" name="Oval 12"/>
            <p:cNvSpPr>
              <a:spLocks noChangeArrowheads="1"/>
            </p:cNvSpPr>
            <p:nvPr/>
          </p:nvSpPr>
          <p:spPr bwMode="auto">
            <a:xfrm>
              <a:off x="768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CA1</a:t>
              </a:r>
            </a:p>
          </p:txBody>
        </p:sp>
        <p:sp>
          <p:nvSpPr>
            <p:cNvPr id="875533" name="Oval 13"/>
            <p:cNvSpPr>
              <a:spLocks noChangeArrowheads="1"/>
            </p:cNvSpPr>
            <p:nvPr/>
          </p:nvSpPr>
          <p:spPr bwMode="auto">
            <a:xfrm>
              <a:off x="1872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CA2</a:t>
              </a:r>
            </a:p>
          </p:txBody>
        </p:sp>
        <p:sp>
          <p:nvSpPr>
            <p:cNvPr id="875534" name="Line 14"/>
            <p:cNvSpPr>
              <a:spLocks noChangeShapeType="1"/>
            </p:cNvSpPr>
            <p:nvPr/>
          </p:nvSpPr>
          <p:spPr bwMode="auto">
            <a:xfrm flipH="1">
              <a:off x="1152" y="340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5535" name="Line 15"/>
            <p:cNvSpPr>
              <a:spLocks noChangeShapeType="1"/>
            </p:cNvSpPr>
            <p:nvPr/>
          </p:nvSpPr>
          <p:spPr bwMode="auto">
            <a:xfrm>
              <a:off x="1632" y="3408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5536" name="Oval 16"/>
          <p:cNvSpPr>
            <a:spLocks noChangeArrowheads="1"/>
          </p:cNvSpPr>
          <p:nvPr/>
        </p:nvSpPr>
        <p:spPr bwMode="auto">
          <a:xfrm>
            <a:off x="20574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N2</a:t>
            </a:r>
          </a:p>
        </p:txBody>
      </p:sp>
      <p:sp>
        <p:nvSpPr>
          <p:cNvPr id="875537" name="Oval 17"/>
          <p:cNvSpPr>
            <a:spLocks noChangeArrowheads="1"/>
          </p:cNvSpPr>
          <p:nvPr/>
        </p:nvSpPr>
        <p:spPr bwMode="auto">
          <a:xfrm>
            <a:off x="63246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N4</a:t>
            </a:r>
          </a:p>
        </p:txBody>
      </p:sp>
      <p:grpSp>
        <p:nvGrpSpPr>
          <p:cNvPr id="875538" name="Group 18"/>
          <p:cNvGrpSpPr>
            <a:grpSpLocks/>
          </p:cNvGrpSpPr>
          <p:nvPr/>
        </p:nvGrpSpPr>
        <p:grpSpPr bwMode="auto">
          <a:xfrm>
            <a:off x="5334000" y="0"/>
            <a:ext cx="3200400" cy="2362200"/>
            <a:chOff x="3168" y="816"/>
            <a:chExt cx="2016" cy="1488"/>
          </a:xfrm>
        </p:grpSpPr>
        <p:sp>
          <p:nvSpPr>
            <p:cNvPr id="875539" name="Rectangle 19"/>
            <p:cNvSpPr>
              <a:spLocks noChangeArrowheads="1"/>
            </p:cNvSpPr>
            <p:nvPr/>
          </p:nvSpPr>
          <p:spPr bwMode="auto">
            <a:xfrm>
              <a:off x="3168" y="816"/>
              <a:ext cx="2016" cy="148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75540" name="Group 20"/>
            <p:cNvGrpSpPr>
              <a:grpSpLocks/>
            </p:cNvGrpSpPr>
            <p:nvPr/>
          </p:nvGrpSpPr>
          <p:grpSpPr bwMode="auto">
            <a:xfrm>
              <a:off x="3408" y="864"/>
              <a:ext cx="1392" cy="912"/>
              <a:chOff x="3408" y="960"/>
              <a:chExt cx="1392" cy="912"/>
            </a:xfrm>
          </p:grpSpPr>
          <p:sp>
            <p:nvSpPr>
              <p:cNvPr id="875541" name="Oval 21"/>
              <p:cNvSpPr>
                <a:spLocks noChangeArrowheads="1"/>
              </p:cNvSpPr>
              <p:nvPr/>
            </p:nvSpPr>
            <p:spPr bwMode="auto">
              <a:xfrm>
                <a:off x="3408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SA3</a:t>
                </a:r>
              </a:p>
            </p:txBody>
          </p:sp>
          <p:sp>
            <p:nvSpPr>
              <p:cNvPr id="875542" name="Oval 22"/>
              <p:cNvSpPr>
                <a:spLocks noChangeArrowheads="1"/>
              </p:cNvSpPr>
              <p:nvPr/>
            </p:nvSpPr>
            <p:spPr bwMode="auto">
              <a:xfrm>
                <a:off x="4368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SA4</a:t>
                </a:r>
              </a:p>
            </p:txBody>
          </p:sp>
          <p:sp>
            <p:nvSpPr>
              <p:cNvPr id="875543" name="Oval 23"/>
              <p:cNvSpPr>
                <a:spLocks noChangeArrowheads="1"/>
              </p:cNvSpPr>
              <p:nvPr/>
            </p:nvSpPr>
            <p:spPr bwMode="auto">
              <a:xfrm>
                <a:off x="3936" y="1440"/>
                <a:ext cx="432" cy="432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T3</a:t>
                </a:r>
              </a:p>
            </p:txBody>
          </p:sp>
          <p:sp>
            <p:nvSpPr>
              <p:cNvPr id="875544" name="Line 24"/>
              <p:cNvSpPr>
                <a:spLocks noChangeShapeType="1"/>
              </p:cNvSpPr>
              <p:nvPr/>
            </p:nvSpPr>
            <p:spPr bwMode="auto">
              <a:xfrm>
                <a:off x="3600" y="1392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545" name="Line 25"/>
              <p:cNvSpPr>
                <a:spLocks noChangeShapeType="1"/>
              </p:cNvSpPr>
              <p:nvPr/>
            </p:nvSpPr>
            <p:spPr bwMode="auto">
              <a:xfrm flipH="1">
                <a:off x="4320" y="1392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5546" name="Oval 26"/>
            <p:cNvSpPr>
              <a:spLocks noChangeArrowheads="1"/>
            </p:cNvSpPr>
            <p:nvPr/>
          </p:nvSpPr>
          <p:spPr bwMode="auto">
            <a:xfrm>
              <a:off x="3936" y="1872"/>
              <a:ext cx="432" cy="43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N3</a:t>
              </a:r>
            </a:p>
          </p:txBody>
        </p:sp>
        <p:sp>
          <p:nvSpPr>
            <p:cNvPr id="875547" name="Line 27"/>
            <p:cNvSpPr>
              <a:spLocks noChangeShapeType="1"/>
            </p:cNvSpPr>
            <p:nvPr/>
          </p:nvSpPr>
          <p:spPr bwMode="auto">
            <a:xfrm>
              <a:off x="4128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5548" name="Group 28"/>
          <p:cNvGrpSpPr>
            <a:grpSpLocks/>
          </p:cNvGrpSpPr>
          <p:nvPr/>
        </p:nvGrpSpPr>
        <p:grpSpPr bwMode="auto">
          <a:xfrm>
            <a:off x="228600" y="0"/>
            <a:ext cx="3200400" cy="2362200"/>
            <a:chOff x="528" y="816"/>
            <a:chExt cx="2016" cy="1488"/>
          </a:xfrm>
        </p:grpSpPr>
        <p:sp>
          <p:nvSpPr>
            <p:cNvPr id="875549" name="Rectangle 29"/>
            <p:cNvSpPr>
              <a:spLocks noChangeArrowheads="1"/>
            </p:cNvSpPr>
            <p:nvPr/>
          </p:nvSpPr>
          <p:spPr bwMode="auto">
            <a:xfrm>
              <a:off x="528" y="816"/>
              <a:ext cx="2016" cy="148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75550" name="Group 30"/>
            <p:cNvGrpSpPr>
              <a:grpSpLocks/>
            </p:cNvGrpSpPr>
            <p:nvPr/>
          </p:nvGrpSpPr>
          <p:grpSpPr bwMode="auto">
            <a:xfrm>
              <a:off x="816" y="864"/>
              <a:ext cx="1392" cy="912"/>
              <a:chOff x="816" y="960"/>
              <a:chExt cx="1392" cy="912"/>
            </a:xfrm>
          </p:grpSpPr>
          <p:sp>
            <p:nvSpPr>
              <p:cNvPr id="875551" name="Oval 31"/>
              <p:cNvSpPr>
                <a:spLocks noChangeArrowheads="1"/>
              </p:cNvSpPr>
              <p:nvPr/>
            </p:nvSpPr>
            <p:spPr bwMode="auto">
              <a:xfrm>
                <a:off x="816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SA1</a:t>
                </a:r>
              </a:p>
            </p:txBody>
          </p:sp>
          <p:sp>
            <p:nvSpPr>
              <p:cNvPr id="875552" name="Oval 32"/>
              <p:cNvSpPr>
                <a:spLocks noChangeArrowheads="1"/>
              </p:cNvSpPr>
              <p:nvPr/>
            </p:nvSpPr>
            <p:spPr bwMode="auto">
              <a:xfrm>
                <a:off x="1776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SA2</a:t>
                </a:r>
              </a:p>
            </p:txBody>
          </p:sp>
          <p:sp>
            <p:nvSpPr>
              <p:cNvPr id="875553" name="Oval 33"/>
              <p:cNvSpPr>
                <a:spLocks noChangeArrowheads="1"/>
              </p:cNvSpPr>
              <p:nvPr/>
            </p:nvSpPr>
            <p:spPr bwMode="auto">
              <a:xfrm>
                <a:off x="1344" y="1440"/>
                <a:ext cx="432" cy="432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T1</a:t>
                </a:r>
              </a:p>
            </p:txBody>
          </p:sp>
          <p:sp>
            <p:nvSpPr>
              <p:cNvPr id="875554" name="Line 34"/>
              <p:cNvSpPr>
                <a:spLocks noChangeShapeType="1"/>
              </p:cNvSpPr>
              <p:nvPr/>
            </p:nvSpPr>
            <p:spPr bwMode="auto">
              <a:xfrm>
                <a:off x="1008" y="1392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555" name="Line 35"/>
              <p:cNvSpPr>
                <a:spLocks noChangeShapeType="1"/>
              </p:cNvSpPr>
              <p:nvPr/>
            </p:nvSpPr>
            <p:spPr bwMode="auto">
              <a:xfrm flipH="1">
                <a:off x="1728" y="1392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5556" name="Oval 36"/>
            <p:cNvSpPr>
              <a:spLocks noChangeArrowheads="1"/>
            </p:cNvSpPr>
            <p:nvPr/>
          </p:nvSpPr>
          <p:spPr bwMode="auto">
            <a:xfrm>
              <a:off x="1344" y="1872"/>
              <a:ext cx="432" cy="43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N1</a:t>
              </a:r>
            </a:p>
          </p:txBody>
        </p:sp>
        <p:sp>
          <p:nvSpPr>
            <p:cNvPr id="875557" name="Line 37"/>
            <p:cNvSpPr>
              <a:spLocks noChangeShapeType="1"/>
            </p:cNvSpPr>
            <p:nvPr/>
          </p:nvSpPr>
          <p:spPr bwMode="auto">
            <a:xfrm>
              <a:off x="1536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5558" name="Line 38"/>
          <p:cNvSpPr>
            <a:spLocks noChangeShapeType="1"/>
          </p:cNvSpPr>
          <p:nvPr/>
        </p:nvSpPr>
        <p:spPr bwMode="auto">
          <a:xfrm>
            <a:off x="24384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59" name="Line 39"/>
          <p:cNvSpPr>
            <a:spLocks noChangeShapeType="1"/>
          </p:cNvSpPr>
          <p:nvPr/>
        </p:nvSpPr>
        <p:spPr bwMode="auto">
          <a:xfrm>
            <a:off x="67056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60" name="Oval 40"/>
          <p:cNvSpPr>
            <a:spLocks noChangeArrowheads="1"/>
          </p:cNvSpPr>
          <p:nvPr/>
        </p:nvSpPr>
        <p:spPr bwMode="auto">
          <a:xfrm>
            <a:off x="4114800" y="2209800"/>
            <a:ext cx="6858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Arial" charset="0"/>
                <a:cs typeface="Arial" charset="0"/>
              </a:rPr>
              <a:t>R1</a:t>
            </a:r>
          </a:p>
        </p:txBody>
      </p:sp>
      <p:sp>
        <p:nvSpPr>
          <p:cNvPr id="875561" name="Oval 41"/>
          <p:cNvSpPr>
            <a:spLocks noChangeArrowheads="1"/>
          </p:cNvSpPr>
          <p:nvPr/>
        </p:nvSpPr>
        <p:spPr bwMode="auto">
          <a:xfrm>
            <a:off x="2667000" y="3124200"/>
            <a:ext cx="6858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Arial" charset="0"/>
                <a:cs typeface="Arial" charset="0"/>
              </a:rPr>
              <a:t>R2</a:t>
            </a:r>
          </a:p>
        </p:txBody>
      </p:sp>
      <p:sp>
        <p:nvSpPr>
          <p:cNvPr id="875562" name="Line 42"/>
          <p:cNvSpPr>
            <a:spLocks noChangeShapeType="1"/>
          </p:cNvSpPr>
          <p:nvPr/>
        </p:nvSpPr>
        <p:spPr bwMode="auto">
          <a:xfrm>
            <a:off x="1905000" y="2362200"/>
            <a:ext cx="2209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65" name="Line 45"/>
          <p:cNvSpPr>
            <a:spLocks noChangeShapeType="1"/>
          </p:cNvSpPr>
          <p:nvPr/>
        </p:nvSpPr>
        <p:spPr bwMode="auto">
          <a:xfrm flipH="1">
            <a:off x="4800600" y="2362200"/>
            <a:ext cx="2057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67" name="Oval 47"/>
          <p:cNvSpPr>
            <a:spLocks noChangeArrowheads="1"/>
          </p:cNvSpPr>
          <p:nvPr/>
        </p:nvSpPr>
        <p:spPr bwMode="auto">
          <a:xfrm>
            <a:off x="5410200" y="3124200"/>
            <a:ext cx="6858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Arial" charset="0"/>
                <a:cs typeface="Arial" charset="0"/>
              </a:rPr>
              <a:t>R3</a:t>
            </a:r>
          </a:p>
        </p:txBody>
      </p:sp>
      <p:sp>
        <p:nvSpPr>
          <p:cNvPr id="875569" name="Line 49"/>
          <p:cNvSpPr>
            <a:spLocks noChangeShapeType="1"/>
          </p:cNvSpPr>
          <p:nvPr/>
        </p:nvSpPr>
        <p:spPr bwMode="auto">
          <a:xfrm flipH="1">
            <a:off x="3200400" y="281940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70" name="Line 50"/>
          <p:cNvSpPr>
            <a:spLocks noChangeShapeType="1"/>
          </p:cNvSpPr>
          <p:nvPr/>
        </p:nvSpPr>
        <p:spPr bwMode="auto">
          <a:xfrm>
            <a:off x="4648200" y="28194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71" name="Line 51"/>
          <p:cNvSpPr>
            <a:spLocks noChangeShapeType="1"/>
          </p:cNvSpPr>
          <p:nvPr/>
        </p:nvSpPr>
        <p:spPr bwMode="auto">
          <a:xfrm flipH="1">
            <a:off x="2438400" y="37338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72" name="Line 52"/>
          <p:cNvSpPr>
            <a:spLocks noChangeShapeType="1"/>
          </p:cNvSpPr>
          <p:nvPr/>
        </p:nvSpPr>
        <p:spPr bwMode="auto">
          <a:xfrm>
            <a:off x="3352800" y="3581400"/>
            <a:ext cx="3048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73" name="Line 53"/>
          <p:cNvSpPr>
            <a:spLocks noChangeShapeType="1"/>
          </p:cNvSpPr>
          <p:nvPr/>
        </p:nvSpPr>
        <p:spPr bwMode="auto">
          <a:xfrm flipH="1">
            <a:off x="2667000" y="3733800"/>
            <a:ext cx="2895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74" name="Line 54"/>
          <p:cNvSpPr>
            <a:spLocks noChangeShapeType="1"/>
          </p:cNvSpPr>
          <p:nvPr/>
        </p:nvSpPr>
        <p:spPr bwMode="auto">
          <a:xfrm>
            <a:off x="6019800" y="3657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8B9CF93-C2A2-5F4C-AB8F-A753AD23648F}"/>
              </a:ext>
            </a:extLst>
          </p:cNvPr>
          <p:cNvSpPr txBox="1"/>
          <p:nvPr/>
        </p:nvSpPr>
        <p:spPr>
          <a:xfrm>
            <a:off x="5105400" y="438733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0503A6D-8C33-F248-9998-1926B81B4292}"/>
              </a:ext>
            </a:extLst>
          </p:cNvPr>
          <p:cNvSpPr txBox="1"/>
          <p:nvPr/>
        </p:nvSpPr>
        <p:spPr>
          <a:xfrm>
            <a:off x="5363227" y="194893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B129FF3-40DA-D742-96E9-4C35E84E19A2}"/>
              </a:ext>
            </a:extLst>
          </p:cNvPr>
          <p:cNvSpPr txBox="1"/>
          <p:nvPr/>
        </p:nvSpPr>
        <p:spPr>
          <a:xfrm>
            <a:off x="2724960" y="192988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DAED0AB-B0B8-7B44-8DCB-64591DA12ADD}"/>
              </a:ext>
            </a:extLst>
          </p:cNvPr>
          <p:cNvSpPr txBox="1"/>
          <p:nvPr/>
        </p:nvSpPr>
        <p:spPr>
          <a:xfrm>
            <a:off x="3274293" y="441395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5C871C1-864B-7745-9BF5-EA418A8F5FB4}"/>
              </a:ext>
            </a:extLst>
          </p:cNvPr>
          <p:cNvSpPr txBox="1"/>
          <p:nvPr/>
        </p:nvSpPr>
        <p:spPr>
          <a:xfrm>
            <a:off x="1385671" y="2143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FC372AF-422C-D24F-AE6C-4D3BA5C914FE}"/>
              </a:ext>
            </a:extLst>
          </p:cNvPr>
          <p:cNvSpPr txBox="1"/>
          <p:nvPr/>
        </p:nvSpPr>
        <p:spPr>
          <a:xfrm>
            <a:off x="6425831" y="-4393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7B752FD-5073-DC44-B402-83691E5BC1AE}"/>
              </a:ext>
            </a:extLst>
          </p:cNvPr>
          <p:cNvSpPr txBox="1"/>
          <p:nvPr/>
        </p:nvSpPr>
        <p:spPr>
          <a:xfrm>
            <a:off x="6289087" y="634652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87CC1AF-E58B-E842-BB09-F019F8FAEFBB}"/>
              </a:ext>
            </a:extLst>
          </p:cNvPr>
          <p:cNvSpPr txBox="1"/>
          <p:nvPr/>
        </p:nvSpPr>
        <p:spPr>
          <a:xfrm>
            <a:off x="2019300" y="641246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BB5BE58-6434-054D-80C2-DBCEBE22319F}"/>
              </a:ext>
            </a:extLst>
          </p:cNvPr>
          <p:cNvSpPr txBox="1"/>
          <p:nvPr/>
        </p:nvSpPr>
        <p:spPr>
          <a:xfrm>
            <a:off x="149862" y="2690856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Simulation 4</a:t>
            </a:r>
          </a:p>
        </p:txBody>
      </p:sp>
    </p:spTree>
    <p:extLst>
      <p:ext uri="{BB962C8B-B14F-4D97-AF65-F5344CB8AC3E}">
        <p14:creationId xmlns:p14="http://schemas.microsoft.com/office/powerpoint/2010/main" val="2062241952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38F1-4E3A-45C1-91E3-BD453DF6F0B1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83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Where are we now?</a:t>
            </a:r>
          </a:p>
        </p:txBody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Can communicate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From one process on a computer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   to any other process on any other computer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   </a:t>
            </a:r>
            <a:r>
              <a:rPr lang="en-US" altLang="en-US" i="1" dirty="0"/>
              <a:t>if</a:t>
            </a:r>
            <a:r>
              <a:rPr lang="en-US" altLang="en-US" dirty="0"/>
              <a:t> the two are transitively connected 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By a set of participating computers which route data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Layers have provided “Abstraction”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Processes just see streams of data between the endpoints </a:t>
            </a:r>
          </a:p>
        </p:txBody>
      </p:sp>
    </p:spTree>
    <p:extLst>
      <p:ext uri="{BB962C8B-B14F-4D97-AF65-F5344CB8AC3E}">
        <p14:creationId xmlns:p14="http://schemas.microsoft.com/office/powerpoint/2010/main" val="27088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587" grpId="0" uiExpand="1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64A0-D703-4E79-9618-0AF78C2EAD43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86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Layers</a:t>
            </a:r>
          </a:p>
        </p:txBody>
      </p:sp>
      <p:grpSp>
        <p:nvGrpSpPr>
          <p:cNvPr id="864281" name="Group 25"/>
          <p:cNvGrpSpPr>
            <a:grpSpLocks/>
          </p:cNvGrpSpPr>
          <p:nvPr/>
        </p:nvGrpSpPr>
        <p:grpSpPr bwMode="auto">
          <a:xfrm>
            <a:off x="6096000" y="2209800"/>
            <a:ext cx="1828800" cy="3886200"/>
            <a:chOff x="3840" y="1392"/>
            <a:chExt cx="1152" cy="2448"/>
          </a:xfrm>
        </p:grpSpPr>
        <p:sp>
          <p:nvSpPr>
            <p:cNvPr id="864261" name="Rectangle 5"/>
            <p:cNvSpPr>
              <a:spLocks noChangeArrowheads="1"/>
            </p:cNvSpPr>
            <p:nvPr/>
          </p:nvSpPr>
          <p:spPr bwMode="auto">
            <a:xfrm>
              <a:off x="3840" y="1392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Application</a:t>
              </a:r>
            </a:p>
          </p:txBody>
        </p:sp>
        <p:sp>
          <p:nvSpPr>
            <p:cNvPr id="864262" name="Rectangle 6"/>
            <p:cNvSpPr>
              <a:spLocks noChangeArrowheads="1"/>
            </p:cNvSpPr>
            <p:nvPr/>
          </p:nvSpPr>
          <p:spPr bwMode="auto">
            <a:xfrm>
              <a:off x="3840" y="1920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Transport</a:t>
              </a:r>
            </a:p>
          </p:txBody>
        </p:sp>
        <p:sp>
          <p:nvSpPr>
            <p:cNvPr id="864263" name="Rectangle 7"/>
            <p:cNvSpPr>
              <a:spLocks noChangeArrowheads="1"/>
            </p:cNvSpPr>
            <p:nvPr/>
          </p:nvSpPr>
          <p:spPr bwMode="auto">
            <a:xfrm>
              <a:off x="3840" y="2448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Network</a:t>
              </a:r>
            </a:p>
          </p:txBody>
        </p:sp>
        <p:sp>
          <p:nvSpPr>
            <p:cNvPr id="864264" name="Rectangle 8"/>
            <p:cNvSpPr>
              <a:spLocks noChangeArrowheads="1"/>
            </p:cNvSpPr>
            <p:nvPr/>
          </p:nvSpPr>
          <p:spPr bwMode="auto">
            <a:xfrm>
              <a:off x="3840" y="2976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Link</a:t>
              </a:r>
            </a:p>
          </p:txBody>
        </p:sp>
        <p:sp>
          <p:nvSpPr>
            <p:cNvPr id="864265" name="Rectangle 9"/>
            <p:cNvSpPr>
              <a:spLocks noChangeArrowheads="1"/>
            </p:cNvSpPr>
            <p:nvPr/>
          </p:nvSpPr>
          <p:spPr bwMode="auto">
            <a:xfrm>
              <a:off x="3840" y="3504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Physical</a:t>
              </a:r>
            </a:p>
          </p:txBody>
        </p:sp>
        <p:sp>
          <p:nvSpPr>
            <p:cNvPr id="864266" name="Line 10"/>
            <p:cNvSpPr>
              <a:spLocks noChangeShapeType="1"/>
            </p:cNvSpPr>
            <p:nvPr/>
          </p:nvSpPr>
          <p:spPr bwMode="auto">
            <a:xfrm>
              <a:off x="4416" y="172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4267" name="Line 11"/>
            <p:cNvSpPr>
              <a:spLocks noChangeShapeType="1"/>
            </p:cNvSpPr>
            <p:nvPr/>
          </p:nvSpPr>
          <p:spPr bwMode="auto">
            <a:xfrm>
              <a:off x="4416" y="2256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4268" name="Line 12"/>
            <p:cNvSpPr>
              <a:spLocks noChangeShapeType="1"/>
            </p:cNvSpPr>
            <p:nvPr/>
          </p:nvSpPr>
          <p:spPr bwMode="auto">
            <a:xfrm>
              <a:off x="4416" y="278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4269" name="Line 13"/>
            <p:cNvSpPr>
              <a:spLocks noChangeShapeType="1"/>
            </p:cNvSpPr>
            <p:nvPr/>
          </p:nvSpPr>
          <p:spPr bwMode="auto">
            <a:xfrm>
              <a:off x="4416" y="331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4271" name="Group 15"/>
          <p:cNvGrpSpPr>
            <a:grpSpLocks/>
          </p:cNvGrpSpPr>
          <p:nvPr/>
        </p:nvGrpSpPr>
        <p:grpSpPr bwMode="auto">
          <a:xfrm>
            <a:off x="1066800" y="2209800"/>
            <a:ext cx="1828800" cy="3886200"/>
            <a:chOff x="576" y="1296"/>
            <a:chExt cx="1152" cy="2448"/>
          </a:xfrm>
        </p:grpSpPr>
        <p:sp>
          <p:nvSpPr>
            <p:cNvPr id="864272" name="Rectangle 16"/>
            <p:cNvSpPr>
              <a:spLocks noChangeArrowheads="1"/>
            </p:cNvSpPr>
            <p:nvPr/>
          </p:nvSpPr>
          <p:spPr bwMode="auto">
            <a:xfrm>
              <a:off x="576" y="1296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Application</a:t>
              </a:r>
            </a:p>
          </p:txBody>
        </p:sp>
        <p:sp>
          <p:nvSpPr>
            <p:cNvPr id="864273" name="Rectangle 17"/>
            <p:cNvSpPr>
              <a:spLocks noChangeArrowheads="1"/>
            </p:cNvSpPr>
            <p:nvPr/>
          </p:nvSpPr>
          <p:spPr bwMode="auto">
            <a:xfrm>
              <a:off x="576" y="1824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Transport</a:t>
              </a:r>
            </a:p>
          </p:txBody>
        </p:sp>
        <p:sp>
          <p:nvSpPr>
            <p:cNvPr id="864274" name="Rectangle 18"/>
            <p:cNvSpPr>
              <a:spLocks noChangeArrowheads="1"/>
            </p:cNvSpPr>
            <p:nvPr/>
          </p:nvSpPr>
          <p:spPr bwMode="auto">
            <a:xfrm>
              <a:off x="576" y="2352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Network</a:t>
              </a:r>
            </a:p>
          </p:txBody>
        </p:sp>
        <p:sp>
          <p:nvSpPr>
            <p:cNvPr id="864275" name="Rectangle 19"/>
            <p:cNvSpPr>
              <a:spLocks noChangeArrowheads="1"/>
            </p:cNvSpPr>
            <p:nvPr/>
          </p:nvSpPr>
          <p:spPr bwMode="auto">
            <a:xfrm>
              <a:off x="576" y="2880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Link</a:t>
              </a:r>
            </a:p>
          </p:txBody>
        </p:sp>
        <p:sp>
          <p:nvSpPr>
            <p:cNvPr id="864276" name="Rectangle 20"/>
            <p:cNvSpPr>
              <a:spLocks noChangeArrowheads="1"/>
            </p:cNvSpPr>
            <p:nvPr/>
          </p:nvSpPr>
          <p:spPr bwMode="auto">
            <a:xfrm>
              <a:off x="576" y="3408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Physical</a:t>
              </a:r>
            </a:p>
          </p:txBody>
        </p:sp>
        <p:sp>
          <p:nvSpPr>
            <p:cNvPr id="864277" name="Line 21"/>
            <p:cNvSpPr>
              <a:spLocks noChangeShapeType="1"/>
            </p:cNvSpPr>
            <p:nvPr/>
          </p:nvSpPr>
          <p:spPr bwMode="auto">
            <a:xfrm>
              <a:off x="1152" y="163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4278" name="Line 22"/>
            <p:cNvSpPr>
              <a:spLocks noChangeShapeType="1"/>
            </p:cNvSpPr>
            <p:nvPr/>
          </p:nvSpPr>
          <p:spPr bwMode="auto">
            <a:xfrm>
              <a:off x="1152" y="2160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4279" name="Line 23"/>
            <p:cNvSpPr>
              <a:spLocks noChangeShapeType="1"/>
            </p:cNvSpPr>
            <p:nvPr/>
          </p:nvSpPr>
          <p:spPr bwMode="auto">
            <a:xfrm>
              <a:off x="1152" y="268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4280" name="Line 24"/>
            <p:cNvSpPr>
              <a:spLocks noChangeShapeType="1"/>
            </p:cNvSpPr>
            <p:nvPr/>
          </p:nvSpPr>
          <p:spPr bwMode="auto">
            <a:xfrm>
              <a:off x="1152" y="3216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4282" name="Line 26"/>
          <p:cNvSpPr>
            <a:spLocks noChangeShapeType="1"/>
          </p:cNvSpPr>
          <p:nvPr/>
        </p:nvSpPr>
        <p:spPr bwMode="auto">
          <a:xfrm>
            <a:off x="2895600" y="5791200"/>
            <a:ext cx="320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4283" name="Line 27"/>
          <p:cNvSpPr>
            <a:spLocks noChangeShapeType="1"/>
          </p:cNvSpPr>
          <p:nvPr/>
        </p:nvSpPr>
        <p:spPr bwMode="auto">
          <a:xfrm>
            <a:off x="2895600" y="2514600"/>
            <a:ext cx="32004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4284" name="Text Box 28"/>
          <p:cNvSpPr txBox="1">
            <a:spLocks noChangeArrowheads="1"/>
          </p:cNvSpPr>
          <p:nvPr/>
        </p:nvSpPr>
        <p:spPr bwMode="auto">
          <a:xfrm>
            <a:off x="3581400" y="2514600"/>
            <a:ext cx="1722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(abstraction)</a:t>
            </a:r>
          </a:p>
        </p:txBody>
      </p:sp>
    </p:spTree>
    <p:extLst>
      <p:ext uri="{BB962C8B-B14F-4D97-AF65-F5344CB8AC3E}">
        <p14:creationId xmlns:p14="http://schemas.microsoft.com/office/powerpoint/2010/main" val="26763609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1C32-4F94-4DAD-A42D-D8D084736899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83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Protocols</a:t>
            </a:r>
          </a:p>
        </p:txBody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Protocol – common discipline used to interoperate smoothly </a:t>
            </a:r>
            <a:endParaRPr lang="en-US" altLang="en-US" dirty="0">
              <a:sym typeface="Wingdings" pitchFamily="2" charset="2"/>
            </a:endParaRPr>
          </a:p>
          <a:p>
            <a:pPr lvl="1"/>
            <a:r>
              <a:rPr lang="en-US" altLang="en-US" dirty="0">
                <a:sym typeface="Wingdings" pitchFamily="2" charset="2"/>
              </a:rPr>
              <a:t>rules of the game</a:t>
            </a:r>
          </a:p>
          <a:p>
            <a:pPr lvl="1"/>
            <a:r>
              <a:rPr lang="en-US" altLang="en-US" dirty="0"/>
              <a:t>Include</a:t>
            </a:r>
          </a:p>
          <a:p>
            <a:pPr lvl="2"/>
            <a:r>
              <a:rPr lang="en-US" altLang="en-US" dirty="0"/>
              <a:t>How to format packets</a:t>
            </a:r>
          </a:p>
          <a:p>
            <a:pPr lvl="2"/>
            <a:r>
              <a:rPr lang="en-US" altLang="en-US" dirty="0"/>
              <a:t>How to handle data</a:t>
            </a:r>
          </a:p>
          <a:p>
            <a:r>
              <a:rPr lang="en-US" altLang="en-US" dirty="0"/>
              <a:t>So far, we’ve discussed a protocol called IP:</a:t>
            </a:r>
          </a:p>
          <a:p>
            <a:pPr lvl="1"/>
            <a:r>
              <a:rPr lang="en-US" altLang="en-US" dirty="0"/>
              <a:t>IP = Internet Protocol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Delivery to processes (rather than hosts): UDP</a:t>
            </a:r>
          </a:p>
          <a:p>
            <a:pPr lvl="1"/>
            <a:r>
              <a:rPr lang="en-US" altLang="en-US" dirty="0"/>
              <a:t>UDP = Unreliable Datagram Protocol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446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661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Simulation 5</a:t>
            </a:r>
          </a:p>
        </p:txBody>
      </p:sp>
      <p:sp>
        <p:nvSpPr>
          <p:cNvPr id="84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Send 4 verses or digits from each</a:t>
            </a:r>
          </a:p>
          <a:p>
            <a:pPr lvl="1"/>
            <a:r>
              <a:rPr lang="en-US" altLang="en-US" dirty="0"/>
              <a:t>from letter-server serving </a:t>
            </a:r>
            <a:r>
              <a:rPr lang="en-US" altLang="en-US"/>
              <a:t>2 strings</a:t>
            </a:r>
            <a:endParaRPr lang="en-US" altLang="en-US" dirty="0"/>
          </a:p>
          <a:p>
            <a:pPr lvl="1"/>
            <a:r>
              <a:rPr lang="en-US" altLang="en-US" dirty="0"/>
              <a:t>And digit-server serving 2 fundamental constants</a:t>
            </a:r>
          </a:p>
          <a:p>
            <a:pPr lvl="1"/>
            <a:r>
              <a:rPr lang="en-US" altLang="en-US" dirty="0"/>
              <a:t>To two clients</a:t>
            </a:r>
          </a:p>
          <a:p>
            <a:endParaRPr lang="en-US" altLang="en-US" dirty="0"/>
          </a:p>
          <a:p>
            <a:r>
              <a:rPr lang="en-US" altLang="en-US" dirty="0"/>
              <a:t>Deliberately delay data through R3</a:t>
            </a:r>
          </a:p>
          <a:p>
            <a:pPr lvl="1"/>
            <a:r>
              <a:rPr lang="en-US" altLang="en-US" dirty="0"/>
              <a:t>Model non-determinism in route timing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A5C5-D424-4048-BC99-4037010536F0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779364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BC1FE-F5B3-3044-8AD6-DD518D514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Simplify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AFBC1-5019-2D48-944D-826BB1D02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Again, simulate different core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R1, R2, R3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3A715-E636-8249-87AC-50EADE17A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3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42725" y="3750197"/>
            <a:ext cx="8458200" cy="412494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Fundamentals of Networks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0475" y="2947086"/>
            <a:ext cx="8686800" cy="722090"/>
          </a:xfrm>
        </p:spPr>
        <p:txBody>
          <a:bodyPr/>
          <a:lstStyle/>
          <a:p>
            <a:r>
              <a:rPr lang="en-US" altLang="en-US" dirty="0"/>
              <a:t>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246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A660-3AB0-4E5E-864C-6A60126DE01F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876546" name="Rectangle 2"/>
          <p:cNvSpPr>
            <a:spLocks noChangeArrowheads="1"/>
          </p:cNvSpPr>
          <p:nvPr/>
        </p:nvSpPr>
        <p:spPr bwMode="auto">
          <a:xfrm>
            <a:off x="8382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54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/>
              <a:t>Sim </a:t>
            </a:r>
            <a:br>
              <a:rPr lang="en-US" altLang="en-US" sz="4000"/>
            </a:br>
            <a:r>
              <a:rPr lang="en-US" altLang="en-US" sz="4000"/>
              <a:t>5</a:t>
            </a:r>
          </a:p>
        </p:txBody>
      </p:sp>
      <p:sp>
        <p:nvSpPr>
          <p:cNvPr id="876548" name="Rectangle 4"/>
          <p:cNvSpPr>
            <a:spLocks noChangeArrowheads="1"/>
          </p:cNvSpPr>
          <p:nvPr/>
        </p:nvSpPr>
        <p:spPr bwMode="auto">
          <a:xfrm>
            <a:off x="51054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549" name="Oval 5"/>
          <p:cNvSpPr>
            <a:spLocks noChangeArrowheads="1"/>
          </p:cNvSpPr>
          <p:nvPr/>
        </p:nvSpPr>
        <p:spPr bwMode="auto">
          <a:xfrm>
            <a:off x="6324600" y="5181600"/>
            <a:ext cx="685800" cy="6858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T4</a:t>
            </a:r>
          </a:p>
        </p:txBody>
      </p:sp>
      <p:sp>
        <p:nvSpPr>
          <p:cNvPr id="876550" name="Oval 6"/>
          <p:cNvSpPr>
            <a:spLocks noChangeArrowheads="1"/>
          </p:cNvSpPr>
          <p:nvPr/>
        </p:nvSpPr>
        <p:spPr bwMode="auto">
          <a:xfrm>
            <a:off x="54864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CA3</a:t>
            </a:r>
          </a:p>
        </p:txBody>
      </p:sp>
      <p:sp>
        <p:nvSpPr>
          <p:cNvPr id="876551" name="Oval 7"/>
          <p:cNvSpPr>
            <a:spLocks noChangeArrowheads="1"/>
          </p:cNvSpPr>
          <p:nvPr/>
        </p:nvSpPr>
        <p:spPr bwMode="auto">
          <a:xfrm>
            <a:off x="72390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CA4</a:t>
            </a:r>
          </a:p>
        </p:txBody>
      </p:sp>
      <p:sp>
        <p:nvSpPr>
          <p:cNvPr id="876552" name="Line 8"/>
          <p:cNvSpPr>
            <a:spLocks noChangeShapeType="1"/>
          </p:cNvSpPr>
          <p:nvPr/>
        </p:nvSpPr>
        <p:spPr bwMode="auto">
          <a:xfrm flipH="1">
            <a:off x="6096000" y="5791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53" name="Line 9"/>
          <p:cNvSpPr>
            <a:spLocks noChangeShapeType="1"/>
          </p:cNvSpPr>
          <p:nvPr/>
        </p:nvSpPr>
        <p:spPr bwMode="auto">
          <a:xfrm>
            <a:off x="6858000" y="5791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76554" name="Group 10"/>
          <p:cNvGrpSpPr>
            <a:grpSpLocks/>
          </p:cNvGrpSpPr>
          <p:nvPr/>
        </p:nvGrpSpPr>
        <p:grpSpPr bwMode="auto">
          <a:xfrm>
            <a:off x="1219200" y="5200650"/>
            <a:ext cx="2438400" cy="1600200"/>
            <a:chOff x="768" y="3024"/>
            <a:chExt cx="1536" cy="1008"/>
          </a:xfrm>
        </p:grpSpPr>
        <p:sp>
          <p:nvSpPr>
            <p:cNvPr id="876555" name="Oval 11"/>
            <p:cNvSpPr>
              <a:spLocks noChangeArrowheads="1"/>
            </p:cNvSpPr>
            <p:nvPr/>
          </p:nvSpPr>
          <p:spPr bwMode="auto">
            <a:xfrm>
              <a:off x="1296" y="3024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T2</a:t>
              </a:r>
            </a:p>
          </p:txBody>
        </p:sp>
        <p:sp>
          <p:nvSpPr>
            <p:cNvPr id="876556" name="Oval 12"/>
            <p:cNvSpPr>
              <a:spLocks noChangeArrowheads="1"/>
            </p:cNvSpPr>
            <p:nvPr/>
          </p:nvSpPr>
          <p:spPr bwMode="auto">
            <a:xfrm>
              <a:off x="768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CA1</a:t>
              </a:r>
            </a:p>
          </p:txBody>
        </p:sp>
        <p:sp>
          <p:nvSpPr>
            <p:cNvPr id="876557" name="Oval 13"/>
            <p:cNvSpPr>
              <a:spLocks noChangeArrowheads="1"/>
            </p:cNvSpPr>
            <p:nvPr/>
          </p:nvSpPr>
          <p:spPr bwMode="auto">
            <a:xfrm>
              <a:off x="1872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CA2</a:t>
              </a:r>
            </a:p>
          </p:txBody>
        </p:sp>
        <p:sp>
          <p:nvSpPr>
            <p:cNvPr id="876558" name="Line 14"/>
            <p:cNvSpPr>
              <a:spLocks noChangeShapeType="1"/>
            </p:cNvSpPr>
            <p:nvPr/>
          </p:nvSpPr>
          <p:spPr bwMode="auto">
            <a:xfrm flipH="1">
              <a:off x="1152" y="340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6559" name="Line 15"/>
            <p:cNvSpPr>
              <a:spLocks noChangeShapeType="1"/>
            </p:cNvSpPr>
            <p:nvPr/>
          </p:nvSpPr>
          <p:spPr bwMode="auto">
            <a:xfrm>
              <a:off x="1632" y="3408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6560" name="Oval 16"/>
          <p:cNvSpPr>
            <a:spLocks noChangeArrowheads="1"/>
          </p:cNvSpPr>
          <p:nvPr/>
        </p:nvSpPr>
        <p:spPr bwMode="auto">
          <a:xfrm>
            <a:off x="20574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N2</a:t>
            </a:r>
          </a:p>
        </p:txBody>
      </p:sp>
      <p:sp>
        <p:nvSpPr>
          <p:cNvPr id="876561" name="Oval 17"/>
          <p:cNvSpPr>
            <a:spLocks noChangeArrowheads="1"/>
          </p:cNvSpPr>
          <p:nvPr/>
        </p:nvSpPr>
        <p:spPr bwMode="auto">
          <a:xfrm>
            <a:off x="63246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N4</a:t>
            </a:r>
          </a:p>
        </p:txBody>
      </p:sp>
      <p:grpSp>
        <p:nvGrpSpPr>
          <p:cNvPr id="876562" name="Group 18"/>
          <p:cNvGrpSpPr>
            <a:grpSpLocks/>
          </p:cNvGrpSpPr>
          <p:nvPr/>
        </p:nvGrpSpPr>
        <p:grpSpPr bwMode="auto">
          <a:xfrm>
            <a:off x="5334000" y="0"/>
            <a:ext cx="3200400" cy="2362200"/>
            <a:chOff x="3168" y="816"/>
            <a:chExt cx="2016" cy="1488"/>
          </a:xfrm>
        </p:grpSpPr>
        <p:sp>
          <p:nvSpPr>
            <p:cNvPr id="876563" name="Rectangle 19"/>
            <p:cNvSpPr>
              <a:spLocks noChangeArrowheads="1"/>
            </p:cNvSpPr>
            <p:nvPr/>
          </p:nvSpPr>
          <p:spPr bwMode="auto">
            <a:xfrm>
              <a:off x="3168" y="816"/>
              <a:ext cx="2016" cy="148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76564" name="Group 20"/>
            <p:cNvGrpSpPr>
              <a:grpSpLocks/>
            </p:cNvGrpSpPr>
            <p:nvPr/>
          </p:nvGrpSpPr>
          <p:grpSpPr bwMode="auto">
            <a:xfrm>
              <a:off x="3408" y="864"/>
              <a:ext cx="1392" cy="912"/>
              <a:chOff x="3408" y="960"/>
              <a:chExt cx="1392" cy="912"/>
            </a:xfrm>
          </p:grpSpPr>
          <p:sp>
            <p:nvSpPr>
              <p:cNvPr id="876565" name="Oval 21"/>
              <p:cNvSpPr>
                <a:spLocks noChangeArrowheads="1"/>
              </p:cNvSpPr>
              <p:nvPr/>
            </p:nvSpPr>
            <p:spPr bwMode="auto">
              <a:xfrm>
                <a:off x="3408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SA3</a:t>
                </a:r>
              </a:p>
            </p:txBody>
          </p:sp>
          <p:sp>
            <p:nvSpPr>
              <p:cNvPr id="876566" name="Oval 22"/>
              <p:cNvSpPr>
                <a:spLocks noChangeArrowheads="1"/>
              </p:cNvSpPr>
              <p:nvPr/>
            </p:nvSpPr>
            <p:spPr bwMode="auto">
              <a:xfrm>
                <a:off x="4368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SA4</a:t>
                </a:r>
              </a:p>
            </p:txBody>
          </p:sp>
          <p:sp>
            <p:nvSpPr>
              <p:cNvPr id="876567" name="Oval 23"/>
              <p:cNvSpPr>
                <a:spLocks noChangeArrowheads="1"/>
              </p:cNvSpPr>
              <p:nvPr/>
            </p:nvSpPr>
            <p:spPr bwMode="auto">
              <a:xfrm>
                <a:off x="3936" y="1440"/>
                <a:ext cx="432" cy="432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T3</a:t>
                </a:r>
              </a:p>
            </p:txBody>
          </p:sp>
          <p:sp>
            <p:nvSpPr>
              <p:cNvPr id="876568" name="Line 24"/>
              <p:cNvSpPr>
                <a:spLocks noChangeShapeType="1"/>
              </p:cNvSpPr>
              <p:nvPr/>
            </p:nvSpPr>
            <p:spPr bwMode="auto">
              <a:xfrm>
                <a:off x="3600" y="1392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569" name="Line 25"/>
              <p:cNvSpPr>
                <a:spLocks noChangeShapeType="1"/>
              </p:cNvSpPr>
              <p:nvPr/>
            </p:nvSpPr>
            <p:spPr bwMode="auto">
              <a:xfrm flipH="1">
                <a:off x="4320" y="1392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6570" name="Oval 26"/>
            <p:cNvSpPr>
              <a:spLocks noChangeArrowheads="1"/>
            </p:cNvSpPr>
            <p:nvPr/>
          </p:nvSpPr>
          <p:spPr bwMode="auto">
            <a:xfrm>
              <a:off x="3936" y="1872"/>
              <a:ext cx="432" cy="43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N3</a:t>
              </a:r>
            </a:p>
          </p:txBody>
        </p:sp>
        <p:sp>
          <p:nvSpPr>
            <p:cNvPr id="876571" name="Line 27"/>
            <p:cNvSpPr>
              <a:spLocks noChangeShapeType="1"/>
            </p:cNvSpPr>
            <p:nvPr/>
          </p:nvSpPr>
          <p:spPr bwMode="auto">
            <a:xfrm>
              <a:off x="4128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6572" name="Group 28"/>
          <p:cNvGrpSpPr>
            <a:grpSpLocks/>
          </p:cNvGrpSpPr>
          <p:nvPr/>
        </p:nvGrpSpPr>
        <p:grpSpPr bwMode="auto">
          <a:xfrm>
            <a:off x="228600" y="0"/>
            <a:ext cx="3200400" cy="2362200"/>
            <a:chOff x="528" y="816"/>
            <a:chExt cx="2016" cy="1488"/>
          </a:xfrm>
        </p:grpSpPr>
        <p:sp>
          <p:nvSpPr>
            <p:cNvPr id="876573" name="Rectangle 29"/>
            <p:cNvSpPr>
              <a:spLocks noChangeArrowheads="1"/>
            </p:cNvSpPr>
            <p:nvPr/>
          </p:nvSpPr>
          <p:spPr bwMode="auto">
            <a:xfrm>
              <a:off x="528" y="816"/>
              <a:ext cx="2016" cy="148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76574" name="Group 30"/>
            <p:cNvGrpSpPr>
              <a:grpSpLocks/>
            </p:cNvGrpSpPr>
            <p:nvPr/>
          </p:nvGrpSpPr>
          <p:grpSpPr bwMode="auto">
            <a:xfrm>
              <a:off x="816" y="864"/>
              <a:ext cx="1392" cy="912"/>
              <a:chOff x="816" y="960"/>
              <a:chExt cx="1392" cy="912"/>
            </a:xfrm>
          </p:grpSpPr>
          <p:sp>
            <p:nvSpPr>
              <p:cNvPr id="876575" name="Oval 31"/>
              <p:cNvSpPr>
                <a:spLocks noChangeArrowheads="1"/>
              </p:cNvSpPr>
              <p:nvPr/>
            </p:nvSpPr>
            <p:spPr bwMode="auto">
              <a:xfrm>
                <a:off x="816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SA1</a:t>
                </a:r>
              </a:p>
            </p:txBody>
          </p:sp>
          <p:sp>
            <p:nvSpPr>
              <p:cNvPr id="876576" name="Oval 32"/>
              <p:cNvSpPr>
                <a:spLocks noChangeArrowheads="1"/>
              </p:cNvSpPr>
              <p:nvPr/>
            </p:nvSpPr>
            <p:spPr bwMode="auto">
              <a:xfrm>
                <a:off x="1776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SA2</a:t>
                </a:r>
              </a:p>
            </p:txBody>
          </p:sp>
          <p:sp>
            <p:nvSpPr>
              <p:cNvPr id="876577" name="Oval 33"/>
              <p:cNvSpPr>
                <a:spLocks noChangeArrowheads="1"/>
              </p:cNvSpPr>
              <p:nvPr/>
            </p:nvSpPr>
            <p:spPr bwMode="auto">
              <a:xfrm>
                <a:off x="1344" y="1440"/>
                <a:ext cx="432" cy="432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T1</a:t>
                </a:r>
              </a:p>
            </p:txBody>
          </p:sp>
          <p:sp>
            <p:nvSpPr>
              <p:cNvPr id="876578" name="Line 34"/>
              <p:cNvSpPr>
                <a:spLocks noChangeShapeType="1"/>
              </p:cNvSpPr>
              <p:nvPr/>
            </p:nvSpPr>
            <p:spPr bwMode="auto">
              <a:xfrm>
                <a:off x="1008" y="1392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579" name="Line 35"/>
              <p:cNvSpPr>
                <a:spLocks noChangeShapeType="1"/>
              </p:cNvSpPr>
              <p:nvPr/>
            </p:nvSpPr>
            <p:spPr bwMode="auto">
              <a:xfrm flipH="1">
                <a:off x="1728" y="1392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6580" name="Oval 36"/>
            <p:cNvSpPr>
              <a:spLocks noChangeArrowheads="1"/>
            </p:cNvSpPr>
            <p:nvPr/>
          </p:nvSpPr>
          <p:spPr bwMode="auto">
            <a:xfrm>
              <a:off x="1344" y="1872"/>
              <a:ext cx="432" cy="43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N1</a:t>
              </a:r>
            </a:p>
          </p:txBody>
        </p:sp>
        <p:sp>
          <p:nvSpPr>
            <p:cNvPr id="876581" name="Line 37"/>
            <p:cNvSpPr>
              <a:spLocks noChangeShapeType="1"/>
            </p:cNvSpPr>
            <p:nvPr/>
          </p:nvSpPr>
          <p:spPr bwMode="auto">
            <a:xfrm>
              <a:off x="1536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6582" name="Line 38"/>
          <p:cNvSpPr>
            <a:spLocks noChangeShapeType="1"/>
          </p:cNvSpPr>
          <p:nvPr/>
        </p:nvSpPr>
        <p:spPr bwMode="auto">
          <a:xfrm>
            <a:off x="24384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83" name="Line 39"/>
          <p:cNvSpPr>
            <a:spLocks noChangeShapeType="1"/>
          </p:cNvSpPr>
          <p:nvPr/>
        </p:nvSpPr>
        <p:spPr bwMode="auto">
          <a:xfrm>
            <a:off x="67056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84" name="Oval 40"/>
          <p:cNvSpPr>
            <a:spLocks noChangeArrowheads="1"/>
          </p:cNvSpPr>
          <p:nvPr/>
        </p:nvSpPr>
        <p:spPr bwMode="auto">
          <a:xfrm>
            <a:off x="4114800" y="2209800"/>
            <a:ext cx="6858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Arial" charset="0"/>
                <a:cs typeface="Arial" charset="0"/>
              </a:rPr>
              <a:t>R1</a:t>
            </a:r>
          </a:p>
        </p:txBody>
      </p:sp>
      <p:sp>
        <p:nvSpPr>
          <p:cNvPr id="876585" name="Oval 41"/>
          <p:cNvSpPr>
            <a:spLocks noChangeArrowheads="1"/>
          </p:cNvSpPr>
          <p:nvPr/>
        </p:nvSpPr>
        <p:spPr bwMode="auto">
          <a:xfrm>
            <a:off x="2667000" y="3124200"/>
            <a:ext cx="6858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Arial" charset="0"/>
                <a:cs typeface="Arial" charset="0"/>
              </a:rPr>
              <a:t>R2</a:t>
            </a:r>
          </a:p>
        </p:txBody>
      </p:sp>
      <p:sp>
        <p:nvSpPr>
          <p:cNvPr id="876586" name="Line 42"/>
          <p:cNvSpPr>
            <a:spLocks noChangeShapeType="1"/>
          </p:cNvSpPr>
          <p:nvPr/>
        </p:nvSpPr>
        <p:spPr bwMode="auto">
          <a:xfrm>
            <a:off x="1905000" y="2362200"/>
            <a:ext cx="2209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87" name="Line 43"/>
          <p:cNvSpPr>
            <a:spLocks noChangeShapeType="1"/>
          </p:cNvSpPr>
          <p:nvPr/>
        </p:nvSpPr>
        <p:spPr bwMode="auto">
          <a:xfrm flipH="1">
            <a:off x="4800600" y="2362200"/>
            <a:ext cx="2057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88" name="Oval 44"/>
          <p:cNvSpPr>
            <a:spLocks noChangeArrowheads="1"/>
          </p:cNvSpPr>
          <p:nvPr/>
        </p:nvSpPr>
        <p:spPr bwMode="auto">
          <a:xfrm>
            <a:off x="5410200" y="3124200"/>
            <a:ext cx="6858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Arial" charset="0"/>
                <a:cs typeface="Arial" charset="0"/>
              </a:rPr>
              <a:t>R3</a:t>
            </a:r>
          </a:p>
        </p:txBody>
      </p:sp>
      <p:sp>
        <p:nvSpPr>
          <p:cNvPr id="876589" name="Line 45"/>
          <p:cNvSpPr>
            <a:spLocks noChangeShapeType="1"/>
          </p:cNvSpPr>
          <p:nvPr/>
        </p:nvSpPr>
        <p:spPr bwMode="auto">
          <a:xfrm flipH="1">
            <a:off x="3200400" y="281940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90" name="Line 46"/>
          <p:cNvSpPr>
            <a:spLocks noChangeShapeType="1"/>
          </p:cNvSpPr>
          <p:nvPr/>
        </p:nvSpPr>
        <p:spPr bwMode="auto">
          <a:xfrm>
            <a:off x="4648200" y="28194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91" name="Line 47"/>
          <p:cNvSpPr>
            <a:spLocks noChangeShapeType="1"/>
          </p:cNvSpPr>
          <p:nvPr/>
        </p:nvSpPr>
        <p:spPr bwMode="auto">
          <a:xfrm flipH="1">
            <a:off x="2438400" y="37338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92" name="Line 48"/>
          <p:cNvSpPr>
            <a:spLocks noChangeShapeType="1"/>
          </p:cNvSpPr>
          <p:nvPr/>
        </p:nvSpPr>
        <p:spPr bwMode="auto">
          <a:xfrm>
            <a:off x="3352800" y="3581400"/>
            <a:ext cx="3048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93" name="Line 49"/>
          <p:cNvSpPr>
            <a:spLocks noChangeShapeType="1"/>
          </p:cNvSpPr>
          <p:nvPr/>
        </p:nvSpPr>
        <p:spPr bwMode="auto">
          <a:xfrm flipH="1">
            <a:off x="2667000" y="3733800"/>
            <a:ext cx="2895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94" name="Line 50"/>
          <p:cNvSpPr>
            <a:spLocks noChangeShapeType="1"/>
          </p:cNvSpPr>
          <p:nvPr/>
        </p:nvSpPr>
        <p:spPr bwMode="auto">
          <a:xfrm>
            <a:off x="6019800" y="3657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95" name="Text Box 51"/>
          <p:cNvSpPr txBox="1">
            <a:spLocks noChangeArrowheads="1"/>
          </p:cNvSpPr>
          <p:nvPr/>
        </p:nvSpPr>
        <p:spPr bwMode="auto">
          <a:xfrm>
            <a:off x="6629400" y="3124200"/>
            <a:ext cx="1728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3300"/>
                </a:solidFill>
                <a:latin typeface="Arial" charset="0"/>
                <a:cs typeface="Arial" charset="0"/>
              </a:rPr>
              <a:t>R3 delayed</a:t>
            </a:r>
          </a:p>
        </p:txBody>
      </p:sp>
      <p:sp>
        <p:nvSpPr>
          <p:cNvPr id="876596" name="Line 52"/>
          <p:cNvSpPr>
            <a:spLocks noChangeShapeType="1"/>
          </p:cNvSpPr>
          <p:nvPr/>
        </p:nvSpPr>
        <p:spPr bwMode="auto">
          <a:xfrm flipH="1">
            <a:off x="6096000" y="2286000"/>
            <a:ext cx="3048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97" name="Line 53"/>
          <p:cNvSpPr>
            <a:spLocks noChangeShapeType="1"/>
          </p:cNvSpPr>
          <p:nvPr/>
        </p:nvSpPr>
        <p:spPr bwMode="auto">
          <a:xfrm>
            <a:off x="6096000" y="3581400"/>
            <a:ext cx="3048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6298619-A434-2D4B-95AF-632D5E29818E}"/>
              </a:ext>
            </a:extLst>
          </p:cNvPr>
          <p:cNvSpPr txBox="1"/>
          <p:nvPr/>
        </p:nvSpPr>
        <p:spPr>
          <a:xfrm>
            <a:off x="3274293" y="441395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EBFF0EC-C428-124B-9AC6-527E6C797948}"/>
              </a:ext>
            </a:extLst>
          </p:cNvPr>
          <p:cNvSpPr txBox="1"/>
          <p:nvPr/>
        </p:nvSpPr>
        <p:spPr>
          <a:xfrm>
            <a:off x="5118201" y="443495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5A6A86A-ECD8-164E-B044-EBCCB44D3164}"/>
              </a:ext>
            </a:extLst>
          </p:cNvPr>
          <p:cNvSpPr txBox="1"/>
          <p:nvPr/>
        </p:nvSpPr>
        <p:spPr>
          <a:xfrm>
            <a:off x="5376923" y="196215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FD81EE0-2E49-3444-B763-ACEB62AA17C2}"/>
              </a:ext>
            </a:extLst>
          </p:cNvPr>
          <p:cNvSpPr txBox="1"/>
          <p:nvPr/>
        </p:nvSpPr>
        <p:spPr>
          <a:xfrm>
            <a:off x="2766989" y="192988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D429BE7-8E02-7443-9502-F1EB32977DF6}"/>
              </a:ext>
            </a:extLst>
          </p:cNvPr>
          <p:cNvSpPr txBox="1"/>
          <p:nvPr/>
        </p:nvSpPr>
        <p:spPr>
          <a:xfrm>
            <a:off x="1385671" y="2143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25B7424-F3D9-E34B-B895-2F55F9800362}"/>
              </a:ext>
            </a:extLst>
          </p:cNvPr>
          <p:cNvSpPr txBox="1"/>
          <p:nvPr/>
        </p:nvSpPr>
        <p:spPr>
          <a:xfrm>
            <a:off x="6425831" y="-4393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E603DFC-9088-7D46-B750-4C98B91E3E65}"/>
              </a:ext>
            </a:extLst>
          </p:cNvPr>
          <p:cNvSpPr txBox="1"/>
          <p:nvPr/>
        </p:nvSpPr>
        <p:spPr>
          <a:xfrm>
            <a:off x="6289087" y="634652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0BC65F0-D568-5648-AE7E-6C5D5AF60A26}"/>
              </a:ext>
            </a:extLst>
          </p:cNvPr>
          <p:cNvSpPr txBox="1"/>
          <p:nvPr/>
        </p:nvSpPr>
        <p:spPr>
          <a:xfrm>
            <a:off x="2019300" y="641246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CF337CE-5417-9E48-92E8-0F367F2D184D}"/>
              </a:ext>
            </a:extLst>
          </p:cNvPr>
          <p:cNvSpPr txBox="1"/>
          <p:nvPr/>
        </p:nvSpPr>
        <p:spPr>
          <a:xfrm>
            <a:off x="140467" y="2653724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Simulation 5</a:t>
            </a:r>
          </a:p>
        </p:txBody>
      </p:sp>
    </p:spTree>
    <p:extLst>
      <p:ext uri="{BB962C8B-B14F-4D97-AF65-F5344CB8AC3E}">
        <p14:creationId xmlns:p14="http://schemas.microsoft.com/office/powerpoint/2010/main" val="608387884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8B56-9CD9-46B4-BD79-1702414927C8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can go wrong?</a:t>
            </a:r>
          </a:p>
        </p:txBody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Packets arrive out of order</a:t>
            </a:r>
          </a:p>
          <a:p>
            <a:r>
              <a:rPr lang="en-US" altLang="en-US" dirty="0">
                <a:solidFill>
                  <a:srgbClr val="FF6600"/>
                </a:solidFill>
              </a:rPr>
              <a:t>Solution?</a:t>
            </a:r>
          </a:p>
          <a:p>
            <a:pPr lvl="1"/>
            <a:r>
              <a:rPr lang="en-US" altLang="en-US" dirty="0"/>
              <a:t>Add a sequence number</a:t>
            </a:r>
          </a:p>
          <a:p>
            <a:pPr lvl="1"/>
            <a:endParaRPr lang="en-US" altLang="en-US" dirty="0"/>
          </a:p>
        </p:txBody>
      </p:sp>
      <p:pic>
        <p:nvPicPr>
          <p:cNvPr id="8468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85613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47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Simulation 6</a:t>
            </a:r>
          </a:p>
        </p:txBody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Send 4 verses or digits from each</a:t>
            </a:r>
          </a:p>
          <a:p>
            <a:pPr lvl="1"/>
            <a:r>
              <a:rPr lang="en-US" altLang="en-US" dirty="0"/>
              <a:t>from song-server serving 2 songs</a:t>
            </a:r>
          </a:p>
          <a:p>
            <a:pPr lvl="1"/>
            <a:r>
              <a:rPr lang="en-US" altLang="en-US" dirty="0"/>
              <a:t>And digit-server serving 2 fundamental constants</a:t>
            </a:r>
          </a:p>
          <a:p>
            <a:pPr lvl="1"/>
            <a:r>
              <a:rPr lang="en-US" altLang="en-US" dirty="0"/>
              <a:t>To two clients</a:t>
            </a:r>
          </a:p>
          <a:p>
            <a:endParaRPr lang="en-US" altLang="en-US" dirty="0"/>
          </a:p>
          <a:p>
            <a:r>
              <a:rPr lang="en-US" altLang="en-US" dirty="0"/>
              <a:t>T1/T3 – </a:t>
            </a:r>
            <a:r>
              <a:rPr lang="en-US" altLang="en-US" b="0" dirty="0"/>
              <a:t>add sequence number to packet</a:t>
            </a:r>
          </a:p>
          <a:p>
            <a:r>
              <a:rPr lang="en-US" altLang="en-US" dirty="0"/>
              <a:t>T2/T4 – </a:t>
            </a:r>
            <a:r>
              <a:rPr lang="en-US" altLang="en-US" b="0" dirty="0"/>
              <a:t>hold packets, reorder, and deliver in order of sequence number</a:t>
            </a:r>
          </a:p>
          <a:p>
            <a:r>
              <a:rPr lang="en-US" altLang="en-US" dirty="0"/>
              <a:t>R3</a:t>
            </a:r>
            <a:r>
              <a:rPr lang="en-US" altLang="en-US" b="0" dirty="0"/>
              <a:t> – still delaying packets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A0FB-EB85-4E21-A37A-0BAFB7B5B7E0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207854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6581-805C-4B32-87EB-264FB2F6216D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877570" name="Rectangle 2"/>
          <p:cNvSpPr>
            <a:spLocks noChangeArrowheads="1"/>
          </p:cNvSpPr>
          <p:nvPr/>
        </p:nvSpPr>
        <p:spPr bwMode="auto">
          <a:xfrm>
            <a:off x="8382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757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/>
              <a:t>Sim </a:t>
            </a:r>
            <a:br>
              <a:rPr lang="en-US" altLang="en-US" sz="4000"/>
            </a:br>
            <a:r>
              <a:rPr lang="en-US" altLang="en-US" sz="4000"/>
              <a:t>6</a:t>
            </a:r>
          </a:p>
        </p:txBody>
      </p:sp>
      <p:sp>
        <p:nvSpPr>
          <p:cNvPr id="877572" name="Rectangle 4"/>
          <p:cNvSpPr>
            <a:spLocks noChangeArrowheads="1"/>
          </p:cNvSpPr>
          <p:nvPr/>
        </p:nvSpPr>
        <p:spPr bwMode="auto">
          <a:xfrm>
            <a:off x="51054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7573" name="Oval 5"/>
          <p:cNvSpPr>
            <a:spLocks noChangeArrowheads="1"/>
          </p:cNvSpPr>
          <p:nvPr/>
        </p:nvSpPr>
        <p:spPr bwMode="auto">
          <a:xfrm>
            <a:off x="6324600" y="5181600"/>
            <a:ext cx="685800" cy="6858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T4</a:t>
            </a:r>
          </a:p>
        </p:txBody>
      </p:sp>
      <p:sp>
        <p:nvSpPr>
          <p:cNvPr id="877574" name="Oval 6"/>
          <p:cNvSpPr>
            <a:spLocks noChangeArrowheads="1"/>
          </p:cNvSpPr>
          <p:nvPr/>
        </p:nvSpPr>
        <p:spPr bwMode="auto">
          <a:xfrm>
            <a:off x="54864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CA3</a:t>
            </a:r>
          </a:p>
        </p:txBody>
      </p:sp>
      <p:sp>
        <p:nvSpPr>
          <p:cNvPr id="877575" name="Oval 7"/>
          <p:cNvSpPr>
            <a:spLocks noChangeArrowheads="1"/>
          </p:cNvSpPr>
          <p:nvPr/>
        </p:nvSpPr>
        <p:spPr bwMode="auto">
          <a:xfrm>
            <a:off x="72390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CA4</a:t>
            </a:r>
          </a:p>
        </p:txBody>
      </p:sp>
      <p:sp>
        <p:nvSpPr>
          <p:cNvPr id="877576" name="Line 8"/>
          <p:cNvSpPr>
            <a:spLocks noChangeShapeType="1"/>
          </p:cNvSpPr>
          <p:nvPr/>
        </p:nvSpPr>
        <p:spPr bwMode="auto">
          <a:xfrm flipH="1">
            <a:off x="6096000" y="5791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7577" name="Line 9"/>
          <p:cNvSpPr>
            <a:spLocks noChangeShapeType="1"/>
          </p:cNvSpPr>
          <p:nvPr/>
        </p:nvSpPr>
        <p:spPr bwMode="auto">
          <a:xfrm>
            <a:off x="6858000" y="5791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77578" name="Group 10"/>
          <p:cNvGrpSpPr>
            <a:grpSpLocks/>
          </p:cNvGrpSpPr>
          <p:nvPr/>
        </p:nvGrpSpPr>
        <p:grpSpPr bwMode="auto">
          <a:xfrm>
            <a:off x="1219200" y="5200650"/>
            <a:ext cx="2438400" cy="1600200"/>
            <a:chOff x="768" y="3024"/>
            <a:chExt cx="1536" cy="1008"/>
          </a:xfrm>
        </p:grpSpPr>
        <p:sp>
          <p:nvSpPr>
            <p:cNvPr id="877579" name="Oval 11"/>
            <p:cNvSpPr>
              <a:spLocks noChangeArrowheads="1"/>
            </p:cNvSpPr>
            <p:nvPr/>
          </p:nvSpPr>
          <p:spPr bwMode="auto">
            <a:xfrm>
              <a:off x="1296" y="3024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T2</a:t>
              </a:r>
            </a:p>
          </p:txBody>
        </p:sp>
        <p:sp>
          <p:nvSpPr>
            <p:cNvPr id="877580" name="Oval 12"/>
            <p:cNvSpPr>
              <a:spLocks noChangeArrowheads="1"/>
            </p:cNvSpPr>
            <p:nvPr/>
          </p:nvSpPr>
          <p:spPr bwMode="auto">
            <a:xfrm>
              <a:off x="768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CA1</a:t>
              </a:r>
            </a:p>
          </p:txBody>
        </p:sp>
        <p:sp>
          <p:nvSpPr>
            <p:cNvPr id="877581" name="Oval 13"/>
            <p:cNvSpPr>
              <a:spLocks noChangeArrowheads="1"/>
            </p:cNvSpPr>
            <p:nvPr/>
          </p:nvSpPr>
          <p:spPr bwMode="auto">
            <a:xfrm>
              <a:off x="1872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CA2</a:t>
              </a:r>
            </a:p>
          </p:txBody>
        </p:sp>
        <p:sp>
          <p:nvSpPr>
            <p:cNvPr id="877582" name="Line 14"/>
            <p:cNvSpPr>
              <a:spLocks noChangeShapeType="1"/>
            </p:cNvSpPr>
            <p:nvPr/>
          </p:nvSpPr>
          <p:spPr bwMode="auto">
            <a:xfrm flipH="1">
              <a:off x="1152" y="340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7583" name="Line 15"/>
            <p:cNvSpPr>
              <a:spLocks noChangeShapeType="1"/>
            </p:cNvSpPr>
            <p:nvPr/>
          </p:nvSpPr>
          <p:spPr bwMode="auto">
            <a:xfrm>
              <a:off x="1632" y="3408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7584" name="Oval 16"/>
          <p:cNvSpPr>
            <a:spLocks noChangeArrowheads="1"/>
          </p:cNvSpPr>
          <p:nvPr/>
        </p:nvSpPr>
        <p:spPr bwMode="auto">
          <a:xfrm>
            <a:off x="20574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N2</a:t>
            </a:r>
          </a:p>
        </p:txBody>
      </p:sp>
      <p:sp>
        <p:nvSpPr>
          <p:cNvPr id="877585" name="Oval 17"/>
          <p:cNvSpPr>
            <a:spLocks noChangeArrowheads="1"/>
          </p:cNvSpPr>
          <p:nvPr/>
        </p:nvSpPr>
        <p:spPr bwMode="auto">
          <a:xfrm>
            <a:off x="63246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N4</a:t>
            </a:r>
          </a:p>
        </p:txBody>
      </p:sp>
      <p:grpSp>
        <p:nvGrpSpPr>
          <p:cNvPr id="877586" name="Group 18"/>
          <p:cNvGrpSpPr>
            <a:grpSpLocks/>
          </p:cNvGrpSpPr>
          <p:nvPr/>
        </p:nvGrpSpPr>
        <p:grpSpPr bwMode="auto">
          <a:xfrm>
            <a:off x="5334000" y="0"/>
            <a:ext cx="3200400" cy="2362200"/>
            <a:chOff x="3168" y="816"/>
            <a:chExt cx="2016" cy="1488"/>
          </a:xfrm>
        </p:grpSpPr>
        <p:sp>
          <p:nvSpPr>
            <p:cNvPr id="877587" name="Rectangle 19"/>
            <p:cNvSpPr>
              <a:spLocks noChangeArrowheads="1"/>
            </p:cNvSpPr>
            <p:nvPr/>
          </p:nvSpPr>
          <p:spPr bwMode="auto">
            <a:xfrm>
              <a:off x="3168" y="816"/>
              <a:ext cx="2016" cy="148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77588" name="Group 20"/>
            <p:cNvGrpSpPr>
              <a:grpSpLocks/>
            </p:cNvGrpSpPr>
            <p:nvPr/>
          </p:nvGrpSpPr>
          <p:grpSpPr bwMode="auto">
            <a:xfrm>
              <a:off x="3408" y="864"/>
              <a:ext cx="1392" cy="912"/>
              <a:chOff x="3408" y="960"/>
              <a:chExt cx="1392" cy="912"/>
            </a:xfrm>
          </p:grpSpPr>
          <p:sp>
            <p:nvSpPr>
              <p:cNvPr id="877589" name="Oval 21"/>
              <p:cNvSpPr>
                <a:spLocks noChangeArrowheads="1"/>
              </p:cNvSpPr>
              <p:nvPr/>
            </p:nvSpPr>
            <p:spPr bwMode="auto">
              <a:xfrm>
                <a:off x="3408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SA3</a:t>
                </a:r>
              </a:p>
            </p:txBody>
          </p:sp>
          <p:sp>
            <p:nvSpPr>
              <p:cNvPr id="877590" name="Oval 22"/>
              <p:cNvSpPr>
                <a:spLocks noChangeArrowheads="1"/>
              </p:cNvSpPr>
              <p:nvPr/>
            </p:nvSpPr>
            <p:spPr bwMode="auto">
              <a:xfrm>
                <a:off x="4368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SA4</a:t>
                </a:r>
              </a:p>
            </p:txBody>
          </p:sp>
          <p:sp>
            <p:nvSpPr>
              <p:cNvPr id="877591" name="Oval 23"/>
              <p:cNvSpPr>
                <a:spLocks noChangeArrowheads="1"/>
              </p:cNvSpPr>
              <p:nvPr/>
            </p:nvSpPr>
            <p:spPr bwMode="auto">
              <a:xfrm>
                <a:off x="3936" y="1440"/>
                <a:ext cx="432" cy="432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T3</a:t>
                </a:r>
              </a:p>
            </p:txBody>
          </p:sp>
          <p:sp>
            <p:nvSpPr>
              <p:cNvPr id="877592" name="Line 24"/>
              <p:cNvSpPr>
                <a:spLocks noChangeShapeType="1"/>
              </p:cNvSpPr>
              <p:nvPr/>
            </p:nvSpPr>
            <p:spPr bwMode="auto">
              <a:xfrm>
                <a:off x="3600" y="1392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593" name="Line 25"/>
              <p:cNvSpPr>
                <a:spLocks noChangeShapeType="1"/>
              </p:cNvSpPr>
              <p:nvPr/>
            </p:nvSpPr>
            <p:spPr bwMode="auto">
              <a:xfrm flipH="1">
                <a:off x="4320" y="1392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7594" name="Oval 26"/>
            <p:cNvSpPr>
              <a:spLocks noChangeArrowheads="1"/>
            </p:cNvSpPr>
            <p:nvPr/>
          </p:nvSpPr>
          <p:spPr bwMode="auto">
            <a:xfrm>
              <a:off x="3936" y="1872"/>
              <a:ext cx="432" cy="43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N3</a:t>
              </a:r>
            </a:p>
          </p:txBody>
        </p:sp>
        <p:sp>
          <p:nvSpPr>
            <p:cNvPr id="877595" name="Line 27"/>
            <p:cNvSpPr>
              <a:spLocks noChangeShapeType="1"/>
            </p:cNvSpPr>
            <p:nvPr/>
          </p:nvSpPr>
          <p:spPr bwMode="auto">
            <a:xfrm>
              <a:off x="4128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7596" name="Group 28"/>
          <p:cNvGrpSpPr>
            <a:grpSpLocks/>
          </p:cNvGrpSpPr>
          <p:nvPr/>
        </p:nvGrpSpPr>
        <p:grpSpPr bwMode="auto">
          <a:xfrm>
            <a:off x="228600" y="0"/>
            <a:ext cx="3200400" cy="2362200"/>
            <a:chOff x="528" y="816"/>
            <a:chExt cx="2016" cy="1488"/>
          </a:xfrm>
        </p:grpSpPr>
        <p:sp>
          <p:nvSpPr>
            <p:cNvPr id="877597" name="Rectangle 29"/>
            <p:cNvSpPr>
              <a:spLocks noChangeArrowheads="1"/>
            </p:cNvSpPr>
            <p:nvPr/>
          </p:nvSpPr>
          <p:spPr bwMode="auto">
            <a:xfrm>
              <a:off x="528" y="816"/>
              <a:ext cx="2016" cy="148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77598" name="Group 30"/>
            <p:cNvGrpSpPr>
              <a:grpSpLocks/>
            </p:cNvGrpSpPr>
            <p:nvPr/>
          </p:nvGrpSpPr>
          <p:grpSpPr bwMode="auto">
            <a:xfrm>
              <a:off x="816" y="864"/>
              <a:ext cx="1392" cy="912"/>
              <a:chOff x="816" y="960"/>
              <a:chExt cx="1392" cy="912"/>
            </a:xfrm>
          </p:grpSpPr>
          <p:sp>
            <p:nvSpPr>
              <p:cNvPr id="877599" name="Oval 31"/>
              <p:cNvSpPr>
                <a:spLocks noChangeArrowheads="1"/>
              </p:cNvSpPr>
              <p:nvPr/>
            </p:nvSpPr>
            <p:spPr bwMode="auto">
              <a:xfrm>
                <a:off x="816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SA1</a:t>
                </a:r>
              </a:p>
            </p:txBody>
          </p:sp>
          <p:sp>
            <p:nvSpPr>
              <p:cNvPr id="877600" name="Oval 32"/>
              <p:cNvSpPr>
                <a:spLocks noChangeArrowheads="1"/>
              </p:cNvSpPr>
              <p:nvPr/>
            </p:nvSpPr>
            <p:spPr bwMode="auto">
              <a:xfrm>
                <a:off x="1776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SA2</a:t>
                </a:r>
              </a:p>
            </p:txBody>
          </p:sp>
          <p:sp>
            <p:nvSpPr>
              <p:cNvPr id="877601" name="Oval 33"/>
              <p:cNvSpPr>
                <a:spLocks noChangeArrowheads="1"/>
              </p:cNvSpPr>
              <p:nvPr/>
            </p:nvSpPr>
            <p:spPr bwMode="auto">
              <a:xfrm>
                <a:off x="1344" y="1440"/>
                <a:ext cx="432" cy="432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T1</a:t>
                </a:r>
              </a:p>
            </p:txBody>
          </p:sp>
          <p:sp>
            <p:nvSpPr>
              <p:cNvPr id="877602" name="Line 34"/>
              <p:cNvSpPr>
                <a:spLocks noChangeShapeType="1"/>
              </p:cNvSpPr>
              <p:nvPr/>
            </p:nvSpPr>
            <p:spPr bwMode="auto">
              <a:xfrm>
                <a:off x="1008" y="1392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603" name="Line 35"/>
              <p:cNvSpPr>
                <a:spLocks noChangeShapeType="1"/>
              </p:cNvSpPr>
              <p:nvPr/>
            </p:nvSpPr>
            <p:spPr bwMode="auto">
              <a:xfrm flipH="1">
                <a:off x="1728" y="1392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7604" name="Oval 36"/>
            <p:cNvSpPr>
              <a:spLocks noChangeArrowheads="1"/>
            </p:cNvSpPr>
            <p:nvPr/>
          </p:nvSpPr>
          <p:spPr bwMode="auto">
            <a:xfrm>
              <a:off x="1344" y="1872"/>
              <a:ext cx="432" cy="43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N1</a:t>
              </a:r>
            </a:p>
          </p:txBody>
        </p:sp>
        <p:sp>
          <p:nvSpPr>
            <p:cNvPr id="877605" name="Line 37"/>
            <p:cNvSpPr>
              <a:spLocks noChangeShapeType="1"/>
            </p:cNvSpPr>
            <p:nvPr/>
          </p:nvSpPr>
          <p:spPr bwMode="auto">
            <a:xfrm>
              <a:off x="1536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7606" name="Line 38"/>
          <p:cNvSpPr>
            <a:spLocks noChangeShapeType="1"/>
          </p:cNvSpPr>
          <p:nvPr/>
        </p:nvSpPr>
        <p:spPr bwMode="auto">
          <a:xfrm>
            <a:off x="24384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7607" name="Line 39"/>
          <p:cNvSpPr>
            <a:spLocks noChangeShapeType="1"/>
          </p:cNvSpPr>
          <p:nvPr/>
        </p:nvSpPr>
        <p:spPr bwMode="auto">
          <a:xfrm>
            <a:off x="67056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7608" name="Oval 40"/>
          <p:cNvSpPr>
            <a:spLocks noChangeArrowheads="1"/>
          </p:cNvSpPr>
          <p:nvPr/>
        </p:nvSpPr>
        <p:spPr bwMode="auto">
          <a:xfrm>
            <a:off x="4114800" y="2209800"/>
            <a:ext cx="6858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Arial" charset="0"/>
                <a:cs typeface="Arial" charset="0"/>
              </a:rPr>
              <a:t>R1</a:t>
            </a:r>
          </a:p>
        </p:txBody>
      </p:sp>
      <p:sp>
        <p:nvSpPr>
          <p:cNvPr id="877609" name="Oval 41"/>
          <p:cNvSpPr>
            <a:spLocks noChangeArrowheads="1"/>
          </p:cNvSpPr>
          <p:nvPr/>
        </p:nvSpPr>
        <p:spPr bwMode="auto">
          <a:xfrm>
            <a:off x="2667000" y="3124200"/>
            <a:ext cx="6858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Arial" charset="0"/>
                <a:cs typeface="Arial" charset="0"/>
              </a:rPr>
              <a:t>R2</a:t>
            </a:r>
          </a:p>
        </p:txBody>
      </p:sp>
      <p:sp>
        <p:nvSpPr>
          <p:cNvPr id="877610" name="Line 42"/>
          <p:cNvSpPr>
            <a:spLocks noChangeShapeType="1"/>
          </p:cNvSpPr>
          <p:nvPr/>
        </p:nvSpPr>
        <p:spPr bwMode="auto">
          <a:xfrm>
            <a:off x="1905000" y="2362200"/>
            <a:ext cx="2209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7611" name="Line 43"/>
          <p:cNvSpPr>
            <a:spLocks noChangeShapeType="1"/>
          </p:cNvSpPr>
          <p:nvPr/>
        </p:nvSpPr>
        <p:spPr bwMode="auto">
          <a:xfrm flipH="1">
            <a:off x="4800600" y="2362200"/>
            <a:ext cx="2057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7612" name="Oval 44"/>
          <p:cNvSpPr>
            <a:spLocks noChangeArrowheads="1"/>
          </p:cNvSpPr>
          <p:nvPr/>
        </p:nvSpPr>
        <p:spPr bwMode="auto">
          <a:xfrm>
            <a:off x="5410200" y="3124200"/>
            <a:ext cx="6858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Arial" charset="0"/>
                <a:cs typeface="Arial" charset="0"/>
              </a:rPr>
              <a:t>R3</a:t>
            </a:r>
          </a:p>
        </p:txBody>
      </p:sp>
      <p:sp>
        <p:nvSpPr>
          <p:cNvPr id="877613" name="Line 45"/>
          <p:cNvSpPr>
            <a:spLocks noChangeShapeType="1"/>
          </p:cNvSpPr>
          <p:nvPr/>
        </p:nvSpPr>
        <p:spPr bwMode="auto">
          <a:xfrm flipH="1">
            <a:off x="3200400" y="281940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7614" name="Line 46"/>
          <p:cNvSpPr>
            <a:spLocks noChangeShapeType="1"/>
          </p:cNvSpPr>
          <p:nvPr/>
        </p:nvSpPr>
        <p:spPr bwMode="auto">
          <a:xfrm>
            <a:off x="4648200" y="28194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7615" name="Line 47"/>
          <p:cNvSpPr>
            <a:spLocks noChangeShapeType="1"/>
          </p:cNvSpPr>
          <p:nvPr/>
        </p:nvSpPr>
        <p:spPr bwMode="auto">
          <a:xfrm flipH="1">
            <a:off x="2438400" y="37338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7616" name="Line 48"/>
          <p:cNvSpPr>
            <a:spLocks noChangeShapeType="1"/>
          </p:cNvSpPr>
          <p:nvPr/>
        </p:nvSpPr>
        <p:spPr bwMode="auto">
          <a:xfrm>
            <a:off x="3352800" y="3581400"/>
            <a:ext cx="3048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7617" name="Line 49"/>
          <p:cNvSpPr>
            <a:spLocks noChangeShapeType="1"/>
          </p:cNvSpPr>
          <p:nvPr/>
        </p:nvSpPr>
        <p:spPr bwMode="auto">
          <a:xfrm flipH="1">
            <a:off x="2667000" y="3733800"/>
            <a:ext cx="2895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7618" name="Line 50"/>
          <p:cNvSpPr>
            <a:spLocks noChangeShapeType="1"/>
          </p:cNvSpPr>
          <p:nvPr/>
        </p:nvSpPr>
        <p:spPr bwMode="auto">
          <a:xfrm>
            <a:off x="6019800" y="3657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7619" name="Text Box 51"/>
          <p:cNvSpPr txBox="1">
            <a:spLocks noChangeArrowheads="1"/>
          </p:cNvSpPr>
          <p:nvPr/>
        </p:nvSpPr>
        <p:spPr bwMode="auto">
          <a:xfrm>
            <a:off x="6629400" y="3124200"/>
            <a:ext cx="1728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3300"/>
                </a:solidFill>
                <a:latin typeface="Arial" charset="0"/>
                <a:cs typeface="Arial" charset="0"/>
              </a:rPr>
              <a:t>R3 delayed</a:t>
            </a:r>
          </a:p>
        </p:txBody>
      </p:sp>
      <p:sp>
        <p:nvSpPr>
          <p:cNvPr id="877620" name="Line 52"/>
          <p:cNvSpPr>
            <a:spLocks noChangeShapeType="1"/>
          </p:cNvSpPr>
          <p:nvPr/>
        </p:nvSpPr>
        <p:spPr bwMode="auto">
          <a:xfrm flipH="1">
            <a:off x="6096000" y="2286000"/>
            <a:ext cx="3048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7621" name="Line 53"/>
          <p:cNvSpPr>
            <a:spLocks noChangeShapeType="1"/>
          </p:cNvSpPr>
          <p:nvPr/>
        </p:nvSpPr>
        <p:spPr bwMode="auto">
          <a:xfrm>
            <a:off x="6096000" y="3581400"/>
            <a:ext cx="3048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320CBCD-7521-F141-82FE-C738CAD38C2A}"/>
              </a:ext>
            </a:extLst>
          </p:cNvPr>
          <p:cNvSpPr txBox="1"/>
          <p:nvPr/>
        </p:nvSpPr>
        <p:spPr>
          <a:xfrm>
            <a:off x="3274293" y="441395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74F880F-F9AF-344C-BC20-B43BE7C40CE5}"/>
              </a:ext>
            </a:extLst>
          </p:cNvPr>
          <p:cNvSpPr txBox="1"/>
          <p:nvPr/>
        </p:nvSpPr>
        <p:spPr>
          <a:xfrm>
            <a:off x="5118201" y="441395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D38FEA1-9E9C-904E-B8E1-CBCF6F187E11}"/>
              </a:ext>
            </a:extLst>
          </p:cNvPr>
          <p:cNvSpPr txBox="1"/>
          <p:nvPr/>
        </p:nvSpPr>
        <p:spPr>
          <a:xfrm>
            <a:off x="2718422" y="188440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8CC6DE1-9B33-F94E-BFB9-93D53C1F5D56}"/>
              </a:ext>
            </a:extLst>
          </p:cNvPr>
          <p:cNvSpPr txBox="1"/>
          <p:nvPr/>
        </p:nvSpPr>
        <p:spPr>
          <a:xfrm>
            <a:off x="5360645" y="194893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08C8184-D63C-A740-B57F-66EDBDF01ED8}"/>
              </a:ext>
            </a:extLst>
          </p:cNvPr>
          <p:cNvSpPr txBox="1"/>
          <p:nvPr/>
        </p:nvSpPr>
        <p:spPr>
          <a:xfrm>
            <a:off x="1385671" y="2143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867FFDB-407D-DC45-82E5-12C823F4E421}"/>
              </a:ext>
            </a:extLst>
          </p:cNvPr>
          <p:cNvSpPr txBox="1"/>
          <p:nvPr/>
        </p:nvSpPr>
        <p:spPr>
          <a:xfrm>
            <a:off x="6425831" y="-4393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D3CDDE5-47CE-A742-9D4B-564C43332774}"/>
              </a:ext>
            </a:extLst>
          </p:cNvPr>
          <p:cNvSpPr txBox="1"/>
          <p:nvPr/>
        </p:nvSpPr>
        <p:spPr>
          <a:xfrm>
            <a:off x="6289087" y="634652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313D4E4-E235-E847-A840-8E0BEE1A069F}"/>
              </a:ext>
            </a:extLst>
          </p:cNvPr>
          <p:cNvSpPr txBox="1"/>
          <p:nvPr/>
        </p:nvSpPr>
        <p:spPr>
          <a:xfrm>
            <a:off x="2019300" y="641246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75D5F86-441F-6A45-8F30-7CF722658FF7}"/>
              </a:ext>
            </a:extLst>
          </p:cNvPr>
          <p:cNvSpPr txBox="1"/>
          <p:nvPr/>
        </p:nvSpPr>
        <p:spPr>
          <a:xfrm>
            <a:off x="140467" y="2653724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Simulation 6</a:t>
            </a:r>
          </a:p>
        </p:txBody>
      </p:sp>
    </p:spTree>
    <p:extLst>
      <p:ext uri="{BB962C8B-B14F-4D97-AF65-F5344CB8AC3E}">
        <p14:creationId xmlns:p14="http://schemas.microsoft.com/office/powerpoint/2010/main" val="4103700109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Abstracting Physical Layer</a:t>
            </a:r>
          </a:p>
        </p:txBody>
      </p:sp>
      <p:sp>
        <p:nvSpPr>
          <p:cNvPr id="8488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2"/>
            <a:ext cx="4343400" cy="484663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Application, transport, network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Don’t really care how the bits are moved from machine-to-machine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FF6600"/>
                </a:solidFill>
              </a:rPr>
              <a:t>What are other ways we send bits?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FF6600"/>
                </a:solidFill>
              </a:rPr>
              <a:t>Beyond wires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Optically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RF/wireless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Pneumatic tubes, passing paper notes, SMS Text messages…</a:t>
            </a:r>
          </a:p>
        </p:txBody>
      </p:sp>
      <p:sp>
        <p:nvSpPr>
          <p:cNvPr id="2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4097-2B0D-423B-952F-E09CC6E49A7B}" type="slidenum">
              <a:rPr lang="en-US" altLang="en-US"/>
              <a:pPr/>
              <a:t>44</a:t>
            </a:fld>
            <a:endParaRPr lang="en-US" altLang="en-US"/>
          </a:p>
        </p:txBody>
      </p:sp>
      <p:grpSp>
        <p:nvGrpSpPr>
          <p:cNvPr id="848902" name="Group 6"/>
          <p:cNvGrpSpPr>
            <a:grpSpLocks/>
          </p:cNvGrpSpPr>
          <p:nvPr/>
        </p:nvGrpSpPr>
        <p:grpSpPr bwMode="auto">
          <a:xfrm>
            <a:off x="7315200" y="1905000"/>
            <a:ext cx="1828800" cy="3886200"/>
            <a:chOff x="3840" y="1392"/>
            <a:chExt cx="1152" cy="2448"/>
          </a:xfrm>
        </p:grpSpPr>
        <p:sp>
          <p:nvSpPr>
            <p:cNvPr id="848903" name="Rectangle 7"/>
            <p:cNvSpPr>
              <a:spLocks noChangeArrowheads="1"/>
            </p:cNvSpPr>
            <p:nvPr/>
          </p:nvSpPr>
          <p:spPr bwMode="auto">
            <a:xfrm>
              <a:off x="3840" y="1392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Application</a:t>
              </a:r>
            </a:p>
          </p:txBody>
        </p:sp>
        <p:sp>
          <p:nvSpPr>
            <p:cNvPr id="848904" name="Rectangle 8"/>
            <p:cNvSpPr>
              <a:spLocks noChangeArrowheads="1"/>
            </p:cNvSpPr>
            <p:nvPr/>
          </p:nvSpPr>
          <p:spPr bwMode="auto">
            <a:xfrm>
              <a:off x="3840" y="1920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Transport</a:t>
              </a:r>
            </a:p>
          </p:txBody>
        </p:sp>
        <p:sp>
          <p:nvSpPr>
            <p:cNvPr id="848905" name="Rectangle 9"/>
            <p:cNvSpPr>
              <a:spLocks noChangeArrowheads="1"/>
            </p:cNvSpPr>
            <p:nvPr/>
          </p:nvSpPr>
          <p:spPr bwMode="auto">
            <a:xfrm>
              <a:off x="3840" y="2448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Network</a:t>
              </a:r>
            </a:p>
          </p:txBody>
        </p:sp>
        <p:sp>
          <p:nvSpPr>
            <p:cNvPr id="848906" name="Rectangle 10"/>
            <p:cNvSpPr>
              <a:spLocks noChangeArrowheads="1"/>
            </p:cNvSpPr>
            <p:nvPr/>
          </p:nvSpPr>
          <p:spPr bwMode="auto">
            <a:xfrm>
              <a:off x="3840" y="2976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Link</a:t>
              </a:r>
            </a:p>
          </p:txBody>
        </p:sp>
        <p:sp>
          <p:nvSpPr>
            <p:cNvPr id="848907" name="Rectangle 11"/>
            <p:cNvSpPr>
              <a:spLocks noChangeArrowheads="1"/>
            </p:cNvSpPr>
            <p:nvPr/>
          </p:nvSpPr>
          <p:spPr bwMode="auto">
            <a:xfrm>
              <a:off x="3840" y="3504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Physical</a:t>
              </a:r>
            </a:p>
          </p:txBody>
        </p:sp>
        <p:sp>
          <p:nvSpPr>
            <p:cNvPr id="848908" name="Line 12"/>
            <p:cNvSpPr>
              <a:spLocks noChangeShapeType="1"/>
            </p:cNvSpPr>
            <p:nvPr/>
          </p:nvSpPr>
          <p:spPr bwMode="auto">
            <a:xfrm>
              <a:off x="4416" y="172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8909" name="Line 13"/>
            <p:cNvSpPr>
              <a:spLocks noChangeShapeType="1"/>
            </p:cNvSpPr>
            <p:nvPr/>
          </p:nvSpPr>
          <p:spPr bwMode="auto">
            <a:xfrm>
              <a:off x="4416" y="2256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8910" name="Line 14"/>
            <p:cNvSpPr>
              <a:spLocks noChangeShapeType="1"/>
            </p:cNvSpPr>
            <p:nvPr/>
          </p:nvSpPr>
          <p:spPr bwMode="auto">
            <a:xfrm>
              <a:off x="4416" y="278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8911" name="Line 15"/>
            <p:cNvSpPr>
              <a:spLocks noChangeShapeType="1"/>
            </p:cNvSpPr>
            <p:nvPr/>
          </p:nvSpPr>
          <p:spPr bwMode="auto">
            <a:xfrm>
              <a:off x="4416" y="331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48912" name="Group 16"/>
          <p:cNvGrpSpPr>
            <a:grpSpLocks/>
          </p:cNvGrpSpPr>
          <p:nvPr/>
        </p:nvGrpSpPr>
        <p:grpSpPr bwMode="auto">
          <a:xfrm>
            <a:off x="4648200" y="1905000"/>
            <a:ext cx="1828800" cy="3886200"/>
            <a:chOff x="576" y="1296"/>
            <a:chExt cx="1152" cy="2448"/>
          </a:xfrm>
        </p:grpSpPr>
        <p:sp>
          <p:nvSpPr>
            <p:cNvPr id="848913" name="Rectangle 17"/>
            <p:cNvSpPr>
              <a:spLocks noChangeArrowheads="1"/>
            </p:cNvSpPr>
            <p:nvPr/>
          </p:nvSpPr>
          <p:spPr bwMode="auto">
            <a:xfrm>
              <a:off x="576" y="1296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Application</a:t>
              </a:r>
            </a:p>
          </p:txBody>
        </p:sp>
        <p:sp>
          <p:nvSpPr>
            <p:cNvPr id="848914" name="Rectangle 18"/>
            <p:cNvSpPr>
              <a:spLocks noChangeArrowheads="1"/>
            </p:cNvSpPr>
            <p:nvPr/>
          </p:nvSpPr>
          <p:spPr bwMode="auto">
            <a:xfrm>
              <a:off x="576" y="1824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Transport</a:t>
              </a:r>
            </a:p>
          </p:txBody>
        </p:sp>
        <p:sp>
          <p:nvSpPr>
            <p:cNvPr id="848915" name="Rectangle 19"/>
            <p:cNvSpPr>
              <a:spLocks noChangeArrowheads="1"/>
            </p:cNvSpPr>
            <p:nvPr/>
          </p:nvSpPr>
          <p:spPr bwMode="auto">
            <a:xfrm>
              <a:off x="576" y="2352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Network</a:t>
              </a:r>
            </a:p>
          </p:txBody>
        </p:sp>
        <p:sp>
          <p:nvSpPr>
            <p:cNvPr id="848916" name="Rectangle 20"/>
            <p:cNvSpPr>
              <a:spLocks noChangeArrowheads="1"/>
            </p:cNvSpPr>
            <p:nvPr/>
          </p:nvSpPr>
          <p:spPr bwMode="auto">
            <a:xfrm>
              <a:off x="576" y="2880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Link</a:t>
              </a:r>
            </a:p>
          </p:txBody>
        </p:sp>
        <p:sp>
          <p:nvSpPr>
            <p:cNvPr id="848917" name="Rectangle 21"/>
            <p:cNvSpPr>
              <a:spLocks noChangeArrowheads="1"/>
            </p:cNvSpPr>
            <p:nvPr/>
          </p:nvSpPr>
          <p:spPr bwMode="auto">
            <a:xfrm>
              <a:off x="576" y="3408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Physical</a:t>
              </a:r>
            </a:p>
          </p:txBody>
        </p:sp>
        <p:sp>
          <p:nvSpPr>
            <p:cNvPr id="848918" name="Line 22"/>
            <p:cNvSpPr>
              <a:spLocks noChangeShapeType="1"/>
            </p:cNvSpPr>
            <p:nvPr/>
          </p:nvSpPr>
          <p:spPr bwMode="auto">
            <a:xfrm>
              <a:off x="1152" y="163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8919" name="Line 23"/>
            <p:cNvSpPr>
              <a:spLocks noChangeShapeType="1"/>
            </p:cNvSpPr>
            <p:nvPr/>
          </p:nvSpPr>
          <p:spPr bwMode="auto">
            <a:xfrm>
              <a:off x="1152" y="2160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8920" name="Line 24"/>
            <p:cNvSpPr>
              <a:spLocks noChangeShapeType="1"/>
            </p:cNvSpPr>
            <p:nvPr/>
          </p:nvSpPr>
          <p:spPr bwMode="auto">
            <a:xfrm>
              <a:off x="1152" y="268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8921" name="Line 25"/>
            <p:cNvSpPr>
              <a:spLocks noChangeShapeType="1"/>
            </p:cNvSpPr>
            <p:nvPr/>
          </p:nvSpPr>
          <p:spPr bwMode="auto">
            <a:xfrm>
              <a:off x="1152" y="3216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8922" name="Line 26"/>
          <p:cNvSpPr>
            <a:spLocks noChangeShapeType="1"/>
          </p:cNvSpPr>
          <p:nvPr/>
        </p:nvSpPr>
        <p:spPr bwMode="auto">
          <a:xfrm>
            <a:off x="6477000" y="54864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8923" name="Line 27"/>
          <p:cNvSpPr>
            <a:spLocks noChangeShapeType="1"/>
          </p:cNvSpPr>
          <p:nvPr/>
        </p:nvSpPr>
        <p:spPr bwMode="auto">
          <a:xfrm>
            <a:off x="6477000" y="20574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1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8899" grpId="0" uiExpand="1" build="p" bldLvl="2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2427-0B36-4F93-8E27-C25D1424C655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84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Simulation 7</a:t>
            </a:r>
          </a:p>
        </p:txBody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Send 4 verses or digits from each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from song-server serving 2 songs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And digit-server serving 2 fundamental constants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To two clients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Roles: 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4 server apps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Network Interface for each of 2 servers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3 routers, connect to both servers and endpoints</a:t>
            </a:r>
          </a:p>
          <a:p>
            <a:pPr lvl="2">
              <a:lnSpc>
                <a:spcPct val="80000"/>
              </a:lnSpc>
            </a:pPr>
            <a:r>
              <a:rPr lang="en-US" altLang="en-US" sz="2000"/>
              <a:t>One link is via text messaging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Network Interface for each of 2 clients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4 client apps</a:t>
            </a:r>
          </a:p>
          <a:p>
            <a:pPr>
              <a:lnSpc>
                <a:spcPct val="80000"/>
              </a:lnSpc>
            </a:pPr>
            <a:endParaRPr lang="en-US" altLang="en-US" sz="28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38261F-FF3C-2B48-B2C4-C47D3E0F525A}"/>
              </a:ext>
            </a:extLst>
          </p:cNvPr>
          <p:cNvSpPr txBox="1"/>
          <p:nvPr/>
        </p:nvSpPr>
        <p:spPr>
          <a:xfrm>
            <a:off x="7170668" y="63765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Skip</a:t>
            </a:r>
          </a:p>
        </p:txBody>
      </p:sp>
    </p:spTree>
    <p:extLst>
      <p:ext uri="{BB962C8B-B14F-4D97-AF65-F5344CB8AC3E}">
        <p14:creationId xmlns:p14="http://schemas.microsoft.com/office/powerpoint/2010/main" val="442358533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FFF08-0C93-4B8F-A362-DF7065AF42DB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878594" name="Rectangle 2"/>
          <p:cNvSpPr>
            <a:spLocks noChangeArrowheads="1"/>
          </p:cNvSpPr>
          <p:nvPr/>
        </p:nvSpPr>
        <p:spPr bwMode="auto">
          <a:xfrm>
            <a:off x="8382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859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/>
              <a:t>Sim </a:t>
            </a:r>
            <a:br>
              <a:rPr lang="en-US" altLang="en-US" sz="4000"/>
            </a:br>
            <a:r>
              <a:rPr lang="en-US" altLang="en-US" sz="4000"/>
              <a:t>7</a:t>
            </a:r>
          </a:p>
        </p:txBody>
      </p:sp>
      <p:sp>
        <p:nvSpPr>
          <p:cNvPr id="878596" name="Rectangle 4"/>
          <p:cNvSpPr>
            <a:spLocks noChangeArrowheads="1"/>
          </p:cNvSpPr>
          <p:nvPr/>
        </p:nvSpPr>
        <p:spPr bwMode="auto">
          <a:xfrm>
            <a:off x="51054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8597" name="Oval 5"/>
          <p:cNvSpPr>
            <a:spLocks noChangeArrowheads="1"/>
          </p:cNvSpPr>
          <p:nvPr/>
        </p:nvSpPr>
        <p:spPr bwMode="auto">
          <a:xfrm>
            <a:off x="6324600" y="5181600"/>
            <a:ext cx="685800" cy="6858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T4</a:t>
            </a:r>
          </a:p>
        </p:txBody>
      </p:sp>
      <p:sp>
        <p:nvSpPr>
          <p:cNvPr id="878598" name="Oval 6"/>
          <p:cNvSpPr>
            <a:spLocks noChangeArrowheads="1"/>
          </p:cNvSpPr>
          <p:nvPr/>
        </p:nvSpPr>
        <p:spPr bwMode="auto">
          <a:xfrm>
            <a:off x="54864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CA3</a:t>
            </a:r>
          </a:p>
        </p:txBody>
      </p:sp>
      <p:sp>
        <p:nvSpPr>
          <p:cNvPr id="878599" name="Oval 7"/>
          <p:cNvSpPr>
            <a:spLocks noChangeArrowheads="1"/>
          </p:cNvSpPr>
          <p:nvPr/>
        </p:nvSpPr>
        <p:spPr bwMode="auto">
          <a:xfrm>
            <a:off x="72390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CA4</a:t>
            </a:r>
          </a:p>
        </p:txBody>
      </p:sp>
      <p:sp>
        <p:nvSpPr>
          <p:cNvPr id="878600" name="Line 8"/>
          <p:cNvSpPr>
            <a:spLocks noChangeShapeType="1"/>
          </p:cNvSpPr>
          <p:nvPr/>
        </p:nvSpPr>
        <p:spPr bwMode="auto">
          <a:xfrm flipH="1">
            <a:off x="6096000" y="5791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8601" name="Line 9"/>
          <p:cNvSpPr>
            <a:spLocks noChangeShapeType="1"/>
          </p:cNvSpPr>
          <p:nvPr/>
        </p:nvSpPr>
        <p:spPr bwMode="auto">
          <a:xfrm>
            <a:off x="6858000" y="5791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78602" name="Group 10"/>
          <p:cNvGrpSpPr>
            <a:grpSpLocks/>
          </p:cNvGrpSpPr>
          <p:nvPr/>
        </p:nvGrpSpPr>
        <p:grpSpPr bwMode="auto">
          <a:xfrm>
            <a:off x="1219200" y="5200650"/>
            <a:ext cx="2438400" cy="1600200"/>
            <a:chOff x="768" y="3024"/>
            <a:chExt cx="1536" cy="1008"/>
          </a:xfrm>
        </p:grpSpPr>
        <p:sp>
          <p:nvSpPr>
            <p:cNvPr id="878603" name="Oval 11"/>
            <p:cNvSpPr>
              <a:spLocks noChangeArrowheads="1"/>
            </p:cNvSpPr>
            <p:nvPr/>
          </p:nvSpPr>
          <p:spPr bwMode="auto">
            <a:xfrm>
              <a:off x="1296" y="3024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T2</a:t>
              </a:r>
            </a:p>
          </p:txBody>
        </p:sp>
        <p:sp>
          <p:nvSpPr>
            <p:cNvPr id="878604" name="Oval 12"/>
            <p:cNvSpPr>
              <a:spLocks noChangeArrowheads="1"/>
            </p:cNvSpPr>
            <p:nvPr/>
          </p:nvSpPr>
          <p:spPr bwMode="auto">
            <a:xfrm>
              <a:off x="768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CA1</a:t>
              </a:r>
            </a:p>
          </p:txBody>
        </p:sp>
        <p:sp>
          <p:nvSpPr>
            <p:cNvPr id="878605" name="Oval 13"/>
            <p:cNvSpPr>
              <a:spLocks noChangeArrowheads="1"/>
            </p:cNvSpPr>
            <p:nvPr/>
          </p:nvSpPr>
          <p:spPr bwMode="auto">
            <a:xfrm>
              <a:off x="1872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CA2</a:t>
              </a:r>
            </a:p>
          </p:txBody>
        </p:sp>
        <p:sp>
          <p:nvSpPr>
            <p:cNvPr id="878606" name="Line 14"/>
            <p:cNvSpPr>
              <a:spLocks noChangeShapeType="1"/>
            </p:cNvSpPr>
            <p:nvPr/>
          </p:nvSpPr>
          <p:spPr bwMode="auto">
            <a:xfrm flipH="1">
              <a:off x="1152" y="340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8607" name="Line 15"/>
            <p:cNvSpPr>
              <a:spLocks noChangeShapeType="1"/>
            </p:cNvSpPr>
            <p:nvPr/>
          </p:nvSpPr>
          <p:spPr bwMode="auto">
            <a:xfrm>
              <a:off x="1632" y="3408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8608" name="Oval 16"/>
          <p:cNvSpPr>
            <a:spLocks noChangeArrowheads="1"/>
          </p:cNvSpPr>
          <p:nvPr/>
        </p:nvSpPr>
        <p:spPr bwMode="auto">
          <a:xfrm>
            <a:off x="20574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N2</a:t>
            </a:r>
          </a:p>
        </p:txBody>
      </p:sp>
      <p:sp>
        <p:nvSpPr>
          <p:cNvPr id="878609" name="Oval 17"/>
          <p:cNvSpPr>
            <a:spLocks noChangeArrowheads="1"/>
          </p:cNvSpPr>
          <p:nvPr/>
        </p:nvSpPr>
        <p:spPr bwMode="auto">
          <a:xfrm>
            <a:off x="63246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N4</a:t>
            </a:r>
          </a:p>
        </p:txBody>
      </p:sp>
      <p:grpSp>
        <p:nvGrpSpPr>
          <p:cNvPr id="878610" name="Group 18"/>
          <p:cNvGrpSpPr>
            <a:grpSpLocks/>
          </p:cNvGrpSpPr>
          <p:nvPr/>
        </p:nvGrpSpPr>
        <p:grpSpPr bwMode="auto">
          <a:xfrm>
            <a:off x="5334000" y="0"/>
            <a:ext cx="3200400" cy="2362200"/>
            <a:chOff x="3168" y="816"/>
            <a:chExt cx="2016" cy="1488"/>
          </a:xfrm>
        </p:grpSpPr>
        <p:sp>
          <p:nvSpPr>
            <p:cNvPr id="878611" name="Rectangle 19"/>
            <p:cNvSpPr>
              <a:spLocks noChangeArrowheads="1"/>
            </p:cNvSpPr>
            <p:nvPr/>
          </p:nvSpPr>
          <p:spPr bwMode="auto">
            <a:xfrm>
              <a:off x="3168" y="816"/>
              <a:ext cx="2016" cy="148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78612" name="Group 20"/>
            <p:cNvGrpSpPr>
              <a:grpSpLocks/>
            </p:cNvGrpSpPr>
            <p:nvPr/>
          </p:nvGrpSpPr>
          <p:grpSpPr bwMode="auto">
            <a:xfrm>
              <a:off x="3408" y="864"/>
              <a:ext cx="1392" cy="912"/>
              <a:chOff x="3408" y="960"/>
              <a:chExt cx="1392" cy="912"/>
            </a:xfrm>
          </p:grpSpPr>
          <p:sp>
            <p:nvSpPr>
              <p:cNvPr id="878613" name="Oval 21"/>
              <p:cNvSpPr>
                <a:spLocks noChangeArrowheads="1"/>
              </p:cNvSpPr>
              <p:nvPr/>
            </p:nvSpPr>
            <p:spPr bwMode="auto">
              <a:xfrm>
                <a:off x="3408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SA3</a:t>
                </a:r>
              </a:p>
            </p:txBody>
          </p:sp>
          <p:sp>
            <p:nvSpPr>
              <p:cNvPr id="878614" name="Oval 22"/>
              <p:cNvSpPr>
                <a:spLocks noChangeArrowheads="1"/>
              </p:cNvSpPr>
              <p:nvPr/>
            </p:nvSpPr>
            <p:spPr bwMode="auto">
              <a:xfrm>
                <a:off x="4368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SA4</a:t>
                </a:r>
              </a:p>
            </p:txBody>
          </p:sp>
          <p:sp>
            <p:nvSpPr>
              <p:cNvPr id="878615" name="Oval 23"/>
              <p:cNvSpPr>
                <a:spLocks noChangeArrowheads="1"/>
              </p:cNvSpPr>
              <p:nvPr/>
            </p:nvSpPr>
            <p:spPr bwMode="auto">
              <a:xfrm>
                <a:off x="3936" y="1440"/>
                <a:ext cx="432" cy="432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T3</a:t>
                </a:r>
              </a:p>
            </p:txBody>
          </p:sp>
          <p:sp>
            <p:nvSpPr>
              <p:cNvPr id="878616" name="Line 24"/>
              <p:cNvSpPr>
                <a:spLocks noChangeShapeType="1"/>
              </p:cNvSpPr>
              <p:nvPr/>
            </p:nvSpPr>
            <p:spPr bwMode="auto">
              <a:xfrm>
                <a:off x="3600" y="1392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617" name="Line 25"/>
              <p:cNvSpPr>
                <a:spLocks noChangeShapeType="1"/>
              </p:cNvSpPr>
              <p:nvPr/>
            </p:nvSpPr>
            <p:spPr bwMode="auto">
              <a:xfrm flipH="1">
                <a:off x="4320" y="1392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8618" name="Oval 26"/>
            <p:cNvSpPr>
              <a:spLocks noChangeArrowheads="1"/>
            </p:cNvSpPr>
            <p:nvPr/>
          </p:nvSpPr>
          <p:spPr bwMode="auto">
            <a:xfrm>
              <a:off x="3936" y="1872"/>
              <a:ext cx="432" cy="43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N3</a:t>
              </a:r>
            </a:p>
          </p:txBody>
        </p:sp>
        <p:sp>
          <p:nvSpPr>
            <p:cNvPr id="878619" name="Line 27"/>
            <p:cNvSpPr>
              <a:spLocks noChangeShapeType="1"/>
            </p:cNvSpPr>
            <p:nvPr/>
          </p:nvSpPr>
          <p:spPr bwMode="auto">
            <a:xfrm>
              <a:off x="4128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8620" name="Group 28"/>
          <p:cNvGrpSpPr>
            <a:grpSpLocks/>
          </p:cNvGrpSpPr>
          <p:nvPr/>
        </p:nvGrpSpPr>
        <p:grpSpPr bwMode="auto">
          <a:xfrm>
            <a:off x="228600" y="0"/>
            <a:ext cx="3200400" cy="2362200"/>
            <a:chOff x="528" y="816"/>
            <a:chExt cx="2016" cy="1488"/>
          </a:xfrm>
        </p:grpSpPr>
        <p:sp>
          <p:nvSpPr>
            <p:cNvPr id="878621" name="Rectangle 29"/>
            <p:cNvSpPr>
              <a:spLocks noChangeArrowheads="1"/>
            </p:cNvSpPr>
            <p:nvPr/>
          </p:nvSpPr>
          <p:spPr bwMode="auto">
            <a:xfrm>
              <a:off x="528" y="816"/>
              <a:ext cx="2016" cy="148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78622" name="Group 30"/>
            <p:cNvGrpSpPr>
              <a:grpSpLocks/>
            </p:cNvGrpSpPr>
            <p:nvPr/>
          </p:nvGrpSpPr>
          <p:grpSpPr bwMode="auto">
            <a:xfrm>
              <a:off x="816" y="864"/>
              <a:ext cx="1392" cy="912"/>
              <a:chOff x="816" y="960"/>
              <a:chExt cx="1392" cy="912"/>
            </a:xfrm>
          </p:grpSpPr>
          <p:sp>
            <p:nvSpPr>
              <p:cNvPr id="878623" name="Oval 31"/>
              <p:cNvSpPr>
                <a:spLocks noChangeArrowheads="1"/>
              </p:cNvSpPr>
              <p:nvPr/>
            </p:nvSpPr>
            <p:spPr bwMode="auto">
              <a:xfrm>
                <a:off x="816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SA1</a:t>
                </a:r>
              </a:p>
            </p:txBody>
          </p:sp>
          <p:sp>
            <p:nvSpPr>
              <p:cNvPr id="878624" name="Oval 32"/>
              <p:cNvSpPr>
                <a:spLocks noChangeArrowheads="1"/>
              </p:cNvSpPr>
              <p:nvPr/>
            </p:nvSpPr>
            <p:spPr bwMode="auto">
              <a:xfrm>
                <a:off x="1776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SA2</a:t>
                </a:r>
              </a:p>
            </p:txBody>
          </p:sp>
          <p:sp>
            <p:nvSpPr>
              <p:cNvPr id="878625" name="Oval 33"/>
              <p:cNvSpPr>
                <a:spLocks noChangeArrowheads="1"/>
              </p:cNvSpPr>
              <p:nvPr/>
            </p:nvSpPr>
            <p:spPr bwMode="auto">
              <a:xfrm>
                <a:off x="1344" y="1440"/>
                <a:ext cx="432" cy="432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T1</a:t>
                </a:r>
              </a:p>
            </p:txBody>
          </p:sp>
          <p:sp>
            <p:nvSpPr>
              <p:cNvPr id="878626" name="Line 34"/>
              <p:cNvSpPr>
                <a:spLocks noChangeShapeType="1"/>
              </p:cNvSpPr>
              <p:nvPr/>
            </p:nvSpPr>
            <p:spPr bwMode="auto">
              <a:xfrm>
                <a:off x="1008" y="1392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627" name="Line 35"/>
              <p:cNvSpPr>
                <a:spLocks noChangeShapeType="1"/>
              </p:cNvSpPr>
              <p:nvPr/>
            </p:nvSpPr>
            <p:spPr bwMode="auto">
              <a:xfrm flipH="1">
                <a:off x="1728" y="1392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8628" name="Oval 36"/>
            <p:cNvSpPr>
              <a:spLocks noChangeArrowheads="1"/>
            </p:cNvSpPr>
            <p:nvPr/>
          </p:nvSpPr>
          <p:spPr bwMode="auto">
            <a:xfrm>
              <a:off x="1344" y="1872"/>
              <a:ext cx="432" cy="43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N1</a:t>
              </a:r>
            </a:p>
          </p:txBody>
        </p:sp>
        <p:sp>
          <p:nvSpPr>
            <p:cNvPr id="878629" name="Line 37"/>
            <p:cNvSpPr>
              <a:spLocks noChangeShapeType="1"/>
            </p:cNvSpPr>
            <p:nvPr/>
          </p:nvSpPr>
          <p:spPr bwMode="auto">
            <a:xfrm>
              <a:off x="1536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8630" name="Line 38"/>
          <p:cNvSpPr>
            <a:spLocks noChangeShapeType="1"/>
          </p:cNvSpPr>
          <p:nvPr/>
        </p:nvSpPr>
        <p:spPr bwMode="auto">
          <a:xfrm>
            <a:off x="24384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8631" name="Line 39"/>
          <p:cNvSpPr>
            <a:spLocks noChangeShapeType="1"/>
          </p:cNvSpPr>
          <p:nvPr/>
        </p:nvSpPr>
        <p:spPr bwMode="auto">
          <a:xfrm>
            <a:off x="67056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8632" name="Oval 40"/>
          <p:cNvSpPr>
            <a:spLocks noChangeArrowheads="1"/>
          </p:cNvSpPr>
          <p:nvPr/>
        </p:nvSpPr>
        <p:spPr bwMode="auto">
          <a:xfrm>
            <a:off x="4114800" y="2209800"/>
            <a:ext cx="6858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Arial" charset="0"/>
                <a:cs typeface="Arial" charset="0"/>
              </a:rPr>
              <a:t>R1</a:t>
            </a:r>
          </a:p>
        </p:txBody>
      </p:sp>
      <p:sp>
        <p:nvSpPr>
          <p:cNvPr id="878633" name="Oval 41"/>
          <p:cNvSpPr>
            <a:spLocks noChangeArrowheads="1"/>
          </p:cNvSpPr>
          <p:nvPr/>
        </p:nvSpPr>
        <p:spPr bwMode="auto">
          <a:xfrm>
            <a:off x="2667000" y="3124200"/>
            <a:ext cx="6858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Arial" charset="0"/>
                <a:cs typeface="Arial" charset="0"/>
              </a:rPr>
              <a:t>R2</a:t>
            </a:r>
          </a:p>
        </p:txBody>
      </p:sp>
      <p:sp>
        <p:nvSpPr>
          <p:cNvPr id="878634" name="Line 42"/>
          <p:cNvSpPr>
            <a:spLocks noChangeShapeType="1"/>
          </p:cNvSpPr>
          <p:nvPr/>
        </p:nvSpPr>
        <p:spPr bwMode="auto">
          <a:xfrm>
            <a:off x="1905000" y="2362200"/>
            <a:ext cx="2209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8635" name="Line 43"/>
          <p:cNvSpPr>
            <a:spLocks noChangeShapeType="1"/>
          </p:cNvSpPr>
          <p:nvPr/>
        </p:nvSpPr>
        <p:spPr bwMode="auto">
          <a:xfrm flipH="1">
            <a:off x="4800600" y="2362200"/>
            <a:ext cx="2057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8636" name="Oval 44"/>
          <p:cNvSpPr>
            <a:spLocks noChangeArrowheads="1"/>
          </p:cNvSpPr>
          <p:nvPr/>
        </p:nvSpPr>
        <p:spPr bwMode="auto">
          <a:xfrm>
            <a:off x="5410200" y="3124200"/>
            <a:ext cx="6858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Arial" charset="0"/>
                <a:cs typeface="Arial" charset="0"/>
              </a:rPr>
              <a:t>R3</a:t>
            </a:r>
          </a:p>
        </p:txBody>
      </p:sp>
      <p:sp>
        <p:nvSpPr>
          <p:cNvPr id="878637" name="Line 45"/>
          <p:cNvSpPr>
            <a:spLocks noChangeShapeType="1"/>
          </p:cNvSpPr>
          <p:nvPr/>
        </p:nvSpPr>
        <p:spPr bwMode="auto">
          <a:xfrm flipH="1">
            <a:off x="3200400" y="281940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8639" name="Line 47"/>
          <p:cNvSpPr>
            <a:spLocks noChangeShapeType="1"/>
          </p:cNvSpPr>
          <p:nvPr/>
        </p:nvSpPr>
        <p:spPr bwMode="auto">
          <a:xfrm flipH="1">
            <a:off x="2438400" y="37338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8640" name="Line 48"/>
          <p:cNvSpPr>
            <a:spLocks noChangeShapeType="1"/>
          </p:cNvSpPr>
          <p:nvPr/>
        </p:nvSpPr>
        <p:spPr bwMode="auto">
          <a:xfrm>
            <a:off x="3352800" y="3581400"/>
            <a:ext cx="3048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8641" name="Line 49"/>
          <p:cNvSpPr>
            <a:spLocks noChangeShapeType="1"/>
          </p:cNvSpPr>
          <p:nvPr/>
        </p:nvSpPr>
        <p:spPr bwMode="auto">
          <a:xfrm flipH="1">
            <a:off x="2667000" y="3733800"/>
            <a:ext cx="2895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8642" name="Line 50"/>
          <p:cNvSpPr>
            <a:spLocks noChangeShapeType="1"/>
          </p:cNvSpPr>
          <p:nvPr/>
        </p:nvSpPr>
        <p:spPr bwMode="auto">
          <a:xfrm>
            <a:off x="6019800" y="3657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8644" name="AutoShape 52"/>
          <p:cNvSpPr>
            <a:spLocks noChangeArrowheads="1"/>
          </p:cNvSpPr>
          <p:nvPr/>
        </p:nvSpPr>
        <p:spPr bwMode="auto">
          <a:xfrm>
            <a:off x="4648200" y="2743200"/>
            <a:ext cx="762000" cy="685800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8645" name="Text Box 53"/>
          <p:cNvSpPr txBox="1">
            <a:spLocks noChangeArrowheads="1"/>
          </p:cNvSpPr>
          <p:nvPr/>
        </p:nvSpPr>
        <p:spPr bwMode="auto">
          <a:xfrm>
            <a:off x="5257800" y="2667000"/>
            <a:ext cx="1287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charset="0"/>
                <a:cs typeface="Arial" charset="0"/>
              </a:rPr>
              <a:t>wireless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B58C3D9-8E2E-DA48-925B-505D2173564C}"/>
              </a:ext>
            </a:extLst>
          </p:cNvPr>
          <p:cNvSpPr txBox="1"/>
          <p:nvPr/>
        </p:nvSpPr>
        <p:spPr>
          <a:xfrm>
            <a:off x="5360645" y="194893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7E04151-E8E5-1E41-A3E1-13DA1DF86E6B}"/>
              </a:ext>
            </a:extLst>
          </p:cNvPr>
          <p:cNvSpPr txBox="1"/>
          <p:nvPr/>
        </p:nvSpPr>
        <p:spPr>
          <a:xfrm>
            <a:off x="2718422" y="19050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C752957-FC8E-A94A-97B4-6FDE0BFF7F97}"/>
              </a:ext>
            </a:extLst>
          </p:cNvPr>
          <p:cNvSpPr txBox="1"/>
          <p:nvPr/>
        </p:nvSpPr>
        <p:spPr>
          <a:xfrm>
            <a:off x="3311871" y="443495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B19A343-4CF6-A441-9006-2A2DAE5B5CAB}"/>
              </a:ext>
            </a:extLst>
          </p:cNvPr>
          <p:cNvSpPr txBox="1"/>
          <p:nvPr/>
        </p:nvSpPr>
        <p:spPr>
          <a:xfrm>
            <a:off x="5128913" y="440468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FEBC424-7521-F943-9535-A1D6E9D84976}"/>
              </a:ext>
            </a:extLst>
          </p:cNvPr>
          <p:cNvSpPr txBox="1"/>
          <p:nvPr/>
        </p:nvSpPr>
        <p:spPr>
          <a:xfrm>
            <a:off x="1385671" y="2143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DE6E397-4729-E747-8508-952FEA6AA1CA}"/>
              </a:ext>
            </a:extLst>
          </p:cNvPr>
          <p:cNvSpPr txBox="1"/>
          <p:nvPr/>
        </p:nvSpPr>
        <p:spPr>
          <a:xfrm>
            <a:off x="6425831" y="-4393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DCA9E5F-294B-A845-B6D4-8A90DD899F40}"/>
              </a:ext>
            </a:extLst>
          </p:cNvPr>
          <p:cNvSpPr txBox="1"/>
          <p:nvPr/>
        </p:nvSpPr>
        <p:spPr>
          <a:xfrm>
            <a:off x="6353283" y="6435247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CD2F834-963F-9444-A10F-32CAF082982C}"/>
              </a:ext>
            </a:extLst>
          </p:cNvPr>
          <p:cNvSpPr txBox="1"/>
          <p:nvPr/>
        </p:nvSpPr>
        <p:spPr>
          <a:xfrm>
            <a:off x="2083496" y="650119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4B292B2-2621-5F40-862F-0FAF358B614C}"/>
              </a:ext>
            </a:extLst>
          </p:cNvPr>
          <p:cNvSpPr txBox="1"/>
          <p:nvPr/>
        </p:nvSpPr>
        <p:spPr>
          <a:xfrm>
            <a:off x="140467" y="2653724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Simulation 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F960997-9D73-AA44-B6D8-E5CFE5F075E1}"/>
              </a:ext>
            </a:extLst>
          </p:cNvPr>
          <p:cNvSpPr txBox="1"/>
          <p:nvPr/>
        </p:nvSpPr>
        <p:spPr>
          <a:xfrm>
            <a:off x="3670147" y="136557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Skip</a:t>
            </a:r>
          </a:p>
        </p:txBody>
      </p:sp>
    </p:spTree>
    <p:extLst>
      <p:ext uri="{BB962C8B-B14F-4D97-AF65-F5344CB8AC3E}">
        <p14:creationId xmlns:p14="http://schemas.microsoft.com/office/powerpoint/2010/main" val="838480797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36EE-D873-4F66-A93E-FC9A08602BC0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85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6600"/>
                </a:solidFill>
              </a:rPr>
              <a:t>What else can go wrong?</a:t>
            </a:r>
          </a:p>
        </p:txBody>
      </p:sp>
      <p:sp>
        <p:nvSpPr>
          <p:cNvPr id="85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377" y="1543486"/>
            <a:ext cx="8686800" cy="4846638"/>
          </a:xfrm>
        </p:spPr>
        <p:txBody>
          <a:bodyPr/>
          <a:lstStyle/>
          <a:p>
            <a:r>
              <a:rPr lang="en-US" altLang="en-US" dirty="0"/>
              <a:t>Bits get corrupted</a:t>
            </a:r>
          </a:p>
          <a:p>
            <a:r>
              <a:rPr lang="en-US" altLang="en-US" dirty="0"/>
              <a:t>Intermediate machines holding messages can crash</a:t>
            </a:r>
          </a:p>
          <a:p>
            <a:r>
              <a:rPr lang="en-US" altLang="en-US" dirty="0"/>
              <a:t>Messages can get misrouted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50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947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0576-2F7B-41A2-A34E-4238CA0C4FA8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85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5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519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0"/>
            <a:ext cx="4087813" cy="278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19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42938"/>
            <a:ext cx="8942387" cy="271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3185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E9EB-3FB5-43E0-9388-E8F60EA8C617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85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Corruption</a:t>
            </a:r>
          </a:p>
        </p:txBody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How do we deal with data corruption?</a:t>
            </a:r>
          </a:p>
          <a:p>
            <a:pPr lvl="1"/>
            <a:r>
              <a:rPr lang="en-US" altLang="en-US"/>
              <a:t>Use redundancy</a:t>
            </a:r>
          </a:p>
          <a:p>
            <a:r>
              <a:rPr lang="en-US" altLang="en-US"/>
              <a:t>Two strategies:</a:t>
            </a:r>
          </a:p>
          <a:p>
            <a:pPr lvl="1"/>
            <a:r>
              <a:rPr lang="en-US" altLang="en-US"/>
              <a:t>Use enough redundancy to correct</a:t>
            </a:r>
          </a:p>
          <a:p>
            <a:pPr lvl="1"/>
            <a:r>
              <a:rPr lang="en-US" altLang="en-US"/>
              <a:t>Use just enough redundancy to detect it</a:t>
            </a:r>
          </a:p>
          <a:p>
            <a:pPr lvl="2"/>
            <a:r>
              <a:rPr lang="en-US" altLang="en-US"/>
              <a:t>Have the sender resend</a:t>
            </a:r>
          </a:p>
        </p:txBody>
      </p:sp>
    </p:spTree>
    <p:extLst>
      <p:ext uri="{BB962C8B-B14F-4D97-AF65-F5344CB8AC3E}">
        <p14:creationId xmlns:p14="http://schemas.microsoft.com/office/powerpoint/2010/main" val="232717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995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512E-C6A9-43C4-BF32-73DDACB83A43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Networked Systems</a:t>
            </a:r>
          </a:p>
        </p:txBody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Today</a:t>
            </a:r>
          </a:p>
          <a:p>
            <a:pPr lvl="1"/>
            <a:r>
              <a:rPr lang="en-US" altLang="en-US"/>
              <a:t>We expect our computers to be networked</a:t>
            </a:r>
          </a:p>
          <a:p>
            <a:pPr lvl="2"/>
            <a:r>
              <a:rPr lang="en-US" altLang="en-US"/>
              <a:t>Google, wikipedia, Email, IM, …</a:t>
            </a:r>
          </a:p>
          <a:p>
            <a:pPr lvl="1"/>
            <a:r>
              <a:rPr lang="en-US" altLang="en-US"/>
              <a:t>Can work stand alone</a:t>
            </a:r>
          </a:p>
          <a:p>
            <a:pPr lvl="2"/>
            <a:r>
              <a:rPr lang="en-US" altLang="en-US"/>
              <a:t>Airplane mode?</a:t>
            </a:r>
          </a:p>
          <a:p>
            <a:pPr lvl="1"/>
            <a:r>
              <a:rPr lang="en-US" altLang="en-US"/>
              <a:t>But, are crippled when not connected</a:t>
            </a:r>
          </a:p>
          <a:p>
            <a:pPr lvl="1"/>
            <a:r>
              <a:rPr lang="en-US" altLang="en-US"/>
              <a:t>Phone isn’t a phone unless its networked</a:t>
            </a:r>
          </a:p>
        </p:txBody>
      </p:sp>
    </p:spTree>
    <p:extLst>
      <p:ext uri="{BB962C8B-B14F-4D97-AF65-F5344CB8AC3E}">
        <p14:creationId xmlns:p14="http://schemas.microsoft.com/office/powerpoint/2010/main" val="391024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747" grpId="0" build="p" bldLvl="2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D32A-404A-419A-9C8E-4C58C2EC9C5E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85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Corruption</a:t>
            </a:r>
          </a:p>
        </p:txBody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Relatively uncommon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Most packets are fine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We have efficient (low overhead) ways to detect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Compute a hash of the message data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Highly unlikely one (few) message bit errors will result in same hash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Wingdings" pitchFamily="2" charset="2"/>
              </a:rPr>
              <a:t> checksum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305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4019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Revised Packet</a:t>
            </a:r>
          </a:p>
        </p:txBody>
      </p:sp>
      <p:sp>
        <p:nvSpPr>
          <p:cNvPr id="85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Header</a:t>
            </a:r>
          </a:p>
          <a:p>
            <a:r>
              <a:rPr lang="en-US" altLang="en-US"/>
              <a:t>Data payload</a:t>
            </a:r>
          </a:p>
          <a:p>
            <a:r>
              <a:rPr lang="en-US" altLang="en-US"/>
              <a:t>Checksum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AEB85-ABF6-404B-923F-F3EC64D9ECC1}" type="slidenum">
              <a:rPr lang="en-US" altLang="en-US" smtClean="0"/>
              <a:pPr/>
              <a:t>51</a:t>
            </a:fld>
            <a:endParaRPr lang="en-US" altLang="en-US"/>
          </a:p>
        </p:txBody>
      </p:sp>
      <p:pic>
        <p:nvPicPr>
          <p:cNvPr id="8550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3810000"/>
            <a:ext cx="8713787" cy="243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8430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Lost Packet</a:t>
            </a:r>
          </a:p>
        </p:txBody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6600"/>
                </a:solidFill>
              </a:rPr>
              <a:t>How can we deal with lost packets?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0C63-53A3-4DE6-9626-180BF1A4E31E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17889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Lost Packet Strategy</a:t>
            </a:r>
          </a:p>
        </p:txBody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Sender sends packet</a:t>
            </a:r>
          </a:p>
          <a:p>
            <a:pPr lvl="1"/>
            <a:r>
              <a:rPr lang="en-US" altLang="en-US" dirty="0"/>
              <a:t>But keeps a copy</a:t>
            </a:r>
          </a:p>
          <a:p>
            <a:r>
              <a:rPr lang="en-US" altLang="en-US" dirty="0"/>
              <a:t>Receiver gets packet</a:t>
            </a:r>
          </a:p>
          <a:p>
            <a:pPr lvl="1"/>
            <a:r>
              <a:rPr lang="en-US" altLang="en-US" dirty="0"/>
              <a:t>Checks checksum</a:t>
            </a:r>
          </a:p>
          <a:p>
            <a:pPr lvl="1"/>
            <a:r>
              <a:rPr lang="en-US" altLang="en-US" dirty="0"/>
              <a:t>OK, uses packet and sends ACK</a:t>
            </a:r>
          </a:p>
          <a:p>
            <a:pPr lvl="2"/>
            <a:r>
              <a:rPr lang="en-US" altLang="en-US" dirty="0"/>
              <a:t>“got your last packet intact”</a:t>
            </a:r>
          </a:p>
          <a:p>
            <a:pPr lvl="1"/>
            <a:r>
              <a:rPr lang="en-US" altLang="en-US" dirty="0"/>
              <a:t>Not ok, discard packet</a:t>
            </a:r>
          </a:p>
          <a:p>
            <a:r>
              <a:rPr lang="en-US" altLang="en-US" dirty="0"/>
              <a:t>Sender</a:t>
            </a:r>
          </a:p>
          <a:p>
            <a:pPr lvl="1"/>
            <a:r>
              <a:rPr lang="en-US" altLang="en-US" dirty="0"/>
              <a:t>Receives ACK, can discard packet and send next</a:t>
            </a:r>
          </a:p>
          <a:p>
            <a:pPr lvl="1"/>
            <a:r>
              <a:rPr lang="en-US" altLang="en-US" dirty="0"/>
              <a:t>No ACK (after timeout), resend packet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F376-4BC8-47D5-A51F-7B1FFB6480F9}" type="slidenum">
              <a:rPr lang="en-US" altLang="en-US" smtClean="0"/>
              <a:pPr/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12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5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5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5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5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5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5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56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56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Retransmission Discipline</a:t>
            </a:r>
          </a:p>
        </p:txBody>
      </p:sp>
      <p:sp>
        <p:nvSpPr>
          <p:cNvPr id="8570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Don’t depend on receiver to request retransmission</a:t>
            </a:r>
          </a:p>
          <a:p>
            <a:pPr lvl="1"/>
            <a:r>
              <a:rPr lang="en-US" altLang="en-US"/>
              <a:t>Why?</a:t>
            </a:r>
          </a:p>
          <a:p>
            <a:r>
              <a:rPr lang="en-US" altLang="en-US"/>
              <a:t>Header may be corrupted</a:t>
            </a:r>
          </a:p>
          <a:p>
            <a:pPr lvl="1"/>
            <a:r>
              <a:rPr lang="en-US" altLang="en-US"/>
              <a:t>Not deliver to receiver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Only know receiver got it </a:t>
            </a:r>
            <a:br>
              <a:rPr lang="en-US" altLang="en-US"/>
            </a:br>
            <a:r>
              <a:rPr lang="en-US" altLang="en-US"/>
              <a:t>when it says it got it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B767-E92D-42F7-9610-1B70FFA94ABD}" type="slidenum">
              <a:rPr lang="en-US" altLang="en-US" smtClean="0"/>
              <a:pPr/>
              <a:t>54</a:t>
            </a:fld>
            <a:endParaRPr lang="en-US" altLang="en-US"/>
          </a:p>
        </p:txBody>
      </p:sp>
      <p:pic>
        <p:nvPicPr>
          <p:cNvPr id="85709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48075"/>
            <a:ext cx="3200400" cy="217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7097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10275"/>
            <a:ext cx="556260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39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Corrupted ACK</a:t>
            </a:r>
          </a:p>
        </p:txBody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What if the </a:t>
            </a:r>
            <a:r>
              <a:rPr lang="en-US" altLang="en-US" dirty="0" err="1"/>
              <a:t>ack</a:t>
            </a:r>
            <a:r>
              <a:rPr lang="en-US" altLang="en-US" dirty="0"/>
              <a:t> is lost?</a:t>
            </a:r>
          </a:p>
          <a:p>
            <a:pPr lvl="1"/>
            <a:r>
              <a:rPr lang="en-US" altLang="en-US" dirty="0"/>
              <a:t>Sender resends</a:t>
            </a:r>
          </a:p>
          <a:p>
            <a:r>
              <a:rPr lang="en-US" altLang="en-US" dirty="0"/>
              <a:t>Receiver receives a second copy</a:t>
            </a:r>
          </a:p>
          <a:p>
            <a:pPr lvl="1"/>
            <a:r>
              <a:rPr lang="en-US" altLang="en-US" dirty="0"/>
              <a:t>Oops, don’t want that to be interpreted as new data</a:t>
            </a:r>
          </a:p>
          <a:p>
            <a:pPr lvl="1"/>
            <a:r>
              <a:rPr lang="en-US" altLang="en-US" dirty="0"/>
              <a:t>i.e. send: “</a:t>
            </a:r>
            <a:r>
              <a:rPr lang="en-US" altLang="en-US" dirty="0" err="1"/>
              <a:t>rm</a:t>
            </a:r>
            <a:r>
              <a:rPr lang="en-US" altLang="en-US" dirty="0"/>
              <a:t> *; cd ..\n”</a:t>
            </a:r>
          </a:p>
          <a:p>
            <a:pPr lvl="2"/>
            <a:r>
              <a:rPr lang="en-US" altLang="en-US" dirty="0"/>
              <a:t>Receive: “</a:t>
            </a:r>
            <a:r>
              <a:rPr lang="en-US" altLang="en-US" dirty="0" err="1"/>
              <a:t>rm</a:t>
            </a:r>
            <a:r>
              <a:rPr lang="en-US" altLang="en-US" dirty="0"/>
              <a:t> *; cd ..\n </a:t>
            </a:r>
            <a:r>
              <a:rPr lang="en-US" altLang="en-US" dirty="0" err="1"/>
              <a:t>rm</a:t>
            </a:r>
            <a:r>
              <a:rPr lang="en-US" altLang="en-US" dirty="0"/>
              <a:t> *; cd ..\n”</a:t>
            </a:r>
          </a:p>
          <a:p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11C5-D5E4-4C88-944E-0AB22D57C517}" type="slidenum">
              <a:rPr lang="en-US" altLang="en-US" smtClean="0"/>
              <a:pPr/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392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9139" grpId="0" uiExpand="1" build="p" bldLvl="2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Avoid Duplication</a:t>
            </a:r>
          </a:p>
        </p:txBody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6600"/>
                </a:solidFill>
              </a:rPr>
              <a:t>How can we avoid duplication?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8D0A-0C6B-435B-B82F-C82DAA9D2505}" type="slidenum">
              <a:rPr lang="en-US" altLang="en-US" smtClean="0"/>
              <a:pPr/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2759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57A57-C91F-455D-BDB4-346310ADBAC3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Accommodating Duplication</a:t>
            </a:r>
          </a:p>
        </p:txBody>
      </p:sp>
      <p:sp>
        <p:nvSpPr>
          <p:cNvPr id="86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Use packet sequence number</a:t>
            </a:r>
          </a:p>
          <a:p>
            <a:pPr lvl="1"/>
            <a:r>
              <a:rPr lang="en-US" altLang="en-US" dirty="0"/>
              <a:t>Keep track of last packet received</a:t>
            </a:r>
          </a:p>
          <a:p>
            <a:pPr lvl="1"/>
            <a:r>
              <a:rPr lang="en-US" altLang="en-US" dirty="0"/>
              <a:t>If receive packet again,</a:t>
            </a:r>
          </a:p>
          <a:p>
            <a:pPr lvl="2"/>
            <a:r>
              <a:rPr lang="en-US" altLang="en-US" dirty="0"/>
              <a:t>Discard the packet</a:t>
            </a:r>
          </a:p>
          <a:p>
            <a:pPr lvl="1"/>
            <a:endParaRPr lang="en-US" altLang="en-US" dirty="0"/>
          </a:p>
        </p:txBody>
      </p:sp>
      <p:pic>
        <p:nvPicPr>
          <p:cNvPr id="8601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48200"/>
            <a:ext cx="87137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0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6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Sequence Numbers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D905-AE80-4A12-8B68-66E41DA0C3E1}" type="slidenum">
              <a:rPr lang="en-US" altLang="en-US" smtClean="0"/>
              <a:pPr/>
              <a:t>58</a:t>
            </a:fld>
            <a:endParaRPr lang="en-US" altLang="en-US"/>
          </a:p>
        </p:txBody>
      </p:sp>
      <p:pic>
        <p:nvPicPr>
          <p:cNvPr id="8611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46760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3367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039F-9D32-4585-954F-800FD057C4C5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86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TCP</a:t>
            </a:r>
          </a:p>
        </p:txBody>
      </p:sp>
      <p:sp>
        <p:nvSpPr>
          <p:cNvPr id="86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TCP = Transmission Control Protocol</a:t>
            </a:r>
          </a:p>
          <a:p>
            <a:pPr lvl="1"/>
            <a:r>
              <a:rPr lang="en-US" altLang="en-US"/>
              <a:t>Provides Reliable delivery</a:t>
            </a:r>
          </a:p>
          <a:p>
            <a:pPr lvl="1"/>
            <a:r>
              <a:rPr lang="en-US" altLang="en-US"/>
              <a:t>Deals with </a:t>
            </a:r>
          </a:p>
          <a:p>
            <a:pPr lvl="2"/>
            <a:r>
              <a:rPr lang="en-US" altLang="en-US"/>
              <a:t>Retransmission</a:t>
            </a:r>
          </a:p>
          <a:p>
            <a:pPr lvl="2"/>
            <a:r>
              <a:rPr lang="en-US" altLang="en-US"/>
              <a:t>Duplication</a:t>
            </a:r>
          </a:p>
          <a:p>
            <a:pPr lvl="2"/>
            <a:r>
              <a:rPr lang="en-US" altLang="en-US"/>
              <a:t>Out of sequence / resequence / reconstruction</a:t>
            </a:r>
          </a:p>
        </p:txBody>
      </p:sp>
    </p:spTree>
    <p:extLst>
      <p:ext uri="{BB962C8B-B14F-4D97-AF65-F5344CB8AC3E}">
        <p14:creationId xmlns:p14="http://schemas.microsoft.com/office/powerpoint/2010/main" val="3263532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DD90-3CAF-4FBC-B3D5-FEA5A25CD62C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81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Implications?</a:t>
            </a:r>
          </a:p>
        </p:txBody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Today’s wire bandwidth </a:t>
            </a:r>
            <a:r>
              <a:rPr lang="en-US" altLang="en-US" dirty="0">
                <a:solidFill>
                  <a:srgbClr val="FF0000"/>
                </a:solidFill>
              </a:rPr>
              <a:t>exceeds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/>
              <a:t>the throughput needs of any real-time single-stream data</a:t>
            </a:r>
          </a:p>
          <a:p>
            <a:pPr lvl="1"/>
            <a:r>
              <a:rPr lang="en-US" altLang="en-US" dirty="0"/>
              <a:t>Can afford to share the wire</a:t>
            </a:r>
          </a:p>
          <a:p>
            <a:r>
              <a:rPr lang="en-US" altLang="en-US" dirty="0"/>
              <a:t>Wires are not cheap</a:t>
            </a:r>
          </a:p>
          <a:p>
            <a:pPr lvl="1"/>
            <a:r>
              <a:rPr lang="en-US" altLang="en-US" dirty="0"/>
              <a:t>Cannot afford not to share the wire</a:t>
            </a:r>
          </a:p>
        </p:txBody>
      </p:sp>
    </p:spTree>
    <p:extLst>
      <p:ext uri="{BB962C8B-B14F-4D97-AF65-F5344CB8AC3E}">
        <p14:creationId xmlns:p14="http://schemas.microsoft.com/office/powerpoint/2010/main" val="426871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08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26E1-430A-4F80-A614-2AE52F9F1243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86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Transport Layer</a:t>
            </a:r>
          </a:p>
        </p:txBody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Call this the “Transport” Layer</a:t>
            </a:r>
          </a:p>
          <a:p>
            <a:pPr lvl="1"/>
            <a:r>
              <a:rPr lang="en-US" altLang="en-US"/>
              <a:t>responsible for </a:t>
            </a:r>
            <a:r>
              <a:rPr lang="en-US" altLang="en-US">
                <a:solidFill>
                  <a:schemeClr val="accent2"/>
                </a:solidFill>
              </a:rPr>
              <a:t>reliably</a:t>
            </a:r>
            <a:r>
              <a:rPr lang="en-US" altLang="en-US"/>
              <a:t> delivering data to the individual application process on the computer </a:t>
            </a:r>
          </a:p>
        </p:txBody>
      </p:sp>
    </p:spTree>
    <p:extLst>
      <p:ext uri="{BB962C8B-B14F-4D97-AF65-F5344CB8AC3E}">
        <p14:creationId xmlns:p14="http://schemas.microsoft.com/office/powerpoint/2010/main" val="25759859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C6CE4-139D-44C8-BB0A-4F440F833F70}" type="slidenum">
              <a:rPr lang="en-US" altLang="en-US"/>
              <a:pPr/>
              <a:t>61</a:t>
            </a:fld>
            <a:endParaRPr lang="en-US" altLang="en-US"/>
          </a:p>
        </p:txBody>
      </p:sp>
      <p:sp>
        <p:nvSpPr>
          <p:cNvPr id="86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Layers</a:t>
            </a:r>
          </a:p>
        </p:txBody>
      </p:sp>
      <p:grpSp>
        <p:nvGrpSpPr>
          <p:cNvPr id="867354" name="Group 26"/>
          <p:cNvGrpSpPr>
            <a:grpSpLocks/>
          </p:cNvGrpSpPr>
          <p:nvPr/>
        </p:nvGrpSpPr>
        <p:grpSpPr bwMode="auto">
          <a:xfrm>
            <a:off x="1066800" y="2209800"/>
            <a:ext cx="6858000" cy="3886200"/>
            <a:chOff x="672" y="1392"/>
            <a:chExt cx="4320" cy="2448"/>
          </a:xfrm>
        </p:grpSpPr>
        <p:grpSp>
          <p:nvGrpSpPr>
            <p:cNvPr id="867331" name="Group 3"/>
            <p:cNvGrpSpPr>
              <a:grpSpLocks/>
            </p:cNvGrpSpPr>
            <p:nvPr/>
          </p:nvGrpSpPr>
          <p:grpSpPr bwMode="auto">
            <a:xfrm>
              <a:off x="3840" y="1392"/>
              <a:ext cx="1152" cy="2448"/>
              <a:chOff x="3840" y="1392"/>
              <a:chExt cx="1152" cy="2448"/>
            </a:xfrm>
          </p:grpSpPr>
          <p:sp>
            <p:nvSpPr>
              <p:cNvPr id="867332" name="Rectangle 4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1152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/>
                  <a:t>Application</a:t>
                </a:r>
              </a:p>
            </p:txBody>
          </p:sp>
          <p:sp>
            <p:nvSpPr>
              <p:cNvPr id="867333" name="Rectangle 5"/>
              <p:cNvSpPr>
                <a:spLocks noChangeArrowheads="1"/>
              </p:cNvSpPr>
              <p:nvPr/>
            </p:nvSpPr>
            <p:spPr bwMode="auto">
              <a:xfrm>
                <a:off x="3840" y="1920"/>
                <a:ext cx="1152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/>
                  <a:t>Transport</a:t>
                </a:r>
              </a:p>
            </p:txBody>
          </p:sp>
          <p:sp>
            <p:nvSpPr>
              <p:cNvPr id="867334" name="Rectangle 6"/>
              <p:cNvSpPr>
                <a:spLocks noChangeArrowheads="1"/>
              </p:cNvSpPr>
              <p:nvPr/>
            </p:nvSpPr>
            <p:spPr bwMode="auto">
              <a:xfrm>
                <a:off x="3840" y="2448"/>
                <a:ext cx="1152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/>
                  <a:t>Network</a:t>
                </a:r>
              </a:p>
            </p:txBody>
          </p:sp>
          <p:sp>
            <p:nvSpPr>
              <p:cNvPr id="867335" name="Rectangle 7"/>
              <p:cNvSpPr>
                <a:spLocks noChangeArrowheads="1"/>
              </p:cNvSpPr>
              <p:nvPr/>
            </p:nvSpPr>
            <p:spPr bwMode="auto">
              <a:xfrm>
                <a:off x="3840" y="2976"/>
                <a:ext cx="1152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/>
                  <a:t>Link</a:t>
                </a:r>
              </a:p>
            </p:txBody>
          </p:sp>
          <p:sp>
            <p:nvSpPr>
              <p:cNvPr id="867336" name="Rectangle 8"/>
              <p:cNvSpPr>
                <a:spLocks noChangeArrowheads="1"/>
              </p:cNvSpPr>
              <p:nvPr/>
            </p:nvSpPr>
            <p:spPr bwMode="auto">
              <a:xfrm>
                <a:off x="3840" y="3504"/>
                <a:ext cx="1152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/>
                  <a:t>Physical</a:t>
                </a:r>
              </a:p>
            </p:txBody>
          </p:sp>
          <p:sp>
            <p:nvSpPr>
              <p:cNvPr id="867337" name="Line 9"/>
              <p:cNvSpPr>
                <a:spLocks noChangeShapeType="1"/>
              </p:cNvSpPr>
              <p:nvPr/>
            </p:nvSpPr>
            <p:spPr bwMode="auto">
              <a:xfrm>
                <a:off x="4416" y="1728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338" name="Line 10"/>
              <p:cNvSpPr>
                <a:spLocks noChangeShapeType="1"/>
              </p:cNvSpPr>
              <p:nvPr/>
            </p:nvSpPr>
            <p:spPr bwMode="auto">
              <a:xfrm>
                <a:off x="4416" y="2256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339" name="Line 11"/>
              <p:cNvSpPr>
                <a:spLocks noChangeShapeType="1"/>
              </p:cNvSpPr>
              <p:nvPr/>
            </p:nvSpPr>
            <p:spPr bwMode="auto">
              <a:xfrm>
                <a:off x="4416" y="2784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340" name="Line 12"/>
              <p:cNvSpPr>
                <a:spLocks noChangeShapeType="1"/>
              </p:cNvSpPr>
              <p:nvPr/>
            </p:nvSpPr>
            <p:spPr bwMode="auto">
              <a:xfrm>
                <a:off x="4416" y="3312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67341" name="Group 13"/>
            <p:cNvGrpSpPr>
              <a:grpSpLocks/>
            </p:cNvGrpSpPr>
            <p:nvPr/>
          </p:nvGrpSpPr>
          <p:grpSpPr bwMode="auto">
            <a:xfrm>
              <a:off x="672" y="1392"/>
              <a:ext cx="1152" cy="2448"/>
              <a:chOff x="576" y="1296"/>
              <a:chExt cx="1152" cy="2448"/>
            </a:xfrm>
          </p:grpSpPr>
          <p:sp>
            <p:nvSpPr>
              <p:cNvPr id="867342" name="Rectangle 14"/>
              <p:cNvSpPr>
                <a:spLocks noChangeArrowheads="1"/>
              </p:cNvSpPr>
              <p:nvPr/>
            </p:nvSpPr>
            <p:spPr bwMode="auto">
              <a:xfrm>
                <a:off x="576" y="1296"/>
                <a:ext cx="1152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/>
                  <a:t>Application</a:t>
                </a:r>
              </a:p>
            </p:txBody>
          </p:sp>
          <p:sp>
            <p:nvSpPr>
              <p:cNvPr id="867343" name="Rectangle 15"/>
              <p:cNvSpPr>
                <a:spLocks noChangeArrowheads="1"/>
              </p:cNvSpPr>
              <p:nvPr/>
            </p:nvSpPr>
            <p:spPr bwMode="auto">
              <a:xfrm>
                <a:off x="576" y="1824"/>
                <a:ext cx="1152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/>
                  <a:t>Transport</a:t>
                </a:r>
              </a:p>
            </p:txBody>
          </p:sp>
          <p:sp>
            <p:nvSpPr>
              <p:cNvPr id="867344" name="Rectangle 16"/>
              <p:cNvSpPr>
                <a:spLocks noChangeArrowheads="1"/>
              </p:cNvSpPr>
              <p:nvPr/>
            </p:nvSpPr>
            <p:spPr bwMode="auto">
              <a:xfrm>
                <a:off x="576" y="2352"/>
                <a:ext cx="1152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/>
                  <a:t>Network</a:t>
                </a:r>
              </a:p>
            </p:txBody>
          </p:sp>
          <p:sp>
            <p:nvSpPr>
              <p:cNvPr id="867345" name="Rectangle 17"/>
              <p:cNvSpPr>
                <a:spLocks noChangeArrowheads="1"/>
              </p:cNvSpPr>
              <p:nvPr/>
            </p:nvSpPr>
            <p:spPr bwMode="auto">
              <a:xfrm>
                <a:off x="576" y="2880"/>
                <a:ext cx="1152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/>
                  <a:t>Link</a:t>
                </a:r>
              </a:p>
            </p:txBody>
          </p:sp>
          <p:sp>
            <p:nvSpPr>
              <p:cNvPr id="867346" name="Rectangle 18"/>
              <p:cNvSpPr>
                <a:spLocks noChangeArrowheads="1"/>
              </p:cNvSpPr>
              <p:nvPr/>
            </p:nvSpPr>
            <p:spPr bwMode="auto">
              <a:xfrm>
                <a:off x="576" y="3408"/>
                <a:ext cx="1152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/>
                  <a:t>Physical</a:t>
                </a:r>
              </a:p>
            </p:txBody>
          </p:sp>
          <p:sp>
            <p:nvSpPr>
              <p:cNvPr id="867347" name="Line 19"/>
              <p:cNvSpPr>
                <a:spLocks noChangeShapeType="1"/>
              </p:cNvSpPr>
              <p:nvPr/>
            </p:nvSpPr>
            <p:spPr bwMode="auto">
              <a:xfrm>
                <a:off x="1152" y="1632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348" name="Line 20"/>
              <p:cNvSpPr>
                <a:spLocks noChangeShapeType="1"/>
              </p:cNvSpPr>
              <p:nvPr/>
            </p:nvSpPr>
            <p:spPr bwMode="auto">
              <a:xfrm>
                <a:off x="1152" y="2160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349" name="Line 21"/>
              <p:cNvSpPr>
                <a:spLocks noChangeShapeType="1"/>
              </p:cNvSpPr>
              <p:nvPr/>
            </p:nvSpPr>
            <p:spPr bwMode="auto">
              <a:xfrm>
                <a:off x="1152" y="2688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350" name="Line 22"/>
              <p:cNvSpPr>
                <a:spLocks noChangeShapeType="1"/>
              </p:cNvSpPr>
              <p:nvPr/>
            </p:nvSpPr>
            <p:spPr bwMode="auto">
              <a:xfrm>
                <a:off x="1152" y="3216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67351" name="Line 23"/>
            <p:cNvSpPr>
              <a:spLocks noChangeShapeType="1"/>
            </p:cNvSpPr>
            <p:nvPr/>
          </p:nvSpPr>
          <p:spPr bwMode="auto">
            <a:xfrm>
              <a:off x="1824" y="3648"/>
              <a:ext cx="20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7352" name="Line 24"/>
            <p:cNvSpPr>
              <a:spLocks noChangeShapeType="1"/>
            </p:cNvSpPr>
            <p:nvPr/>
          </p:nvSpPr>
          <p:spPr bwMode="auto">
            <a:xfrm>
              <a:off x="1824" y="1584"/>
              <a:ext cx="20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7353" name="Text Box 25"/>
            <p:cNvSpPr txBox="1">
              <a:spLocks noChangeArrowheads="1"/>
            </p:cNvSpPr>
            <p:nvPr/>
          </p:nvSpPr>
          <p:spPr bwMode="auto">
            <a:xfrm>
              <a:off x="2256" y="1584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(abstraction)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92411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Layers and the Packet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5" name="Picture 2" descr="http://tournasdimitrios1.files.wordpress.com/2011/01/networkpacke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08" y="1120814"/>
            <a:ext cx="7936613" cy="534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0104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8D40-0CB2-450C-9BF8-5C0A6720060D}" type="slidenum">
              <a:rPr lang="en-US" altLang="en-US"/>
              <a:pPr/>
              <a:t>63</a:t>
            </a:fld>
            <a:endParaRPr lang="en-US" altLang="en-US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Big Ideas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10600" cy="4648200"/>
          </a:xfrm>
        </p:spPr>
        <p:txBody>
          <a:bodyPr/>
          <a:lstStyle/>
          <a:p>
            <a:r>
              <a:rPr lang="en-US" altLang="en-US" dirty="0"/>
              <a:t>Sharing – Network interface, wires</a:t>
            </a:r>
          </a:p>
          <a:p>
            <a:pPr lvl="1"/>
            <a:r>
              <a:rPr lang="en-US" altLang="en-US" dirty="0"/>
              <a:t>Previously gates, processor, memory</a:t>
            </a:r>
          </a:p>
          <a:p>
            <a:r>
              <a:rPr lang="en-US" altLang="en-US" dirty="0"/>
              <a:t>Virtualization – </a:t>
            </a:r>
            <a:r>
              <a:rPr lang="en-US" altLang="en-US" dirty="0" err="1"/>
              <a:t>datastream</a:t>
            </a:r>
            <a:r>
              <a:rPr lang="en-US" altLang="en-US" dirty="0"/>
              <a:t> abstracts physical point-to-point link</a:t>
            </a:r>
          </a:p>
          <a:p>
            <a:r>
              <a:rPr lang="en-US" altLang="en-US" dirty="0"/>
              <a:t>Layering </a:t>
            </a:r>
          </a:p>
          <a:p>
            <a:pPr lvl="1"/>
            <a:r>
              <a:rPr lang="en-US" altLang="en-US" dirty="0"/>
              <a:t>Divide-and-conquer functionality</a:t>
            </a:r>
          </a:p>
          <a:p>
            <a:pPr lvl="1"/>
            <a:r>
              <a:rPr lang="en-US" altLang="en-US" dirty="0"/>
              <a:t>Implementation hiding/technology independence</a:t>
            </a:r>
          </a:p>
          <a:p>
            <a:pPr lvl="1"/>
            <a:r>
              <a:rPr lang="en-US" altLang="en-US" dirty="0"/>
              <a:t>Reliable communication link from unreliable elements</a:t>
            </a:r>
          </a:p>
        </p:txBody>
      </p:sp>
    </p:spTree>
    <p:extLst>
      <p:ext uri="{BB962C8B-B14F-4D97-AF65-F5344CB8AC3E}">
        <p14:creationId xmlns:p14="http://schemas.microsoft.com/office/powerpoint/2010/main" val="1981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B2D6-8D88-439B-8D32-BF820DDC4A20}" type="slidenum">
              <a:rPr lang="en-US" altLang="en-US"/>
              <a:pPr/>
              <a:t>64</a:t>
            </a:fld>
            <a:endParaRPr lang="en-US" altLang="en-US"/>
          </a:p>
        </p:txBody>
      </p:sp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Learn More @ Penn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923" y="1372751"/>
            <a:ext cx="8686800" cy="4846638"/>
          </a:xfrm>
        </p:spPr>
        <p:txBody>
          <a:bodyPr/>
          <a:lstStyle/>
          <a:p>
            <a:r>
              <a:rPr lang="en-US" altLang="en-US" dirty="0"/>
              <a:t>Courses</a:t>
            </a:r>
          </a:p>
          <a:p>
            <a:pPr lvl="1"/>
            <a:r>
              <a:rPr lang="en-US" altLang="en-US" dirty="0"/>
              <a:t>ESE407 – Intro Networks and Protocols</a:t>
            </a:r>
          </a:p>
          <a:p>
            <a:pPr lvl="1"/>
            <a:r>
              <a:rPr lang="en-US" altLang="en-US" dirty="0"/>
              <a:t>CIS553 – Networked Systems</a:t>
            </a:r>
          </a:p>
          <a:p>
            <a:pPr lvl="1"/>
            <a:r>
              <a:rPr lang="en-US" altLang="en-US" dirty="0"/>
              <a:t>CIS549 – Wireless Mobile Communications</a:t>
            </a:r>
          </a:p>
        </p:txBody>
      </p:sp>
      <p:pic>
        <p:nvPicPr>
          <p:cNvPr id="7" name="Picture 2" descr="http://ccna5.com/wp-content/uploads/2010/06/Osi-Layer-Mode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830" y="3296361"/>
            <a:ext cx="4686040" cy="295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eft Brace 8"/>
          <p:cNvSpPr/>
          <p:nvPr/>
        </p:nvSpPr>
        <p:spPr>
          <a:xfrm>
            <a:off x="1399542" y="4885151"/>
            <a:ext cx="375804" cy="1277223"/>
          </a:xfrm>
          <a:prstGeom prst="leftBrace">
            <a:avLst>
              <a:gd name="adj1" fmla="val 8333"/>
              <a:gd name="adj2" fmla="val 50000"/>
            </a:avLst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6155392" y="3796681"/>
            <a:ext cx="362846" cy="1619745"/>
          </a:xfrm>
          <a:prstGeom prst="rightBrac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5092" y="5299805"/>
            <a:ext cx="1031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ESE407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70639" y="4376694"/>
            <a:ext cx="95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CIS553</a:t>
            </a:r>
          </a:p>
        </p:txBody>
      </p:sp>
      <p:sp>
        <p:nvSpPr>
          <p:cNvPr id="13" name="Right Triangle 12"/>
          <p:cNvSpPr/>
          <p:nvPr/>
        </p:nvSpPr>
        <p:spPr>
          <a:xfrm>
            <a:off x="6868124" y="4988814"/>
            <a:ext cx="453555" cy="1179176"/>
          </a:xfrm>
          <a:prstGeom prst="rt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522810" y="5604605"/>
            <a:ext cx="95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CIS549</a:t>
            </a:r>
          </a:p>
        </p:txBody>
      </p:sp>
    </p:spTree>
    <p:extLst>
      <p:ext uri="{BB962C8B-B14F-4D97-AF65-F5344CB8AC3E}">
        <p14:creationId xmlns:p14="http://schemas.microsoft.com/office/powerpoint/2010/main" val="102130349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07A05-77B1-1E4D-815D-1F4914D2F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A4869-71E1-214C-8212-32E974E4A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Feedback</a:t>
            </a:r>
          </a:p>
          <a:p>
            <a:r>
              <a:rPr lang="en-US" dirty="0"/>
              <a:t>Lab 10 due Friday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E3947-3BB3-2E45-A8FD-35BDC72F1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9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Sharing Link</a:t>
            </a:r>
          </a:p>
        </p:txBody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09343"/>
            <a:ext cx="8686800" cy="4846638"/>
          </a:xfrm>
        </p:spPr>
        <p:txBody>
          <a:bodyPr/>
          <a:lstStyle/>
          <a:p>
            <a:r>
              <a:rPr lang="en-US" altLang="en-US" dirty="0"/>
              <a:t>Idea: Tag data with target</a:t>
            </a:r>
          </a:p>
          <a:p>
            <a:pPr lvl="1"/>
            <a:r>
              <a:rPr lang="en-US" altLang="en-US" dirty="0"/>
              <a:t>“this is for process 34”</a:t>
            </a:r>
          </a:p>
          <a:p>
            <a:pPr lvl="1"/>
            <a:r>
              <a:rPr lang="en-US" altLang="en-US" dirty="0"/>
              <a:t>“this is for process 45”</a:t>
            </a:r>
          </a:p>
          <a:p>
            <a:r>
              <a:rPr lang="en-US" altLang="en-US" dirty="0"/>
              <a:t>Have transport layer deal with…</a:t>
            </a:r>
          </a:p>
          <a:p>
            <a:pPr lvl="1"/>
            <a:r>
              <a:rPr lang="en-US" altLang="en-US" dirty="0"/>
              <a:t>Mixing data from separate streams</a:t>
            </a:r>
          </a:p>
          <a:p>
            <a:pPr lvl="1"/>
            <a:r>
              <a:rPr lang="en-US" altLang="en-US" dirty="0"/>
              <a:t>Separating data out into individual streams</a:t>
            </a:r>
          </a:p>
          <a:p>
            <a:pPr lvl="1"/>
            <a:r>
              <a:rPr lang="en-US" altLang="en-US" dirty="0"/>
              <a:t>Delivering to individual processes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6FBF-7EDB-4ED1-9A47-C0E0ACD5FA83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818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689475"/>
            <a:ext cx="5119688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78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817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Packet</a:t>
            </a:r>
          </a:p>
        </p:txBody>
      </p:sp>
      <p:sp>
        <p:nvSpPr>
          <p:cNvPr id="81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Begin to form a packet</a:t>
            </a:r>
          </a:p>
          <a:p>
            <a:pPr lvl="1"/>
            <a:r>
              <a:rPr lang="en-US" altLang="en-US" dirty="0"/>
              <a:t>Header: says where to go</a:t>
            </a:r>
          </a:p>
          <a:p>
            <a:pPr lvl="1"/>
            <a:r>
              <a:rPr lang="en-US" altLang="en-US" dirty="0"/>
              <a:t>Payload: the data to send</a:t>
            </a:r>
          </a:p>
          <a:p>
            <a:r>
              <a:rPr lang="en-US" altLang="en-US" dirty="0"/>
              <a:t>Header: </a:t>
            </a:r>
          </a:p>
          <a:p>
            <a:pPr lvl="1"/>
            <a:r>
              <a:rPr lang="en-US" altLang="en-US" dirty="0"/>
              <a:t>Added, consumed by network handling in routing</a:t>
            </a:r>
          </a:p>
          <a:p>
            <a:r>
              <a:rPr lang="en-US" altLang="en-US" dirty="0"/>
              <a:t>Payload:</a:t>
            </a:r>
          </a:p>
          <a:p>
            <a:pPr lvl="1"/>
            <a:r>
              <a:rPr lang="en-US" altLang="en-US" dirty="0"/>
              <a:t>Only thing seen by the application processes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61DD-218F-4928-9827-C83CC2A89F06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819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74775"/>
            <a:ext cx="38100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46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0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Simulation 1</a:t>
            </a:r>
          </a:p>
        </p:txBody>
      </p:sp>
      <p:sp>
        <p:nvSpPr>
          <p:cNvPr id="8396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2"/>
            <a:ext cx="4330700" cy="4846638"/>
          </a:xfrm>
        </p:spPr>
        <p:txBody>
          <a:bodyPr/>
          <a:lstStyle/>
          <a:p>
            <a:r>
              <a:rPr lang="en-US" altLang="en-US" dirty="0"/>
              <a:t>Send </a:t>
            </a:r>
            <a:r>
              <a:rPr lang="en-US" altLang="en-US" u="sng" dirty="0"/>
              <a:t>4 verses </a:t>
            </a:r>
            <a:r>
              <a:rPr lang="en-US" altLang="en-US" dirty="0"/>
              <a:t>or digits from each</a:t>
            </a:r>
          </a:p>
          <a:p>
            <a:pPr lvl="1"/>
            <a:r>
              <a:rPr lang="en-US" altLang="en-US" dirty="0"/>
              <a:t>from song-server-app, even-server-app</a:t>
            </a:r>
          </a:p>
          <a:p>
            <a:pPr lvl="1"/>
            <a:r>
              <a:rPr lang="en-US" altLang="en-US" dirty="0"/>
              <a:t>to song-listener-app, even-consumer</a:t>
            </a:r>
          </a:p>
          <a:p>
            <a:r>
              <a:rPr lang="en-US" altLang="en-US" b="0" dirty="0"/>
              <a:t>All go through one wire W1</a:t>
            </a:r>
          </a:p>
          <a:p>
            <a:r>
              <a:rPr lang="en-US" altLang="en-US" b="0" dirty="0"/>
              <a:t>T1 – Transport tagging</a:t>
            </a:r>
          </a:p>
          <a:p>
            <a:r>
              <a:rPr lang="en-US" altLang="en-US" b="0" dirty="0"/>
              <a:t>T2 – Transport sorting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53150" y="6544076"/>
            <a:ext cx="758952" cy="246888"/>
          </a:xfrm>
        </p:spPr>
        <p:txBody>
          <a:bodyPr/>
          <a:lstStyle/>
          <a:p>
            <a:fld id="{7D13D233-934E-4C39-8A1B-B4F4A3F0405D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839700" name="Rectangle 20"/>
          <p:cNvSpPr>
            <a:spLocks noChangeArrowheads="1"/>
          </p:cNvSpPr>
          <p:nvPr/>
        </p:nvSpPr>
        <p:spPr bwMode="auto">
          <a:xfrm>
            <a:off x="5099050" y="1257300"/>
            <a:ext cx="3200400" cy="1905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39699" name="Rectangle 19"/>
          <p:cNvSpPr>
            <a:spLocks noChangeArrowheads="1"/>
          </p:cNvSpPr>
          <p:nvPr/>
        </p:nvSpPr>
        <p:spPr bwMode="auto">
          <a:xfrm>
            <a:off x="5099050" y="4305300"/>
            <a:ext cx="3200400" cy="1905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684" name="Oval 4"/>
          <p:cNvSpPr>
            <a:spLocks noChangeArrowheads="1"/>
          </p:cNvSpPr>
          <p:nvPr/>
        </p:nvSpPr>
        <p:spPr bwMode="auto">
          <a:xfrm>
            <a:off x="5556250" y="14859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SA1</a:t>
            </a:r>
          </a:p>
        </p:txBody>
      </p:sp>
      <p:sp>
        <p:nvSpPr>
          <p:cNvPr id="839686" name="Oval 6"/>
          <p:cNvSpPr>
            <a:spLocks noChangeArrowheads="1"/>
          </p:cNvSpPr>
          <p:nvPr/>
        </p:nvSpPr>
        <p:spPr bwMode="auto">
          <a:xfrm>
            <a:off x="7080250" y="14859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SA2</a:t>
            </a:r>
          </a:p>
        </p:txBody>
      </p:sp>
      <p:sp>
        <p:nvSpPr>
          <p:cNvPr id="839687" name="Oval 7"/>
          <p:cNvSpPr>
            <a:spLocks noChangeArrowheads="1"/>
          </p:cNvSpPr>
          <p:nvPr/>
        </p:nvSpPr>
        <p:spPr bwMode="auto">
          <a:xfrm>
            <a:off x="6394450" y="2247900"/>
            <a:ext cx="685800" cy="6858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T1</a:t>
            </a:r>
          </a:p>
        </p:txBody>
      </p:sp>
      <p:sp>
        <p:nvSpPr>
          <p:cNvPr id="839688" name="Oval 8"/>
          <p:cNvSpPr>
            <a:spLocks noChangeArrowheads="1"/>
          </p:cNvSpPr>
          <p:nvPr/>
        </p:nvSpPr>
        <p:spPr bwMode="auto">
          <a:xfrm>
            <a:off x="6394450" y="4533900"/>
            <a:ext cx="685800" cy="6858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T2</a:t>
            </a:r>
          </a:p>
        </p:txBody>
      </p:sp>
      <p:sp>
        <p:nvSpPr>
          <p:cNvPr id="839689" name="Oval 9"/>
          <p:cNvSpPr>
            <a:spLocks noChangeArrowheads="1"/>
          </p:cNvSpPr>
          <p:nvPr/>
        </p:nvSpPr>
        <p:spPr bwMode="auto">
          <a:xfrm>
            <a:off x="5556250" y="54483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CA1</a:t>
            </a:r>
          </a:p>
        </p:txBody>
      </p:sp>
      <p:sp>
        <p:nvSpPr>
          <p:cNvPr id="839690" name="Oval 10"/>
          <p:cNvSpPr>
            <a:spLocks noChangeArrowheads="1"/>
          </p:cNvSpPr>
          <p:nvPr/>
        </p:nvSpPr>
        <p:spPr bwMode="auto">
          <a:xfrm>
            <a:off x="7308850" y="54483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CA2</a:t>
            </a:r>
          </a:p>
        </p:txBody>
      </p:sp>
      <p:sp>
        <p:nvSpPr>
          <p:cNvPr id="839691" name="Oval 11"/>
          <p:cNvSpPr>
            <a:spLocks noChangeArrowheads="1"/>
          </p:cNvSpPr>
          <p:nvPr/>
        </p:nvSpPr>
        <p:spPr bwMode="auto">
          <a:xfrm>
            <a:off x="6394450" y="3390900"/>
            <a:ext cx="685800" cy="685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W1</a:t>
            </a:r>
          </a:p>
        </p:txBody>
      </p:sp>
      <p:sp>
        <p:nvSpPr>
          <p:cNvPr id="839693" name="Line 13"/>
          <p:cNvSpPr>
            <a:spLocks noChangeShapeType="1"/>
          </p:cNvSpPr>
          <p:nvPr/>
        </p:nvSpPr>
        <p:spPr bwMode="auto">
          <a:xfrm>
            <a:off x="5861050" y="21717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694" name="Line 14"/>
          <p:cNvSpPr>
            <a:spLocks noChangeShapeType="1"/>
          </p:cNvSpPr>
          <p:nvPr/>
        </p:nvSpPr>
        <p:spPr bwMode="auto">
          <a:xfrm flipH="1">
            <a:off x="7004050" y="21717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695" name="Line 15"/>
          <p:cNvSpPr>
            <a:spLocks noChangeShapeType="1"/>
          </p:cNvSpPr>
          <p:nvPr/>
        </p:nvSpPr>
        <p:spPr bwMode="auto">
          <a:xfrm>
            <a:off x="6775450" y="29337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696" name="Line 16"/>
          <p:cNvSpPr>
            <a:spLocks noChangeShapeType="1"/>
          </p:cNvSpPr>
          <p:nvPr/>
        </p:nvSpPr>
        <p:spPr bwMode="auto">
          <a:xfrm>
            <a:off x="6775450" y="40767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697" name="Line 17"/>
          <p:cNvSpPr>
            <a:spLocks noChangeShapeType="1"/>
          </p:cNvSpPr>
          <p:nvPr/>
        </p:nvSpPr>
        <p:spPr bwMode="auto">
          <a:xfrm flipH="1">
            <a:off x="6165850" y="51435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698" name="Line 18"/>
          <p:cNvSpPr>
            <a:spLocks noChangeShapeType="1"/>
          </p:cNvSpPr>
          <p:nvPr/>
        </p:nvSpPr>
        <p:spPr bwMode="auto">
          <a:xfrm>
            <a:off x="6927850" y="51435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04" name="Freeform 24"/>
          <p:cNvSpPr>
            <a:spLocks/>
          </p:cNvSpPr>
          <p:nvPr/>
        </p:nvSpPr>
        <p:spPr bwMode="auto">
          <a:xfrm>
            <a:off x="4705350" y="1866900"/>
            <a:ext cx="927100" cy="3657600"/>
          </a:xfrm>
          <a:custGeom>
            <a:avLst/>
            <a:gdLst>
              <a:gd name="T0" fmla="*/ 536 w 584"/>
              <a:gd name="T1" fmla="*/ 0 h 2304"/>
              <a:gd name="T2" fmla="*/ 8 w 584"/>
              <a:gd name="T3" fmla="*/ 1008 h 2304"/>
              <a:gd name="T4" fmla="*/ 584 w 584"/>
              <a:gd name="T5" fmla="*/ 2304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4" h="2304">
                <a:moveTo>
                  <a:pt x="536" y="0"/>
                </a:moveTo>
                <a:cubicBezTo>
                  <a:pt x="268" y="312"/>
                  <a:pt x="0" y="624"/>
                  <a:pt x="8" y="1008"/>
                </a:cubicBezTo>
                <a:cubicBezTo>
                  <a:pt x="16" y="1392"/>
                  <a:pt x="300" y="1848"/>
                  <a:pt x="584" y="2304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07" name="Freeform 27"/>
          <p:cNvSpPr>
            <a:spLocks/>
          </p:cNvSpPr>
          <p:nvPr/>
        </p:nvSpPr>
        <p:spPr bwMode="auto">
          <a:xfrm>
            <a:off x="7766050" y="1790700"/>
            <a:ext cx="952500" cy="3733800"/>
          </a:xfrm>
          <a:custGeom>
            <a:avLst/>
            <a:gdLst>
              <a:gd name="T0" fmla="*/ 0 w 600"/>
              <a:gd name="T1" fmla="*/ 0 h 2352"/>
              <a:gd name="T2" fmla="*/ 576 w 600"/>
              <a:gd name="T3" fmla="*/ 1104 h 2352"/>
              <a:gd name="T4" fmla="*/ 144 w 600"/>
              <a:gd name="T5" fmla="*/ 2352 h 2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00" h="2352">
                <a:moveTo>
                  <a:pt x="0" y="0"/>
                </a:moveTo>
                <a:cubicBezTo>
                  <a:pt x="276" y="356"/>
                  <a:pt x="552" y="712"/>
                  <a:pt x="576" y="1104"/>
                </a:cubicBezTo>
                <a:cubicBezTo>
                  <a:pt x="600" y="1496"/>
                  <a:pt x="372" y="1924"/>
                  <a:pt x="144" y="2352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64A195-C170-F544-B0BB-8CC0023E0CF4}"/>
              </a:ext>
            </a:extLst>
          </p:cNvPr>
          <p:cNvSpPr txBox="1"/>
          <p:nvPr/>
        </p:nvSpPr>
        <p:spPr>
          <a:xfrm>
            <a:off x="5397500" y="438533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571EB5-204A-F042-B2E4-8A3C76DC05DC}"/>
              </a:ext>
            </a:extLst>
          </p:cNvPr>
          <p:cNvSpPr txBox="1"/>
          <p:nvPr/>
        </p:nvSpPr>
        <p:spPr>
          <a:xfrm>
            <a:off x="5538445" y="277519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2CB499-12F1-8348-81E3-8DD7E886E7B7}"/>
              </a:ext>
            </a:extLst>
          </p:cNvPr>
          <p:cNvSpPr txBox="1"/>
          <p:nvPr/>
        </p:nvSpPr>
        <p:spPr>
          <a:xfrm>
            <a:off x="6318250" y="1249581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CD1317-3BAC-964F-ADE5-E9A281FD08F4}"/>
              </a:ext>
            </a:extLst>
          </p:cNvPr>
          <p:cNvSpPr txBox="1"/>
          <p:nvPr/>
        </p:nvSpPr>
        <p:spPr>
          <a:xfrm>
            <a:off x="6343280" y="582319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2612917441"/>
      </p:ext>
    </p:extLst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 578–">
  <a:themeElements>
    <a:clrScheme name="Custom 3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FF0000"/>
      </a:hlink>
      <a:folHlink>
        <a:srgbClr val="FF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29935</TotalTime>
  <Words>1956</Words>
  <Application>Microsoft Macintosh PowerPoint</Application>
  <PresentationFormat>On-screen Show (4:3)</PresentationFormat>
  <Paragraphs>714</Paragraphs>
  <Slides>65</Slides>
  <Notes>4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0" baseType="lpstr">
      <vt:lpstr>Arial</vt:lpstr>
      <vt:lpstr>Calibri</vt:lpstr>
      <vt:lpstr>Courier New</vt:lpstr>
      <vt:lpstr>Wingdings 2</vt:lpstr>
      <vt:lpstr>ESE 578–</vt:lpstr>
      <vt:lpstr>PowerPoint Presentation</vt:lpstr>
      <vt:lpstr>Lecture Topics</vt:lpstr>
      <vt:lpstr>Course Map – Week 11</vt:lpstr>
      <vt:lpstr>Review</vt:lpstr>
      <vt:lpstr>Networked Systems</vt:lpstr>
      <vt:lpstr>Implications?</vt:lpstr>
      <vt:lpstr>Sharing Link</vt:lpstr>
      <vt:lpstr>Packet</vt:lpstr>
      <vt:lpstr>Simulation 1</vt:lpstr>
      <vt:lpstr>Start Simple</vt:lpstr>
      <vt:lpstr>Extended Packet</vt:lpstr>
      <vt:lpstr>Network Layer</vt:lpstr>
      <vt:lpstr>Virtualization Effect</vt:lpstr>
      <vt:lpstr>Abstractions for Sharing</vt:lpstr>
      <vt:lpstr>Network Simulation</vt:lpstr>
      <vt:lpstr>Simulation 2</vt:lpstr>
      <vt:lpstr>Simulation 2</vt:lpstr>
      <vt:lpstr>Simulation 2</vt:lpstr>
      <vt:lpstr>Simulation 2</vt:lpstr>
      <vt:lpstr>Simulation 2</vt:lpstr>
      <vt:lpstr>Extending the Virtual Link</vt:lpstr>
      <vt:lpstr>Indirect Connections</vt:lpstr>
      <vt:lpstr>Indirect Connections</vt:lpstr>
      <vt:lpstr>Routing</vt:lpstr>
      <vt:lpstr>Routing</vt:lpstr>
      <vt:lpstr>Reachability</vt:lpstr>
      <vt:lpstr>Routing  Route Tables</vt:lpstr>
      <vt:lpstr>Network Layer</vt:lpstr>
      <vt:lpstr>Simulation 3</vt:lpstr>
      <vt:lpstr>Sim  3</vt:lpstr>
      <vt:lpstr>Simulation 3 Simplification</vt:lpstr>
      <vt:lpstr>Sim  3</vt:lpstr>
      <vt:lpstr>Simulation 4</vt:lpstr>
      <vt:lpstr>Sim  4</vt:lpstr>
      <vt:lpstr>Where are we now?</vt:lpstr>
      <vt:lpstr>Layers</vt:lpstr>
      <vt:lpstr>Protocols</vt:lpstr>
      <vt:lpstr>Simulation 5</vt:lpstr>
      <vt:lpstr>Simplify Simulation</vt:lpstr>
      <vt:lpstr>Sim  5</vt:lpstr>
      <vt:lpstr>What can go wrong?</vt:lpstr>
      <vt:lpstr>Simulation 6</vt:lpstr>
      <vt:lpstr>Sim  6</vt:lpstr>
      <vt:lpstr>Abstracting Physical Layer</vt:lpstr>
      <vt:lpstr>Simulation 7</vt:lpstr>
      <vt:lpstr>Sim  7</vt:lpstr>
      <vt:lpstr>What else can go wrong?</vt:lpstr>
      <vt:lpstr>PowerPoint Presentation</vt:lpstr>
      <vt:lpstr>Data Corruption</vt:lpstr>
      <vt:lpstr>Data Corruption</vt:lpstr>
      <vt:lpstr>Revised Packet</vt:lpstr>
      <vt:lpstr>Lost Packet</vt:lpstr>
      <vt:lpstr>Lost Packet Strategy</vt:lpstr>
      <vt:lpstr>Retransmission Discipline</vt:lpstr>
      <vt:lpstr>Corrupted ACK</vt:lpstr>
      <vt:lpstr>Avoid Duplication</vt:lpstr>
      <vt:lpstr>Accommodating Duplication</vt:lpstr>
      <vt:lpstr>Sequence Numbers</vt:lpstr>
      <vt:lpstr>TCP</vt:lpstr>
      <vt:lpstr>Transport Layer</vt:lpstr>
      <vt:lpstr>Layers</vt:lpstr>
      <vt:lpstr>Layers and the Packet</vt:lpstr>
      <vt:lpstr>Big Ideas</vt:lpstr>
      <vt:lpstr>Learn More @ Penn</vt:lpstr>
      <vt:lpstr>Remember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 250: Digital Audio Basics</dc:title>
  <dc:creator>Edin;Farmer</dc:creator>
  <cp:lastModifiedBy>Dehon, Andre</cp:lastModifiedBy>
  <cp:revision>747</cp:revision>
  <cp:lastPrinted>2020-04-15T01:20:31Z</cp:lastPrinted>
  <dcterms:created xsi:type="dcterms:W3CDTF">2018-04-17T21:13:53Z</dcterms:created>
  <dcterms:modified xsi:type="dcterms:W3CDTF">2021-04-06T18:20:39Z</dcterms:modified>
</cp:coreProperties>
</file>