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7" r:id="rId2"/>
    <p:sldId id="509" r:id="rId3"/>
    <p:sldId id="515" r:id="rId4"/>
    <p:sldId id="504" r:id="rId5"/>
    <p:sldId id="448" r:id="rId6"/>
    <p:sldId id="450" r:id="rId7"/>
    <p:sldId id="527" r:id="rId8"/>
    <p:sldId id="462" r:id="rId9"/>
    <p:sldId id="467" r:id="rId10"/>
    <p:sldId id="468" r:id="rId11"/>
    <p:sldId id="469" r:id="rId12"/>
    <p:sldId id="470" r:id="rId13"/>
    <p:sldId id="471" r:id="rId14"/>
    <p:sldId id="464" r:id="rId15"/>
    <p:sldId id="519" r:id="rId16"/>
    <p:sldId id="517" r:id="rId17"/>
    <p:sldId id="455" r:id="rId18"/>
    <p:sldId id="454" r:id="rId19"/>
    <p:sldId id="521" r:id="rId20"/>
    <p:sldId id="522" r:id="rId21"/>
    <p:sldId id="524" r:id="rId22"/>
    <p:sldId id="525" r:id="rId23"/>
    <p:sldId id="533" r:id="rId24"/>
    <p:sldId id="523" r:id="rId25"/>
    <p:sldId id="528" r:id="rId26"/>
    <p:sldId id="479" r:id="rId27"/>
    <p:sldId id="526" r:id="rId28"/>
    <p:sldId id="339" r:id="rId29"/>
    <p:sldId id="534" r:id="rId30"/>
    <p:sldId id="512" r:id="rId31"/>
    <p:sldId id="510" r:id="rId32"/>
    <p:sldId id="5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F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839" autoAdjust="0"/>
  </p:normalViewPr>
  <p:slideViewPr>
    <p:cSldViewPr snapToGrid="0">
      <p:cViewPr varScale="1">
        <p:scale>
          <a:sx n="95" d="100"/>
          <a:sy n="95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6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5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2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9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0B242E-D4C7-244A-A564-E5A09FAD3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02AB-5BC6-D54F-9695-70151F38721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51D7CD7-394B-024C-B394-59AE5C65B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72EE412-ED84-7A43-B664-BE63DD6D3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30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3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6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2022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2022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</a:t>
            </a:r>
            <a:r>
              <a:rPr lang="en-US" sz="2000"/>
              <a:t>#18 </a:t>
            </a:r>
            <a:r>
              <a:rPr lang="en-US" sz="2000" dirty="0"/>
              <a:t>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1645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0717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2194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84149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DC55C0-9F23-854C-BFB3-9C6CC73FF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 Exercise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C0E4-1E09-D641-9EA3-CDF8E264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B5CB-B989-8647-96FD-F84ADCBC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A4E20-E4F5-1A4B-A226-1EA82940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201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Worksheet: 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We’re going to simulate the computer and watch the processor state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2630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Execution: Getting Started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85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A for 12 cycles</a:t>
            </a:r>
          </a:p>
          <a:p>
            <a:pPr lvl="1"/>
            <a:r>
              <a:rPr lang="en-US" altLang="en-US" dirty="0">
                <a:solidFill>
                  <a:srgbClr val="FF9F00"/>
                </a:solidFill>
              </a:rPr>
              <a:t>Work together as class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927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pPr lvl="1"/>
            <a:r>
              <a:rPr lang="en-US" dirty="0"/>
              <a:t>What should we get?</a:t>
            </a:r>
          </a:p>
          <a:p>
            <a:r>
              <a:rPr lang="en-US" dirty="0"/>
              <a:t>Swap and Run B for next 6 cycles</a:t>
            </a:r>
          </a:p>
          <a:p>
            <a:r>
              <a:rPr lang="en-US" dirty="0"/>
              <a:t>Swap and Run A for next 6 cycles (time permit)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phones (and computers) to do many things at once.</a:t>
            </a:r>
          </a:p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pPr lvl="1"/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B for 6 cycles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for +6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Swap in A+6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for +12 line?</a:t>
            </a:r>
          </a:p>
          <a:p>
            <a:r>
              <a:rPr lang="en-US" dirty="0">
                <a:solidFill>
                  <a:srgbClr val="FF9F00"/>
                </a:solidFill>
              </a:rPr>
              <a:t>Compare to what we got on A simulation?</a:t>
            </a:r>
          </a:p>
          <a:p>
            <a:endParaRPr lang="en-US" dirty="0">
              <a:solidFill>
                <a:srgbClr val="FF9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B+6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on +12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 (time permitting)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A+6 and Simulate for 6 cycles (to 18)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 on +18 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r>
              <a:rPr lang="en-US" dirty="0"/>
              <a:t>Swap and Run B for next 6 cycles</a:t>
            </a:r>
          </a:p>
          <a:p>
            <a:r>
              <a:rPr lang="en-US" dirty="0"/>
              <a:t>Swap and Run A for next 6 cycles (time permit)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B24A-4430-3F48-997E-C5102724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77F7-65A7-FE48-A57D-F56029F8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Time Share Processor</a:t>
            </a:r>
          </a:p>
          <a:p>
            <a:r>
              <a:rPr lang="en-US" dirty="0"/>
              <a:t>Key is saving/restoring state of computation</a:t>
            </a:r>
          </a:p>
          <a:p>
            <a:r>
              <a:rPr lang="en-US" dirty="0"/>
              <a:t>Interleave computation of all the processes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630F9-3DDB-3F45-BC23-1CF8287F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C57D2-5D91-F24E-B347-23442985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399"/>
            <a:ext cx="8686800" cy="538249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 (PC, data and instruction mem)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  <a:p>
            <a:r>
              <a:rPr lang="en-US" altLang="en-US" dirty="0"/>
              <a:t>Time-share processor </a:t>
            </a:r>
            <a:r>
              <a:rPr lang="en-US" altLang="en-US" dirty="0">
                <a:sym typeface="Wingdings" pitchFamily="2" charset="2"/>
              </a:rPr>
              <a:t> pretend have unlimited number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654976-9D5D-B84F-BC63-FD5168D4D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533A-CBB0-E345-8B9B-73890E12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0A53B-0D8F-4B49-827F-85211353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C57C68-F068-3D48-B63B-5EF6E3E2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Processors</a:t>
            </a:r>
          </a:p>
        </p:txBody>
      </p:sp>
    </p:spTree>
    <p:extLst>
      <p:ext uri="{BB962C8B-B14F-4D97-AF65-F5344CB8AC3E}">
        <p14:creationId xmlns:p14="http://schemas.microsoft.com/office/powerpoint/2010/main" val="79748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9EAF1-49AE-CF49-8061-6BECF9E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1BAF0-EFFC-D246-9B4E-1ED69D6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00B2-725E-9D4C-9DB3-4BB3601762A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D0C546C8-CF1E-D747-BF74-2D15B0A9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altLang="en-US"/>
              <a:t>Early based on PortalPlayer series</a:t>
            </a:r>
          </a:p>
          <a:p>
            <a:pPr lvl="1"/>
            <a:r>
              <a:rPr lang="en-US" altLang="en-US"/>
              <a:t>Two ARM7TDMI cores</a:t>
            </a:r>
          </a:p>
          <a:p>
            <a:pPr lvl="1"/>
            <a:r>
              <a:rPr lang="en-US" altLang="en-US"/>
              <a:t>80MHz each</a:t>
            </a:r>
          </a:p>
          <a:p>
            <a:r>
              <a:rPr lang="en-US" altLang="en-US"/>
              <a:t>Guesses are ARM7 or ARM8</a:t>
            </a:r>
          </a:p>
        </p:txBody>
      </p:sp>
      <p:pic>
        <p:nvPicPr>
          <p:cNvPr id="464900" name="Picture 4">
            <a:extLst>
              <a:ext uri="{FF2B5EF4-FFF2-40B4-BE49-F238E27FC236}">
                <a16:creationId xmlns:a16="http://schemas.microsoft.com/office/drawing/2014/main" id="{6D69E23E-C018-A147-A9AA-CA8F3B1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65455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898" name="Rectangle 2">
            <a:extLst>
              <a:ext uri="{FF2B5EF4-FFF2-40B4-BE49-F238E27FC236}">
                <a16:creationId xmlns:a16="http://schemas.microsoft.com/office/drawing/2014/main" id="{CB679186-D9E0-1F4A-AA4C-A1CDEA7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iPod Processor</a:t>
            </a:r>
          </a:p>
        </p:txBody>
      </p:sp>
    </p:spTree>
    <p:extLst>
      <p:ext uri="{BB962C8B-B14F-4D97-AF65-F5344CB8AC3E}">
        <p14:creationId xmlns:p14="http://schemas.microsoft.com/office/powerpoint/2010/main" val="3612973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A14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88mm</a:t>
            </a:r>
            <a:r>
              <a:rPr lang="en-US" baseline="30000" dirty="0"/>
              <a:t>2</a:t>
            </a:r>
            <a:r>
              <a:rPr lang="en-US" dirty="0"/>
              <a:t>, 5nm</a:t>
            </a:r>
          </a:p>
          <a:p>
            <a:r>
              <a:rPr lang="en-US" dirty="0"/>
              <a:t>11.8 Billion Tr.</a:t>
            </a:r>
          </a:p>
          <a:p>
            <a:r>
              <a:rPr lang="en-US" dirty="0"/>
              <a:t>iPhone 12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(2.9--3GHz)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11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92FB5-C314-FA4C-81E5-5F1AD5DB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55410"/>
            <a:ext cx="3848100" cy="462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2234946" y="5882670"/>
            <a:ext cx="7007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Image from https://</a:t>
            </a:r>
            <a:r>
              <a:rPr lang="en-US" sz="1050" dirty="0" err="1"/>
              <a:t>www.extremetech.com</a:t>
            </a:r>
            <a:r>
              <a:rPr lang="en-US" sz="1050" dirty="0"/>
              <a:t>/computing/318715-comparison-of-apple-m1-a14-shows-differences-in-soc-design</a:t>
            </a:r>
          </a:p>
          <a:p>
            <a:r>
              <a:rPr lang="en-US" sz="1050" dirty="0"/>
              <a:t>       details: https://</a:t>
            </a:r>
            <a:r>
              <a:rPr lang="en-US" sz="1050" dirty="0" err="1"/>
              <a:t>www.tomshardware.com</a:t>
            </a:r>
            <a:r>
              <a:rPr lang="en-US" sz="1050" dirty="0"/>
              <a:t>/news/apple-a14-bionic-revealed</a:t>
            </a:r>
          </a:p>
          <a:p>
            <a:r>
              <a:rPr lang="en-US" sz="1050" dirty="0"/>
              <a:t>       https://</a:t>
            </a:r>
            <a:r>
              <a:rPr lang="en-US" sz="1050" dirty="0" err="1"/>
              <a:t>www.anandtech.com</a:t>
            </a:r>
            <a:r>
              <a:rPr lang="en-US" sz="1050" dirty="0"/>
              <a:t>/show/16226/apple-silicon-m1-a14-deep-dive/2</a:t>
            </a:r>
          </a:p>
        </p:txBody>
      </p:sp>
    </p:spTree>
    <p:extLst>
      <p:ext uri="{BB962C8B-B14F-4D97-AF65-F5344CB8AC3E}">
        <p14:creationId xmlns:p14="http://schemas.microsoft.com/office/powerpoint/2010/main" val="329254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r>
              <a:rPr lang="en-US" dirty="0"/>
              <a:t>Worksheet: Virtualization In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30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CDBD-51BC-964D-BBC9-7E424A21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8F4-9F80-C940-8CE2-9CF15682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including Lab</a:t>
            </a:r>
          </a:p>
          <a:p>
            <a:r>
              <a:rPr lang="en-US" dirty="0"/>
              <a:t>Lab8 writeup due today</a:t>
            </a:r>
          </a:p>
          <a:p>
            <a:r>
              <a:rPr lang="en-US" dirty="0"/>
              <a:t>Lab9 on Wednesday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05B4-7AF1-3041-AB0F-23A1B0A0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B157E-7B72-3040-A4DE-EACFF9D4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FAD9-E448-1A4A-A051-11697962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A870-BC93-0A46-8505-DD3D67C5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Time-share single processor in time</a:t>
            </a:r>
          </a:p>
          <a:p>
            <a:pPr lvl="1"/>
            <a:r>
              <a:rPr lang="en-US" dirty="0"/>
              <a:t>Store all process state in memory</a:t>
            </a:r>
          </a:p>
          <a:p>
            <a:pPr lvl="2"/>
            <a:r>
              <a:rPr lang="en-US" dirty="0"/>
              <a:t>Process = virtual processor</a:t>
            </a:r>
          </a:p>
          <a:p>
            <a:pPr lvl="1"/>
            <a:r>
              <a:rPr lang="en-US" dirty="0"/>
              <a:t>Iterate through processes</a:t>
            </a:r>
          </a:p>
          <a:p>
            <a:pPr lvl="2"/>
            <a:r>
              <a:rPr lang="en-US" dirty="0"/>
              <a:t>Restore process state</a:t>
            </a:r>
          </a:p>
          <a:p>
            <a:pPr lvl="2"/>
            <a:r>
              <a:rPr lang="en-US" dirty="0"/>
              <a:t>Run for a number of cycles</a:t>
            </a:r>
          </a:p>
          <a:p>
            <a:pPr lvl="2"/>
            <a:r>
              <a:rPr lang="en-US" dirty="0"/>
              <a:t>Save process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5500-DAFD-2146-9E14-67BB10F7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C841-3904-8C4E-B0FA-7747B4A1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 Refined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80982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17688</TotalTime>
  <Words>1076</Words>
  <Application>Microsoft Macintosh PowerPoint</Application>
  <PresentationFormat>On-screen Show (4:3)</PresentationFormat>
  <Paragraphs>264</Paragraphs>
  <Slides>32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Wingdings 2</vt:lpstr>
      <vt:lpstr>ESE 578–</vt:lpstr>
      <vt:lpstr>PowerPoint Presentation</vt:lpstr>
      <vt:lpstr>Observation</vt:lpstr>
      <vt:lpstr>Outline</vt:lpstr>
      <vt:lpstr>Course Map – Week 10</vt:lpstr>
      <vt:lpstr>Virtualization</vt:lpstr>
      <vt:lpstr>Idea</vt:lpstr>
      <vt:lpstr>Strategy</vt:lpstr>
      <vt:lpstr>Idea Refined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Sharing Processor</vt:lpstr>
      <vt:lpstr>Demonstration</vt:lpstr>
      <vt:lpstr>Worksheet: Execution Exercise</vt:lpstr>
      <vt:lpstr>Execution: Getting Started</vt:lpstr>
      <vt:lpstr>Execution Exercise</vt:lpstr>
      <vt:lpstr>Simulate Swapping</vt:lpstr>
      <vt:lpstr>Simulate Swapping</vt:lpstr>
      <vt:lpstr>Simulate Swapping</vt:lpstr>
      <vt:lpstr>Simulate Swapping</vt:lpstr>
      <vt:lpstr>Simulate Swapping (time permitting)</vt:lpstr>
      <vt:lpstr>Simulate Swapping</vt:lpstr>
      <vt:lpstr>Conclude</vt:lpstr>
      <vt:lpstr>Review: Key Idea</vt:lpstr>
      <vt:lpstr>Media Processors</vt:lpstr>
      <vt:lpstr>iPod Processor</vt:lpstr>
      <vt:lpstr>Apple A14 Bionic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727</cp:revision>
  <cp:lastPrinted>2022-03-27T22:18:18Z</cp:lastPrinted>
  <dcterms:created xsi:type="dcterms:W3CDTF">2018-03-28T02:50:16Z</dcterms:created>
  <dcterms:modified xsi:type="dcterms:W3CDTF">2022-03-28T13:22:24Z</dcterms:modified>
</cp:coreProperties>
</file>