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601" r:id="rId2"/>
    <p:sldId id="604" r:id="rId3"/>
    <p:sldId id="605" r:id="rId4"/>
    <p:sldId id="538" r:id="rId5"/>
    <p:sldId id="610" r:id="rId6"/>
    <p:sldId id="607" r:id="rId7"/>
    <p:sldId id="606" r:id="rId8"/>
    <p:sldId id="600" r:id="rId9"/>
    <p:sldId id="564" r:id="rId10"/>
    <p:sldId id="539" r:id="rId11"/>
    <p:sldId id="540" r:id="rId12"/>
    <p:sldId id="627" r:id="rId13"/>
    <p:sldId id="619" r:id="rId14"/>
    <p:sldId id="541" r:id="rId15"/>
    <p:sldId id="542" r:id="rId16"/>
    <p:sldId id="543" r:id="rId17"/>
    <p:sldId id="544" r:id="rId18"/>
    <p:sldId id="545" r:id="rId19"/>
    <p:sldId id="546" r:id="rId20"/>
    <p:sldId id="547" r:id="rId21"/>
    <p:sldId id="548" r:id="rId22"/>
    <p:sldId id="549" r:id="rId23"/>
    <p:sldId id="555" r:id="rId24"/>
    <p:sldId id="550" r:id="rId25"/>
    <p:sldId id="551" r:id="rId26"/>
    <p:sldId id="585" r:id="rId27"/>
    <p:sldId id="586" r:id="rId28"/>
    <p:sldId id="552" r:id="rId29"/>
    <p:sldId id="553" r:id="rId30"/>
    <p:sldId id="615" r:id="rId31"/>
    <p:sldId id="616" r:id="rId32"/>
    <p:sldId id="628" r:id="rId33"/>
    <p:sldId id="589" r:id="rId34"/>
    <p:sldId id="612" r:id="rId35"/>
    <p:sldId id="556" r:id="rId36"/>
    <p:sldId id="617" r:id="rId37"/>
    <p:sldId id="557" r:id="rId38"/>
    <p:sldId id="569" r:id="rId39"/>
    <p:sldId id="621" r:id="rId40"/>
    <p:sldId id="623" r:id="rId41"/>
    <p:sldId id="622" r:id="rId42"/>
    <p:sldId id="624" r:id="rId43"/>
    <p:sldId id="625" r:id="rId44"/>
    <p:sldId id="626" r:id="rId45"/>
    <p:sldId id="578" r:id="rId46"/>
    <p:sldId id="611" r:id="rId47"/>
    <p:sldId id="570" r:id="rId48"/>
    <p:sldId id="558" r:id="rId49"/>
    <p:sldId id="571" r:id="rId50"/>
    <p:sldId id="573" r:id="rId51"/>
    <p:sldId id="580" r:id="rId52"/>
    <p:sldId id="581" r:id="rId53"/>
    <p:sldId id="620" r:id="rId54"/>
    <p:sldId id="505" r:id="rId55"/>
    <p:sldId id="287" r:id="rId56"/>
    <p:sldId id="504" r:id="rId57"/>
    <p:sldId id="608" r:id="rId58"/>
    <p:sldId id="5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7F00"/>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423" autoAdjust="0"/>
    <p:restoredTop sz="92478" autoAdjust="0"/>
  </p:normalViewPr>
  <p:slideViewPr>
    <p:cSldViewPr snapToGrid="0">
      <p:cViewPr varScale="1">
        <p:scale>
          <a:sx n="104" d="100"/>
          <a:sy n="104" d="100"/>
        </p:scale>
        <p:origin x="192" y="3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4/11/22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4/11/22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0761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883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98494FD9-92EB-7447-8865-AC8F59240A48}" type="slidenum">
              <a:rPr lang="en-GB"/>
              <a:pPr/>
              <a:t>14</a:t>
            </a:fld>
            <a:endParaRPr lang="en-GB"/>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We briefly looked at task-centred design a couple of weeks earlier, in Lecture 02.  Now we’re going to look at the method in a bit more detail, and try to turn it into a complete design method that you can use to transform ideas into a complete and effective interface design.  If you want, you can even implement it!!</a:t>
            </a:r>
          </a:p>
          <a:p>
            <a:endParaRPr lang="en-GB"/>
          </a:p>
          <a:p>
            <a:r>
              <a:rPr lang="en-GB"/>
              <a:t>The animation shows how you can consider the different parts of the interface design process.  It is worth noting that there isn’t usually a clear boundary between analysis and design in this kind of task-centred process.  We’ll look at why in a moment.  There is definitely a blurred boundary between design and implementation, because evaluation refines the design even as the implementation progresses.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2D0C7E3B-76EF-1140-ABB8-9E6F94C3A09A}" type="slidenum">
              <a:rPr lang="en-GB"/>
              <a:pPr/>
              <a:t>18</a:t>
            </a:fld>
            <a:endParaRPr lang="en-GB"/>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Task analysis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168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98494FD9-92EB-7447-8865-AC8F59240A48}" type="slidenum">
              <a:rPr lang="en-GB"/>
              <a:pPr/>
              <a:t>34</a:t>
            </a:fld>
            <a:endParaRPr lang="en-GB"/>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We briefly looked at task-centred design a couple of weeks earlier, in Lecture 02.  Now we’re going to look at the method in a bit more detail, and try to turn it into a complete design method that you can use to transform ideas into a complete and effective interface design.  If you want, you can even implement it!!</a:t>
            </a:r>
          </a:p>
          <a:p>
            <a:endParaRPr lang="en-GB"/>
          </a:p>
          <a:p>
            <a:r>
              <a:rPr lang="en-GB"/>
              <a:t>The animation shows how you can consider the different parts of the interface design process.  It is worth noting that there isn’t usually a clear boundary between analysis and design in this kind of task-centred process.  We’ll look at why in a moment.  There is definitely a blurred boundary between design and implementation, because evaluation refines the design even as the implementation progresses.  </a:t>
            </a:r>
          </a:p>
        </p:txBody>
      </p:sp>
    </p:spTree>
    <p:extLst>
      <p:ext uri="{BB962C8B-B14F-4D97-AF65-F5344CB8AC3E}">
        <p14:creationId xmlns:p14="http://schemas.microsoft.com/office/powerpoint/2010/main" val="353748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87258-13AC-4839-B033-A978A2F110AC}" type="slidenum">
              <a:rPr lang="en-US" altLang="en-US"/>
              <a:pPr/>
              <a:t>54</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14732-B32F-4CB5-8E5B-7881B87913FA}" type="slidenum">
              <a:rPr lang="en-US" altLang="en-US"/>
              <a:pPr/>
              <a:t>56</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r>
              <a:rPr lang="en-US"/>
              <a:t>Some contributions © 2018--2022 DeHon Based on slides © 2009--2017 Badler</a:t>
            </a:r>
          </a:p>
        </p:txBody>
      </p:sp>
      <p:sp>
        <p:nvSpPr>
          <p:cNvPr id="2" name="Footer Placeholder 1"/>
          <p:cNvSpPr>
            <a:spLocks noGrp="1"/>
          </p:cNvSpPr>
          <p:nvPr>
            <p:ph type="ftr" sz="quarter" idx="11"/>
          </p:nvPr>
        </p:nvSpPr>
        <p:spPr/>
        <p:txBody>
          <a:bodyPr/>
          <a:lstStyle/>
          <a:p>
            <a:r>
              <a:rPr lang="da-DK"/>
              <a:t>ESE 250 - Spring'13 DeHon, Kod &amp; Kadric</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r>
              <a:rPr lang="en-US"/>
              <a:t>Some contributions © 2018--2022 DeHon Based on slides © 2009--2017 Badler</a:t>
            </a:r>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r>
              <a:rPr lang="en-US"/>
              <a:t>Some contributions © 2018--2022 DeHon Based on slides © 2009--2017 Badler</a:t>
            </a:r>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r>
              <a:rPr lang="en-GB"/>
              <a:t>ESE 250 - Spring'13 DeHon, Kod &amp; Kadric</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A45B123-E71E-E842-B03A-921A463AF21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r>
              <a:rPr lang="en-US"/>
              <a:t>Some contributions © 2018--2022 DeHon Based on slides © 2009--2017 Badler</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r>
              <a:rPr lang="en-US"/>
              <a:t>Some contributions © 2018--2022 DeHon Based on slides © 2009--2017 Badler</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r>
              <a:rPr lang="en-US"/>
              <a:t>Some contributions © 2018--2022 DeHon Based on slides © 2009--2017 Badler</a:t>
            </a:r>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r>
              <a:rPr lang="en-US"/>
              <a:t>Some contributions © 2018--2022 DeHon Based on slides © 2009--2017 Badler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Some contributions © 2018--2022 DeHon Based on slides © 2009--2017 Badler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r>
              <a:rPr lang="en-US"/>
              <a:t>Some contributions © 2018--2022 DeHon Based on slides © 2009--2017 Badler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r>
              <a:rPr lang="en-US"/>
              <a:t>Some contributions © 2018--2022 DeHon Based on slides © 2009--2017 Badler</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a:t>Some contributions © 2018--2022 DeHon Based on slides © 2009--2017 Badler</a:t>
            </a: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da-DK"/>
              <a:t>ESE 250 - Spring'13 DeHon, Kod &amp; Kadric</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jpeg"/><Relationship Id="rId4" Type="http://schemas.openxmlformats.org/officeDocument/2006/relationships/image" Target="../media/image8.gif"/><Relationship Id="rId9" Type="http://schemas.openxmlformats.org/officeDocument/2006/relationships/image" Target="../media/image13.jpeg"/><Relationship Id="rId14" Type="http://schemas.openxmlformats.org/officeDocument/2006/relationships/image" Target="../media/image18.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www.youtube.com/watch?v=zOS5Mbk_Iuc"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202861" y="5943600"/>
            <a:ext cx="3712539" cy="531812"/>
          </a:xfrm>
        </p:spPr>
        <p:txBody>
          <a:bodyPr/>
          <a:lstStyle/>
          <a:p>
            <a:pPr algn="r"/>
            <a:r>
              <a:rPr lang="en-US" sz="1400" b="1">
                <a:solidFill>
                  <a:schemeClr val="tx1"/>
                </a:solidFill>
                <a:latin typeface="+mj-lt"/>
              </a:rPr>
              <a:t>Some contributions © 2018--2022 DeHon Based on slides © 2009--2017 Badler</a:t>
            </a:r>
            <a:endParaRPr lang="en-US" sz="1400" b="1" dirty="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#23 – User Interface 2</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85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How use Principles and Goals?</a:t>
            </a:r>
          </a:p>
        </p:txBody>
      </p:sp>
      <p:sp>
        <p:nvSpPr>
          <p:cNvPr id="52227" name="Content Placeholder 2"/>
          <p:cNvSpPr>
            <a:spLocks noGrp="1"/>
          </p:cNvSpPr>
          <p:nvPr>
            <p:ph idx="1"/>
          </p:nvPr>
        </p:nvSpPr>
        <p:spPr/>
        <p:txBody>
          <a:bodyPr/>
          <a:lstStyle/>
          <a:p>
            <a:pPr eaLnBrk="1" hangingPunct="1">
              <a:buFont typeface="Wingdings 2" pitchFamily="-101" charset="2"/>
              <a:buNone/>
            </a:pPr>
            <a:r>
              <a:rPr lang="en-US" sz="2800" dirty="0"/>
              <a:t>Principles are generally:</a:t>
            </a:r>
          </a:p>
          <a:p>
            <a:pPr eaLnBrk="1" hangingPunct="1"/>
            <a:r>
              <a:rPr lang="en-US" dirty="0"/>
              <a:t>Descriptive, comparative and analytical (i.e., how alternatives compare; test and refine paradigm)</a:t>
            </a:r>
          </a:p>
          <a:p>
            <a:pPr lvl="1"/>
            <a:r>
              <a:rPr lang="en-US" dirty="0"/>
              <a:t>Give us some idea how to evaluate a UI</a:t>
            </a:r>
          </a:p>
          <a:p>
            <a:pPr eaLnBrk="1" hangingPunct="1"/>
            <a:r>
              <a:rPr lang="en-US" dirty="0"/>
              <a:t>Not constructive (i.e., do not define the process of developing user interface design)</a:t>
            </a:r>
          </a:p>
          <a:p>
            <a:pPr lvl="1" eaLnBrk="1" hangingPunct="1"/>
            <a:r>
              <a:rPr lang="en-US" sz="2700" dirty="0"/>
              <a:t>No automated (good) interface design tools exist (e.g., that could have predicted the iPod user interface design)</a:t>
            </a:r>
          </a:p>
        </p:txBody>
      </p:sp>
      <p:sp>
        <p:nvSpPr>
          <p:cNvPr id="52228" name="Slide Number Placeholder 4"/>
          <p:cNvSpPr>
            <a:spLocks noGrp="1"/>
          </p:cNvSpPr>
          <p:nvPr>
            <p:ph type="sldNum" sz="quarter" idx="12"/>
          </p:nvPr>
        </p:nvSpPr>
        <p:spPr bwMode="auto">
          <a:noFill/>
          <a:ln>
            <a:miter lim="800000"/>
            <a:headEnd/>
            <a:tailEnd/>
          </a:ln>
        </p:spPr>
        <p:txBody>
          <a:bodyPr/>
          <a:lstStyle/>
          <a:p>
            <a:fld id="{76494661-4CB6-194B-BC16-CFD91B739F27}" type="slidenum">
              <a:rPr lang="en-US"/>
              <a:pPr/>
              <a:t>10</a:t>
            </a:fld>
            <a:endParaRPr lang="en-US"/>
          </a:p>
        </p:txBody>
      </p:sp>
      <p:sp>
        <p:nvSpPr>
          <p:cNvPr id="3" name="Date Placeholder 2">
            <a:extLst>
              <a:ext uri="{FF2B5EF4-FFF2-40B4-BE49-F238E27FC236}">
                <a16:creationId xmlns:a16="http://schemas.microsoft.com/office/drawing/2014/main" id="{F6946E70-956A-C045-82BF-01259A19CB3E}"/>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Principles Must Be Considered in the Context of User Population</a:t>
            </a:r>
          </a:p>
        </p:txBody>
      </p:sp>
      <p:sp>
        <p:nvSpPr>
          <p:cNvPr id="53251" name="Content Placeholder 2"/>
          <p:cNvSpPr>
            <a:spLocks noGrp="1"/>
          </p:cNvSpPr>
          <p:nvPr>
            <p:ph idx="1"/>
          </p:nvPr>
        </p:nvSpPr>
        <p:spPr/>
        <p:txBody>
          <a:bodyPr/>
          <a:lstStyle/>
          <a:p>
            <a:pPr eaLnBrk="1" hangingPunct="1"/>
            <a:r>
              <a:rPr lang="en-US" dirty="0"/>
              <a:t>Principles define an optimization problem where the (target) user population is not uniform in skill, cognitive ability, needs, experience, learning style, or motivation.</a:t>
            </a:r>
          </a:p>
          <a:p>
            <a:endParaRPr lang="en-US" dirty="0"/>
          </a:p>
          <a:p>
            <a:r>
              <a:rPr lang="en-US" dirty="0"/>
              <a:t>http://dilbert.com/strip/2008-12-10</a:t>
            </a:r>
          </a:p>
          <a:p>
            <a:pPr eaLnBrk="1" hangingPunct="1"/>
            <a:endParaRPr lang="en-US" dirty="0"/>
          </a:p>
        </p:txBody>
      </p:sp>
      <p:sp>
        <p:nvSpPr>
          <p:cNvPr id="53252" name="Slide Number Placeholder 4"/>
          <p:cNvSpPr>
            <a:spLocks noGrp="1"/>
          </p:cNvSpPr>
          <p:nvPr>
            <p:ph type="sldNum" sz="quarter" idx="12"/>
          </p:nvPr>
        </p:nvSpPr>
        <p:spPr bwMode="auto">
          <a:noFill/>
          <a:ln>
            <a:miter lim="800000"/>
            <a:headEnd/>
            <a:tailEnd/>
          </a:ln>
        </p:spPr>
        <p:txBody>
          <a:bodyPr/>
          <a:lstStyle/>
          <a:p>
            <a:fld id="{4012C4A8-95A2-B84B-84BB-E8A08B5F461C}" type="slidenum">
              <a:rPr lang="en-US"/>
              <a:pPr/>
              <a:t>11</a:t>
            </a:fld>
            <a:endParaRPr lang="en-US"/>
          </a:p>
        </p:txBody>
      </p:sp>
      <p:pic>
        <p:nvPicPr>
          <p:cNvPr id="53253" name="Picture 6" descr="dilbert_2008_12_10.gif"/>
          <p:cNvPicPr>
            <a:picLocks noChangeAspect="1"/>
          </p:cNvPicPr>
          <p:nvPr/>
        </p:nvPicPr>
        <p:blipFill>
          <a:blip r:embed="rId2"/>
          <a:srcRect/>
          <a:stretch>
            <a:fillRect/>
          </a:stretch>
        </p:blipFill>
        <p:spPr bwMode="auto">
          <a:xfrm>
            <a:off x="304800" y="3456407"/>
            <a:ext cx="8534400" cy="2654300"/>
          </a:xfrm>
          <a:prstGeom prst="rect">
            <a:avLst/>
          </a:prstGeom>
          <a:noFill/>
          <a:ln w="9525">
            <a:noFill/>
            <a:miter lim="800000"/>
            <a:headEnd/>
            <a:tailEnd/>
          </a:ln>
        </p:spPr>
      </p:pic>
      <p:sp>
        <p:nvSpPr>
          <p:cNvPr id="3" name="Date Placeholder 2">
            <a:extLst>
              <a:ext uri="{FF2B5EF4-FFF2-40B4-BE49-F238E27FC236}">
                <a16:creationId xmlns:a16="http://schemas.microsoft.com/office/drawing/2014/main" id="{EFF6642A-96FC-DC4B-BD24-E0E5BCC208E0}"/>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5CF9-DEED-0445-823A-2630F37BA0F4}"/>
              </a:ext>
            </a:extLst>
          </p:cNvPr>
          <p:cNvSpPr>
            <a:spLocks noGrp="1"/>
          </p:cNvSpPr>
          <p:nvPr>
            <p:ph type="title"/>
          </p:nvPr>
        </p:nvSpPr>
        <p:spPr/>
        <p:txBody>
          <a:bodyPr/>
          <a:lstStyle/>
          <a:p>
            <a:r>
              <a:rPr lang="en-US" dirty="0" err="1"/>
              <a:t>Preclass</a:t>
            </a:r>
            <a:r>
              <a:rPr lang="en-US" dirty="0"/>
              <a:t> 1</a:t>
            </a:r>
          </a:p>
        </p:txBody>
      </p:sp>
      <p:sp>
        <p:nvSpPr>
          <p:cNvPr id="3" name="Content Placeholder 2">
            <a:extLst>
              <a:ext uri="{FF2B5EF4-FFF2-40B4-BE49-F238E27FC236}">
                <a16:creationId xmlns:a16="http://schemas.microsoft.com/office/drawing/2014/main" id="{B091D817-8A4A-454F-97C5-B2CA273ACE13}"/>
              </a:ext>
            </a:extLst>
          </p:cNvPr>
          <p:cNvSpPr>
            <a:spLocks noGrp="1"/>
          </p:cNvSpPr>
          <p:nvPr>
            <p:ph idx="1"/>
          </p:nvPr>
        </p:nvSpPr>
        <p:spPr/>
        <p:txBody>
          <a:bodyPr/>
          <a:lstStyle/>
          <a:p>
            <a:r>
              <a:rPr lang="en-US" dirty="0">
                <a:solidFill>
                  <a:srgbClr val="FF7F00"/>
                </a:solidFill>
              </a:rPr>
              <a:t>How did servo know when it needed to rotate right or left?</a:t>
            </a:r>
          </a:p>
        </p:txBody>
      </p:sp>
      <p:sp>
        <p:nvSpPr>
          <p:cNvPr id="4" name="Date Placeholder 3">
            <a:extLst>
              <a:ext uri="{FF2B5EF4-FFF2-40B4-BE49-F238E27FC236}">
                <a16:creationId xmlns:a16="http://schemas.microsoft.com/office/drawing/2014/main" id="{A5C6D9AC-4059-A74E-8CE6-3CBB0D063E1B}"/>
              </a:ext>
            </a:extLst>
          </p:cNvPr>
          <p:cNvSpPr>
            <a:spLocks noGrp="1"/>
          </p:cNvSpPr>
          <p:nvPr>
            <p:ph type="dt" sz="half" idx="10"/>
          </p:nvPr>
        </p:nvSpPr>
        <p:spPr/>
        <p:txBody>
          <a:bodyPr/>
          <a:lstStyle/>
          <a:p>
            <a:r>
              <a:rPr lang="en-US"/>
              <a:t>Some contributions © 2018--2022 DeHon Based on slides © 2009--2017 Badler</a:t>
            </a:r>
          </a:p>
        </p:txBody>
      </p:sp>
      <p:sp>
        <p:nvSpPr>
          <p:cNvPr id="5" name="Slide Number Placeholder 4">
            <a:extLst>
              <a:ext uri="{FF2B5EF4-FFF2-40B4-BE49-F238E27FC236}">
                <a16:creationId xmlns:a16="http://schemas.microsoft.com/office/drawing/2014/main" id="{DFE763AC-476C-BF4A-9A10-8732A1D6D02C}"/>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Picture 5">
            <a:extLst>
              <a:ext uri="{FF2B5EF4-FFF2-40B4-BE49-F238E27FC236}">
                <a16:creationId xmlns:a16="http://schemas.microsoft.com/office/drawing/2014/main" id="{A0B084B5-99BE-9D47-AF31-27EC67D47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37" y="3748953"/>
            <a:ext cx="977900" cy="1524000"/>
          </a:xfrm>
          <a:prstGeom prst="rect">
            <a:avLst/>
          </a:prstGeom>
        </p:spPr>
      </p:pic>
      <p:pic>
        <p:nvPicPr>
          <p:cNvPr id="7" name="Picture 6">
            <a:extLst>
              <a:ext uri="{FF2B5EF4-FFF2-40B4-BE49-F238E27FC236}">
                <a16:creationId xmlns:a16="http://schemas.microsoft.com/office/drawing/2014/main" id="{543EAE6B-16AD-1342-A0B5-E79A924F7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75" y="5287369"/>
            <a:ext cx="1160223" cy="1152640"/>
          </a:xfrm>
          <a:prstGeom prst="rect">
            <a:avLst/>
          </a:prstGeom>
        </p:spPr>
      </p:pic>
    </p:spTree>
    <p:extLst>
      <p:ext uri="{BB962C8B-B14F-4D97-AF65-F5344CB8AC3E}">
        <p14:creationId xmlns:p14="http://schemas.microsoft.com/office/powerpoint/2010/main" val="2932707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FFE6-556B-C24D-9A9A-AE5A6C8CFFF2}"/>
              </a:ext>
            </a:extLst>
          </p:cNvPr>
          <p:cNvSpPr>
            <a:spLocks noGrp="1"/>
          </p:cNvSpPr>
          <p:nvPr>
            <p:ph type="title"/>
          </p:nvPr>
        </p:nvSpPr>
        <p:spPr/>
        <p:txBody>
          <a:bodyPr/>
          <a:lstStyle/>
          <a:p>
            <a:r>
              <a:rPr lang="en-US" dirty="0"/>
              <a:t>Design Iterative</a:t>
            </a:r>
          </a:p>
        </p:txBody>
      </p:sp>
      <p:sp>
        <p:nvSpPr>
          <p:cNvPr id="3" name="Content Placeholder 2">
            <a:extLst>
              <a:ext uri="{FF2B5EF4-FFF2-40B4-BE49-F238E27FC236}">
                <a16:creationId xmlns:a16="http://schemas.microsoft.com/office/drawing/2014/main" id="{FE7636E3-6D6A-D640-9CBC-0367418B0953}"/>
              </a:ext>
            </a:extLst>
          </p:cNvPr>
          <p:cNvSpPr>
            <a:spLocks noGrp="1"/>
          </p:cNvSpPr>
          <p:nvPr>
            <p:ph idx="1"/>
          </p:nvPr>
        </p:nvSpPr>
        <p:spPr/>
        <p:txBody>
          <a:bodyPr/>
          <a:lstStyle/>
          <a:p>
            <a:r>
              <a:rPr lang="en-US" dirty="0"/>
              <a:t>Design is usually an iterative process based on feedback</a:t>
            </a:r>
          </a:p>
          <a:p>
            <a:r>
              <a:rPr lang="en-US" dirty="0"/>
              <a:t>If we have goals/metrics, </a:t>
            </a:r>
          </a:p>
          <a:p>
            <a:pPr lvl="1"/>
            <a:r>
              <a:rPr lang="en-US" dirty="0"/>
              <a:t>Can, at least, evaluate how doing relative to metric</a:t>
            </a:r>
          </a:p>
          <a:p>
            <a:r>
              <a:rPr lang="en-US" dirty="0"/>
              <a:t>Then refine design (hopefully to improve)</a:t>
            </a:r>
          </a:p>
          <a:p>
            <a:pPr lvl="1"/>
            <a:r>
              <a:rPr lang="en-US" dirty="0"/>
              <a:t>And re-evaluate metrics</a:t>
            </a:r>
          </a:p>
          <a:p>
            <a:r>
              <a:rPr lang="en-US" dirty="0"/>
              <a:t>Like servo feedback</a:t>
            </a:r>
          </a:p>
          <a:p>
            <a:pPr lvl="1"/>
            <a:r>
              <a:rPr lang="en-US" dirty="0"/>
              <a:t>Could measure if we were </a:t>
            </a:r>
            <a:br>
              <a:rPr lang="en-US" dirty="0"/>
            </a:br>
            <a:r>
              <a:rPr lang="en-US" dirty="0"/>
              <a:t>above/below target</a:t>
            </a:r>
          </a:p>
          <a:p>
            <a:pPr lvl="1"/>
            <a:r>
              <a:rPr lang="en-US" dirty="0"/>
              <a:t>Apply adjustment, remeasure, adapt</a:t>
            </a:r>
          </a:p>
        </p:txBody>
      </p:sp>
      <p:sp>
        <p:nvSpPr>
          <p:cNvPr id="4" name="Date Placeholder 3">
            <a:extLst>
              <a:ext uri="{FF2B5EF4-FFF2-40B4-BE49-F238E27FC236}">
                <a16:creationId xmlns:a16="http://schemas.microsoft.com/office/drawing/2014/main" id="{676925B6-2224-FE4D-B779-8993ACDF3D72}"/>
              </a:ext>
            </a:extLst>
          </p:cNvPr>
          <p:cNvSpPr>
            <a:spLocks noGrp="1"/>
          </p:cNvSpPr>
          <p:nvPr>
            <p:ph type="dt" sz="half" idx="10"/>
          </p:nvPr>
        </p:nvSpPr>
        <p:spPr/>
        <p:txBody>
          <a:bodyPr/>
          <a:lstStyle/>
          <a:p>
            <a:r>
              <a:rPr lang="en-US"/>
              <a:t>Some contributions © 2018--2022 DeHon Based on slides © 2009--2017 Badler</a:t>
            </a:r>
          </a:p>
        </p:txBody>
      </p:sp>
      <p:sp>
        <p:nvSpPr>
          <p:cNvPr id="5" name="Slide Number Placeholder 4">
            <a:extLst>
              <a:ext uri="{FF2B5EF4-FFF2-40B4-BE49-F238E27FC236}">
                <a16:creationId xmlns:a16="http://schemas.microsoft.com/office/drawing/2014/main" id="{983B852B-2F22-9D4C-B3C1-AFECED6B1A66}"/>
              </a:ext>
            </a:extLst>
          </p:cNvPr>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5">
            <a:extLst>
              <a:ext uri="{FF2B5EF4-FFF2-40B4-BE49-F238E27FC236}">
                <a16:creationId xmlns:a16="http://schemas.microsoft.com/office/drawing/2014/main" id="{FEB809C6-ABDB-1842-AD03-C495B3881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914" y="4263080"/>
            <a:ext cx="2768599" cy="1616923"/>
          </a:xfrm>
          <a:prstGeom prst="rect">
            <a:avLst/>
          </a:prstGeom>
        </p:spPr>
      </p:pic>
    </p:spTree>
    <p:extLst>
      <p:ext uri="{BB962C8B-B14F-4D97-AF65-F5344CB8AC3E}">
        <p14:creationId xmlns:p14="http://schemas.microsoft.com/office/powerpoint/2010/main" val="14576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50825" y="1439863"/>
            <a:ext cx="4752975" cy="2233612"/>
            <a:chOff x="158" y="1117"/>
            <a:chExt cx="2994" cy="1361"/>
          </a:xfrm>
        </p:grpSpPr>
        <p:sp>
          <p:nvSpPr>
            <p:cNvPr id="1063" name="Rectangle 48"/>
            <p:cNvSpPr>
              <a:spLocks noChangeArrowheads="1"/>
            </p:cNvSpPr>
            <p:nvPr/>
          </p:nvSpPr>
          <p:spPr bwMode="auto">
            <a:xfrm>
              <a:off x="158" y="1117"/>
              <a:ext cx="2994" cy="1361"/>
            </a:xfrm>
            <a:prstGeom prst="rect">
              <a:avLst/>
            </a:prstGeom>
            <a:solidFill>
              <a:srgbClr val="FFFF00"/>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4" name="Text Box 49"/>
            <p:cNvSpPr txBox="1">
              <a:spLocks noChangeArrowheads="1"/>
            </p:cNvSpPr>
            <p:nvPr/>
          </p:nvSpPr>
          <p:spPr bwMode="auto">
            <a:xfrm>
              <a:off x="2472" y="1207"/>
              <a:ext cx="654" cy="19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Analysis</a:t>
              </a:r>
            </a:p>
          </p:txBody>
        </p:sp>
      </p:grpSp>
      <p:sp>
        <p:nvSpPr>
          <p:cNvPr id="1046" name="Rectangle 2"/>
          <p:cNvSpPr>
            <a:spLocks noGrp="1" noChangeArrowheads="1"/>
          </p:cNvSpPr>
          <p:nvPr>
            <p:ph type="title"/>
          </p:nvPr>
        </p:nvSpPr>
        <p:spPr>
          <a:xfrm>
            <a:off x="431800" y="119130"/>
            <a:ext cx="8229600" cy="1143000"/>
          </a:xfrm>
        </p:spPr>
        <p:txBody>
          <a:bodyPr/>
          <a:lstStyle/>
          <a:p>
            <a:pPr>
              <a:lnSpc>
                <a:spcPct val="80000"/>
              </a:lnSpc>
            </a:pPr>
            <a:r>
              <a:rPr lang="en-GB"/>
              <a:t>Task-Centered Design</a:t>
            </a:r>
          </a:p>
        </p:txBody>
      </p:sp>
      <p:grpSp>
        <p:nvGrpSpPr>
          <p:cNvPr id="3" name="Group 59"/>
          <p:cNvGrpSpPr>
            <a:grpSpLocks/>
          </p:cNvGrpSpPr>
          <p:nvPr/>
        </p:nvGrpSpPr>
        <p:grpSpPr bwMode="auto">
          <a:xfrm>
            <a:off x="2916238" y="3024188"/>
            <a:ext cx="5976937" cy="2881312"/>
            <a:chOff x="1837" y="2115"/>
            <a:chExt cx="2676" cy="1134"/>
          </a:xfrm>
        </p:grpSpPr>
        <p:sp>
          <p:nvSpPr>
            <p:cNvPr id="1061" name="Rectangle 53"/>
            <p:cNvSpPr>
              <a:spLocks noChangeArrowheads="1"/>
            </p:cNvSpPr>
            <p:nvPr/>
          </p:nvSpPr>
          <p:spPr bwMode="auto">
            <a:xfrm>
              <a:off x="1837" y="2115"/>
              <a:ext cx="2676" cy="1134"/>
            </a:xfrm>
            <a:prstGeom prst="rect">
              <a:avLst/>
            </a:prstGeom>
            <a:solidFill>
              <a:srgbClr val="66FF33"/>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2" name="Text Box 54"/>
            <p:cNvSpPr txBox="1">
              <a:spLocks noChangeArrowheads="1"/>
            </p:cNvSpPr>
            <p:nvPr/>
          </p:nvSpPr>
          <p:spPr bwMode="auto">
            <a:xfrm>
              <a:off x="4105" y="2187"/>
              <a:ext cx="385" cy="12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Design</a:t>
              </a:r>
            </a:p>
          </p:txBody>
        </p:sp>
      </p:grpSp>
      <p:grpSp>
        <p:nvGrpSpPr>
          <p:cNvPr id="4" name="Group 58"/>
          <p:cNvGrpSpPr>
            <a:grpSpLocks/>
          </p:cNvGrpSpPr>
          <p:nvPr/>
        </p:nvGrpSpPr>
        <p:grpSpPr bwMode="auto">
          <a:xfrm>
            <a:off x="5722938" y="4897438"/>
            <a:ext cx="3313112" cy="1439862"/>
            <a:chOff x="3560" y="3249"/>
            <a:chExt cx="2041" cy="907"/>
          </a:xfrm>
        </p:grpSpPr>
        <p:sp>
          <p:nvSpPr>
            <p:cNvPr id="1059" name="Rectangle 56"/>
            <p:cNvSpPr>
              <a:spLocks noChangeArrowheads="1"/>
            </p:cNvSpPr>
            <p:nvPr/>
          </p:nvSpPr>
          <p:spPr bwMode="auto">
            <a:xfrm>
              <a:off x="3560" y="3249"/>
              <a:ext cx="2041" cy="907"/>
            </a:xfrm>
            <a:prstGeom prst="rect">
              <a:avLst/>
            </a:prstGeom>
            <a:solidFill>
              <a:srgbClr val="00FFCC"/>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0" name="Text Box 57"/>
            <p:cNvSpPr txBox="1">
              <a:spLocks noChangeArrowheads="1"/>
            </p:cNvSpPr>
            <p:nvPr/>
          </p:nvSpPr>
          <p:spPr bwMode="auto">
            <a:xfrm>
              <a:off x="4447" y="3884"/>
              <a:ext cx="1101" cy="205"/>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Implementation</a:t>
              </a:r>
            </a:p>
          </p:txBody>
        </p:sp>
      </p:grpSp>
      <p:grpSp>
        <p:nvGrpSpPr>
          <p:cNvPr id="5" name="SmartArt Placeholder 1025"/>
          <p:cNvGrpSpPr>
            <a:grpSpLocks noGrp="1"/>
          </p:cNvGrpSpPr>
          <p:nvPr/>
        </p:nvGrpSpPr>
        <p:grpSpPr bwMode="auto">
          <a:xfrm>
            <a:off x="431800" y="1295400"/>
            <a:ext cx="9380538" cy="4464050"/>
            <a:chOff x="272" y="999"/>
            <a:chExt cx="5909" cy="2812"/>
          </a:xfrm>
        </p:grpSpPr>
        <p:sp>
          <p:nvSpPr>
            <p:cNvPr id="1027" name="AutoShape 3"/>
            <p:cNvSpPr>
              <a:spLocks noChangeAspect="1" noChangeArrowheads="1" noTextEdit="1"/>
            </p:cNvSpPr>
            <p:nvPr/>
          </p:nvSpPr>
          <p:spPr bwMode="auto">
            <a:xfrm>
              <a:off x="272" y="999"/>
              <a:ext cx="5909" cy="2812"/>
            </a:xfrm>
            <a:prstGeom prst="rect">
              <a:avLst/>
            </a:prstGeom>
            <a:noFill/>
            <a:ln w="9525">
              <a:noFill/>
              <a:miter lim="800000"/>
              <a:headEnd/>
              <a:tailEnd/>
            </a:ln>
          </p:spPr>
          <p:txBody>
            <a:bodyPr>
              <a:prstTxWarp prst="textNoShape">
                <a:avLst/>
              </a:prstTxWarp>
            </a:bodyPr>
            <a:lstStyle/>
            <a:p>
              <a:endParaRPr lang="en-US"/>
            </a:p>
          </p:txBody>
        </p:sp>
        <p:cxnSp>
          <p:nvCxnSpPr>
            <p:cNvPr id="1028" name="_s1028"/>
            <p:cNvCxnSpPr>
              <a:cxnSpLocks noChangeShapeType="1"/>
              <a:stCxn id="1042" idx="1"/>
              <a:endCxn id="1041" idx="2"/>
            </p:cNvCxnSpPr>
            <p:nvPr/>
          </p:nvCxnSpPr>
          <p:spPr bwMode="auto">
            <a:xfrm rot="10800000">
              <a:off x="4470" y="3523"/>
              <a:ext cx="156" cy="180"/>
            </a:xfrm>
            <a:prstGeom prst="bentConnector2">
              <a:avLst/>
            </a:prstGeom>
            <a:noFill/>
            <a:ln w="28575">
              <a:solidFill>
                <a:schemeClr val="tx1"/>
              </a:solidFill>
              <a:miter lim="800000"/>
              <a:headEnd type="triangle" w="med" len="med"/>
              <a:tailEnd/>
            </a:ln>
          </p:spPr>
        </p:cxnSp>
        <p:cxnSp>
          <p:nvCxnSpPr>
            <p:cNvPr id="1029" name="_s1029"/>
            <p:cNvCxnSpPr>
              <a:cxnSpLocks noChangeShapeType="1"/>
              <a:stCxn id="1041" idx="1"/>
              <a:endCxn id="1040" idx="2"/>
            </p:cNvCxnSpPr>
            <p:nvPr/>
          </p:nvCxnSpPr>
          <p:spPr bwMode="auto">
            <a:xfrm rot="10800000">
              <a:off x="3848" y="3168"/>
              <a:ext cx="155" cy="265"/>
            </a:xfrm>
            <a:prstGeom prst="bentConnector2">
              <a:avLst/>
            </a:prstGeom>
            <a:noFill/>
            <a:ln w="28575">
              <a:solidFill>
                <a:schemeClr val="tx1"/>
              </a:solidFill>
              <a:miter lim="800000"/>
              <a:headEnd type="triangle" w="med" len="med"/>
              <a:tailEnd/>
            </a:ln>
          </p:spPr>
        </p:cxnSp>
        <p:cxnSp>
          <p:nvCxnSpPr>
            <p:cNvPr id="1030" name="_s1030"/>
            <p:cNvCxnSpPr>
              <a:cxnSpLocks noChangeShapeType="1"/>
              <a:stCxn id="1040" idx="1"/>
              <a:endCxn id="1039" idx="2"/>
            </p:cNvCxnSpPr>
            <p:nvPr/>
          </p:nvCxnSpPr>
          <p:spPr bwMode="auto">
            <a:xfrm rot="10800000">
              <a:off x="3226" y="2847"/>
              <a:ext cx="155" cy="231"/>
            </a:xfrm>
            <a:prstGeom prst="bentConnector2">
              <a:avLst/>
            </a:prstGeom>
            <a:noFill/>
            <a:ln w="28575">
              <a:solidFill>
                <a:schemeClr val="tx1"/>
              </a:solidFill>
              <a:miter lim="800000"/>
              <a:headEnd type="triangle" w="med" len="med"/>
              <a:tailEnd/>
            </a:ln>
          </p:spPr>
        </p:cxnSp>
        <p:cxnSp>
          <p:nvCxnSpPr>
            <p:cNvPr id="1031" name="_s1031"/>
            <p:cNvCxnSpPr>
              <a:cxnSpLocks noChangeShapeType="1"/>
              <a:stCxn id="1039" idx="1"/>
              <a:endCxn id="1038" idx="2"/>
            </p:cNvCxnSpPr>
            <p:nvPr/>
          </p:nvCxnSpPr>
          <p:spPr bwMode="auto">
            <a:xfrm rot="10800000">
              <a:off x="2603" y="2387"/>
              <a:ext cx="156" cy="321"/>
            </a:xfrm>
            <a:prstGeom prst="bentConnector2">
              <a:avLst/>
            </a:prstGeom>
            <a:noFill/>
            <a:ln w="28575">
              <a:solidFill>
                <a:schemeClr val="tx1"/>
              </a:solidFill>
              <a:miter lim="800000"/>
              <a:headEnd type="triangle" w="med" len="med"/>
              <a:tailEnd/>
            </a:ln>
          </p:spPr>
        </p:cxnSp>
        <p:cxnSp>
          <p:nvCxnSpPr>
            <p:cNvPr id="1032" name="_s1032"/>
            <p:cNvCxnSpPr>
              <a:cxnSpLocks noChangeShapeType="1"/>
              <a:stCxn id="1038" idx="1"/>
              <a:endCxn id="1037" idx="2"/>
            </p:cNvCxnSpPr>
            <p:nvPr/>
          </p:nvCxnSpPr>
          <p:spPr bwMode="auto">
            <a:xfrm rot="10800000">
              <a:off x="1981" y="1979"/>
              <a:ext cx="156" cy="269"/>
            </a:xfrm>
            <a:prstGeom prst="bentConnector2">
              <a:avLst/>
            </a:prstGeom>
            <a:noFill/>
            <a:ln w="28575">
              <a:solidFill>
                <a:schemeClr val="tx1"/>
              </a:solidFill>
              <a:miter lim="800000"/>
              <a:headEnd type="triangle" w="med" len="med"/>
              <a:tailEnd/>
            </a:ln>
          </p:spPr>
        </p:cxnSp>
        <p:cxnSp>
          <p:nvCxnSpPr>
            <p:cNvPr id="1033" name="_s1033"/>
            <p:cNvCxnSpPr>
              <a:cxnSpLocks noChangeShapeType="1"/>
              <a:stCxn id="1037" idx="1"/>
              <a:endCxn id="1036" idx="2"/>
            </p:cNvCxnSpPr>
            <p:nvPr/>
          </p:nvCxnSpPr>
          <p:spPr bwMode="auto">
            <a:xfrm rot="10800000">
              <a:off x="1360" y="1612"/>
              <a:ext cx="154" cy="229"/>
            </a:xfrm>
            <a:prstGeom prst="bentConnector2">
              <a:avLst/>
            </a:prstGeom>
            <a:noFill/>
            <a:ln w="28575">
              <a:solidFill>
                <a:schemeClr val="tx1"/>
              </a:solidFill>
              <a:miter lim="800000"/>
              <a:headEnd type="triangle" w="med" len="med"/>
              <a:tailEnd/>
            </a:ln>
          </p:spPr>
        </p:cxnSp>
        <p:cxnSp>
          <p:nvCxnSpPr>
            <p:cNvPr id="1034" name="_s1034"/>
            <p:cNvCxnSpPr>
              <a:cxnSpLocks noChangeShapeType="1"/>
              <a:stCxn id="1036" idx="1"/>
              <a:endCxn id="1035" idx="2"/>
            </p:cNvCxnSpPr>
            <p:nvPr/>
          </p:nvCxnSpPr>
          <p:spPr bwMode="auto">
            <a:xfrm rot="10800000">
              <a:off x="738" y="1342"/>
              <a:ext cx="156" cy="180"/>
            </a:xfrm>
            <a:prstGeom prst="bentConnector2">
              <a:avLst/>
            </a:prstGeom>
            <a:noFill/>
            <a:ln w="28575">
              <a:solidFill>
                <a:schemeClr val="tx1"/>
              </a:solidFill>
              <a:miter lim="800000"/>
              <a:headEnd type="triangle" w="med" len="med"/>
              <a:tailEnd/>
            </a:ln>
          </p:spPr>
        </p:cxnSp>
        <p:sp>
          <p:nvSpPr>
            <p:cNvPr id="1035" name="_s1035"/>
            <p:cNvSpPr>
              <a:spLocks noChangeArrowheads="1"/>
            </p:cNvSpPr>
            <p:nvPr/>
          </p:nvSpPr>
          <p:spPr bwMode="auto">
            <a:xfrm>
              <a:off x="272" y="1162"/>
              <a:ext cx="932"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Identify users</a:t>
              </a:r>
            </a:p>
          </p:txBody>
        </p:sp>
        <p:sp>
          <p:nvSpPr>
            <p:cNvPr id="1036" name="_s1036"/>
            <p:cNvSpPr>
              <a:spLocks noChangeArrowheads="1"/>
            </p:cNvSpPr>
            <p:nvPr/>
          </p:nvSpPr>
          <p:spPr bwMode="auto">
            <a:xfrm>
              <a:off x="894" y="1432"/>
              <a:ext cx="931"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Choose tasks</a:t>
              </a:r>
            </a:p>
          </p:txBody>
        </p:sp>
        <p:sp>
          <p:nvSpPr>
            <p:cNvPr id="1037" name="_s1037"/>
            <p:cNvSpPr>
              <a:spLocks noChangeArrowheads="1"/>
            </p:cNvSpPr>
            <p:nvPr/>
          </p:nvSpPr>
          <p:spPr bwMode="auto">
            <a:xfrm>
              <a:off x="1514" y="1703"/>
              <a:ext cx="934" cy="276"/>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Look at other </a:t>
              </a:r>
            </a:p>
            <a:p>
              <a:pPr algn="ctr" eaLnBrk="1" hangingPunct="1"/>
              <a:r>
                <a:rPr lang="en-GB" sz="1400" b="1"/>
                <a:t>systems</a:t>
              </a:r>
            </a:p>
          </p:txBody>
        </p:sp>
        <p:sp>
          <p:nvSpPr>
            <p:cNvPr id="1038" name="_s1038"/>
            <p:cNvSpPr>
              <a:spLocks noChangeArrowheads="1"/>
            </p:cNvSpPr>
            <p:nvPr/>
          </p:nvSpPr>
          <p:spPr bwMode="auto">
            <a:xfrm>
              <a:off x="2137" y="2109"/>
              <a:ext cx="932" cy="278"/>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tasks</a:t>
              </a:r>
            </a:p>
            <a:p>
              <a:pPr algn="ctr" eaLnBrk="1" hangingPunct="1"/>
              <a:r>
                <a:rPr lang="en-GB" sz="1400" b="1"/>
                <a:t> into scenarios</a:t>
              </a:r>
            </a:p>
          </p:txBody>
        </p:sp>
        <p:sp>
          <p:nvSpPr>
            <p:cNvPr id="1039" name="_s1039"/>
            <p:cNvSpPr>
              <a:spLocks noChangeArrowheads="1"/>
            </p:cNvSpPr>
            <p:nvPr/>
          </p:nvSpPr>
          <p:spPr bwMode="auto">
            <a:xfrm>
              <a:off x="2759" y="2568"/>
              <a:ext cx="933" cy="279"/>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040" name="_s1040"/>
            <p:cNvSpPr>
              <a:spLocks noChangeArrowheads="1"/>
            </p:cNvSpPr>
            <p:nvPr/>
          </p:nvSpPr>
          <p:spPr bwMode="auto">
            <a:xfrm>
              <a:off x="3381" y="2988"/>
              <a:ext cx="933"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Evaluate</a:t>
              </a:r>
            </a:p>
          </p:txBody>
        </p:sp>
        <p:sp>
          <p:nvSpPr>
            <p:cNvPr id="1041" name="_s1041"/>
            <p:cNvSpPr>
              <a:spLocks noChangeArrowheads="1"/>
            </p:cNvSpPr>
            <p:nvPr/>
          </p:nvSpPr>
          <p:spPr bwMode="auto">
            <a:xfrm>
              <a:off x="4003" y="3343"/>
              <a:ext cx="934" cy="18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042" name="_s1042"/>
            <p:cNvSpPr>
              <a:spLocks noChangeArrowheads="1"/>
            </p:cNvSpPr>
            <p:nvPr/>
          </p:nvSpPr>
          <p:spPr bwMode="auto">
            <a:xfrm>
              <a:off x="4626" y="3613"/>
              <a:ext cx="932" cy="18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043" name="AutoShape 19"/>
            <p:cNvCxnSpPr>
              <a:cxnSpLocks noChangeShapeType="1"/>
              <a:stCxn id="1042" idx="0"/>
              <a:endCxn id="1041" idx="3"/>
            </p:cNvCxnSpPr>
            <p:nvPr/>
          </p:nvCxnSpPr>
          <p:spPr bwMode="auto">
            <a:xfrm rot="5400000" flipH="1">
              <a:off x="4925" y="3445"/>
              <a:ext cx="180" cy="155"/>
            </a:xfrm>
            <a:prstGeom prst="bentConnector2">
              <a:avLst/>
            </a:prstGeom>
            <a:noFill/>
            <a:ln w="28575">
              <a:solidFill>
                <a:schemeClr val="tx1"/>
              </a:solidFill>
              <a:miter lim="800000"/>
              <a:headEnd/>
              <a:tailEnd type="triangle" w="med" len="med"/>
            </a:ln>
            <a:effectLst/>
          </p:spPr>
        </p:cxnSp>
        <p:cxnSp>
          <p:nvCxnSpPr>
            <p:cNvPr id="1044" name="AutoShape 20"/>
            <p:cNvCxnSpPr>
              <a:cxnSpLocks noChangeShapeType="1"/>
              <a:stCxn id="1040" idx="0"/>
              <a:endCxn id="1039" idx="3"/>
            </p:cNvCxnSpPr>
            <p:nvPr/>
          </p:nvCxnSpPr>
          <p:spPr bwMode="auto">
            <a:xfrm rot="5400000" flipH="1">
              <a:off x="3630" y="2770"/>
              <a:ext cx="280" cy="156"/>
            </a:xfrm>
            <a:prstGeom prst="bentConnector2">
              <a:avLst/>
            </a:prstGeom>
            <a:noFill/>
            <a:ln w="28575">
              <a:solidFill>
                <a:schemeClr val="tx1"/>
              </a:solidFill>
              <a:miter lim="800000"/>
              <a:headEnd/>
              <a:tailEnd type="triangle" w="med" len="med"/>
            </a:ln>
            <a:effectLst/>
          </p:spPr>
        </p:cxnSp>
      </p:grpSp>
      <p:grpSp>
        <p:nvGrpSpPr>
          <p:cNvPr id="6" name="Group 19"/>
          <p:cNvGrpSpPr>
            <a:grpSpLocks/>
          </p:cNvGrpSpPr>
          <p:nvPr/>
        </p:nvGrpSpPr>
        <p:grpSpPr bwMode="auto">
          <a:xfrm>
            <a:off x="5334000" y="1797050"/>
            <a:ext cx="3419475" cy="3276600"/>
            <a:chOff x="5334000" y="1797050"/>
            <a:chExt cx="3419475" cy="3276600"/>
          </a:xfrm>
        </p:grpSpPr>
        <p:sp>
          <p:nvSpPr>
            <p:cNvPr id="1056" name="TextBox 4"/>
            <p:cNvSpPr txBox="1">
              <a:spLocks noChangeArrowheads="1"/>
            </p:cNvSpPr>
            <p:nvPr/>
          </p:nvSpPr>
          <p:spPr bwMode="auto">
            <a:xfrm>
              <a:off x="5334000" y="1797050"/>
              <a:ext cx="3419475" cy="369888"/>
            </a:xfrm>
            <a:prstGeom prst="rect">
              <a:avLst/>
            </a:prstGeom>
            <a:solidFill>
              <a:srgbClr val="FFC000"/>
            </a:solid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Note ESSENTIAL iterative loops!</a:t>
              </a:r>
            </a:p>
          </p:txBody>
        </p:sp>
        <p:cxnSp>
          <p:nvCxnSpPr>
            <p:cNvPr id="19" name="Straight Arrow Connector 18"/>
            <p:cNvCxnSpPr>
              <a:stCxn id="1056" idx="2"/>
            </p:cNvCxnSpPr>
            <p:nvPr/>
          </p:nvCxnSpPr>
          <p:spPr>
            <a:xfrm rot="5400000">
              <a:off x="5688013" y="2651125"/>
              <a:ext cx="1839912" cy="871538"/>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56" idx="2"/>
            </p:cNvCxnSpPr>
            <p:nvPr/>
          </p:nvCxnSpPr>
          <p:spPr>
            <a:xfrm rot="16200000" flipH="1">
              <a:off x="6107113" y="3103563"/>
              <a:ext cx="2906712" cy="103346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0"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grpSp>
        <p:nvGrpSpPr>
          <p:cNvPr id="7" name="Group 20"/>
          <p:cNvGrpSpPr>
            <a:grpSpLocks/>
          </p:cNvGrpSpPr>
          <p:nvPr/>
        </p:nvGrpSpPr>
        <p:grpSpPr bwMode="auto">
          <a:xfrm>
            <a:off x="457200" y="4724400"/>
            <a:ext cx="6477000" cy="1044575"/>
            <a:chOff x="457200" y="4724400"/>
            <a:chExt cx="6477000" cy="1044575"/>
          </a:xfrm>
        </p:grpSpPr>
        <p:sp>
          <p:nvSpPr>
            <p:cNvPr id="1053" name="TextBox 4"/>
            <p:cNvSpPr txBox="1">
              <a:spLocks noChangeArrowheads="1"/>
            </p:cNvSpPr>
            <p:nvPr/>
          </p:nvSpPr>
          <p:spPr bwMode="auto">
            <a:xfrm>
              <a:off x="457200" y="4845050"/>
              <a:ext cx="3733800" cy="923925"/>
            </a:xfrm>
            <a:prstGeom prst="rect">
              <a:avLst/>
            </a:prstGeom>
            <a:solidFill>
              <a:srgbClr val="FFC000"/>
            </a:solidFill>
            <a:ln w="9525">
              <a:solidFill>
                <a:schemeClr val="tx1"/>
              </a:solidFill>
              <a:miter lim="800000"/>
              <a:headEnd/>
              <a:tailEnd/>
            </a:ln>
          </p:spPr>
          <p:txBody>
            <a:bodyPr>
              <a:prstTxWarp prst="textNoShape">
                <a:avLst/>
              </a:prstTxWarp>
              <a:spAutoFit/>
            </a:bodyPr>
            <a:lstStyle/>
            <a:p>
              <a:pPr eaLnBrk="1" hangingPunct="1"/>
              <a:r>
                <a:rPr lang="en-US">
                  <a:latin typeface="Constantia" pitchFamily="-101" charset="0"/>
                </a:rPr>
                <a:t>Make sure testers are REAL </a:t>
              </a:r>
            </a:p>
            <a:p>
              <a:pPr eaLnBrk="1" hangingPunct="1"/>
              <a:r>
                <a:rPr lang="en-US">
                  <a:latin typeface="Constantia" pitchFamily="-101" charset="0"/>
                </a:rPr>
                <a:t>users from REPRESENTATIVE user populations, not just SELF!</a:t>
              </a:r>
            </a:p>
          </p:txBody>
        </p:sp>
        <p:cxnSp>
          <p:nvCxnSpPr>
            <p:cNvPr id="30" name="Straight Arrow Connector 29"/>
            <p:cNvCxnSpPr>
              <a:stCxn id="1053" idx="3"/>
            </p:cNvCxnSpPr>
            <p:nvPr/>
          </p:nvCxnSpPr>
          <p:spPr>
            <a:xfrm flipV="1">
              <a:off x="4191000" y="4724400"/>
              <a:ext cx="914400" cy="582613"/>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53" idx="3"/>
            </p:cNvCxnSpPr>
            <p:nvPr/>
          </p:nvCxnSpPr>
          <p:spPr>
            <a:xfrm>
              <a:off x="4191000" y="5307013"/>
              <a:ext cx="2743200" cy="33178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2" name="Slide Number Placeholder 6"/>
          <p:cNvSpPr>
            <a:spLocks noGrp="1"/>
          </p:cNvSpPr>
          <p:nvPr>
            <p:ph type="sldNum" sz="quarter" idx="12"/>
          </p:nvPr>
        </p:nvSpPr>
        <p:spPr bwMode="auto">
          <a:noFill/>
          <a:ln>
            <a:miter lim="800000"/>
            <a:headEnd/>
            <a:tailEnd/>
          </a:ln>
        </p:spPr>
        <p:txBody>
          <a:bodyPr/>
          <a:lstStyle/>
          <a:p>
            <a:fld id="{322A7E4C-FAB2-F64B-920F-004202F6C248}" type="slidenum">
              <a:rPr lang="en-GB"/>
              <a:pPr/>
              <a:t>14</a:t>
            </a:fld>
            <a:endParaRPr lang="en-GB"/>
          </a:p>
        </p:txBody>
      </p:sp>
      <p:sp>
        <p:nvSpPr>
          <p:cNvPr id="8" name="TextBox 7">
            <a:extLst>
              <a:ext uri="{FF2B5EF4-FFF2-40B4-BE49-F238E27FC236}">
                <a16:creationId xmlns:a16="http://schemas.microsoft.com/office/drawing/2014/main" id="{1056F0C9-BDB3-6847-AE95-35B4BE9C8902}"/>
              </a:ext>
            </a:extLst>
          </p:cNvPr>
          <p:cNvSpPr txBox="1"/>
          <p:nvPr/>
        </p:nvSpPr>
        <p:spPr>
          <a:xfrm>
            <a:off x="16263" y="5885417"/>
            <a:ext cx="5917004" cy="369332"/>
          </a:xfrm>
          <a:prstGeom prst="rect">
            <a:avLst/>
          </a:prstGeom>
          <a:noFill/>
        </p:spPr>
        <p:txBody>
          <a:bodyPr wrap="none" rtlCol="0">
            <a:spAutoFit/>
          </a:bodyPr>
          <a:lstStyle/>
          <a:p>
            <a:r>
              <a:rPr lang="en-US" dirty="0">
                <a:solidFill>
                  <a:srgbClr val="FF7F00"/>
                </a:solidFill>
              </a:rPr>
              <a:t>Relate to thesis about relation of implementer and user?</a:t>
            </a:r>
          </a:p>
        </p:txBody>
      </p:sp>
      <p:sp>
        <p:nvSpPr>
          <p:cNvPr id="9" name="Date Placeholder 8">
            <a:extLst>
              <a:ext uri="{FF2B5EF4-FFF2-40B4-BE49-F238E27FC236}">
                <a16:creationId xmlns:a16="http://schemas.microsoft.com/office/drawing/2014/main" id="{577CD9DC-31A0-2F46-80BE-2312283CE3D0}"/>
              </a:ext>
            </a:extLst>
          </p:cNvPr>
          <p:cNvSpPr>
            <a:spLocks noGrp="1"/>
          </p:cNvSpPr>
          <p:nvPr>
            <p:ph type="dt" sz="half" idx="10"/>
          </p:nvPr>
        </p:nvSpPr>
        <p:spPr/>
        <p:txBody>
          <a:bodyPr/>
          <a:lstStyle/>
          <a:p>
            <a:pPr>
              <a:defRPr/>
            </a:pPr>
            <a:r>
              <a:rPr lang="en-US"/>
              <a:t>Some contributions © 2018--2022 DeHon Based on slides © 2009--2017 Badler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User Analysis</a:t>
            </a:r>
          </a:p>
        </p:txBody>
      </p:sp>
      <p:sp>
        <p:nvSpPr>
          <p:cNvPr id="55299" name="Rectangle 3"/>
          <p:cNvSpPr>
            <a:spLocks noGrp="1" noChangeArrowheads="1"/>
          </p:cNvSpPr>
          <p:nvPr>
            <p:ph type="body" idx="1"/>
          </p:nvPr>
        </p:nvSpPr>
        <p:spPr/>
        <p:txBody>
          <a:bodyPr/>
          <a:lstStyle/>
          <a:p>
            <a:pPr eaLnBrk="1" hangingPunct="1"/>
            <a:r>
              <a:rPr lang="en-US" dirty="0"/>
              <a:t>If you don’t understand what the users want to do with a system, you have no realistic prospect of designing an effective interface.</a:t>
            </a:r>
          </a:p>
          <a:p>
            <a:pPr eaLnBrk="1" hangingPunct="1"/>
            <a:endParaRPr lang="en-US" dirty="0"/>
          </a:p>
          <a:p>
            <a:pPr eaLnBrk="1" hangingPunct="1"/>
            <a:r>
              <a:rPr lang="en-US" dirty="0"/>
              <a:t>User analyses must be described in terms that users and other designers can understand.</a:t>
            </a:r>
          </a:p>
          <a:p>
            <a:pPr lvl="1"/>
            <a:r>
              <a:rPr lang="en-US" dirty="0"/>
              <a:t>E.g. -- Scenarios where you describe typical episodes of use</a:t>
            </a:r>
          </a:p>
        </p:txBody>
      </p:sp>
      <p:sp>
        <p:nvSpPr>
          <p:cNvPr id="5530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sp>
        <p:nvSpPr>
          <p:cNvPr id="55301" name="Slide Number Placeholder 5"/>
          <p:cNvSpPr>
            <a:spLocks noGrp="1"/>
          </p:cNvSpPr>
          <p:nvPr>
            <p:ph type="sldNum" sz="quarter" idx="12"/>
          </p:nvPr>
        </p:nvSpPr>
        <p:spPr bwMode="auto">
          <a:noFill/>
          <a:ln>
            <a:miter lim="800000"/>
            <a:headEnd/>
            <a:tailEnd/>
          </a:ln>
        </p:spPr>
        <p:txBody>
          <a:bodyPr/>
          <a:lstStyle/>
          <a:p>
            <a:fld id="{21A20DCE-E376-344E-B668-8D377D0008DC}" type="slidenum">
              <a:rPr lang="en-US"/>
              <a:pPr/>
              <a:t>15</a:t>
            </a:fld>
            <a:endParaRPr lang="en-US"/>
          </a:p>
        </p:txBody>
      </p:sp>
      <p:sp>
        <p:nvSpPr>
          <p:cNvPr id="2" name="Date Placeholder 1">
            <a:extLst>
              <a:ext uri="{FF2B5EF4-FFF2-40B4-BE49-F238E27FC236}">
                <a16:creationId xmlns:a16="http://schemas.microsoft.com/office/drawing/2014/main" id="{328D97B9-83E3-CB48-894F-B621711060C8}"/>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Analysis Techniques</a:t>
            </a:r>
          </a:p>
        </p:txBody>
      </p:sp>
      <p:sp>
        <p:nvSpPr>
          <p:cNvPr id="56323" name="Rectangle 3"/>
          <p:cNvSpPr>
            <a:spLocks noGrp="1" noChangeArrowheads="1"/>
          </p:cNvSpPr>
          <p:nvPr>
            <p:ph type="body" idx="1"/>
          </p:nvPr>
        </p:nvSpPr>
        <p:spPr/>
        <p:txBody>
          <a:bodyPr/>
          <a:lstStyle/>
          <a:p>
            <a:pPr eaLnBrk="1" hangingPunct="1"/>
            <a:r>
              <a:rPr lang="en-US" dirty="0"/>
              <a:t>Task analysis</a:t>
            </a:r>
          </a:p>
          <a:p>
            <a:pPr lvl="1" eaLnBrk="1" hangingPunct="1"/>
            <a:r>
              <a:rPr lang="en-US" dirty="0"/>
              <a:t>Models the steps involved in </a:t>
            </a:r>
            <a:br>
              <a:rPr lang="en-US" dirty="0"/>
            </a:br>
            <a:r>
              <a:rPr lang="en-US" dirty="0"/>
              <a:t>completing a task.</a:t>
            </a:r>
          </a:p>
          <a:p>
            <a:pPr eaLnBrk="1" hangingPunct="1"/>
            <a:r>
              <a:rPr lang="en-US" dirty="0"/>
              <a:t>Interviewing and questionnaires</a:t>
            </a:r>
          </a:p>
          <a:p>
            <a:pPr lvl="1" eaLnBrk="1" hangingPunct="1"/>
            <a:r>
              <a:rPr lang="en-US" dirty="0"/>
              <a:t>Asks the users about the work they do.</a:t>
            </a:r>
          </a:p>
          <a:p>
            <a:pPr eaLnBrk="1" hangingPunct="1"/>
            <a:r>
              <a:rPr lang="en-US" dirty="0"/>
              <a:t>Ethnography</a:t>
            </a:r>
          </a:p>
          <a:p>
            <a:pPr lvl="1" eaLnBrk="1" hangingPunct="1"/>
            <a:r>
              <a:rPr lang="en-US" dirty="0"/>
              <a:t>Observes the user at work.</a:t>
            </a:r>
          </a:p>
        </p:txBody>
      </p:sp>
      <p:sp>
        <p:nvSpPr>
          <p:cNvPr id="56324"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56325" name="Slide Number Placeholder 5"/>
          <p:cNvSpPr>
            <a:spLocks noGrp="1"/>
          </p:cNvSpPr>
          <p:nvPr>
            <p:ph type="sldNum" sz="quarter" idx="12"/>
          </p:nvPr>
        </p:nvSpPr>
        <p:spPr bwMode="auto">
          <a:noFill/>
          <a:ln>
            <a:miter lim="800000"/>
            <a:headEnd/>
            <a:tailEnd/>
          </a:ln>
        </p:spPr>
        <p:txBody>
          <a:bodyPr/>
          <a:lstStyle/>
          <a:p>
            <a:fld id="{1AD57ABD-C714-AE42-9C56-D9E205988271}" type="slidenum">
              <a:rPr lang="en-US"/>
              <a:pPr/>
              <a:t>16</a:t>
            </a:fld>
            <a:endParaRPr lang="en-US"/>
          </a:p>
        </p:txBody>
      </p:sp>
      <p:sp>
        <p:nvSpPr>
          <p:cNvPr id="2" name="Date Placeholder 1">
            <a:extLst>
              <a:ext uri="{FF2B5EF4-FFF2-40B4-BE49-F238E27FC236}">
                <a16:creationId xmlns:a16="http://schemas.microsoft.com/office/drawing/2014/main" id="{3BF97345-3F1A-7E4A-968A-F51EB8D6FA0F}"/>
              </a:ext>
            </a:extLst>
          </p:cNvPr>
          <p:cNvSpPr>
            <a:spLocks noGrp="1"/>
          </p:cNvSpPr>
          <p:nvPr>
            <p:ph type="dt" sz="half" idx="10"/>
          </p:nvPr>
        </p:nvSpPr>
        <p:spPr/>
        <p:txBody>
          <a:bodyPr/>
          <a:lstStyle/>
          <a:p>
            <a:r>
              <a:rPr lang="en-US"/>
              <a:t>Some contributions © 2018--2022 DeHon Based on slides © 2009--2017 Badler</a:t>
            </a:r>
          </a:p>
        </p:txBody>
      </p:sp>
      <p:grpSp>
        <p:nvGrpSpPr>
          <p:cNvPr id="3" name="Group 2">
            <a:extLst>
              <a:ext uri="{FF2B5EF4-FFF2-40B4-BE49-F238E27FC236}">
                <a16:creationId xmlns:a16="http://schemas.microsoft.com/office/drawing/2014/main" id="{8F17B189-026F-F045-95B9-82FB6E759D17}"/>
              </a:ext>
            </a:extLst>
          </p:cNvPr>
          <p:cNvGrpSpPr/>
          <p:nvPr/>
        </p:nvGrpSpPr>
        <p:grpSpPr>
          <a:xfrm>
            <a:off x="4572000" y="1402739"/>
            <a:ext cx="4440238" cy="1944687"/>
            <a:chOff x="431800" y="1554163"/>
            <a:chExt cx="4440238" cy="1944687"/>
          </a:xfrm>
        </p:grpSpPr>
        <p:cxnSp>
          <p:nvCxnSpPr>
            <p:cNvPr id="7" name="_s1032">
              <a:extLst>
                <a:ext uri="{FF2B5EF4-FFF2-40B4-BE49-F238E27FC236}">
                  <a16:creationId xmlns:a16="http://schemas.microsoft.com/office/drawing/2014/main" id="{51E46E9D-DBED-B54A-B45A-C994676C2D5F}"/>
                </a:ext>
              </a:extLst>
            </p:cNvPr>
            <p:cNvCxnSpPr>
              <a:cxnSpLocks noChangeShapeType="1"/>
              <a:stCxn id="13" idx="1"/>
              <a:endCxn id="12" idx="2"/>
            </p:cNvCxnSpPr>
            <p:nvPr/>
          </p:nvCxnSpPr>
          <p:spPr bwMode="auto">
            <a:xfrm rot="10800000">
              <a:off x="3144838" y="2851150"/>
              <a:ext cx="247650" cy="427038"/>
            </a:xfrm>
            <a:prstGeom prst="bentConnector2">
              <a:avLst/>
            </a:prstGeom>
            <a:noFill/>
            <a:ln w="28575">
              <a:solidFill>
                <a:schemeClr val="tx1"/>
              </a:solidFill>
              <a:miter lim="800000"/>
              <a:headEnd type="triangle" w="med" len="med"/>
              <a:tailEnd/>
            </a:ln>
          </p:spPr>
        </p:cxnSp>
        <p:cxnSp>
          <p:nvCxnSpPr>
            <p:cNvPr id="8" name="_s1033">
              <a:extLst>
                <a:ext uri="{FF2B5EF4-FFF2-40B4-BE49-F238E27FC236}">
                  <a16:creationId xmlns:a16="http://schemas.microsoft.com/office/drawing/2014/main" id="{A0914D4E-B571-AC43-B3F0-4D05BAD2601D}"/>
                </a:ext>
              </a:extLst>
            </p:cNvPr>
            <p:cNvCxnSpPr>
              <a:cxnSpLocks noChangeShapeType="1"/>
              <a:stCxn id="12" idx="1"/>
              <a:endCxn id="11" idx="2"/>
            </p:cNvCxnSpPr>
            <p:nvPr/>
          </p:nvCxnSpPr>
          <p:spPr bwMode="auto">
            <a:xfrm rot="10800000">
              <a:off x="2159000" y="2268538"/>
              <a:ext cx="244475" cy="363538"/>
            </a:xfrm>
            <a:prstGeom prst="bentConnector2">
              <a:avLst/>
            </a:prstGeom>
            <a:noFill/>
            <a:ln w="28575">
              <a:solidFill>
                <a:schemeClr val="tx1"/>
              </a:solidFill>
              <a:miter lim="800000"/>
              <a:headEnd type="triangle" w="med" len="med"/>
              <a:tailEnd/>
            </a:ln>
          </p:spPr>
        </p:cxnSp>
        <p:cxnSp>
          <p:nvCxnSpPr>
            <p:cNvPr id="9" name="_s1034">
              <a:extLst>
                <a:ext uri="{FF2B5EF4-FFF2-40B4-BE49-F238E27FC236}">
                  <a16:creationId xmlns:a16="http://schemas.microsoft.com/office/drawing/2014/main" id="{683AC4F1-194B-3B47-B3B0-9019D33FD6C9}"/>
                </a:ext>
              </a:extLst>
            </p:cNvPr>
            <p:cNvCxnSpPr>
              <a:cxnSpLocks noChangeShapeType="1"/>
              <a:stCxn id="11" idx="1"/>
              <a:endCxn id="10" idx="2"/>
            </p:cNvCxnSpPr>
            <p:nvPr/>
          </p:nvCxnSpPr>
          <p:spPr bwMode="auto">
            <a:xfrm rot="10800000">
              <a:off x="1171575" y="1839913"/>
              <a:ext cx="247650" cy="285750"/>
            </a:xfrm>
            <a:prstGeom prst="bentConnector2">
              <a:avLst/>
            </a:prstGeom>
            <a:noFill/>
            <a:ln w="28575">
              <a:solidFill>
                <a:schemeClr val="tx1"/>
              </a:solidFill>
              <a:miter lim="800000"/>
              <a:headEnd type="triangle" w="med" len="med"/>
              <a:tailEnd/>
            </a:ln>
          </p:spPr>
        </p:cxnSp>
        <p:sp>
          <p:nvSpPr>
            <p:cNvPr id="10" name="_s1035">
              <a:extLst>
                <a:ext uri="{FF2B5EF4-FFF2-40B4-BE49-F238E27FC236}">
                  <a16:creationId xmlns:a16="http://schemas.microsoft.com/office/drawing/2014/main" id="{080F583F-A9E3-874E-AD0D-E8B5C98C92E2}"/>
                </a:ext>
              </a:extLst>
            </p:cNvPr>
            <p:cNvSpPr>
              <a:spLocks noChangeArrowheads="1"/>
            </p:cNvSpPr>
            <p:nvPr/>
          </p:nvSpPr>
          <p:spPr bwMode="auto">
            <a:xfrm>
              <a:off x="431800" y="1554163"/>
              <a:ext cx="1479550" cy="2857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Identify users</a:t>
              </a:r>
            </a:p>
          </p:txBody>
        </p:sp>
        <p:sp>
          <p:nvSpPr>
            <p:cNvPr id="11" name="_s1036">
              <a:extLst>
                <a:ext uri="{FF2B5EF4-FFF2-40B4-BE49-F238E27FC236}">
                  <a16:creationId xmlns:a16="http://schemas.microsoft.com/office/drawing/2014/main" id="{D7CF5DEC-484F-F242-8CD2-C3FEEE0E00E7}"/>
                </a:ext>
              </a:extLst>
            </p:cNvPr>
            <p:cNvSpPr>
              <a:spLocks noChangeArrowheads="1"/>
            </p:cNvSpPr>
            <p:nvPr/>
          </p:nvSpPr>
          <p:spPr bwMode="auto">
            <a:xfrm>
              <a:off x="1419225" y="1982788"/>
              <a:ext cx="1477963" cy="2857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Choose tasks</a:t>
              </a:r>
            </a:p>
          </p:txBody>
        </p:sp>
        <p:sp>
          <p:nvSpPr>
            <p:cNvPr id="12" name="_s1037">
              <a:extLst>
                <a:ext uri="{FF2B5EF4-FFF2-40B4-BE49-F238E27FC236}">
                  <a16:creationId xmlns:a16="http://schemas.microsoft.com/office/drawing/2014/main" id="{C40DE96E-7AA4-3544-ABB9-022DEC5276B3}"/>
                </a:ext>
              </a:extLst>
            </p:cNvPr>
            <p:cNvSpPr>
              <a:spLocks noChangeArrowheads="1"/>
            </p:cNvSpPr>
            <p:nvPr/>
          </p:nvSpPr>
          <p:spPr bwMode="auto">
            <a:xfrm>
              <a:off x="2403475" y="2413000"/>
              <a:ext cx="1482725" cy="4381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Look at other </a:t>
              </a:r>
            </a:p>
            <a:p>
              <a:pPr algn="ctr" eaLnBrk="1" hangingPunct="1"/>
              <a:r>
                <a:rPr lang="en-GB" sz="1400" b="1"/>
                <a:t>systems</a:t>
              </a:r>
            </a:p>
          </p:txBody>
        </p:sp>
        <p:sp>
          <p:nvSpPr>
            <p:cNvPr id="13" name="_s1038">
              <a:extLst>
                <a:ext uri="{FF2B5EF4-FFF2-40B4-BE49-F238E27FC236}">
                  <a16:creationId xmlns:a16="http://schemas.microsoft.com/office/drawing/2014/main" id="{4E08FA5D-8D37-C443-AA3F-8F677DF1DF06}"/>
                </a:ext>
              </a:extLst>
            </p:cNvPr>
            <p:cNvSpPr>
              <a:spLocks noChangeArrowheads="1"/>
            </p:cNvSpPr>
            <p:nvPr/>
          </p:nvSpPr>
          <p:spPr bwMode="auto">
            <a:xfrm>
              <a:off x="3392488" y="3057525"/>
              <a:ext cx="1479550" cy="441325"/>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tasks</a:t>
              </a:r>
            </a:p>
            <a:p>
              <a:pPr algn="ctr" eaLnBrk="1" hangingPunct="1"/>
              <a:r>
                <a:rPr lang="en-GB" sz="1400" b="1"/>
                <a:t> into scenarios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t>Task Analysis</a:t>
            </a:r>
          </a:p>
        </p:txBody>
      </p:sp>
      <p:sp>
        <p:nvSpPr>
          <p:cNvPr id="57347" name="Content Placeholder 2"/>
          <p:cNvSpPr>
            <a:spLocks noGrp="1"/>
          </p:cNvSpPr>
          <p:nvPr>
            <p:ph idx="1"/>
          </p:nvPr>
        </p:nvSpPr>
        <p:spPr/>
        <p:txBody>
          <a:bodyPr/>
          <a:lstStyle/>
          <a:p>
            <a:pPr eaLnBrk="1" hangingPunct="1"/>
            <a:r>
              <a:rPr lang="en-US" dirty="0"/>
              <a:t>Need to determine what tasks must be accomplished.</a:t>
            </a:r>
          </a:p>
          <a:p>
            <a:pPr eaLnBrk="1" hangingPunct="1"/>
            <a:r>
              <a:rPr lang="en-US" dirty="0"/>
              <a:t>Understand user’s intentions: What user </a:t>
            </a:r>
            <a:r>
              <a:rPr lang="en-US" i="1" dirty="0"/>
              <a:t>wants</a:t>
            </a:r>
            <a:r>
              <a:rPr lang="en-US" dirty="0"/>
              <a:t> (or needs) to do, not necessarily </a:t>
            </a:r>
            <a:r>
              <a:rPr lang="en-US" i="1" dirty="0"/>
              <a:t>how</a:t>
            </a:r>
            <a:r>
              <a:rPr lang="en-US" dirty="0"/>
              <a:t> to do it.</a:t>
            </a:r>
          </a:p>
          <a:p>
            <a:pPr eaLnBrk="1" hangingPunct="1"/>
            <a:r>
              <a:rPr lang="en-US" dirty="0"/>
              <a:t>Task analysis breaks problem into individual task components.</a:t>
            </a:r>
          </a:p>
          <a:p>
            <a:pPr eaLnBrk="1" hangingPunct="1"/>
            <a:r>
              <a:rPr lang="en-US" dirty="0"/>
              <a:t>Top-down task analysis.</a:t>
            </a:r>
          </a:p>
          <a:p>
            <a:pPr eaLnBrk="1" hangingPunct="1"/>
            <a:r>
              <a:rPr lang="en-US" dirty="0"/>
              <a:t>Tasks still need to be wrapped in a UI.</a:t>
            </a:r>
          </a:p>
        </p:txBody>
      </p:sp>
      <p:sp>
        <p:nvSpPr>
          <p:cNvPr id="57348" name="Slide Number Placeholder 4"/>
          <p:cNvSpPr>
            <a:spLocks noGrp="1"/>
          </p:cNvSpPr>
          <p:nvPr>
            <p:ph type="sldNum" sz="quarter" idx="12"/>
          </p:nvPr>
        </p:nvSpPr>
        <p:spPr bwMode="auto">
          <a:noFill/>
          <a:ln>
            <a:miter lim="800000"/>
            <a:headEnd/>
            <a:tailEnd/>
          </a:ln>
        </p:spPr>
        <p:txBody>
          <a:bodyPr/>
          <a:lstStyle/>
          <a:p>
            <a:fld id="{AD6DE916-05DB-604D-8F65-05C3CA0A71F6}" type="slidenum">
              <a:rPr lang="en-US"/>
              <a:pPr/>
              <a:t>17</a:t>
            </a:fld>
            <a:endParaRPr lang="en-US"/>
          </a:p>
        </p:txBody>
      </p:sp>
      <p:sp>
        <p:nvSpPr>
          <p:cNvPr id="2" name="Date Placeholder 1">
            <a:extLst>
              <a:ext uri="{FF2B5EF4-FFF2-40B4-BE49-F238E27FC236}">
                <a16:creationId xmlns:a16="http://schemas.microsoft.com/office/drawing/2014/main" id="{CA12AEA3-D66E-F543-96FA-F80C731DFA9A}"/>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86" name="Rectangle 2"/>
          <p:cNvSpPr>
            <a:spLocks noGrp="1" noChangeArrowheads="1"/>
          </p:cNvSpPr>
          <p:nvPr>
            <p:ph type="title"/>
          </p:nvPr>
        </p:nvSpPr>
        <p:spPr>
          <a:xfrm>
            <a:off x="0" y="274638"/>
            <a:ext cx="9144000" cy="1143000"/>
          </a:xfrm>
        </p:spPr>
        <p:txBody>
          <a:bodyPr>
            <a:normAutofit fontScale="90000"/>
          </a:bodyPr>
          <a:lstStyle/>
          <a:p>
            <a:pPr algn="ctr"/>
            <a:r>
              <a:rPr lang="en-GB" sz="4300"/>
              <a:t>Example Task Analysis: Using PowerPoint</a:t>
            </a:r>
          </a:p>
        </p:txBody>
      </p:sp>
      <p:grpSp>
        <p:nvGrpSpPr>
          <p:cNvPr id="2" name="SmartArt Placeholder 2049"/>
          <p:cNvGrpSpPr>
            <a:grpSpLocks noGrp="1"/>
          </p:cNvGrpSpPr>
          <p:nvPr/>
        </p:nvGrpSpPr>
        <p:grpSpPr bwMode="auto">
          <a:xfrm>
            <a:off x="360363" y="1585913"/>
            <a:ext cx="8280400" cy="4464050"/>
            <a:chOff x="227" y="999"/>
            <a:chExt cx="5216" cy="2812"/>
          </a:xfrm>
        </p:grpSpPr>
        <p:sp>
          <p:nvSpPr>
            <p:cNvPr id="2051" name="AutoShape 3"/>
            <p:cNvSpPr>
              <a:spLocks noChangeAspect="1" noChangeArrowheads="1" noTextEdit="1"/>
            </p:cNvSpPr>
            <p:nvPr/>
          </p:nvSpPr>
          <p:spPr bwMode="auto">
            <a:xfrm>
              <a:off x="227" y="999"/>
              <a:ext cx="5216" cy="2812"/>
            </a:xfrm>
            <a:prstGeom prst="rect">
              <a:avLst/>
            </a:prstGeom>
            <a:noFill/>
            <a:ln w="9525">
              <a:noFill/>
              <a:miter lim="800000"/>
              <a:headEnd/>
              <a:tailEnd/>
            </a:ln>
          </p:spPr>
          <p:txBody>
            <a:bodyPr>
              <a:prstTxWarp prst="textNoShape">
                <a:avLst/>
              </a:prstTxWarp>
            </a:bodyPr>
            <a:lstStyle/>
            <a:p>
              <a:endParaRPr lang="en-US"/>
            </a:p>
          </p:txBody>
        </p:sp>
        <p:cxnSp>
          <p:nvCxnSpPr>
            <p:cNvPr id="2052" name="_s2052"/>
            <p:cNvCxnSpPr>
              <a:cxnSpLocks noChangeShapeType="1"/>
              <a:stCxn id="2074" idx="0"/>
              <a:endCxn id="2069" idx="2"/>
            </p:cNvCxnSpPr>
            <p:nvPr/>
          </p:nvCxnSpPr>
          <p:spPr bwMode="auto">
            <a:xfrm rot="5400000" flipH="1">
              <a:off x="3209" y="2145"/>
              <a:ext cx="393" cy="1780"/>
            </a:xfrm>
            <a:prstGeom prst="bentConnector3">
              <a:avLst>
                <a:gd name="adj1" fmla="val 41218"/>
              </a:avLst>
            </a:prstGeom>
            <a:noFill/>
            <a:ln w="28575">
              <a:solidFill>
                <a:schemeClr val="tx1"/>
              </a:solidFill>
              <a:miter lim="800000"/>
              <a:headEnd/>
              <a:tailEnd/>
            </a:ln>
          </p:spPr>
        </p:cxnSp>
        <p:cxnSp>
          <p:nvCxnSpPr>
            <p:cNvPr id="2053" name="_s2053"/>
            <p:cNvCxnSpPr>
              <a:cxnSpLocks noChangeShapeType="1"/>
              <a:stCxn id="2073" idx="0"/>
              <a:endCxn id="2069" idx="2"/>
            </p:cNvCxnSpPr>
            <p:nvPr/>
          </p:nvCxnSpPr>
          <p:spPr bwMode="auto">
            <a:xfrm rot="5400000" flipH="1">
              <a:off x="2616" y="2738"/>
              <a:ext cx="393" cy="593"/>
            </a:xfrm>
            <a:prstGeom prst="bentConnector3">
              <a:avLst>
                <a:gd name="adj1" fmla="val 40963"/>
              </a:avLst>
            </a:prstGeom>
            <a:noFill/>
            <a:ln w="28575">
              <a:solidFill>
                <a:schemeClr val="tx1"/>
              </a:solidFill>
              <a:miter lim="800000"/>
              <a:headEnd/>
              <a:tailEnd/>
            </a:ln>
          </p:spPr>
        </p:cxnSp>
        <p:cxnSp>
          <p:nvCxnSpPr>
            <p:cNvPr id="2054" name="_s2054"/>
            <p:cNvCxnSpPr>
              <a:cxnSpLocks noChangeShapeType="1"/>
              <a:stCxn id="2072" idx="0"/>
              <a:endCxn id="2069" idx="2"/>
            </p:cNvCxnSpPr>
            <p:nvPr/>
          </p:nvCxnSpPr>
          <p:spPr bwMode="auto">
            <a:xfrm rot="16200000">
              <a:off x="2023" y="2738"/>
              <a:ext cx="393" cy="593"/>
            </a:xfrm>
            <a:prstGeom prst="bentConnector3">
              <a:avLst>
                <a:gd name="adj1" fmla="val 40963"/>
              </a:avLst>
            </a:prstGeom>
            <a:noFill/>
            <a:ln w="28575">
              <a:solidFill>
                <a:schemeClr val="tx1"/>
              </a:solidFill>
              <a:miter lim="800000"/>
              <a:headEnd/>
              <a:tailEnd/>
            </a:ln>
          </p:spPr>
        </p:cxnSp>
        <p:cxnSp>
          <p:nvCxnSpPr>
            <p:cNvPr id="2055" name="_s2055"/>
            <p:cNvCxnSpPr>
              <a:cxnSpLocks noChangeShapeType="1"/>
              <a:stCxn id="2071" idx="0"/>
              <a:endCxn id="2069" idx="2"/>
            </p:cNvCxnSpPr>
            <p:nvPr/>
          </p:nvCxnSpPr>
          <p:spPr bwMode="auto">
            <a:xfrm rot="16200000">
              <a:off x="1429" y="2145"/>
              <a:ext cx="393" cy="1780"/>
            </a:xfrm>
            <a:prstGeom prst="bentConnector3">
              <a:avLst>
                <a:gd name="adj1" fmla="val 41218"/>
              </a:avLst>
            </a:prstGeom>
            <a:noFill/>
            <a:ln w="28575">
              <a:solidFill>
                <a:schemeClr val="tx1"/>
              </a:solidFill>
              <a:miter lim="800000"/>
              <a:headEnd/>
              <a:tailEnd/>
            </a:ln>
          </p:spPr>
        </p:cxnSp>
        <p:cxnSp>
          <p:nvCxnSpPr>
            <p:cNvPr id="2056" name="_s2056"/>
            <p:cNvCxnSpPr>
              <a:cxnSpLocks noChangeShapeType="1"/>
              <a:stCxn id="2070" idx="0"/>
              <a:endCxn id="2065" idx="2"/>
            </p:cNvCxnSpPr>
            <p:nvPr/>
          </p:nvCxnSpPr>
          <p:spPr bwMode="auto">
            <a:xfrm rot="5400000" flipH="1">
              <a:off x="2924" y="1769"/>
              <a:ext cx="371" cy="1187"/>
            </a:xfrm>
            <a:prstGeom prst="bentConnector3">
              <a:avLst>
                <a:gd name="adj1" fmla="val 43935"/>
              </a:avLst>
            </a:prstGeom>
            <a:noFill/>
            <a:ln w="28575">
              <a:solidFill>
                <a:schemeClr val="tx1"/>
              </a:solidFill>
              <a:miter lim="800000"/>
              <a:headEnd/>
              <a:tailEnd/>
            </a:ln>
          </p:spPr>
        </p:cxnSp>
        <p:cxnSp>
          <p:nvCxnSpPr>
            <p:cNvPr id="2057" name="_s2057"/>
            <p:cNvCxnSpPr>
              <a:cxnSpLocks noChangeShapeType="1"/>
              <a:stCxn id="2069" idx="0"/>
              <a:endCxn id="2065" idx="2"/>
            </p:cNvCxnSpPr>
            <p:nvPr/>
          </p:nvCxnSpPr>
          <p:spPr bwMode="auto">
            <a:xfrm rot="16200000">
              <a:off x="2331" y="2362"/>
              <a:ext cx="371" cy="1"/>
            </a:xfrm>
            <a:prstGeom prst="straightConnector1">
              <a:avLst/>
            </a:prstGeom>
            <a:noFill/>
            <a:ln w="28575">
              <a:solidFill>
                <a:schemeClr val="tx1"/>
              </a:solidFill>
              <a:round/>
              <a:headEnd/>
              <a:tailEnd/>
            </a:ln>
          </p:spPr>
        </p:cxnSp>
        <p:cxnSp>
          <p:nvCxnSpPr>
            <p:cNvPr id="2058" name="_s2058"/>
            <p:cNvCxnSpPr>
              <a:cxnSpLocks noChangeShapeType="1"/>
              <a:stCxn id="2068" idx="0"/>
              <a:endCxn id="2065" idx="2"/>
            </p:cNvCxnSpPr>
            <p:nvPr/>
          </p:nvCxnSpPr>
          <p:spPr bwMode="auto">
            <a:xfrm rot="16200000">
              <a:off x="1440" y="1473"/>
              <a:ext cx="371" cy="1780"/>
            </a:xfrm>
            <a:prstGeom prst="bentConnector3">
              <a:avLst>
                <a:gd name="adj1" fmla="val 44204"/>
              </a:avLst>
            </a:prstGeom>
            <a:noFill/>
            <a:ln w="28575">
              <a:solidFill>
                <a:schemeClr val="tx1"/>
              </a:solidFill>
              <a:miter lim="800000"/>
              <a:headEnd/>
              <a:tailEnd/>
            </a:ln>
          </p:spPr>
        </p:cxnSp>
        <p:cxnSp>
          <p:nvCxnSpPr>
            <p:cNvPr id="2059" name="_s2059"/>
            <p:cNvCxnSpPr>
              <a:cxnSpLocks noChangeShapeType="1"/>
              <a:stCxn id="2067" idx="0"/>
              <a:endCxn id="2063" idx="2"/>
            </p:cNvCxnSpPr>
            <p:nvPr/>
          </p:nvCxnSpPr>
          <p:spPr bwMode="auto">
            <a:xfrm rot="5400000" flipH="1">
              <a:off x="3665" y="643"/>
              <a:ext cx="374" cy="2077"/>
            </a:xfrm>
            <a:prstGeom prst="bentConnector3">
              <a:avLst>
                <a:gd name="adj1" fmla="val 45986"/>
              </a:avLst>
            </a:prstGeom>
            <a:noFill/>
            <a:ln w="28575">
              <a:solidFill>
                <a:schemeClr val="tx1"/>
              </a:solidFill>
              <a:miter lim="800000"/>
              <a:headEnd/>
              <a:tailEnd/>
            </a:ln>
          </p:spPr>
        </p:cxnSp>
        <p:cxnSp>
          <p:nvCxnSpPr>
            <p:cNvPr id="2060" name="_s2060"/>
            <p:cNvCxnSpPr>
              <a:cxnSpLocks noChangeShapeType="1"/>
              <a:stCxn id="2066" idx="0"/>
              <a:endCxn id="2063" idx="2"/>
            </p:cNvCxnSpPr>
            <p:nvPr/>
          </p:nvCxnSpPr>
          <p:spPr bwMode="auto">
            <a:xfrm rot="5400000" flipH="1">
              <a:off x="3071" y="1237"/>
              <a:ext cx="374" cy="890"/>
            </a:xfrm>
            <a:prstGeom prst="bentConnector3">
              <a:avLst>
                <a:gd name="adj1" fmla="val 46255"/>
              </a:avLst>
            </a:prstGeom>
            <a:noFill/>
            <a:ln w="28575">
              <a:solidFill>
                <a:schemeClr val="tx1"/>
              </a:solidFill>
              <a:miter lim="800000"/>
              <a:headEnd/>
              <a:tailEnd/>
            </a:ln>
          </p:spPr>
        </p:cxnSp>
        <p:cxnSp>
          <p:nvCxnSpPr>
            <p:cNvPr id="2061" name="_s2061"/>
            <p:cNvCxnSpPr>
              <a:cxnSpLocks noChangeShapeType="1"/>
              <a:stCxn id="2065" idx="0"/>
              <a:endCxn id="2063" idx="2"/>
            </p:cNvCxnSpPr>
            <p:nvPr/>
          </p:nvCxnSpPr>
          <p:spPr bwMode="auto">
            <a:xfrm rot="16200000">
              <a:off x="2478" y="1533"/>
              <a:ext cx="374" cy="297"/>
            </a:xfrm>
            <a:prstGeom prst="bentConnector3">
              <a:avLst>
                <a:gd name="adj1" fmla="val 45986"/>
              </a:avLst>
            </a:prstGeom>
            <a:noFill/>
            <a:ln w="28575">
              <a:solidFill>
                <a:schemeClr val="tx1"/>
              </a:solidFill>
              <a:miter lim="800000"/>
              <a:headEnd/>
              <a:tailEnd/>
            </a:ln>
          </p:spPr>
        </p:cxnSp>
        <p:cxnSp>
          <p:nvCxnSpPr>
            <p:cNvPr id="2062" name="_s2062"/>
            <p:cNvCxnSpPr>
              <a:cxnSpLocks noChangeShapeType="1"/>
              <a:stCxn id="2064" idx="0"/>
              <a:endCxn id="2063" idx="2"/>
            </p:cNvCxnSpPr>
            <p:nvPr/>
          </p:nvCxnSpPr>
          <p:spPr bwMode="auto">
            <a:xfrm rot="16200000">
              <a:off x="1588" y="643"/>
              <a:ext cx="374" cy="2077"/>
            </a:xfrm>
            <a:prstGeom prst="bentConnector3">
              <a:avLst>
                <a:gd name="adj1" fmla="val 45986"/>
              </a:avLst>
            </a:prstGeom>
            <a:noFill/>
            <a:ln w="28575">
              <a:solidFill>
                <a:schemeClr val="tx1"/>
              </a:solidFill>
              <a:miter lim="800000"/>
              <a:headEnd/>
              <a:tailEnd/>
            </a:ln>
          </p:spPr>
        </p:cxnSp>
        <p:sp>
          <p:nvSpPr>
            <p:cNvPr id="2063" name="_s2063"/>
            <p:cNvSpPr>
              <a:spLocks noChangeArrowheads="1"/>
            </p:cNvSpPr>
            <p:nvPr/>
          </p:nvSpPr>
          <p:spPr bwMode="auto">
            <a:xfrm>
              <a:off x="2305" y="1207"/>
              <a:ext cx="1016" cy="288"/>
            </a:xfrm>
            <a:prstGeom prst="roundRect">
              <a:avLst>
                <a:gd name="adj" fmla="val 13542"/>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0 Prepare a slide </a:t>
              </a:r>
            </a:p>
            <a:p>
              <a:pPr algn="ctr" eaLnBrk="1" hangingPunct="1"/>
              <a:r>
                <a:rPr lang="en-GB" sz="1200" b="1"/>
                <a:t>using PowerPoint</a:t>
              </a:r>
            </a:p>
          </p:txBody>
        </p:sp>
        <p:sp>
          <p:nvSpPr>
            <p:cNvPr id="2064" name="_s2064"/>
            <p:cNvSpPr>
              <a:spLocks noChangeArrowheads="1"/>
            </p:cNvSpPr>
            <p:nvPr/>
          </p:nvSpPr>
          <p:spPr bwMode="auto">
            <a:xfrm>
              <a:off x="227"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1 Start </a:t>
              </a:r>
            </a:p>
            <a:p>
              <a:pPr algn="ctr" eaLnBrk="1" hangingPunct="1"/>
              <a:r>
                <a:rPr lang="en-GB" sz="1200" b="1"/>
                <a:t>PowerPoint</a:t>
              </a:r>
            </a:p>
          </p:txBody>
        </p:sp>
        <p:sp>
          <p:nvSpPr>
            <p:cNvPr id="2065" name="_s2065"/>
            <p:cNvSpPr>
              <a:spLocks noChangeArrowheads="1"/>
            </p:cNvSpPr>
            <p:nvPr/>
          </p:nvSpPr>
          <p:spPr bwMode="auto">
            <a:xfrm>
              <a:off x="2008" y="1869"/>
              <a:ext cx="1016"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2 Enter text</a:t>
              </a:r>
            </a:p>
          </p:txBody>
        </p:sp>
        <p:sp>
          <p:nvSpPr>
            <p:cNvPr id="2066" name="_s2066"/>
            <p:cNvSpPr>
              <a:spLocks noChangeArrowheads="1"/>
            </p:cNvSpPr>
            <p:nvPr/>
          </p:nvSpPr>
          <p:spPr bwMode="auto">
            <a:xfrm>
              <a:off x="3194"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3 Draw </a:t>
              </a:r>
            </a:p>
            <a:p>
              <a:pPr algn="ctr" eaLnBrk="1" hangingPunct="1"/>
              <a:r>
                <a:rPr lang="en-GB" sz="1200" b="1"/>
                <a:t>diagrams</a:t>
              </a:r>
            </a:p>
          </p:txBody>
        </p:sp>
        <p:sp>
          <p:nvSpPr>
            <p:cNvPr id="2067" name="_s2067"/>
            <p:cNvSpPr>
              <a:spLocks noChangeArrowheads="1"/>
            </p:cNvSpPr>
            <p:nvPr/>
          </p:nvSpPr>
          <p:spPr bwMode="auto">
            <a:xfrm>
              <a:off x="4381"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4 Save slide</a:t>
              </a:r>
            </a:p>
          </p:txBody>
        </p:sp>
        <p:sp>
          <p:nvSpPr>
            <p:cNvPr id="2068" name="_s2068"/>
            <p:cNvSpPr>
              <a:spLocks noChangeArrowheads="1"/>
            </p:cNvSpPr>
            <p:nvPr/>
          </p:nvSpPr>
          <p:spPr bwMode="auto">
            <a:xfrm>
              <a:off x="227" y="2548"/>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1 Enter text</a:t>
              </a:r>
            </a:p>
            <a:p>
              <a:pPr algn="ctr" eaLnBrk="1" hangingPunct="1"/>
              <a:r>
                <a:rPr lang="en-GB" sz="1200"/>
                <a:t>using keyboard</a:t>
              </a:r>
            </a:p>
          </p:txBody>
        </p:sp>
        <p:sp>
          <p:nvSpPr>
            <p:cNvPr id="2069" name="_s2069"/>
            <p:cNvSpPr>
              <a:spLocks noChangeArrowheads="1"/>
            </p:cNvSpPr>
            <p:nvPr/>
          </p:nvSpPr>
          <p:spPr bwMode="auto">
            <a:xfrm>
              <a:off x="2008" y="2548"/>
              <a:ext cx="1016"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2 Copy text</a:t>
              </a:r>
            </a:p>
            <a:p>
              <a:pPr algn="ctr" eaLnBrk="1" hangingPunct="1"/>
              <a:r>
                <a:rPr lang="en-GB" sz="1200" b="1"/>
                <a:t>from a slide</a:t>
              </a:r>
            </a:p>
          </p:txBody>
        </p:sp>
        <p:sp>
          <p:nvSpPr>
            <p:cNvPr id="2070" name="_s2070"/>
            <p:cNvSpPr>
              <a:spLocks noChangeArrowheads="1"/>
            </p:cNvSpPr>
            <p:nvPr/>
          </p:nvSpPr>
          <p:spPr bwMode="auto">
            <a:xfrm>
              <a:off x="3194" y="2548"/>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3 Add text to</a:t>
              </a:r>
            </a:p>
            <a:p>
              <a:pPr algn="ctr" eaLnBrk="1" hangingPunct="1"/>
              <a:r>
                <a:rPr lang="en-GB" sz="1200" b="1"/>
                <a:t>existing slide</a:t>
              </a:r>
            </a:p>
          </p:txBody>
        </p:sp>
        <p:sp>
          <p:nvSpPr>
            <p:cNvPr id="2071" name="_s2071"/>
            <p:cNvSpPr>
              <a:spLocks noChangeArrowheads="1"/>
            </p:cNvSpPr>
            <p:nvPr/>
          </p:nvSpPr>
          <p:spPr bwMode="auto">
            <a:xfrm>
              <a:off x="227" y="3231"/>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1 Select text block</a:t>
              </a:r>
            </a:p>
          </p:txBody>
        </p:sp>
        <p:sp>
          <p:nvSpPr>
            <p:cNvPr id="2072" name="_s2072"/>
            <p:cNvSpPr>
              <a:spLocks noChangeArrowheads="1"/>
            </p:cNvSpPr>
            <p:nvPr/>
          </p:nvSpPr>
          <p:spPr bwMode="auto">
            <a:xfrm>
              <a:off x="1414" y="3231"/>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2 Choose copy</a:t>
              </a:r>
            </a:p>
            <a:p>
              <a:pPr algn="ctr" eaLnBrk="1" hangingPunct="1"/>
              <a:r>
                <a:rPr lang="en-GB" sz="1200"/>
                <a:t>command</a:t>
              </a:r>
            </a:p>
          </p:txBody>
        </p:sp>
        <p:sp>
          <p:nvSpPr>
            <p:cNvPr id="2073" name="_s2073"/>
            <p:cNvSpPr>
              <a:spLocks noChangeArrowheads="1"/>
            </p:cNvSpPr>
            <p:nvPr/>
          </p:nvSpPr>
          <p:spPr bwMode="auto">
            <a:xfrm>
              <a:off x="2601" y="3231"/>
              <a:ext cx="1016"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3 Choose insert</a:t>
              </a:r>
            </a:p>
            <a:p>
              <a:pPr algn="ctr" eaLnBrk="1" hangingPunct="1"/>
              <a:r>
                <a:rPr lang="en-GB" sz="1200"/>
                <a:t>position</a:t>
              </a:r>
            </a:p>
          </p:txBody>
        </p:sp>
        <p:sp>
          <p:nvSpPr>
            <p:cNvPr id="2074" name="_s2074"/>
            <p:cNvSpPr>
              <a:spLocks noChangeArrowheads="1"/>
            </p:cNvSpPr>
            <p:nvPr/>
          </p:nvSpPr>
          <p:spPr bwMode="auto">
            <a:xfrm>
              <a:off x="3787" y="3231"/>
              <a:ext cx="1018"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4 Choose paste </a:t>
              </a:r>
            </a:p>
            <a:p>
              <a:pPr algn="ctr" eaLnBrk="1" hangingPunct="1"/>
              <a:r>
                <a:rPr lang="en-GB" sz="1200"/>
                <a:t>command</a:t>
              </a:r>
            </a:p>
          </p:txBody>
        </p:sp>
        <p:sp>
          <p:nvSpPr>
            <p:cNvPr id="2075" name="Line 27"/>
            <p:cNvSpPr>
              <a:spLocks noChangeShapeType="1"/>
            </p:cNvSpPr>
            <p:nvPr/>
          </p:nvSpPr>
          <p:spPr bwMode="auto">
            <a:xfrm>
              <a:off x="1429" y="3575"/>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6" name="Line 28"/>
            <p:cNvSpPr>
              <a:spLocks noChangeShapeType="1"/>
            </p:cNvSpPr>
            <p:nvPr/>
          </p:nvSpPr>
          <p:spPr bwMode="auto">
            <a:xfrm>
              <a:off x="2608"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7" name="Line 29"/>
            <p:cNvSpPr>
              <a:spLocks noChangeShapeType="1"/>
            </p:cNvSpPr>
            <p:nvPr/>
          </p:nvSpPr>
          <p:spPr bwMode="auto">
            <a:xfrm>
              <a:off x="3796"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8" name="Line 30"/>
            <p:cNvSpPr>
              <a:spLocks noChangeShapeType="1"/>
            </p:cNvSpPr>
            <p:nvPr/>
          </p:nvSpPr>
          <p:spPr bwMode="auto">
            <a:xfrm>
              <a:off x="249" y="288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9" name="Text Box 31"/>
            <p:cNvSpPr txBox="1">
              <a:spLocks noChangeArrowheads="1"/>
            </p:cNvSpPr>
            <p:nvPr/>
          </p:nvSpPr>
          <p:spPr bwMode="auto">
            <a:xfrm>
              <a:off x="3352" y="1207"/>
              <a:ext cx="377" cy="262"/>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0:</a:t>
              </a:r>
            </a:p>
            <a:p>
              <a:pPr eaLnBrk="1" hangingPunct="1"/>
              <a:r>
                <a:rPr lang="en-GB" sz="1200" b="1"/>
                <a:t>1-2-3-4</a:t>
              </a:r>
            </a:p>
          </p:txBody>
        </p:sp>
        <p:sp>
          <p:nvSpPr>
            <p:cNvPr id="2080" name="Text Box 32"/>
            <p:cNvSpPr txBox="1">
              <a:spLocks noChangeArrowheads="1"/>
            </p:cNvSpPr>
            <p:nvPr/>
          </p:nvSpPr>
          <p:spPr bwMode="auto">
            <a:xfrm>
              <a:off x="1973" y="2187"/>
              <a:ext cx="906"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 According </a:t>
              </a:r>
            </a:p>
            <a:p>
              <a:pPr eaLnBrk="1" hangingPunct="1"/>
              <a:r>
                <a:rPr lang="en-GB" sz="1200" b="1"/>
                <a:t>to requirements</a:t>
              </a:r>
            </a:p>
          </p:txBody>
        </p:sp>
        <p:sp>
          <p:nvSpPr>
            <p:cNvPr id="2081" name="Text Box 33"/>
            <p:cNvSpPr txBox="1">
              <a:spLocks noChangeArrowheads="1"/>
            </p:cNvSpPr>
            <p:nvPr/>
          </p:nvSpPr>
          <p:spPr bwMode="auto">
            <a:xfrm>
              <a:off x="3198"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2" name="Text Box 34"/>
            <p:cNvSpPr txBox="1">
              <a:spLocks noChangeArrowheads="1"/>
            </p:cNvSpPr>
            <p:nvPr/>
          </p:nvSpPr>
          <p:spPr bwMode="auto">
            <a:xfrm>
              <a:off x="4377"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3" name="Text Box 35"/>
            <p:cNvSpPr txBox="1">
              <a:spLocks noChangeArrowheads="1"/>
            </p:cNvSpPr>
            <p:nvPr/>
          </p:nvSpPr>
          <p:spPr bwMode="auto">
            <a:xfrm>
              <a:off x="3198" y="2822"/>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4" name="Text Box 36"/>
            <p:cNvSpPr txBox="1">
              <a:spLocks noChangeArrowheads="1"/>
            </p:cNvSpPr>
            <p:nvPr/>
          </p:nvSpPr>
          <p:spPr bwMode="auto">
            <a:xfrm>
              <a:off x="2290" y="2851"/>
              <a:ext cx="457"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2.2:</a:t>
              </a:r>
            </a:p>
            <a:p>
              <a:pPr eaLnBrk="1" hangingPunct="1"/>
              <a:r>
                <a:rPr lang="en-GB" sz="1200" b="1"/>
                <a:t>1-2-3-4</a:t>
              </a:r>
            </a:p>
          </p:txBody>
        </p:sp>
        <p:sp>
          <p:nvSpPr>
            <p:cNvPr id="2085" name="Text Box 37"/>
            <p:cNvSpPr txBox="1">
              <a:spLocks noChangeArrowheads="1"/>
            </p:cNvSpPr>
            <p:nvPr/>
          </p:nvSpPr>
          <p:spPr bwMode="auto">
            <a:xfrm>
              <a:off x="231" y="3521"/>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grpSp>
      <p:sp>
        <p:nvSpPr>
          <p:cNvPr id="2087"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sp>
        <p:nvSpPr>
          <p:cNvPr id="2088" name="Slide Number Placeholder 5"/>
          <p:cNvSpPr>
            <a:spLocks noGrp="1"/>
          </p:cNvSpPr>
          <p:nvPr>
            <p:ph type="sldNum" sz="quarter" idx="12"/>
          </p:nvPr>
        </p:nvSpPr>
        <p:spPr bwMode="auto">
          <a:noFill/>
          <a:ln>
            <a:miter lim="800000"/>
            <a:headEnd/>
            <a:tailEnd/>
          </a:ln>
        </p:spPr>
        <p:txBody>
          <a:bodyPr/>
          <a:lstStyle/>
          <a:p>
            <a:fld id="{7FCBA2F5-A118-4248-B7DC-9C2F7650AEB0}" type="slidenum">
              <a:rPr lang="en-GB"/>
              <a:pPr/>
              <a:t>18</a:t>
            </a:fld>
            <a:endParaRPr lang="en-GB"/>
          </a:p>
        </p:txBody>
      </p:sp>
      <p:sp>
        <p:nvSpPr>
          <p:cNvPr id="3" name="Date Placeholder 2">
            <a:extLst>
              <a:ext uri="{FF2B5EF4-FFF2-40B4-BE49-F238E27FC236}">
                <a16:creationId xmlns:a16="http://schemas.microsoft.com/office/drawing/2014/main" id="{8857F67F-C81A-334C-BDB4-E45C40EAEF51}"/>
              </a:ext>
            </a:extLst>
          </p:cNvPr>
          <p:cNvSpPr>
            <a:spLocks noGrp="1"/>
          </p:cNvSpPr>
          <p:nvPr>
            <p:ph type="dt" sz="half" idx="10"/>
          </p:nvPr>
        </p:nvSpPr>
        <p:spPr/>
        <p:txBody>
          <a:bodyPr/>
          <a:lstStyle/>
          <a:p>
            <a:pPr>
              <a:defRPr/>
            </a:pPr>
            <a:r>
              <a:rPr lang="en-US"/>
              <a:t>Some contributions © 2018--2022 DeHon Based on slides © 2009--2017 Badler</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Interviewing</a:t>
            </a:r>
          </a:p>
        </p:txBody>
      </p:sp>
      <p:sp>
        <p:nvSpPr>
          <p:cNvPr id="59395" name="Rectangle 3"/>
          <p:cNvSpPr>
            <a:spLocks noGrp="1" noChangeArrowheads="1"/>
          </p:cNvSpPr>
          <p:nvPr>
            <p:ph type="body" idx="1"/>
          </p:nvPr>
        </p:nvSpPr>
        <p:spPr/>
        <p:txBody>
          <a:bodyPr/>
          <a:lstStyle/>
          <a:p>
            <a:pPr eaLnBrk="1" hangingPunct="1"/>
            <a:r>
              <a:rPr lang="en-US" dirty="0"/>
              <a:t>Design semi-structured interviews based on open-ended questions.</a:t>
            </a:r>
          </a:p>
          <a:p>
            <a:pPr eaLnBrk="1" hangingPunct="1"/>
            <a:r>
              <a:rPr lang="en-US" dirty="0"/>
              <a:t>Users can then provide information that they think is essential; not just information that you have thought of collecting.</a:t>
            </a:r>
          </a:p>
          <a:p>
            <a:pPr eaLnBrk="1" hangingPunct="1"/>
            <a:r>
              <a:rPr lang="en-US" dirty="0"/>
              <a:t>Group interviews or focus groups allow users to discuss with each other what they do.</a:t>
            </a:r>
          </a:p>
        </p:txBody>
      </p:sp>
      <p:sp>
        <p:nvSpPr>
          <p:cNvPr id="5939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59397" name="Slide Number Placeholder 5"/>
          <p:cNvSpPr>
            <a:spLocks noGrp="1"/>
          </p:cNvSpPr>
          <p:nvPr>
            <p:ph type="sldNum" sz="quarter" idx="12"/>
          </p:nvPr>
        </p:nvSpPr>
        <p:spPr bwMode="auto">
          <a:noFill/>
          <a:ln>
            <a:miter lim="800000"/>
            <a:headEnd/>
            <a:tailEnd/>
          </a:ln>
        </p:spPr>
        <p:txBody>
          <a:bodyPr/>
          <a:lstStyle/>
          <a:p>
            <a:fld id="{17F9C2DA-AC0D-1E4B-AACC-B11150809798}" type="slidenum">
              <a:rPr lang="en-US"/>
              <a:pPr/>
              <a:t>19</a:t>
            </a:fld>
            <a:endParaRPr lang="en-US"/>
          </a:p>
        </p:txBody>
      </p:sp>
      <p:sp>
        <p:nvSpPr>
          <p:cNvPr id="2" name="Date Placeholder 1">
            <a:extLst>
              <a:ext uri="{FF2B5EF4-FFF2-40B4-BE49-F238E27FC236}">
                <a16:creationId xmlns:a16="http://schemas.microsoft.com/office/drawing/2014/main" id="{B5E134DA-85A0-3B43-8A8F-432F7BE9BFAF}"/>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Where are we on course map?</a:t>
            </a:r>
            <a:endParaRPr lang="en-US" sz="2000" dirty="0"/>
          </a:p>
          <a:p>
            <a:r>
              <a:rPr lang="en-US" sz="2400" dirty="0"/>
              <a:t>User Interface</a:t>
            </a:r>
          </a:p>
          <a:p>
            <a:pPr lvl="1"/>
            <a:r>
              <a:rPr lang="en-US" sz="2000" dirty="0">
                <a:solidFill>
                  <a:schemeClr val="accent2"/>
                </a:solidFill>
              </a:rPr>
              <a:t>Motivation</a:t>
            </a:r>
          </a:p>
          <a:p>
            <a:pPr lvl="1"/>
            <a:r>
              <a:rPr lang="en-US" sz="2000" dirty="0">
                <a:solidFill>
                  <a:schemeClr val="accent2"/>
                </a:solidFill>
              </a:rPr>
              <a:t>Issues and Principals</a:t>
            </a:r>
          </a:p>
          <a:p>
            <a:pPr lvl="1"/>
            <a:r>
              <a:rPr lang="en-US" sz="2000" dirty="0">
                <a:solidFill>
                  <a:schemeClr val="accent2"/>
                </a:solidFill>
              </a:rPr>
              <a:t>Developer vs. User</a:t>
            </a:r>
          </a:p>
          <a:p>
            <a:pPr lvl="1"/>
            <a:r>
              <a:rPr lang="en-US" sz="2000" dirty="0">
                <a:solidFill>
                  <a:schemeClr val="accent2"/>
                </a:solidFill>
              </a:rPr>
              <a:t>Design Choices</a:t>
            </a:r>
          </a:p>
          <a:p>
            <a:pPr lvl="1"/>
            <a:r>
              <a:rPr lang="en-US" sz="2000" dirty="0">
                <a:solidFill>
                  <a:schemeClr val="tx1"/>
                </a:solidFill>
              </a:rPr>
              <a:t>Approaches and Prototyping</a:t>
            </a:r>
          </a:p>
          <a:p>
            <a:pPr lvl="1"/>
            <a:r>
              <a:rPr lang="en-US" sz="2000" dirty="0">
                <a:solidFill>
                  <a:schemeClr val="tx1"/>
                </a:solidFill>
              </a:rPr>
              <a:t>Advancing/Enabling Technology</a:t>
            </a:r>
          </a:p>
          <a:p>
            <a:r>
              <a:rPr lang="en-US" sz="2400" dirty="0">
                <a:solidFill>
                  <a:schemeClr val="tx1"/>
                </a:solidFill>
              </a:rPr>
              <a:t>Next Lab</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Date Placeholder 4">
            <a:extLst>
              <a:ext uri="{FF2B5EF4-FFF2-40B4-BE49-F238E27FC236}">
                <a16:creationId xmlns:a16="http://schemas.microsoft.com/office/drawing/2014/main" id="{CB405AE5-307E-7345-B34D-50EC9374480F}"/>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342977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Ethnography</a:t>
            </a:r>
          </a:p>
        </p:txBody>
      </p:sp>
      <p:sp>
        <p:nvSpPr>
          <p:cNvPr id="60419" name="Rectangle 3"/>
          <p:cNvSpPr>
            <a:spLocks noGrp="1" noChangeArrowheads="1"/>
          </p:cNvSpPr>
          <p:nvPr>
            <p:ph type="body" idx="1"/>
          </p:nvPr>
        </p:nvSpPr>
        <p:spPr/>
        <p:txBody>
          <a:bodyPr/>
          <a:lstStyle/>
          <a:p>
            <a:pPr eaLnBrk="1" hangingPunct="1"/>
            <a:r>
              <a:rPr lang="en-US" dirty="0"/>
              <a:t>Involves an external observer watching users at work and questioning them in an unscripted way about their work.</a:t>
            </a:r>
          </a:p>
          <a:p>
            <a:pPr eaLnBrk="1" hangingPunct="1"/>
            <a:r>
              <a:rPr lang="en-US" dirty="0"/>
              <a:t>Valuable because many user tasks are intuitive and users find these very difficult to describe and explain.</a:t>
            </a:r>
          </a:p>
          <a:p>
            <a:pPr eaLnBrk="1" hangingPunct="1"/>
            <a:r>
              <a:rPr lang="en-US" dirty="0"/>
              <a:t>Also helps understand the role of social and organizational influences on work.</a:t>
            </a:r>
          </a:p>
        </p:txBody>
      </p:sp>
      <p:sp>
        <p:nvSpPr>
          <p:cNvPr id="6042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0421" name="Slide Number Placeholder 5"/>
          <p:cNvSpPr>
            <a:spLocks noGrp="1"/>
          </p:cNvSpPr>
          <p:nvPr>
            <p:ph type="sldNum" sz="quarter" idx="12"/>
          </p:nvPr>
        </p:nvSpPr>
        <p:spPr bwMode="auto">
          <a:noFill/>
          <a:ln>
            <a:miter lim="800000"/>
            <a:headEnd/>
            <a:tailEnd/>
          </a:ln>
        </p:spPr>
        <p:txBody>
          <a:bodyPr/>
          <a:lstStyle/>
          <a:p>
            <a:fld id="{F79D562E-EF94-4245-9FFF-9340EB96D9D3}" type="slidenum">
              <a:rPr lang="en-US"/>
              <a:pPr/>
              <a:t>20</a:t>
            </a:fld>
            <a:endParaRPr lang="en-US"/>
          </a:p>
        </p:txBody>
      </p:sp>
      <p:sp>
        <p:nvSpPr>
          <p:cNvPr id="2" name="Date Placeholder 1">
            <a:extLst>
              <a:ext uri="{FF2B5EF4-FFF2-40B4-BE49-F238E27FC236}">
                <a16:creationId xmlns:a16="http://schemas.microsoft.com/office/drawing/2014/main" id="{91C72EA9-99FC-564F-953B-D6F6C21CD8BD}"/>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t>Ethnographic Records</a:t>
            </a:r>
          </a:p>
        </p:txBody>
      </p:sp>
      <p:sp>
        <p:nvSpPr>
          <p:cNvPr id="61443" name="Rectangle 4"/>
          <p:cNvSpPr>
            <a:spLocks noChangeArrowheads="1"/>
          </p:cNvSpPr>
          <p:nvPr/>
        </p:nvSpPr>
        <p:spPr bwMode="auto">
          <a:xfrm>
            <a:off x="304800" y="1828800"/>
            <a:ext cx="8458200" cy="4648200"/>
          </a:xfrm>
          <a:prstGeom prst="rect">
            <a:avLst/>
          </a:prstGeom>
          <a:solidFill>
            <a:srgbClr val="CCFFFF"/>
          </a:solidFill>
          <a:ln w="12700">
            <a:noFill/>
            <a:miter lim="800000"/>
            <a:headEnd/>
            <a:tailEnd/>
          </a:ln>
        </p:spPr>
        <p:txBody>
          <a:bodyPr wrap="none" anchor="ctr">
            <a:prstTxWarp prst="textNoShape">
              <a:avLst/>
            </a:prstTxWarp>
          </a:bodyPr>
          <a:lstStyle/>
          <a:p>
            <a:pPr eaLnBrk="1" hangingPunct="1"/>
            <a:endParaRPr lang="en-US">
              <a:latin typeface="Constantia" pitchFamily="-101" charset="0"/>
            </a:endParaRPr>
          </a:p>
        </p:txBody>
      </p:sp>
      <p:sp>
        <p:nvSpPr>
          <p:cNvPr id="61444" name="Text Box 7"/>
          <p:cNvSpPr txBox="1">
            <a:spLocks noChangeArrowheads="1"/>
          </p:cNvSpPr>
          <p:nvPr/>
        </p:nvSpPr>
        <p:spPr bwMode="auto">
          <a:xfrm>
            <a:off x="838200" y="2057400"/>
            <a:ext cx="7467600" cy="4075113"/>
          </a:xfrm>
          <a:prstGeom prst="rect">
            <a:avLst/>
          </a:prstGeom>
          <a:noFill/>
          <a:ln w="12700">
            <a:noFill/>
            <a:miter lim="800000"/>
            <a:headEnd/>
            <a:tailEnd/>
          </a:ln>
        </p:spPr>
        <p:txBody>
          <a:bodyPr>
            <a:prstTxWarp prst="textNoShape">
              <a:avLst/>
            </a:prstTxWarp>
            <a:spAutoFit/>
          </a:bodyPr>
          <a:lstStyle/>
          <a:p>
            <a:pPr eaLnBrk="1" hangingPunct="1">
              <a:spcBef>
                <a:spcPct val="50000"/>
              </a:spcBef>
            </a:pPr>
            <a:r>
              <a:rPr lang="en-US">
                <a:solidFill>
                  <a:srgbClr val="000000"/>
                </a:solidFill>
              </a:rPr>
              <a:t>Air traffic control involves a number of control ‘suites’ where the suites controlling adjacent sectors of airspace are physically located next to each other. Flights in a sector are represented by paper strips that are fitted into wooden racks in an order that reflects their position in the sector. If there are not enough slots in the rack (i.e. when the airspace is very busy), controllers spread the strips out on the desk in front of the rack. </a:t>
            </a:r>
          </a:p>
          <a:p>
            <a:pPr eaLnBrk="1" hangingPunct="1">
              <a:spcBef>
                <a:spcPct val="50000"/>
              </a:spcBef>
            </a:pPr>
            <a:r>
              <a:rPr lang="en-US">
                <a:solidFill>
                  <a:srgbClr val="000000"/>
                </a:solidFill>
              </a:rPr>
              <a:t>When we were observing controllers, we noticed that controllers regularly glanced at the strip racks in the adjacent sector. We pointed this out to them and asked them why they did this. They replied that, if the adjacent controller has strips on their desk, then this meant that they would have a lot of flights entering their sector. They therefore tried to increase the speed of aircraft in the sector to ‘clear space’ for the incoming aircraft.</a:t>
            </a:r>
          </a:p>
        </p:txBody>
      </p:sp>
      <p:sp>
        <p:nvSpPr>
          <p:cNvPr id="61445"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1446" name="Slide Number Placeholder 6"/>
          <p:cNvSpPr>
            <a:spLocks noGrp="1"/>
          </p:cNvSpPr>
          <p:nvPr>
            <p:ph type="sldNum" sz="quarter" idx="12"/>
          </p:nvPr>
        </p:nvSpPr>
        <p:spPr bwMode="auto">
          <a:noFill/>
          <a:ln>
            <a:miter lim="800000"/>
            <a:headEnd/>
            <a:tailEnd/>
          </a:ln>
        </p:spPr>
        <p:txBody>
          <a:bodyPr/>
          <a:lstStyle/>
          <a:p>
            <a:fld id="{3D00ADD5-7A2B-A042-9576-A84D7DFAFB50}" type="slidenum">
              <a:rPr lang="en-US"/>
              <a:pPr/>
              <a:t>21</a:t>
            </a:fld>
            <a:endParaRPr lang="en-US"/>
          </a:p>
        </p:txBody>
      </p:sp>
      <p:sp>
        <p:nvSpPr>
          <p:cNvPr id="2" name="Date Placeholder 1">
            <a:extLst>
              <a:ext uri="{FF2B5EF4-FFF2-40B4-BE49-F238E27FC236}">
                <a16:creationId xmlns:a16="http://schemas.microsoft.com/office/drawing/2014/main" id="{8221AA12-28CC-864E-B431-9954F36D4079}"/>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Insights from Ethnography</a:t>
            </a:r>
          </a:p>
        </p:txBody>
      </p:sp>
      <p:sp>
        <p:nvSpPr>
          <p:cNvPr id="62467" name="Rectangle 3"/>
          <p:cNvSpPr>
            <a:spLocks noGrp="1" noChangeArrowheads="1"/>
          </p:cNvSpPr>
          <p:nvPr>
            <p:ph type="body" idx="1"/>
          </p:nvPr>
        </p:nvSpPr>
        <p:spPr/>
        <p:txBody>
          <a:bodyPr/>
          <a:lstStyle/>
          <a:p>
            <a:pPr eaLnBrk="1" hangingPunct="1"/>
            <a:r>
              <a:rPr lang="en-US" dirty="0"/>
              <a:t>Controllers had to see all flights in a sector. Therefore, scrolling displays where flights disappeared off the top or bottom of the display should be avoided.</a:t>
            </a:r>
          </a:p>
          <a:p>
            <a:pPr eaLnBrk="1" hangingPunct="1"/>
            <a:r>
              <a:rPr lang="en-US" dirty="0"/>
              <a:t>The interface had to have some way of telling controllers how many flights were in adjacent sectors so that they could plan their workload.</a:t>
            </a:r>
          </a:p>
        </p:txBody>
      </p:sp>
      <p:sp>
        <p:nvSpPr>
          <p:cNvPr id="6246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2469" name="Slide Number Placeholder 5"/>
          <p:cNvSpPr>
            <a:spLocks noGrp="1"/>
          </p:cNvSpPr>
          <p:nvPr>
            <p:ph type="sldNum" sz="quarter" idx="12"/>
          </p:nvPr>
        </p:nvSpPr>
        <p:spPr bwMode="auto">
          <a:noFill/>
          <a:ln>
            <a:miter lim="800000"/>
            <a:headEnd/>
            <a:tailEnd/>
          </a:ln>
        </p:spPr>
        <p:txBody>
          <a:bodyPr/>
          <a:lstStyle/>
          <a:p>
            <a:fld id="{507CECC8-DFF5-1B47-9DDF-865878CB04FA}" type="slidenum">
              <a:rPr lang="en-US"/>
              <a:pPr/>
              <a:t>22</a:t>
            </a:fld>
            <a:endParaRPr lang="en-US"/>
          </a:p>
        </p:txBody>
      </p:sp>
      <p:sp>
        <p:nvSpPr>
          <p:cNvPr id="2" name="Date Placeholder 1">
            <a:extLst>
              <a:ext uri="{FF2B5EF4-FFF2-40B4-BE49-F238E27FC236}">
                <a16:creationId xmlns:a16="http://schemas.microsoft.com/office/drawing/2014/main" id="{C1F3B860-58A7-3148-8C42-8E4B5EE39A57}"/>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Title 4"/>
          <p:cNvSpPr>
            <a:spLocks noGrp="1"/>
          </p:cNvSpPr>
          <p:nvPr>
            <p:ph type="title"/>
          </p:nvPr>
        </p:nvSpPr>
        <p:spPr/>
        <p:txBody>
          <a:bodyPr>
            <a:normAutofit fontScale="90000"/>
          </a:bodyPr>
          <a:lstStyle/>
          <a:p>
            <a:r>
              <a:rPr lang="en-US" dirty="0"/>
              <a:t>Prototyping</a:t>
            </a:r>
            <a:br>
              <a:rPr lang="en-US" dirty="0"/>
            </a:br>
            <a:r>
              <a:rPr lang="en-US" dirty="0"/>
              <a:t>and User Testing</a:t>
            </a:r>
          </a:p>
        </p:txBody>
      </p:sp>
      <p:cxnSp>
        <p:nvCxnSpPr>
          <p:cNvPr id="7" name="_s1028">
            <a:extLst>
              <a:ext uri="{FF2B5EF4-FFF2-40B4-BE49-F238E27FC236}">
                <a16:creationId xmlns:a16="http://schemas.microsoft.com/office/drawing/2014/main" id="{EA9AFF99-98CA-894E-A830-60B1D97FCE53}"/>
              </a:ext>
            </a:extLst>
          </p:cNvPr>
          <p:cNvCxnSpPr>
            <a:cxnSpLocks noChangeShapeType="1"/>
            <a:stCxn id="13" idx="1"/>
            <a:endCxn id="12" idx="2"/>
          </p:cNvCxnSpPr>
          <p:nvPr/>
        </p:nvCxnSpPr>
        <p:spPr bwMode="auto">
          <a:xfrm rot="10800000">
            <a:off x="3932796" y="5181424"/>
            <a:ext cx="247650" cy="285750"/>
          </a:xfrm>
          <a:prstGeom prst="bentConnector2">
            <a:avLst/>
          </a:prstGeom>
          <a:noFill/>
          <a:ln w="28575">
            <a:solidFill>
              <a:schemeClr val="tx1"/>
            </a:solidFill>
            <a:miter lim="800000"/>
            <a:headEnd type="triangle" w="med" len="med"/>
            <a:tailEnd/>
          </a:ln>
        </p:spPr>
      </p:cxnSp>
      <p:cxnSp>
        <p:nvCxnSpPr>
          <p:cNvPr id="8" name="_s1029">
            <a:extLst>
              <a:ext uri="{FF2B5EF4-FFF2-40B4-BE49-F238E27FC236}">
                <a16:creationId xmlns:a16="http://schemas.microsoft.com/office/drawing/2014/main" id="{DBCBD163-0C17-5D4A-AF53-209621CE78B8}"/>
              </a:ext>
            </a:extLst>
          </p:cNvPr>
          <p:cNvCxnSpPr>
            <a:cxnSpLocks noChangeShapeType="1"/>
            <a:stCxn id="12" idx="1"/>
            <a:endCxn id="11" idx="2"/>
          </p:cNvCxnSpPr>
          <p:nvPr/>
        </p:nvCxnSpPr>
        <p:spPr bwMode="auto">
          <a:xfrm rot="10800000">
            <a:off x="2945371" y="4617862"/>
            <a:ext cx="246063" cy="420688"/>
          </a:xfrm>
          <a:prstGeom prst="bentConnector2">
            <a:avLst/>
          </a:prstGeom>
          <a:noFill/>
          <a:ln w="28575">
            <a:solidFill>
              <a:schemeClr val="tx1"/>
            </a:solidFill>
            <a:miter lim="800000"/>
            <a:headEnd type="triangle" w="med" len="med"/>
            <a:tailEnd/>
          </a:ln>
        </p:spPr>
      </p:cxnSp>
      <p:cxnSp>
        <p:nvCxnSpPr>
          <p:cNvPr id="9" name="_s1030">
            <a:extLst>
              <a:ext uri="{FF2B5EF4-FFF2-40B4-BE49-F238E27FC236}">
                <a16:creationId xmlns:a16="http://schemas.microsoft.com/office/drawing/2014/main" id="{1E2671BA-DE61-B842-8613-F7D7E9C17BF8}"/>
              </a:ext>
            </a:extLst>
          </p:cNvPr>
          <p:cNvCxnSpPr>
            <a:cxnSpLocks noChangeShapeType="1"/>
            <a:stCxn id="11" idx="1"/>
            <a:endCxn id="10" idx="2"/>
          </p:cNvCxnSpPr>
          <p:nvPr/>
        </p:nvCxnSpPr>
        <p:spPr bwMode="auto">
          <a:xfrm rot="10800000">
            <a:off x="1957946" y="4108274"/>
            <a:ext cx="246063" cy="366713"/>
          </a:xfrm>
          <a:prstGeom prst="bentConnector2">
            <a:avLst/>
          </a:prstGeom>
          <a:noFill/>
          <a:ln w="28575">
            <a:solidFill>
              <a:schemeClr val="tx1"/>
            </a:solidFill>
            <a:miter lim="800000"/>
            <a:headEnd type="triangle" w="med" len="med"/>
            <a:tailEnd/>
          </a:ln>
        </p:spPr>
      </p:cxnSp>
      <p:sp>
        <p:nvSpPr>
          <p:cNvPr id="10" name="_s1039">
            <a:extLst>
              <a:ext uri="{FF2B5EF4-FFF2-40B4-BE49-F238E27FC236}">
                <a16:creationId xmlns:a16="http://schemas.microsoft.com/office/drawing/2014/main" id="{AE6568C5-3004-D34E-920A-1698F5B188C9}"/>
              </a:ext>
            </a:extLst>
          </p:cNvPr>
          <p:cNvSpPr>
            <a:spLocks noChangeArrowheads="1"/>
          </p:cNvSpPr>
          <p:nvPr/>
        </p:nvSpPr>
        <p:spPr bwMode="auto">
          <a:xfrm>
            <a:off x="1216584" y="3665362"/>
            <a:ext cx="1481138" cy="442913"/>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1" name="_s1040">
            <a:extLst>
              <a:ext uri="{FF2B5EF4-FFF2-40B4-BE49-F238E27FC236}">
                <a16:creationId xmlns:a16="http://schemas.microsoft.com/office/drawing/2014/main" id="{13EC7081-AD3F-E843-8998-4CCE0C2758F2}"/>
              </a:ext>
            </a:extLst>
          </p:cNvPr>
          <p:cNvSpPr>
            <a:spLocks noChangeArrowheads="1"/>
          </p:cNvSpPr>
          <p:nvPr/>
        </p:nvSpPr>
        <p:spPr bwMode="auto">
          <a:xfrm>
            <a:off x="2204009" y="4332112"/>
            <a:ext cx="1481138" cy="2857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Evaluate</a:t>
            </a:r>
          </a:p>
        </p:txBody>
      </p:sp>
      <p:sp>
        <p:nvSpPr>
          <p:cNvPr id="12" name="_s1041">
            <a:extLst>
              <a:ext uri="{FF2B5EF4-FFF2-40B4-BE49-F238E27FC236}">
                <a16:creationId xmlns:a16="http://schemas.microsoft.com/office/drawing/2014/main" id="{01067304-E7E2-7946-8701-7D854DDD6993}"/>
              </a:ext>
            </a:extLst>
          </p:cNvPr>
          <p:cNvSpPr>
            <a:spLocks noChangeArrowheads="1"/>
          </p:cNvSpPr>
          <p:nvPr/>
        </p:nvSpPr>
        <p:spPr bwMode="auto">
          <a:xfrm>
            <a:off x="3191434" y="4895674"/>
            <a:ext cx="1482725" cy="28575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3" name="_s1042">
            <a:extLst>
              <a:ext uri="{FF2B5EF4-FFF2-40B4-BE49-F238E27FC236}">
                <a16:creationId xmlns:a16="http://schemas.microsoft.com/office/drawing/2014/main" id="{1C530A4D-443B-C64E-9A49-EAE7198CC42F}"/>
              </a:ext>
            </a:extLst>
          </p:cNvPr>
          <p:cNvSpPr>
            <a:spLocks noChangeArrowheads="1"/>
          </p:cNvSpPr>
          <p:nvPr/>
        </p:nvSpPr>
        <p:spPr bwMode="auto">
          <a:xfrm>
            <a:off x="4180446" y="5324299"/>
            <a:ext cx="1479550" cy="28575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4" name="AutoShape 19">
            <a:extLst>
              <a:ext uri="{FF2B5EF4-FFF2-40B4-BE49-F238E27FC236}">
                <a16:creationId xmlns:a16="http://schemas.microsoft.com/office/drawing/2014/main" id="{9878785C-214B-EC45-B724-08C5957C7177}"/>
              </a:ext>
            </a:extLst>
          </p:cNvPr>
          <p:cNvCxnSpPr>
            <a:cxnSpLocks noChangeShapeType="1"/>
            <a:stCxn id="13" idx="0"/>
            <a:endCxn id="12" idx="3"/>
          </p:cNvCxnSpPr>
          <p:nvPr/>
        </p:nvCxnSpPr>
        <p:spPr bwMode="auto">
          <a:xfrm rot="5400000" flipH="1">
            <a:off x="4655109" y="5057599"/>
            <a:ext cx="285750" cy="246063"/>
          </a:xfrm>
          <a:prstGeom prst="bentConnector2">
            <a:avLst/>
          </a:prstGeom>
          <a:noFill/>
          <a:ln w="28575">
            <a:solidFill>
              <a:schemeClr val="tx1"/>
            </a:solidFill>
            <a:miter lim="800000"/>
            <a:headEnd/>
            <a:tailEnd type="triangle" w="med" len="med"/>
          </a:ln>
          <a:effectLst/>
        </p:spPr>
      </p:cxnSp>
      <p:cxnSp>
        <p:nvCxnSpPr>
          <p:cNvPr id="15" name="AutoShape 20">
            <a:extLst>
              <a:ext uri="{FF2B5EF4-FFF2-40B4-BE49-F238E27FC236}">
                <a16:creationId xmlns:a16="http://schemas.microsoft.com/office/drawing/2014/main" id="{DD5E40F2-023E-7647-98A9-EC281171D21C}"/>
              </a:ext>
            </a:extLst>
          </p:cNvPr>
          <p:cNvCxnSpPr>
            <a:cxnSpLocks noChangeShapeType="1"/>
            <a:stCxn id="11" idx="0"/>
            <a:endCxn id="10" idx="3"/>
          </p:cNvCxnSpPr>
          <p:nvPr/>
        </p:nvCxnSpPr>
        <p:spPr bwMode="auto">
          <a:xfrm rot="5400000" flipH="1">
            <a:off x="2599296" y="3986036"/>
            <a:ext cx="444500" cy="247650"/>
          </a:xfrm>
          <a:prstGeom prst="bentConnector2">
            <a:avLst/>
          </a:prstGeom>
          <a:noFill/>
          <a:ln w="28575">
            <a:solidFill>
              <a:schemeClr val="tx1"/>
            </a:solidFill>
            <a:miter lim="800000"/>
            <a:headEnd/>
            <a:tailEnd type="triangle" w="med" len="med"/>
          </a:ln>
          <a:effectLst/>
        </p:spPr>
      </p:cxnSp>
      <p:sp>
        <p:nvSpPr>
          <p:cNvPr id="2" name="Date Placeholder 1">
            <a:extLst>
              <a:ext uri="{FF2B5EF4-FFF2-40B4-BE49-F238E27FC236}">
                <a16:creationId xmlns:a16="http://schemas.microsoft.com/office/drawing/2014/main" id="{E00BC48F-AF78-D64B-97A6-02A9F13487A3}"/>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User Interface Prototyping</a:t>
            </a:r>
          </a:p>
        </p:txBody>
      </p:sp>
      <p:sp>
        <p:nvSpPr>
          <p:cNvPr id="67587" name="Rectangle 3"/>
          <p:cNvSpPr>
            <a:spLocks noGrp="1" noChangeArrowheads="1"/>
          </p:cNvSpPr>
          <p:nvPr>
            <p:ph type="body" idx="1"/>
          </p:nvPr>
        </p:nvSpPr>
        <p:spPr/>
        <p:txBody>
          <a:bodyPr/>
          <a:lstStyle/>
          <a:p>
            <a:pPr eaLnBrk="1" hangingPunct="1">
              <a:lnSpc>
                <a:spcPct val="90000"/>
              </a:lnSpc>
            </a:pPr>
            <a:r>
              <a:rPr lang="en-US" dirty="0"/>
              <a:t>Aim: </a:t>
            </a:r>
            <a:r>
              <a:rPr lang="en-US" b="0" dirty="0"/>
              <a:t>allow users to experience the interface.</a:t>
            </a:r>
          </a:p>
          <a:p>
            <a:pPr eaLnBrk="1" hangingPunct="1">
              <a:lnSpc>
                <a:spcPct val="90000"/>
              </a:lnSpc>
            </a:pPr>
            <a:r>
              <a:rPr lang="en-US" dirty="0"/>
              <a:t>Without direct experience, </a:t>
            </a:r>
          </a:p>
          <a:p>
            <a:pPr lvl="1">
              <a:lnSpc>
                <a:spcPct val="90000"/>
              </a:lnSpc>
            </a:pPr>
            <a:r>
              <a:rPr lang="en-US" dirty="0"/>
              <a:t>it is impossible to judge the usability of an interface.</a:t>
            </a:r>
          </a:p>
          <a:p>
            <a:pPr eaLnBrk="1" hangingPunct="1">
              <a:lnSpc>
                <a:spcPct val="90000"/>
              </a:lnSpc>
            </a:pPr>
            <a:r>
              <a:rPr lang="en-US" dirty="0"/>
              <a:t>Prototyping often a two-stage process:</a:t>
            </a:r>
          </a:p>
          <a:p>
            <a:pPr lvl="1" eaLnBrk="1" hangingPunct="1">
              <a:lnSpc>
                <a:spcPct val="90000"/>
              </a:lnSpc>
            </a:pPr>
            <a:r>
              <a:rPr lang="en-US" dirty="0"/>
              <a:t>Early: paper prototypes </a:t>
            </a:r>
          </a:p>
          <a:p>
            <a:pPr lvl="2">
              <a:lnSpc>
                <a:spcPct val="90000"/>
              </a:lnSpc>
            </a:pPr>
            <a:r>
              <a:rPr lang="en-US" dirty="0"/>
              <a:t>Don’t wait until have completely implemented to start getting feedback!</a:t>
            </a:r>
          </a:p>
          <a:p>
            <a:pPr lvl="1" eaLnBrk="1" hangingPunct="1">
              <a:lnSpc>
                <a:spcPct val="90000"/>
              </a:lnSpc>
            </a:pPr>
            <a:r>
              <a:rPr lang="en-US" dirty="0"/>
              <a:t>Refine to increasingly sophisticated automated prototypes</a:t>
            </a:r>
          </a:p>
        </p:txBody>
      </p:sp>
      <p:sp>
        <p:nvSpPr>
          <p:cNvPr id="6758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7589" name="Slide Number Placeholder 5"/>
          <p:cNvSpPr>
            <a:spLocks noGrp="1"/>
          </p:cNvSpPr>
          <p:nvPr>
            <p:ph type="sldNum" sz="quarter" idx="12"/>
          </p:nvPr>
        </p:nvSpPr>
        <p:spPr bwMode="auto">
          <a:noFill/>
          <a:ln>
            <a:miter lim="800000"/>
            <a:headEnd/>
            <a:tailEnd/>
          </a:ln>
        </p:spPr>
        <p:txBody>
          <a:bodyPr/>
          <a:lstStyle/>
          <a:p>
            <a:fld id="{07850DD6-51F6-7A47-8700-A7C60DF45326}" type="slidenum">
              <a:rPr lang="en-US"/>
              <a:pPr/>
              <a:t>24</a:t>
            </a:fld>
            <a:endParaRPr lang="en-US"/>
          </a:p>
        </p:txBody>
      </p:sp>
      <p:sp>
        <p:nvSpPr>
          <p:cNvPr id="2" name="Date Placeholder 1">
            <a:extLst>
              <a:ext uri="{FF2B5EF4-FFF2-40B4-BE49-F238E27FC236}">
                <a16:creationId xmlns:a16="http://schemas.microsoft.com/office/drawing/2014/main" id="{D9621CF2-EA4C-E44F-ACE1-D3DA2A727A91}"/>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Paper Prototyping</a:t>
            </a:r>
          </a:p>
        </p:txBody>
      </p:sp>
      <p:sp>
        <p:nvSpPr>
          <p:cNvPr id="68611" name="Rectangle 3"/>
          <p:cNvSpPr>
            <a:spLocks noGrp="1" noChangeArrowheads="1"/>
          </p:cNvSpPr>
          <p:nvPr>
            <p:ph type="body" idx="1"/>
          </p:nvPr>
        </p:nvSpPr>
        <p:spPr/>
        <p:txBody>
          <a:bodyPr/>
          <a:lstStyle/>
          <a:p>
            <a:pPr eaLnBrk="1" hangingPunct="1"/>
            <a:r>
              <a:rPr lang="en-US" dirty="0"/>
              <a:t>Work through scenarios using sketches of the interface.</a:t>
            </a:r>
          </a:p>
          <a:p>
            <a:pPr eaLnBrk="1" hangingPunct="1"/>
            <a:r>
              <a:rPr lang="en-US" dirty="0"/>
              <a:t>Use a </a:t>
            </a:r>
            <a:r>
              <a:rPr lang="en-US" i="1" dirty="0"/>
              <a:t>storyboard</a:t>
            </a:r>
            <a:r>
              <a:rPr lang="en-US" dirty="0"/>
              <a:t> to present a series of interactions with the system.</a:t>
            </a:r>
          </a:p>
          <a:p>
            <a:pPr eaLnBrk="1" hangingPunct="1"/>
            <a:r>
              <a:rPr lang="en-US" dirty="0"/>
              <a:t>Paper prototyping to get user reactions to a design proposal.</a:t>
            </a:r>
          </a:p>
          <a:p>
            <a:pPr eaLnBrk="1" hangingPunct="1"/>
            <a:endParaRPr lang="en-US" dirty="0"/>
          </a:p>
          <a:p>
            <a:pPr eaLnBrk="1" hangingPunct="1"/>
            <a:r>
              <a:rPr lang="en-US" dirty="0"/>
              <a:t>If you cannot draw it, you cannot build it.</a:t>
            </a:r>
          </a:p>
        </p:txBody>
      </p:sp>
      <p:sp>
        <p:nvSpPr>
          <p:cNvPr id="68612"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8613" name="Slide Number Placeholder 5"/>
          <p:cNvSpPr>
            <a:spLocks noGrp="1"/>
          </p:cNvSpPr>
          <p:nvPr>
            <p:ph type="sldNum" sz="quarter" idx="12"/>
          </p:nvPr>
        </p:nvSpPr>
        <p:spPr bwMode="auto">
          <a:noFill/>
          <a:ln>
            <a:miter lim="800000"/>
            <a:headEnd/>
            <a:tailEnd/>
          </a:ln>
        </p:spPr>
        <p:txBody>
          <a:bodyPr/>
          <a:lstStyle/>
          <a:p>
            <a:fld id="{7F08A345-1194-F943-BF6B-09782BF3A4CC}" type="slidenum">
              <a:rPr lang="en-US"/>
              <a:pPr/>
              <a:t>25</a:t>
            </a:fld>
            <a:endParaRPr lang="en-US"/>
          </a:p>
        </p:txBody>
      </p:sp>
      <p:sp>
        <p:nvSpPr>
          <p:cNvPr id="2" name="Date Placeholder 1">
            <a:extLst>
              <a:ext uri="{FF2B5EF4-FFF2-40B4-BE49-F238E27FC236}">
                <a16:creationId xmlns:a16="http://schemas.microsoft.com/office/drawing/2014/main" id="{7701E61F-A614-594C-9888-E81349F444B1}"/>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3161-D3A1-A248-B863-030D8EF54A41}"/>
              </a:ext>
            </a:extLst>
          </p:cNvPr>
          <p:cNvSpPr>
            <a:spLocks noGrp="1"/>
          </p:cNvSpPr>
          <p:nvPr>
            <p:ph type="title"/>
          </p:nvPr>
        </p:nvSpPr>
        <p:spPr/>
        <p:txBody>
          <a:bodyPr/>
          <a:lstStyle/>
          <a:p>
            <a:r>
              <a:rPr lang="en-US" dirty="0"/>
              <a:t>Storyboard</a:t>
            </a:r>
          </a:p>
        </p:txBody>
      </p:sp>
      <p:sp>
        <p:nvSpPr>
          <p:cNvPr id="3" name="Content Placeholder 2">
            <a:extLst>
              <a:ext uri="{FF2B5EF4-FFF2-40B4-BE49-F238E27FC236}">
                <a16:creationId xmlns:a16="http://schemas.microsoft.com/office/drawing/2014/main" id="{84D1EC9E-6F6F-BF41-9647-D230FC110F54}"/>
              </a:ext>
            </a:extLst>
          </p:cNvPr>
          <p:cNvSpPr>
            <a:spLocks noGrp="1"/>
          </p:cNvSpPr>
          <p:nvPr>
            <p:ph idx="1"/>
          </p:nvPr>
        </p:nvSpPr>
        <p:spPr>
          <a:xfrm>
            <a:off x="228600" y="5696712"/>
            <a:ext cx="8686800" cy="838200"/>
          </a:xfrm>
        </p:spPr>
        <p:txBody>
          <a:bodyPr>
            <a:normAutofit/>
          </a:bodyPr>
          <a:lstStyle/>
          <a:p>
            <a:pPr marL="0" indent="0">
              <a:buNone/>
            </a:pPr>
            <a:r>
              <a:rPr lang="en-US" sz="2000" b="0" dirty="0"/>
              <a:t>From Microsoft Hilo Chapter 4: </a:t>
            </a:r>
          </a:p>
          <a:p>
            <a:pPr marL="0" indent="0">
              <a:buNone/>
            </a:pPr>
            <a:r>
              <a:rPr lang="en-US" sz="2000" b="0" dirty="0"/>
              <a:t>https://</a:t>
            </a:r>
            <a:r>
              <a:rPr lang="en-US" sz="2000" b="0" dirty="0" err="1"/>
              <a:t>msdn.microsoft.com</a:t>
            </a:r>
            <a:r>
              <a:rPr lang="en-US" sz="2000" b="0" dirty="0"/>
              <a:t>/</a:t>
            </a:r>
            <a:r>
              <a:rPr lang="en-US" sz="2000" b="0" dirty="0" err="1"/>
              <a:t>en</a:t>
            </a:r>
            <a:r>
              <a:rPr lang="en-US" sz="2000" b="0" dirty="0"/>
              <a:t>-us/library/windows/desktop/ff800706.aspx</a:t>
            </a:r>
          </a:p>
        </p:txBody>
      </p:sp>
      <p:sp>
        <p:nvSpPr>
          <p:cNvPr id="4" name="Slide Number Placeholder 3">
            <a:extLst>
              <a:ext uri="{FF2B5EF4-FFF2-40B4-BE49-F238E27FC236}">
                <a16:creationId xmlns:a16="http://schemas.microsoft.com/office/drawing/2014/main" id="{20EC1CFC-29EA-5A4C-ACF6-C818E0CBE124}"/>
              </a:ext>
            </a:extLst>
          </p:cNvPr>
          <p:cNvSpPr>
            <a:spLocks noGrp="1"/>
          </p:cNvSpPr>
          <p:nvPr>
            <p:ph type="sldNum" sz="quarter" idx="12"/>
          </p:nvPr>
        </p:nvSpPr>
        <p:spPr/>
        <p:txBody>
          <a:bodyPr/>
          <a:lstStyle/>
          <a:p>
            <a:fld id="{B6F15528-21DE-4FAA-801E-634DDDAF4B2B}" type="slidenum">
              <a:rPr lang="en-US" smtClean="0"/>
              <a:pPr/>
              <a:t>26</a:t>
            </a:fld>
            <a:endParaRPr lang="en-US"/>
          </a:p>
        </p:txBody>
      </p:sp>
      <p:pic>
        <p:nvPicPr>
          <p:cNvPr id="6" name="Picture 5" descr="A close up of text on a white background&#13;&#10;&#13;&#10;Description automatically generated">
            <a:extLst>
              <a:ext uri="{FF2B5EF4-FFF2-40B4-BE49-F238E27FC236}">
                <a16:creationId xmlns:a16="http://schemas.microsoft.com/office/drawing/2014/main" id="{5DD15D03-AC62-AF4D-9CBF-000E4A414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1295400"/>
            <a:ext cx="5676900" cy="4267200"/>
          </a:xfrm>
          <a:prstGeom prst="rect">
            <a:avLst/>
          </a:prstGeom>
        </p:spPr>
      </p:pic>
      <p:sp>
        <p:nvSpPr>
          <p:cNvPr id="5" name="Date Placeholder 4">
            <a:extLst>
              <a:ext uri="{FF2B5EF4-FFF2-40B4-BE49-F238E27FC236}">
                <a16:creationId xmlns:a16="http://schemas.microsoft.com/office/drawing/2014/main" id="{67BEC6BE-10C9-9646-9D2F-E264E12C45C4}"/>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3034106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7C5F-006F-5B4F-8077-795002FCAC01}"/>
              </a:ext>
            </a:extLst>
          </p:cNvPr>
          <p:cNvSpPr>
            <a:spLocks noGrp="1"/>
          </p:cNvSpPr>
          <p:nvPr>
            <p:ph type="title"/>
          </p:nvPr>
        </p:nvSpPr>
        <p:spPr/>
        <p:txBody>
          <a:bodyPr/>
          <a:lstStyle/>
          <a:p>
            <a:r>
              <a:rPr lang="en-US" dirty="0"/>
              <a:t>Storyboard</a:t>
            </a:r>
          </a:p>
        </p:txBody>
      </p:sp>
      <p:sp>
        <p:nvSpPr>
          <p:cNvPr id="3" name="Content Placeholder 2">
            <a:extLst>
              <a:ext uri="{FF2B5EF4-FFF2-40B4-BE49-F238E27FC236}">
                <a16:creationId xmlns:a16="http://schemas.microsoft.com/office/drawing/2014/main" id="{14967424-30BB-944D-8637-C55532E427D2}"/>
              </a:ext>
            </a:extLst>
          </p:cNvPr>
          <p:cNvSpPr>
            <a:spLocks noGrp="1"/>
          </p:cNvSpPr>
          <p:nvPr>
            <p:ph idx="1"/>
          </p:nvPr>
        </p:nvSpPr>
        <p:spPr>
          <a:xfrm>
            <a:off x="304800" y="6014116"/>
            <a:ext cx="8686800" cy="386684"/>
          </a:xfrm>
        </p:spPr>
        <p:txBody>
          <a:bodyPr>
            <a:normAutofit lnSpcReduction="10000"/>
          </a:bodyPr>
          <a:lstStyle/>
          <a:p>
            <a:r>
              <a:rPr lang="en-US" sz="2000" b="0" dirty="0" err="1"/>
              <a:t>Arctouch</a:t>
            </a:r>
            <a:r>
              <a:rPr lang="en-US" sz="2000" b="0" dirty="0"/>
              <a:t> </a:t>
            </a:r>
            <a:r>
              <a:rPr lang="en-US" sz="2000" b="0" dirty="0" err="1"/>
              <a:t>arctouch.com</a:t>
            </a:r>
            <a:endParaRPr lang="en-US" sz="2000" b="0" dirty="0"/>
          </a:p>
        </p:txBody>
      </p:sp>
      <p:sp>
        <p:nvSpPr>
          <p:cNvPr id="4" name="Slide Number Placeholder 3">
            <a:extLst>
              <a:ext uri="{FF2B5EF4-FFF2-40B4-BE49-F238E27FC236}">
                <a16:creationId xmlns:a16="http://schemas.microsoft.com/office/drawing/2014/main" id="{7D1C83BB-6D82-334F-9944-AC92377CA605}"/>
              </a:ext>
            </a:extLst>
          </p:cNvPr>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4">
            <a:extLst>
              <a:ext uri="{FF2B5EF4-FFF2-40B4-BE49-F238E27FC236}">
                <a16:creationId xmlns:a16="http://schemas.microsoft.com/office/drawing/2014/main" id="{45067AB7-E9CD-864E-8551-CB3099400105}"/>
              </a:ext>
            </a:extLst>
          </p:cNvPr>
          <p:cNvPicPr>
            <a:picLocks noChangeAspect="1"/>
          </p:cNvPicPr>
          <p:nvPr/>
        </p:nvPicPr>
        <p:blipFill>
          <a:blip r:embed="rId2"/>
          <a:stretch>
            <a:fillRect/>
          </a:stretch>
        </p:blipFill>
        <p:spPr>
          <a:xfrm>
            <a:off x="586931" y="1429512"/>
            <a:ext cx="8252269" cy="4450492"/>
          </a:xfrm>
          <a:prstGeom prst="rect">
            <a:avLst/>
          </a:prstGeom>
        </p:spPr>
      </p:pic>
      <p:sp>
        <p:nvSpPr>
          <p:cNvPr id="6" name="Date Placeholder 5">
            <a:extLst>
              <a:ext uri="{FF2B5EF4-FFF2-40B4-BE49-F238E27FC236}">
                <a16:creationId xmlns:a16="http://schemas.microsoft.com/office/drawing/2014/main" id="{08AA11B8-9BBE-8143-A582-8F9A81B7200A}"/>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1833050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Prototyping Techniques</a:t>
            </a:r>
          </a:p>
        </p:txBody>
      </p:sp>
      <p:sp>
        <p:nvSpPr>
          <p:cNvPr id="69635" name="Rectangle 3"/>
          <p:cNvSpPr>
            <a:spLocks noGrp="1" noChangeArrowheads="1"/>
          </p:cNvSpPr>
          <p:nvPr>
            <p:ph type="body" idx="1"/>
          </p:nvPr>
        </p:nvSpPr>
        <p:spPr/>
        <p:txBody>
          <a:bodyPr>
            <a:normAutofit lnSpcReduction="10000"/>
          </a:bodyPr>
          <a:lstStyle/>
          <a:p>
            <a:pPr>
              <a:lnSpc>
                <a:spcPct val="90000"/>
              </a:lnSpc>
            </a:pPr>
            <a:r>
              <a:rPr lang="en-US" dirty="0"/>
              <a:t>Use PowerPoint as a substitute for an editable script.</a:t>
            </a:r>
          </a:p>
          <a:p>
            <a:pPr lvl="1">
              <a:lnSpc>
                <a:spcPct val="90000"/>
              </a:lnSpc>
            </a:pPr>
            <a:r>
              <a:rPr lang="en-US" dirty="0"/>
              <a:t>Can include links to different slides/displays</a:t>
            </a:r>
          </a:p>
          <a:p>
            <a:pPr>
              <a:lnSpc>
                <a:spcPct val="90000"/>
              </a:lnSpc>
            </a:pPr>
            <a:r>
              <a:rPr lang="en-US" dirty="0"/>
              <a:t>Internet-based prototyping</a:t>
            </a:r>
          </a:p>
          <a:p>
            <a:pPr lvl="1">
              <a:lnSpc>
                <a:spcPct val="90000"/>
              </a:lnSpc>
            </a:pPr>
            <a:r>
              <a:rPr lang="en-US" dirty="0"/>
              <a:t>Use a web browser and associated scripts.</a:t>
            </a:r>
          </a:p>
          <a:p>
            <a:pPr eaLnBrk="1" hangingPunct="1">
              <a:lnSpc>
                <a:spcPct val="90000"/>
              </a:lnSpc>
            </a:pPr>
            <a:r>
              <a:rPr lang="en-US" dirty="0"/>
              <a:t>Script-driven prototyping</a:t>
            </a:r>
          </a:p>
          <a:p>
            <a:pPr lvl="1" eaLnBrk="1" hangingPunct="1">
              <a:lnSpc>
                <a:spcPct val="90000"/>
              </a:lnSpc>
            </a:pPr>
            <a:r>
              <a:rPr lang="en-US" dirty="0"/>
              <a:t>Develop a set of scripts and screens using a UI design tool. When the user interacts with these, the screen changes to the next display.</a:t>
            </a:r>
          </a:p>
          <a:p>
            <a:pPr eaLnBrk="1" hangingPunct="1">
              <a:lnSpc>
                <a:spcPct val="90000"/>
              </a:lnSpc>
            </a:pPr>
            <a:r>
              <a:rPr lang="en-US" dirty="0"/>
              <a:t>Visual programming</a:t>
            </a:r>
          </a:p>
          <a:p>
            <a:pPr lvl="1" eaLnBrk="1" hangingPunct="1">
              <a:lnSpc>
                <a:spcPct val="90000"/>
              </a:lnSpc>
            </a:pPr>
            <a:r>
              <a:rPr lang="en-US" dirty="0"/>
              <a:t>Language designed for rapid development such as Visual Basic.</a:t>
            </a:r>
          </a:p>
          <a:p>
            <a:pPr lvl="1" eaLnBrk="1" hangingPunct="1">
              <a:lnSpc>
                <a:spcPct val="90000"/>
              </a:lnSpc>
            </a:pPr>
            <a:r>
              <a:rPr lang="en-US" dirty="0" err="1"/>
              <a:t>Python+GTK</a:t>
            </a:r>
            <a:r>
              <a:rPr lang="en-US" dirty="0"/>
              <a:t> </a:t>
            </a:r>
            <a:r>
              <a:rPr lang="en-US" dirty="0">
                <a:sym typeface="Wingdings" pitchFamily="2" charset="2"/>
              </a:rPr>
              <a:t> </a:t>
            </a:r>
            <a:r>
              <a:rPr lang="en-US" dirty="0">
                <a:solidFill>
                  <a:srgbClr val="0070C0"/>
                </a:solidFill>
              </a:rPr>
              <a:t>will use in lab</a:t>
            </a:r>
          </a:p>
        </p:txBody>
      </p:sp>
      <p:sp>
        <p:nvSpPr>
          <p:cNvPr id="6963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9637" name="Slide Number Placeholder 5"/>
          <p:cNvSpPr>
            <a:spLocks noGrp="1"/>
          </p:cNvSpPr>
          <p:nvPr>
            <p:ph type="sldNum" sz="quarter" idx="12"/>
          </p:nvPr>
        </p:nvSpPr>
        <p:spPr bwMode="auto">
          <a:noFill/>
          <a:ln>
            <a:miter lim="800000"/>
            <a:headEnd/>
            <a:tailEnd/>
          </a:ln>
        </p:spPr>
        <p:txBody>
          <a:bodyPr/>
          <a:lstStyle/>
          <a:p>
            <a:fld id="{96B748CD-18A7-9046-A354-F6F550FBDD8A}" type="slidenum">
              <a:rPr lang="en-US"/>
              <a:pPr/>
              <a:t>28</a:t>
            </a:fld>
            <a:endParaRPr lang="en-US"/>
          </a:p>
        </p:txBody>
      </p:sp>
      <p:sp>
        <p:nvSpPr>
          <p:cNvPr id="2" name="Date Placeholder 1">
            <a:extLst>
              <a:ext uri="{FF2B5EF4-FFF2-40B4-BE49-F238E27FC236}">
                <a16:creationId xmlns:a16="http://schemas.microsoft.com/office/drawing/2014/main" id="{261B6CDD-9D49-FA4F-95D9-DB6F88192EFD}"/>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6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lIns="90840" tIns="44623" rIns="90840" bIns="44623"/>
          <a:lstStyle/>
          <a:p>
            <a:pPr eaLnBrk="1" hangingPunct="1"/>
            <a:r>
              <a:rPr lang="en-GB"/>
              <a:t>User Interface Evaluation</a:t>
            </a:r>
          </a:p>
        </p:txBody>
      </p:sp>
      <p:sp>
        <p:nvSpPr>
          <p:cNvPr id="70659" name="Rectangle 3"/>
          <p:cNvSpPr>
            <a:spLocks noGrp="1" noChangeArrowheads="1"/>
          </p:cNvSpPr>
          <p:nvPr>
            <p:ph type="body" idx="1"/>
          </p:nvPr>
        </p:nvSpPr>
        <p:spPr>
          <a:noFill/>
        </p:spPr>
        <p:txBody>
          <a:bodyPr lIns="90840" tIns="44623" rIns="90840" bIns="44623"/>
          <a:lstStyle/>
          <a:p>
            <a:pPr eaLnBrk="1" hangingPunct="1"/>
            <a:r>
              <a:rPr lang="en-GB" dirty="0"/>
              <a:t>Evaluate user interface design to assess </a:t>
            </a:r>
            <a:br>
              <a:rPr lang="en-GB" dirty="0"/>
            </a:br>
            <a:r>
              <a:rPr lang="en-GB" dirty="0"/>
              <a:t>its suitability.</a:t>
            </a:r>
          </a:p>
          <a:p>
            <a:pPr eaLnBrk="1" hangingPunct="1"/>
            <a:r>
              <a:rPr lang="en-GB" dirty="0"/>
              <a:t>Full scale evaluation is very expensive and </a:t>
            </a:r>
            <a:br>
              <a:rPr lang="en-GB" dirty="0"/>
            </a:br>
            <a:r>
              <a:rPr lang="en-GB" dirty="0"/>
              <a:t>impractical for most systems.</a:t>
            </a:r>
          </a:p>
          <a:p>
            <a:pPr eaLnBrk="1" hangingPunct="1"/>
            <a:r>
              <a:rPr lang="en-GB" dirty="0"/>
              <a:t>Ideally, an interface should be evaluated against a usability specification. </a:t>
            </a:r>
          </a:p>
          <a:p>
            <a:pPr lvl="1"/>
            <a:r>
              <a:rPr lang="en-GB" dirty="0"/>
              <a:t>However, it is rare for such specifications to be produced.</a:t>
            </a:r>
          </a:p>
          <a:p>
            <a:pPr eaLnBrk="1" hangingPunct="1"/>
            <a:r>
              <a:rPr lang="en-GB" dirty="0"/>
              <a:t>Can evaluate against a “design principles” or goals list.</a:t>
            </a:r>
          </a:p>
        </p:txBody>
      </p:sp>
      <p:sp>
        <p:nvSpPr>
          <p:cNvPr id="70660" name="Action Button: Custom 8">
            <a:hlinkClick r:id="rId3"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70661" name="Slide Number Placeholder 5"/>
          <p:cNvSpPr>
            <a:spLocks noGrp="1"/>
          </p:cNvSpPr>
          <p:nvPr>
            <p:ph type="sldNum" sz="quarter" idx="12"/>
          </p:nvPr>
        </p:nvSpPr>
        <p:spPr bwMode="auto">
          <a:noFill/>
          <a:ln>
            <a:miter lim="800000"/>
            <a:headEnd/>
            <a:tailEnd/>
          </a:ln>
        </p:spPr>
        <p:txBody>
          <a:bodyPr/>
          <a:lstStyle/>
          <a:p>
            <a:fld id="{3E83124C-FD16-AD4D-8AD4-390C05AD40AD}" type="slidenum">
              <a:rPr lang="en-US"/>
              <a:pPr/>
              <a:t>29</a:t>
            </a:fld>
            <a:endParaRPr lang="en-US"/>
          </a:p>
        </p:txBody>
      </p:sp>
      <p:sp>
        <p:nvSpPr>
          <p:cNvPr id="2" name="Date Placeholder 1">
            <a:extLst>
              <a:ext uri="{FF2B5EF4-FFF2-40B4-BE49-F238E27FC236}">
                <a16:creationId xmlns:a16="http://schemas.microsoft.com/office/drawing/2014/main" id="{EEEEDD55-774E-B24B-B18B-034FA0399183}"/>
              </a:ext>
            </a:extLst>
          </p:cNvPr>
          <p:cNvSpPr>
            <a:spLocks noGrp="1"/>
          </p:cNvSpPr>
          <p:nvPr>
            <p:ph type="dt" sz="half" idx="10"/>
          </p:nvPr>
        </p:nvSpPr>
        <p:spPr/>
        <p:txBody>
          <a:bodyPr/>
          <a:lstStyle/>
          <a:p>
            <a:r>
              <a:rPr lang="en-US"/>
              <a:t>Some contributions © 2018--2022 DeHon Based on slides © 2009--2017 Badler</a:t>
            </a:r>
          </a:p>
        </p:txBody>
      </p:sp>
      <p:grpSp>
        <p:nvGrpSpPr>
          <p:cNvPr id="3" name="Group 2">
            <a:extLst>
              <a:ext uri="{FF2B5EF4-FFF2-40B4-BE49-F238E27FC236}">
                <a16:creationId xmlns:a16="http://schemas.microsoft.com/office/drawing/2014/main" id="{13BD0C15-F183-1343-B0D9-2E4B3F340045}"/>
              </a:ext>
            </a:extLst>
          </p:cNvPr>
          <p:cNvGrpSpPr/>
          <p:nvPr/>
        </p:nvGrpSpPr>
        <p:grpSpPr>
          <a:xfrm>
            <a:off x="6675437" y="608806"/>
            <a:ext cx="2468563" cy="1373188"/>
            <a:chOff x="1216584" y="3665362"/>
            <a:chExt cx="2468563" cy="1373188"/>
          </a:xfrm>
        </p:grpSpPr>
        <p:cxnSp>
          <p:nvCxnSpPr>
            <p:cNvPr id="7" name="_s1029">
              <a:extLst>
                <a:ext uri="{FF2B5EF4-FFF2-40B4-BE49-F238E27FC236}">
                  <a16:creationId xmlns:a16="http://schemas.microsoft.com/office/drawing/2014/main" id="{2EA1BF2C-6F95-CE4B-BE87-CE2A6C6D786D}"/>
                </a:ext>
              </a:extLst>
            </p:cNvPr>
            <p:cNvCxnSpPr>
              <a:cxnSpLocks noChangeShapeType="1"/>
              <a:endCxn id="10" idx="2"/>
            </p:cNvCxnSpPr>
            <p:nvPr/>
          </p:nvCxnSpPr>
          <p:spPr bwMode="auto">
            <a:xfrm rot="10800000">
              <a:off x="2945371" y="4617862"/>
              <a:ext cx="246063" cy="420688"/>
            </a:xfrm>
            <a:prstGeom prst="bentConnector2">
              <a:avLst/>
            </a:prstGeom>
            <a:noFill/>
            <a:ln w="28575">
              <a:solidFill>
                <a:schemeClr val="tx1"/>
              </a:solidFill>
              <a:miter lim="800000"/>
              <a:headEnd type="triangle" w="med" len="med"/>
              <a:tailEnd/>
            </a:ln>
          </p:spPr>
        </p:cxnSp>
        <p:cxnSp>
          <p:nvCxnSpPr>
            <p:cNvPr id="8" name="_s1030">
              <a:extLst>
                <a:ext uri="{FF2B5EF4-FFF2-40B4-BE49-F238E27FC236}">
                  <a16:creationId xmlns:a16="http://schemas.microsoft.com/office/drawing/2014/main" id="{30574A56-12F6-C247-9F59-055F61FECC74}"/>
                </a:ext>
              </a:extLst>
            </p:cNvPr>
            <p:cNvCxnSpPr>
              <a:cxnSpLocks noChangeShapeType="1"/>
              <a:stCxn id="10" idx="1"/>
              <a:endCxn id="9" idx="2"/>
            </p:cNvCxnSpPr>
            <p:nvPr/>
          </p:nvCxnSpPr>
          <p:spPr bwMode="auto">
            <a:xfrm rot="10800000">
              <a:off x="1957946" y="4108274"/>
              <a:ext cx="246063" cy="366713"/>
            </a:xfrm>
            <a:prstGeom prst="bentConnector2">
              <a:avLst/>
            </a:prstGeom>
            <a:noFill/>
            <a:ln w="28575">
              <a:solidFill>
                <a:schemeClr val="tx1"/>
              </a:solidFill>
              <a:miter lim="800000"/>
              <a:headEnd type="triangle" w="med" len="med"/>
              <a:tailEnd/>
            </a:ln>
          </p:spPr>
        </p:cxnSp>
        <p:sp>
          <p:nvSpPr>
            <p:cNvPr id="9" name="_s1039">
              <a:extLst>
                <a:ext uri="{FF2B5EF4-FFF2-40B4-BE49-F238E27FC236}">
                  <a16:creationId xmlns:a16="http://schemas.microsoft.com/office/drawing/2014/main" id="{EDDFAA59-886F-B343-9313-8DC4E9FBE13B}"/>
                </a:ext>
              </a:extLst>
            </p:cNvPr>
            <p:cNvSpPr>
              <a:spLocks noChangeArrowheads="1"/>
            </p:cNvSpPr>
            <p:nvPr/>
          </p:nvSpPr>
          <p:spPr bwMode="auto">
            <a:xfrm>
              <a:off x="1216584" y="3665362"/>
              <a:ext cx="1481138" cy="442913"/>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0" name="_s1040">
              <a:extLst>
                <a:ext uri="{FF2B5EF4-FFF2-40B4-BE49-F238E27FC236}">
                  <a16:creationId xmlns:a16="http://schemas.microsoft.com/office/drawing/2014/main" id="{E43CC161-76BF-784E-8865-80476C7BD0B1}"/>
                </a:ext>
              </a:extLst>
            </p:cNvPr>
            <p:cNvSpPr>
              <a:spLocks noChangeArrowheads="1"/>
            </p:cNvSpPr>
            <p:nvPr/>
          </p:nvSpPr>
          <p:spPr bwMode="auto">
            <a:xfrm>
              <a:off x="2204009" y="4332112"/>
              <a:ext cx="1481138" cy="2857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Evaluate</a:t>
              </a:r>
            </a:p>
          </p:txBody>
        </p:sp>
        <p:cxnSp>
          <p:nvCxnSpPr>
            <p:cNvPr id="11" name="AutoShape 20">
              <a:extLst>
                <a:ext uri="{FF2B5EF4-FFF2-40B4-BE49-F238E27FC236}">
                  <a16:creationId xmlns:a16="http://schemas.microsoft.com/office/drawing/2014/main" id="{6EE9FFE0-F31E-E648-BCC6-3BB18B3772E0}"/>
                </a:ext>
              </a:extLst>
            </p:cNvPr>
            <p:cNvCxnSpPr>
              <a:cxnSpLocks noChangeShapeType="1"/>
              <a:stCxn id="10" idx="0"/>
              <a:endCxn id="9" idx="3"/>
            </p:cNvCxnSpPr>
            <p:nvPr/>
          </p:nvCxnSpPr>
          <p:spPr bwMode="auto">
            <a:xfrm rot="5400000" flipH="1">
              <a:off x="2599296" y="3986036"/>
              <a:ext cx="444500" cy="247650"/>
            </a:xfrm>
            <a:prstGeom prst="bentConnector2">
              <a:avLst/>
            </a:prstGeom>
            <a:noFill/>
            <a:ln w="28575">
              <a:solidFill>
                <a:schemeClr val="tx1"/>
              </a:solidFill>
              <a:miter lim="800000"/>
              <a:headEnd/>
              <a:tailEnd type="triangl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3</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0" name="Picture 18" descr="http://www.mushroomsys.com/websiteContent/graphics/DAP/cloudcomput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2"/>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332213" y="457200"/>
            <a:ext cx="755110" cy="516398"/>
            <a:chOff x="1369813"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369813"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691379" y="3059210"/>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786931" y="5445046"/>
            <a:ext cx="450957" cy="411444"/>
            <a:chOff x="1407374" y="3446002"/>
            <a:chExt cx="599084"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4" y="3461059"/>
              <a:ext cx="599084"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31" y="4556854"/>
            <a:ext cx="470000" cy="411444"/>
            <a:chOff x="1407375" y="3446002"/>
            <a:chExt cx="624381"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1" cy="531536"/>
            </a:xfrm>
            <a:prstGeom prst="rect">
              <a:avLst/>
            </a:prstGeom>
            <a:noFill/>
          </p:spPr>
          <p:txBody>
            <a:bodyPr wrap="none" rtlCol="0">
              <a:spAutoFit/>
            </a:bodyPr>
            <a:lstStyle/>
            <a:p>
              <a:r>
                <a:rPr lang="en-US" sz="2000" dirty="0">
                  <a:latin typeface="+mj-lt"/>
                </a:rPr>
                <a:t>14</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pic>
        <p:nvPicPr>
          <p:cNvPr id="85" name="Picture 84">
            <a:extLst>
              <a:ext uri="{FF2B5EF4-FFF2-40B4-BE49-F238E27FC236}">
                <a16:creationId xmlns:a16="http://schemas.microsoft.com/office/drawing/2014/main" id="{F44A2C77-16EB-394A-BD1C-E17DFB5A16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52857" y="5134049"/>
            <a:ext cx="631013" cy="983397"/>
          </a:xfrm>
          <a:prstGeom prst="rect">
            <a:avLst/>
          </a:prstGeom>
        </p:spPr>
      </p:pic>
      <p:cxnSp>
        <p:nvCxnSpPr>
          <p:cNvPr id="87" name="Straight Arrow Connector 86">
            <a:extLst>
              <a:ext uri="{FF2B5EF4-FFF2-40B4-BE49-F238E27FC236}">
                <a16:creationId xmlns:a16="http://schemas.microsoft.com/office/drawing/2014/main" id="{34BACE6A-EDDF-A741-9002-7E04314ED154}"/>
              </a:ext>
            </a:extLst>
          </p:cNvPr>
          <p:cNvCxnSpPr/>
          <p:nvPr/>
        </p:nvCxnSpPr>
        <p:spPr>
          <a:xfrm>
            <a:off x="6322474" y="5893875"/>
            <a:ext cx="17303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AD9437C2-507B-9343-9119-33EFCDA44BB4}"/>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2255792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Time to learn</a:t>
            </a:r>
          </a:p>
          <a:p>
            <a:r>
              <a:rPr lang="en-US" dirty="0"/>
              <a:t>Easy to figure out how to use</a:t>
            </a:r>
          </a:p>
          <a:p>
            <a:r>
              <a:rPr lang="en-US" dirty="0"/>
              <a:t>Time to perform task</a:t>
            </a:r>
          </a:p>
          <a:p>
            <a:r>
              <a:rPr lang="en-US" dirty="0"/>
              <a:t>Safety</a:t>
            </a:r>
          </a:p>
          <a:p>
            <a:r>
              <a:rPr lang="en-US" dirty="0"/>
              <a:t>Clarity of what happened</a:t>
            </a:r>
          </a:p>
          <a:p>
            <a:pPr lvl="1"/>
            <a:r>
              <a:rPr lang="en-US" dirty="0"/>
              <a:t>Why something didn’t happen</a:t>
            </a:r>
          </a:p>
          <a:p>
            <a:r>
              <a:rPr lang="en-US" dirty="0"/>
              <a:t>Ease of recovery</a:t>
            </a:r>
          </a:p>
          <a:p>
            <a:r>
              <a:rPr lang="en-US" dirty="0"/>
              <a:t>User stress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Date Placeholder 4">
            <a:extLst>
              <a:ext uri="{FF2B5EF4-FFF2-40B4-BE49-F238E27FC236}">
                <a16:creationId xmlns:a16="http://schemas.microsoft.com/office/drawing/2014/main" id="{CBA14DA5-ECBA-C542-9E3D-9CCFF64DFC3F}"/>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1171493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t>
            </a:r>
            <a:r>
              <a:rPr lang="en-US" dirty="0">
                <a:sym typeface="Wingdings" pitchFamily="2" charset="2"/>
              </a:rPr>
              <a:t> Quantitative Goals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Ideally create concrete, quantitative metrics for each relative to the product and user base:</a:t>
            </a:r>
          </a:p>
          <a:p>
            <a:r>
              <a:rPr lang="en-US" dirty="0"/>
              <a:t>Time to learn</a:t>
            </a:r>
          </a:p>
          <a:p>
            <a:r>
              <a:rPr lang="en-US" dirty="0"/>
              <a:t>Easy to figure out how to use</a:t>
            </a:r>
          </a:p>
          <a:p>
            <a:r>
              <a:rPr lang="en-US" dirty="0"/>
              <a:t>Time to perform task</a:t>
            </a:r>
          </a:p>
          <a:p>
            <a:r>
              <a:rPr lang="en-US" dirty="0"/>
              <a:t>Safety</a:t>
            </a:r>
          </a:p>
          <a:p>
            <a:r>
              <a:rPr lang="en-US" dirty="0"/>
              <a:t>Clarity of what happened</a:t>
            </a:r>
          </a:p>
          <a:p>
            <a:pPr lvl="1"/>
            <a:r>
              <a:rPr lang="en-US" dirty="0"/>
              <a:t>Why something didn’t happen</a:t>
            </a:r>
          </a:p>
          <a:p>
            <a:r>
              <a:rPr lang="en-US" dirty="0"/>
              <a:t>Ease of recovery</a:t>
            </a:r>
          </a:p>
          <a:p>
            <a:r>
              <a:rPr lang="en-US" dirty="0"/>
              <a:t>User stress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6" name="Date Placeholder 5">
            <a:extLst>
              <a:ext uri="{FF2B5EF4-FFF2-40B4-BE49-F238E27FC236}">
                <a16:creationId xmlns:a16="http://schemas.microsoft.com/office/drawing/2014/main" id="{2305492F-039C-194C-9273-CB5A176D749C}"/>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2158414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8AC9-749C-5546-99BD-B33262C9AAF1}"/>
              </a:ext>
            </a:extLst>
          </p:cNvPr>
          <p:cNvSpPr>
            <a:spLocks noGrp="1"/>
          </p:cNvSpPr>
          <p:nvPr>
            <p:ph type="title"/>
          </p:nvPr>
        </p:nvSpPr>
        <p:spPr/>
        <p:txBody>
          <a:bodyPr/>
          <a:lstStyle/>
          <a:p>
            <a:r>
              <a:rPr lang="en-US" dirty="0" err="1"/>
              <a:t>Preclass</a:t>
            </a:r>
            <a:r>
              <a:rPr lang="en-US" dirty="0"/>
              <a:t> 2</a:t>
            </a:r>
          </a:p>
        </p:txBody>
      </p:sp>
      <p:sp>
        <p:nvSpPr>
          <p:cNvPr id="3" name="Content Placeholder 2">
            <a:extLst>
              <a:ext uri="{FF2B5EF4-FFF2-40B4-BE49-F238E27FC236}">
                <a16:creationId xmlns:a16="http://schemas.microsoft.com/office/drawing/2014/main" id="{5551BED5-512A-E24A-BCEC-555C2717A0E0}"/>
              </a:ext>
            </a:extLst>
          </p:cNvPr>
          <p:cNvSpPr>
            <a:spLocks noGrp="1"/>
          </p:cNvSpPr>
          <p:nvPr>
            <p:ph idx="1"/>
          </p:nvPr>
        </p:nvSpPr>
        <p:spPr/>
        <p:txBody>
          <a:bodyPr/>
          <a:lstStyle/>
          <a:p>
            <a:r>
              <a:rPr lang="en-US" dirty="0">
                <a:solidFill>
                  <a:srgbClr val="FF7F00"/>
                </a:solidFill>
              </a:rPr>
              <a:t>How can we use a focus group to evaluate if met user interface goals?</a:t>
            </a:r>
          </a:p>
          <a:p>
            <a:pPr lvl="1"/>
            <a:r>
              <a:rPr lang="en-US" dirty="0">
                <a:solidFill>
                  <a:srgbClr val="FF7F00"/>
                </a:solidFill>
              </a:rPr>
              <a:t>E.g. new user accomplish task in 30s</a:t>
            </a:r>
          </a:p>
        </p:txBody>
      </p:sp>
      <p:sp>
        <p:nvSpPr>
          <p:cNvPr id="4" name="Date Placeholder 3">
            <a:extLst>
              <a:ext uri="{FF2B5EF4-FFF2-40B4-BE49-F238E27FC236}">
                <a16:creationId xmlns:a16="http://schemas.microsoft.com/office/drawing/2014/main" id="{2E2775AF-08C8-B842-98F1-E53D3BCC1EB0}"/>
              </a:ext>
            </a:extLst>
          </p:cNvPr>
          <p:cNvSpPr>
            <a:spLocks noGrp="1"/>
          </p:cNvSpPr>
          <p:nvPr>
            <p:ph type="dt" sz="half" idx="10"/>
          </p:nvPr>
        </p:nvSpPr>
        <p:spPr/>
        <p:txBody>
          <a:bodyPr/>
          <a:lstStyle/>
          <a:p>
            <a:r>
              <a:rPr lang="en-US"/>
              <a:t>Some contributions © 2018--2022 DeHon Based on slides © 2009--2017 Badler</a:t>
            </a:r>
          </a:p>
        </p:txBody>
      </p:sp>
      <p:sp>
        <p:nvSpPr>
          <p:cNvPr id="5" name="Slide Number Placeholder 4">
            <a:extLst>
              <a:ext uri="{FF2B5EF4-FFF2-40B4-BE49-F238E27FC236}">
                <a16:creationId xmlns:a16="http://schemas.microsoft.com/office/drawing/2014/main" id="{691A43F2-DBEE-1347-88D1-BE2A1A56683B}"/>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92149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E274-D3EF-C744-A4DC-165FF3F8FDCE}"/>
              </a:ext>
            </a:extLst>
          </p:cNvPr>
          <p:cNvSpPr>
            <a:spLocks noGrp="1"/>
          </p:cNvSpPr>
          <p:nvPr>
            <p:ph type="title"/>
          </p:nvPr>
        </p:nvSpPr>
        <p:spPr/>
        <p:txBody>
          <a:bodyPr/>
          <a:lstStyle/>
          <a:p>
            <a:r>
              <a:rPr lang="en-US" dirty="0"/>
              <a:t>User Testing</a:t>
            </a:r>
          </a:p>
        </p:txBody>
      </p:sp>
      <p:pic>
        <p:nvPicPr>
          <p:cNvPr id="6" name="Content Placeholder 5">
            <a:extLst>
              <a:ext uri="{FF2B5EF4-FFF2-40B4-BE49-F238E27FC236}">
                <a16:creationId xmlns:a16="http://schemas.microsoft.com/office/drawing/2014/main" id="{C015B9D1-4F8F-B945-B51E-111C718714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397" y="2331748"/>
            <a:ext cx="8243998" cy="2561528"/>
          </a:xfrm>
        </p:spPr>
      </p:pic>
      <p:sp>
        <p:nvSpPr>
          <p:cNvPr id="4" name="Slide Number Placeholder 3">
            <a:extLst>
              <a:ext uri="{FF2B5EF4-FFF2-40B4-BE49-F238E27FC236}">
                <a16:creationId xmlns:a16="http://schemas.microsoft.com/office/drawing/2014/main" id="{D4C470C1-7151-C74B-BE43-E4C78D2AF7BF}"/>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3" name="Date Placeholder 2">
            <a:extLst>
              <a:ext uri="{FF2B5EF4-FFF2-40B4-BE49-F238E27FC236}">
                <a16:creationId xmlns:a16="http://schemas.microsoft.com/office/drawing/2014/main" id="{61529965-470C-C049-808C-535628C4AADE}"/>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3793292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50825" y="1439863"/>
            <a:ext cx="4752975" cy="2233612"/>
            <a:chOff x="158" y="1117"/>
            <a:chExt cx="2994" cy="1361"/>
          </a:xfrm>
        </p:grpSpPr>
        <p:sp>
          <p:nvSpPr>
            <p:cNvPr id="1063" name="Rectangle 48"/>
            <p:cNvSpPr>
              <a:spLocks noChangeArrowheads="1"/>
            </p:cNvSpPr>
            <p:nvPr/>
          </p:nvSpPr>
          <p:spPr bwMode="auto">
            <a:xfrm>
              <a:off x="158" y="1117"/>
              <a:ext cx="2994" cy="1361"/>
            </a:xfrm>
            <a:prstGeom prst="rect">
              <a:avLst/>
            </a:prstGeom>
            <a:solidFill>
              <a:srgbClr val="FFFF00"/>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4" name="Text Box 49"/>
            <p:cNvSpPr txBox="1">
              <a:spLocks noChangeArrowheads="1"/>
            </p:cNvSpPr>
            <p:nvPr/>
          </p:nvSpPr>
          <p:spPr bwMode="auto">
            <a:xfrm>
              <a:off x="2472" y="1207"/>
              <a:ext cx="654" cy="19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Analysis</a:t>
              </a:r>
            </a:p>
          </p:txBody>
        </p:sp>
      </p:grpSp>
      <p:sp>
        <p:nvSpPr>
          <p:cNvPr id="1046" name="Rectangle 2"/>
          <p:cNvSpPr>
            <a:spLocks noGrp="1" noChangeArrowheads="1"/>
          </p:cNvSpPr>
          <p:nvPr>
            <p:ph type="title"/>
          </p:nvPr>
        </p:nvSpPr>
        <p:spPr>
          <a:xfrm>
            <a:off x="457200" y="304800"/>
            <a:ext cx="8229600" cy="1143000"/>
          </a:xfrm>
        </p:spPr>
        <p:txBody>
          <a:bodyPr/>
          <a:lstStyle/>
          <a:p>
            <a:pPr>
              <a:lnSpc>
                <a:spcPct val="80000"/>
              </a:lnSpc>
            </a:pPr>
            <a:r>
              <a:rPr lang="en-GB"/>
              <a:t>Task-Centered Design</a:t>
            </a:r>
          </a:p>
        </p:txBody>
      </p:sp>
      <p:grpSp>
        <p:nvGrpSpPr>
          <p:cNvPr id="3" name="Group 59"/>
          <p:cNvGrpSpPr>
            <a:grpSpLocks/>
          </p:cNvGrpSpPr>
          <p:nvPr/>
        </p:nvGrpSpPr>
        <p:grpSpPr bwMode="auto">
          <a:xfrm>
            <a:off x="2916238" y="3024188"/>
            <a:ext cx="5976937" cy="2881312"/>
            <a:chOff x="1837" y="2115"/>
            <a:chExt cx="2676" cy="1134"/>
          </a:xfrm>
        </p:grpSpPr>
        <p:sp>
          <p:nvSpPr>
            <p:cNvPr id="1061" name="Rectangle 53"/>
            <p:cNvSpPr>
              <a:spLocks noChangeArrowheads="1"/>
            </p:cNvSpPr>
            <p:nvPr/>
          </p:nvSpPr>
          <p:spPr bwMode="auto">
            <a:xfrm>
              <a:off x="1837" y="2115"/>
              <a:ext cx="2676" cy="1134"/>
            </a:xfrm>
            <a:prstGeom prst="rect">
              <a:avLst/>
            </a:prstGeom>
            <a:solidFill>
              <a:srgbClr val="66FF33"/>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2" name="Text Box 54"/>
            <p:cNvSpPr txBox="1">
              <a:spLocks noChangeArrowheads="1"/>
            </p:cNvSpPr>
            <p:nvPr/>
          </p:nvSpPr>
          <p:spPr bwMode="auto">
            <a:xfrm>
              <a:off x="4105" y="2187"/>
              <a:ext cx="385" cy="12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Design</a:t>
              </a:r>
            </a:p>
          </p:txBody>
        </p:sp>
      </p:grpSp>
      <p:grpSp>
        <p:nvGrpSpPr>
          <p:cNvPr id="4" name="Group 58"/>
          <p:cNvGrpSpPr>
            <a:grpSpLocks/>
          </p:cNvGrpSpPr>
          <p:nvPr/>
        </p:nvGrpSpPr>
        <p:grpSpPr bwMode="auto">
          <a:xfrm>
            <a:off x="5722938" y="4897438"/>
            <a:ext cx="3313112" cy="1439862"/>
            <a:chOff x="3560" y="3249"/>
            <a:chExt cx="2041" cy="907"/>
          </a:xfrm>
        </p:grpSpPr>
        <p:sp>
          <p:nvSpPr>
            <p:cNvPr id="1059" name="Rectangle 56"/>
            <p:cNvSpPr>
              <a:spLocks noChangeArrowheads="1"/>
            </p:cNvSpPr>
            <p:nvPr/>
          </p:nvSpPr>
          <p:spPr bwMode="auto">
            <a:xfrm>
              <a:off x="3560" y="3249"/>
              <a:ext cx="2041" cy="907"/>
            </a:xfrm>
            <a:prstGeom prst="rect">
              <a:avLst/>
            </a:prstGeom>
            <a:solidFill>
              <a:srgbClr val="00FFCC"/>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0" name="Text Box 57"/>
            <p:cNvSpPr txBox="1">
              <a:spLocks noChangeArrowheads="1"/>
            </p:cNvSpPr>
            <p:nvPr/>
          </p:nvSpPr>
          <p:spPr bwMode="auto">
            <a:xfrm>
              <a:off x="4447" y="3884"/>
              <a:ext cx="1101" cy="205"/>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Implementation</a:t>
              </a:r>
            </a:p>
          </p:txBody>
        </p:sp>
      </p:grpSp>
      <p:grpSp>
        <p:nvGrpSpPr>
          <p:cNvPr id="5" name="SmartArt Placeholder 1025"/>
          <p:cNvGrpSpPr>
            <a:grpSpLocks noGrp="1"/>
          </p:cNvGrpSpPr>
          <p:nvPr/>
        </p:nvGrpSpPr>
        <p:grpSpPr bwMode="auto">
          <a:xfrm>
            <a:off x="431800" y="1295400"/>
            <a:ext cx="9380538" cy="4464050"/>
            <a:chOff x="272" y="999"/>
            <a:chExt cx="5909" cy="2812"/>
          </a:xfrm>
        </p:grpSpPr>
        <p:sp>
          <p:nvSpPr>
            <p:cNvPr id="1027" name="AutoShape 3"/>
            <p:cNvSpPr>
              <a:spLocks noChangeAspect="1" noChangeArrowheads="1" noTextEdit="1"/>
            </p:cNvSpPr>
            <p:nvPr/>
          </p:nvSpPr>
          <p:spPr bwMode="auto">
            <a:xfrm>
              <a:off x="272" y="999"/>
              <a:ext cx="5909" cy="2812"/>
            </a:xfrm>
            <a:prstGeom prst="rect">
              <a:avLst/>
            </a:prstGeom>
            <a:noFill/>
            <a:ln w="9525">
              <a:noFill/>
              <a:miter lim="800000"/>
              <a:headEnd/>
              <a:tailEnd/>
            </a:ln>
          </p:spPr>
          <p:txBody>
            <a:bodyPr>
              <a:prstTxWarp prst="textNoShape">
                <a:avLst/>
              </a:prstTxWarp>
            </a:bodyPr>
            <a:lstStyle/>
            <a:p>
              <a:endParaRPr lang="en-US"/>
            </a:p>
          </p:txBody>
        </p:sp>
        <p:cxnSp>
          <p:nvCxnSpPr>
            <p:cNvPr id="1028" name="_s1028"/>
            <p:cNvCxnSpPr>
              <a:cxnSpLocks noChangeShapeType="1"/>
              <a:stCxn id="1042" idx="1"/>
              <a:endCxn id="1041" idx="2"/>
            </p:cNvCxnSpPr>
            <p:nvPr/>
          </p:nvCxnSpPr>
          <p:spPr bwMode="auto">
            <a:xfrm rot="10800000">
              <a:off x="4470" y="3523"/>
              <a:ext cx="156" cy="180"/>
            </a:xfrm>
            <a:prstGeom prst="bentConnector2">
              <a:avLst/>
            </a:prstGeom>
            <a:noFill/>
            <a:ln w="28575">
              <a:solidFill>
                <a:schemeClr val="tx1"/>
              </a:solidFill>
              <a:miter lim="800000"/>
              <a:headEnd type="triangle" w="med" len="med"/>
              <a:tailEnd/>
            </a:ln>
          </p:spPr>
        </p:cxnSp>
        <p:cxnSp>
          <p:nvCxnSpPr>
            <p:cNvPr id="1029" name="_s1029"/>
            <p:cNvCxnSpPr>
              <a:cxnSpLocks noChangeShapeType="1"/>
              <a:stCxn id="1041" idx="1"/>
              <a:endCxn id="1040" idx="2"/>
            </p:cNvCxnSpPr>
            <p:nvPr/>
          </p:nvCxnSpPr>
          <p:spPr bwMode="auto">
            <a:xfrm rot="10800000">
              <a:off x="3848" y="3168"/>
              <a:ext cx="155" cy="265"/>
            </a:xfrm>
            <a:prstGeom prst="bentConnector2">
              <a:avLst/>
            </a:prstGeom>
            <a:noFill/>
            <a:ln w="28575">
              <a:solidFill>
                <a:schemeClr val="tx1"/>
              </a:solidFill>
              <a:miter lim="800000"/>
              <a:headEnd type="triangle" w="med" len="med"/>
              <a:tailEnd/>
            </a:ln>
          </p:spPr>
        </p:cxnSp>
        <p:cxnSp>
          <p:nvCxnSpPr>
            <p:cNvPr id="1030" name="_s1030"/>
            <p:cNvCxnSpPr>
              <a:cxnSpLocks noChangeShapeType="1"/>
              <a:stCxn id="1040" idx="1"/>
              <a:endCxn id="1039" idx="2"/>
            </p:cNvCxnSpPr>
            <p:nvPr/>
          </p:nvCxnSpPr>
          <p:spPr bwMode="auto">
            <a:xfrm rot="10800000">
              <a:off x="3226" y="2847"/>
              <a:ext cx="155" cy="231"/>
            </a:xfrm>
            <a:prstGeom prst="bentConnector2">
              <a:avLst/>
            </a:prstGeom>
            <a:noFill/>
            <a:ln w="28575">
              <a:solidFill>
                <a:schemeClr val="tx1"/>
              </a:solidFill>
              <a:miter lim="800000"/>
              <a:headEnd type="triangle" w="med" len="med"/>
              <a:tailEnd/>
            </a:ln>
          </p:spPr>
        </p:cxnSp>
        <p:cxnSp>
          <p:nvCxnSpPr>
            <p:cNvPr id="1031" name="_s1031"/>
            <p:cNvCxnSpPr>
              <a:cxnSpLocks noChangeShapeType="1"/>
              <a:stCxn id="1039" idx="1"/>
              <a:endCxn id="1038" idx="2"/>
            </p:cNvCxnSpPr>
            <p:nvPr/>
          </p:nvCxnSpPr>
          <p:spPr bwMode="auto">
            <a:xfrm rot="10800000">
              <a:off x="2603" y="2387"/>
              <a:ext cx="156" cy="321"/>
            </a:xfrm>
            <a:prstGeom prst="bentConnector2">
              <a:avLst/>
            </a:prstGeom>
            <a:noFill/>
            <a:ln w="28575">
              <a:solidFill>
                <a:schemeClr val="tx1"/>
              </a:solidFill>
              <a:miter lim="800000"/>
              <a:headEnd type="triangle" w="med" len="med"/>
              <a:tailEnd/>
            </a:ln>
          </p:spPr>
        </p:cxnSp>
        <p:cxnSp>
          <p:nvCxnSpPr>
            <p:cNvPr id="1032" name="_s1032"/>
            <p:cNvCxnSpPr>
              <a:cxnSpLocks noChangeShapeType="1"/>
              <a:stCxn id="1038" idx="1"/>
              <a:endCxn id="1037" idx="2"/>
            </p:cNvCxnSpPr>
            <p:nvPr/>
          </p:nvCxnSpPr>
          <p:spPr bwMode="auto">
            <a:xfrm rot="10800000">
              <a:off x="1981" y="1979"/>
              <a:ext cx="156" cy="269"/>
            </a:xfrm>
            <a:prstGeom prst="bentConnector2">
              <a:avLst/>
            </a:prstGeom>
            <a:noFill/>
            <a:ln w="28575">
              <a:solidFill>
                <a:schemeClr val="tx1"/>
              </a:solidFill>
              <a:miter lim="800000"/>
              <a:headEnd type="triangle" w="med" len="med"/>
              <a:tailEnd/>
            </a:ln>
          </p:spPr>
        </p:cxnSp>
        <p:cxnSp>
          <p:nvCxnSpPr>
            <p:cNvPr id="1033" name="_s1033"/>
            <p:cNvCxnSpPr>
              <a:cxnSpLocks noChangeShapeType="1"/>
              <a:stCxn id="1037" idx="1"/>
              <a:endCxn id="1036" idx="2"/>
            </p:cNvCxnSpPr>
            <p:nvPr/>
          </p:nvCxnSpPr>
          <p:spPr bwMode="auto">
            <a:xfrm rot="10800000">
              <a:off x="1360" y="1612"/>
              <a:ext cx="154" cy="229"/>
            </a:xfrm>
            <a:prstGeom prst="bentConnector2">
              <a:avLst/>
            </a:prstGeom>
            <a:noFill/>
            <a:ln w="28575">
              <a:solidFill>
                <a:schemeClr val="tx1"/>
              </a:solidFill>
              <a:miter lim="800000"/>
              <a:headEnd type="triangle" w="med" len="med"/>
              <a:tailEnd/>
            </a:ln>
          </p:spPr>
        </p:cxnSp>
        <p:cxnSp>
          <p:nvCxnSpPr>
            <p:cNvPr id="1034" name="_s1034"/>
            <p:cNvCxnSpPr>
              <a:cxnSpLocks noChangeShapeType="1"/>
              <a:stCxn id="1036" idx="1"/>
              <a:endCxn id="1035" idx="2"/>
            </p:cNvCxnSpPr>
            <p:nvPr/>
          </p:nvCxnSpPr>
          <p:spPr bwMode="auto">
            <a:xfrm rot="10800000">
              <a:off x="738" y="1342"/>
              <a:ext cx="156" cy="180"/>
            </a:xfrm>
            <a:prstGeom prst="bentConnector2">
              <a:avLst/>
            </a:prstGeom>
            <a:noFill/>
            <a:ln w="28575">
              <a:solidFill>
                <a:schemeClr val="tx1"/>
              </a:solidFill>
              <a:miter lim="800000"/>
              <a:headEnd type="triangle" w="med" len="med"/>
              <a:tailEnd/>
            </a:ln>
          </p:spPr>
        </p:cxnSp>
        <p:sp>
          <p:nvSpPr>
            <p:cNvPr id="1035" name="_s1035"/>
            <p:cNvSpPr>
              <a:spLocks noChangeArrowheads="1"/>
            </p:cNvSpPr>
            <p:nvPr/>
          </p:nvSpPr>
          <p:spPr bwMode="auto">
            <a:xfrm>
              <a:off x="272" y="1162"/>
              <a:ext cx="932"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Identify users</a:t>
              </a:r>
            </a:p>
          </p:txBody>
        </p:sp>
        <p:sp>
          <p:nvSpPr>
            <p:cNvPr id="1036" name="_s1036"/>
            <p:cNvSpPr>
              <a:spLocks noChangeArrowheads="1"/>
            </p:cNvSpPr>
            <p:nvPr/>
          </p:nvSpPr>
          <p:spPr bwMode="auto">
            <a:xfrm>
              <a:off x="894" y="1432"/>
              <a:ext cx="931"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Choose tasks</a:t>
              </a:r>
            </a:p>
          </p:txBody>
        </p:sp>
        <p:sp>
          <p:nvSpPr>
            <p:cNvPr id="1037" name="_s1037"/>
            <p:cNvSpPr>
              <a:spLocks noChangeArrowheads="1"/>
            </p:cNvSpPr>
            <p:nvPr/>
          </p:nvSpPr>
          <p:spPr bwMode="auto">
            <a:xfrm>
              <a:off x="1514" y="1703"/>
              <a:ext cx="934" cy="276"/>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Look at other </a:t>
              </a:r>
            </a:p>
            <a:p>
              <a:pPr algn="ctr" eaLnBrk="1" hangingPunct="1"/>
              <a:r>
                <a:rPr lang="en-GB" sz="1400" b="1"/>
                <a:t>systems</a:t>
              </a:r>
            </a:p>
          </p:txBody>
        </p:sp>
        <p:sp>
          <p:nvSpPr>
            <p:cNvPr id="1038" name="_s1038"/>
            <p:cNvSpPr>
              <a:spLocks noChangeArrowheads="1"/>
            </p:cNvSpPr>
            <p:nvPr/>
          </p:nvSpPr>
          <p:spPr bwMode="auto">
            <a:xfrm>
              <a:off x="2137" y="2109"/>
              <a:ext cx="932" cy="278"/>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tasks</a:t>
              </a:r>
            </a:p>
            <a:p>
              <a:pPr algn="ctr" eaLnBrk="1" hangingPunct="1"/>
              <a:r>
                <a:rPr lang="en-GB" sz="1400" b="1"/>
                <a:t> into scenarios</a:t>
              </a:r>
            </a:p>
          </p:txBody>
        </p:sp>
        <p:sp>
          <p:nvSpPr>
            <p:cNvPr id="1039" name="_s1039"/>
            <p:cNvSpPr>
              <a:spLocks noChangeArrowheads="1"/>
            </p:cNvSpPr>
            <p:nvPr/>
          </p:nvSpPr>
          <p:spPr bwMode="auto">
            <a:xfrm>
              <a:off x="2759" y="2568"/>
              <a:ext cx="933" cy="279"/>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040" name="_s1040"/>
            <p:cNvSpPr>
              <a:spLocks noChangeArrowheads="1"/>
            </p:cNvSpPr>
            <p:nvPr/>
          </p:nvSpPr>
          <p:spPr bwMode="auto">
            <a:xfrm>
              <a:off x="3381" y="2988"/>
              <a:ext cx="933"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Evaluate</a:t>
              </a:r>
            </a:p>
          </p:txBody>
        </p:sp>
        <p:sp>
          <p:nvSpPr>
            <p:cNvPr id="1041" name="_s1041"/>
            <p:cNvSpPr>
              <a:spLocks noChangeArrowheads="1"/>
            </p:cNvSpPr>
            <p:nvPr/>
          </p:nvSpPr>
          <p:spPr bwMode="auto">
            <a:xfrm>
              <a:off x="4003" y="3343"/>
              <a:ext cx="934" cy="18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042" name="_s1042"/>
            <p:cNvSpPr>
              <a:spLocks noChangeArrowheads="1"/>
            </p:cNvSpPr>
            <p:nvPr/>
          </p:nvSpPr>
          <p:spPr bwMode="auto">
            <a:xfrm>
              <a:off x="4626" y="3613"/>
              <a:ext cx="932" cy="18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043" name="AutoShape 19"/>
            <p:cNvCxnSpPr>
              <a:cxnSpLocks noChangeShapeType="1"/>
              <a:stCxn id="1042" idx="0"/>
              <a:endCxn id="1041" idx="3"/>
            </p:cNvCxnSpPr>
            <p:nvPr/>
          </p:nvCxnSpPr>
          <p:spPr bwMode="auto">
            <a:xfrm rot="5400000" flipH="1">
              <a:off x="4925" y="3445"/>
              <a:ext cx="180" cy="155"/>
            </a:xfrm>
            <a:prstGeom prst="bentConnector2">
              <a:avLst/>
            </a:prstGeom>
            <a:noFill/>
            <a:ln w="28575">
              <a:solidFill>
                <a:schemeClr val="tx1"/>
              </a:solidFill>
              <a:miter lim="800000"/>
              <a:headEnd/>
              <a:tailEnd type="triangle" w="med" len="med"/>
            </a:ln>
            <a:effectLst/>
          </p:spPr>
        </p:cxnSp>
        <p:cxnSp>
          <p:nvCxnSpPr>
            <p:cNvPr id="1044" name="AutoShape 20"/>
            <p:cNvCxnSpPr>
              <a:cxnSpLocks noChangeShapeType="1"/>
              <a:stCxn id="1040" idx="0"/>
              <a:endCxn id="1039" idx="3"/>
            </p:cNvCxnSpPr>
            <p:nvPr/>
          </p:nvCxnSpPr>
          <p:spPr bwMode="auto">
            <a:xfrm rot="5400000" flipH="1">
              <a:off x="3630" y="2770"/>
              <a:ext cx="280" cy="156"/>
            </a:xfrm>
            <a:prstGeom prst="bentConnector2">
              <a:avLst/>
            </a:prstGeom>
            <a:noFill/>
            <a:ln w="28575">
              <a:solidFill>
                <a:schemeClr val="tx1"/>
              </a:solidFill>
              <a:miter lim="800000"/>
              <a:headEnd/>
              <a:tailEnd type="triangle" w="med" len="med"/>
            </a:ln>
            <a:effectLst/>
          </p:spPr>
        </p:cxnSp>
      </p:grpSp>
      <p:grpSp>
        <p:nvGrpSpPr>
          <p:cNvPr id="6" name="Group 19"/>
          <p:cNvGrpSpPr>
            <a:grpSpLocks/>
          </p:cNvGrpSpPr>
          <p:nvPr/>
        </p:nvGrpSpPr>
        <p:grpSpPr bwMode="auto">
          <a:xfrm>
            <a:off x="5334000" y="1797050"/>
            <a:ext cx="3419475" cy="3276600"/>
            <a:chOff x="5334000" y="1797050"/>
            <a:chExt cx="3419475" cy="3276600"/>
          </a:xfrm>
        </p:grpSpPr>
        <p:sp>
          <p:nvSpPr>
            <p:cNvPr id="1056" name="TextBox 4"/>
            <p:cNvSpPr txBox="1">
              <a:spLocks noChangeArrowheads="1"/>
            </p:cNvSpPr>
            <p:nvPr/>
          </p:nvSpPr>
          <p:spPr bwMode="auto">
            <a:xfrm>
              <a:off x="5334000" y="1797050"/>
              <a:ext cx="3419475" cy="369888"/>
            </a:xfrm>
            <a:prstGeom prst="rect">
              <a:avLst/>
            </a:prstGeom>
            <a:solidFill>
              <a:srgbClr val="FFC000"/>
            </a:solid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Note ESSENTIAL iterative loops!</a:t>
              </a:r>
            </a:p>
          </p:txBody>
        </p:sp>
        <p:cxnSp>
          <p:nvCxnSpPr>
            <p:cNvPr id="19" name="Straight Arrow Connector 18"/>
            <p:cNvCxnSpPr>
              <a:stCxn id="1056" idx="2"/>
            </p:cNvCxnSpPr>
            <p:nvPr/>
          </p:nvCxnSpPr>
          <p:spPr>
            <a:xfrm rot="5400000">
              <a:off x="5688013" y="2651125"/>
              <a:ext cx="1839912" cy="871538"/>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56" idx="2"/>
            </p:cNvCxnSpPr>
            <p:nvPr/>
          </p:nvCxnSpPr>
          <p:spPr>
            <a:xfrm rot="16200000" flipH="1">
              <a:off x="6107113" y="3103563"/>
              <a:ext cx="2906712" cy="103346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0"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grpSp>
        <p:nvGrpSpPr>
          <p:cNvPr id="7" name="Group 20"/>
          <p:cNvGrpSpPr>
            <a:grpSpLocks/>
          </p:cNvGrpSpPr>
          <p:nvPr/>
        </p:nvGrpSpPr>
        <p:grpSpPr bwMode="auto">
          <a:xfrm>
            <a:off x="457200" y="4724400"/>
            <a:ext cx="6477000" cy="1044575"/>
            <a:chOff x="457200" y="4724400"/>
            <a:chExt cx="6477000" cy="1044575"/>
          </a:xfrm>
        </p:grpSpPr>
        <p:sp>
          <p:nvSpPr>
            <p:cNvPr id="1053" name="TextBox 4"/>
            <p:cNvSpPr txBox="1">
              <a:spLocks noChangeArrowheads="1"/>
            </p:cNvSpPr>
            <p:nvPr/>
          </p:nvSpPr>
          <p:spPr bwMode="auto">
            <a:xfrm>
              <a:off x="457200" y="4845050"/>
              <a:ext cx="3733800" cy="923925"/>
            </a:xfrm>
            <a:prstGeom prst="rect">
              <a:avLst/>
            </a:prstGeom>
            <a:solidFill>
              <a:srgbClr val="FFC000"/>
            </a:solidFill>
            <a:ln w="9525">
              <a:solidFill>
                <a:schemeClr val="tx1"/>
              </a:solidFill>
              <a:miter lim="800000"/>
              <a:headEnd/>
              <a:tailEnd/>
            </a:ln>
          </p:spPr>
          <p:txBody>
            <a:bodyPr>
              <a:prstTxWarp prst="textNoShape">
                <a:avLst/>
              </a:prstTxWarp>
              <a:spAutoFit/>
            </a:bodyPr>
            <a:lstStyle/>
            <a:p>
              <a:pPr eaLnBrk="1" hangingPunct="1"/>
              <a:r>
                <a:rPr lang="en-US">
                  <a:latin typeface="Constantia" pitchFamily="-101" charset="0"/>
                </a:rPr>
                <a:t>Make sure testers are REAL </a:t>
              </a:r>
            </a:p>
            <a:p>
              <a:pPr eaLnBrk="1" hangingPunct="1"/>
              <a:r>
                <a:rPr lang="en-US">
                  <a:latin typeface="Constantia" pitchFamily="-101" charset="0"/>
                </a:rPr>
                <a:t>users from REPRESENTATIVE user populations, not just SELF!</a:t>
              </a:r>
            </a:p>
          </p:txBody>
        </p:sp>
        <p:cxnSp>
          <p:nvCxnSpPr>
            <p:cNvPr id="30" name="Straight Arrow Connector 29"/>
            <p:cNvCxnSpPr>
              <a:stCxn id="1053" idx="3"/>
            </p:cNvCxnSpPr>
            <p:nvPr/>
          </p:nvCxnSpPr>
          <p:spPr>
            <a:xfrm flipV="1">
              <a:off x="4191000" y="4724400"/>
              <a:ext cx="914400" cy="582613"/>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53" idx="3"/>
            </p:cNvCxnSpPr>
            <p:nvPr/>
          </p:nvCxnSpPr>
          <p:spPr>
            <a:xfrm>
              <a:off x="4191000" y="5307013"/>
              <a:ext cx="2743200" cy="33178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2" name="Slide Number Placeholder 6"/>
          <p:cNvSpPr>
            <a:spLocks noGrp="1"/>
          </p:cNvSpPr>
          <p:nvPr>
            <p:ph type="sldNum" sz="quarter" idx="12"/>
          </p:nvPr>
        </p:nvSpPr>
        <p:spPr bwMode="auto">
          <a:noFill/>
          <a:ln>
            <a:miter lim="800000"/>
            <a:headEnd/>
            <a:tailEnd/>
          </a:ln>
        </p:spPr>
        <p:txBody>
          <a:bodyPr/>
          <a:lstStyle/>
          <a:p>
            <a:fld id="{322A7E4C-FAB2-F64B-920F-004202F6C248}" type="slidenum">
              <a:rPr lang="en-GB"/>
              <a:pPr/>
              <a:t>34</a:t>
            </a:fld>
            <a:endParaRPr lang="en-GB"/>
          </a:p>
        </p:txBody>
      </p:sp>
      <p:sp>
        <p:nvSpPr>
          <p:cNvPr id="8" name="Date Placeholder 7">
            <a:extLst>
              <a:ext uri="{FF2B5EF4-FFF2-40B4-BE49-F238E27FC236}">
                <a16:creationId xmlns:a16="http://schemas.microsoft.com/office/drawing/2014/main" id="{BCA001D3-E656-F446-8C87-6D1FC4B8E3DF}"/>
              </a:ext>
            </a:extLst>
          </p:cNvPr>
          <p:cNvSpPr>
            <a:spLocks noGrp="1"/>
          </p:cNvSpPr>
          <p:nvPr>
            <p:ph type="dt" sz="half" idx="10"/>
          </p:nvPr>
        </p:nvSpPr>
        <p:spPr/>
        <p:txBody>
          <a:bodyPr/>
          <a:lstStyle/>
          <a:p>
            <a:pPr>
              <a:defRPr/>
            </a:pPr>
            <a:r>
              <a:rPr lang="en-US"/>
              <a:t>Some contributions © 2018--2022 DeHon Based on slides © 2009--2017 Badler</a:t>
            </a:r>
            <a:endParaRPr lang="en-GB"/>
          </a:p>
        </p:txBody>
      </p:sp>
    </p:spTree>
    <p:extLst>
      <p:ext uri="{BB962C8B-B14F-4D97-AF65-F5344CB8AC3E}">
        <p14:creationId xmlns:p14="http://schemas.microsoft.com/office/powerpoint/2010/main" val="2555146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Part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Title 4"/>
          <p:cNvSpPr>
            <a:spLocks noGrp="1"/>
          </p:cNvSpPr>
          <p:nvPr>
            <p:ph type="title"/>
          </p:nvPr>
        </p:nvSpPr>
        <p:spPr/>
        <p:txBody>
          <a:bodyPr/>
          <a:lstStyle/>
          <a:p>
            <a:r>
              <a:rPr lang="en-US" dirty="0"/>
              <a:t>Technology Change</a:t>
            </a:r>
          </a:p>
        </p:txBody>
      </p:sp>
      <p:sp>
        <p:nvSpPr>
          <p:cNvPr id="2" name="Date Placeholder 1">
            <a:extLst>
              <a:ext uri="{FF2B5EF4-FFF2-40B4-BE49-F238E27FC236}">
                <a16:creationId xmlns:a16="http://schemas.microsoft.com/office/drawing/2014/main" id="{79BC7305-C7D1-F445-9524-3BD8E5932A0F}"/>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E1699-50D5-C647-949A-C01F0A9D46E4}"/>
              </a:ext>
            </a:extLst>
          </p:cNvPr>
          <p:cNvSpPr>
            <a:spLocks noGrp="1"/>
          </p:cNvSpPr>
          <p:nvPr>
            <p:ph type="title"/>
          </p:nvPr>
        </p:nvSpPr>
        <p:spPr/>
        <p:txBody>
          <a:bodyPr/>
          <a:lstStyle/>
          <a:p>
            <a:r>
              <a:rPr lang="en-US" dirty="0">
                <a:solidFill>
                  <a:schemeClr val="tx1"/>
                </a:solidFill>
              </a:rPr>
              <a:t>UI and Moore’s Law</a:t>
            </a:r>
          </a:p>
        </p:txBody>
      </p:sp>
      <p:sp>
        <p:nvSpPr>
          <p:cNvPr id="6" name="Content Placeholder 5">
            <a:extLst>
              <a:ext uri="{FF2B5EF4-FFF2-40B4-BE49-F238E27FC236}">
                <a16:creationId xmlns:a16="http://schemas.microsoft.com/office/drawing/2014/main" id="{69639842-84C0-014D-B916-474F1BF0313C}"/>
              </a:ext>
            </a:extLst>
          </p:cNvPr>
          <p:cNvSpPr>
            <a:spLocks noGrp="1"/>
          </p:cNvSpPr>
          <p:nvPr>
            <p:ph idx="1"/>
          </p:nvPr>
        </p:nvSpPr>
        <p:spPr/>
        <p:txBody>
          <a:bodyPr>
            <a:normAutofit lnSpcReduction="10000"/>
          </a:bodyPr>
          <a:lstStyle/>
          <a:p>
            <a:r>
              <a:rPr lang="en-US" dirty="0">
                <a:solidFill>
                  <a:schemeClr val="tx1"/>
                </a:solidFill>
              </a:rPr>
              <a:t>Theme: </a:t>
            </a:r>
            <a:r>
              <a:rPr lang="en-US" b="0" dirty="0">
                <a:solidFill>
                  <a:schemeClr val="tx1"/>
                </a:solidFill>
              </a:rPr>
              <a:t>We should spend computation to ease human interaction</a:t>
            </a:r>
          </a:p>
          <a:p>
            <a:pPr lvl="1"/>
            <a:r>
              <a:rPr lang="en-US" b="1" dirty="0">
                <a:solidFill>
                  <a:schemeClr val="tx1"/>
                </a:solidFill>
              </a:rPr>
              <a:t>Past: </a:t>
            </a:r>
            <a:r>
              <a:rPr lang="en-US" dirty="0">
                <a:solidFill>
                  <a:schemeClr val="tx1"/>
                </a:solidFill>
              </a:rPr>
              <a:t>had to ask human to accommodate computer</a:t>
            </a:r>
          </a:p>
          <a:p>
            <a:pPr lvl="2"/>
            <a:r>
              <a:rPr lang="en-US" dirty="0">
                <a:solidFill>
                  <a:schemeClr val="tx1"/>
                </a:solidFill>
              </a:rPr>
              <a:t>Give it input in a way it could understand</a:t>
            </a:r>
          </a:p>
          <a:p>
            <a:pPr lvl="3"/>
            <a:r>
              <a:rPr lang="en-US" dirty="0">
                <a:solidFill>
                  <a:schemeClr val="tx1"/>
                </a:solidFill>
              </a:rPr>
              <a:t>E.g. punched cards</a:t>
            </a:r>
          </a:p>
          <a:p>
            <a:pPr lvl="3"/>
            <a:r>
              <a:rPr lang="en-US" dirty="0">
                <a:solidFill>
                  <a:schemeClr val="tx1"/>
                </a:solidFill>
              </a:rPr>
              <a:t>(pix from https://</a:t>
            </a:r>
            <a:r>
              <a:rPr lang="en-US" dirty="0" err="1">
                <a:solidFill>
                  <a:schemeClr val="tx1"/>
                </a:solidFill>
              </a:rPr>
              <a:t>commons.wikimedia.org</a:t>
            </a:r>
            <a:r>
              <a:rPr lang="en-US" dirty="0">
                <a:solidFill>
                  <a:schemeClr val="tx1"/>
                </a:solidFill>
              </a:rPr>
              <a:t>/wiki/</a:t>
            </a:r>
            <a:r>
              <a:rPr lang="en-US" dirty="0" err="1">
                <a:solidFill>
                  <a:schemeClr val="tx1"/>
                </a:solidFill>
              </a:rPr>
              <a:t>File:Used_Punchcard</a:t>
            </a:r>
            <a:r>
              <a:rPr lang="en-US" dirty="0">
                <a:solidFill>
                  <a:schemeClr val="tx1"/>
                </a:solidFill>
              </a:rPr>
              <a:t>_(5151286161).jpg)</a:t>
            </a:r>
          </a:p>
          <a:p>
            <a:pPr marL="457200" lvl="1" indent="0">
              <a:buNone/>
            </a:pPr>
            <a:endParaRPr lang="en-US" b="1" dirty="0">
              <a:solidFill>
                <a:schemeClr val="tx1"/>
              </a:solidFill>
            </a:endParaRPr>
          </a:p>
          <a:p>
            <a:pPr lvl="1"/>
            <a:r>
              <a:rPr lang="en-US" b="1" dirty="0">
                <a:solidFill>
                  <a:schemeClr val="tx1"/>
                </a:solidFill>
              </a:rPr>
              <a:t>Future: </a:t>
            </a:r>
            <a:r>
              <a:rPr lang="en-US" dirty="0">
                <a:solidFill>
                  <a:schemeClr val="tx1"/>
                </a:solidFill>
              </a:rPr>
              <a:t>should have computer do more to accommodate human in interaction</a:t>
            </a:r>
          </a:p>
          <a:p>
            <a:pPr lvl="2"/>
            <a:r>
              <a:rPr lang="en-US" dirty="0">
                <a:solidFill>
                  <a:schemeClr val="tx1"/>
                </a:solidFill>
              </a:rPr>
              <a:t>Reduce what human needs to do</a:t>
            </a:r>
          </a:p>
          <a:p>
            <a:pPr lvl="2"/>
            <a:r>
              <a:rPr lang="en-US" dirty="0">
                <a:solidFill>
                  <a:schemeClr val="tx1"/>
                </a:solidFill>
              </a:rPr>
              <a:t>Move interface closer to natural interaction for user</a:t>
            </a:r>
          </a:p>
        </p:txBody>
      </p:sp>
      <p:sp>
        <p:nvSpPr>
          <p:cNvPr id="3" name="Slide Number Placeholder 2">
            <a:extLst>
              <a:ext uri="{FF2B5EF4-FFF2-40B4-BE49-F238E27FC236}">
                <a16:creationId xmlns:a16="http://schemas.microsoft.com/office/drawing/2014/main" id="{6FBB9E68-646A-CB4F-AEE2-65C0A6D5B230}"/>
              </a:ext>
            </a:extLst>
          </p:cNvPr>
          <p:cNvSpPr>
            <a:spLocks noGrp="1"/>
          </p:cNvSpPr>
          <p:nvPr>
            <p:ph type="sldNum" sz="quarter" idx="12"/>
          </p:nvPr>
        </p:nvSpPr>
        <p:spPr/>
        <p:txBody>
          <a:bodyPr/>
          <a:lstStyle/>
          <a:p>
            <a:fld id="{B6F15528-21DE-4FAA-801E-634DDDAF4B2B}" type="slidenum">
              <a:rPr lang="en-US" smtClean="0"/>
              <a:pPr/>
              <a:t>36</a:t>
            </a:fld>
            <a:endParaRPr lang="en-US"/>
          </a:p>
        </p:txBody>
      </p:sp>
      <p:sp>
        <p:nvSpPr>
          <p:cNvPr id="2" name="Date Placeholder 1">
            <a:extLst>
              <a:ext uri="{FF2B5EF4-FFF2-40B4-BE49-F238E27FC236}">
                <a16:creationId xmlns:a16="http://schemas.microsoft.com/office/drawing/2014/main" id="{145E96E4-B60C-D64C-82BF-921EE8D90A7A}"/>
              </a:ext>
            </a:extLst>
          </p:cNvPr>
          <p:cNvSpPr>
            <a:spLocks noGrp="1"/>
          </p:cNvSpPr>
          <p:nvPr>
            <p:ph type="dt" sz="half" idx="10"/>
          </p:nvPr>
        </p:nvSpPr>
        <p:spPr/>
        <p:txBody>
          <a:bodyPr/>
          <a:lstStyle/>
          <a:p>
            <a:r>
              <a:rPr lang="en-US"/>
              <a:t>Some contributions © 2018--2022 DeHon Based on slides © 2009--2017 Badler</a:t>
            </a:r>
          </a:p>
        </p:txBody>
      </p:sp>
      <p:pic>
        <p:nvPicPr>
          <p:cNvPr id="7" name="Picture 6" descr="A close up of a keyboard&#10;&#10;Description automatically generated with low confidence">
            <a:extLst>
              <a:ext uri="{FF2B5EF4-FFF2-40B4-BE49-F238E27FC236}">
                <a16:creationId xmlns:a16="http://schemas.microsoft.com/office/drawing/2014/main" id="{63240A49-45EE-D649-B773-141A43C2F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593" y="3274541"/>
            <a:ext cx="2982960" cy="1305805"/>
          </a:xfrm>
          <a:prstGeom prst="rect">
            <a:avLst/>
          </a:prstGeom>
        </p:spPr>
      </p:pic>
    </p:spTree>
    <p:extLst>
      <p:ext uri="{BB962C8B-B14F-4D97-AF65-F5344CB8AC3E}">
        <p14:creationId xmlns:p14="http://schemas.microsoft.com/office/powerpoint/2010/main" val="996310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r>
              <a:rPr lang="en-US" dirty="0"/>
              <a:t> 3</a:t>
            </a:r>
          </a:p>
        </p:txBody>
      </p:sp>
      <p:sp>
        <p:nvSpPr>
          <p:cNvPr id="6" name="Content Placeholder 5"/>
          <p:cNvSpPr>
            <a:spLocks noGrp="1"/>
          </p:cNvSpPr>
          <p:nvPr>
            <p:ph idx="1"/>
          </p:nvPr>
        </p:nvSpPr>
        <p:spPr/>
        <p:txBody>
          <a:bodyPr/>
          <a:lstStyle/>
          <a:p>
            <a:r>
              <a:rPr lang="en-US" dirty="0"/>
              <a:t>How many instructions should we be willing to execute to save a second of human time?</a:t>
            </a:r>
          </a:p>
          <a:p>
            <a:pPr lvl="1"/>
            <a:r>
              <a:rPr lang="en-US" dirty="0">
                <a:solidFill>
                  <a:srgbClr val="FF6600"/>
                </a:solidFill>
              </a:rPr>
              <a:t>Cost of second of human time?</a:t>
            </a:r>
          </a:p>
          <a:p>
            <a:pPr lvl="2"/>
            <a:r>
              <a:rPr lang="en-US" dirty="0"/>
              <a:t>Assume $300K/yr., 250 days/yr, 8 hours/day</a:t>
            </a:r>
          </a:p>
          <a:p>
            <a:pPr lvl="1"/>
            <a:r>
              <a:rPr lang="en-US" dirty="0"/>
              <a:t>Given Energy cost:</a:t>
            </a:r>
          </a:p>
          <a:p>
            <a:pPr lvl="2"/>
            <a:r>
              <a:rPr lang="en-US" dirty="0"/>
              <a:t>10</a:t>
            </a:r>
            <a:r>
              <a:rPr lang="en-US" baseline="30000" dirty="0"/>
              <a:t>-15</a:t>
            </a:r>
            <a:r>
              <a:rPr lang="en-US" dirty="0"/>
              <a:t> cents per instruction</a:t>
            </a:r>
          </a:p>
          <a:p>
            <a:pPr lvl="1"/>
            <a:r>
              <a:rPr lang="en-US" dirty="0">
                <a:solidFill>
                  <a:srgbClr val="FF6600"/>
                </a:solidFill>
              </a:rPr>
              <a:t>Number of instructions cost same as human-second?</a:t>
            </a:r>
          </a:p>
          <a:p>
            <a:pPr lvl="2"/>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
        <p:nvSpPr>
          <p:cNvPr id="2" name="Date Placeholder 1">
            <a:extLst>
              <a:ext uri="{FF2B5EF4-FFF2-40B4-BE49-F238E27FC236}">
                <a16:creationId xmlns:a16="http://schemas.microsoft.com/office/drawing/2014/main" id="{FDB7A228-3CD4-4741-AC6D-AB96479BA220}"/>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a:t>
            </a:r>
          </a:p>
        </p:txBody>
      </p:sp>
      <p:sp>
        <p:nvSpPr>
          <p:cNvPr id="3" name="Content Placeholder 2"/>
          <p:cNvSpPr>
            <a:spLocks noGrp="1"/>
          </p:cNvSpPr>
          <p:nvPr>
            <p:ph idx="1"/>
          </p:nvPr>
        </p:nvSpPr>
        <p:spPr/>
        <p:txBody>
          <a:bodyPr/>
          <a:lstStyle/>
          <a:p>
            <a:r>
              <a:rPr lang="en-US" dirty="0"/>
              <a:t>Can afford to spend computation to bridge between natural user view (interaction) and underlying implementation view</a:t>
            </a:r>
          </a:p>
          <a:p>
            <a:endParaRPr lang="en-US" dirty="0"/>
          </a:p>
          <a:p>
            <a:r>
              <a:rPr lang="en-US" dirty="0"/>
              <a:t>Energy/op has reduced over time</a:t>
            </a:r>
          </a:p>
          <a:p>
            <a:pPr lvl="1"/>
            <a:r>
              <a:rPr lang="en-US" dirty="0"/>
              <a:t>Increasing this ratio</a:t>
            </a:r>
          </a:p>
          <a:p>
            <a:endParaRPr lang="en-US" dirty="0"/>
          </a:p>
          <a:p>
            <a:r>
              <a:rPr lang="en-US" b="0" dirty="0"/>
              <a:t>Can afford to spend </a:t>
            </a:r>
            <a:r>
              <a:rPr lang="en-US" dirty="0"/>
              <a:t>more</a:t>
            </a:r>
            <a:r>
              <a:rPr lang="en-US" b="0" dirty="0"/>
              <a:t> computation now than in past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Date Placeholder 4">
            <a:extLst>
              <a:ext uri="{FF2B5EF4-FFF2-40B4-BE49-F238E27FC236}">
                <a16:creationId xmlns:a16="http://schemas.microsoft.com/office/drawing/2014/main" id="{C1683F6A-169A-EA43-9E35-6EAD9B4A6E2F}"/>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Interaction</a:t>
            </a:r>
          </a:p>
        </p:txBody>
      </p:sp>
      <p:sp>
        <p:nvSpPr>
          <p:cNvPr id="6" name="Content Placeholder 5"/>
          <p:cNvSpPr>
            <a:spLocks noGrp="1"/>
          </p:cNvSpPr>
          <p:nvPr>
            <p:ph sz="half" idx="1"/>
          </p:nvPr>
        </p:nvSpPr>
        <p:spPr/>
        <p:txBody>
          <a:bodyPr>
            <a:normAutofit/>
          </a:bodyPr>
          <a:lstStyle/>
          <a:p>
            <a:r>
              <a:rPr lang="en-US" dirty="0"/>
              <a:t>Dedicated Buttons and Knobs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2018--2022 DeHon Based on slides © 2009--2017 Badler</a:t>
            </a:r>
          </a:p>
        </p:txBody>
      </p:sp>
      <p:pic>
        <p:nvPicPr>
          <p:cNvPr id="11" name="Content Placeholder 10" descr="A picture containing sky&#10;&#10;Description automatically generated">
            <a:extLst>
              <a:ext uri="{FF2B5EF4-FFF2-40B4-BE49-F238E27FC236}">
                <a16:creationId xmlns:a16="http://schemas.microsoft.com/office/drawing/2014/main" id="{113A7119-A89D-5C49-B25F-05DDDE1967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23072" y="1196297"/>
            <a:ext cx="3380644" cy="3412081"/>
          </a:xfrm>
        </p:spPr>
      </p:pic>
      <p:pic>
        <p:nvPicPr>
          <p:cNvPr id="13" name="Picture 12">
            <a:extLst>
              <a:ext uri="{FF2B5EF4-FFF2-40B4-BE49-F238E27FC236}">
                <a16:creationId xmlns:a16="http://schemas.microsoft.com/office/drawing/2014/main" id="{779B1607-5F5F-524A-9760-3D2B3701D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64" y="2902338"/>
            <a:ext cx="5258445" cy="3724014"/>
          </a:xfrm>
          <a:prstGeom prst="rect">
            <a:avLst/>
          </a:prstGeom>
        </p:spPr>
      </p:pic>
    </p:spTree>
    <p:extLst>
      <p:ext uri="{BB962C8B-B14F-4D97-AF65-F5344CB8AC3E}">
        <p14:creationId xmlns:p14="http://schemas.microsoft.com/office/powerpoint/2010/main" val="20825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Title 3"/>
          <p:cNvSpPr>
            <a:spLocks noGrp="1"/>
          </p:cNvSpPr>
          <p:nvPr>
            <p:ph type="title"/>
          </p:nvPr>
        </p:nvSpPr>
        <p:spPr/>
        <p:txBody>
          <a:bodyPr/>
          <a:lstStyle/>
          <a:p>
            <a:r>
              <a:rPr lang="en-US" dirty="0"/>
              <a:t>Review </a:t>
            </a:r>
          </a:p>
        </p:txBody>
      </p:sp>
      <p:sp>
        <p:nvSpPr>
          <p:cNvPr id="5" name="Date Placeholder 4">
            <a:extLst>
              <a:ext uri="{FF2B5EF4-FFF2-40B4-BE49-F238E27FC236}">
                <a16:creationId xmlns:a16="http://schemas.microsoft.com/office/drawing/2014/main" id="{13858F1C-1B08-104B-925E-88735D747647}"/>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Interaction</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2018--2022 DeHon Based on slides © 2009--2017 Badler</a:t>
            </a:r>
          </a:p>
        </p:txBody>
      </p:sp>
      <p:pic>
        <p:nvPicPr>
          <p:cNvPr id="8" name="Content Placeholder 7" descr="A person using a computer&#10;&#10;Description automatically generated with low confidence">
            <a:extLst>
              <a:ext uri="{FF2B5EF4-FFF2-40B4-BE49-F238E27FC236}">
                <a16:creationId xmlns:a16="http://schemas.microsoft.com/office/drawing/2014/main" id="{80C206FA-193C-214D-9686-785C84B68CA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91618"/>
            <a:ext cx="4343400" cy="3341564"/>
          </a:xfrm>
        </p:spPr>
      </p:pic>
      <p:sp>
        <p:nvSpPr>
          <p:cNvPr id="2" name="TextBox 1">
            <a:extLst>
              <a:ext uri="{FF2B5EF4-FFF2-40B4-BE49-F238E27FC236}">
                <a16:creationId xmlns:a16="http://schemas.microsoft.com/office/drawing/2014/main" id="{A44A298F-910B-F74E-B7C4-386CD177C964}"/>
              </a:ext>
            </a:extLst>
          </p:cNvPr>
          <p:cNvSpPr txBox="1"/>
          <p:nvPr/>
        </p:nvSpPr>
        <p:spPr>
          <a:xfrm>
            <a:off x="301752" y="6292334"/>
            <a:ext cx="7976864" cy="369332"/>
          </a:xfrm>
          <a:prstGeom prst="rect">
            <a:avLst/>
          </a:prstGeom>
          <a:noFill/>
        </p:spPr>
        <p:txBody>
          <a:bodyPr wrap="none" rtlCol="0">
            <a:spAutoFit/>
          </a:bodyPr>
          <a:lstStyle/>
          <a:p>
            <a:r>
              <a:rPr lang="en-US" dirty="0"/>
              <a:t>Image source: </a:t>
            </a:r>
            <a:r>
              <a:rPr lang="en-US" sz="1200" dirty="0"/>
              <a:t>https://</a:t>
            </a:r>
            <a:r>
              <a:rPr lang="en-US" sz="1200" dirty="0" err="1"/>
              <a:t>commons.wikimedia.org</a:t>
            </a:r>
            <a:r>
              <a:rPr lang="en-US" sz="1200" dirty="0"/>
              <a:t>/wiki/File:HypertextEditingSystemConsoleBrownUniv1969.jpg</a:t>
            </a:r>
            <a:endParaRPr lang="en-US" dirty="0"/>
          </a:p>
        </p:txBody>
      </p:sp>
    </p:spTree>
    <p:extLst>
      <p:ext uri="{BB962C8B-B14F-4D97-AF65-F5344CB8AC3E}">
        <p14:creationId xmlns:p14="http://schemas.microsoft.com/office/powerpoint/2010/main" val="1525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Interaction</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a:p>
            <a:r>
              <a:rPr lang="en-US" dirty="0"/>
              <a:t>Mouse, graphics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2018--2022 DeHon Based on slides © 2009--2017 Badler</a:t>
            </a:r>
          </a:p>
        </p:txBody>
      </p:sp>
      <p:pic>
        <p:nvPicPr>
          <p:cNvPr id="7" name="Content Placeholder 6" descr="A person holding a microphone&#10;&#10;Description automatically generated with low confidence">
            <a:extLst>
              <a:ext uri="{FF2B5EF4-FFF2-40B4-BE49-F238E27FC236}">
                <a16:creationId xmlns:a16="http://schemas.microsoft.com/office/drawing/2014/main" id="{8C00E955-421E-8D42-B347-8760832A0F0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15205" y="1600200"/>
            <a:ext cx="3209389" cy="4724400"/>
          </a:xfrm>
        </p:spPr>
      </p:pic>
      <p:sp>
        <p:nvSpPr>
          <p:cNvPr id="8" name="TextBox 7">
            <a:extLst>
              <a:ext uri="{FF2B5EF4-FFF2-40B4-BE49-F238E27FC236}">
                <a16:creationId xmlns:a16="http://schemas.microsoft.com/office/drawing/2014/main" id="{9F96CF95-D906-1C40-B3F2-AFC96C80DC64}"/>
              </a:ext>
            </a:extLst>
          </p:cNvPr>
          <p:cNvSpPr txBox="1"/>
          <p:nvPr/>
        </p:nvSpPr>
        <p:spPr>
          <a:xfrm>
            <a:off x="378503" y="6400800"/>
            <a:ext cx="8610049" cy="369332"/>
          </a:xfrm>
          <a:prstGeom prst="rect">
            <a:avLst/>
          </a:prstGeom>
          <a:noFill/>
        </p:spPr>
        <p:txBody>
          <a:bodyPr wrap="none" rtlCol="0">
            <a:spAutoFit/>
          </a:bodyPr>
          <a:lstStyle/>
          <a:p>
            <a:r>
              <a:rPr lang="en-US" dirty="0"/>
              <a:t>Image </a:t>
            </a:r>
            <a:r>
              <a:rPr lang="en-US" dirty="0" err="1"/>
              <a:t>Src</a:t>
            </a:r>
            <a:r>
              <a:rPr lang="en-US" dirty="0"/>
              <a:t>: </a:t>
            </a:r>
            <a:r>
              <a:rPr lang="en-US" sz="900" dirty="0"/>
              <a:t>https://</a:t>
            </a:r>
            <a:r>
              <a:rPr lang="en-US" sz="900" dirty="0" err="1"/>
              <a:t>en.wikipedia.org</a:t>
            </a:r>
            <a:r>
              <a:rPr lang="en-US" sz="900" dirty="0"/>
              <a:t>/wiki/Macintosh#/media/File:Steve_Jobs_and_Macintosh_computer,_January_1984,_by_Bernard_Gotfryd_-_edited.jpg</a:t>
            </a:r>
            <a:endParaRPr lang="en-US" dirty="0"/>
          </a:p>
        </p:txBody>
      </p:sp>
    </p:spTree>
    <p:extLst>
      <p:ext uri="{BB962C8B-B14F-4D97-AF65-F5344CB8AC3E}">
        <p14:creationId xmlns:p14="http://schemas.microsoft.com/office/powerpoint/2010/main" val="1591567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Interaction</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a:p>
            <a:r>
              <a:rPr lang="en-US" dirty="0"/>
              <a:t>Mouse, graphics</a:t>
            </a:r>
          </a:p>
          <a:p>
            <a:r>
              <a:rPr lang="en-US" dirty="0"/>
              <a:t>Touch Screens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2018--2022 DeHon Based on slides © 2009--2017 Badler</a:t>
            </a:r>
          </a:p>
        </p:txBody>
      </p:sp>
      <p:sp>
        <p:nvSpPr>
          <p:cNvPr id="9" name="Content Placeholder 8">
            <a:extLst>
              <a:ext uri="{FF2B5EF4-FFF2-40B4-BE49-F238E27FC236}">
                <a16:creationId xmlns:a16="http://schemas.microsoft.com/office/drawing/2014/main" id="{AC2DBDF2-E4C2-FC47-BAC6-0F67BF463A57}"/>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60D10A1E-0B6D-884D-8496-E79F4652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974" y="1150209"/>
            <a:ext cx="2883243" cy="5571266"/>
          </a:xfrm>
          <a:prstGeom prst="rect">
            <a:avLst/>
          </a:prstGeom>
        </p:spPr>
      </p:pic>
    </p:spTree>
    <p:extLst>
      <p:ext uri="{BB962C8B-B14F-4D97-AF65-F5344CB8AC3E}">
        <p14:creationId xmlns:p14="http://schemas.microsoft.com/office/powerpoint/2010/main" val="2016437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Interaction</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a:p>
            <a:r>
              <a:rPr lang="en-US" dirty="0"/>
              <a:t>Mouse, graphics</a:t>
            </a:r>
          </a:p>
          <a:p>
            <a:r>
              <a:rPr lang="en-US" dirty="0"/>
              <a:t>Touch Screens</a:t>
            </a:r>
          </a:p>
          <a:p>
            <a:r>
              <a:rPr lang="en-US" dirty="0"/>
              <a:t>Accelerometers </a:t>
            </a:r>
          </a:p>
          <a:p>
            <a:r>
              <a:rPr lang="en-US" dirty="0"/>
              <a:t>Audio, video, …</a:t>
            </a:r>
          </a:p>
          <a:p>
            <a:r>
              <a:rPr lang="en-US" dirty="0"/>
              <a:t>Augmented Reality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2018--2022 DeHon Based on slides © 2009--2017 Badler</a:t>
            </a:r>
          </a:p>
        </p:txBody>
      </p:sp>
      <p:sp>
        <p:nvSpPr>
          <p:cNvPr id="9" name="Content Placeholder 8">
            <a:extLst>
              <a:ext uri="{FF2B5EF4-FFF2-40B4-BE49-F238E27FC236}">
                <a16:creationId xmlns:a16="http://schemas.microsoft.com/office/drawing/2014/main" id="{AC2DBDF2-E4C2-FC47-BAC6-0F67BF463A57}"/>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9C76BFEE-1734-834C-BE7D-EC2A5F825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974" y="1150209"/>
            <a:ext cx="2883243" cy="5571266"/>
          </a:xfrm>
          <a:prstGeom prst="rect">
            <a:avLst/>
          </a:prstGeom>
        </p:spPr>
      </p:pic>
    </p:spTree>
    <p:extLst>
      <p:ext uri="{BB962C8B-B14F-4D97-AF65-F5344CB8AC3E}">
        <p14:creationId xmlns:p14="http://schemas.microsoft.com/office/powerpoint/2010/main" val="3634759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Platforms</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a:p>
            <a:r>
              <a:rPr lang="en-US" dirty="0"/>
              <a:t>Mouse, graphics</a:t>
            </a:r>
          </a:p>
          <a:p>
            <a:r>
              <a:rPr lang="en-US" dirty="0"/>
              <a:t>Touch Screens</a:t>
            </a:r>
          </a:p>
          <a:p>
            <a:r>
              <a:rPr lang="en-US" dirty="0"/>
              <a:t>Accelerometers </a:t>
            </a:r>
          </a:p>
          <a:p>
            <a:r>
              <a:rPr lang="en-US" dirty="0"/>
              <a:t>Audio, video, …</a:t>
            </a:r>
          </a:p>
          <a:p>
            <a:r>
              <a:rPr lang="en-US" dirty="0"/>
              <a:t>Augmented Reality</a:t>
            </a:r>
          </a:p>
        </p:txBody>
      </p:sp>
      <p:sp>
        <p:nvSpPr>
          <p:cNvPr id="7" name="Content Placeholder 6"/>
          <p:cNvSpPr>
            <a:spLocks noGrp="1"/>
          </p:cNvSpPr>
          <p:nvPr>
            <p:ph sz="half" idx="2"/>
          </p:nvPr>
        </p:nvSpPr>
        <p:spPr/>
        <p:txBody>
          <a:bodyPr>
            <a:normAutofit/>
          </a:bodyPr>
          <a:lstStyle/>
          <a:p>
            <a:pPr>
              <a:buNone/>
            </a:pPr>
            <a:r>
              <a:rPr lang="en-US" dirty="0"/>
              <a:t>Platforms shrinking</a:t>
            </a:r>
          </a:p>
          <a:p>
            <a:r>
              <a:rPr lang="en-US" dirty="0">
                <a:solidFill>
                  <a:srgbClr val="FF7F00"/>
                </a:solidFill>
              </a:rPr>
              <a:t>What’s the implication of smaller platforms?</a:t>
            </a:r>
          </a:p>
          <a:p>
            <a:pPr lvl="1"/>
            <a:r>
              <a:rPr lang="en-US" dirty="0">
                <a:solidFill>
                  <a:srgbClr val="FF7F00"/>
                </a:solidFill>
              </a:rPr>
              <a:t>How is it driving the evolution on the left?</a:t>
            </a:r>
          </a:p>
          <a:p>
            <a:pPr lvl="1"/>
            <a:r>
              <a:rPr lang="en-US" dirty="0">
                <a:solidFill>
                  <a:srgbClr val="FF7F00"/>
                </a:solidFill>
              </a:rPr>
              <a:t>E.g. What size limit does a full-size mechanical keyboard impose?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31965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 of Platforms</a:t>
            </a:r>
          </a:p>
        </p:txBody>
      </p:sp>
      <p:sp>
        <p:nvSpPr>
          <p:cNvPr id="6" name="Content Placeholder 5"/>
          <p:cNvSpPr>
            <a:spLocks noGrp="1"/>
          </p:cNvSpPr>
          <p:nvPr>
            <p:ph sz="half" idx="1"/>
          </p:nvPr>
        </p:nvSpPr>
        <p:spPr/>
        <p:txBody>
          <a:bodyPr>
            <a:normAutofit/>
          </a:bodyPr>
          <a:lstStyle/>
          <a:p>
            <a:r>
              <a:rPr lang="en-US" dirty="0"/>
              <a:t>Dedicated Buttons and Knobs</a:t>
            </a:r>
          </a:p>
          <a:p>
            <a:r>
              <a:rPr lang="en-US" dirty="0"/>
              <a:t>Keyboard </a:t>
            </a:r>
          </a:p>
          <a:p>
            <a:pPr lvl="1"/>
            <a:r>
              <a:rPr lang="en-US" dirty="0"/>
              <a:t>With character display</a:t>
            </a:r>
          </a:p>
          <a:p>
            <a:r>
              <a:rPr lang="en-US" dirty="0"/>
              <a:t>Mouse, graphics</a:t>
            </a:r>
          </a:p>
          <a:p>
            <a:r>
              <a:rPr lang="en-US" dirty="0"/>
              <a:t>Touch Screens</a:t>
            </a:r>
          </a:p>
          <a:p>
            <a:r>
              <a:rPr lang="en-US" dirty="0"/>
              <a:t>Accelerometers </a:t>
            </a:r>
          </a:p>
          <a:p>
            <a:r>
              <a:rPr lang="en-US" dirty="0"/>
              <a:t>Audio, video, …</a:t>
            </a:r>
          </a:p>
          <a:p>
            <a:r>
              <a:rPr lang="en-US" dirty="0"/>
              <a:t>Augmented Reality</a:t>
            </a:r>
          </a:p>
        </p:txBody>
      </p:sp>
      <p:sp>
        <p:nvSpPr>
          <p:cNvPr id="7" name="Content Placeholder 6"/>
          <p:cNvSpPr>
            <a:spLocks noGrp="1"/>
          </p:cNvSpPr>
          <p:nvPr>
            <p:ph sz="half" idx="2"/>
          </p:nvPr>
        </p:nvSpPr>
        <p:spPr/>
        <p:txBody>
          <a:bodyPr>
            <a:normAutofit/>
          </a:bodyPr>
          <a:lstStyle/>
          <a:p>
            <a:pPr>
              <a:buNone/>
            </a:pPr>
            <a:r>
              <a:rPr lang="en-US" dirty="0"/>
              <a:t>Platforms shrinking</a:t>
            </a:r>
          </a:p>
          <a:p>
            <a:r>
              <a:rPr lang="en-US" dirty="0"/>
              <a:t>Rooms and Racks</a:t>
            </a:r>
          </a:p>
          <a:p>
            <a:r>
              <a:rPr lang="en-US" dirty="0"/>
              <a:t>Desktops</a:t>
            </a:r>
          </a:p>
          <a:p>
            <a:r>
              <a:rPr lang="en-US" dirty="0"/>
              <a:t>Laptops</a:t>
            </a:r>
          </a:p>
          <a:p>
            <a:r>
              <a:rPr lang="en-US" dirty="0"/>
              <a:t>Tablets/phones</a:t>
            </a:r>
          </a:p>
          <a:p>
            <a:pPr lvl="1"/>
            <a:r>
              <a:rPr lang="en-US" dirty="0"/>
              <a:t>No physical keyboard</a:t>
            </a:r>
          </a:p>
          <a:p>
            <a:r>
              <a:rPr lang="en-US" dirty="0"/>
              <a:t>Watch</a:t>
            </a:r>
          </a:p>
          <a:p>
            <a:r>
              <a:rPr lang="en-US" dirty="0"/>
              <a:t>Glasses?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3" name="Date Placeholder 2">
            <a:extLst>
              <a:ext uri="{FF2B5EF4-FFF2-40B4-BE49-F238E27FC236}">
                <a16:creationId xmlns:a16="http://schemas.microsoft.com/office/drawing/2014/main" id="{E4F350C6-F6AA-4148-A2F7-244F1B65CAE1}"/>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135673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4B62-114E-EA45-9D41-77A61849E65D}"/>
              </a:ext>
            </a:extLst>
          </p:cNvPr>
          <p:cNvSpPr>
            <a:spLocks noGrp="1"/>
          </p:cNvSpPr>
          <p:nvPr>
            <p:ph type="title"/>
          </p:nvPr>
        </p:nvSpPr>
        <p:spPr/>
        <p:txBody>
          <a:bodyPr/>
          <a:lstStyle/>
          <a:p>
            <a:r>
              <a:rPr lang="en-US" dirty="0"/>
              <a:t>Demand and Opportunity</a:t>
            </a:r>
          </a:p>
        </p:txBody>
      </p:sp>
      <p:sp>
        <p:nvSpPr>
          <p:cNvPr id="3" name="Content Placeholder 2">
            <a:extLst>
              <a:ext uri="{FF2B5EF4-FFF2-40B4-BE49-F238E27FC236}">
                <a16:creationId xmlns:a16="http://schemas.microsoft.com/office/drawing/2014/main" id="{01530575-E194-F743-970C-DCFC025230B7}"/>
              </a:ext>
            </a:extLst>
          </p:cNvPr>
          <p:cNvSpPr>
            <a:spLocks noGrp="1"/>
          </p:cNvSpPr>
          <p:nvPr>
            <p:ph sz="half" idx="1"/>
          </p:nvPr>
        </p:nvSpPr>
        <p:spPr/>
        <p:txBody>
          <a:bodyPr/>
          <a:lstStyle/>
          <a:p>
            <a:r>
              <a:rPr lang="en-US" dirty="0"/>
              <a:t>Demand</a:t>
            </a:r>
          </a:p>
          <a:p>
            <a:pPr lvl="1"/>
            <a:r>
              <a:rPr lang="en-US" dirty="0"/>
              <a:t>Shrinking platforms demand move beyond full-sized keyboard</a:t>
            </a:r>
          </a:p>
          <a:p>
            <a:pPr lvl="1"/>
            <a:r>
              <a:rPr lang="en-US" dirty="0"/>
              <a:t>Portability also demands less bulky inputs</a:t>
            </a:r>
          </a:p>
        </p:txBody>
      </p:sp>
      <p:sp>
        <p:nvSpPr>
          <p:cNvPr id="4" name="Content Placeholder 3">
            <a:extLst>
              <a:ext uri="{FF2B5EF4-FFF2-40B4-BE49-F238E27FC236}">
                <a16:creationId xmlns:a16="http://schemas.microsoft.com/office/drawing/2014/main" id="{E931116D-F074-0B4B-A874-943104794AE3}"/>
              </a:ext>
            </a:extLst>
          </p:cNvPr>
          <p:cNvSpPr>
            <a:spLocks noGrp="1"/>
          </p:cNvSpPr>
          <p:nvPr>
            <p:ph sz="half" idx="2"/>
          </p:nvPr>
        </p:nvSpPr>
        <p:spPr/>
        <p:txBody>
          <a:bodyPr/>
          <a:lstStyle/>
          <a:p>
            <a:r>
              <a:rPr lang="en-US" dirty="0"/>
              <a:t>Opportunity</a:t>
            </a:r>
          </a:p>
          <a:p>
            <a:pPr lvl="1"/>
            <a:r>
              <a:rPr lang="en-US" dirty="0"/>
              <a:t>New sensors </a:t>
            </a:r>
          </a:p>
          <a:p>
            <a:pPr lvl="1"/>
            <a:r>
              <a:rPr lang="en-US" dirty="0"/>
              <a:t>…with cheap processing to ”understand” complex/noisy signals</a:t>
            </a:r>
          </a:p>
          <a:p>
            <a:pPr lvl="1"/>
            <a:r>
              <a:rPr lang="en-US" dirty="0"/>
              <a:t>Direct computer with movement, voice, direct interaction with world</a:t>
            </a:r>
          </a:p>
        </p:txBody>
      </p:sp>
      <p:sp>
        <p:nvSpPr>
          <p:cNvPr id="5" name="Slide Number Placeholder 4">
            <a:extLst>
              <a:ext uri="{FF2B5EF4-FFF2-40B4-BE49-F238E27FC236}">
                <a16:creationId xmlns:a16="http://schemas.microsoft.com/office/drawing/2014/main" id="{499C91C1-1284-B44C-8304-A6DC64EF2C99}"/>
              </a:ext>
            </a:extLst>
          </p:cNvPr>
          <p:cNvSpPr>
            <a:spLocks noGrp="1"/>
          </p:cNvSpPr>
          <p:nvPr>
            <p:ph type="sldNum" sz="quarter" idx="12"/>
          </p:nvPr>
        </p:nvSpPr>
        <p:spPr/>
        <p:txBody>
          <a:bodyPr/>
          <a:lstStyle/>
          <a:p>
            <a:fld id="{B6F15528-21DE-4FAA-801E-634DDDAF4B2B}" type="slidenum">
              <a:rPr lang="en-US" smtClean="0"/>
              <a:pPr/>
              <a:t>46</a:t>
            </a:fld>
            <a:endParaRPr lang="en-US"/>
          </a:p>
        </p:txBody>
      </p:sp>
      <p:sp>
        <p:nvSpPr>
          <p:cNvPr id="6" name="Date Placeholder 5">
            <a:extLst>
              <a:ext uri="{FF2B5EF4-FFF2-40B4-BE49-F238E27FC236}">
                <a16:creationId xmlns:a16="http://schemas.microsoft.com/office/drawing/2014/main" id="{EDF284A7-FB18-6A46-97DE-CE995B8691FF}"/>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3630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voice control</a:t>
            </a:r>
          </a:p>
        </p:txBody>
      </p:sp>
      <p:sp>
        <p:nvSpPr>
          <p:cNvPr id="3" name="Content Placeholder 2"/>
          <p:cNvSpPr>
            <a:spLocks noGrp="1"/>
          </p:cNvSpPr>
          <p:nvPr>
            <p:ph idx="1"/>
          </p:nvPr>
        </p:nvSpPr>
        <p:spPr/>
        <p:txBody>
          <a:bodyPr/>
          <a:lstStyle/>
          <a:p>
            <a:r>
              <a:rPr lang="en-US" dirty="0" err="1"/>
              <a:t>Siri</a:t>
            </a:r>
            <a:endParaRPr lang="en-US" dirty="0"/>
          </a:p>
          <a:p>
            <a:r>
              <a:rPr lang="en-US" dirty="0"/>
              <a:t>Ok Google</a:t>
            </a:r>
          </a:p>
          <a:p>
            <a:r>
              <a:rPr lang="en-US" dirty="0" err="1"/>
              <a:t>Alexa</a:t>
            </a:r>
            <a:endParaRPr lang="en-US" dirty="0"/>
          </a:p>
          <a:p>
            <a:r>
              <a:rPr lang="en-US" dirty="0"/>
              <a:t>Voice Remote</a:t>
            </a:r>
          </a:p>
          <a:p>
            <a:endParaRPr lang="en-US" dirty="0"/>
          </a:p>
          <a:p>
            <a:r>
              <a:rPr lang="en-US" dirty="0"/>
              <a:t>Locally recognize “wake words”</a:t>
            </a:r>
          </a:p>
          <a:p>
            <a:pPr lvl="1"/>
            <a:r>
              <a:rPr lang="en-US" dirty="0"/>
              <a:t>Ship off to server farm for bulk speech recognition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pic>
        <p:nvPicPr>
          <p:cNvPr id="6" name="Picture 5" descr="A screenshot of a cell phone&#13;&#10;&#13;&#10;Description automatically generated">
            <a:extLst>
              <a:ext uri="{FF2B5EF4-FFF2-40B4-BE49-F238E27FC236}">
                <a16:creationId xmlns:a16="http://schemas.microsoft.com/office/drawing/2014/main" id="{2AEDF5CC-5AD5-DF4C-BD12-540EB6879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388" y="1420050"/>
            <a:ext cx="5758164" cy="1781432"/>
          </a:xfrm>
          <a:prstGeom prst="rect">
            <a:avLst/>
          </a:prstGeom>
        </p:spPr>
      </p:pic>
      <p:sp>
        <p:nvSpPr>
          <p:cNvPr id="5" name="Date Placeholder 4">
            <a:extLst>
              <a:ext uri="{FF2B5EF4-FFF2-40B4-BE49-F238E27FC236}">
                <a16:creationId xmlns:a16="http://schemas.microsoft.com/office/drawing/2014/main" id="{84872A0D-74DC-2149-AC26-F1D0D8267FC8}"/>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Preclass</a:t>
            </a:r>
            <a:r>
              <a:rPr lang="en-US" dirty="0"/>
              <a:t> 4</a:t>
            </a:r>
          </a:p>
        </p:txBody>
      </p:sp>
      <p:sp>
        <p:nvSpPr>
          <p:cNvPr id="3" name="Content Placeholder 2"/>
          <p:cNvSpPr>
            <a:spLocks noGrp="1"/>
          </p:cNvSpPr>
          <p:nvPr>
            <p:ph idx="1"/>
          </p:nvPr>
        </p:nvSpPr>
        <p:spPr/>
        <p:txBody>
          <a:bodyPr/>
          <a:lstStyle/>
          <a:p>
            <a:r>
              <a:rPr lang="en-US" dirty="0">
                <a:solidFill>
                  <a:srgbClr val="FF6600"/>
                </a:solidFill>
              </a:rPr>
              <a:t>How GPS data ease data lookup for bus stop, schedule?</a:t>
            </a:r>
          </a:p>
          <a:p>
            <a:endParaRPr lang="en-US" dirty="0">
              <a:solidFill>
                <a:srgbClr val="FF6600"/>
              </a:solidFill>
            </a:endParaRPr>
          </a:p>
          <a:p>
            <a:r>
              <a:rPr lang="en-US" dirty="0">
                <a:solidFill>
                  <a:srgbClr val="FF6600"/>
                </a:solidFill>
              </a:rPr>
              <a:t>Compared to what must do without GPS data?</a:t>
            </a:r>
          </a:p>
          <a:p>
            <a:pPr lvl="1"/>
            <a:r>
              <a:rPr lang="en-US" dirty="0">
                <a:solidFill>
                  <a:srgbClr val="FF6600"/>
                </a:solidFill>
              </a:rPr>
              <a:t>(what does Google Maps do?)</a:t>
            </a:r>
          </a:p>
          <a:p>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Date Placeholder 4">
            <a:extLst>
              <a:ext uri="{FF2B5EF4-FFF2-40B4-BE49-F238E27FC236}">
                <a16:creationId xmlns:a16="http://schemas.microsoft.com/office/drawing/2014/main" id="{9E629A02-BDF8-8342-8C97-1B0B1767B2D7}"/>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Awareness</a:t>
            </a:r>
          </a:p>
        </p:txBody>
      </p:sp>
      <p:sp>
        <p:nvSpPr>
          <p:cNvPr id="3" name="Content Placeholder 2"/>
          <p:cNvSpPr>
            <a:spLocks noGrp="1"/>
          </p:cNvSpPr>
          <p:nvPr>
            <p:ph idx="1"/>
          </p:nvPr>
        </p:nvSpPr>
        <p:spPr>
          <a:xfrm>
            <a:off x="304800" y="1554162"/>
            <a:ext cx="8938054" cy="4846638"/>
          </a:xfrm>
        </p:spPr>
        <p:txBody>
          <a:bodyPr/>
          <a:lstStyle/>
          <a:p>
            <a:r>
              <a:rPr lang="en-US" dirty="0"/>
              <a:t>Sense context</a:t>
            </a:r>
          </a:p>
          <a:p>
            <a:pPr lvl="1"/>
            <a:r>
              <a:rPr lang="en-US" dirty="0"/>
              <a:t>Can reduce information need to explicitly gather from user</a:t>
            </a:r>
          </a:p>
          <a:p>
            <a:pPr lvl="1"/>
            <a:r>
              <a:rPr lang="en-US" dirty="0"/>
              <a:t>Prioritize/reorder data presented</a:t>
            </a:r>
          </a:p>
          <a:p>
            <a:pPr lvl="2"/>
            <a:r>
              <a:rPr lang="en-US" dirty="0"/>
              <a:t>Know more about likely common case</a:t>
            </a:r>
          </a:p>
          <a:p>
            <a:r>
              <a:rPr lang="en-US" dirty="0">
                <a:solidFill>
                  <a:schemeClr val="tx1"/>
                </a:solidFill>
              </a:rPr>
              <a:t>Principle: </a:t>
            </a:r>
            <a:r>
              <a:rPr lang="en-US" b="0" dirty="0">
                <a:solidFill>
                  <a:schemeClr val="tx1"/>
                </a:solidFill>
              </a:rPr>
              <a:t>don’t ask user for information can obtain automatically.</a:t>
            </a:r>
            <a:endParaRPr lang="en-US" dirty="0">
              <a:solidFill>
                <a:schemeClr val="tx1"/>
              </a:solidFill>
            </a:endParaRPr>
          </a:p>
          <a:p>
            <a:r>
              <a:rPr lang="en-US" dirty="0">
                <a:solidFill>
                  <a:srgbClr val="FF6600"/>
                </a:solidFill>
              </a:rPr>
              <a:t>Other context examples?</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Date Placeholder 4">
            <a:extLst>
              <a:ext uri="{FF2B5EF4-FFF2-40B4-BE49-F238E27FC236}">
                <a16:creationId xmlns:a16="http://schemas.microsoft.com/office/drawing/2014/main" id="{E68F1C82-166D-3745-B4B3-7AA5D1400E42}"/>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a:t>
            </a:r>
          </a:p>
        </p:txBody>
      </p:sp>
      <p:sp>
        <p:nvSpPr>
          <p:cNvPr id="3" name="Content Placeholder 2"/>
          <p:cNvSpPr>
            <a:spLocks noGrp="1"/>
          </p:cNvSpPr>
          <p:nvPr>
            <p:ph idx="1"/>
          </p:nvPr>
        </p:nvSpPr>
        <p:spPr/>
        <p:txBody>
          <a:bodyPr/>
          <a:lstStyle/>
          <a:p>
            <a:r>
              <a:rPr lang="en-US" dirty="0"/>
              <a:t>When a user sees a product</a:t>
            </a:r>
          </a:p>
          <a:p>
            <a:pPr lvl="1"/>
            <a:r>
              <a:rPr lang="en-US" dirty="0"/>
              <a:t>See the interface</a:t>
            </a:r>
          </a:p>
          <a:p>
            <a:pPr lvl="1"/>
            <a:r>
              <a:rPr lang="en-US" dirty="0"/>
              <a:t>Not the underlying design</a:t>
            </a:r>
          </a:p>
          <a:p>
            <a:pPr lvl="2"/>
            <a:r>
              <a:rPr lang="en-US" dirty="0"/>
              <a:t>….and that’s the way it should be</a:t>
            </a:r>
          </a:p>
          <a:p>
            <a:r>
              <a:rPr lang="en-US" dirty="0"/>
              <a:t>Interface determines if the user </a:t>
            </a:r>
            <a:br>
              <a:rPr lang="en-US" dirty="0"/>
            </a:br>
            <a:r>
              <a:rPr lang="en-US" dirty="0"/>
              <a:t>can get job done</a:t>
            </a:r>
          </a:p>
          <a:p>
            <a:pPr lvl="1"/>
            <a:r>
              <a:rPr lang="en-US" dirty="0"/>
              <a:t>…or will walk away frustrated</a:t>
            </a:r>
          </a:p>
          <a:p>
            <a:r>
              <a:rPr lang="en-US" dirty="0"/>
              <a:t>Successful interface</a:t>
            </a:r>
          </a:p>
          <a:p>
            <a:pPr lvl="1"/>
            <a:r>
              <a:rPr lang="en-US" dirty="0"/>
              <a:t>Make it easy, pleasant to use</a:t>
            </a:r>
          </a:p>
          <a:p>
            <a:pPr lvl="1"/>
            <a:r>
              <a:rPr lang="en-US" dirty="0"/>
              <a:t>Hide all the complexity that makes it work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a:extLst>
              <a:ext uri="{FF2B5EF4-FFF2-40B4-BE49-F238E27FC236}">
                <a16:creationId xmlns:a16="http://schemas.microsoft.com/office/drawing/2014/main" id="{3C26CDA7-1F2A-0945-B9EE-90151565B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20" y="1180366"/>
            <a:ext cx="1744980" cy="3371810"/>
          </a:xfrm>
          <a:prstGeom prst="rect">
            <a:avLst/>
          </a:prstGeom>
        </p:spPr>
      </p:pic>
      <p:pic>
        <p:nvPicPr>
          <p:cNvPr id="6" name="Picture 5">
            <a:extLst>
              <a:ext uri="{FF2B5EF4-FFF2-40B4-BE49-F238E27FC236}">
                <a16:creationId xmlns:a16="http://schemas.microsoft.com/office/drawing/2014/main" id="{EF2C8E1D-B75E-C94E-92E3-CEC05AB85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374" y="4686288"/>
            <a:ext cx="2075626" cy="1556720"/>
          </a:xfrm>
          <a:prstGeom prst="rect">
            <a:avLst/>
          </a:prstGeom>
        </p:spPr>
      </p:pic>
      <p:sp>
        <p:nvSpPr>
          <p:cNvPr id="7" name="Date Placeholder 6">
            <a:extLst>
              <a:ext uri="{FF2B5EF4-FFF2-40B4-BE49-F238E27FC236}">
                <a16:creationId xmlns:a16="http://schemas.microsoft.com/office/drawing/2014/main" id="{218F6765-61E6-3946-88C3-92E7BDA43FAA}"/>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2704928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Input</a:t>
            </a:r>
          </a:p>
        </p:txBody>
      </p:sp>
      <p:sp>
        <p:nvSpPr>
          <p:cNvPr id="3" name="Content Placeholder 2"/>
          <p:cNvSpPr>
            <a:spLocks noGrp="1"/>
          </p:cNvSpPr>
          <p:nvPr>
            <p:ph idx="1"/>
          </p:nvPr>
        </p:nvSpPr>
        <p:spPr/>
        <p:txBody>
          <a:bodyPr/>
          <a:lstStyle/>
          <a:p>
            <a:r>
              <a:rPr lang="en-US" dirty="0"/>
              <a:t>Audio and Voice processing</a:t>
            </a:r>
          </a:p>
          <a:p>
            <a:r>
              <a:rPr lang="en-US" dirty="0"/>
              <a:t>Vision, Radar</a:t>
            </a:r>
          </a:p>
          <a:p>
            <a:r>
              <a:rPr lang="en-US" dirty="0"/>
              <a:t>Location</a:t>
            </a:r>
          </a:p>
          <a:p>
            <a:r>
              <a:rPr lang="en-US" dirty="0"/>
              <a:t>Motion (e.g. </a:t>
            </a:r>
            <a:r>
              <a:rPr lang="en-US" dirty="0" err="1"/>
              <a:t>fitbit</a:t>
            </a:r>
            <a:r>
              <a:rPr lang="en-US" dirty="0"/>
              <a:t>, </a:t>
            </a:r>
            <a:r>
              <a:rPr lang="en-US" dirty="0" err="1"/>
              <a:t>iWatch</a:t>
            </a:r>
            <a:r>
              <a:rPr lang="en-US" dirty="0"/>
              <a:t>)</a:t>
            </a:r>
          </a:p>
          <a:p>
            <a:r>
              <a:rPr lang="en-US" dirty="0"/>
              <a:t>Biometrics</a:t>
            </a:r>
          </a:p>
          <a:p>
            <a:r>
              <a:rPr lang="en-US" dirty="0"/>
              <a:t>Coupled with signal processing, cheap computation</a:t>
            </a:r>
          </a:p>
          <a:p>
            <a:r>
              <a:rPr lang="en-US" dirty="0"/>
              <a:t>Opportunity to take input from natural interactions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Date Placeholder 4">
            <a:extLst>
              <a:ext uri="{FF2B5EF4-FFF2-40B4-BE49-F238E27FC236}">
                <a16:creationId xmlns:a16="http://schemas.microsoft.com/office/drawing/2014/main" id="{2ECAD4D0-BC67-3749-BB39-F71BF04BE2C9}"/>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99226" y="1660089"/>
            <a:ext cx="8658225" cy="3691549"/>
          </a:xfrm>
        </p:spPr>
        <p:txBody>
          <a:bodyPr>
            <a:normAutofit fontScale="85000" lnSpcReduction="20000"/>
          </a:bodyPr>
          <a:lstStyle/>
          <a:p>
            <a:pPr eaLnBrk="1" hangingPunct="1"/>
            <a:r>
              <a:rPr lang="en-US" dirty="0"/>
              <a:t>Use the embedded camera and overlap synthesized images and animation.</a:t>
            </a:r>
          </a:p>
          <a:p>
            <a:pPr eaLnBrk="1" hangingPunct="1"/>
            <a:r>
              <a:rPr lang="en-US" dirty="0" err="1"/>
              <a:t>Pokemon</a:t>
            </a:r>
            <a:r>
              <a:rPr lang="en-US" dirty="0"/>
              <a:t> Go</a:t>
            </a:r>
          </a:p>
          <a:p>
            <a:pPr eaLnBrk="1" hangingPunct="1"/>
            <a:r>
              <a:rPr lang="en-US" dirty="0"/>
              <a:t>Need real-time feature tracking for </a:t>
            </a:r>
            <a:br>
              <a:rPr lang="en-US" dirty="0"/>
            </a:br>
            <a:r>
              <a:rPr lang="en-US" dirty="0"/>
              <a:t>registration.</a:t>
            </a:r>
          </a:p>
          <a:p>
            <a:pPr lvl="1" eaLnBrk="1" hangingPunct="1">
              <a:buFont typeface="Wingdings" pitchFamily="-101" charset="2"/>
              <a:buNone/>
            </a:pPr>
            <a:r>
              <a:rPr lang="en-US" dirty="0"/>
              <a:t>“Invisible Train”:</a:t>
            </a:r>
          </a:p>
          <a:p>
            <a:pPr lvl="1" eaLnBrk="1" hangingPunct="1">
              <a:buFont typeface="Wingdings" pitchFamily="-101" charset="2"/>
              <a:buNone/>
            </a:pPr>
            <a:r>
              <a:rPr lang="en-US" dirty="0" err="1"/>
              <a:t>Schmalstieg</a:t>
            </a:r>
            <a:r>
              <a:rPr lang="en-US" dirty="0"/>
              <a:t> and </a:t>
            </a:r>
          </a:p>
          <a:p>
            <a:pPr lvl="1" eaLnBrk="1" hangingPunct="1">
              <a:buFont typeface="Wingdings" pitchFamily="-101" charset="2"/>
              <a:buNone/>
            </a:pPr>
            <a:r>
              <a:rPr lang="en-US" dirty="0" err="1"/>
              <a:t>Reitmayr</a:t>
            </a:r>
            <a:r>
              <a:rPr lang="en-US" dirty="0"/>
              <a:t>, 2004</a:t>
            </a:r>
          </a:p>
          <a:p>
            <a:pPr lvl="1" eaLnBrk="1" hangingPunct="1">
              <a:buFont typeface="Wingdings" pitchFamily="-101" charset="2"/>
              <a:buNone/>
            </a:pPr>
            <a:r>
              <a:rPr lang="en-US" dirty="0"/>
              <a:t>    </a:t>
            </a:r>
          </a:p>
          <a:p>
            <a:pPr lvl="1" eaLnBrk="1" hangingPunct="1">
              <a:buFont typeface="Wingdings" pitchFamily="-101" charset="2"/>
              <a:buNone/>
            </a:pPr>
            <a:r>
              <a:rPr lang="en-US" dirty="0"/>
              <a:t>					 								      </a:t>
            </a:r>
          </a:p>
        </p:txBody>
      </p:sp>
      <p:sp>
        <p:nvSpPr>
          <p:cNvPr id="172035" name="Title 1"/>
          <p:cNvSpPr>
            <a:spLocks noGrp="1"/>
          </p:cNvSpPr>
          <p:nvPr>
            <p:ph type="title"/>
          </p:nvPr>
        </p:nvSpPr>
        <p:spPr/>
        <p:txBody>
          <a:bodyPr>
            <a:normAutofit fontScale="90000"/>
          </a:bodyPr>
          <a:lstStyle/>
          <a:p>
            <a:pPr eaLnBrk="1" fontAlgn="auto" hangingPunct="1">
              <a:spcAft>
                <a:spcPts val="0"/>
              </a:spcAft>
              <a:defRPr/>
            </a:pPr>
            <a:r>
              <a:rPr lang="en-US" dirty="0"/>
              <a:t>Augmented Reality with Portable Devices (Smartphone)</a:t>
            </a:r>
          </a:p>
        </p:txBody>
      </p:sp>
      <p:pic>
        <p:nvPicPr>
          <p:cNvPr id="34820" name="Picture 3"/>
          <p:cNvPicPr>
            <a:picLocks noChangeAspect="1" noChangeArrowheads="1"/>
          </p:cNvPicPr>
          <p:nvPr/>
        </p:nvPicPr>
        <p:blipFill>
          <a:blip r:embed="rId2"/>
          <a:srcRect/>
          <a:stretch>
            <a:fillRect/>
          </a:stretch>
        </p:blipFill>
        <p:spPr bwMode="auto">
          <a:xfrm>
            <a:off x="2731682" y="3796965"/>
            <a:ext cx="3629025" cy="2314575"/>
          </a:xfrm>
          <a:prstGeom prst="rect">
            <a:avLst/>
          </a:prstGeom>
          <a:noFill/>
          <a:ln w="9525">
            <a:noFill/>
            <a:miter lim="800000"/>
            <a:headEnd/>
            <a:tailEnd/>
          </a:ln>
        </p:spPr>
      </p:pic>
      <p:pic>
        <p:nvPicPr>
          <p:cNvPr id="34821" name="Picture 4"/>
          <p:cNvPicPr>
            <a:picLocks noChangeAspect="1" noChangeArrowheads="1"/>
          </p:cNvPicPr>
          <p:nvPr/>
        </p:nvPicPr>
        <p:blipFill>
          <a:blip r:embed="rId3"/>
          <a:srcRect/>
          <a:stretch>
            <a:fillRect/>
          </a:stretch>
        </p:blipFill>
        <p:spPr bwMode="auto">
          <a:xfrm>
            <a:off x="829088" y="4528878"/>
            <a:ext cx="1781175" cy="1752600"/>
          </a:xfrm>
          <a:prstGeom prst="rect">
            <a:avLst/>
          </a:prstGeom>
          <a:noFill/>
          <a:ln w="9525">
            <a:noFill/>
            <a:miter lim="800000"/>
            <a:headEnd/>
            <a:tailEnd/>
          </a:ln>
        </p:spPr>
      </p:pic>
      <p:sp>
        <p:nvSpPr>
          <p:cNvPr id="34822" name="Action Button: Custom 8">
            <a:hlinkClick r:id="rId4" highlightClick="1"/>
          </p:cNvPr>
          <p:cNvSpPr>
            <a:spLocks noChangeArrowheads="1"/>
          </p:cNvSpPr>
          <p:nvPr/>
        </p:nvSpPr>
        <p:spPr bwMode="auto">
          <a:xfrm>
            <a:off x="2544763" y="6550025"/>
            <a:ext cx="40544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rgbClr val="FFFFFF"/>
                </a:solidFill>
                <a:latin typeface="Constantia" pitchFamily="-101" charset="0"/>
              </a:rPr>
              <a:t>http://</a:t>
            </a:r>
            <a:r>
              <a:rPr lang="en-US" sz="1400" dirty="0" err="1">
                <a:solidFill>
                  <a:srgbClr val="FFFFFF"/>
                </a:solidFill>
                <a:latin typeface="Constantia" pitchFamily="-101" charset="0"/>
              </a:rPr>
              <a:t>www.youtube.com/watch?v</a:t>
            </a:r>
            <a:r>
              <a:rPr lang="en-US" sz="1400" dirty="0">
                <a:solidFill>
                  <a:srgbClr val="FFFFFF"/>
                </a:solidFill>
                <a:latin typeface="Constantia" pitchFamily="-101" charset="0"/>
              </a:rPr>
              <a:t>=zOS5Mbk_Iuc</a:t>
            </a:r>
          </a:p>
        </p:txBody>
      </p:sp>
      <p:sp>
        <p:nvSpPr>
          <p:cNvPr id="34823" name="Slide Number Placeholder 9"/>
          <p:cNvSpPr>
            <a:spLocks noGrp="1"/>
          </p:cNvSpPr>
          <p:nvPr>
            <p:ph type="sldNum" sz="quarter" idx="12"/>
          </p:nvPr>
        </p:nvSpPr>
        <p:spPr bwMode="auto">
          <a:noFill/>
          <a:ln>
            <a:miter lim="800000"/>
            <a:headEnd/>
            <a:tailEnd/>
          </a:ln>
        </p:spPr>
        <p:txBody>
          <a:bodyPr/>
          <a:lstStyle/>
          <a:p>
            <a:fld id="{FF693FC8-8F29-2547-8DF2-37BA179A2901}" type="slidenum">
              <a:rPr lang="en-US"/>
              <a:pPr/>
              <a:t>51</a:t>
            </a:fld>
            <a:endParaRPr lang="en-US"/>
          </a:p>
        </p:txBody>
      </p:sp>
      <p:sp>
        <p:nvSpPr>
          <p:cNvPr id="8" name="TextBox 7"/>
          <p:cNvSpPr txBox="1"/>
          <p:nvPr/>
        </p:nvSpPr>
        <p:spPr>
          <a:xfrm>
            <a:off x="0" y="5895872"/>
            <a:ext cx="1210901" cy="646331"/>
          </a:xfrm>
          <a:prstGeom prst="rect">
            <a:avLst/>
          </a:prstGeom>
          <a:noFill/>
        </p:spPr>
        <p:txBody>
          <a:bodyPr wrap="none" rtlCol="0">
            <a:spAutoFit/>
          </a:bodyPr>
          <a:lstStyle/>
          <a:p>
            <a:r>
              <a:rPr lang="en-US" dirty="0"/>
              <a:t>Overlaid</a:t>
            </a:r>
          </a:p>
          <a:p>
            <a:r>
              <a:rPr lang="en-US" dirty="0"/>
              <a:t>Directions</a:t>
            </a:r>
          </a:p>
        </p:txBody>
      </p:sp>
      <p:pic>
        <p:nvPicPr>
          <p:cNvPr id="9" name="Picture 8" descr="pokemon_go_image_mashable.jpg"/>
          <p:cNvPicPr>
            <a:picLocks noChangeAspect="1"/>
          </p:cNvPicPr>
          <p:nvPr/>
        </p:nvPicPr>
        <p:blipFill>
          <a:blip r:embed="rId5"/>
          <a:stretch>
            <a:fillRect/>
          </a:stretch>
        </p:blipFill>
        <p:spPr>
          <a:xfrm>
            <a:off x="6482126" y="2138064"/>
            <a:ext cx="2429010" cy="4318240"/>
          </a:xfrm>
          <a:prstGeom prst="rect">
            <a:avLst/>
          </a:prstGeom>
        </p:spPr>
      </p:pic>
      <p:sp>
        <p:nvSpPr>
          <p:cNvPr id="10" name="TextBox 9"/>
          <p:cNvSpPr txBox="1"/>
          <p:nvPr/>
        </p:nvSpPr>
        <p:spPr>
          <a:xfrm>
            <a:off x="2881486" y="1329743"/>
            <a:ext cx="6262514" cy="307777"/>
          </a:xfrm>
          <a:prstGeom prst="rect">
            <a:avLst/>
          </a:prstGeom>
          <a:noFill/>
        </p:spPr>
        <p:txBody>
          <a:bodyPr wrap="none" rtlCol="0">
            <a:spAutoFit/>
          </a:bodyPr>
          <a:lstStyle/>
          <a:p>
            <a:r>
              <a:rPr lang="en-US" sz="1400" dirty="0"/>
              <a:t>https://mashable.com/2016/07/10/john-hanke-pokemon-go/#edHFGDBS1kql</a:t>
            </a:r>
          </a:p>
        </p:txBody>
      </p:sp>
      <p:sp>
        <p:nvSpPr>
          <p:cNvPr id="2" name="Date Placeholder 1">
            <a:extLst>
              <a:ext uri="{FF2B5EF4-FFF2-40B4-BE49-F238E27FC236}">
                <a16:creationId xmlns:a16="http://schemas.microsoft.com/office/drawing/2014/main" id="{04B7A8FB-3142-E240-AD45-A95B782FF776}"/>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Augmented Reality</a:t>
            </a:r>
          </a:p>
        </p:txBody>
      </p:sp>
      <p:pic>
        <p:nvPicPr>
          <p:cNvPr id="5" name="Content Placeholder 4" descr="arcity4.jpg"/>
          <p:cNvPicPr>
            <a:picLocks noGrp="1" noChangeAspect="1"/>
          </p:cNvPicPr>
          <p:nvPr>
            <p:ph idx="1"/>
          </p:nvPr>
        </p:nvPicPr>
        <p:blipFill>
          <a:blip r:embed="rId2"/>
          <a:srcRect t="-20377" b="-20377"/>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6" name="TextBox 5"/>
          <p:cNvSpPr txBox="1"/>
          <p:nvPr/>
        </p:nvSpPr>
        <p:spPr>
          <a:xfrm>
            <a:off x="0" y="6519446"/>
            <a:ext cx="8734583" cy="338554"/>
          </a:xfrm>
          <a:prstGeom prst="rect">
            <a:avLst/>
          </a:prstGeom>
          <a:noFill/>
        </p:spPr>
        <p:txBody>
          <a:bodyPr wrap="none" rtlCol="0">
            <a:spAutoFit/>
          </a:bodyPr>
          <a:lstStyle/>
          <a:p>
            <a:r>
              <a:rPr lang="en-US" sz="1600" dirty="0">
                <a:solidFill>
                  <a:srgbClr val="FFFFFF"/>
                </a:solidFill>
              </a:rPr>
              <a:t>https://blippar.com/en/resources/blog/2017/11/06/welcome-ar-city-future-maps-and-navigation/</a:t>
            </a:r>
          </a:p>
        </p:txBody>
      </p:sp>
      <p:sp>
        <p:nvSpPr>
          <p:cNvPr id="7" name="TextBox 6"/>
          <p:cNvSpPr txBox="1"/>
          <p:nvPr/>
        </p:nvSpPr>
        <p:spPr>
          <a:xfrm>
            <a:off x="1555046" y="6012493"/>
            <a:ext cx="5739747" cy="369332"/>
          </a:xfrm>
          <a:prstGeom prst="rect">
            <a:avLst/>
          </a:prstGeom>
          <a:noFill/>
        </p:spPr>
        <p:txBody>
          <a:bodyPr wrap="none" rtlCol="0">
            <a:spAutoFit/>
          </a:bodyPr>
          <a:lstStyle/>
          <a:p>
            <a:r>
              <a:rPr lang="en-US" dirty="0"/>
              <a:t>(Doctor Who fans: search for augmented reality </a:t>
            </a:r>
            <a:r>
              <a:rPr lang="en-US" dirty="0" err="1"/>
              <a:t>tardis</a:t>
            </a:r>
            <a:r>
              <a:rPr lang="en-US" dirty="0"/>
              <a:t>)</a:t>
            </a:r>
          </a:p>
        </p:txBody>
      </p:sp>
      <p:sp>
        <p:nvSpPr>
          <p:cNvPr id="3" name="Date Placeholder 2">
            <a:extLst>
              <a:ext uri="{FF2B5EF4-FFF2-40B4-BE49-F238E27FC236}">
                <a16:creationId xmlns:a16="http://schemas.microsoft.com/office/drawing/2014/main" id="{DB59D953-F543-A142-90EE-271C9DFC4768}"/>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E1699-50D5-C647-949A-C01F0A9D46E4}"/>
              </a:ext>
            </a:extLst>
          </p:cNvPr>
          <p:cNvSpPr>
            <a:spLocks noGrp="1"/>
          </p:cNvSpPr>
          <p:nvPr>
            <p:ph type="title"/>
          </p:nvPr>
        </p:nvSpPr>
        <p:spPr/>
        <p:txBody>
          <a:bodyPr/>
          <a:lstStyle/>
          <a:p>
            <a:r>
              <a:rPr lang="en-US" dirty="0">
                <a:solidFill>
                  <a:schemeClr val="tx1"/>
                </a:solidFill>
              </a:rPr>
              <a:t>UI and Moore’s Law</a:t>
            </a:r>
          </a:p>
        </p:txBody>
      </p:sp>
      <p:sp>
        <p:nvSpPr>
          <p:cNvPr id="6" name="Content Placeholder 5">
            <a:extLst>
              <a:ext uri="{FF2B5EF4-FFF2-40B4-BE49-F238E27FC236}">
                <a16:creationId xmlns:a16="http://schemas.microsoft.com/office/drawing/2014/main" id="{69639842-84C0-014D-B916-474F1BF0313C}"/>
              </a:ext>
            </a:extLst>
          </p:cNvPr>
          <p:cNvSpPr>
            <a:spLocks noGrp="1"/>
          </p:cNvSpPr>
          <p:nvPr>
            <p:ph idx="1"/>
          </p:nvPr>
        </p:nvSpPr>
        <p:spPr/>
        <p:txBody>
          <a:bodyPr>
            <a:normAutofit lnSpcReduction="10000"/>
          </a:bodyPr>
          <a:lstStyle/>
          <a:p>
            <a:r>
              <a:rPr lang="en-US" dirty="0">
                <a:solidFill>
                  <a:schemeClr val="tx1"/>
                </a:solidFill>
              </a:rPr>
              <a:t>Theme: </a:t>
            </a:r>
            <a:r>
              <a:rPr lang="en-US" b="0" dirty="0">
                <a:solidFill>
                  <a:schemeClr val="tx1"/>
                </a:solidFill>
              </a:rPr>
              <a:t>We should spend computation to ease human interaction</a:t>
            </a:r>
          </a:p>
          <a:p>
            <a:pPr lvl="1"/>
            <a:r>
              <a:rPr lang="en-US" b="1" dirty="0">
                <a:solidFill>
                  <a:schemeClr val="tx1"/>
                </a:solidFill>
              </a:rPr>
              <a:t>Past: </a:t>
            </a:r>
            <a:r>
              <a:rPr lang="en-US" dirty="0">
                <a:solidFill>
                  <a:schemeClr val="tx1"/>
                </a:solidFill>
              </a:rPr>
              <a:t>had to ask human to accommodate computer</a:t>
            </a:r>
          </a:p>
          <a:p>
            <a:pPr lvl="2"/>
            <a:r>
              <a:rPr lang="en-US" dirty="0">
                <a:solidFill>
                  <a:schemeClr val="tx1"/>
                </a:solidFill>
              </a:rPr>
              <a:t>Give it input in a way it could understand</a:t>
            </a:r>
          </a:p>
          <a:p>
            <a:pPr lvl="3"/>
            <a:r>
              <a:rPr lang="en-US" dirty="0">
                <a:solidFill>
                  <a:schemeClr val="tx1"/>
                </a:solidFill>
              </a:rPr>
              <a:t>E.g. punched cards</a:t>
            </a:r>
          </a:p>
          <a:p>
            <a:pPr lvl="3"/>
            <a:r>
              <a:rPr lang="en-US" dirty="0">
                <a:solidFill>
                  <a:schemeClr val="tx1"/>
                </a:solidFill>
              </a:rPr>
              <a:t>(pix from https://</a:t>
            </a:r>
            <a:r>
              <a:rPr lang="en-US" dirty="0" err="1">
                <a:solidFill>
                  <a:schemeClr val="tx1"/>
                </a:solidFill>
              </a:rPr>
              <a:t>commons.wikimedia.org</a:t>
            </a:r>
            <a:r>
              <a:rPr lang="en-US" dirty="0">
                <a:solidFill>
                  <a:schemeClr val="tx1"/>
                </a:solidFill>
              </a:rPr>
              <a:t>/wiki/</a:t>
            </a:r>
            <a:r>
              <a:rPr lang="en-US" dirty="0" err="1">
                <a:solidFill>
                  <a:schemeClr val="tx1"/>
                </a:solidFill>
              </a:rPr>
              <a:t>File:Used_Punchcard</a:t>
            </a:r>
            <a:r>
              <a:rPr lang="en-US" dirty="0">
                <a:solidFill>
                  <a:schemeClr val="tx1"/>
                </a:solidFill>
              </a:rPr>
              <a:t>_(5151286161).jpg)</a:t>
            </a:r>
          </a:p>
          <a:p>
            <a:pPr marL="457200" lvl="1" indent="0">
              <a:buNone/>
            </a:pPr>
            <a:endParaRPr lang="en-US" b="1" dirty="0">
              <a:solidFill>
                <a:schemeClr val="tx1"/>
              </a:solidFill>
            </a:endParaRPr>
          </a:p>
          <a:p>
            <a:pPr lvl="1"/>
            <a:r>
              <a:rPr lang="en-US" b="1" dirty="0">
                <a:solidFill>
                  <a:schemeClr val="tx1"/>
                </a:solidFill>
              </a:rPr>
              <a:t>Future: </a:t>
            </a:r>
            <a:r>
              <a:rPr lang="en-US" dirty="0">
                <a:solidFill>
                  <a:schemeClr val="tx1"/>
                </a:solidFill>
              </a:rPr>
              <a:t>should have computer do more to accommodate human in interaction</a:t>
            </a:r>
          </a:p>
          <a:p>
            <a:pPr lvl="2"/>
            <a:r>
              <a:rPr lang="en-US" dirty="0">
                <a:solidFill>
                  <a:schemeClr val="tx1"/>
                </a:solidFill>
              </a:rPr>
              <a:t>Reduce what human needs to do</a:t>
            </a:r>
          </a:p>
          <a:p>
            <a:pPr lvl="2"/>
            <a:r>
              <a:rPr lang="en-US" dirty="0">
                <a:solidFill>
                  <a:schemeClr val="tx1"/>
                </a:solidFill>
              </a:rPr>
              <a:t>Move interface closer to natural interaction for user</a:t>
            </a:r>
          </a:p>
          <a:p>
            <a:pPr lvl="3"/>
            <a:r>
              <a:rPr lang="en-US" dirty="0">
                <a:solidFill>
                  <a:schemeClr val="tx1"/>
                </a:solidFill>
              </a:rPr>
              <a:t>Voice, movement, vision, ….</a:t>
            </a:r>
          </a:p>
        </p:txBody>
      </p:sp>
      <p:sp>
        <p:nvSpPr>
          <p:cNvPr id="3" name="Slide Number Placeholder 2">
            <a:extLst>
              <a:ext uri="{FF2B5EF4-FFF2-40B4-BE49-F238E27FC236}">
                <a16:creationId xmlns:a16="http://schemas.microsoft.com/office/drawing/2014/main" id="{6FBB9E68-646A-CB4F-AEE2-65C0A6D5B230}"/>
              </a:ext>
            </a:extLst>
          </p:cNvPr>
          <p:cNvSpPr>
            <a:spLocks noGrp="1"/>
          </p:cNvSpPr>
          <p:nvPr>
            <p:ph type="sldNum" sz="quarter" idx="12"/>
          </p:nvPr>
        </p:nvSpPr>
        <p:spPr/>
        <p:txBody>
          <a:bodyPr/>
          <a:lstStyle/>
          <a:p>
            <a:fld id="{B6F15528-21DE-4FAA-801E-634DDDAF4B2B}" type="slidenum">
              <a:rPr lang="en-US" smtClean="0"/>
              <a:pPr/>
              <a:t>53</a:t>
            </a:fld>
            <a:endParaRPr lang="en-US"/>
          </a:p>
        </p:txBody>
      </p:sp>
      <p:sp>
        <p:nvSpPr>
          <p:cNvPr id="2" name="Date Placeholder 1">
            <a:extLst>
              <a:ext uri="{FF2B5EF4-FFF2-40B4-BE49-F238E27FC236}">
                <a16:creationId xmlns:a16="http://schemas.microsoft.com/office/drawing/2014/main" id="{145E96E4-B60C-D64C-82BF-921EE8D90A7A}"/>
              </a:ext>
            </a:extLst>
          </p:cNvPr>
          <p:cNvSpPr>
            <a:spLocks noGrp="1"/>
          </p:cNvSpPr>
          <p:nvPr>
            <p:ph type="dt" sz="half" idx="10"/>
          </p:nvPr>
        </p:nvSpPr>
        <p:spPr/>
        <p:txBody>
          <a:bodyPr/>
          <a:lstStyle/>
          <a:p>
            <a:r>
              <a:rPr lang="en-US"/>
              <a:t>Some contributions © 2018--2022 DeHon Based on slides © 2009--2017 Badler</a:t>
            </a:r>
          </a:p>
        </p:txBody>
      </p:sp>
      <p:pic>
        <p:nvPicPr>
          <p:cNvPr id="7" name="Picture 6" descr="A close up of a keyboard&#10;&#10;Description automatically generated with low confidence">
            <a:extLst>
              <a:ext uri="{FF2B5EF4-FFF2-40B4-BE49-F238E27FC236}">
                <a16:creationId xmlns:a16="http://schemas.microsoft.com/office/drawing/2014/main" id="{63240A49-45EE-D649-B773-141A43C2F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593" y="3274541"/>
            <a:ext cx="2982960" cy="1305805"/>
          </a:xfrm>
          <a:prstGeom prst="rect">
            <a:avLst/>
          </a:prstGeom>
        </p:spPr>
      </p:pic>
    </p:spTree>
    <p:extLst>
      <p:ext uri="{BB962C8B-B14F-4D97-AF65-F5344CB8AC3E}">
        <p14:creationId xmlns:p14="http://schemas.microsoft.com/office/powerpoint/2010/main" val="2028264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Some contributions © 2018--2022 DeHon Based on slides © 2009--2017 Badler</a:t>
            </a:r>
            <a:endParaRPr lang="en-US" altLang="en-US" dirty="0"/>
          </a:p>
        </p:txBody>
      </p:sp>
      <p:sp>
        <p:nvSpPr>
          <p:cNvPr id="6" name="Slide Number Placeholder 5"/>
          <p:cNvSpPr>
            <a:spLocks noGrp="1"/>
          </p:cNvSpPr>
          <p:nvPr>
            <p:ph type="sldNum" sz="quarter" idx="12"/>
          </p:nvPr>
        </p:nvSpPr>
        <p:spPr/>
        <p:txBody>
          <a:bodyPr/>
          <a:lstStyle/>
          <a:p>
            <a:fld id="{6CFD8D40-0CB2-450C-9BF8-5C0A6720060D}" type="slidenum">
              <a:rPr lang="en-US" altLang="en-US"/>
              <a:pPr/>
              <a:t>54</a:t>
            </a:fld>
            <a:endParaRPr lang="en-US" altLang="en-US"/>
          </a:p>
        </p:txBody>
      </p:sp>
      <p:sp>
        <p:nvSpPr>
          <p:cNvPr id="412674" name="Rectangle 2"/>
          <p:cNvSpPr>
            <a:spLocks noGrp="1" noChangeArrowheads="1"/>
          </p:cNvSpPr>
          <p:nvPr>
            <p:ph type="title"/>
          </p:nvPr>
        </p:nvSpPr>
        <p:spPr/>
        <p:txBody>
          <a:bodyPr/>
          <a:lstStyle/>
          <a:p>
            <a:r>
              <a:rPr lang="en-US" altLang="en-US"/>
              <a:t>Big Ideas</a:t>
            </a:r>
          </a:p>
        </p:txBody>
      </p:sp>
      <p:sp>
        <p:nvSpPr>
          <p:cNvPr id="412675" name="Rectangle 3"/>
          <p:cNvSpPr>
            <a:spLocks noGrp="1" noChangeArrowheads="1"/>
          </p:cNvSpPr>
          <p:nvPr>
            <p:ph type="body" idx="1"/>
          </p:nvPr>
        </p:nvSpPr>
        <p:spPr>
          <a:xfrm>
            <a:off x="92122" y="1535604"/>
            <a:ext cx="9051878" cy="4648200"/>
          </a:xfrm>
        </p:spPr>
        <p:txBody>
          <a:bodyPr>
            <a:normAutofit fontScale="92500" lnSpcReduction="10000"/>
          </a:bodyPr>
          <a:lstStyle/>
          <a:p>
            <a:r>
              <a:rPr lang="en-US" altLang="en-US" dirty="0"/>
              <a:t>User Interface essential</a:t>
            </a:r>
          </a:p>
          <a:p>
            <a:pPr lvl="1"/>
            <a:r>
              <a:rPr lang="en-US" altLang="en-US" dirty="0"/>
              <a:t>And worth designing carefully and deliberately</a:t>
            </a:r>
          </a:p>
          <a:p>
            <a:r>
              <a:rPr lang="en-US" altLang="en-US" dirty="0"/>
              <a:t>View should match user goals, not internal design</a:t>
            </a:r>
          </a:p>
          <a:p>
            <a:pPr lvl="1"/>
            <a:r>
              <a:rPr lang="en-US" altLang="en-US" dirty="0"/>
              <a:t>Spend computing cycles to ease human interaction </a:t>
            </a:r>
          </a:p>
          <a:p>
            <a:pPr lvl="1"/>
            <a:r>
              <a:rPr lang="en-US" altLang="en-US" dirty="0"/>
              <a:t>Make simple, safe, intuitive</a:t>
            </a:r>
          </a:p>
          <a:p>
            <a:r>
              <a:rPr lang="en-US" altLang="en-US" dirty="0"/>
              <a:t>Implementer seldom a good judge of interface goodness</a:t>
            </a:r>
          </a:p>
          <a:p>
            <a:pPr lvl="1"/>
            <a:r>
              <a:rPr lang="en-US" altLang="en-US" dirty="0"/>
              <a:t>Knows too much about how should work</a:t>
            </a:r>
          </a:p>
          <a:p>
            <a:pPr lvl="1"/>
            <a:r>
              <a:rPr lang="en-US" altLang="en-US" dirty="0"/>
              <a:t>Conflict of goals</a:t>
            </a:r>
          </a:p>
          <a:p>
            <a:r>
              <a:rPr lang="en-US" altLang="en-US" dirty="0"/>
              <a:t>Important to test and get </a:t>
            </a:r>
            <a:r>
              <a:rPr lang="en-US" altLang="en-US" i="1" dirty="0"/>
              <a:t>representative</a:t>
            </a:r>
            <a:r>
              <a:rPr lang="en-US" altLang="en-US" dirty="0"/>
              <a:t> user feedback</a:t>
            </a:r>
          </a:p>
        </p:txBody>
      </p:sp>
    </p:spTree>
    <p:extLst>
      <p:ext uri="{BB962C8B-B14F-4D97-AF65-F5344CB8AC3E}">
        <p14:creationId xmlns:p14="http://schemas.microsoft.com/office/powerpoint/2010/main" val="1981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2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Labs</a:t>
            </a:r>
          </a:p>
        </p:txBody>
      </p:sp>
      <p:sp>
        <p:nvSpPr>
          <p:cNvPr id="3" name="Content Placeholder 2"/>
          <p:cNvSpPr>
            <a:spLocks noGrp="1"/>
          </p:cNvSpPr>
          <p:nvPr>
            <p:ph idx="1"/>
          </p:nvPr>
        </p:nvSpPr>
        <p:spPr>
          <a:xfrm>
            <a:off x="304800" y="1295400"/>
            <a:ext cx="8839200" cy="5105400"/>
          </a:xfrm>
        </p:spPr>
        <p:txBody>
          <a:bodyPr>
            <a:normAutofit/>
          </a:bodyPr>
          <a:lstStyle/>
          <a:p>
            <a:endParaRPr lang="en-US" b="0" dirty="0">
              <a:solidFill>
                <a:schemeClr val="tx1"/>
              </a:solidFill>
            </a:endParaRPr>
          </a:p>
          <a:p>
            <a:r>
              <a:rPr lang="en-US" b="0" dirty="0">
                <a:solidFill>
                  <a:schemeClr val="tx1"/>
                </a:solidFill>
              </a:rPr>
              <a:t>Lab 11 –  today</a:t>
            </a:r>
          </a:p>
          <a:p>
            <a:pPr lvl="1"/>
            <a:r>
              <a:rPr lang="en-US" b="0" dirty="0">
                <a:solidFill>
                  <a:schemeClr val="tx1"/>
                </a:solidFill>
              </a:rPr>
              <a:t>Actuators </a:t>
            </a:r>
            <a:r>
              <a:rPr lang="en-US" dirty="0">
                <a:solidFill>
                  <a:schemeClr val="tx1"/>
                </a:solidFill>
              </a:rPr>
              <a:t>and </a:t>
            </a:r>
            <a:r>
              <a:rPr lang="en-US" dirty="0" err="1">
                <a:solidFill>
                  <a:schemeClr val="tx1"/>
                </a:solidFill>
              </a:rPr>
              <a:t>WiFi</a:t>
            </a:r>
            <a:endParaRPr lang="en-US" dirty="0">
              <a:solidFill>
                <a:schemeClr val="tx1"/>
              </a:solidFill>
            </a:endParaRPr>
          </a:p>
          <a:p>
            <a:pPr lvl="1"/>
            <a:r>
              <a:rPr lang="en-US" b="0" dirty="0">
                <a:solidFill>
                  <a:schemeClr val="tx1"/>
                </a:solidFill>
              </a:rPr>
              <a:t>Prelab to get setup; including on </a:t>
            </a:r>
            <a:r>
              <a:rPr lang="en-US" b="0" dirty="0" err="1">
                <a:solidFill>
                  <a:schemeClr val="tx1"/>
                </a:solidFill>
              </a:rPr>
              <a:t>AirPennNet</a:t>
            </a:r>
            <a:r>
              <a:rPr lang="en-US" b="0" dirty="0">
                <a:solidFill>
                  <a:schemeClr val="tx1"/>
                </a:solidFill>
              </a:rPr>
              <a:t>-Device</a:t>
            </a:r>
          </a:p>
          <a:p>
            <a:r>
              <a:rPr lang="en-US" b="0" dirty="0">
                <a:solidFill>
                  <a:schemeClr val="tx1"/>
                </a:solidFill>
              </a:rPr>
              <a:t>Lab 12 – following Wednesday</a:t>
            </a:r>
          </a:p>
          <a:p>
            <a:pPr lvl="1"/>
            <a:r>
              <a:rPr lang="en-US" b="0" dirty="0">
                <a:solidFill>
                  <a:schemeClr val="tx1"/>
                </a:solidFill>
              </a:rPr>
              <a:t>Develop and analyze User Interface(s) for internet-connected devices</a:t>
            </a:r>
          </a:p>
          <a:p>
            <a:pPr lvl="2"/>
            <a:r>
              <a:rPr lang="en-US" dirty="0">
                <a:solidFill>
                  <a:schemeClr val="tx1"/>
                </a:solidFill>
              </a:rPr>
              <a:t>Networking to control</a:t>
            </a:r>
          </a:p>
          <a:p>
            <a:pPr lvl="2"/>
            <a:r>
              <a:rPr lang="en-US" dirty="0">
                <a:solidFill>
                  <a:schemeClr val="tx1"/>
                </a:solidFill>
              </a:rPr>
              <a:t>Develop GUI</a:t>
            </a:r>
          </a:p>
          <a:p>
            <a:pPr lvl="1"/>
            <a:r>
              <a:rPr lang="en-US" dirty="0">
                <a:solidFill>
                  <a:schemeClr val="tx1"/>
                </a:solidFill>
              </a:rPr>
              <a:t>More user-friendly interface than the engineer-friendly one we will use for Lab 11</a:t>
            </a:r>
            <a:endParaRPr lang="en-US" b="1" i="1" dirty="0">
              <a:solidFill>
                <a:schemeClr val="tx1"/>
              </a:solidFill>
            </a:endParaRPr>
          </a:p>
          <a:p>
            <a:endParaRPr lang="en-US" i="1" dirty="0">
              <a:solidFill>
                <a:schemeClr val="tx1"/>
              </a:solidFill>
            </a:endParaRPr>
          </a:p>
          <a:p>
            <a:pPr lvl="1"/>
            <a:endParaRPr lang="en-US" b="1" i="1" dirty="0"/>
          </a:p>
          <a:p>
            <a:endParaRPr lang="en-US" b="1"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
        <p:nvSpPr>
          <p:cNvPr id="4" name="Date Placeholder 3">
            <a:extLst>
              <a:ext uri="{FF2B5EF4-FFF2-40B4-BE49-F238E27FC236}">
                <a16:creationId xmlns:a16="http://schemas.microsoft.com/office/drawing/2014/main" id="{0880A7D6-142D-5F45-B7B6-81601A5942E5}"/>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Some contributions © 2018--2022 DeHon Based on slides © 2009--2017 Badler</a:t>
            </a:r>
            <a:endParaRPr lang="en-US" altLang="en-US" dirty="0"/>
          </a:p>
        </p:txBody>
      </p:sp>
      <p:sp>
        <p:nvSpPr>
          <p:cNvPr id="6" name="Slide Number Placeholder 5"/>
          <p:cNvSpPr>
            <a:spLocks noGrp="1"/>
          </p:cNvSpPr>
          <p:nvPr>
            <p:ph type="sldNum" sz="quarter" idx="12"/>
          </p:nvPr>
        </p:nvSpPr>
        <p:spPr/>
        <p:txBody>
          <a:bodyPr/>
          <a:lstStyle/>
          <a:p>
            <a:fld id="{82BDB2D6-8D88-439B-8D32-BF820DDC4A20}" type="slidenum">
              <a:rPr lang="en-US" altLang="en-US"/>
              <a:pPr/>
              <a:t>56</a:t>
            </a:fld>
            <a:endParaRPr lang="en-US" altLang="en-US"/>
          </a:p>
        </p:txBody>
      </p:sp>
      <p:sp>
        <p:nvSpPr>
          <p:cNvPr id="414722" name="Rectangle 2"/>
          <p:cNvSpPr>
            <a:spLocks noGrp="1" noChangeArrowheads="1"/>
          </p:cNvSpPr>
          <p:nvPr>
            <p:ph type="title"/>
          </p:nvPr>
        </p:nvSpPr>
        <p:spPr/>
        <p:txBody>
          <a:bodyPr/>
          <a:lstStyle/>
          <a:p>
            <a:r>
              <a:rPr lang="en-US" altLang="en-US" dirty="0"/>
              <a:t>Learn More @ Penn</a:t>
            </a:r>
          </a:p>
        </p:txBody>
      </p:sp>
      <p:sp>
        <p:nvSpPr>
          <p:cNvPr id="414723" name="Rectangle 3"/>
          <p:cNvSpPr>
            <a:spLocks noGrp="1" noChangeArrowheads="1"/>
          </p:cNvSpPr>
          <p:nvPr>
            <p:ph type="body" idx="1"/>
          </p:nvPr>
        </p:nvSpPr>
        <p:spPr>
          <a:xfrm>
            <a:off x="265923" y="1372751"/>
            <a:ext cx="8686800" cy="4846638"/>
          </a:xfrm>
        </p:spPr>
        <p:txBody>
          <a:bodyPr/>
          <a:lstStyle/>
          <a:p>
            <a:r>
              <a:rPr lang="en-US" altLang="en-US" dirty="0"/>
              <a:t>Courses</a:t>
            </a:r>
          </a:p>
          <a:p>
            <a:pPr lvl="1"/>
            <a:r>
              <a:rPr lang="en-US" altLang="en-US" dirty="0"/>
              <a:t>ESE543 – Human Factors Engineering</a:t>
            </a:r>
          </a:p>
        </p:txBody>
      </p:sp>
    </p:spTree>
    <p:extLst>
      <p:ext uri="{BB962C8B-B14F-4D97-AF65-F5344CB8AC3E}">
        <p14:creationId xmlns:p14="http://schemas.microsoft.com/office/powerpoint/2010/main" val="1021303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1928-BCB4-D146-926D-F7939619EB9C}"/>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376B1AD3-8A8C-C54A-A06A-3CFCBBCAD733}"/>
              </a:ext>
            </a:extLst>
          </p:cNvPr>
          <p:cNvSpPr>
            <a:spLocks noGrp="1"/>
          </p:cNvSpPr>
          <p:nvPr>
            <p:ph idx="1"/>
          </p:nvPr>
        </p:nvSpPr>
        <p:spPr/>
        <p:txBody>
          <a:bodyPr/>
          <a:lstStyle/>
          <a:p>
            <a:r>
              <a:rPr lang="en-US" dirty="0"/>
              <a:t>Feedback</a:t>
            </a:r>
          </a:p>
          <a:p>
            <a:r>
              <a:rPr lang="en-US" dirty="0"/>
              <a:t>Lab today</a:t>
            </a:r>
          </a:p>
          <a:p>
            <a:pPr lvl="1"/>
            <a:r>
              <a:rPr lang="en-US" dirty="0"/>
              <a:t>Bring kit</a:t>
            </a:r>
          </a:p>
          <a:p>
            <a:pPr lvl="1"/>
            <a:r>
              <a:rPr lang="en-US" dirty="0" err="1"/>
              <a:t>AirPennNet</a:t>
            </a:r>
            <a:r>
              <a:rPr lang="en-US" dirty="0"/>
              <a:t>-Device</a:t>
            </a:r>
          </a:p>
        </p:txBody>
      </p:sp>
      <p:sp>
        <p:nvSpPr>
          <p:cNvPr id="4" name="Slide Number Placeholder 3">
            <a:extLst>
              <a:ext uri="{FF2B5EF4-FFF2-40B4-BE49-F238E27FC236}">
                <a16:creationId xmlns:a16="http://schemas.microsoft.com/office/drawing/2014/main" id="{A1BE3A28-5A3B-EB40-B5EE-A0E9DECA79E7}"/>
              </a:ext>
            </a:extLst>
          </p:cNvPr>
          <p:cNvSpPr>
            <a:spLocks noGrp="1"/>
          </p:cNvSpPr>
          <p:nvPr>
            <p:ph type="sldNum" sz="quarter" idx="12"/>
          </p:nvPr>
        </p:nvSpPr>
        <p:spPr/>
        <p:txBody>
          <a:bodyPr/>
          <a:lstStyle/>
          <a:p>
            <a:fld id="{B6F15528-21DE-4FAA-801E-634DDDAF4B2B}" type="slidenum">
              <a:rPr lang="en-US" smtClean="0"/>
              <a:pPr/>
              <a:t>57</a:t>
            </a:fld>
            <a:endParaRPr lang="en-US"/>
          </a:p>
        </p:txBody>
      </p:sp>
      <p:sp>
        <p:nvSpPr>
          <p:cNvPr id="5" name="Date Placeholder 4">
            <a:extLst>
              <a:ext uri="{FF2B5EF4-FFF2-40B4-BE49-F238E27FC236}">
                <a16:creationId xmlns:a16="http://schemas.microsoft.com/office/drawing/2014/main" id="{EADB1B85-9CEA-2D44-9421-E9A065566FF0}"/>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3171947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lnSpcReduction="10000"/>
          </a:bodyPr>
          <a:lstStyle/>
          <a:p>
            <a:r>
              <a:rPr lang="en-US" b="0" i="1" dirty="0"/>
              <a:t>The Design of Everyday Things</a:t>
            </a:r>
            <a:r>
              <a:rPr lang="en-US" dirty="0"/>
              <a:t>, </a:t>
            </a:r>
            <a:r>
              <a:rPr lang="en-US" b="0" dirty="0"/>
              <a:t>Donald Norman -- a classic book on design for usability (broader than just hardware and software)</a:t>
            </a:r>
          </a:p>
          <a:p>
            <a:r>
              <a:rPr lang="en-US" b="0" i="1" dirty="0"/>
              <a:t>The Inmates are Running the Asylum</a:t>
            </a:r>
            <a:r>
              <a:rPr lang="en-US" b="0" dirty="0"/>
              <a:t>, Alan Cooper -- a manifesto calling out computer/software industry for poor design</a:t>
            </a:r>
          </a:p>
          <a:p>
            <a:r>
              <a:rPr lang="en-US" b="0" i="1" dirty="0"/>
              <a:t>Set </a:t>
            </a:r>
            <a:r>
              <a:rPr lang="en-US" b="0" i="1" dirty="0" err="1"/>
              <a:t>Phasers</a:t>
            </a:r>
            <a:r>
              <a:rPr lang="en-US" b="0" i="1" dirty="0"/>
              <a:t> on Stun: And Other True Tales of Design, Technology, and Human Error</a:t>
            </a:r>
            <a:r>
              <a:rPr lang="en-US" b="0" dirty="0"/>
              <a:t>, Steven M. Casey -- a series of anecdotes (case-studies) on how bad design and interfaces can go wrong, perhaps even killing people.</a:t>
            </a:r>
          </a:p>
          <a:p>
            <a:endParaRPr lang="en-US"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5" name="Date Placeholder 4">
            <a:extLst>
              <a:ext uri="{FF2B5EF4-FFF2-40B4-BE49-F238E27FC236}">
                <a16:creationId xmlns:a16="http://schemas.microsoft.com/office/drawing/2014/main" id="{582F0184-B137-8844-BCFA-D46344819292}"/>
              </a:ext>
            </a:extLst>
          </p:cNvPr>
          <p:cNvSpPr>
            <a:spLocks noGrp="1"/>
          </p:cNvSpPr>
          <p:nvPr>
            <p:ph type="dt" sz="half" idx="10"/>
          </p:nvPr>
        </p:nvSpPr>
        <p:spPr/>
        <p:txBody>
          <a:bodyPr/>
          <a:lstStyle/>
          <a:p>
            <a:r>
              <a:rPr lang="en-US"/>
              <a:t>Some contributions © 2018--2022 DeHon Based on slides © 2009--2017 Badler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dirty="0"/>
              <a:t>Most product returns are usability failures</a:t>
            </a:r>
          </a:p>
        </p:txBody>
      </p:sp>
      <p:sp>
        <p:nvSpPr>
          <p:cNvPr id="3" name="Content Placeholder 2"/>
          <p:cNvSpPr>
            <a:spLocks noGrp="1"/>
          </p:cNvSpPr>
          <p:nvPr>
            <p:ph idx="1"/>
          </p:nvPr>
        </p:nvSpPr>
        <p:spPr>
          <a:xfrm>
            <a:off x="457200" y="1774448"/>
            <a:ext cx="8686800" cy="4846638"/>
          </a:xfrm>
        </p:spPr>
        <p:txBody>
          <a:bodyPr>
            <a:normAutofit/>
          </a:bodyPr>
          <a:lstStyle/>
          <a:p>
            <a:pPr eaLnBrk="1" hangingPunct="1">
              <a:lnSpc>
                <a:spcPct val="90000"/>
              </a:lnSpc>
            </a:pPr>
            <a:r>
              <a:rPr lang="en-US" sz="2400" b="1" dirty="0"/>
              <a:t>Most Returned Products Work Fine: </a:t>
            </a:r>
            <a:r>
              <a:rPr lang="en-US" sz="2400" b="0" dirty="0"/>
              <a:t>Study Says Only 5 percent of returned products are genuinely defective:</a:t>
            </a:r>
            <a:r>
              <a:rPr lang="en-US" sz="2400" b="1" dirty="0"/>
              <a:t> </a:t>
            </a:r>
            <a:r>
              <a:rPr lang="en-US" sz="2400" b="0" dirty="0" err="1"/>
              <a:t>Yardena</a:t>
            </a:r>
            <a:r>
              <a:rPr lang="en-US" sz="2400" b="0" dirty="0"/>
              <a:t> </a:t>
            </a:r>
            <a:r>
              <a:rPr lang="en-US" sz="2400" b="0" dirty="0" err="1"/>
              <a:t>Arar</a:t>
            </a:r>
            <a:r>
              <a:rPr lang="en-US" sz="2400" b="0" dirty="0"/>
              <a:t>, </a:t>
            </a:r>
            <a:r>
              <a:rPr lang="en-US" sz="2400" b="0" i="1" dirty="0"/>
              <a:t>PC World</a:t>
            </a:r>
            <a:r>
              <a:rPr lang="en-US" sz="2400" b="0" dirty="0"/>
              <a:t>, June 2, 2008 4:00 pm</a:t>
            </a:r>
          </a:p>
          <a:p>
            <a:pPr eaLnBrk="1" hangingPunct="1">
              <a:lnSpc>
                <a:spcPct val="90000"/>
              </a:lnSpc>
            </a:pPr>
            <a:r>
              <a:rPr lang="en-US" sz="2400" dirty="0"/>
              <a:t>Only 5 percent of consumer electronics products returned to retailers are malfunctioning --</a:t>
            </a:r>
            <a:r>
              <a:rPr lang="en-US" sz="2400" b="0" dirty="0"/>
              <a:t>yet many people who return working products think they are broken, a new study indicates. </a:t>
            </a:r>
          </a:p>
          <a:p>
            <a:pPr eaLnBrk="1" hangingPunct="1">
              <a:lnSpc>
                <a:spcPct val="90000"/>
              </a:lnSpc>
            </a:pPr>
            <a:r>
              <a:rPr lang="en-US" sz="2400" b="0" dirty="0"/>
              <a:t>The report by technology consulting and outsourcing firm Accenture pegs the costs of consumer electronics returns in 2007 at </a:t>
            </a:r>
            <a:r>
              <a:rPr lang="en-US" sz="2400" dirty="0"/>
              <a:t>$13.8 billion </a:t>
            </a:r>
            <a:r>
              <a:rPr lang="en-US" sz="2400" b="0" dirty="0"/>
              <a:t>in the United States alone, </a:t>
            </a:r>
            <a:r>
              <a:rPr lang="en-US" sz="2400" b="0" i="1" dirty="0"/>
              <a:t>with return rates ranging from 11 percent to 20 percent</a:t>
            </a:r>
            <a:r>
              <a:rPr lang="en-US" sz="2400" b="0" dirty="0"/>
              <a:t>, depending on the type of product. </a:t>
            </a:r>
          </a:p>
        </p:txBody>
      </p:sp>
      <p:sp>
        <p:nvSpPr>
          <p:cNvPr id="17412" name="TextBox 3"/>
          <p:cNvSpPr txBox="1">
            <a:spLocks noChangeArrowheads="1"/>
          </p:cNvSpPr>
          <p:nvPr/>
        </p:nvSpPr>
        <p:spPr bwMode="auto">
          <a:xfrm>
            <a:off x="296863" y="6519862"/>
            <a:ext cx="8550275" cy="33813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1600" dirty="0">
                <a:solidFill>
                  <a:schemeClr val="bg1"/>
                </a:solidFill>
                <a:latin typeface="Constantia" pitchFamily="-101" charset="0"/>
              </a:rPr>
              <a:t>http://www.pcworld.com/article/146576/most_returned_products_work_fine_study_says.html</a:t>
            </a:r>
          </a:p>
        </p:txBody>
      </p:sp>
      <p:sp>
        <p:nvSpPr>
          <p:cNvPr id="17413" name="Slide Number Placeholder 5"/>
          <p:cNvSpPr>
            <a:spLocks noGrp="1"/>
          </p:cNvSpPr>
          <p:nvPr>
            <p:ph type="sldNum" sz="quarter" idx="12"/>
          </p:nvPr>
        </p:nvSpPr>
        <p:spPr bwMode="auto">
          <a:noFill/>
          <a:ln>
            <a:miter lim="800000"/>
            <a:headEnd/>
            <a:tailEnd/>
          </a:ln>
        </p:spPr>
        <p:txBody>
          <a:bodyPr/>
          <a:lstStyle/>
          <a:p>
            <a:fld id="{509B0BFA-B285-8F49-8ECA-573143B219C8}" type="slidenum">
              <a:rPr lang="en-US"/>
              <a:pPr/>
              <a:t>6</a:t>
            </a:fld>
            <a:endParaRPr lang="en-US"/>
          </a:p>
        </p:txBody>
      </p:sp>
      <p:sp>
        <p:nvSpPr>
          <p:cNvPr id="4" name="Date Placeholder 3">
            <a:extLst>
              <a:ext uri="{FF2B5EF4-FFF2-40B4-BE49-F238E27FC236}">
                <a16:creationId xmlns:a16="http://schemas.microsoft.com/office/drawing/2014/main" id="{89F0441C-EA70-C741-A876-7C44872343E9}"/>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322167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User vs. Implementer</a:t>
            </a:r>
          </a:p>
        </p:txBody>
      </p:sp>
      <p:sp>
        <p:nvSpPr>
          <p:cNvPr id="6" name="Content Placeholder 5"/>
          <p:cNvSpPr>
            <a:spLocks noGrp="1"/>
          </p:cNvSpPr>
          <p:nvPr>
            <p:ph idx="1"/>
          </p:nvPr>
        </p:nvSpPr>
        <p:spPr/>
        <p:txBody>
          <a:bodyPr/>
          <a:lstStyle/>
          <a:p>
            <a:r>
              <a:rPr lang="en-US" dirty="0"/>
              <a:t>Thesis: </a:t>
            </a:r>
            <a:r>
              <a:rPr lang="en-US" b="0" dirty="0"/>
              <a:t>Engineer who implements something is seldom the right person to judge the goodness of the user interface</a:t>
            </a:r>
          </a:p>
          <a:p>
            <a:pPr lvl="1"/>
            <a:r>
              <a:rPr lang="en-US" dirty="0"/>
              <a:t>Knows how should work</a:t>
            </a:r>
          </a:p>
          <a:p>
            <a:pPr lvl="1"/>
            <a:r>
              <a:rPr lang="en-US" b="0" dirty="0"/>
              <a:t>Has a mental model of inner workings</a:t>
            </a:r>
          </a:p>
          <a:p>
            <a:pPr lvl="1"/>
            <a:r>
              <a:rPr lang="en-US" dirty="0"/>
              <a:t>Motivated to reduce implementation complexity</a:t>
            </a:r>
          </a:p>
          <a:p>
            <a:r>
              <a:rPr lang="en-US" b="0" dirty="0"/>
              <a:t>Contrast user</a:t>
            </a:r>
          </a:p>
          <a:p>
            <a:pPr lvl="1"/>
            <a:r>
              <a:rPr lang="en-US" dirty="0"/>
              <a:t>Doesn’t know how works – shouldn’t have to!</a:t>
            </a:r>
          </a:p>
          <a:p>
            <a:pPr lvl="1"/>
            <a:r>
              <a:rPr lang="en-US" b="0" dirty="0"/>
              <a:t>Benefit from reduced use complexity</a:t>
            </a:r>
          </a:p>
          <a:p>
            <a:pPr lvl="2"/>
            <a:r>
              <a:rPr lang="en-US" dirty="0"/>
              <a:t>Reduced cognitive load</a:t>
            </a:r>
            <a:endParaRPr lang="en-US" b="0" dirty="0"/>
          </a:p>
          <a:p>
            <a:pPr lvl="1"/>
            <a:endParaRPr lang="en-US" b="0" dirty="0"/>
          </a:p>
          <a:p>
            <a:endParaRPr lang="en-US" b="0" dirty="0"/>
          </a:p>
          <a:p>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2" name="Date Placeholder 1">
            <a:extLst>
              <a:ext uri="{FF2B5EF4-FFF2-40B4-BE49-F238E27FC236}">
                <a16:creationId xmlns:a16="http://schemas.microsoft.com/office/drawing/2014/main" id="{C0E66D4C-DF51-164F-B2D0-075EA62188D1}"/>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291808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Title 3"/>
          <p:cNvSpPr>
            <a:spLocks noGrp="1"/>
          </p:cNvSpPr>
          <p:nvPr>
            <p:ph type="title"/>
          </p:nvPr>
        </p:nvSpPr>
        <p:spPr/>
        <p:txBody>
          <a:bodyPr/>
          <a:lstStyle/>
          <a:p>
            <a:r>
              <a:rPr lang="en-US" dirty="0"/>
              <a:t>Approach </a:t>
            </a:r>
          </a:p>
        </p:txBody>
      </p:sp>
      <p:sp>
        <p:nvSpPr>
          <p:cNvPr id="5" name="Date Placeholder 4">
            <a:extLst>
              <a:ext uri="{FF2B5EF4-FFF2-40B4-BE49-F238E27FC236}">
                <a16:creationId xmlns:a16="http://schemas.microsoft.com/office/drawing/2014/main" id="{56D300E4-1B25-9E45-8BC9-241474488938}"/>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83797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need to address (goals)</a:t>
            </a:r>
          </a:p>
        </p:txBody>
      </p:sp>
      <p:sp>
        <p:nvSpPr>
          <p:cNvPr id="3" name="Content Placeholder 2"/>
          <p:cNvSpPr>
            <a:spLocks noGrp="1"/>
          </p:cNvSpPr>
          <p:nvPr>
            <p:ph idx="1"/>
          </p:nvPr>
        </p:nvSpPr>
        <p:spPr/>
        <p:txBody>
          <a:bodyPr/>
          <a:lstStyle/>
          <a:p>
            <a:r>
              <a:rPr lang="en-US" dirty="0"/>
              <a:t>Time to learn</a:t>
            </a:r>
          </a:p>
          <a:p>
            <a:r>
              <a:rPr lang="en-US" dirty="0"/>
              <a:t>Easy to figure out how to use</a:t>
            </a:r>
          </a:p>
          <a:p>
            <a:r>
              <a:rPr lang="en-US" dirty="0"/>
              <a:t>Time to perform task</a:t>
            </a:r>
          </a:p>
          <a:p>
            <a:r>
              <a:rPr lang="en-US" dirty="0"/>
              <a:t>Safety</a:t>
            </a:r>
          </a:p>
          <a:p>
            <a:r>
              <a:rPr lang="en-US" dirty="0"/>
              <a:t>Clarity of what happened</a:t>
            </a:r>
          </a:p>
          <a:p>
            <a:pPr lvl="1"/>
            <a:r>
              <a:rPr lang="en-US" dirty="0"/>
              <a:t>Why something didn’t happen</a:t>
            </a:r>
          </a:p>
          <a:p>
            <a:r>
              <a:rPr lang="en-US" dirty="0"/>
              <a:t>Ease of recovery</a:t>
            </a:r>
          </a:p>
          <a:p>
            <a:r>
              <a:rPr lang="en-US" dirty="0"/>
              <a:t>User stress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 name="Date Placeholder 5">
            <a:extLst>
              <a:ext uri="{FF2B5EF4-FFF2-40B4-BE49-F238E27FC236}">
                <a16:creationId xmlns:a16="http://schemas.microsoft.com/office/drawing/2014/main" id="{F87ECC38-C1D5-CC47-A34A-98EBC8C43626}"/>
              </a:ext>
            </a:extLst>
          </p:cNvPr>
          <p:cNvSpPr>
            <a:spLocks noGrp="1"/>
          </p:cNvSpPr>
          <p:nvPr>
            <p:ph type="dt" sz="half" idx="10"/>
          </p:nvPr>
        </p:nvSpPr>
        <p:spPr/>
        <p:txBody>
          <a:bodyPr/>
          <a:lstStyle/>
          <a:p>
            <a:r>
              <a:rPr lang="en-US"/>
              <a:t>Some contributions © 2018--2022 DeHon Based on slides © 2009--2017 Badler</a:t>
            </a:r>
          </a:p>
        </p:txBody>
      </p:sp>
    </p:spTree>
    <p:extLst>
      <p:ext uri="{BB962C8B-B14F-4D97-AF65-F5344CB8AC3E}">
        <p14:creationId xmlns:p14="http://schemas.microsoft.com/office/powerpoint/2010/main" val="18789840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35507</TotalTime>
  <Words>4049</Words>
  <Application>Microsoft Macintosh PowerPoint</Application>
  <PresentationFormat>On-screen Show (4:3)</PresentationFormat>
  <Paragraphs>600</Paragraphs>
  <Slides>58</Slides>
  <Notes>8</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Constantia</vt:lpstr>
      <vt:lpstr>Courier New</vt:lpstr>
      <vt:lpstr>Wingdings</vt:lpstr>
      <vt:lpstr>Wingdings 2</vt:lpstr>
      <vt:lpstr>ESE 578–</vt:lpstr>
      <vt:lpstr>PowerPoint Presentation</vt:lpstr>
      <vt:lpstr>Lecture Topics</vt:lpstr>
      <vt:lpstr>Course Map</vt:lpstr>
      <vt:lpstr>Review </vt:lpstr>
      <vt:lpstr>User Interface</vt:lpstr>
      <vt:lpstr>Most product returns are usability failures</vt:lpstr>
      <vt:lpstr>User vs. Implementer</vt:lpstr>
      <vt:lpstr>Approach </vt:lpstr>
      <vt:lpstr>Issues need to address (goals)</vt:lpstr>
      <vt:lpstr>How use Principles and Goals?</vt:lpstr>
      <vt:lpstr>Principles Must Be Considered in the Context of User Population</vt:lpstr>
      <vt:lpstr>Preclass 1</vt:lpstr>
      <vt:lpstr>Design Iterative</vt:lpstr>
      <vt:lpstr>Task-Centered Design</vt:lpstr>
      <vt:lpstr>User Analysis</vt:lpstr>
      <vt:lpstr>Analysis Techniques</vt:lpstr>
      <vt:lpstr>Task Analysis</vt:lpstr>
      <vt:lpstr>Example Task Analysis: Using PowerPoint</vt:lpstr>
      <vt:lpstr>Interviewing</vt:lpstr>
      <vt:lpstr>Ethnography</vt:lpstr>
      <vt:lpstr>Ethnographic Records</vt:lpstr>
      <vt:lpstr>Insights from Ethnography</vt:lpstr>
      <vt:lpstr>Prototyping and User Testing</vt:lpstr>
      <vt:lpstr>User Interface Prototyping</vt:lpstr>
      <vt:lpstr>Paper Prototyping</vt:lpstr>
      <vt:lpstr>Storyboard</vt:lpstr>
      <vt:lpstr>Storyboard</vt:lpstr>
      <vt:lpstr>Prototyping Techniques</vt:lpstr>
      <vt:lpstr>User Interface Evaluation</vt:lpstr>
      <vt:lpstr>Issues</vt:lpstr>
      <vt:lpstr>Issues  Quantitative Goals</vt:lpstr>
      <vt:lpstr>Preclass 2</vt:lpstr>
      <vt:lpstr>User Testing</vt:lpstr>
      <vt:lpstr>Task-Centered Design</vt:lpstr>
      <vt:lpstr>Technology Change</vt:lpstr>
      <vt:lpstr>UI and Moore’s Law</vt:lpstr>
      <vt:lpstr>Preclass 3</vt:lpstr>
      <vt:lpstr>Impact</vt:lpstr>
      <vt:lpstr>Evolution of Interaction</vt:lpstr>
      <vt:lpstr>Evolution of Interaction</vt:lpstr>
      <vt:lpstr>Evolution of Interaction</vt:lpstr>
      <vt:lpstr>Evolution of Interaction</vt:lpstr>
      <vt:lpstr>Evolution of Interaction</vt:lpstr>
      <vt:lpstr>Evolution of Platforms</vt:lpstr>
      <vt:lpstr>Evolution of Platforms</vt:lpstr>
      <vt:lpstr>Demand and Opportunity</vt:lpstr>
      <vt:lpstr>Rise of voice control</vt:lpstr>
      <vt:lpstr>Preclass 4</vt:lpstr>
      <vt:lpstr>Context Awareness</vt:lpstr>
      <vt:lpstr>Natural(?) Input</vt:lpstr>
      <vt:lpstr>Augmented Reality with Portable Devices (Smartphone)</vt:lpstr>
      <vt:lpstr>Augmented Reality</vt:lpstr>
      <vt:lpstr>UI and Moore’s Law</vt:lpstr>
      <vt:lpstr>Big Ideas</vt:lpstr>
      <vt:lpstr>Next Labs</vt:lpstr>
      <vt:lpstr>Learn More @ Penn</vt:lpstr>
      <vt:lpstr>Remember</vt:lpstr>
      <vt:lpstr>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821</cp:revision>
  <cp:lastPrinted>2022-04-12T20:18:57Z</cp:lastPrinted>
  <dcterms:created xsi:type="dcterms:W3CDTF">2018-04-25T12:40:53Z</dcterms:created>
  <dcterms:modified xsi:type="dcterms:W3CDTF">2022-04-13T14:33:58Z</dcterms:modified>
</cp:coreProperties>
</file>