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307" r:id="rId2"/>
    <p:sldId id="308" r:id="rId3"/>
    <p:sldId id="311" r:id="rId4"/>
    <p:sldId id="318" r:id="rId5"/>
    <p:sldId id="322" r:id="rId6"/>
    <p:sldId id="371" r:id="rId7"/>
    <p:sldId id="324" r:id="rId8"/>
    <p:sldId id="363" r:id="rId9"/>
    <p:sldId id="383" r:id="rId10"/>
    <p:sldId id="374" r:id="rId11"/>
    <p:sldId id="327" r:id="rId12"/>
    <p:sldId id="388" r:id="rId13"/>
    <p:sldId id="326" r:id="rId14"/>
    <p:sldId id="375" r:id="rId15"/>
    <p:sldId id="384" r:id="rId16"/>
    <p:sldId id="392" r:id="rId17"/>
    <p:sldId id="386" r:id="rId18"/>
    <p:sldId id="419" r:id="rId19"/>
    <p:sldId id="403" r:id="rId20"/>
    <p:sldId id="399" r:id="rId21"/>
    <p:sldId id="387" r:id="rId22"/>
    <p:sldId id="331" r:id="rId23"/>
    <p:sldId id="380" r:id="rId24"/>
    <p:sldId id="390" r:id="rId25"/>
    <p:sldId id="377" r:id="rId26"/>
    <p:sldId id="378" r:id="rId27"/>
    <p:sldId id="379" r:id="rId28"/>
    <p:sldId id="423" r:id="rId29"/>
    <p:sldId id="418" r:id="rId30"/>
    <p:sldId id="410" r:id="rId31"/>
    <p:sldId id="411" r:id="rId32"/>
    <p:sldId id="412" r:id="rId33"/>
    <p:sldId id="344" r:id="rId34"/>
    <p:sldId id="413" r:id="rId35"/>
    <p:sldId id="422" r:id="rId36"/>
    <p:sldId id="404" r:id="rId37"/>
    <p:sldId id="389" r:id="rId38"/>
    <p:sldId id="334" r:id="rId39"/>
    <p:sldId id="425" r:id="rId40"/>
    <p:sldId id="414" r:id="rId41"/>
    <p:sldId id="415" r:id="rId42"/>
    <p:sldId id="417" r:id="rId43"/>
    <p:sldId id="41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79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75"/>
    <p:restoredTop sz="94793"/>
  </p:normalViewPr>
  <p:slideViewPr>
    <p:cSldViewPr snapToGrid="0">
      <p:cViewPr varScale="1">
        <p:scale>
          <a:sx n="104" d="100"/>
          <a:sy n="104" d="100"/>
        </p:scale>
        <p:origin x="1312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1500- Spring'23 DeHon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1500- Spring'23 DeHon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HS9JGkEOm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jHS9JGkEOmA" TargetMode="Externa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yquist_rate" TargetMode="External"/><Relationship Id="rId7" Type="http://schemas.openxmlformats.org/officeDocument/2006/relationships/hyperlink" Target="http://electronics.howstuffworks.com/telephone6.htm" TargetMode="External"/><Relationship Id="rId2" Type="http://schemas.openxmlformats.org/officeDocument/2006/relationships/hyperlink" Target="http://en.wikipedia.org/wiki/Nyquist_frequ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earing_range" TargetMode="External"/><Relationship Id="rId5" Type="http://schemas.openxmlformats.org/officeDocument/2006/relationships/hyperlink" Target="http://en.wikipedia.org/wiki/Sampling_rate" TargetMode="External"/><Relationship Id="rId4" Type="http://schemas.openxmlformats.org/officeDocument/2006/relationships/hyperlink" Target="http://en.wikipedia.org/wiki/Oversampl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#4 – Nyquist-Shannon Sampling Theorem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6B0413-2671-3142-BA99-66FDA2D1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ESE 1500- Spring'23 </a:t>
            </a:r>
            <a:r>
              <a:rPr lang="da-DK" dirty="0" err="1"/>
              <a:t>DeHon</a:t>
            </a:r>
            <a:r>
              <a:rPr lang="da-DK" dirty="0"/>
              <a:t> 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87D582-783C-604A-BC0B-7F44598B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Based on slides © 2009--2023 Koditschek &amp; DeHon Additional Material © 2014--2017 Farmer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sampling rate should we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C13EB-A668-11AD-8ADC-020D3F0C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Good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proper sampling:</a:t>
            </a:r>
          </a:p>
          <a:p>
            <a:pPr lvl="1"/>
            <a:r>
              <a:rPr lang="en-US" sz="2000" dirty="0"/>
              <a:t>Let’s say you’ve sampled an analog signal…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If you can </a:t>
            </a:r>
            <a:r>
              <a:rPr lang="en-US" sz="2000" b="1" dirty="0"/>
              <a:t>exactly</a:t>
            </a:r>
            <a:r>
              <a:rPr lang="en-US" sz="2000" dirty="0"/>
              <a:t> reconstruct the analog signal from the samples</a:t>
            </a:r>
          </a:p>
          <a:p>
            <a:pPr lvl="2"/>
            <a:r>
              <a:rPr lang="en-US" sz="1600" dirty="0"/>
              <a:t>You have done the sampling properly!</a:t>
            </a:r>
          </a:p>
          <a:p>
            <a:pPr lvl="1"/>
            <a:r>
              <a:rPr lang="en-US" sz="2000" dirty="0"/>
              <a:t>Essentially: if you can reverse the process…</a:t>
            </a:r>
          </a:p>
          <a:p>
            <a:pPr lvl="2"/>
            <a:r>
              <a:rPr lang="en-US" sz="1600" dirty="0"/>
              <a:t>You’ve capture enough information about the signal</a:t>
            </a:r>
          </a:p>
          <a:p>
            <a:endParaRPr lang="en-US" dirty="0"/>
          </a:p>
          <a:p>
            <a:r>
              <a:rPr lang="en-US" dirty="0"/>
              <a:t>Can we formalize this a bit more?</a:t>
            </a:r>
          </a:p>
          <a:p>
            <a:pPr lvl="1"/>
            <a:r>
              <a:rPr lang="en-US" dirty="0"/>
              <a:t>Yes, next few slides will try….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4C320-28F0-49FC-680C-6CB58C67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7079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1: What happens if we sample 100Hz signal at 100Hz?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do we get for our sample values?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424" y="3022564"/>
            <a:ext cx="4731190" cy="331288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C7226E-746E-B74E-75F9-1F3032BE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63733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5657088"/>
            <a:ext cx="8686800" cy="1500259"/>
          </a:xfrm>
        </p:spPr>
        <p:txBody>
          <a:bodyPr>
            <a:normAutofit/>
          </a:bodyPr>
          <a:lstStyle/>
          <a:p>
            <a:r>
              <a:rPr lang="en-US" sz="2000" dirty="0"/>
              <a:t>Sampling at frequency doesn’t work.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6" y="1541176"/>
            <a:ext cx="5735270" cy="401595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9908B-7B13-29BD-1BAD-F0F0B031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33231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7900"/>
                </a:solidFill>
              </a:rPr>
              <a:t>Preclass</a:t>
            </a:r>
            <a:r>
              <a:rPr lang="en-US" dirty="0">
                <a:solidFill>
                  <a:srgbClr val="FF7900"/>
                </a:solidFill>
              </a:rPr>
              <a:t> 2 </a:t>
            </a:r>
            <a:r>
              <a:rPr lang="en-US" dirty="0"/>
              <a:t>– Sample at 200Hz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0B0442-A96F-7F4C-B02E-7DFE9010C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810506"/>
              </p:ext>
            </p:extLst>
          </p:nvPr>
        </p:nvGraphicFramePr>
        <p:xfrm>
          <a:off x="228600" y="4756731"/>
          <a:ext cx="868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324409315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952993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87583203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01877534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6111856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8800653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96690263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428923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231111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721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94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9516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D2B6C-CAC9-8A47-BAE5-3705AA9AA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41359"/>
            <a:ext cx="3956304" cy="2769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202991-C5E0-614D-9611-8B18CC9A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72" y="1641358"/>
            <a:ext cx="3956304" cy="276941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B9158-0277-A095-5444-9B0B5EF6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Hz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42948"/>
            <a:ext cx="8686800" cy="1457851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happened here?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did we get for the two cases?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872"/>
            <a:ext cx="8914038" cy="3124881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1E7B32-B0D0-D26B-9132-452CE8121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8806"/>
          </a:xfrm>
        </p:spPr>
        <p:txBody>
          <a:bodyPr/>
          <a:lstStyle/>
          <a:p>
            <a:r>
              <a:rPr lang="en-US" dirty="0"/>
              <a:t>Indistinguishable at Sample Points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34C5A0-721A-F24A-8B80-CC31C0F9B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84" y="3233928"/>
            <a:ext cx="4572000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5997D-330B-434B-B9A8-F37DBFE3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510" y="1196006"/>
            <a:ext cx="5813379" cy="203792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A7040-E9D4-63EA-7135-E111B2F3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Hz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43349"/>
            <a:ext cx="8686800" cy="115745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Sampling </a:t>
            </a:r>
            <a:r>
              <a:rPr lang="en-US" i="1" dirty="0">
                <a:solidFill>
                  <a:schemeClr val="tx1"/>
                </a:solidFill>
              </a:rPr>
              <a:t>below</a:t>
            </a:r>
            <a:r>
              <a:rPr lang="en-US" dirty="0">
                <a:solidFill>
                  <a:schemeClr val="tx1"/>
                </a:solidFill>
              </a:rPr>
              <a:t> frequency doesn’t work</a:t>
            </a:r>
          </a:p>
          <a:p>
            <a:r>
              <a:rPr lang="en-US" dirty="0">
                <a:solidFill>
                  <a:schemeClr val="tx1"/>
                </a:solidFill>
              </a:rPr>
              <a:t>Cannot let signal “wiggle” around between samples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Change direction</a:t>
            </a:r>
          </a:p>
          <a:p>
            <a:r>
              <a:rPr lang="en-US" dirty="0">
                <a:solidFill>
                  <a:schemeClr val="tx1"/>
                </a:solidFill>
              </a:rPr>
              <a:t>Sample too infrequently, can miss signal behavior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37BF4FC-AAF3-424C-A93C-F73DBF13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232181"/>
            <a:ext cx="5730240" cy="401116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23B23-D3B5-A040-4978-8FCA9EE1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36831"/>
            <a:ext cx="8686800" cy="184052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Observation:</a:t>
            </a:r>
          </a:p>
          <a:p>
            <a:pPr lvl="1"/>
            <a:r>
              <a:rPr lang="en-US" sz="2000" dirty="0"/>
              <a:t>If we sample at 200 Hz, capture peaks &amp; troughs of signal</a:t>
            </a:r>
          </a:p>
          <a:p>
            <a:pPr lvl="1"/>
            <a:r>
              <a:rPr lang="en-US" sz="2000" dirty="0"/>
              <a:t>Sample rate: 2 x frequency = 200 Hz</a:t>
            </a:r>
          </a:p>
          <a:p>
            <a:pPr lvl="1"/>
            <a:r>
              <a:rPr lang="en-US" sz="2000" dirty="0"/>
              <a:t>Must sample at 2x frequency so doesn’t wiggle/change-direction between samples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05" y="1280687"/>
            <a:ext cx="4547250" cy="318408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DBBCA-7F24-52D6-CF9D-3C1BD44C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6253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BDEC-8613-1A4E-9EA9-7A5A26DB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Observation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A8C5-8114-3D4F-86AD-6B2E8BE47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" y="1554162"/>
            <a:ext cx="8686800" cy="4846638"/>
          </a:xfrm>
        </p:spPr>
        <p:txBody>
          <a:bodyPr/>
          <a:lstStyle/>
          <a:p>
            <a:r>
              <a:rPr lang="en-US" dirty="0"/>
              <a:t>Observe: </a:t>
            </a:r>
            <a:r>
              <a:rPr lang="en-US" b="0" dirty="0"/>
              <a:t>we must, at least, sample at twice the frequency of the signal we are trying to capture</a:t>
            </a:r>
          </a:p>
          <a:p>
            <a:pPr lvl="1"/>
            <a:r>
              <a:rPr lang="en-US" dirty="0"/>
              <a:t>If sample at a lower frequency,</a:t>
            </a:r>
            <a:br>
              <a:rPr lang="en-US" dirty="0"/>
            </a:br>
            <a:r>
              <a:rPr lang="en-US" dirty="0"/>
              <a:t>  signal may change directions between samples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This gives us a </a:t>
            </a:r>
            <a:br>
              <a:rPr lang="en-US" dirty="0"/>
            </a:br>
            <a:r>
              <a:rPr lang="en-US" b="1" dirty="0"/>
              <a:t>lower bound </a:t>
            </a:r>
            <a:br>
              <a:rPr lang="en-US" b="1" dirty="0"/>
            </a:br>
            <a:r>
              <a:rPr lang="en-US" dirty="0"/>
              <a:t>on sample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39255-B94B-BA4A-8C51-7C32CE0C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605B063-0878-7146-BBD9-88DEFE14E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88" y="3429000"/>
            <a:ext cx="4209288" cy="294650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9C3BB6-82B6-90D6-1FAB-927B15A2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8535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Part 1:</a:t>
            </a:r>
          </a:p>
          <a:p>
            <a:pPr lvl="1"/>
            <a:r>
              <a:rPr lang="en-US" sz="2000" b="0" dirty="0"/>
              <a:t>Where are we on course map?</a:t>
            </a:r>
            <a:endParaRPr lang="en-US" sz="1600" b="0" dirty="0"/>
          </a:p>
          <a:p>
            <a:pPr lvl="1"/>
            <a:r>
              <a:rPr lang="en-US" sz="2000" b="0" dirty="0"/>
              <a:t>Sampling/Quantization Review</a:t>
            </a:r>
          </a:p>
          <a:p>
            <a:pPr lvl="1"/>
            <a:r>
              <a:rPr lang="en-US" sz="2000" b="1" dirty="0"/>
              <a:t>Impact of Sampling Rates</a:t>
            </a:r>
          </a:p>
          <a:p>
            <a:pPr lvl="1"/>
            <a:r>
              <a:rPr lang="en-US" sz="2000" b="1" dirty="0"/>
              <a:t>Aliasing</a:t>
            </a:r>
          </a:p>
          <a:p>
            <a:r>
              <a:rPr lang="en-US" sz="2400" dirty="0"/>
              <a:t>Interlude: Wagon Wheel Effect</a:t>
            </a:r>
          </a:p>
          <a:p>
            <a:pPr lvl="1"/>
            <a:r>
              <a:rPr lang="en-US" sz="2000" dirty="0"/>
              <a:t>(Motion Video Visual Aliasing)</a:t>
            </a:r>
          </a:p>
          <a:p>
            <a:r>
              <a:rPr lang="en-US" sz="2400" dirty="0"/>
              <a:t>Part 2:</a:t>
            </a:r>
          </a:p>
          <a:p>
            <a:pPr lvl="1"/>
            <a:r>
              <a:rPr lang="en-US" sz="2000" b="1" dirty="0"/>
              <a:t>Aliasing Math</a:t>
            </a:r>
          </a:p>
          <a:p>
            <a:pPr lvl="1"/>
            <a:r>
              <a:rPr lang="en-US" sz="2000" b="1" dirty="0"/>
              <a:t>Nyquist-Shannon Sampling Rate</a:t>
            </a:r>
          </a:p>
          <a:p>
            <a:pPr lvl="1"/>
            <a:r>
              <a:rPr lang="en-US" sz="2000" b="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24DA7-A826-43CB-53AE-CC63C2EE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7900"/>
                </a:solidFill>
              </a:rPr>
              <a:t>Preclass</a:t>
            </a:r>
            <a:r>
              <a:rPr lang="en-US" dirty="0">
                <a:solidFill>
                  <a:srgbClr val="FF7900"/>
                </a:solidFill>
              </a:rPr>
              <a:t> 3 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rgbClr val="FF79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Sample 600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B012D2-590C-E446-A8A6-0691B8FD0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35577"/>
              </p:ext>
            </p:extLst>
          </p:nvPr>
        </p:nvGraphicFramePr>
        <p:xfrm>
          <a:off x="598932" y="4542536"/>
          <a:ext cx="801014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016">
                  <a:extLst>
                    <a:ext uri="{9D8B030D-6E8A-4147-A177-3AD203B41FA5}">
                      <a16:colId xmlns:a16="http://schemas.microsoft.com/office/drawing/2014/main" val="985959702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660141965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099101122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652542326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463060544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224623664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633764687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098465983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993554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1.66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3.32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4.99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6.66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8.33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9.99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freq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63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60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315759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02EC5B-D18A-6447-85EE-A0BA0E8E7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8" y="1783535"/>
            <a:ext cx="2831592" cy="198211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C63518-720B-7344-86CD-B5BA6EE3E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9" y="1810512"/>
            <a:ext cx="2831591" cy="1982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246698-AB53-3A40-A945-AC941402F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9" y="1810511"/>
            <a:ext cx="2831591" cy="198211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8AAC5-7E2E-74F9-7570-9F8C42FF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97573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– 500Hz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70658"/>
            <a:ext cx="8686800" cy="113014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Is this properly sampled?</a:t>
            </a:r>
          </a:p>
          <a:p>
            <a:r>
              <a:rPr lang="en-US" dirty="0">
                <a:solidFill>
                  <a:srgbClr val="FF6600"/>
                </a:solidFill>
              </a:rPr>
              <a:t>What did we get?</a:t>
            </a:r>
          </a:p>
          <a:p>
            <a:r>
              <a:rPr lang="en-US" dirty="0">
                <a:solidFill>
                  <a:srgbClr val="FF6600"/>
                </a:solidFill>
              </a:rPr>
              <a:t>How does sample rate relate to frequency?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1193800"/>
            <a:ext cx="5943537" cy="396987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8742F6-9158-BC4C-65D7-ED4E16D4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981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937106"/>
            <a:ext cx="8921262" cy="17212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Sampling below 2x frequency doesn’t work.</a:t>
            </a:r>
          </a:p>
          <a:p>
            <a:r>
              <a:rPr lang="en-US" sz="2400" dirty="0"/>
              <a:t>Also leads to reconstruction error</a:t>
            </a:r>
          </a:p>
          <a:p>
            <a:pPr lvl="1"/>
            <a:r>
              <a:rPr lang="en-US" sz="2000" dirty="0"/>
              <a:t>We not only lose information…</a:t>
            </a:r>
          </a:p>
          <a:p>
            <a:pPr lvl="2"/>
            <a:r>
              <a:rPr lang="en-US" sz="1600" dirty="0"/>
              <a:t>…but when we ‘reconstruct’ the signal from the samples alone…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We will reconstruct at a lower frequency!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This phenomenon is called: </a:t>
            </a:r>
            <a:r>
              <a:rPr lang="en-US" sz="1600" dirty="0">
                <a:solidFill>
                  <a:srgbClr val="FF0000"/>
                </a:solidFill>
              </a:rPr>
              <a:t>aliasing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0899B-EB85-0C41-9D78-E2BD63CF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7A6B5B-74BE-1446-9339-564E81E6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3DBA7-01E8-7CB9-60C2-D88BB838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3623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BD15-236E-4C4D-0E21-E310C91C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242633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frames/second for video (TV, Film?)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  <a:hlinkClick r:id="rId2"/>
              </a:rPr>
              <a:t>http://www.youtube.com/watch?v=jHS9JGkEOmA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191D7-0C12-16F6-F9DD-6AF32AF5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4025495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Called visual aliasing</a:t>
            </a:r>
          </a:p>
          <a:p>
            <a:pPr lvl="1"/>
            <a:r>
              <a:rPr lang="en-US" dirty="0"/>
              <a:t>See it all the time on TV/Film</a:t>
            </a:r>
          </a:p>
          <a:p>
            <a:pPr lvl="2"/>
            <a:r>
              <a:rPr lang="en-US" dirty="0"/>
              <a:t>Wheels tend to move backwards on moving cars…why?</a:t>
            </a:r>
          </a:p>
          <a:p>
            <a:pPr lvl="1"/>
            <a:r>
              <a:rPr lang="en-US" dirty="0"/>
              <a:t>What is it?</a:t>
            </a:r>
          </a:p>
          <a:p>
            <a:pPr lvl="2"/>
            <a:r>
              <a:rPr lang="en-US" dirty="0"/>
              <a:t>Primer: Movies are just pictures (frames) flying by quickly</a:t>
            </a:r>
          </a:p>
          <a:p>
            <a:pPr lvl="2"/>
            <a:r>
              <a:rPr lang="en-US" dirty="0"/>
              <a:t>Movies “sample” real life at roughly 24 frames per second</a:t>
            </a:r>
          </a:p>
          <a:p>
            <a:pPr lvl="1"/>
            <a:r>
              <a:rPr lang="en-US" dirty="0"/>
              <a:t>What did we just see?</a:t>
            </a:r>
          </a:p>
          <a:p>
            <a:pPr lvl="2"/>
            <a:r>
              <a:rPr lang="en-US" dirty="0"/>
              <a:t>When changes occur faster than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, may get aliasing.</a:t>
            </a:r>
          </a:p>
          <a:p>
            <a:pPr lvl="2"/>
            <a:r>
              <a:rPr lang="en-US" dirty="0"/>
              <a:t>Film Example: </a:t>
            </a:r>
          </a:p>
          <a:p>
            <a:pPr lvl="3"/>
            <a:r>
              <a:rPr lang="en-US" dirty="0"/>
              <a:t>If </a:t>
            </a:r>
            <a:r>
              <a:rPr lang="en-US" b="1" dirty="0"/>
              <a:t>light to dark transitions </a:t>
            </a:r>
            <a:r>
              <a:rPr lang="en-US" dirty="0"/>
              <a:t>occur faster than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aka: 12 frame/sec</a:t>
            </a:r>
          </a:p>
          <a:p>
            <a:pPr lvl="3"/>
            <a:r>
              <a:rPr lang="en-US" dirty="0"/>
              <a:t>Aliasing will occur…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7985C-0D10-1841-0678-3161D330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8857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“Wagon Wheel”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Consider a wagon wheel with 8 spokes: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Let’s say it turns at a rate of 3 revolutions per second clockwise</a:t>
            </a:r>
          </a:p>
          <a:p>
            <a:pPr lvl="2"/>
            <a:r>
              <a:rPr lang="en-US" sz="1600" dirty="0"/>
              <a:t>That’s 180 rpm</a:t>
            </a:r>
          </a:p>
          <a:p>
            <a:pPr lvl="1"/>
            <a:r>
              <a:rPr lang="en-US" sz="2000" dirty="0"/>
              <a:t>On film this wheel will appear to </a:t>
            </a:r>
            <a:r>
              <a:rPr lang="en-US" sz="2000" u="sng" dirty="0"/>
              <a:t>stand still</a:t>
            </a:r>
            <a:r>
              <a:rPr lang="en-US" sz="2000" dirty="0"/>
              <a:t>!   </a:t>
            </a:r>
            <a:r>
              <a:rPr lang="en-US" sz="2000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57" y="1723661"/>
            <a:ext cx="2047143" cy="19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 xmlns:mv="urn:schemas-microsoft-com:mac:vml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ED533-9D07-D4E8-E05B-978EEA81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6943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“Wagon Wheel”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456238"/>
          </a:xfrm>
        </p:spPr>
        <p:txBody>
          <a:bodyPr>
            <a:normAutofit/>
          </a:bodyPr>
          <a:lstStyle/>
          <a:p>
            <a:r>
              <a:rPr lang="en-US" sz="2400" dirty="0"/>
              <a:t>What if it moved a little slower?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Let’s say it turns at a rate of 2.5 revolutions per second clockwise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Our brain could interpret this in two possible ways:</a:t>
            </a:r>
          </a:p>
          <a:p>
            <a:pPr lvl="2"/>
            <a:r>
              <a:rPr lang="en-US" sz="1600" dirty="0"/>
              <a:t>Wheel has moved clockwise by 83% of spoke interval in clockwise direction</a:t>
            </a:r>
          </a:p>
          <a:p>
            <a:pPr lvl="2"/>
            <a:r>
              <a:rPr lang="en-US" sz="1600" dirty="0"/>
              <a:t>OR: wheel has moved counter-clockwise by 17%</a:t>
            </a:r>
          </a:p>
          <a:p>
            <a:pPr lvl="3"/>
            <a:r>
              <a:rPr lang="en-US" sz="1400" dirty="0">
                <a:solidFill>
                  <a:srgbClr val="FF0000"/>
                </a:solidFill>
              </a:rPr>
              <a:t>Our brains prefer this view!  So we see the wheel moving backwards!  </a:t>
            </a:r>
            <a:r>
              <a:rPr lang="en-US" sz="1400" i="1" dirty="0">
                <a:solidFill>
                  <a:srgbClr val="FF0000"/>
                </a:solidFill>
              </a:rPr>
              <a:t>(thanks aliasing!)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2.5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.83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 xmlns:mv="urn:schemas-microsoft-com:mac:vml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6"/>
          <a:stretch/>
        </p:blipFill>
        <p:spPr bwMode="auto">
          <a:xfrm>
            <a:off x="1052146" y="1954335"/>
            <a:ext cx="1761392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3"/>
          <a:stretch/>
        </p:blipFill>
        <p:spPr bwMode="auto">
          <a:xfrm>
            <a:off x="2813538" y="1954335"/>
            <a:ext cx="2649416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82" y="1710794"/>
            <a:ext cx="2886488" cy="194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769" y="6495021"/>
            <a:ext cx="7244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Fool your brain: 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http://www.youtube.com/watch?v=jHS9JGkEOmA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2DC80-E290-3494-0355-E877E67C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6554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A8B5-6120-6D48-A2A7-11B5FEA3D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Aliasing Math</a:t>
            </a:r>
            <a:br>
              <a:rPr lang="en-US" dirty="0"/>
            </a:br>
            <a:r>
              <a:rPr lang="en-US" dirty="0"/>
              <a:t>Nyquist-Shannon Sampling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8C03A-BBAA-404E-9158-A6840D808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698A1-5C3A-D94F-996E-872D7014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1500- Spring'23 DeHon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D266E-CF25-9B43-B259-AEBA5A3F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526500-B648-9590-1DF6-091A3D3B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136627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892895"/>
            <a:ext cx="8921262" cy="17212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Sampling below 2x frequency doesn’t work.</a:t>
            </a:r>
          </a:p>
          <a:p>
            <a:r>
              <a:rPr lang="en-US" sz="2400" dirty="0"/>
              <a:t>Also leads to reconstruction error</a:t>
            </a:r>
          </a:p>
          <a:p>
            <a:pPr lvl="1"/>
            <a:r>
              <a:rPr lang="en-US" sz="2000" dirty="0"/>
              <a:t>We not only lose information…</a:t>
            </a:r>
          </a:p>
          <a:p>
            <a:pPr lvl="2"/>
            <a:r>
              <a:rPr lang="en-US" sz="1600" dirty="0"/>
              <a:t>…but when we ‘reconstruct’ the signal from the samples alone…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We will reconstruct at a lower frequency!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This phenomenon is called: </a:t>
            </a:r>
            <a:r>
              <a:rPr lang="en-US" sz="1600" dirty="0">
                <a:solidFill>
                  <a:srgbClr val="FF0000"/>
                </a:solidFill>
              </a:rPr>
              <a:t>aliasing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0899B-EB85-0C41-9D78-E2BD63CF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7A6B5B-74BE-1446-9339-564E81E6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3F850-CE88-246F-7C2C-D1502FD9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41728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66310" y="4334741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155AA-CBB2-57EA-3C9F-43062F94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AFE2-E2D5-0E4E-BBB0-36764F5E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Mathematical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500Hz cosine: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Sampled at 600Hz </a:t>
                </a:r>
              </a:p>
              <a:p>
                <a:pPr lvl="1"/>
                <a:r>
                  <a:rPr lang="en-US" dirty="0"/>
                  <a:t>Only look at t=I/600</a:t>
                </a:r>
              </a:p>
              <a:p>
                <a:pPr lvl="1"/>
                <a:r>
                  <a:rPr lang="en-US" dirty="0"/>
                  <a:t>I is the index for samples</a:t>
                </a:r>
              </a:p>
              <a:p>
                <a:r>
                  <a:rPr lang="en-US" dirty="0"/>
                  <a:t>So, our discrete version: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𝟔𝟎𝟎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Simplify 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Rearrange 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004D6-017B-8045-BF82-CBB0BEF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16D90-DD1B-2EEE-4424-AC8FD302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41288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AFE2-E2D5-0E4E-BBB0-36764F5E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500Hz cosine: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Sampled at 600Hz </a:t>
                </a:r>
              </a:p>
              <a:p>
                <a:r>
                  <a:rPr lang="en-US" dirty="0"/>
                  <a:t>Now 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 is an integer. 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004D6-017B-8045-BF82-CBB0BEF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C614D-55E1-2A87-C5FD-0FEC2EA6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2827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AFE2-E2D5-0E4E-BBB0-36764F5E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500Hz cosine: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Sampled at 600Hz </a:t>
                </a:r>
              </a:p>
              <a:p>
                <a:r>
                  <a:rPr lang="en-US" dirty="0"/>
                  <a:t>discrete version: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𝟔𝟎𝟎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Simplified to: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Same as: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𝟔𝟎𝟎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Which would correspond to 100Hz signal!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004D6-017B-8045-BF82-CBB0BEF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85BE4-00FA-C28C-C18C-EDA53BE3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438151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759570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/>
              <a:t>What frequency does aliasing occur?</a:t>
            </a:r>
          </a:p>
          <a:p>
            <a:pPr lvl="1"/>
            <a:r>
              <a:rPr lang="en-US" sz="2000" dirty="0"/>
              <a:t>Original Signal’s Frequency: </a:t>
            </a:r>
            <a:r>
              <a:rPr lang="en-US" sz="2000" dirty="0">
                <a:solidFill>
                  <a:srgbClr val="FF0000"/>
                </a:solidFill>
              </a:rPr>
              <a:t>500 Hz</a:t>
            </a:r>
          </a:p>
          <a:p>
            <a:pPr lvl="2"/>
            <a:r>
              <a:rPr lang="en-US" sz="1600" dirty="0"/>
              <a:t>Sampling Rate: </a:t>
            </a:r>
            <a:r>
              <a:rPr lang="en-US" sz="1600" b="1" dirty="0">
                <a:solidFill>
                  <a:srgbClr val="00B050"/>
                </a:solidFill>
              </a:rPr>
              <a:t>600 Hz</a:t>
            </a:r>
          </a:p>
          <a:p>
            <a:pPr lvl="1"/>
            <a:r>
              <a:rPr lang="en-US" sz="2000" dirty="0"/>
              <a:t>Aliasing occurs at: </a:t>
            </a:r>
            <a:r>
              <a:rPr lang="en-US" sz="2000" b="1" dirty="0">
                <a:solidFill>
                  <a:srgbClr val="00B050"/>
                </a:solidFill>
              </a:rPr>
              <a:t>600 Hz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0000"/>
                </a:solidFill>
              </a:rPr>
              <a:t>500 Hz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B0F0"/>
                </a:solidFill>
              </a:rPr>
              <a:t>100 Hz</a:t>
            </a:r>
          </a:p>
          <a:p>
            <a:pPr lvl="2"/>
            <a:r>
              <a:rPr lang="en-US" sz="1600" dirty="0"/>
              <a:t>Also referred to as “Folding” – signal has “folds over” as if it were lower frequency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Signal: 500 Hz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9718" y="3923022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856" y="401680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Aliased (Folded) Signal: 100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28CCBF-0F01-1E46-837A-3E97F88E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008005"/>
            <a:ext cx="5516880" cy="386181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2F7CF-9A24-75DB-8A57-36DB60B0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624033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4759570"/>
                <a:ext cx="8921262" cy="18405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Generalize</a:t>
                </a:r>
              </a:p>
              <a:p>
                <a:pPr lvl="1"/>
                <a:r>
                  <a:rPr lang="en-US" sz="2000" dirty="0"/>
                  <a:t>F’ = frequency mod </a:t>
                </a:r>
                <a:r>
                  <a:rPr lang="en-US" sz="2000" dirty="0" err="1"/>
                  <a:t>SampleRate</a:t>
                </a:r>
                <a:r>
                  <a:rPr lang="en-US" sz="2000" dirty="0"/>
                  <a:t>   (subtract out integer 2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terms)</a:t>
                </a:r>
                <a:endParaRPr lang="en-US" sz="1600" b="1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2000" dirty="0"/>
                  <a:t>Alias frequency is</a:t>
                </a:r>
              </a:p>
              <a:p>
                <a:pPr lvl="2"/>
                <a:r>
                  <a:rPr lang="en-US" sz="1600" dirty="0"/>
                  <a:t>F’ if F’&lt;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</a:t>
                </a:r>
              </a:p>
              <a:p>
                <a:pPr lvl="2"/>
                <a:r>
                  <a:rPr lang="en-US" sz="1600" dirty="0" err="1"/>
                  <a:t>SampleRate</a:t>
                </a:r>
                <a:r>
                  <a:rPr lang="en-US" sz="1600" dirty="0"/>
                  <a:t>-F’ if 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 &lt; F’ &lt; </a:t>
                </a:r>
                <a:r>
                  <a:rPr lang="en-US" sz="1600" dirty="0" err="1"/>
                  <a:t>SampleRate</a:t>
                </a:r>
                <a:endParaRPr lang="en-US" sz="12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759570"/>
                <a:ext cx="8921262" cy="1840523"/>
              </a:xfrm>
              <a:blipFill>
                <a:blip r:embed="rId2"/>
                <a:stretch>
                  <a:fillRect l="-285" t="-2055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Signal: 500 Hz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9718" y="3923022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856" y="401680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Aliased (Folded) Signal: 100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28CCBF-0F01-1E46-837A-3E97F88E0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008005"/>
            <a:ext cx="5516880" cy="386181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3BE9B-A53A-8C97-E3EA-4EDAD2EA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663686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21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1369" y="1443815"/>
                <a:ext cx="8921262" cy="18405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Generalize</a:t>
                </a:r>
              </a:p>
              <a:p>
                <a:pPr lvl="1"/>
                <a:r>
                  <a:rPr lang="en-US" sz="2000" dirty="0"/>
                  <a:t>F’ = frequency mod </a:t>
                </a:r>
                <a:r>
                  <a:rPr lang="en-US" sz="2000" dirty="0" err="1"/>
                  <a:t>SampleRate</a:t>
                </a:r>
                <a:r>
                  <a:rPr lang="en-US" sz="2000" dirty="0"/>
                  <a:t>   (subtract out integer 2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terms)</a:t>
                </a:r>
                <a:endParaRPr lang="en-US" sz="1600" b="1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2000" dirty="0"/>
                  <a:t>Alias frequency is</a:t>
                </a:r>
              </a:p>
              <a:p>
                <a:pPr lvl="2"/>
                <a:r>
                  <a:rPr lang="en-US" sz="1600" dirty="0"/>
                  <a:t>F’ if F’&lt;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</a:t>
                </a:r>
              </a:p>
              <a:p>
                <a:pPr lvl="2"/>
                <a:r>
                  <a:rPr lang="en-US" sz="1600" dirty="0" err="1"/>
                  <a:t>SampleRate</a:t>
                </a:r>
                <a:r>
                  <a:rPr lang="en-US" sz="1600" dirty="0"/>
                  <a:t>-F’ if 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 &lt; F’ &lt; </a:t>
                </a:r>
                <a:r>
                  <a:rPr lang="en-US" sz="1600" dirty="0" err="1"/>
                  <a:t>SampleRate</a:t>
                </a:r>
                <a:endParaRPr lang="en-US" sz="12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69" y="1443815"/>
                <a:ext cx="8921262" cy="1840523"/>
              </a:xfrm>
              <a:blipFill>
                <a:blip r:embed="rId2"/>
                <a:stretch>
                  <a:fillRect l="-284" t="-2740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613D600-E2D7-3A46-9257-18B15E0FE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" y="3284338"/>
            <a:ext cx="8024353" cy="312753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D1862-2FE7-5ADD-6AA8-31DF9476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189262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EA21-61C6-4249-A9F7-7C9342CF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8C41-C3D2-1340-8144-D5FC5740B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Observation: </a:t>
            </a:r>
            <a:r>
              <a:rPr lang="en-US" b="0" dirty="0"/>
              <a:t>sampling at less than twice the frequency of the signal can lead to </a:t>
            </a:r>
            <a:r>
              <a:rPr lang="en-US" dirty="0"/>
              <a:t>aliasing</a:t>
            </a:r>
          </a:p>
          <a:p>
            <a:pPr lvl="1"/>
            <a:r>
              <a:rPr lang="en-US" dirty="0"/>
              <a:t>Reinforces will need to sample at, at least, twice the frequency of our sample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11357-76F9-E44C-84E9-672C1914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9A099-DDDB-9E45-971E-8FE08441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6" y="3797515"/>
            <a:ext cx="3535680" cy="247497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9499D5-C3A0-9FAB-26E7-5FB08DED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424918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(by counterexamples) that we can sample too infrequently</a:t>
            </a:r>
          </a:p>
          <a:p>
            <a:pPr lvl="1"/>
            <a:r>
              <a:rPr lang="en-US" b="1" dirty="0"/>
              <a:t>Necessary</a:t>
            </a:r>
            <a:r>
              <a:rPr lang="en-US" dirty="0"/>
              <a:t> to sample at 2x highest frequency present</a:t>
            </a:r>
          </a:p>
          <a:p>
            <a:pPr lvl="1"/>
            <a:endParaRPr lang="en-US" dirty="0"/>
          </a:p>
          <a:p>
            <a:r>
              <a:rPr lang="en-US" dirty="0"/>
              <a:t>Haven’t shown clearly that 2x is sufficient</a:t>
            </a:r>
          </a:p>
          <a:p>
            <a:pPr lvl="1"/>
            <a:r>
              <a:rPr lang="en-US" dirty="0"/>
              <a:t>(won’t in this class)</a:t>
            </a:r>
          </a:p>
          <a:p>
            <a:pPr lvl="1"/>
            <a:r>
              <a:rPr lang="en-US" dirty="0"/>
              <a:t>Just giving you intuition</a:t>
            </a:r>
          </a:p>
          <a:p>
            <a:pPr lvl="2"/>
            <a:r>
              <a:rPr lang="en-US" dirty="0"/>
              <a:t>Capture all the peaks and troughs</a:t>
            </a:r>
          </a:p>
          <a:p>
            <a:pPr lvl="2"/>
            <a:r>
              <a:rPr lang="en-US" dirty="0"/>
              <a:t>Sufficient to guarantee signal doesn’t </a:t>
            </a:r>
            <a:br>
              <a:rPr lang="en-US" dirty="0"/>
            </a:br>
            <a:r>
              <a:rPr lang="en-US" dirty="0"/>
              <a:t>”wiggle” between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C4669-B184-EF4C-BCE2-4B8A5B62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80" y="3977481"/>
            <a:ext cx="2928720" cy="205075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EA332E-2CE2-3434-BA4D-DA7245AD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97568"/>
            <a:ext cx="8686800" cy="24032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Harry Nyquist </a:t>
            </a:r>
          </a:p>
          <a:p>
            <a:pPr lvl="1"/>
            <a:r>
              <a:rPr lang="en-US" dirty="0"/>
              <a:t>Electronic Engineer for AT&amp;T from 1917 to 1954</a:t>
            </a:r>
          </a:p>
          <a:p>
            <a:pPr lvl="1"/>
            <a:r>
              <a:rPr lang="en-US" dirty="0"/>
              <a:t>Published paper in 1928 defining the: Sampling Theorem</a:t>
            </a:r>
          </a:p>
          <a:p>
            <a:pPr lvl="2"/>
            <a:r>
              <a:rPr lang="en-US" b="1" dirty="0"/>
              <a:t>Nyquist Sampling Rate</a:t>
            </a:r>
            <a:r>
              <a:rPr lang="en-US" dirty="0"/>
              <a:t> = 2 x frequency of signal</a:t>
            </a:r>
          </a:p>
          <a:p>
            <a:pPr lvl="3"/>
            <a:r>
              <a:rPr lang="en-US" dirty="0"/>
              <a:t>Anything less: </a:t>
            </a:r>
            <a:r>
              <a:rPr lang="en-US" i="1" dirty="0"/>
              <a:t>under-sampling</a:t>
            </a:r>
            <a:r>
              <a:rPr lang="en-US" dirty="0"/>
              <a:t> – leads to aliasing</a:t>
            </a:r>
          </a:p>
          <a:p>
            <a:pPr lvl="3"/>
            <a:r>
              <a:rPr lang="en-US" dirty="0"/>
              <a:t>Anything more: </a:t>
            </a:r>
            <a:r>
              <a:rPr lang="en-US" i="1" dirty="0"/>
              <a:t>over-sampling</a:t>
            </a:r>
            <a:r>
              <a:rPr lang="en-US" dirty="0"/>
              <a:t> – waste of space?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0114" name="Picture 2" descr="File:Harry Nyqu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52" y="1312985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FE673-99D2-0E0D-FC2C-508B0FF6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988621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C45D-5E5C-524E-9C04-A67F6688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Possibly open questions (so far)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A0E90-7295-1E41-8B1B-23160B97B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all signals have frequency?</a:t>
            </a:r>
          </a:p>
          <a:p>
            <a:pPr lvl="1"/>
            <a:r>
              <a:rPr lang="en-US" dirty="0"/>
              <a:t>Is this issue of 2x frequency of signal well defined?</a:t>
            </a:r>
          </a:p>
          <a:p>
            <a:endParaRPr lang="en-US" dirty="0"/>
          </a:p>
          <a:p>
            <a:r>
              <a:rPr lang="en-US" dirty="0"/>
              <a:t>Are pure tones an adequate model of frequencies in signals?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Will be solidifying this in 2 weeks.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09A2B-E8ED-0644-8E37-292BE8B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F84BC-5547-CDA4-0924-67FDA9F7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7927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vs Quantization Review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E2480-0CA8-4F68-EF16-2529FC8D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twice the maximum frequency</a:t>
            </a:r>
          </a:p>
          <a:p>
            <a:pPr lvl="1"/>
            <a:r>
              <a:rPr lang="en-US" dirty="0"/>
              <a:t>Can reconstruct perfectly</a:t>
            </a:r>
          </a:p>
          <a:p>
            <a:endParaRPr lang="en-US" dirty="0"/>
          </a:p>
          <a:p>
            <a:r>
              <a:rPr lang="en-US" dirty="0"/>
              <a:t>If have frequencies &gt; </a:t>
            </a:r>
            <a:r>
              <a:rPr lang="en-US" dirty="0" err="1"/>
              <a:t>SampleRate</a:t>
            </a:r>
            <a:r>
              <a:rPr lang="en-US" dirty="0"/>
              <a:t>/2</a:t>
            </a:r>
          </a:p>
          <a:p>
            <a:pPr lvl="1"/>
            <a:r>
              <a:rPr lang="en-US" dirty="0"/>
              <a:t>Will get aliasing … as high frequencies fold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2A51A-1D03-CE2A-EE45-A4A7B273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5975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ESE224 – Signal Processing</a:t>
            </a:r>
          </a:p>
          <a:p>
            <a:r>
              <a:rPr lang="en-US" dirty="0"/>
              <a:t>ESE531 – Digital 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37FE4-0E6D-5731-F0D6-EA059BE8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215506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74DD-7195-484E-9423-F4E67925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764FB-D54A-9F4A-B93B-C124B7B5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feedback</a:t>
            </a:r>
          </a:p>
          <a:p>
            <a:r>
              <a:rPr lang="en-US" dirty="0"/>
              <a:t>Lab Writeup Due Monday</a:t>
            </a:r>
          </a:p>
          <a:p>
            <a:r>
              <a:rPr lang="en-US" dirty="0"/>
              <a:t>Next Lab on Monday</a:t>
            </a:r>
          </a:p>
          <a:p>
            <a:pPr lvl="1"/>
            <a:r>
              <a:rPr lang="en-US"/>
              <a:t>Prelab </a:t>
            </a:r>
            <a:r>
              <a:rPr lang="en-US" dirty="0"/>
              <a:t>(bit longer this time)</a:t>
            </a:r>
          </a:p>
          <a:p>
            <a:pPr lvl="1"/>
            <a:r>
              <a:rPr lang="en-US" dirty="0"/>
              <a:t>Lab out this afternoon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DeHon</a:t>
            </a:r>
            <a:r>
              <a:rPr lang="en-US" dirty="0">
                <a:solidFill>
                  <a:schemeClr val="tx1"/>
                </a:solidFill>
              </a:rPr>
              <a:t>: W4:30pm-5:30pm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Peter: W6-7pm (location TBD)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           Sunday 8-9pm (</a:t>
            </a:r>
            <a:r>
              <a:rPr lang="en-US" dirty="0" err="1">
                <a:solidFill>
                  <a:schemeClr val="tx1"/>
                </a:solidFill>
              </a:rPr>
              <a:t>Detkin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AC0D9-AA8D-1D42-BB7B-38649308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F29F1-F5FF-417C-179B-7747BA4A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780011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S. Smith, “The Scientists and Engineer’s Guide to Digital Signal Processing,” 1997.</a:t>
            </a:r>
          </a:p>
          <a:p>
            <a:pPr lvl="1"/>
            <a:r>
              <a:rPr lang="en-US" dirty="0">
                <a:hlinkClick r:id="rId2"/>
              </a:rPr>
              <a:t>http://en.wikipedia.org/wiki/Nyquist_frequency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http://en.wikipedia.org/wiki/Nyquist_rate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http://en.wikipedia.org/wiki/Oversampling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http://en.wikipedia.org/wiki/Sampling_rate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http://en.wikipedia.org/wiki/Hearing_range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http://electronics.howstuffworks.com/telephone6.htm</a:t>
            </a:r>
            <a:endParaRPr lang="en-US" dirty="0"/>
          </a:p>
          <a:p>
            <a:pPr lvl="1"/>
            <a:r>
              <a:rPr lang="en-US" dirty="0"/>
              <a:t>B. </a:t>
            </a:r>
            <a:r>
              <a:rPr lang="en-US" dirty="0" err="1"/>
              <a:t>Olshausen</a:t>
            </a:r>
            <a:r>
              <a:rPr lang="en-US" dirty="0"/>
              <a:t>, “Aliasing”, PSC 129 – Sensory Processes Course Notes, UC Davis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9755E-FE06-C323-4963-B9518162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45614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4" y="1376476"/>
            <a:ext cx="9648092" cy="4846638"/>
          </a:xfrm>
        </p:spPr>
        <p:txBody>
          <a:bodyPr>
            <a:normAutofit/>
          </a:bodyPr>
          <a:lstStyle/>
          <a:p>
            <a:r>
              <a:rPr lang="en-US" sz="2000" b="1" i="1" u="sng" dirty="0"/>
              <a:t>Sampling</a:t>
            </a:r>
            <a:r>
              <a:rPr lang="en-US" sz="2000" dirty="0"/>
              <a:t>: breaking independent variable (time) into intervals</a:t>
            </a:r>
          </a:p>
          <a:p>
            <a:pPr marL="342900" lvl="1" indent="-342900">
              <a:buFont typeface="Wingdings 2"/>
              <a:buChar char=""/>
            </a:pPr>
            <a:r>
              <a:rPr lang="en-US" sz="2000" b="1" i="1" u="sng" dirty="0"/>
              <a:t>Quantization</a:t>
            </a:r>
            <a:r>
              <a:rPr lang="en-US" sz="2000" b="1" dirty="0"/>
              <a:t>: breaking dependent variable (voltage) into levels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55072" y="2341672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Samples</a:t>
            </a:r>
          </a:p>
          <a:p>
            <a:pPr algn="ctr"/>
            <a:r>
              <a:rPr lang="en-US" sz="1600" dirty="0">
                <a:latin typeface="+mj-lt"/>
              </a:rPr>
              <a:t> @ 1ms intervals: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34298" y="3247706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32475" y="362588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32475" y="4005883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30500" y="4383908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30500" y="476390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30500" y="5143908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28525" y="551005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226550" y="586433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-356730" y="2672446"/>
            <a:ext cx="4599628" cy="3406239"/>
            <a:chOff x="1593363" y="2438400"/>
            <a:chExt cx="5331385" cy="3948141"/>
          </a:xfrm>
        </p:grpSpPr>
        <p:grpSp>
          <p:nvGrpSpPr>
            <p:cNvPr id="58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5331385" cy="3948141"/>
              <a:chOff x="6898859" y="2438400"/>
              <a:chExt cx="1993458" cy="1634065"/>
            </a:xfrm>
          </p:grpSpPr>
          <p:sp>
            <p:nvSpPr>
              <p:cNvPr id="61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11"/>
              <p:cNvSpPr txBox="1">
                <a:spLocks noChangeArrowheads="1"/>
              </p:cNvSpPr>
              <p:nvPr/>
            </p:nvSpPr>
            <p:spPr bwMode="auto">
              <a:xfrm>
                <a:off x="8350285" y="2994381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68870" y="2261283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2185570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764434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87199" y="4682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65224" y="46808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35360" y="46806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13385" y="46786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37239" y="4681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15264" y="46798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85400" y="46796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614225" y="46776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75" name="Oval 74"/>
          <p:cNvSpPr/>
          <p:nvPr/>
        </p:nvSpPr>
        <p:spPr>
          <a:xfrm>
            <a:off x="994643" y="345691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370131" y="305887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756887" y="346207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141777" y="449142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547467" y="552265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936803" y="597180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32135" y="553022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710995" y="450158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550480" y="449293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596200" y="341446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596200" y="388182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595353" y="485579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95353" y="529768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95353" y="579051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6943" y="29136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943" y="34318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943" y="3889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7103" y="4397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28359" y="488106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28359" y="533312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-28359" y="582594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1048082" y="351282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95353" y="3515362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19760" y="3165752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05474" y="3117280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95353" y="351551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799027" y="350520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799027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423570" y="434927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48082" y="435104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596200" y="292678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596466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2986913" y="4552796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383112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377891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990242" y="435587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596466" y="435763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8668" y="5982916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79" idx="6"/>
          </p:cNvCxnSpPr>
          <p:nvPr/>
        </p:nvCxnSpPr>
        <p:spPr>
          <a:xfrm flipV="1">
            <a:off x="613280" y="5576097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633180" y="5575201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4297" y="2904885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61383" y="2341673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Quantized</a:t>
            </a:r>
          </a:p>
          <a:p>
            <a:pPr algn="ctr"/>
            <a:r>
              <a:rPr lang="en-US" sz="1600" dirty="0">
                <a:latin typeface="+mj-lt"/>
              </a:rPr>
              <a:t>into 7 levels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086533" y="3247707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084710" y="362588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6084710" y="4005884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082735" y="4383909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082735" y="476390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082735" y="5143909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080760" y="551005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078785" y="586433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086532" y="2904886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659616" y="2350282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Levels digitized</a:t>
            </a:r>
          </a:p>
          <a:p>
            <a:pPr algn="ctr"/>
            <a:r>
              <a:rPr lang="en-US" sz="1600" dirty="0">
                <a:latin typeface="+mj-lt"/>
              </a:rPr>
              <a:t>into 3-bits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191961" y="3263932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192651" y="364232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8192154" y="402409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8206309" y="4421912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8190032" y="478571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8189739" y="5172233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8192404" y="5535637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205683" y="588984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7588308" y="3082932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7588307" y="3440833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7588306" y="3809310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7600028" y="4191738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7588304" y="4586575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7662764" y="4951844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662764" y="5345628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7662764" y="5700640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7588303" y="6053517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03391" y="2911611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011</a:t>
            </a: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9B605-C8AB-DB97-59D2-D4CA2BD7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731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Knobs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Quantization level (bits/sample)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Sampling rate (samples/second)</a:t>
            </a:r>
          </a:p>
          <a:p>
            <a:endParaRPr lang="en-US" dirty="0"/>
          </a:p>
          <a:p>
            <a:r>
              <a:rPr lang="en-US" dirty="0"/>
              <a:t>Impact Quality of sound</a:t>
            </a:r>
          </a:p>
          <a:p>
            <a:pPr lvl="1"/>
            <a:r>
              <a:rPr lang="en-US" dirty="0"/>
              <a:t>Potential error introduced in reconstruction </a:t>
            </a:r>
            <a:r>
              <a:rPr lang="en-US" dirty="0">
                <a:sym typeface="Wingdings" pitchFamily="2" charset="2"/>
              </a:rPr>
              <a:t> noise</a:t>
            </a:r>
            <a:endParaRPr lang="en-US" dirty="0"/>
          </a:p>
          <a:p>
            <a:r>
              <a:rPr lang="en-US" dirty="0"/>
              <a:t>Impact costs (resources -- #bits needs to store)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4FA96-4D9D-5D2B-723C-51D6A474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increasing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862" y="1554162"/>
            <a:ext cx="4794738" cy="4846638"/>
          </a:xfrm>
        </p:spPr>
        <p:txBody>
          <a:bodyPr/>
          <a:lstStyle/>
          <a:p>
            <a:r>
              <a:rPr lang="en-US" dirty="0"/>
              <a:t>Dividing dependent variable up into more levels</a:t>
            </a:r>
          </a:p>
          <a:p>
            <a:pPr lvl="1"/>
            <a:r>
              <a:rPr lang="en-US" dirty="0"/>
              <a:t>Increasing resolution at each sample</a:t>
            </a:r>
          </a:p>
          <a:p>
            <a:pPr lvl="1"/>
            <a:r>
              <a:rPr lang="en-US" dirty="0"/>
              <a:t>Doesn’t change the # of samples itself!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9090" name="Picture 2" descr="code/signal_quantiz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9" y="1535723"/>
            <a:ext cx="3338945" cy="47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B760-1677-2784-010C-21BAEB4E6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49710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increasing Sampling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how often we take samples also helps</a:t>
            </a:r>
          </a:p>
          <a:p>
            <a:pPr lvl="1"/>
            <a:r>
              <a:rPr lang="en-US" dirty="0"/>
              <a:t>Much like quantization…</a:t>
            </a:r>
          </a:p>
          <a:p>
            <a:pPr lvl="2"/>
            <a:r>
              <a:rPr lang="en-US" sz="2400" dirty="0"/>
              <a:t>1 bit was too few, 16 bits was more than enough</a:t>
            </a:r>
          </a:p>
          <a:p>
            <a:pPr lvl="2"/>
            <a:r>
              <a:rPr lang="en-US" sz="2400" dirty="0"/>
              <a:t>Is there a sweet spot for the sampling rate?</a:t>
            </a:r>
          </a:p>
          <a:p>
            <a:pPr lvl="3"/>
            <a:r>
              <a:rPr lang="en-US" sz="2400" dirty="0"/>
              <a:t>Focus for this week.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D87BD-8B71-E8EA-A5F9-536F28E8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53015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Both (Quantization, Sampling) </a:t>
            </a:r>
            <a:br>
              <a:rPr lang="en-US" dirty="0"/>
            </a:br>
            <a:r>
              <a:rPr lang="en-US" dirty="0"/>
              <a:t>impact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bytes for a 3 minute song sampled at 8b precision and 1000 samples/s?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at 2000 samples/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16b precision at 2000 samples/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673A5-E184-A9BE-288E-C8A56099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56954</TotalTime>
  <Words>2578</Words>
  <Application>Microsoft Macintosh PowerPoint</Application>
  <PresentationFormat>On-screen Show (4:3)</PresentationFormat>
  <Paragraphs>419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 – Week 3</vt:lpstr>
      <vt:lpstr>Sampling vs Quantization Review</vt:lpstr>
      <vt:lpstr>ADC – Sampling</vt:lpstr>
      <vt:lpstr>Two Knobs</vt:lpstr>
      <vt:lpstr>Effect of increasing Quantization</vt:lpstr>
      <vt:lpstr>Effect of increasing Sampling Rate</vt:lpstr>
      <vt:lpstr>Both (Quantization, Sampling)  impact storage</vt:lpstr>
      <vt:lpstr>Key Question</vt:lpstr>
      <vt:lpstr>Definition of Good Sampling</vt:lpstr>
      <vt:lpstr>Sample at Frequency</vt:lpstr>
      <vt:lpstr>Sampling – What is the minimum?</vt:lpstr>
      <vt:lpstr>Preclass 2 – Sample at 200Hz</vt:lpstr>
      <vt:lpstr>200 Hz Sample</vt:lpstr>
      <vt:lpstr>Indistinguishable at Sample Points</vt:lpstr>
      <vt:lpstr>200 Hz Sample</vt:lpstr>
      <vt:lpstr>Sampling – What is the minimum?</vt:lpstr>
      <vt:lpstr>Initial Observation </vt:lpstr>
      <vt:lpstr>Preclass 3 – Sample 600 Hz</vt:lpstr>
      <vt:lpstr>Preclass 3 – 500Hz</vt:lpstr>
      <vt:lpstr>Sampling – What is the minimum?</vt:lpstr>
      <vt:lpstr>Interlude</vt:lpstr>
      <vt:lpstr>Video</vt:lpstr>
      <vt:lpstr>Aliasing in Movies</vt:lpstr>
      <vt:lpstr>The “Wagon Wheel” Effect</vt:lpstr>
      <vt:lpstr>The “Wagon Wheel” Effect</vt:lpstr>
      <vt:lpstr>Aliasing Math Nyquist-Shannon Sampling</vt:lpstr>
      <vt:lpstr>Sampling – What is the minimum?</vt:lpstr>
      <vt:lpstr>Aliasing Mathematical Derivation</vt:lpstr>
      <vt:lpstr>Mathematical Manipulation</vt:lpstr>
      <vt:lpstr>Aliasing Derivation</vt:lpstr>
      <vt:lpstr>Sampling – What is the minimum?</vt:lpstr>
      <vt:lpstr>Sampling – What is the minimum?</vt:lpstr>
      <vt:lpstr>Sampling – What is the minimum?</vt:lpstr>
      <vt:lpstr>Next Observation</vt:lpstr>
      <vt:lpstr>Sampling Rate</vt:lpstr>
      <vt:lpstr>Sampling – What is the minimum?</vt:lpstr>
      <vt:lpstr>Possibly open questions (so far)</vt:lpstr>
      <vt:lpstr>Big Ideas</vt:lpstr>
      <vt:lpstr>Learn More</vt:lpstr>
      <vt:lpstr>Admin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571</cp:revision>
  <cp:lastPrinted>2023-01-24T21:41:01Z</cp:lastPrinted>
  <dcterms:created xsi:type="dcterms:W3CDTF">2018-03-14T12:28:59Z</dcterms:created>
  <dcterms:modified xsi:type="dcterms:W3CDTF">2023-01-25T18:41:48Z</dcterms:modified>
</cp:coreProperties>
</file>