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307" r:id="rId2"/>
    <p:sldId id="405" r:id="rId3"/>
    <p:sldId id="437" r:id="rId4"/>
    <p:sldId id="438" r:id="rId5"/>
    <p:sldId id="406" r:id="rId6"/>
    <p:sldId id="308" r:id="rId7"/>
    <p:sldId id="311" r:id="rId8"/>
    <p:sldId id="313" r:id="rId9"/>
    <p:sldId id="318" r:id="rId10"/>
    <p:sldId id="368" r:id="rId11"/>
    <p:sldId id="369" r:id="rId12"/>
    <p:sldId id="370" r:id="rId13"/>
    <p:sldId id="371" r:id="rId14"/>
    <p:sldId id="372" r:id="rId15"/>
    <p:sldId id="407" r:id="rId16"/>
    <p:sldId id="408" r:id="rId17"/>
    <p:sldId id="424" r:id="rId18"/>
    <p:sldId id="425" r:id="rId19"/>
    <p:sldId id="426" r:id="rId20"/>
    <p:sldId id="435" r:id="rId21"/>
    <p:sldId id="432" r:id="rId22"/>
    <p:sldId id="433" r:id="rId23"/>
    <p:sldId id="441" r:id="rId24"/>
    <p:sldId id="373" r:id="rId25"/>
    <p:sldId id="349" r:id="rId26"/>
    <p:sldId id="450" r:id="rId27"/>
    <p:sldId id="374" r:id="rId28"/>
    <p:sldId id="436" r:id="rId29"/>
    <p:sldId id="444" r:id="rId30"/>
    <p:sldId id="378" r:id="rId31"/>
    <p:sldId id="420" r:id="rId32"/>
    <p:sldId id="445" r:id="rId33"/>
    <p:sldId id="421" r:id="rId34"/>
    <p:sldId id="446" r:id="rId35"/>
    <p:sldId id="375" r:id="rId36"/>
    <p:sldId id="402" r:id="rId37"/>
    <p:sldId id="380" r:id="rId38"/>
    <p:sldId id="409" r:id="rId39"/>
    <p:sldId id="381" r:id="rId40"/>
    <p:sldId id="383" r:id="rId41"/>
    <p:sldId id="382" r:id="rId42"/>
    <p:sldId id="393" r:id="rId43"/>
    <p:sldId id="442" r:id="rId44"/>
    <p:sldId id="443" r:id="rId45"/>
    <p:sldId id="410" r:id="rId46"/>
    <p:sldId id="413" r:id="rId47"/>
    <p:sldId id="411" r:id="rId48"/>
    <p:sldId id="31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7F00"/>
    <a:srgbClr val="0000FF"/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0"/>
    <p:restoredTop sz="76977" autoAdjust="0"/>
  </p:normalViewPr>
  <p:slideViewPr>
    <p:cSldViewPr snapToGrid="0">
      <p:cViewPr varScale="1">
        <p:scale>
          <a:sx n="112" d="100"/>
          <a:sy n="112" d="100"/>
        </p:scale>
        <p:origin x="20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2/7/23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lleu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Stapes" TargetMode="External"/><Relationship Id="rId4" Type="http://schemas.openxmlformats.org/officeDocument/2006/relationships/hyperlink" Target="http://en.wikipedia.org/wiki/Incus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length of </a:t>
            </a:r>
            <a:r>
              <a:rPr lang="en-US" dirty="0" err="1"/>
              <a:t>choclea</a:t>
            </a:r>
            <a:r>
              <a:rPr lang="en-US" dirty="0"/>
              <a:t>:</a:t>
            </a:r>
            <a:r>
              <a:rPr lang="en-US" baseline="0" dirty="0"/>
              <a:t> 31.5mm long!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70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3415C-2120-44EA-B4D5-CF87D5787AB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68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also calculate actual value of sound pressure.  dB</a:t>
            </a:r>
            <a:r>
              <a:rPr lang="en-US" baseline="0" dirty="0"/>
              <a:t> in this context is an absolute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28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also calculate actual value of sound pressure.  dB</a:t>
            </a:r>
            <a:r>
              <a:rPr lang="en-US" baseline="0" dirty="0"/>
              <a:t> in this context is an absolute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2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7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Ossicles</a:t>
            </a:r>
            <a:r>
              <a:rPr lang="en-US" baseline="0" dirty="0"/>
              <a:t> – group of 3 bones: </a:t>
            </a:r>
            <a:r>
              <a:rPr lang="en-US" dirty="0">
                <a:hlinkClick r:id="rId3" tooltip="Malleus"/>
              </a:rPr>
              <a:t>malleus</a:t>
            </a:r>
            <a:r>
              <a:rPr lang="en-US" baseline="0" dirty="0"/>
              <a:t> (hammer)</a:t>
            </a:r>
            <a:r>
              <a:rPr lang="en-US" dirty="0"/>
              <a:t> the </a:t>
            </a:r>
            <a:r>
              <a:rPr lang="en-US" dirty="0">
                <a:hlinkClick r:id="rId4" tooltip="Incus"/>
              </a:rPr>
              <a:t>incus</a:t>
            </a:r>
            <a:r>
              <a:rPr lang="en-US" dirty="0"/>
              <a:t> (anvil), and the </a:t>
            </a:r>
            <a:r>
              <a:rPr lang="en-US" dirty="0">
                <a:hlinkClick r:id="rId5" tooltip="Stapes"/>
              </a:rPr>
              <a:t>stapes</a:t>
            </a:r>
            <a:r>
              <a:rPr lang="en-US" dirty="0"/>
              <a:t> (stirrup) of the middle ear.  Smallest bones in body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10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Snail shell is </a:t>
            </a:r>
            <a:r>
              <a:rPr lang="en-US" dirty="0" err="1"/>
              <a:t>latin</a:t>
            </a:r>
            <a:r>
              <a:rPr lang="en-US"/>
              <a:t> translation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8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Snail shell is </a:t>
            </a:r>
            <a:r>
              <a:rPr lang="en-US" dirty="0" err="1"/>
              <a:t>latin</a:t>
            </a:r>
            <a:r>
              <a:rPr lang="en-US"/>
              <a:t> translation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8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Used audacity</a:t>
            </a:r>
            <a:r>
              <a:rPr lang="en-US" baseline="0" dirty="0"/>
              <a:t> (free download) for class demo: generate a chirp from 20 Hz to 20kHz for 20 seconds</a:t>
            </a:r>
          </a:p>
          <a:p>
            <a:r>
              <a:rPr lang="en-US" dirty="0"/>
              <a:t>2) Put 400 Hz on left channel put 1000 Hz on right channel</a:t>
            </a:r>
          </a:p>
          <a:p>
            <a:r>
              <a:rPr lang="en-US" dirty="0"/>
              <a:t>3) Generate a 1500 Hz tone, then</a:t>
            </a:r>
            <a:r>
              <a:rPr lang="en-US" baseline="0" dirty="0"/>
              <a:t> a 1502 Hz tone…play separately…can’t hear difference</a:t>
            </a:r>
          </a:p>
          <a:p>
            <a:r>
              <a:rPr lang="en-US" baseline="0" dirty="0"/>
              <a:t>    ---but, play them at the same time and we can ‘perceive’ beats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22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Used audacity</a:t>
            </a:r>
            <a:r>
              <a:rPr lang="en-US" baseline="0" dirty="0"/>
              <a:t> (free download) for class demo: generate a chirp from 20 Hz to 20kHz for 20 seconds</a:t>
            </a:r>
          </a:p>
          <a:p>
            <a:r>
              <a:rPr lang="en-US" dirty="0"/>
              <a:t>2) Put 400 Hz on left channel put 1000 Hz on right channel</a:t>
            </a:r>
          </a:p>
          <a:p>
            <a:r>
              <a:rPr lang="en-US" dirty="0"/>
              <a:t>3) Generate a 1500 Hz tone, then</a:t>
            </a:r>
            <a:r>
              <a:rPr lang="en-US" baseline="0" dirty="0"/>
              <a:t> a 1502 Hz tone…play separately…can’t hear difference</a:t>
            </a:r>
          </a:p>
          <a:p>
            <a:r>
              <a:rPr lang="en-US" baseline="0" dirty="0"/>
              <a:t>    ---but, play them at the same time and we can ‘perceive’ beats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34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Used audacity</a:t>
            </a:r>
            <a:r>
              <a:rPr lang="en-US" baseline="0" dirty="0"/>
              <a:t> (free download) for class demo: generate a chirp from 20 Hz to 20kHz for 20 seconds</a:t>
            </a:r>
          </a:p>
          <a:p>
            <a:r>
              <a:rPr lang="en-US" dirty="0"/>
              <a:t>2) Put 400 Hz on left channel put 1000 Hz on right channel</a:t>
            </a:r>
          </a:p>
          <a:p>
            <a:r>
              <a:rPr lang="en-US" dirty="0"/>
              <a:t>3) Generate a 1500 Hz tone, then</a:t>
            </a:r>
            <a:r>
              <a:rPr lang="en-US" baseline="0" dirty="0"/>
              <a:t> a 1502 Hz tone…play separately…can’t hear difference</a:t>
            </a:r>
          </a:p>
          <a:p>
            <a:r>
              <a:rPr lang="en-US" baseline="0" dirty="0"/>
              <a:t>    ---but, play them at the same time and we can ‘perceive’ beats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2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Used audacity</a:t>
            </a:r>
            <a:r>
              <a:rPr lang="en-US" baseline="0" dirty="0"/>
              <a:t> (free download) for class demo: generate a chirp from 20 Hz to 20kHz for 20 seconds</a:t>
            </a:r>
          </a:p>
          <a:p>
            <a:r>
              <a:rPr lang="en-US" dirty="0"/>
              <a:t>2) Put 400 Hz on left channel put 1000 Hz on right channel</a:t>
            </a:r>
          </a:p>
          <a:p>
            <a:r>
              <a:rPr lang="en-US" dirty="0"/>
              <a:t>3) Generate a 1500 Hz tone, then</a:t>
            </a:r>
            <a:r>
              <a:rPr lang="en-US" baseline="0" dirty="0"/>
              <a:t> a 1502 Hz tone…play separately…can’t hear difference</a:t>
            </a:r>
          </a:p>
          <a:p>
            <a:r>
              <a:rPr lang="en-US" baseline="0" dirty="0"/>
              <a:t>    ---but, play them at the same time and we can ‘perceive’ beats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8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1500 - Spring 2023 DeHon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/>
              <a:t>ESE 1500 - Spring 2023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zeg4qTnYOpw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upload.wikimedia.org/wikipedia/commons/a/a6/Cochlea.sv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newt.phys.unsw.edu.au/jw/fluteacoustics.html" TargetMode="External"/><Relationship Id="rId2" Type="http://schemas.openxmlformats.org/officeDocument/2006/relationships/hyperlink" Target="http://newt.phys.unsw.edu.au/jw/woodwin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upload.wikimedia.org/wikipedia/commons/1/18/Band-pass_filter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com/Ultrasonic-Repelling-Electronic-Repellent-Squirrels/dp/B081F5WL6W/ref=sr_1_20?dchild=1&amp;keywords=ultrasonic+rodent+repeller&amp;qid=1613513635&amp;sr=8-2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3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5" Type="http://schemas.microsoft.com/office/2007/relationships/media" Target="../media/media4.wav"/><Relationship Id="rId4" Type="http://schemas.openxmlformats.org/officeDocument/2006/relationships/audio" Target="../media/media3.wav"/><Relationship Id="rId9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media" Target="../media/media6.wav"/><Relationship Id="rId7" Type="http://schemas.openxmlformats.org/officeDocument/2006/relationships/hyperlink" Target="http://upload.wikimedia.org/wikipedia/commons/9/91/Beat.png" TargetMode="Externa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av"/><Relationship Id="rId9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0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pguide.com/ch22/1.htm" TargetMode="External"/><Relationship Id="rId2" Type="http://schemas.openxmlformats.org/officeDocument/2006/relationships/hyperlink" Target="http://www.ugr.es/~atv/web_ci_SIM/en/seccion_4_en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#08 – Psychoacoustics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B66043-D244-1144-924D-EF849B6F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1500 - Spring 2023 DeHon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6A437C1-DA71-2F49-A835-0ED52597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5826" y="5943600"/>
            <a:ext cx="3879574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2009--2023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DeHon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Psychoacoustics?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Scientific study of sound perception</a:t>
            </a:r>
          </a:p>
          <a:p>
            <a:pPr lvl="1"/>
            <a:r>
              <a:rPr lang="en-US" dirty="0"/>
              <a:t>Branch of science studying the </a:t>
            </a:r>
            <a:r>
              <a:rPr lang="en-US" u="sng" dirty="0"/>
              <a:t>psychological</a:t>
            </a:r>
            <a:r>
              <a:rPr lang="en-US" dirty="0"/>
              <a:t> and </a:t>
            </a:r>
            <a:r>
              <a:rPr lang="en-US" u="sng" dirty="0"/>
              <a:t>physiological</a:t>
            </a:r>
            <a:r>
              <a:rPr lang="en-US" dirty="0"/>
              <a:t> responses associated with sound</a:t>
            </a:r>
          </a:p>
          <a:p>
            <a:pPr lvl="1"/>
            <a:r>
              <a:rPr lang="en-US" dirty="0"/>
              <a:t>Also, considered a branch of: </a:t>
            </a:r>
            <a:r>
              <a:rPr lang="en-US" u="sng" dirty="0"/>
              <a:t>psychophysics</a:t>
            </a:r>
          </a:p>
          <a:p>
            <a:pPr lvl="1"/>
            <a:r>
              <a:rPr lang="en-US" dirty="0"/>
              <a:t>Human physical (and neurological) mechanism for sound perception</a:t>
            </a:r>
          </a:p>
          <a:p>
            <a:r>
              <a:rPr lang="en-US" dirty="0"/>
              <a:t>Why study sound &amp; human perception?</a:t>
            </a:r>
          </a:p>
          <a:p>
            <a:pPr lvl="1"/>
            <a:r>
              <a:rPr lang="en-US" dirty="0"/>
              <a:t>Example: FREQUENCY vs. PITCH</a:t>
            </a:r>
          </a:p>
          <a:p>
            <a:pPr lvl="2"/>
            <a:r>
              <a:rPr lang="en-US" u="sng" dirty="0"/>
              <a:t>Frequency</a:t>
            </a:r>
            <a:r>
              <a:rPr lang="en-US" dirty="0"/>
              <a:t> of sound: “how often” air particles vibrate (Hz)</a:t>
            </a:r>
          </a:p>
          <a:p>
            <a:pPr lvl="2"/>
            <a:r>
              <a:rPr lang="en-US" u="sng" dirty="0"/>
              <a:t>Pitch</a:t>
            </a:r>
            <a:r>
              <a:rPr lang="en-US" dirty="0"/>
              <a:t> of sound: the sensation of frequency</a:t>
            </a:r>
          </a:p>
          <a:p>
            <a:pPr lvl="3"/>
            <a:r>
              <a:rPr lang="en-US" dirty="0"/>
              <a:t>How our brains “interpret” the frequency of a sound</a:t>
            </a:r>
          </a:p>
          <a:p>
            <a:r>
              <a:rPr lang="en-US" dirty="0"/>
              <a:t>Things may “sound” one way…</a:t>
            </a:r>
          </a:p>
          <a:p>
            <a:pPr lvl="1"/>
            <a:r>
              <a:rPr lang="en-US" dirty="0"/>
              <a:t>…but be interpreted by our brains very differently!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DD7F7-C22D-26DB-81C2-10B0BE0B3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42231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Psychoacoustics &amp; Digital 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968154" cy="4846638"/>
          </a:xfrm>
        </p:spPr>
        <p:txBody>
          <a:bodyPr/>
          <a:lstStyle/>
          <a:p>
            <a:r>
              <a:rPr lang="en-US" dirty="0"/>
              <a:t>How does psychoacoustics relate to MP3?</a:t>
            </a:r>
          </a:p>
          <a:p>
            <a:r>
              <a:rPr lang="en-US" dirty="0"/>
              <a:t>The “consumer” of an MP3 is the human ear…</a:t>
            </a:r>
          </a:p>
          <a:p>
            <a:pPr lvl="1"/>
            <a:r>
              <a:rPr lang="en-US" dirty="0"/>
              <a:t>Knowing more about brain’s interpretation of sound…</a:t>
            </a:r>
          </a:p>
          <a:p>
            <a:pPr lvl="1"/>
            <a:r>
              <a:rPr lang="en-US" dirty="0"/>
              <a:t>…helps us remove things human’s can’t hear anyway</a:t>
            </a:r>
          </a:p>
          <a:p>
            <a:r>
              <a:rPr lang="en-US" dirty="0"/>
              <a:t>We’ve used some of this in our system already:</a:t>
            </a:r>
          </a:p>
          <a:p>
            <a:pPr lvl="1"/>
            <a:r>
              <a:rPr lang="en-US" dirty="0"/>
              <a:t>Limit of human perception of sound: 20 Hz to 20,000 Hz</a:t>
            </a:r>
          </a:p>
          <a:p>
            <a:pPr lvl="2"/>
            <a:r>
              <a:rPr lang="en-US" dirty="0"/>
              <a:t>We put an anti-aliasing filter limiting incoming audio</a:t>
            </a:r>
          </a:p>
          <a:p>
            <a:pPr lvl="1"/>
            <a:r>
              <a:rPr lang="en-US" dirty="0"/>
              <a:t>Fixes our sampling rate, less data to store as a result!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C3F04-79FA-52B0-D721-517C585D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406701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study of Psychoacoustics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Structure of Human Ear / encoding signals to brain</a:t>
            </a:r>
          </a:p>
          <a:p>
            <a:r>
              <a:rPr lang="en-US" sz="2400" dirty="0"/>
              <a:t>Human Hearing Limits</a:t>
            </a:r>
          </a:p>
          <a:p>
            <a:r>
              <a:rPr lang="en-US" sz="2400" dirty="0"/>
              <a:t>Critical Bands</a:t>
            </a:r>
          </a:p>
          <a:p>
            <a:r>
              <a:rPr lang="en-US" sz="2400" dirty="0"/>
              <a:t>Frequency Bins</a:t>
            </a:r>
          </a:p>
          <a:p>
            <a:r>
              <a:rPr lang="en-US" sz="2400" dirty="0"/>
              <a:t>Masking (Spatial vs. Temporal) [two week]</a:t>
            </a:r>
          </a:p>
          <a:p>
            <a:r>
              <a:rPr lang="en-US" sz="2400" dirty="0"/>
              <a:t>Applied Psychoacoustics [following week]</a:t>
            </a:r>
          </a:p>
          <a:p>
            <a:pPr lvl="1"/>
            <a:r>
              <a:rPr lang="en-US" sz="2000" dirty="0"/>
              <a:t>Using all of the above to build...the “</a:t>
            </a:r>
            <a:r>
              <a:rPr lang="en-US" sz="2000" dirty="0" err="1"/>
              <a:t>Psychoacoustical</a:t>
            </a:r>
            <a:r>
              <a:rPr lang="en-US" sz="2000" dirty="0"/>
              <a:t> Model”</a:t>
            </a:r>
          </a:p>
          <a:p>
            <a:pPr lvl="1"/>
            <a:r>
              <a:rPr lang="en-US" sz="2000" dirty="0"/>
              <a:t>Perceptual Coding in MP3 (using the model to compress MP3s)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358A5-5E58-C704-9E76-914595F8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14193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ages from MunkongJuang-IEEESP'08-AuditoryPerceptionCognition-6-Ear"/>
          <p:cNvPicPr>
            <a:picLocks noChangeAspect="1" noChangeArrowheads="1"/>
          </p:cNvPicPr>
          <p:nvPr/>
        </p:nvPicPr>
        <p:blipFill>
          <a:blip r:embed="rId3" cstate="print"/>
          <a:srcRect l="33327" t="25757" r="8842" b="40909"/>
          <a:stretch>
            <a:fillRect/>
          </a:stretch>
        </p:blipFill>
        <p:spPr bwMode="auto">
          <a:xfrm>
            <a:off x="0" y="1275640"/>
            <a:ext cx="5445369" cy="40602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Physical 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796" y="1327892"/>
            <a:ext cx="3943643" cy="4783015"/>
          </a:xfrm>
        </p:spPr>
        <p:txBody>
          <a:bodyPr>
            <a:normAutofit/>
          </a:bodyPr>
          <a:lstStyle/>
          <a:p>
            <a:r>
              <a:rPr lang="en-US" sz="2000" dirty="0"/>
              <a:t>Outer Ear</a:t>
            </a:r>
          </a:p>
          <a:p>
            <a:pPr lvl="1"/>
            <a:r>
              <a:rPr lang="en-US" sz="1600" dirty="0"/>
              <a:t>Guides sound waves into ‘auditory canal’</a:t>
            </a:r>
          </a:p>
          <a:p>
            <a:r>
              <a:rPr lang="en-US" sz="2000" dirty="0"/>
              <a:t>Middle Ear</a:t>
            </a:r>
          </a:p>
          <a:p>
            <a:pPr lvl="1"/>
            <a:r>
              <a:rPr lang="en-US" sz="1600" dirty="0"/>
              <a:t>Ear Drum – transmits sound from air to 3 bones in inner ear: </a:t>
            </a:r>
            <a:r>
              <a:rPr lang="en-US" sz="1600" dirty="0" err="1"/>
              <a:t>ossicles</a:t>
            </a:r>
            <a:r>
              <a:rPr lang="en-US" sz="1600" dirty="0"/>
              <a:t> (</a:t>
            </a:r>
            <a:r>
              <a:rPr lang="en-US" sz="1600" i="1" dirty="0"/>
              <a:t>hammer, anvil, stirrup</a:t>
            </a:r>
            <a:r>
              <a:rPr lang="en-US" sz="1600" dirty="0"/>
              <a:t>)</a:t>
            </a:r>
          </a:p>
          <a:p>
            <a:r>
              <a:rPr lang="en-US" sz="2000" dirty="0"/>
              <a:t>Inner Ear</a:t>
            </a:r>
          </a:p>
          <a:p>
            <a:pPr lvl="1"/>
            <a:r>
              <a:rPr lang="en-US" sz="1600" dirty="0" err="1"/>
              <a:t>Ossicles</a:t>
            </a:r>
            <a:r>
              <a:rPr lang="en-US" sz="1600" dirty="0"/>
              <a:t> – transmit sound from air to fluid-filled “</a:t>
            </a:r>
            <a:r>
              <a:rPr lang="en-US" sz="1600" dirty="0" err="1"/>
              <a:t>chochlea</a:t>
            </a:r>
            <a:r>
              <a:rPr lang="en-US" sz="1600" dirty="0"/>
              <a:t>”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 descr="http://upload.wikimedia.org/wikipedia/commons/c/c0/Slide1gh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4" t="8151" r="9961" b="3434"/>
          <a:stretch/>
        </p:blipFill>
        <p:spPr bwMode="auto">
          <a:xfrm>
            <a:off x="5628251" y="4356395"/>
            <a:ext cx="3302417" cy="235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4766" y="5577839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Converts vibrations in air (sound) into </a:t>
            </a:r>
          </a:p>
          <a:p>
            <a:r>
              <a:rPr lang="en-US" i="1" dirty="0"/>
              <a:t>mechanical motion in the middle-ear!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7DBDAD-4C46-1405-3C95-63E9425E8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7357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Physical Ear – “Cochlea”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9" descr="Pages from MunkongJuang-IEEESP'08-AuditoryPerceptionCognition-6-Ear"/>
          <p:cNvPicPr>
            <a:picLocks noChangeAspect="1" noChangeArrowheads="1"/>
          </p:cNvPicPr>
          <p:nvPr/>
        </p:nvPicPr>
        <p:blipFill>
          <a:blip r:embed="rId3" cstate="print"/>
          <a:srcRect l="33327" t="59848" r="8842" b="6061"/>
          <a:stretch>
            <a:fillRect/>
          </a:stretch>
        </p:blipFill>
        <p:spPr bwMode="auto">
          <a:xfrm>
            <a:off x="-91438" y="1304109"/>
            <a:ext cx="5499462" cy="4193873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91796" y="1327892"/>
            <a:ext cx="3943643" cy="4783015"/>
          </a:xfrm>
        </p:spPr>
        <p:txBody>
          <a:bodyPr>
            <a:normAutofit/>
          </a:bodyPr>
          <a:lstStyle/>
          <a:p>
            <a:r>
              <a:rPr lang="en-US" sz="2000" dirty="0"/>
              <a:t>Cochlea – “snail shell”</a:t>
            </a:r>
          </a:p>
          <a:p>
            <a:pPr lvl="1"/>
            <a:r>
              <a:rPr lang="en-US" sz="1600" dirty="0"/>
              <a:t>Fluid-filled “labyrinth”</a:t>
            </a:r>
          </a:p>
          <a:p>
            <a:pPr lvl="1"/>
            <a:r>
              <a:rPr lang="en-US" sz="1600" dirty="0"/>
              <a:t>Located in: “inner-ear”</a:t>
            </a:r>
          </a:p>
          <a:p>
            <a:pPr lvl="1"/>
            <a:r>
              <a:rPr lang="en-US" sz="1600" dirty="0"/>
              <a:t>Spiral Shaped (snail shell)</a:t>
            </a:r>
          </a:p>
          <a:p>
            <a:pPr lvl="1"/>
            <a:r>
              <a:rPr lang="en-US" sz="1600" i="1" u="sng" dirty="0"/>
              <a:t>Hair</a:t>
            </a:r>
            <a:r>
              <a:rPr lang="en-US" sz="1600" dirty="0"/>
              <a:t> inside cochlea ‘resonates’ according to incoming vibrations in the liquid</a:t>
            </a:r>
          </a:p>
          <a:p>
            <a:pPr lvl="2"/>
            <a:r>
              <a:rPr lang="en-US" sz="1200" dirty="0" err="1"/>
              <a:t>Stereovilli</a:t>
            </a:r>
            <a:r>
              <a:rPr lang="en-US" sz="1200" dirty="0"/>
              <a:t> (name of hair)</a:t>
            </a:r>
          </a:p>
          <a:p>
            <a:pPr lvl="1"/>
            <a:r>
              <a:rPr lang="en-US" sz="1600" i="1" u="sng" dirty="0"/>
              <a:t>Hairs</a:t>
            </a:r>
            <a:r>
              <a:rPr lang="en-US" sz="1600" dirty="0"/>
              <a:t> convert vibration into nerve impulses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3074" name="Picture 2" descr="File:Cochlea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42" y="4187436"/>
            <a:ext cx="3815558" cy="215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85" y="5511045"/>
            <a:ext cx="65498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Picture above – uncoiled cochlea…</a:t>
            </a:r>
          </a:p>
          <a:p>
            <a:r>
              <a:rPr lang="en-US" dirty="0"/>
              <a:t>  -- different </a:t>
            </a:r>
            <a:r>
              <a:rPr lang="en-US" dirty="0" err="1"/>
              <a:t>stereovilli</a:t>
            </a:r>
            <a:r>
              <a:rPr lang="en-US" dirty="0"/>
              <a:t> (Hairs) resonate at different frequencies</a:t>
            </a:r>
          </a:p>
          <a:p>
            <a:r>
              <a:rPr lang="en-US" dirty="0"/>
              <a:t>  -- </a:t>
            </a:r>
            <a:r>
              <a:rPr lang="en-US" dirty="0">
                <a:solidFill>
                  <a:srgbClr val="0000FF"/>
                </a:solidFill>
              </a:rPr>
              <a:t>our ear sense in Frequency Domain!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507" y="6488668"/>
            <a:ext cx="6662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http://www.youtube.com/watch?v=zeg4qTnYOpw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232A8-9668-8879-9831-D7632A73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426810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Cochlea 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www.youtube.com/watch?v</a:t>
            </a:r>
            <a:r>
              <a:rPr lang="en-US" dirty="0"/>
              <a:t>=</a:t>
            </a:r>
            <a:r>
              <a:rPr lang="en-US" dirty="0" err="1"/>
              <a:t>dyenMluFaUw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DEC0C-38F7-E2DD-8576-6DED534B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Physical Ear – Take-away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9" descr="Pages from MunkongJuang-IEEESP'08-AuditoryPerceptionCognition-6-Ear"/>
          <p:cNvPicPr>
            <a:picLocks noChangeAspect="1" noChangeArrowheads="1"/>
          </p:cNvPicPr>
          <p:nvPr/>
        </p:nvPicPr>
        <p:blipFill>
          <a:blip r:embed="rId3" cstate="print"/>
          <a:srcRect l="33327" t="59848" r="8842" b="6061"/>
          <a:stretch>
            <a:fillRect/>
          </a:stretch>
        </p:blipFill>
        <p:spPr bwMode="auto">
          <a:xfrm>
            <a:off x="-91438" y="1304109"/>
            <a:ext cx="5499462" cy="4193873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91796" y="1327892"/>
            <a:ext cx="3943643" cy="4783015"/>
          </a:xfrm>
        </p:spPr>
        <p:txBody>
          <a:bodyPr>
            <a:normAutofit/>
          </a:bodyPr>
          <a:lstStyle/>
          <a:p>
            <a:r>
              <a:rPr lang="en-US" sz="2000" dirty="0"/>
              <a:t>Cochlea</a:t>
            </a:r>
          </a:p>
          <a:p>
            <a:pPr lvl="1"/>
            <a:r>
              <a:rPr lang="en-US" sz="1800" dirty="0"/>
              <a:t>directly senses frequencies</a:t>
            </a:r>
          </a:p>
          <a:p>
            <a:pPr lvl="1"/>
            <a:r>
              <a:rPr lang="en-US" sz="1800" dirty="0"/>
              <a:t>Captures frequency domain</a:t>
            </a:r>
          </a:p>
          <a:p>
            <a:pPr lvl="1"/>
            <a:r>
              <a:rPr lang="en-US" sz="1800" dirty="0"/>
              <a:t>…not time domain</a:t>
            </a:r>
          </a:p>
          <a:p>
            <a:endParaRPr lang="en-US" sz="2200" dirty="0"/>
          </a:p>
          <a:p>
            <a:r>
              <a:rPr lang="en-US" sz="2200" dirty="0"/>
              <a:t>Frequency sensitive locations </a:t>
            </a:r>
          </a:p>
          <a:p>
            <a:pPr lvl="1"/>
            <a:r>
              <a:rPr lang="en-US" sz="1800" dirty="0"/>
              <a:t>activated by sound waves</a:t>
            </a:r>
          </a:p>
          <a:p>
            <a:r>
              <a:rPr lang="en-US" sz="2200" dirty="0"/>
              <a:t>Neurons sense activation</a:t>
            </a:r>
          </a:p>
          <a:p>
            <a:pPr lvl="1"/>
            <a:endParaRPr lang="en-US" sz="1800" dirty="0"/>
          </a:p>
          <a:p>
            <a:pPr lvl="1"/>
            <a:endParaRPr lang="en-US" sz="500" dirty="0"/>
          </a:p>
          <a:p>
            <a:pPr lvl="1"/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485" y="5511045"/>
            <a:ext cx="65498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Picture above – uncoiled cochlea…</a:t>
            </a:r>
          </a:p>
          <a:p>
            <a:r>
              <a:rPr lang="en-US" dirty="0"/>
              <a:t>  -- different </a:t>
            </a:r>
            <a:r>
              <a:rPr lang="en-US" dirty="0" err="1"/>
              <a:t>stereovilli</a:t>
            </a:r>
            <a:r>
              <a:rPr lang="en-US" dirty="0"/>
              <a:t> (Hairs) resonate at different frequencies</a:t>
            </a:r>
          </a:p>
          <a:p>
            <a:r>
              <a:rPr lang="en-US" dirty="0"/>
              <a:t>  -- our ear performs Fourier Transform!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48FF91-8C45-6255-DB98-8936CBE7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426810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F335-0503-7E43-9227-CB540E143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36172-276D-1C44-9FDB-2F6CDAC63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ear works in the frequency domain.</a:t>
            </a:r>
          </a:p>
          <a:p>
            <a:endParaRPr lang="en-US" dirty="0"/>
          </a:p>
          <a:p>
            <a:r>
              <a:rPr lang="en-US" dirty="0"/>
              <a:t>We could consider devices that</a:t>
            </a:r>
          </a:p>
          <a:p>
            <a:pPr lvl="1"/>
            <a:r>
              <a:rPr lang="en-US" dirty="0"/>
              <a:t>Directly recorded frequencies</a:t>
            </a:r>
          </a:p>
          <a:p>
            <a:pPr lvl="2"/>
            <a:r>
              <a:rPr lang="en-US" dirty="0"/>
              <a:t>Collection of resonators?</a:t>
            </a:r>
          </a:p>
          <a:p>
            <a:pPr lvl="1"/>
            <a:r>
              <a:rPr lang="en-US" dirty="0"/>
              <a:t>Directly produced frequencies</a:t>
            </a:r>
          </a:p>
          <a:p>
            <a:pPr lvl="2"/>
            <a:r>
              <a:rPr lang="en-US" dirty="0"/>
              <a:t>Collection of vibrators</a:t>
            </a:r>
          </a:p>
          <a:p>
            <a:pPr lvl="3"/>
            <a:r>
              <a:rPr lang="en-US" dirty="0"/>
              <a:t>Tuning forks</a:t>
            </a:r>
          </a:p>
          <a:p>
            <a:pPr lvl="3"/>
            <a:r>
              <a:rPr lang="en-US" dirty="0"/>
              <a:t>Strings</a:t>
            </a:r>
          </a:p>
          <a:p>
            <a:pPr lvl="3"/>
            <a:r>
              <a:rPr lang="en-US" dirty="0"/>
              <a:t>Pipes</a:t>
            </a:r>
          </a:p>
          <a:p>
            <a:pPr lvl="3"/>
            <a:r>
              <a:rPr lang="en-US" dirty="0"/>
              <a:t>…sound familiar?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9BCCB-B733-5849-A3C5-6C95FD8B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80585-AEAC-6087-846A-021D119B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2083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E26B-ED4C-4343-9144-CB6657BE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Frequency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64E8-C21F-434C-B38C-9804FA063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554162"/>
            <a:ext cx="9029700" cy="4846638"/>
          </a:xfrm>
        </p:spPr>
        <p:txBody>
          <a:bodyPr/>
          <a:lstStyle/>
          <a:p>
            <a:r>
              <a:rPr lang="en-US" dirty="0"/>
              <a:t>All traditional musical instruments work that way!</a:t>
            </a:r>
          </a:p>
          <a:p>
            <a:pPr lvl="1"/>
            <a:r>
              <a:rPr lang="en-US" dirty="0"/>
              <a:t>Piano, guitar, violin – vibrating strings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7B034-BEB2-C747-8AB9-91AC368D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CF334-BED1-D840-A2D4-1588196BDD43}"/>
              </a:ext>
            </a:extLst>
          </p:cNvPr>
          <p:cNvSpPr txBox="1"/>
          <p:nvPr/>
        </p:nvSpPr>
        <p:spPr>
          <a:xfrm>
            <a:off x="2646478" y="5763691"/>
            <a:ext cx="638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user:Mjchael</a:t>
            </a:r>
            <a:r>
              <a:rPr lang="en-US" dirty="0"/>
              <a:t> - made by me (Corel-Draw), CC BY-SA 2.5, </a:t>
            </a:r>
          </a:p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=1251597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5D26656-11D6-714A-B028-B50CF79C1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9310" y="2032939"/>
            <a:ext cx="3291840" cy="37307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AA02D-494D-E840-B235-622EE6957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55" y="2519211"/>
            <a:ext cx="3898900" cy="2590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1170F8-EA26-FE4E-BB06-5110D6A0195B}"/>
              </a:ext>
            </a:extLst>
          </p:cNvPr>
          <p:cNvSpPr txBox="1"/>
          <p:nvPr/>
        </p:nvSpPr>
        <p:spPr>
          <a:xfrm>
            <a:off x="0" y="5121971"/>
            <a:ext cx="5964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" dirty="0"/>
              <a:t>Feliciano Guimarães </a:t>
            </a:r>
            <a:r>
              <a:rPr lang="pt" dirty="0" err="1"/>
              <a:t>from</a:t>
            </a:r>
            <a:r>
              <a:rPr lang="pt" dirty="0"/>
              <a:t> Guimarães, Portugal / CC BY </a:t>
            </a:r>
          </a:p>
          <a:p>
            <a:r>
              <a:rPr lang="pt" dirty="0"/>
              <a:t>(</a:t>
            </a:r>
            <a:r>
              <a:rPr lang="pt" dirty="0" err="1"/>
              <a:t>https</a:t>
            </a:r>
            <a:r>
              <a:rPr lang="pt" dirty="0"/>
              <a:t>://</a:t>
            </a:r>
            <a:r>
              <a:rPr lang="pt" dirty="0" err="1"/>
              <a:t>creativecommons.org</a:t>
            </a:r>
            <a:r>
              <a:rPr lang="pt" dirty="0"/>
              <a:t>/</a:t>
            </a:r>
            <a:r>
              <a:rPr lang="pt" dirty="0" err="1"/>
              <a:t>licenses</a:t>
            </a:r>
            <a:r>
              <a:rPr lang="pt" dirty="0"/>
              <a:t>/</a:t>
            </a:r>
            <a:r>
              <a:rPr lang="pt" dirty="0" err="1"/>
              <a:t>by</a:t>
            </a:r>
            <a:r>
              <a:rPr lang="pt" dirty="0"/>
              <a:t>/2.0)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7A870-8B87-734C-B704-C2A48AF4E93E}"/>
              </a:ext>
            </a:extLst>
          </p:cNvPr>
          <p:cNvSpPr txBox="1"/>
          <p:nvPr/>
        </p:nvSpPr>
        <p:spPr>
          <a:xfrm>
            <a:off x="388927" y="6510245"/>
            <a:ext cx="784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More: </a:t>
            </a:r>
            <a:r>
              <a:rPr lang="en-US" dirty="0" err="1">
                <a:solidFill>
                  <a:schemeClr val="bg1"/>
                </a:solidFill>
              </a:rPr>
              <a:t>Lhttps</a:t>
            </a:r>
            <a:r>
              <a:rPr lang="en-US" dirty="0">
                <a:solidFill>
                  <a:schemeClr val="bg1"/>
                </a:solidFill>
              </a:rPr>
              <a:t>://</a:t>
            </a:r>
            <a:r>
              <a:rPr lang="en-US" dirty="0" err="1">
                <a:solidFill>
                  <a:schemeClr val="bg1"/>
                </a:solidFill>
              </a:rPr>
              <a:t>www.zmescience.com</a:t>
            </a:r>
            <a:r>
              <a:rPr lang="en-US" dirty="0">
                <a:solidFill>
                  <a:schemeClr val="bg1"/>
                </a:solidFill>
              </a:rPr>
              <a:t>/science/physics/guitar-strings-vibrate/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0EDC8-A329-7837-DA5C-4805E567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876523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E26B-ED4C-4343-9144-CB6657BE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Frequency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64E8-C21F-434C-B38C-9804FA063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554162"/>
            <a:ext cx="9029700" cy="4846638"/>
          </a:xfrm>
        </p:spPr>
        <p:txBody>
          <a:bodyPr/>
          <a:lstStyle/>
          <a:p>
            <a:r>
              <a:rPr lang="en-US" dirty="0"/>
              <a:t>All traditional musical instruments work that way!</a:t>
            </a:r>
          </a:p>
          <a:p>
            <a:pPr lvl="1"/>
            <a:r>
              <a:rPr lang="en-US" dirty="0"/>
              <a:t>Piano, guitar, violin – vibrating strings</a:t>
            </a:r>
          </a:p>
          <a:p>
            <a:pPr lvl="1"/>
            <a:r>
              <a:rPr lang="en-US" dirty="0"/>
              <a:t>Flute, trumpet, pipe organ – pipes</a:t>
            </a:r>
          </a:p>
          <a:p>
            <a:pPr lvl="2"/>
            <a:r>
              <a:rPr lang="en-US" dirty="0">
                <a:hlinkClick r:id="rId2"/>
              </a:rPr>
              <a:t>http://newt.phys.unsw.edu.au/jw/woodwind.html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http://newt.phys.unsw.edu.au/jw/fluteacoustics.html</a:t>
            </a:r>
            <a:r>
              <a:rPr lang="en-US" dirty="0"/>
              <a:t> (below, right)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7B034-BEB2-C747-8AB9-91AC368D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1C57D-DDA1-0A43-88EF-E0CCBA940175}"/>
              </a:ext>
            </a:extLst>
          </p:cNvPr>
          <p:cNvSpPr txBox="1"/>
          <p:nvPr/>
        </p:nvSpPr>
        <p:spPr>
          <a:xfrm>
            <a:off x="0" y="5805368"/>
            <a:ext cx="8148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Photo by Yasuhiko Sano, Nov 2005 - http://homepage2.nifty.com/</a:t>
            </a:r>
            <a:r>
              <a:rPr lang="en-US" dirty="0" err="1"/>
              <a:t>iwatake</a:t>
            </a:r>
            <a:r>
              <a:rPr lang="en-US" dirty="0"/>
              <a:t>/, </a:t>
            </a:r>
          </a:p>
          <a:p>
            <a:r>
              <a:rPr lang="en-US" dirty="0"/>
              <a:t>Public Domain,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=435915</a:t>
            </a:r>
          </a:p>
        </p:txBody>
      </p:sp>
      <p:pic>
        <p:nvPicPr>
          <p:cNvPr id="9" name="Picture 8" descr="A picture containing music, pipe&#13;&#10;&#13;&#10;Description automatically generated">
            <a:extLst>
              <a:ext uri="{FF2B5EF4-FFF2-40B4-BE49-F238E27FC236}">
                <a16:creationId xmlns:a16="http://schemas.microsoft.com/office/drawing/2014/main" id="{D157E82B-AC77-634F-B329-72FD3B8DF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68247"/>
            <a:ext cx="4625340" cy="2137121"/>
          </a:xfrm>
          <a:prstGeom prst="rect">
            <a:avLst/>
          </a:prstGeom>
        </p:spPr>
      </p:pic>
      <p:pic>
        <p:nvPicPr>
          <p:cNvPr id="11" name="Picture 10" descr="A close up of a device&#13;&#10;&#13;&#10;Description automatically generated">
            <a:extLst>
              <a:ext uri="{FF2B5EF4-FFF2-40B4-BE49-F238E27FC236}">
                <a16:creationId xmlns:a16="http://schemas.microsoft.com/office/drawing/2014/main" id="{EED00053-AF67-C944-A653-45D331EDC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24" y="3863694"/>
            <a:ext cx="3552300" cy="7540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43D86A-C5F2-0244-A8FB-81CD7DAC4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62" y="4917231"/>
            <a:ext cx="3752590" cy="75402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4A6187-CB47-08AD-F589-443B8E74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8804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Teaser – Dog Whistle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special about a dog whistle?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=dk0HsvQ7m_E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73950-D7E5-3FE3-CAF4-41559BDE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31E1-07DC-824D-9D27-089B2120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Domain Advantage?</a:t>
            </a:r>
          </a:p>
        </p:txBody>
      </p:sp>
      <p:pic>
        <p:nvPicPr>
          <p:cNvPr id="6" name="Content Placeholder 5" descr="A picture containing brass, music&#13;&#10;&#13;&#10;Description automatically generated">
            <a:extLst>
              <a:ext uri="{FF2B5EF4-FFF2-40B4-BE49-F238E27FC236}">
                <a16:creationId xmlns:a16="http://schemas.microsoft.com/office/drawing/2014/main" id="{0630CC65-522A-3A40-B970-C4FFE557D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33" y="1491837"/>
            <a:ext cx="2726233" cy="48466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A374D-0298-0D43-BE5A-7DA4F63B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CE1AE9-D9A6-0540-8440-4E252188576F}"/>
              </a:ext>
            </a:extLst>
          </p:cNvPr>
          <p:cNvGrpSpPr/>
          <p:nvPr/>
        </p:nvGrpSpPr>
        <p:grpSpPr>
          <a:xfrm>
            <a:off x="3457363" y="1663419"/>
            <a:ext cx="6318674" cy="4271727"/>
            <a:chOff x="3457363" y="1663419"/>
            <a:chExt cx="6318674" cy="4271727"/>
          </a:xfrm>
        </p:grpSpPr>
        <p:pic>
          <p:nvPicPr>
            <p:cNvPr id="7" name="Content Placeholder 7" descr="musrange.gif">
              <a:extLst>
                <a:ext uri="{FF2B5EF4-FFF2-40B4-BE49-F238E27FC236}">
                  <a16:creationId xmlns:a16="http://schemas.microsoft.com/office/drawing/2014/main" id="{3FD3AEF6-31D5-BA4E-BBA6-836019443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-31642" r="-31642"/>
            <a:stretch>
              <a:fillRect/>
            </a:stretch>
          </p:blipFill>
          <p:spPr>
            <a:xfrm>
              <a:off x="3457363" y="1663419"/>
              <a:ext cx="6318674" cy="33451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33692E-C595-ED4B-9C94-63FBB0316433}"/>
                </a:ext>
              </a:extLst>
            </p:cNvPr>
            <p:cNvSpPr txBox="1"/>
            <p:nvPr/>
          </p:nvSpPr>
          <p:spPr>
            <a:xfrm>
              <a:off x="5034958" y="5411926"/>
              <a:ext cx="3602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Larry </a:t>
              </a:r>
              <a:r>
                <a:rPr lang="en-US" sz="1400" dirty="0" err="1">
                  <a:latin typeface="+mn-lt"/>
                </a:rPr>
                <a:t>Solomn</a:t>
              </a:r>
              <a:r>
                <a:rPr lang="en-US" sz="1400" dirty="0">
                  <a:latin typeface="+mn-lt"/>
                </a:rPr>
                <a:t>: http://</a:t>
              </a:r>
              <a:r>
                <a:rPr lang="en-US" sz="1400" dirty="0" err="1">
                  <a:latin typeface="+mn-lt"/>
                </a:rPr>
                <a:t>solomonsmusic.net/insrange.htm</a:t>
              </a:r>
              <a:endParaRPr lang="en-US" sz="1400" dirty="0">
                <a:latin typeface="+mn-lt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65DE36-75BE-6249-AEA7-C440FD644D62}"/>
              </a:ext>
            </a:extLst>
          </p:cNvPr>
          <p:cNvCxnSpPr>
            <a:cxnSpLocks/>
          </p:cNvCxnSpPr>
          <p:nvPr/>
        </p:nvCxnSpPr>
        <p:spPr>
          <a:xfrm>
            <a:off x="5394960" y="3080385"/>
            <a:ext cx="0" cy="697230"/>
          </a:xfrm>
          <a:prstGeom prst="line">
            <a:avLst/>
          </a:prstGeom>
          <a:ln w="2222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32B4FF-0644-4845-8B97-5987A1E3CFC9}"/>
              </a:ext>
            </a:extLst>
          </p:cNvPr>
          <p:cNvGrpSpPr/>
          <p:nvPr/>
        </p:nvGrpSpPr>
        <p:grpSpPr>
          <a:xfrm>
            <a:off x="5394960" y="3097530"/>
            <a:ext cx="1360170" cy="697230"/>
            <a:chOff x="5394960" y="3097530"/>
            <a:chExt cx="1360170" cy="69723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ED6ECE-2ECB-BD40-9BA9-92882F05EE95}"/>
                </a:ext>
              </a:extLst>
            </p:cNvPr>
            <p:cNvCxnSpPr/>
            <p:nvPr/>
          </p:nvCxnSpPr>
          <p:spPr>
            <a:xfrm>
              <a:off x="5394960" y="3097530"/>
              <a:ext cx="914400" cy="0"/>
            </a:xfrm>
            <a:prstGeom prst="line">
              <a:avLst/>
            </a:prstGeom>
            <a:ln w="2222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B1DDD94-28B6-3846-A401-0A1A7769DA6B}"/>
                </a:ext>
              </a:extLst>
            </p:cNvPr>
            <p:cNvCxnSpPr>
              <a:cxnSpLocks/>
            </p:cNvCxnSpPr>
            <p:nvPr/>
          </p:nvCxnSpPr>
          <p:spPr>
            <a:xfrm>
              <a:off x="6518910" y="3101340"/>
              <a:ext cx="236220" cy="0"/>
            </a:xfrm>
            <a:prstGeom prst="line">
              <a:avLst/>
            </a:prstGeom>
            <a:ln w="2222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3499FD9-3383-E646-9551-C3BF8C8ED949}"/>
                </a:ext>
              </a:extLst>
            </p:cNvPr>
            <p:cNvCxnSpPr>
              <a:cxnSpLocks/>
            </p:cNvCxnSpPr>
            <p:nvPr/>
          </p:nvCxnSpPr>
          <p:spPr>
            <a:xfrm>
              <a:off x="6755130" y="3097530"/>
              <a:ext cx="0" cy="697230"/>
            </a:xfrm>
            <a:prstGeom prst="line">
              <a:avLst/>
            </a:prstGeom>
            <a:ln w="2222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A27BB-8D86-6246-381C-EB03E1105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56600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1C35-E093-2C41-89A0-35663CF4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Domain Advantage?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694DAFA-DDEE-584C-ADEB-D5C6B981A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9" y="1735416"/>
            <a:ext cx="3759200" cy="4191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12C39-B2E7-5444-9283-9D2231DF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4EDD94-6266-3A4E-BDBC-398702E03AD4}"/>
              </a:ext>
            </a:extLst>
          </p:cNvPr>
          <p:cNvSpPr txBox="1"/>
          <p:nvPr/>
        </p:nvSpPr>
        <p:spPr>
          <a:xfrm>
            <a:off x="4665338" y="6111082"/>
            <a:ext cx="4478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www.dimensions.guide</a:t>
            </a:r>
            <a:r>
              <a:rPr lang="en-US" sz="1200" dirty="0"/>
              <a:t>/element/apple-iphone-6s-6s-plus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F7822F-09DB-9442-9C32-67EBA1784BFE}"/>
              </a:ext>
            </a:extLst>
          </p:cNvPr>
          <p:cNvSpPr txBox="1"/>
          <p:nvPr/>
        </p:nvSpPr>
        <p:spPr>
          <a:xfrm>
            <a:off x="160020" y="5741750"/>
            <a:ext cx="473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www.bluebookofpianos.com</a:t>
            </a:r>
            <a:r>
              <a:rPr lang="en-US" dirty="0"/>
              <a:t>/</a:t>
            </a:r>
            <a:r>
              <a:rPr lang="en-US" dirty="0" err="1"/>
              <a:t>types.html</a:t>
            </a:r>
            <a:endParaRPr lang="en-US" dirty="0"/>
          </a:p>
        </p:txBody>
      </p:sp>
      <p:pic>
        <p:nvPicPr>
          <p:cNvPr id="10" name="Picture 9" descr="A close up of a map&#13;&#10;&#13;&#10;Description automatically generated">
            <a:extLst>
              <a:ext uri="{FF2B5EF4-FFF2-40B4-BE49-F238E27FC236}">
                <a16:creationId xmlns:a16="http://schemas.microsoft.com/office/drawing/2014/main" id="{4B2C957E-B2F2-EF46-B76C-7FC16DCC7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09" y="2038430"/>
            <a:ext cx="3703320" cy="3703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85D499-A4E7-D54C-9552-FB02515C49DB}"/>
              </a:ext>
            </a:extLst>
          </p:cNvPr>
          <p:cNvSpPr txBox="1"/>
          <p:nvPr/>
        </p:nvSpPr>
        <p:spPr>
          <a:xfrm>
            <a:off x="1211580" y="139446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1.5m x 2.4m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0325B3-8885-264C-84C6-49A47A54FC56}"/>
              </a:ext>
            </a:extLst>
          </p:cNvPr>
          <p:cNvSpPr txBox="1"/>
          <p:nvPr/>
        </p:nvSpPr>
        <p:spPr>
          <a:xfrm>
            <a:off x="5921066" y="166473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0.07m x 0.14m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D5CE8-FE12-57CC-2A34-F10F0AF6F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761372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1C35-E093-2C41-89A0-35663CF4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Domain Advantage?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12C39-B2E7-5444-9283-9D2231DF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4EDD94-6266-3A4E-BDBC-398702E03AD4}"/>
              </a:ext>
            </a:extLst>
          </p:cNvPr>
          <p:cNvSpPr txBox="1"/>
          <p:nvPr/>
        </p:nvSpPr>
        <p:spPr>
          <a:xfrm>
            <a:off x="4665338" y="6111082"/>
            <a:ext cx="4478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www.dimensions.guide</a:t>
            </a:r>
            <a:r>
              <a:rPr lang="en-US" sz="1200" dirty="0"/>
              <a:t>/element/apple-iphone-6s-6s-plus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F7822F-09DB-9442-9C32-67EBA1784BFE}"/>
              </a:ext>
            </a:extLst>
          </p:cNvPr>
          <p:cNvSpPr txBox="1"/>
          <p:nvPr/>
        </p:nvSpPr>
        <p:spPr>
          <a:xfrm>
            <a:off x="160020" y="5741750"/>
            <a:ext cx="473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www.bluebookofpianos.com</a:t>
            </a:r>
            <a:r>
              <a:rPr lang="en-US" dirty="0"/>
              <a:t>/</a:t>
            </a:r>
            <a:r>
              <a:rPr lang="en-US" dirty="0" err="1"/>
              <a:t>types.html</a:t>
            </a:r>
            <a:endParaRPr lang="en-US" dirty="0"/>
          </a:p>
        </p:txBody>
      </p:sp>
      <p:pic>
        <p:nvPicPr>
          <p:cNvPr id="10" name="Picture 9" descr="A close up of a map&#13;&#10;&#13;&#10;Description automatically generated">
            <a:extLst>
              <a:ext uri="{FF2B5EF4-FFF2-40B4-BE49-F238E27FC236}">
                <a16:creationId xmlns:a16="http://schemas.microsoft.com/office/drawing/2014/main" id="{4B2C957E-B2F2-EF46-B76C-7FC16DCC7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317" y="4834428"/>
            <a:ext cx="1153633" cy="1153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5734B-E8BA-C948-8040-C230B3B2C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" y="1541443"/>
            <a:ext cx="8686800" cy="4846638"/>
          </a:xfrm>
        </p:spPr>
        <p:txBody>
          <a:bodyPr/>
          <a:lstStyle/>
          <a:p>
            <a:r>
              <a:rPr lang="en-US" dirty="0"/>
              <a:t>Can produce (receive) many frequencies</a:t>
            </a:r>
          </a:p>
          <a:p>
            <a:pPr lvl="1"/>
            <a:r>
              <a:rPr lang="en-US" dirty="0"/>
              <a:t>Without large number of strings (vibrators, pipes)</a:t>
            </a:r>
          </a:p>
          <a:p>
            <a:pPr lvl="1"/>
            <a:r>
              <a:rPr lang="en-US" dirty="0"/>
              <a:t>Without large footprint for strings and resonant cavities</a:t>
            </a:r>
          </a:p>
          <a:p>
            <a:r>
              <a:rPr lang="en-US" dirty="0"/>
              <a:t>Smaller/cheaper</a:t>
            </a:r>
          </a:p>
          <a:p>
            <a:pPr lvl="1"/>
            <a:r>
              <a:rPr lang="en-US" dirty="0"/>
              <a:t>Exploiting cheap processing</a:t>
            </a:r>
            <a:br>
              <a:rPr lang="en-US" dirty="0"/>
            </a:br>
            <a:r>
              <a:rPr lang="en-US" dirty="0"/>
              <a:t>from Moore’s Law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1FC7FB83-F702-7744-9FA0-C7B7410F9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98" y="3429000"/>
            <a:ext cx="2295400" cy="2559061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8FC200-0C0F-5CF9-A245-16F8B012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921481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6F22F4-D592-E742-9AA8-E912E1B31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40441AB-A7CF-6E4A-87E4-B710207CC6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0E8A4-A6E0-C94A-8F48-8051A74E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5E5EC1-0C80-1DE5-DD2F-726ED1771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04CBC-B2BE-BADA-F588-32E3A4206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1500 - Spring 2023 DeHon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44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Ear to Engineering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With knowledge of structure/function of ear:</a:t>
            </a:r>
          </a:p>
          <a:p>
            <a:pPr lvl="1"/>
            <a:r>
              <a:rPr lang="en-US" sz="2000" dirty="0"/>
              <a:t>We can model cochlea’s behavior as </a:t>
            </a:r>
            <a:r>
              <a:rPr lang="en-US" sz="2000" u="sng" dirty="0"/>
              <a:t>bank of filters</a:t>
            </a:r>
            <a:r>
              <a:rPr lang="en-US" sz="2000" dirty="0"/>
              <a:t> / </a:t>
            </a:r>
            <a:r>
              <a:rPr lang="en-US" sz="2000" dirty="0" err="1"/>
              <a:t>bandpass</a:t>
            </a:r>
            <a:r>
              <a:rPr lang="en-US" sz="2000" dirty="0"/>
              <a:t> filters</a:t>
            </a:r>
          </a:p>
          <a:p>
            <a:pPr lvl="2"/>
            <a:r>
              <a:rPr lang="en-US" sz="1600" dirty="0"/>
              <a:t>Cochlea breaks down auditory input into frequency ranges</a:t>
            </a:r>
          </a:p>
          <a:p>
            <a:pPr lvl="2"/>
            <a:r>
              <a:rPr lang="en-US" sz="1600" dirty="0"/>
              <a:t>Sends different frequencies down different nerve pathways!</a:t>
            </a:r>
          </a:p>
          <a:p>
            <a:pPr lvl="2"/>
            <a:r>
              <a:rPr lang="en-US" sz="1600" dirty="0"/>
              <a:t>Each physical region responsible for a range of frequencies.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6531429" y="3265714"/>
            <a:ext cx="339634" cy="3095897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37405" y="3683716"/>
            <a:ext cx="25699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Each Frequency</a:t>
            </a:r>
          </a:p>
          <a:p>
            <a:pPr algn="ctr"/>
            <a:r>
              <a:rPr lang="en-US" dirty="0"/>
              <a:t>encoded independently</a:t>
            </a:r>
          </a:p>
          <a:p>
            <a:pPr algn="ctr"/>
            <a:r>
              <a:rPr lang="en-US" dirty="0"/>
              <a:t>on the auditory nerve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Brain ultimately </a:t>
            </a:r>
          </a:p>
          <a:p>
            <a:pPr algn="ctr"/>
            <a:r>
              <a:rPr lang="en-US" dirty="0"/>
              <a:t>“interprets” these </a:t>
            </a:r>
          </a:p>
          <a:p>
            <a:pPr algn="ctr"/>
            <a:r>
              <a:rPr lang="en-US" dirty="0"/>
              <a:t>Encoded signals </a:t>
            </a:r>
          </a:p>
          <a:p>
            <a:pPr algn="ctr"/>
            <a:r>
              <a:rPr lang="en-US" dirty="0"/>
              <a:t>as sound</a:t>
            </a:r>
          </a:p>
        </p:txBody>
      </p:sp>
      <p:pic>
        <p:nvPicPr>
          <p:cNvPr id="10" name="Picture 9" descr="Pages from MunkongJuang-IEEESP'08-AuditoryPerceptionCognition-6-Ear">
            <a:extLst>
              <a:ext uri="{FF2B5EF4-FFF2-40B4-BE49-F238E27FC236}">
                <a16:creationId xmlns:a16="http://schemas.microsoft.com/office/drawing/2014/main" id="{CFD9F939-C321-3E49-954A-F2EEFE33A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3327" t="61246" r="10903" b="13269"/>
          <a:stretch/>
        </p:blipFill>
        <p:spPr bwMode="auto">
          <a:xfrm>
            <a:off x="911136" y="3312431"/>
            <a:ext cx="5158194" cy="3049180"/>
          </a:xfrm>
          <a:prstGeom prst="rect">
            <a:avLst/>
          </a:prstGeom>
          <a:noFill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3B6E0B-C4D8-C24F-9784-F91BFE69C031}"/>
              </a:ext>
            </a:extLst>
          </p:cNvPr>
          <p:cNvCxnSpPr/>
          <p:nvPr/>
        </p:nvCxnSpPr>
        <p:spPr>
          <a:xfrm flipH="1">
            <a:off x="765810" y="4526280"/>
            <a:ext cx="1988820" cy="914400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231DFE-C8C7-8C4A-8147-10F98A38585F}"/>
              </a:ext>
            </a:extLst>
          </p:cNvPr>
          <p:cNvCxnSpPr>
            <a:cxnSpLocks/>
          </p:cNvCxnSpPr>
          <p:nvPr/>
        </p:nvCxnSpPr>
        <p:spPr>
          <a:xfrm flipH="1">
            <a:off x="844460" y="4583975"/>
            <a:ext cx="2141220" cy="876300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D1C3DC-579E-6349-A396-B6179D0939E3}"/>
              </a:ext>
            </a:extLst>
          </p:cNvPr>
          <p:cNvCxnSpPr>
            <a:cxnSpLocks/>
          </p:cNvCxnSpPr>
          <p:nvPr/>
        </p:nvCxnSpPr>
        <p:spPr>
          <a:xfrm flipH="1">
            <a:off x="911136" y="4698275"/>
            <a:ext cx="2226944" cy="819695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40E30A-7F4C-2D4A-849F-537C4DE5938A}"/>
              </a:ext>
            </a:extLst>
          </p:cNvPr>
          <p:cNvCxnSpPr>
            <a:cxnSpLocks/>
          </p:cNvCxnSpPr>
          <p:nvPr/>
        </p:nvCxnSpPr>
        <p:spPr>
          <a:xfrm flipH="1">
            <a:off x="911136" y="4788690"/>
            <a:ext cx="2376760" cy="843580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8996C6-B5D1-C941-8A06-75BA86C97162}"/>
              </a:ext>
            </a:extLst>
          </p:cNvPr>
          <p:cNvCxnSpPr>
            <a:cxnSpLocks/>
          </p:cNvCxnSpPr>
          <p:nvPr/>
        </p:nvCxnSpPr>
        <p:spPr>
          <a:xfrm flipH="1">
            <a:off x="911136" y="4918488"/>
            <a:ext cx="2522086" cy="800549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7461F9-E888-434F-9793-5140572B71F5}"/>
              </a:ext>
            </a:extLst>
          </p:cNvPr>
          <p:cNvCxnSpPr>
            <a:cxnSpLocks/>
          </p:cNvCxnSpPr>
          <p:nvPr/>
        </p:nvCxnSpPr>
        <p:spPr>
          <a:xfrm flipH="1">
            <a:off x="925693" y="5022125"/>
            <a:ext cx="2599647" cy="858822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0225A00-9C84-C347-91F9-24E7A1CC246F}"/>
              </a:ext>
            </a:extLst>
          </p:cNvPr>
          <p:cNvCxnSpPr>
            <a:cxnSpLocks/>
          </p:cNvCxnSpPr>
          <p:nvPr/>
        </p:nvCxnSpPr>
        <p:spPr>
          <a:xfrm flipH="1">
            <a:off x="940251" y="5097267"/>
            <a:ext cx="2804165" cy="887317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0746BC-B2A7-CC42-AE0D-AB42C137AC37}"/>
              </a:ext>
            </a:extLst>
          </p:cNvPr>
          <p:cNvCxnSpPr>
            <a:cxnSpLocks/>
          </p:cNvCxnSpPr>
          <p:nvPr/>
        </p:nvCxnSpPr>
        <p:spPr>
          <a:xfrm flipH="1">
            <a:off x="954810" y="5231995"/>
            <a:ext cx="2934932" cy="827731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0558F1A-AD28-F048-8EC4-3743DFE49FC9}"/>
              </a:ext>
            </a:extLst>
          </p:cNvPr>
          <p:cNvCxnSpPr>
            <a:cxnSpLocks/>
          </p:cNvCxnSpPr>
          <p:nvPr/>
        </p:nvCxnSpPr>
        <p:spPr>
          <a:xfrm flipH="1">
            <a:off x="979982" y="5342743"/>
            <a:ext cx="3015736" cy="782410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6B7170-E67E-0744-9072-1AFCDE421702}"/>
              </a:ext>
            </a:extLst>
          </p:cNvPr>
          <p:cNvCxnSpPr>
            <a:cxnSpLocks/>
          </p:cNvCxnSpPr>
          <p:nvPr/>
        </p:nvCxnSpPr>
        <p:spPr>
          <a:xfrm flipH="1">
            <a:off x="1005154" y="5460275"/>
            <a:ext cx="3135890" cy="775626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E0E85A8-4071-A646-8EDF-BF6A5DB7D90E}"/>
              </a:ext>
            </a:extLst>
          </p:cNvPr>
          <p:cNvCxnSpPr>
            <a:cxnSpLocks/>
          </p:cNvCxnSpPr>
          <p:nvPr/>
        </p:nvCxnSpPr>
        <p:spPr>
          <a:xfrm flipH="1">
            <a:off x="1030326" y="5628718"/>
            <a:ext cx="3427491" cy="724715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2DDF80C-2001-844E-A729-07D284346A8C}"/>
              </a:ext>
            </a:extLst>
          </p:cNvPr>
          <p:cNvSpPr txBox="1"/>
          <p:nvPr/>
        </p:nvSpPr>
        <p:spPr>
          <a:xfrm>
            <a:off x="-26374" y="5408315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Bundle</a:t>
            </a:r>
          </a:p>
          <a:p>
            <a:r>
              <a:rPr lang="en-US" dirty="0"/>
              <a:t>Of </a:t>
            </a:r>
          </a:p>
          <a:p>
            <a:r>
              <a:rPr lang="en-US" dirty="0"/>
              <a:t>Neurons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7AE03D-5877-0F65-67C3-EF1FDF02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18776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adleystump.com/wp-content/uploads/2013/07/coffee-cup-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88" y="4133727"/>
            <a:ext cx="3341226" cy="250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know how to avoid aliasing…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is a filter you ask?</a:t>
            </a:r>
          </a:p>
          <a:p>
            <a:pPr lvl="1"/>
            <a:r>
              <a:rPr lang="en-US" sz="1600" dirty="0"/>
              <a:t>Imagine a coffee filter…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rapezoid 8"/>
          <p:cNvSpPr/>
          <p:nvPr/>
        </p:nvSpPr>
        <p:spPr>
          <a:xfrm flipV="1">
            <a:off x="1893932" y="3396753"/>
            <a:ext cx="1863969" cy="822373"/>
          </a:xfrm>
          <a:prstGeom prst="trapezoid">
            <a:avLst>
              <a:gd name="adj" fmla="val 55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76633" y="405148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55703" y="405148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46203" y="405148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32893" y="4052658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15773" y="4052658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56643" y="389146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35713" y="389146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26213" y="389146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12903" y="3892638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51893" y="372235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30963" y="372235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21463" y="372235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631903" y="356233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10973" y="356233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22756" y="3396754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lock Arc 30"/>
          <p:cNvSpPr/>
          <p:nvPr/>
        </p:nvSpPr>
        <p:spPr>
          <a:xfrm>
            <a:off x="1732563" y="2234324"/>
            <a:ext cx="1203767" cy="1242440"/>
          </a:xfrm>
          <a:prstGeom prst="blockArc">
            <a:avLst>
              <a:gd name="adj1" fmla="val 1450195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913" y="2855544"/>
            <a:ext cx="179070" cy="5412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dirty="0"/>
              <a:t>WATER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555" y="2326502"/>
            <a:ext cx="1540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Water,</a:t>
            </a:r>
          </a:p>
          <a:p>
            <a:pPr algn="ctr"/>
            <a:r>
              <a:rPr lang="en-US" sz="1600" dirty="0"/>
              <a:t>Ground coffee </a:t>
            </a:r>
          </a:p>
          <a:p>
            <a:pPr algn="ctr"/>
            <a:r>
              <a:rPr lang="en-US" sz="1600" dirty="0"/>
              <a:t>beans go into</a:t>
            </a:r>
          </a:p>
          <a:p>
            <a:pPr algn="ctr"/>
            <a:r>
              <a:rPr lang="en-US" sz="1600" dirty="0"/>
              <a:t>Filter…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21433" y="4783485"/>
            <a:ext cx="20441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Only delicious</a:t>
            </a:r>
          </a:p>
          <a:p>
            <a:pPr algn="ctr"/>
            <a:r>
              <a:rPr lang="en-US" sz="1600" dirty="0"/>
              <a:t>coffee passes</a:t>
            </a:r>
          </a:p>
          <a:p>
            <a:pPr algn="ctr"/>
            <a:r>
              <a:rPr lang="en-US" sz="1600" dirty="0"/>
              <a:t>through filter…</a:t>
            </a:r>
          </a:p>
          <a:p>
            <a:pPr algn="ctr"/>
            <a:r>
              <a:rPr lang="en-US" sz="1600" dirty="0"/>
              <a:t>“grinds” cannot pass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25103" y="4219126"/>
            <a:ext cx="179070" cy="541209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800" dirty="0"/>
              <a:t>COFFEE</a:t>
            </a:r>
          </a:p>
        </p:txBody>
      </p:sp>
      <p:sp>
        <p:nvSpPr>
          <p:cNvPr id="18" name="TextBox 17"/>
          <p:cNvSpPr txBox="1"/>
          <p:nvPr/>
        </p:nvSpPr>
        <p:spPr>
          <a:xfrm rot="18079704">
            <a:off x="2114666" y="3564395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grinds</a:t>
            </a:r>
          </a:p>
        </p:txBody>
      </p:sp>
      <p:sp>
        <p:nvSpPr>
          <p:cNvPr id="34" name="TextBox 33"/>
          <p:cNvSpPr txBox="1"/>
          <p:nvPr/>
        </p:nvSpPr>
        <p:spPr>
          <a:xfrm rot="3381772">
            <a:off x="2857391" y="358947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grinds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0527" y="3691434"/>
            <a:ext cx="1224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Coffee Filter</a:t>
            </a:r>
          </a:p>
        </p:txBody>
      </p:sp>
      <p:cxnSp>
        <p:nvCxnSpPr>
          <p:cNvPr id="27" name="Straight Arrow Connector 26"/>
          <p:cNvCxnSpPr>
            <a:stCxn id="35" idx="3"/>
          </p:cNvCxnSpPr>
          <p:nvPr/>
        </p:nvCxnSpPr>
        <p:spPr>
          <a:xfrm flipV="1">
            <a:off x="1685478" y="3844153"/>
            <a:ext cx="343280" cy="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rapezoid 36"/>
          <p:cNvSpPr/>
          <p:nvPr/>
        </p:nvSpPr>
        <p:spPr>
          <a:xfrm flipV="1">
            <a:off x="4754785" y="3410401"/>
            <a:ext cx="1863969" cy="822373"/>
          </a:xfrm>
          <a:prstGeom prst="trapezoid">
            <a:avLst>
              <a:gd name="adj" fmla="val 55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098559" y="3495948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Electronic</a:t>
            </a:r>
          </a:p>
          <a:p>
            <a:pPr algn="ctr"/>
            <a:r>
              <a:rPr lang="en-US" dirty="0"/>
              <a:t>Filter</a:t>
            </a:r>
          </a:p>
        </p:txBody>
      </p:sp>
      <p:pic>
        <p:nvPicPr>
          <p:cNvPr id="95236" name="Picture 4" descr="File:EM Spectrum Properties edit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t="7512" b="76082"/>
          <a:stretch/>
        </p:blipFill>
        <p:spPr bwMode="auto">
          <a:xfrm rot="5400000">
            <a:off x="4560527" y="1931142"/>
            <a:ext cx="2273823" cy="6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File:EM Spectrum Properties edit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t="7512" r="33153" b="76082"/>
          <a:stretch/>
        </p:blipFill>
        <p:spPr bwMode="auto">
          <a:xfrm rot="5400000">
            <a:off x="5007864" y="4622301"/>
            <a:ext cx="1357807" cy="6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Left Brace 45"/>
          <p:cNvSpPr/>
          <p:nvPr/>
        </p:nvSpPr>
        <p:spPr>
          <a:xfrm flipH="1">
            <a:off x="6192433" y="1106747"/>
            <a:ext cx="532435" cy="222137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686622" y="1757930"/>
            <a:ext cx="1999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Signals ranging </a:t>
            </a:r>
          </a:p>
          <a:p>
            <a:pPr algn="ctr"/>
            <a:r>
              <a:rPr lang="en-US" sz="1600" dirty="0"/>
              <a:t>in frequencies </a:t>
            </a:r>
          </a:p>
          <a:p>
            <a:pPr algn="ctr"/>
            <a:r>
              <a:rPr lang="en-US" sz="1600" dirty="0"/>
              <a:t>from 20Hz to 40kHz</a:t>
            </a:r>
          </a:p>
          <a:p>
            <a:pPr algn="ctr"/>
            <a:r>
              <a:rPr lang="en-US" sz="1600" dirty="0"/>
              <a:t>(100KHz, …)</a:t>
            </a:r>
          </a:p>
          <a:p>
            <a:pPr algn="ctr"/>
            <a:r>
              <a:rPr lang="en-US" sz="1600" dirty="0"/>
              <a:t>go into filter</a:t>
            </a:r>
          </a:p>
        </p:txBody>
      </p:sp>
      <p:sp>
        <p:nvSpPr>
          <p:cNvPr id="51" name="Left Brace 50"/>
          <p:cNvSpPr/>
          <p:nvPr/>
        </p:nvSpPr>
        <p:spPr>
          <a:xfrm flipH="1">
            <a:off x="6192432" y="4283634"/>
            <a:ext cx="532435" cy="141111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686622" y="4483392"/>
            <a:ext cx="1999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Only “delicious”</a:t>
            </a:r>
          </a:p>
          <a:p>
            <a:pPr algn="ctr"/>
            <a:r>
              <a:rPr lang="en-US" sz="1600" dirty="0"/>
              <a:t>signals ranging</a:t>
            </a:r>
          </a:p>
          <a:p>
            <a:pPr algn="ctr"/>
            <a:r>
              <a:rPr lang="en-US" sz="1600" dirty="0"/>
              <a:t>from 20Hz to 20kHz</a:t>
            </a:r>
          </a:p>
          <a:p>
            <a:pPr algn="ctr"/>
            <a:r>
              <a:rPr lang="en-US" sz="1600" dirty="0"/>
              <a:t>pass through filter</a:t>
            </a:r>
          </a:p>
          <a:p>
            <a:pPr algn="ctr"/>
            <a:r>
              <a:rPr lang="en-US" sz="1600" dirty="0"/>
              <a:t>(aka Audio Signals)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51385" y="3499131"/>
            <a:ext cx="22926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Called a “low pass” filter</a:t>
            </a:r>
          </a:p>
          <a:p>
            <a:pPr algn="ctr"/>
            <a:r>
              <a:rPr lang="en-US" sz="1400" b="1" i="1" dirty="0"/>
              <a:t>Has a “cutoff” frequency</a:t>
            </a:r>
          </a:p>
          <a:p>
            <a:pPr algn="ctr"/>
            <a:r>
              <a:rPr lang="en-US" sz="1400" b="1" i="1" dirty="0"/>
              <a:t>of 20 kHz</a:t>
            </a:r>
          </a:p>
          <a:p>
            <a:pPr algn="ctr"/>
            <a:endParaRPr lang="en-US" sz="1400" b="1" i="1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6559005" y="3848625"/>
            <a:ext cx="343280" cy="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96CA1-1C88-0F2A-4F61-62213661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C5641-BC40-39A7-FE92-B6808D426231}"/>
              </a:ext>
            </a:extLst>
          </p:cNvPr>
          <p:cNvSpPr txBox="1"/>
          <p:nvPr/>
        </p:nvSpPr>
        <p:spPr>
          <a:xfrm>
            <a:off x="304800" y="-1518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Recall -- Day 5 -- filter</a:t>
            </a:r>
          </a:p>
        </p:txBody>
      </p:sp>
    </p:spTree>
    <p:extLst>
      <p:ext uri="{BB962C8B-B14F-4D97-AF65-F5344CB8AC3E}">
        <p14:creationId xmlns:p14="http://schemas.microsoft.com/office/powerpoint/2010/main" val="2719438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5870-2693-8A92-C883-DD7F46159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AFD29-D64D-E732-61D2-B40521A4F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anti-aliasing saw low-pass filter </a:t>
            </a:r>
          </a:p>
          <a:p>
            <a:pPr lvl="1"/>
            <a:r>
              <a:rPr lang="en-US" dirty="0"/>
              <a:t>Only allow low frequencies to pass through</a:t>
            </a:r>
          </a:p>
          <a:p>
            <a:endParaRPr lang="en-US" dirty="0"/>
          </a:p>
          <a:p>
            <a:r>
              <a:rPr lang="en-US" dirty="0"/>
              <a:t>General, can develop filters that select a range of signals</a:t>
            </a:r>
          </a:p>
          <a:p>
            <a:endParaRPr lang="en-US" dirty="0"/>
          </a:p>
          <a:p>
            <a:r>
              <a:rPr lang="en-US" dirty="0"/>
              <a:t>Band-pass filter </a:t>
            </a:r>
          </a:p>
          <a:p>
            <a:pPr lvl="1"/>
            <a:r>
              <a:rPr lang="en-US" dirty="0"/>
              <a:t>Only allow frequencies in a ”band” </a:t>
            </a:r>
          </a:p>
          <a:p>
            <a:pPr lvl="1"/>
            <a:r>
              <a:rPr lang="en-US" dirty="0"/>
              <a:t>Between some low cutoff frequency and high cutoff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38941-A4EC-4FE0-E87B-D462EB44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BBDF9-311B-8AD7-ACAB-0C58865D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5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Physical Ear – Limits of Human Perception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94" y="1554162"/>
            <a:ext cx="9073606" cy="4846638"/>
          </a:xfrm>
        </p:spPr>
        <p:txBody>
          <a:bodyPr>
            <a:noAutofit/>
          </a:bodyPr>
          <a:lstStyle/>
          <a:p>
            <a:r>
              <a:rPr lang="en-US" dirty="0"/>
              <a:t>Critical Frequency Bands</a:t>
            </a:r>
          </a:p>
          <a:p>
            <a:pPr lvl="1"/>
            <a:r>
              <a:rPr lang="en-US" dirty="0"/>
              <a:t>Refers to ‘frequency bandwidth’ of each regions in the ear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742950" lvl="2" indent="-342900">
              <a:buFont typeface="Wingdings 2"/>
              <a:buChar char=""/>
            </a:pPr>
            <a:r>
              <a:rPr lang="en-US" sz="2400" dirty="0"/>
              <a:t>A ‘sharply tuned’ filter has good frequency resolution</a:t>
            </a:r>
          </a:p>
          <a:p>
            <a:pPr marL="1200150" lvl="3" indent="-342900">
              <a:buFont typeface="Wingdings 2"/>
              <a:buChar char=""/>
            </a:pPr>
            <a:r>
              <a:rPr lang="en-US" sz="2400" dirty="0"/>
              <a:t>Allows frequencies in band pass well, but not others</a:t>
            </a:r>
          </a:p>
          <a:p>
            <a:pPr marL="1200150" lvl="3" indent="-342900">
              <a:buFont typeface="Wingdings 2"/>
              <a:buChar char=""/>
            </a:pPr>
            <a:r>
              <a:rPr lang="en-US" sz="2400" dirty="0"/>
              <a:t>Brain can then ‘resolve’ different frequencies</a:t>
            </a:r>
          </a:p>
          <a:p>
            <a:endParaRPr lang="en-US" dirty="0"/>
          </a:p>
          <a:p>
            <a:endParaRPr lang="en-US" sz="2000" i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" name="Picture 2" descr="File:Band-pass filter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85" y="2467553"/>
            <a:ext cx="4808311" cy="269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46" y="2474810"/>
            <a:ext cx="2286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656" y="2470855"/>
            <a:ext cx="2286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" y="2479890"/>
            <a:ext cx="2286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06" y="2479890"/>
            <a:ext cx="2286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1B85D-2636-8CF3-7046-84496F2C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6187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Critical Frequency Bands – How many?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4577" y="1554162"/>
            <a:ext cx="322707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“Bark” scale – </a:t>
            </a:r>
          </a:p>
          <a:p>
            <a:pPr lvl="1"/>
            <a:r>
              <a:rPr lang="en-US" sz="2000" dirty="0"/>
              <a:t>Maps frequency intervals into their respective critical band number</a:t>
            </a:r>
          </a:p>
          <a:p>
            <a:pPr lvl="1"/>
            <a:endParaRPr lang="en-US" sz="20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F4CE-CBB6-45DA-B418-231560850773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6A2035-3414-344F-B069-B45088555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817377"/>
              </p:ext>
            </p:extLst>
          </p:nvPr>
        </p:nvGraphicFramePr>
        <p:xfrm>
          <a:off x="2964181" y="1295400"/>
          <a:ext cx="2910841" cy="5030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2">
                  <a:extLst>
                    <a:ext uri="{9D8B030D-6E8A-4147-A177-3AD203B41FA5}">
                      <a16:colId xmlns:a16="http://schemas.microsoft.com/office/drawing/2014/main" val="185877797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429178270"/>
                    </a:ext>
                  </a:extLst>
                </a:gridCol>
                <a:gridCol w="834390">
                  <a:extLst>
                    <a:ext uri="{9D8B030D-6E8A-4147-A177-3AD203B41FA5}">
                      <a16:colId xmlns:a16="http://schemas.microsoft.com/office/drawing/2014/main" val="2763587362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624736615"/>
                    </a:ext>
                  </a:extLst>
                </a:gridCol>
              </a:tblGrid>
              <a:tr h="3048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Center Freq.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Cut-off Freq.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Bandwidth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3084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br>
                        <a:rPr lang="en-US" dirty="0">
                          <a:effectLst/>
                          <a:latin typeface="Helvetica" pitchFamily="2" charset="0"/>
                        </a:rPr>
                      </a:br>
                      <a:endParaRPr lang="en-US" dirty="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br>
                        <a:rPr lang="en-US" dirty="0">
                          <a:effectLst/>
                          <a:latin typeface="Helvetica" pitchFamily="2" charset="0"/>
                        </a:rPr>
                      </a:br>
                      <a:endParaRPr lang="en-US" dirty="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4261346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884697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691738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61215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5670661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2997430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409488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480621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52523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1808663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233676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9061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7448686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F16529B-379F-284A-8E55-C4EAE45FE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253373"/>
              </p:ext>
            </p:extLst>
          </p:nvPr>
        </p:nvGraphicFramePr>
        <p:xfrm>
          <a:off x="6060186" y="1283652"/>
          <a:ext cx="3009901" cy="478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031">
                  <a:extLst>
                    <a:ext uri="{9D8B030D-6E8A-4147-A177-3AD203B41FA5}">
                      <a16:colId xmlns:a16="http://schemas.microsoft.com/office/drawing/2014/main" val="1858777978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1429178270"/>
                    </a:ext>
                  </a:extLst>
                </a:gridCol>
                <a:gridCol w="834390">
                  <a:extLst>
                    <a:ext uri="{9D8B030D-6E8A-4147-A177-3AD203B41FA5}">
                      <a16:colId xmlns:a16="http://schemas.microsoft.com/office/drawing/2014/main" val="2763587362"/>
                    </a:ext>
                  </a:extLst>
                </a:gridCol>
                <a:gridCol w="765810">
                  <a:extLst>
                    <a:ext uri="{9D8B030D-6E8A-4147-A177-3AD203B41FA5}">
                      <a16:colId xmlns:a16="http://schemas.microsoft.com/office/drawing/2014/main" val="2624736615"/>
                    </a:ext>
                  </a:extLst>
                </a:gridCol>
              </a:tblGrid>
              <a:tr h="3048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Center Freq.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Cut-off Freq. (Hz)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Bandwidth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3084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4261346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884697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691738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61215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5670661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2997430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409488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480621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52523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1808663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233676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9061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74486866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B8438F-3AD1-0530-C167-76448ACB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952717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Critical Frequency Bands – How many?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4577" y="1554162"/>
            <a:ext cx="322707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“Bark” scale – </a:t>
            </a:r>
          </a:p>
          <a:p>
            <a:pPr lvl="1"/>
            <a:r>
              <a:rPr lang="en-US" sz="2000" dirty="0"/>
              <a:t>Maps frequency intervals into their respective critical band number</a:t>
            </a:r>
          </a:p>
          <a:p>
            <a:pPr lvl="1"/>
            <a:r>
              <a:rPr lang="en-US" sz="2000" dirty="0"/>
              <a:t>24 frequency bins (or “barks”), get wider as frequency increases!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F4CE-CBB6-45DA-B418-231560850773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6A2035-3414-344F-B069-B45088555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403618"/>
              </p:ext>
            </p:extLst>
          </p:nvPr>
        </p:nvGraphicFramePr>
        <p:xfrm>
          <a:off x="2964181" y="1295400"/>
          <a:ext cx="2910841" cy="5030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2">
                  <a:extLst>
                    <a:ext uri="{9D8B030D-6E8A-4147-A177-3AD203B41FA5}">
                      <a16:colId xmlns:a16="http://schemas.microsoft.com/office/drawing/2014/main" val="185877797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429178270"/>
                    </a:ext>
                  </a:extLst>
                </a:gridCol>
                <a:gridCol w="834390">
                  <a:extLst>
                    <a:ext uri="{9D8B030D-6E8A-4147-A177-3AD203B41FA5}">
                      <a16:colId xmlns:a16="http://schemas.microsoft.com/office/drawing/2014/main" val="2763587362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624736615"/>
                    </a:ext>
                  </a:extLst>
                </a:gridCol>
              </a:tblGrid>
              <a:tr h="3048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Center Freq.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Cut-off Freq.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Bandwidth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3084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br>
                        <a:rPr lang="en-US" dirty="0">
                          <a:effectLst/>
                          <a:latin typeface="Helvetica" pitchFamily="2" charset="0"/>
                        </a:rPr>
                      </a:br>
                      <a:endParaRPr lang="en-US" dirty="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br>
                        <a:rPr lang="en-US" dirty="0">
                          <a:effectLst/>
                          <a:latin typeface="Helvetica" pitchFamily="2" charset="0"/>
                        </a:rPr>
                      </a:br>
                      <a:endParaRPr lang="en-US" dirty="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4261346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884697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691738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61215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5670661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2997430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409488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480621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52523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1808663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233676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9061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7448686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F16529B-379F-284A-8E55-C4EAE45FE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920355"/>
              </p:ext>
            </p:extLst>
          </p:nvPr>
        </p:nvGraphicFramePr>
        <p:xfrm>
          <a:off x="6060186" y="1283652"/>
          <a:ext cx="3009901" cy="478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031">
                  <a:extLst>
                    <a:ext uri="{9D8B030D-6E8A-4147-A177-3AD203B41FA5}">
                      <a16:colId xmlns:a16="http://schemas.microsoft.com/office/drawing/2014/main" val="1858777978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1429178270"/>
                    </a:ext>
                  </a:extLst>
                </a:gridCol>
                <a:gridCol w="834390">
                  <a:extLst>
                    <a:ext uri="{9D8B030D-6E8A-4147-A177-3AD203B41FA5}">
                      <a16:colId xmlns:a16="http://schemas.microsoft.com/office/drawing/2014/main" val="2763587362"/>
                    </a:ext>
                  </a:extLst>
                </a:gridCol>
                <a:gridCol w="765810">
                  <a:extLst>
                    <a:ext uri="{9D8B030D-6E8A-4147-A177-3AD203B41FA5}">
                      <a16:colId xmlns:a16="http://schemas.microsoft.com/office/drawing/2014/main" val="2624736615"/>
                    </a:ext>
                  </a:extLst>
                </a:gridCol>
              </a:tblGrid>
              <a:tr h="3048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Center Freq.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Cut-off Freq. (Hz)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Bandwidth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3084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4261346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884697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691738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61215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5670661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2997430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409488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480621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1300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52523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1808663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233676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9061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74486866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D678BA-9483-EE4B-8A98-FF768B4F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58149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Teaser – Rodent </a:t>
            </a:r>
            <a:r>
              <a:rPr lang="en-US" dirty="0" err="1"/>
              <a:t>Deterent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work?</a:t>
            </a:r>
          </a:p>
          <a:p>
            <a:r>
              <a:rPr lang="en-US" dirty="0">
                <a:hlinkClick r:id="rId2"/>
              </a:rPr>
              <a:t>https://www.amazon.com/Ultrasonic-Repelling-Electronic-Repellent-Squirrels/dp/B081F5WL6W/ref=sr_1_20?dchild=1&amp;keywords=ultrasonic+rodent+repeller&amp;qid=1613513635&amp;sr=8-20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9A26F-1869-74E6-5B70-61EAC96E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80300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now…some tests…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544594" cy="4846638"/>
          </a:xfrm>
        </p:spPr>
        <p:txBody>
          <a:bodyPr>
            <a:normAutofit/>
          </a:bodyPr>
          <a:lstStyle/>
          <a:p>
            <a:r>
              <a:rPr lang="en-US" sz="2400" dirty="0"/>
              <a:t>How well can you hear? (range)</a:t>
            </a:r>
          </a:p>
          <a:p>
            <a:pPr lvl="1"/>
            <a:r>
              <a:rPr lang="en-US" sz="2000" dirty="0"/>
              <a:t>20 Hz to 20kHz – frequency increasing over 20 seconds</a:t>
            </a:r>
          </a:p>
          <a:p>
            <a:pPr lvl="1"/>
            <a:r>
              <a:rPr lang="en-US" sz="2000" dirty="0"/>
              <a:t>Can you hear tone the entire time, or do is it appear to go </a:t>
            </a:r>
            <a:br>
              <a:rPr lang="en-US" sz="2000" dirty="0"/>
            </a:br>
            <a:r>
              <a:rPr lang="en-US" sz="2000" dirty="0"/>
              <a:t>silent at some point?</a:t>
            </a:r>
          </a:p>
          <a:p>
            <a:pPr lvl="1"/>
            <a:r>
              <a:rPr lang="en-US" sz="2000" dirty="0"/>
              <a:t>Tells you how high (and maybe how low) of frequencies you can hear</a:t>
            </a:r>
          </a:p>
          <a:p>
            <a:pPr lvl="2"/>
            <a:r>
              <a:rPr lang="en-US" sz="1600" dirty="0"/>
              <a:t>Probably need to switch to audacity on laptop to see when still playing…</a:t>
            </a:r>
          </a:p>
          <a:p>
            <a:pPr lvl="2"/>
            <a:r>
              <a:rPr lang="en-US" sz="1600" dirty="0"/>
              <a:t>(or mouse over sound to see </a:t>
            </a:r>
            <a:r>
              <a:rPr lang="en-US" sz="1600" dirty="0" err="1"/>
              <a:t>playbar</a:t>
            </a:r>
            <a:r>
              <a:rPr lang="en-US" sz="16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chirp20_20KHz.mp3" descr="chirp20_20KHz.mp3">
            <a:hlinkClick r:id="" action="ppaction://media"/>
            <a:extLst>
              <a:ext uri="{FF2B5EF4-FFF2-40B4-BE49-F238E27FC236}">
                <a16:creationId xmlns:a16="http://schemas.microsoft.com/office/drawing/2014/main" id="{2A5C5F4D-5AEE-DA47-AAD5-D7289F2C17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0133" y="4399845"/>
            <a:ext cx="812800" cy="8128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B475B-9201-6C81-1B09-D315608C9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405681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now…some tests…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544594" cy="4846638"/>
          </a:xfrm>
        </p:spPr>
        <p:txBody>
          <a:bodyPr>
            <a:normAutofit/>
          </a:bodyPr>
          <a:lstStyle/>
          <a:p>
            <a:r>
              <a:rPr lang="en-US" sz="2400" dirty="0"/>
              <a:t>Can you hear two frequencies at once? (selectivity)</a:t>
            </a:r>
          </a:p>
          <a:p>
            <a:pPr lvl="1"/>
            <a:r>
              <a:rPr lang="en-US" sz="2000" dirty="0"/>
              <a:t>Let’s try: 400 Hz and 1000 Hz</a:t>
            </a:r>
          </a:p>
          <a:p>
            <a:pPr lvl="1"/>
            <a:r>
              <a:rPr lang="en-US" sz="2000" dirty="0"/>
              <a:t>First independent references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Then together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slide19_400.wav">
            <a:hlinkClick r:id="" action="ppaction://media"/>
            <a:extLst>
              <a:ext uri="{FF2B5EF4-FFF2-40B4-BE49-F238E27FC236}">
                <a16:creationId xmlns:a16="http://schemas.microsoft.com/office/drawing/2014/main" id="{A040C8AB-E38E-A349-BCC2-5EC54267E4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44766" y="2870200"/>
            <a:ext cx="812800" cy="812800"/>
          </a:xfrm>
          <a:prstGeom prst="rect">
            <a:avLst/>
          </a:prstGeom>
        </p:spPr>
      </p:pic>
      <p:pic>
        <p:nvPicPr>
          <p:cNvPr id="6" name="slide19_1000.wav">
            <a:hlinkClick r:id="" action="ppaction://media"/>
            <a:extLst>
              <a:ext uri="{FF2B5EF4-FFF2-40B4-BE49-F238E27FC236}">
                <a16:creationId xmlns:a16="http://schemas.microsoft.com/office/drawing/2014/main" id="{58CA616F-D533-8E4A-8A01-C9BAA3CE24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43880" y="2839720"/>
            <a:ext cx="812800" cy="812800"/>
          </a:xfrm>
          <a:prstGeom prst="rect">
            <a:avLst/>
          </a:prstGeom>
        </p:spPr>
      </p:pic>
      <p:pic>
        <p:nvPicPr>
          <p:cNvPr id="7" name="slide19_400_1000.wav">
            <a:hlinkClick r:id="" action="ppaction://media"/>
            <a:extLst>
              <a:ext uri="{FF2B5EF4-FFF2-40B4-BE49-F238E27FC236}">
                <a16:creationId xmlns:a16="http://schemas.microsoft.com/office/drawing/2014/main" id="{D4C89094-D2ED-6B4A-A405-50B4743A4E3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7960" y="4257040"/>
            <a:ext cx="812800" cy="81280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C8F91C-6232-D7F6-266D-F9CBC25F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1721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3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3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Bands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4577" y="1554162"/>
            <a:ext cx="322707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Bands</a:t>
            </a:r>
          </a:p>
          <a:p>
            <a:pPr lvl="1"/>
            <a:r>
              <a:rPr lang="en-US" sz="1600" dirty="0"/>
              <a:t>400Hz</a:t>
            </a:r>
          </a:p>
          <a:p>
            <a:pPr lvl="1"/>
            <a:r>
              <a:rPr lang="en-US" sz="1600" dirty="0"/>
              <a:t>1000Hz</a:t>
            </a:r>
          </a:p>
          <a:p>
            <a:pPr lvl="1"/>
            <a:endParaRPr lang="en-US" sz="20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F4CE-CBB6-45DA-B418-231560850773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6A2035-3414-344F-B069-B45088555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566103"/>
              </p:ext>
            </p:extLst>
          </p:nvPr>
        </p:nvGraphicFramePr>
        <p:xfrm>
          <a:off x="2964181" y="1295400"/>
          <a:ext cx="2910841" cy="5030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2">
                  <a:extLst>
                    <a:ext uri="{9D8B030D-6E8A-4147-A177-3AD203B41FA5}">
                      <a16:colId xmlns:a16="http://schemas.microsoft.com/office/drawing/2014/main" val="185877797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429178270"/>
                    </a:ext>
                  </a:extLst>
                </a:gridCol>
                <a:gridCol w="834390">
                  <a:extLst>
                    <a:ext uri="{9D8B030D-6E8A-4147-A177-3AD203B41FA5}">
                      <a16:colId xmlns:a16="http://schemas.microsoft.com/office/drawing/2014/main" val="2763587362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624736615"/>
                    </a:ext>
                  </a:extLst>
                </a:gridCol>
              </a:tblGrid>
              <a:tr h="3048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Center Freq.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Cut-off Freq.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Bandwidth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3084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br>
                        <a:rPr lang="en-US" dirty="0">
                          <a:effectLst/>
                          <a:latin typeface="Helvetica" pitchFamily="2" charset="0"/>
                        </a:rPr>
                      </a:br>
                      <a:endParaRPr lang="en-US" dirty="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br>
                        <a:rPr lang="en-US" dirty="0">
                          <a:effectLst/>
                          <a:latin typeface="Helvetica" pitchFamily="2" charset="0"/>
                        </a:rPr>
                      </a:br>
                      <a:endParaRPr lang="en-US" dirty="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4261346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884697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691738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61215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5670661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2997430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409488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480621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52523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1080</a:t>
                      </a: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1808663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233676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9061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7448686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F16529B-379F-284A-8E55-C4EAE45FE93D}"/>
              </a:ext>
            </a:extLst>
          </p:cNvPr>
          <p:cNvGraphicFramePr>
            <a:graphicFrameLocks noGrp="1"/>
          </p:cNvGraphicFramePr>
          <p:nvPr/>
        </p:nvGraphicFramePr>
        <p:xfrm>
          <a:off x="6060186" y="1283652"/>
          <a:ext cx="3009901" cy="478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031">
                  <a:extLst>
                    <a:ext uri="{9D8B030D-6E8A-4147-A177-3AD203B41FA5}">
                      <a16:colId xmlns:a16="http://schemas.microsoft.com/office/drawing/2014/main" val="1858777978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1429178270"/>
                    </a:ext>
                  </a:extLst>
                </a:gridCol>
                <a:gridCol w="834390">
                  <a:extLst>
                    <a:ext uri="{9D8B030D-6E8A-4147-A177-3AD203B41FA5}">
                      <a16:colId xmlns:a16="http://schemas.microsoft.com/office/drawing/2014/main" val="2763587362"/>
                    </a:ext>
                  </a:extLst>
                </a:gridCol>
                <a:gridCol w="765810">
                  <a:extLst>
                    <a:ext uri="{9D8B030D-6E8A-4147-A177-3AD203B41FA5}">
                      <a16:colId xmlns:a16="http://schemas.microsoft.com/office/drawing/2014/main" val="2624736615"/>
                    </a:ext>
                  </a:extLst>
                </a:gridCol>
              </a:tblGrid>
              <a:tr h="30489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Center Freq.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Cut-off Freq. (Hz)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Bandwidth (Hz)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3084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4261346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884697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691738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61215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5670661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2997430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409488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480621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52523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18086638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233676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9061682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r"/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74486866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C0BA-7C40-91DC-9AAC-61FEEB9C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08008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now…some tests…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544594" cy="4846638"/>
          </a:xfrm>
        </p:spPr>
        <p:txBody>
          <a:bodyPr>
            <a:normAutofit/>
          </a:bodyPr>
          <a:lstStyle/>
          <a:p>
            <a:r>
              <a:rPr lang="en-US" sz="2400" dirty="0"/>
              <a:t>Frequency Resolution…(bands)</a:t>
            </a:r>
          </a:p>
          <a:p>
            <a:pPr lvl="1"/>
            <a:r>
              <a:rPr lang="en-US" sz="2000" dirty="0"/>
              <a:t>In 1000 Hz to 2000 Hz octave…</a:t>
            </a:r>
          </a:p>
          <a:p>
            <a:pPr lvl="2"/>
            <a:r>
              <a:rPr lang="en-US" sz="1800" dirty="0"/>
              <a:t>Brain can’t perceive changes in frequency </a:t>
            </a:r>
          </a:p>
          <a:p>
            <a:pPr lvl="2"/>
            <a:r>
              <a:rPr lang="en-US" sz="1800" dirty="0"/>
              <a:t>    smaller than 3.6 Hz</a:t>
            </a:r>
          </a:p>
          <a:p>
            <a:pPr lvl="1"/>
            <a:r>
              <a:rPr lang="en-US" sz="2200" dirty="0"/>
              <a:t>Plays 1500Hz tone then 1502Hz</a:t>
            </a:r>
          </a:p>
          <a:p>
            <a:pPr lvl="2"/>
            <a:r>
              <a:rPr lang="en-US" sz="1800" dirty="0"/>
              <a:t>Aside from maybe a click in the middle,</a:t>
            </a:r>
            <a:br>
              <a:rPr lang="en-US" sz="1800" dirty="0"/>
            </a:br>
            <a:r>
              <a:rPr lang="en-US" sz="1800" dirty="0"/>
              <a:t>  can you tell difference between tones?</a:t>
            </a:r>
          </a:p>
          <a:p>
            <a:pPr lvl="2"/>
            <a:endParaRPr lang="en-US" sz="1800" dirty="0"/>
          </a:p>
          <a:p>
            <a:pPr marL="914400" lvl="2" indent="0">
              <a:buNone/>
            </a:pPr>
            <a:endParaRPr lang="en-US" sz="1800" dirty="0"/>
          </a:p>
          <a:p>
            <a:pPr lvl="2"/>
            <a:r>
              <a:rPr lang="en-US" sz="1800" dirty="0"/>
              <a:t>Keep same tones, but add a 1500Hz tone </a:t>
            </a:r>
            <a:br>
              <a:rPr lang="en-US" sz="1800" dirty="0"/>
            </a:br>
            <a:r>
              <a:rPr lang="en-US" sz="1800" dirty="0"/>
              <a:t>on second track playing whole time.</a:t>
            </a:r>
          </a:p>
          <a:p>
            <a:pPr lvl="2"/>
            <a:r>
              <a:rPr lang="en-US" sz="1800" dirty="0"/>
              <a:t>Now hear interference demonstrating </a:t>
            </a:r>
            <a:br>
              <a:rPr lang="en-US" sz="1800" dirty="0"/>
            </a:br>
            <a:r>
              <a:rPr lang="en-US" sz="1800" dirty="0"/>
              <a:t>that first track did change tones.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098" name="Picture 2" descr="File:Beat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97" y="2899953"/>
            <a:ext cx="3304903" cy="360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de19_1500_1502.wav">
            <a:hlinkClick r:id="" action="ppaction://media"/>
            <a:extLst>
              <a:ext uri="{FF2B5EF4-FFF2-40B4-BE49-F238E27FC236}">
                <a16:creationId xmlns:a16="http://schemas.microsoft.com/office/drawing/2014/main" id="{48F905F2-E83C-4E4C-8200-46F064D962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5824" y="3941170"/>
            <a:ext cx="812800" cy="812800"/>
          </a:xfrm>
          <a:prstGeom prst="rect">
            <a:avLst/>
          </a:prstGeom>
        </p:spPr>
      </p:pic>
      <p:pic>
        <p:nvPicPr>
          <p:cNvPr id="6" name="slide19_1500_1502_and_1500.wav">
            <a:hlinkClick r:id="" action="ppaction://media"/>
            <a:extLst>
              <a:ext uri="{FF2B5EF4-FFF2-40B4-BE49-F238E27FC236}">
                <a16:creationId xmlns:a16="http://schemas.microsoft.com/office/drawing/2014/main" id="{E131098A-AF7C-0C4C-8E19-1DD8CFB76A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27303" y="5722112"/>
            <a:ext cx="812800" cy="8128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B547-7EEF-4200-C555-F685C507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5687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6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6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544594" cy="4846638"/>
          </a:xfrm>
        </p:spPr>
        <p:txBody>
          <a:bodyPr>
            <a:normAutofit/>
          </a:bodyPr>
          <a:lstStyle/>
          <a:p>
            <a:r>
              <a:rPr lang="en-US" sz="2400" dirty="0"/>
              <a:t>Frequency Resolution…(bands)</a:t>
            </a:r>
          </a:p>
          <a:p>
            <a:pPr lvl="1"/>
            <a:r>
              <a:rPr lang="en-US" sz="2000" dirty="0"/>
              <a:t>In 1000 Hz to 2000 Hz octave…</a:t>
            </a:r>
          </a:p>
          <a:p>
            <a:pPr lvl="2"/>
            <a:r>
              <a:rPr lang="en-US" sz="1800" dirty="0"/>
              <a:t>Brain can’t perceive changes in frequency </a:t>
            </a:r>
          </a:p>
          <a:p>
            <a:pPr lvl="2"/>
            <a:r>
              <a:rPr lang="en-US" sz="1800" dirty="0"/>
              <a:t>    smaller than 3.6 Hz</a:t>
            </a:r>
          </a:p>
          <a:p>
            <a:r>
              <a:rPr lang="en-US" sz="2200" dirty="0">
                <a:solidFill>
                  <a:srgbClr val="FF7F00"/>
                </a:solidFill>
              </a:rPr>
              <a:t>What does this tell us about frequency quantization?</a:t>
            </a:r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6A1C8-3472-D954-589F-E0C27BBC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81277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Ear to Engineering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Limits of Human Hearing…easy to see from Cochlea</a:t>
            </a:r>
          </a:p>
          <a:p>
            <a:pPr lvl="1"/>
            <a:r>
              <a:rPr lang="en-US" dirty="0"/>
              <a:t>Cochlea only so long…</a:t>
            </a:r>
          </a:p>
          <a:p>
            <a:pPr lvl="2"/>
            <a:r>
              <a:rPr lang="en-US" dirty="0"/>
              <a:t>lowest frequencies: 20 Hz</a:t>
            </a:r>
          </a:p>
          <a:p>
            <a:pPr lvl="2"/>
            <a:r>
              <a:rPr lang="en-US" dirty="0"/>
              <a:t>Highest frequencies: 20 kHz</a:t>
            </a:r>
          </a:p>
          <a:p>
            <a:r>
              <a:rPr lang="en-US" dirty="0"/>
              <a:t>Also helps us understand ‘selectivity’</a:t>
            </a:r>
          </a:p>
          <a:p>
            <a:pPr lvl="1"/>
            <a:r>
              <a:rPr lang="en-US" dirty="0"/>
              <a:t>Our brain can choose to ‘listen’ to output of various filters</a:t>
            </a:r>
          </a:p>
          <a:p>
            <a:pPr lvl="1"/>
            <a:r>
              <a:rPr lang="en-US" sz="2000" i="1" dirty="0"/>
              <a:t>Example: At a party, but you can concentrate on conversation!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9" descr="Pages from MunkongJuang-IEEESP'08-AuditoryPerceptionCognition-6-Ear"/>
          <p:cNvPicPr>
            <a:picLocks noChangeAspect="1" noChangeArrowheads="1"/>
          </p:cNvPicPr>
          <p:nvPr/>
        </p:nvPicPr>
        <p:blipFill rotWithShape="1">
          <a:blip r:embed="rId3" cstate="print"/>
          <a:srcRect l="33327" t="61246" r="10903" b="13269"/>
          <a:stretch/>
        </p:blipFill>
        <p:spPr bwMode="auto">
          <a:xfrm>
            <a:off x="2168436" y="1410788"/>
            <a:ext cx="4493621" cy="2656329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949641-935F-5D59-8240-F74F9936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98176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Intensity &amp; Loudness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C29AE0-7DBF-42B5-BA46-C8086396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4072720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Sound Intensity – “Loudness”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554162"/>
                <a:ext cx="9194042" cy="4846638"/>
              </a:xfrm>
            </p:spPr>
            <p:txBody>
              <a:bodyPr/>
              <a:lstStyle/>
              <a:p>
                <a:r>
                  <a:rPr lang="en-US" dirty="0"/>
                  <a:t>But first, we must discuss: </a:t>
                </a:r>
                <a:r>
                  <a:rPr lang="en-US" dirty="0" err="1"/>
                  <a:t>deci-</a:t>
                </a:r>
                <a:r>
                  <a:rPr lang="en-US" i="1" dirty="0" err="1"/>
                  <a:t>Bels</a:t>
                </a:r>
                <a:r>
                  <a:rPr lang="en-US" dirty="0"/>
                  <a:t> (dB)</a:t>
                </a:r>
              </a:p>
              <a:p>
                <a:pPr lvl="1"/>
                <a:r>
                  <a:rPr lang="en-US" dirty="0"/>
                  <a:t>Logarithmic unit in engineering: compare levels (fractions)</a:t>
                </a:r>
              </a:p>
              <a:p>
                <a:pPr lvl="1"/>
                <a:r>
                  <a:rPr lang="en-US" dirty="0"/>
                  <a:t>Compare two physical quantities: power, intensity, </a:t>
                </a:r>
                <a:r>
                  <a:rPr lang="en-US" dirty="0" err="1"/>
                  <a:t>etc</a:t>
                </a:r>
                <a:endParaRPr lang="en-US" dirty="0"/>
              </a:p>
              <a:p>
                <a:pPr lvl="1"/>
                <a:r>
                  <a:rPr lang="en-US" dirty="0"/>
                  <a:t>Often compare quantity to a reference value</a:t>
                </a:r>
              </a:p>
              <a:p>
                <a:r>
                  <a:rPr lang="en-US" dirty="0"/>
                  <a:t>Sound and (dB)</a:t>
                </a:r>
              </a:p>
              <a:p>
                <a:pPr lvl="1"/>
                <a:r>
                  <a:rPr lang="en-US" dirty="0"/>
                  <a:t>Sound is compression/expansion of air</a:t>
                </a:r>
              </a:p>
              <a:p>
                <a:pPr lvl="1"/>
                <a:r>
                  <a:rPr lang="en-US" dirty="0"/>
                  <a:t>We use (dB) to compare two air pressures in acoustics:</a:t>
                </a:r>
              </a:p>
              <a:p>
                <a:pPr lvl="2"/>
                <a:r>
                  <a:rPr lang="en-US" dirty="0"/>
                  <a:t>Lowest limit of human ear sensitivity: 20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err="1"/>
                  <a:t>Pascals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/>
                  <a:t>Pa)</a:t>
                </a:r>
              </a:p>
              <a:p>
                <a:pPr lvl="3"/>
                <a:r>
                  <a:rPr lang="en-US" dirty="0"/>
                  <a:t>We compare all sounds to this lower limit (reference sound pres.)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3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554162"/>
                <a:ext cx="9194042" cy="4846638"/>
              </a:xfrm>
              <a:blipFill rotWithShape="1">
                <a:blip r:embed="rId3"/>
                <a:stretch>
                  <a:fillRect l="-464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5431737" y="4435536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(</a:t>
            </a:r>
            <a:r>
              <a:rPr lang="en-US" i="1" dirty="0" err="1">
                <a:solidFill>
                  <a:schemeClr val="tx2"/>
                </a:solidFill>
              </a:rPr>
              <a:t>unitless</a:t>
            </a:r>
            <a:r>
              <a:rPr lang="en-US" i="1" dirty="0">
                <a:solidFill>
                  <a:schemeClr val="tx2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024" y="5600148"/>
                <a:ext cx="8532400" cy="5312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chemeClr val="tx1"/>
                    </a:solidFill>
                  </a:rPr>
                  <a:t>Loudness-Sound Pressure Level (L</a:t>
                </a:r>
                <a:r>
                  <a:rPr lang="en-US" b="0" baseline="-25000" dirty="0">
                    <a:solidFill>
                      <a:schemeClr val="tx1"/>
                    </a:solidFill>
                  </a:rPr>
                  <a:t>SPL</a:t>
                </a:r>
                <a:r>
                  <a:rPr lang="en-US" b="0" dirty="0">
                    <a:solidFill>
                      <a:schemeClr val="tx1"/>
                    </a:solidFill>
                  </a:rPr>
                  <a:t>)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20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𝑆𝑜𝑢𝑛𝑑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𝑝𝑟𝑒𝑠𝑠𝑢𝑟𝑒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𝑅𝑒𝑓𝑒𝑟𝑒𝑛𝑐𝑒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𝑆𝑜𝑢𝑛𝑑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𝑝𝑟𝑒𝑠𝑠𝑢𝑟𝑒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in </a:t>
                </a:r>
                <a:r>
                  <a:rPr lang="en-US" b="1" dirty="0">
                    <a:solidFill>
                      <a:schemeClr val="tx1"/>
                    </a:solidFill>
                  </a:rPr>
                  <a:t>dB</a:t>
                </a:r>
              </a:p>
            </p:txBody>
          </p:sp>
        </mc:Choice>
        <mc:Fallback xmlns:mv="urn:schemas-microsoft-com:mac:vml"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24" y="5600148"/>
                <a:ext cx="8532400" cy="531299"/>
              </a:xfrm>
              <a:prstGeom prst="rect">
                <a:avLst/>
              </a:prstGeom>
              <a:blipFill rotWithShape="1">
                <a:blip r:embed="rId4"/>
                <a:stretch>
                  <a:fillRect l="-499" r="-143" b="-44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5596169" y="541119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(</a:t>
            </a:r>
            <a:r>
              <a:rPr lang="en-US" i="1" dirty="0" err="1">
                <a:solidFill>
                  <a:schemeClr val="tx2"/>
                </a:solidFill>
              </a:rPr>
              <a:t>unitless</a:t>
            </a:r>
            <a:r>
              <a:rPr lang="en-US" i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594928" y="6302079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(</a:t>
            </a:r>
            <a:r>
              <a:rPr lang="en-US" i="1" dirty="0" err="1">
                <a:solidFill>
                  <a:schemeClr val="tx2"/>
                </a:solidFill>
              </a:rPr>
              <a:t>unitless</a:t>
            </a:r>
            <a:r>
              <a:rPr lang="en-US" i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714C5D-E430-D840-A3B0-6170927B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0740CE-536D-736C-0B06-10280080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66372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Intensity in (dB) – “Loudness”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2611" y="4663440"/>
            <a:ext cx="4634482" cy="654422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FF6600"/>
                </a:solidFill>
              </a:rPr>
              <a:t>Preclass</a:t>
            </a:r>
            <a:r>
              <a:rPr lang="en-US" sz="1600" dirty="0">
                <a:solidFill>
                  <a:srgbClr val="FF6600"/>
                </a:solidFill>
              </a:rPr>
              <a:t> 3: Ratio of pressure between 20dB and 140dB?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EB1A-9D87-43CD-80EE-131FEB8D1826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4" name="Picture 13" descr="EarQ_-_Decibel_Level_Infograph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32" y="1540138"/>
            <a:ext cx="4338992" cy="470991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C1E5A3-4E34-044B-840F-B1F047E6E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96887"/>
              </p:ext>
            </p:extLst>
          </p:nvPr>
        </p:nvGraphicFramePr>
        <p:xfrm>
          <a:off x="4774688" y="1945640"/>
          <a:ext cx="40309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490">
                  <a:extLst>
                    <a:ext uri="{9D8B030D-6E8A-4147-A177-3AD203B41FA5}">
                      <a16:colId xmlns:a16="http://schemas.microsoft.com/office/drawing/2014/main" val="977540518"/>
                    </a:ext>
                  </a:extLst>
                </a:gridCol>
                <a:gridCol w="2015490">
                  <a:extLst>
                    <a:ext uri="{9D8B030D-6E8A-4147-A177-3AD203B41FA5}">
                      <a16:colId xmlns:a16="http://schemas.microsoft.com/office/drawing/2014/main" val="4253563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Pressure (Pa)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Intensity (dB)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75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2x10</a:t>
                      </a:r>
                      <a:r>
                        <a:rPr lang="en-US" baseline="30000" dirty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333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2x10</a:t>
                      </a:r>
                      <a:r>
                        <a:rPr lang="en-US" baseline="30000" dirty="0"/>
                        <a:t>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409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2x10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327352"/>
                  </a:ext>
                </a:extLst>
              </a:tr>
            </a:tbl>
          </a:graphicData>
        </a:graphic>
      </p:graphicFrame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A2C07A8-2B51-BB40-9C32-37B00A670F67}"/>
              </a:ext>
            </a:extLst>
          </p:cNvPr>
          <p:cNvSpPr txBox="1">
            <a:spLocks/>
          </p:cNvSpPr>
          <p:nvPr/>
        </p:nvSpPr>
        <p:spPr>
          <a:xfrm>
            <a:off x="4472937" y="1434283"/>
            <a:ext cx="4634482" cy="6544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rgbClr val="FF6600"/>
                </a:solidFill>
              </a:rPr>
              <a:t>Preclass</a:t>
            </a:r>
            <a:r>
              <a:rPr lang="en-US" sz="1600" dirty="0">
                <a:solidFill>
                  <a:srgbClr val="FF6600"/>
                </a:solidFill>
              </a:rPr>
              <a:t> 2: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90E5E-FB43-F6AF-0976-8110552C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31725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Intensity in (dB) – “Loudness”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9095" y="1201550"/>
            <a:ext cx="4634482" cy="5308138"/>
          </a:xfrm>
        </p:spPr>
        <p:txBody>
          <a:bodyPr>
            <a:normAutofit/>
          </a:bodyPr>
          <a:lstStyle/>
          <a:p>
            <a:r>
              <a:rPr lang="en-US" sz="2000" dirty="0"/>
              <a:t>If sound intensity level is: </a:t>
            </a:r>
          </a:p>
          <a:p>
            <a:r>
              <a:rPr lang="en-US" sz="2000" dirty="0"/>
              <a:t>       140 dB            20 dB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Divide both sides by 20: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Sound with intensity of 140dB:</a:t>
            </a:r>
          </a:p>
          <a:p>
            <a:pPr lvl="1"/>
            <a:r>
              <a:rPr lang="en-US" sz="1600" i="1" dirty="0"/>
              <a:t>has a sound pressure 1  million times greater than the quietist sound we can hear (which is 20 </a:t>
            </a:r>
            <a:r>
              <a:rPr lang="en-US" sz="1600" i="1" dirty="0" err="1"/>
              <a:t>uPa</a:t>
            </a:r>
            <a:r>
              <a:rPr lang="en-US" sz="1600" i="1" dirty="0"/>
              <a:t>)  -- OUCH!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EB1A-9D87-43CD-80EE-131FEB8D182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7986"/>
            <a:ext cx="4617926" cy="484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09154" y="1985709"/>
                <a:ext cx="2117182" cy="5601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20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=140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154" y="1985709"/>
                <a:ext cx="2117182" cy="5601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31491" y="3089083"/>
                <a:ext cx="1403141" cy="5601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491" y="3089083"/>
                <a:ext cx="1403141" cy="560153"/>
              </a:xfrm>
              <a:prstGeom prst="rect">
                <a:avLst/>
              </a:prstGeom>
              <a:blipFill>
                <a:blip r:embed="rId5"/>
                <a:stretch>
                  <a:fillRect b="-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84192" y="3868287"/>
                <a:ext cx="1073435" cy="553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192" y="3868287"/>
                <a:ext cx="1073435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98679" y="4538716"/>
                <a:ext cx="1630766" cy="5533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1,000,000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679" y="4538716"/>
                <a:ext cx="1630766" cy="553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0D8884-5EF5-1541-AA68-2AB6114030B9}"/>
                  </a:ext>
                </a:extLst>
              </p:cNvPr>
              <p:cNvSpPr txBox="1"/>
              <p:nvPr/>
            </p:nvSpPr>
            <p:spPr>
              <a:xfrm>
                <a:off x="6869852" y="1985708"/>
                <a:ext cx="2003369" cy="5601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20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0D8884-5EF5-1541-AA68-2AB611403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852" y="1985708"/>
                <a:ext cx="2003369" cy="5601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7ECCF5-93F9-EC48-9CF1-AB009CA8215D}"/>
                  </a:ext>
                </a:extLst>
              </p:cNvPr>
              <p:cNvSpPr txBox="1"/>
              <p:nvPr/>
            </p:nvSpPr>
            <p:spPr>
              <a:xfrm>
                <a:off x="6826336" y="3089083"/>
                <a:ext cx="1403141" cy="5601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7ECCF5-93F9-EC48-9CF1-AB009CA82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336" y="3089083"/>
                <a:ext cx="1403141" cy="560153"/>
              </a:xfrm>
              <a:prstGeom prst="rect">
                <a:avLst/>
              </a:prstGeom>
              <a:blipFill>
                <a:blip r:embed="rId9"/>
                <a:stretch>
                  <a:fillRect b="-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82FFE8-050C-C448-887E-936C7F4A61BD}"/>
                  </a:ext>
                </a:extLst>
              </p:cNvPr>
              <p:cNvSpPr txBox="1"/>
              <p:nvPr/>
            </p:nvSpPr>
            <p:spPr>
              <a:xfrm>
                <a:off x="6794908" y="3855619"/>
                <a:ext cx="1069075" cy="5549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82FFE8-050C-C448-887E-936C7F4A6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908" y="3855619"/>
                <a:ext cx="1069075" cy="554960"/>
              </a:xfrm>
              <a:prstGeom prst="rect">
                <a:avLst/>
              </a:prstGeom>
              <a:blipFill>
                <a:blip r:embed="rId10"/>
                <a:stretch>
                  <a:fillRect b="-2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2DC12-3905-518F-1152-3C0CE41C6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31725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A342-E9D6-3D41-81EE-F9B7800F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 Range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9056FE-2948-FD49-A99B-4A011BFE6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708" y="1271857"/>
            <a:ext cx="6048830" cy="48466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1F3FA-DC97-3549-9713-D157EC13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BB9B2-681A-2444-9E0D-09D5BB0D5DE3}"/>
              </a:ext>
            </a:extLst>
          </p:cNvPr>
          <p:cNvSpPr txBox="1"/>
          <p:nvPr/>
        </p:nvSpPr>
        <p:spPr>
          <a:xfrm>
            <a:off x="801695" y="6142037"/>
            <a:ext cx="818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File:Animal_hearing_frequency_range.svg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8D47F7-66BD-5544-B611-F6BFAA117D1B}"/>
              </a:ext>
            </a:extLst>
          </p:cNvPr>
          <p:cNvSpPr/>
          <p:nvPr/>
        </p:nvSpPr>
        <p:spPr>
          <a:xfrm>
            <a:off x="1779268" y="2868930"/>
            <a:ext cx="6048830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CED51E-7B1A-BD47-B539-6A499B11A4BF}"/>
              </a:ext>
            </a:extLst>
          </p:cNvPr>
          <p:cNvSpPr/>
          <p:nvPr/>
        </p:nvSpPr>
        <p:spPr>
          <a:xfrm>
            <a:off x="1779268" y="3683587"/>
            <a:ext cx="6048830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9BCF73-D3FF-364E-B235-DECE1AF4CD4A}"/>
              </a:ext>
            </a:extLst>
          </p:cNvPr>
          <p:cNvSpPr/>
          <p:nvPr/>
        </p:nvSpPr>
        <p:spPr>
          <a:xfrm>
            <a:off x="1779268" y="5144500"/>
            <a:ext cx="6048830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B65B1-8FB2-2A27-C583-E7C9E597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97651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Intensity in (dB) – “Loudness”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54162"/>
            <a:ext cx="9309463" cy="48466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Loudness – </a:t>
            </a:r>
          </a:p>
          <a:p>
            <a:pPr lvl="1"/>
            <a:r>
              <a:rPr lang="en-US" dirty="0"/>
              <a:t>subjective </a:t>
            </a:r>
            <a:r>
              <a:rPr lang="en-US" u="sng" dirty="0"/>
              <a:t>perception</a:t>
            </a:r>
            <a:r>
              <a:rPr lang="en-US" dirty="0"/>
              <a:t> of intensity of sound</a:t>
            </a:r>
          </a:p>
          <a:p>
            <a:r>
              <a:rPr lang="en-US" dirty="0"/>
              <a:t>Intensity –</a:t>
            </a:r>
          </a:p>
          <a:p>
            <a:pPr lvl="1"/>
            <a:r>
              <a:rPr lang="en-US" dirty="0"/>
              <a:t>Sound power per unit area</a:t>
            </a:r>
          </a:p>
          <a:p>
            <a:r>
              <a:rPr lang="en-US" dirty="0"/>
              <a:t>Does loudness change with frequency?</a:t>
            </a:r>
          </a:p>
          <a:p>
            <a:pPr lvl="1"/>
            <a:r>
              <a:rPr lang="en-US" dirty="0"/>
              <a:t>Yes!  Scientist: Harvey Fletcher (1940)</a:t>
            </a:r>
          </a:p>
          <a:p>
            <a:pPr lvl="2"/>
            <a:r>
              <a:rPr lang="en-US" dirty="0"/>
              <a:t>Measured loudness vs. frequency  (Auditory Thresholds)</a:t>
            </a:r>
          </a:p>
          <a:p>
            <a:pPr lvl="2"/>
            <a:r>
              <a:rPr lang="en-US" dirty="0"/>
              <a:t>Same ‘amplitude’ sound can sound very quiet or really loud</a:t>
            </a:r>
          </a:p>
          <a:p>
            <a:pPr lvl="3"/>
            <a:r>
              <a:rPr lang="en-US" dirty="0"/>
              <a:t>All depends on its frequency</a:t>
            </a:r>
          </a:p>
          <a:p>
            <a:pPr lvl="1"/>
            <a:r>
              <a:rPr lang="en-US" dirty="0"/>
              <a:t>Turns out…</a:t>
            </a:r>
          </a:p>
          <a:p>
            <a:pPr lvl="2"/>
            <a:r>
              <a:rPr lang="en-US" dirty="0"/>
              <a:t>We are very sensitive to frequencies from 1kHz to 5kHz</a:t>
            </a:r>
          </a:p>
          <a:p>
            <a:pPr lvl="3"/>
            <a:r>
              <a:rPr lang="en-US" dirty="0"/>
              <a:t>They don’t have to be ‘intense’ for us to hear them…</a:t>
            </a:r>
            <a:r>
              <a:rPr lang="en-US" dirty="0">
                <a:solidFill>
                  <a:srgbClr val="FF7F00"/>
                </a:solidFill>
              </a:rPr>
              <a:t>why??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E71CC-6B7F-E63E-D092-B07CD8CB5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08650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9178834" cy="838200"/>
          </a:xfrm>
        </p:spPr>
        <p:txBody>
          <a:bodyPr>
            <a:normAutofit/>
          </a:bodyPr>
          <a:lstStyle/>
          <a:p>
            <a:r>
              <a:rPr lang="en-US" sz="2800" dirty="0"/>
              <a:t>Auditory Thresholds – Measured by Fletcher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 descr="Pages from Fletcher-RevModPhys'40-AuditoryPatterns-HearingThreshold"/>
          <p:cNvPicPr>
            <a:picLocks noChangeAspect="1" noChangeArrowheads="1"/>
          </p:cNvPicPr>
          <p:nvPr/>
        </p:nvPicPr>
        <p:blipFill rotWithShape="1">
          <a:blip r:embed="rId2" cstate="print"/>
          <a:srcRect l="49020" t="63098" r="13725" b="20572"/>
          <a:stretch/>
        </p:blipFill>
        <p:spPr bwMode="auto">
          <a:xfrm>
            <a:off x="171995" y="1384663"/>
            <a:ext cx="8763000" cy="4972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10137" y="2189720"/>
            <a:ext cx="5391219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 frequency &amp; very high frequency sounds</a:t>
            </a:r>
          </a:p>
          <a:p>
            <a:pPr algn="ctr"/>
            <a:r>
              <a:rPr lang="en-US" dirty="0"/>
              <a:t>must be </a:t>
            </a:r>
            <a:r>
              <a:rPr lang="en-US" u="sng" dirty="0"/>
              <a:t>intense</a:t>
            </a:r>
            <a:r>
              <a:rPr lang="en-US" dirty="0"/>
              <a:t> for us to interpret them as </a:t>
            </a:r>
          </a:p>
          <a:p>
            <a:pPr algn="ctr"/>
            <a:r>
              <a:rPr lang="en-US" dirty="0"/>
              <a:t>“loud” as sounds with frequencies in 1k to 5k range</a:t>
            </a:r>
          </a:p>
        </p:txBody>
      </p:sp>
      <p:pic>
        <p:nvPicPr>
          <p:cNvPr id="7" name="Picture 6" descr="http://www.et.byu.edu/~tom/family/Harvey_Fletcher/H_Fletc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2977" y="3302612"/>
            <a:ext cx="1348324" cy="1704589"/>
          </a:xfrm>
          <a:prstGeom prst="rect">
            <a:avLst/>
          </a:prstGeom>
          <a:noFill/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DF60E64-635A-61AF-719E-1D0A3CBC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400335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demo as before: 20 Hz to 20kHz</a:t>
            </a:r>
          </a:p>
          <a:p>
            <a:pPr lvl="1"/>
            <a:r>
              <a:rPr lang="en-US" dirty="0"/>
              <a:t>Instead of thinking about frequency cutoff (range)</a:t>
            </a:r>
          </a:p>
          <a:p>
            <a:pPr lvl="1"/>
            <a:r>
              <a:rPr lang="en-US" dirty="0"/>
              <a:t>Think instead about how “loud” the sounds at different frequencies are…</a:t>
            </a:r>
          </a:p>
          <a:p>
            <a:pPr lvl="2"/>
            <a:r>
              <a:rPr lang="en-US" dirty="0"/>
              <a:t>Which ‘band’ sounds ‘loudest’ to you?</a:t>
            </a:r>
          </a:p>
          <a:p>
            <a:pPr lvl="2"/>
            <a:r>
              <a:rPr lang="en-US" dirty="0"/>
              <a:t>Note: they are all at same amplitude, so equally intense</a:t>
            </a:r>
          </a:p>
          <a:p>
            <a:pPr lvl="2"/>
            <a:r>
              <a:rPr lang="en-US" dirty="0"/>
              <a:t>But we perceive sounds in 1 kHz to 5 kHz to be louder!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chirp20_20KHz.mp3" descr="chirp20_20KHz.mp3">
            <a:hlinkClick r:id="" action="ppaction://media"/>
            <a:extLst>
              <a:ext uri="{FF2B5EF4-FFF2-40B4-BE49-F238E27FC236}">
                <a16:creationId xmlns:a16="http://schemas.microsoft.com/office/drawing/2014/main" id="{2BC3484A-B7C1-D146-91BE-3324F0740E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4625622"/>
            <a:ext cx="812800" cy="8128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51E68-8BF4-D859-A4F0-C59AA9AF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65898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00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9178834" cy="838200"/>
          </a:xfrm>
        </p:spPr>
        <p:txBody>
          <a:bodyPr>
            <a:normAutofit/>
          </a:bodyPr>
          <a:lstStyle/>
          <a:p>
            <a:r>
              <a:rPr lang="en-US" sz="2800" dirty="0"/>
              <a:t>Auditory Thresholds – Measured by Fletcher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 descr="Pages from Fletcher-RevModPhys'40-AuditoryPatterns-HearingThreshold"/>
          <p:cNvPicPr>
            <a:picLocks noChangeAspect="1" noChangeArrowheads="1"/>
          </p:cNvPicPr>
          <p:nvPr/>
        </p:nvPicPr>
        <p:blipFill rotWithShape="1">
          <a:blip r:embed="rId2" cstate="print"/>
          <a:srcRect l="49020" t="63098" r="13725" b="20572"/>
          <a:stretch/>
        </p:blipFill>
        <p:spPr bwMode="auto">
          <a:xfrm>
            <a:off x="171995" y="1384663"/>
            <a:ext cx="8763000" cy="4972075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9D8A9E-E411-2180-1F69-7AEA4E09B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4283501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9178834" cy="838200"/>
          </a:xfrm>
        </p:spPr>
        <p:txBody>
          <a:bodyPr>
            <a:normAutofit/>
          </a:bodyPr>
          <a:lstStyle/>
          <a:p>
            <a:r>
              <a:rPr lang="en-US" sz="2800" dirty="0"/>
              <a:t>Quantization and Auditory Thresholds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59934"/>
            <a:ext cx="8686800" cy="4846638"/>
          </a:xfrm>
        </p:spPr>
        <p:txBody>
          <a:bodyPr/>
          <a:lstStyle/>
          <a:p>
            <a:r>
              <a:rPr lang="en-US" dirty="0"/>
              <a:t>What does this tell us about amplitude quantization?</a:t>
            </a:r>
          </a:p>
          <a:p>
            <a:pPr lvl="1"/>
            <a:r>
              <a:rPr lang="en-US" dirty="0">
                <a:solidFill>
                  <a:srgbClr val="FF7F00"/>
                </a:solidFill>
              </a:rPr>
              <a:t>How much need?</a:t>
            </a:r>
          </a:p>
          <a:p>
            <a:pPr lvl="1"/>
            <a:r>
              <a:rPr lang="en-US" dirty="0">
                <a:solidFill>
                  <a:srgbClr val="FF7F00"/>
                </a:solidFill>
              </a:rPr>
              <a:t>Where may need lower or higher quantization?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 descr="Pages from Fletcher-RevModPhys'40-AuditoryPatterns-HearingThreshold"/>
          <p:cNvPicPr>
            <a:picLocks noChangeAspect="1" noChangeArrowheads="1"/>
          </p:cNvPicPr>
          <p:nvPr/>
        </p:nvPicPr>
        <p:blipFill rotWithShape="1">
          <a:blip r:embed="rId2" cstate="print"/>
          <a:srcRect l="49020" t="63098" r="13725" b="20572"/>
          <a:stretch/>
        </p:blipFill>
        <p:spPr bwMode="auto">
          <a:xfrm>
            <a:off x="2749005" y="2945259"/>
            <a:ext cx="6090195" cy="3455541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C10D5C-77AB-418A-D28D-7B5A41AF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7042758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1"/>
            <a:ext cx="8686800" cy="4984665"/>
          </a:xfrm>
        </p:spPr>
        <p:txBody>
          <a:bodyPr>
            <a:normAutofit/>
          </a:bodyPr>
          <a:lstStyle/>
          <a:p>
            <a:r>
              <a:rPr lang="en-US" dirty="0"/>
              <a:t>Human hearing mechanism directly encodes frequency</a:t>
            </a:r>
          </a:p>
          <a:p>
            <a:pPr lvl="1"/>
            <a:r>
              <a:rPr lang="en-US" dirty="0"/>
              <a:t>By position on Cochlea</a:t>
            </a:r>
          </a:p>
          <a:p>
            <a:pPr lvl="1"/>
            <a:r>
              <a:rPr lang="en-US" dirty="0"/>
              <a:t>Frequency domain representation is the natural one</a:t>
            </a:r>
          </a:p>
          <a:p>
            <a:r>
              <a:rPr lang="en-US" dirty="0"/>
              <a:t>Differential sensitivity by frequency</a:t>
            </a:r>
          </a:p>
          <a:p>
            <a:pPr lvl="1"/>
            <a:r>
              <a:rPr lang="en-US" dirty="0"/>
              <a:t>Hear some frequencies louder than others</a:t>
            </a:r>
          </a:p>
          <a:p>
            <a:pPr lvl="1"/>
            <a:r>
              <a:rPr lang="en-US" dirty="0"/>
              <a:t>Useful to work with frequency representation to determine </a:t>
            </a:r>
          </a:p>
          <a:p>
            <a:pPr lvl="2"/>
            <a:r>
              <a:rPr lang="en-US" dirty="0"/>
              <a:t>What’s important to keep </a:t>
            </a:r>
          </a:p>
          <a:p>
            <a:pPr lvl="2"/>
            <a:r>
              <a:rPr lang="en-US" dirty="0"/>
              <a:t>What can discard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8B20-9092-1CC8-39F9-311662FFC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PSYC3320 – Neural Systems and Behavior</a:t>
            </a:r>
          </a:p>
          <a:p>
            <a:pPr lvl="1"/>
            <a:r>
              <a:rPr lang="en-US" dirty="0"/>
              <a:t>Includes visual, audio, olfactory</a:t>
            </a:r>
          </a:p>
          <a:p>
            <a:r>
              <a:rPr lang="en-US" dirty="0"/>
              <a:t>LING2210 – Phonetics 1</a:t>
            </a:r>
          </a:p>
          <a:p>
            <a:pPr lvl="1"/>
            <a:r>
              <a:rPr lang="en-US" dirty="0"/>
              <a:t>Focus on speech, includes both hearing and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A5DE0-AF84-A04A-8F1C-A8024EE2B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Admin/Coming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 (including lab from Monday)</a:t>
            </a:r>
          </a:p>
          <a:p>
            <a:r>
              <a:rPr lang="en-US" dirty="0"/>
              <a:t>Monday: </a:t>
            </a:r>
          </a:p>
          <a:p>
            <a:pPr lvl="1"/>
            <a:r>
              <a:rPr lang="en-US" dirty="0"/>
              <a:t>No Lecture</a:t>
            </a:r>
          </a:p>
          <a:p>
            <a:pPr lvl="1"/>
            <a:r>
              <a:rPr lang="en-US" dirty="0"/>
              <a:t>Will be a lab – Convert to Frequency Domain</a:t>
            </a:r>
          </a:p>
          <a:p>
            <a:r>
              <a:rPr lang="en-US" dirty="0"/>
              <a:t>Wednesday</a:t>
            </a:r>
          </a:p>
          <a:p>
            <a:pPr lvl="1"/>
            <a:r>
              <a:rPr lang="en-US" dirty="0"/>
              <a:t>No lecture</a:t>
            </a:r>
          </a:p>
          <a:p>
            <a:r>
              <a:rPr lang="en-US" dirty="0"/>
              <a:t>Next Lecture: Monday 2/20, Fourier Transform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302C8-CF10-92C6-BD3F-287C59B4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Physical Ear: </a:t>
            </a:r>
          </a:p>
          <a:p>
            <a:pPr lvl="1"/>
            <a:r>
              <a:rPr lang="en-US" sz="1800" dirty="0"/>
              <a:t>R. </a:t>
            </a:r>
            <a:r>
              <a:rPr lang="en-US" sz="1800" dirty="0" err="1"/>
              <a:t>Munkong</a:t>
            </a:r>
            <a:r>
              <a:rPr lang="en-US" sz="1800" dirty="0"/>
              <a:t> and B.-H. </a:t>
            </a:r>
            <a:r>
              <a:rPr lang="en-US" sz="1800" dirty="0" err="1"/>
              <a:t>Juang</a:t>
            </a:r>
            <a:r>
              <a:rPr lang="en-US" sz="1800" dirty="0"/>
              <a:t>. IEEE Sig. Proc. Mag., 25(3):98–117, 2008</a:t>
            </a:r>
          </a:p>
          <a:p>
            <a:r>
              <a:rPr lang="en-US" sz="2200" dirty="0"/>
              <a:t>Filter Bank: </a:t>
            </a:r>
          </a:p>
          <a:p>
            <a:pPr lvl="1"/>
            <a:r>
              <a:rPr lang="en-US" sz="1800" dirty="0">
                <a:hlinkClick r:id="rId2"/>
              </a:rPr>
              <a:t>http://www.ugr.es/~atv/web_ci_SIM/en/seccion_4_en.htm</a:t>
            </a:r>
            <a:endParaRPr lang="en-US" sz="1800" dirty="0"/>
          </a:p>
          <a:p>
            <a:r>
              <a:rPr lang="en-US" sz="2200" dirty="0"/>
              <a:t>Bark Scale:</a:t>
            </a:r>
          </a:p>
          <a:p>
            <a:pPr lvl="1"/>
            <a:r>
              <a:rPr lang="en-US" sz="1800" dirty="0"/>
              <a:t>[E. </a:t>
            </a:r>
            <a:r>
              <a:rPr lang="en-US" sz="1800" dirty="0" err="1"/>
              <a:t>Zwicker</a:t>
            </a:r>
            <a:r>
              <a:rPr lang="en-US" sz="1800" dirty="0"/>
              <a:t>. J. </a:t>
            </a:r>
            <a:r>
              <a:rPr lang="en-US" sz="1800" dirty="0" err="1"/>
              <a:t>Acoust</a:t>
            </a:r>
            <a:r>
              <a:rPr lang="en-US" sz="1800" dirty="0"/>
              <a:t>. </a:t>
            </a:r>
            <a:r>
              <a:rPr lang="en-US" sz="1800" dirty="0" err="1"/>
              <a:t>Soc.Am</a:t>
            </a:r>
            <a:r>
              <a:rPr lang="en-US" sz="1800" dirty="0"/>
              <a:t>., 33(2):248, February 1961]</a:t>
            </a:r>
          </a:p>
          <a:p>
            <a:r>
              <a:rPr lang="en-US" sz="2200" dirty="0">
                <a:solidFill>
                  <a:schemeClr val="tx1"/>
                </a:solidFill>
              </a:rPr>
              <a:t>DB Chart: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hlinkClick r:id="rId3"/>
              </a:rPr>
              <a:t>http://www.dspguide.com/ch22/1.htm</a:t>
            </a:r>
            <a:endParaRPr lang="en-US" sz="1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EB0BA-8BFF-CD1A-B74A-D1ED441C1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78490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sounds we cannot hear</a:t>
            </a:r>
          </a:p>
          <a:p>
            <a:pPr lvl="1"/>
            <a:r>
              <a:rPr lang="en-US" dirty="0"/>
              <a:t>Depends on 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8B55F-8D0C-D4B9-B234-B4487093A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Part 1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Motivation: hearing range</a:t>
            </a:r>
          </a:p>
          <a:p>
            <a:pPr lvl="1"/>
            <a:r>
              <a:rPr lang="en-US" sz="2000" dirty="0"/>
              <a:t>Where are we on course map?</a:t>
            </a:r>
            <a:endParaRPr lang="en-US" sz="1600" dirty="0"/>
          </a:p>
          <a:p>
            <a:pPr lvl="1"/>
            <a:r>
              <a:rPr lang="en-US" sz="2000" dirty="0"/>
              <a:t>Psychoacoustics: basics</a:t>
            </a:r>
          </a:p>
          <a:p>
            <a:pPr lvl="2"/>
            <a:r>
              <a:rPr lang="en-US" sz="1600" dirty="0"/>
              <a:t>Structure of Human Ear / encoding signals to brain</a:t>
            </a:r>
          </a:p>
          <a:p>
            <a:r>
              <a:rPr lang="en-US" sz="2400" dirty="0"/>
              <a:t>Part 2: psychoacoustics model and implications</a:t>
            </a:r>
          </a:p>
          <a:p>
            <a:pPr lvl="1"/>
            <a:r>
              <a:rPr lang="en-US" sz="2000" dirty="0"/>
              <a:t>Engineering Model</a:t>
            </a:r>
          </a:p>
          <a:p>
            <a:pPr lvl="1"/>
            <a:r>
              <a:rPr lang="en-US" sz="2000" dirty="0"/>
              <a:t>Human Hearing Limits</a:t>
            </a:r>
          </a:p>
          <a:p>
            <a:pPr lvl="1"/>
            <a:r>
              <a:rPr lang="en-US" sz="2000" dirty="0"/>
              <a:t>Critical Bands (Frequency bins)</a:t>
            </a:r>
          </a:p>
          <a:p>
            <a:pPr lvl="1"/>
            <a:r>
              <a:rPr lang="en-US" sz="2000" dirty="0"/>
              <a:t>Next Lab</a:t>
            </a:r>
          </a:p>
          <a:p>
            <a:r>
              <a:rPr lang="en-US" sz="240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21275-900B-0E8F-9091-A00046AE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7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70411" y="432766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554020" y="352044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874135" y="1828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C4902-21DD-816C-4165-CBB244A6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721010" y="1782249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Analog</a:t>
            </a:r>
          </a:p>
          <a:p>
            <a:pPr algn="ctr"/>
            <a:r>
              <a:rPr lang="en-US" sz="1600" dirty="0">
                <a:latin typeface="+mj-lt"/>
              </a:rPr>
              <a:t>input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 in Lab…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9017330" cy="30480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Week 1: Converted Sound to analog voltage signal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“pressure wave” that changes air molecules w/ respect to time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“voltage wave” that changes amplitude w/ respect to time</a:t>
            </a:r>
          </a:p>
          <a:p>
            <a:r>
              <a:rPr lang="en-US" sz="2000" dirty="0"/>
              <a:t>Week 2: Sampled voltage, then quantized it to digital sig.</a:t>
            </a:r>
          </a:p>
          <a:p>
            <a:pPr lvl="1"/>
            <a:r>
              <a:rPr lang="en-US" sz="1600" u="sng" dirty="0"/>
              <a:t>Sample</a:t>
            </a:r>
            <a:r>
              <a:rPr lang="en-US" sz="1600" dirty="0"/>
              <a:t>: Break up independent variable, take discrete ‘samples’</a:t>
            </a:r>
          </a:p>
          <a:p>
            <a:pPr lvl="1"/>
            <a:r>
              <a:rPr lang="en-US" sz="1600" u="sng" dirty="0"/>
              <a:t>Quantize</a:t>
            </a:r>
            <a:r>
              <a:rPr lang="en-US" sz="1600" dirty="0"/>
              <a:t>: Break up dependent variable into n-levels (need 2</a:t>
            </a:r>
            <a:r>
              <a:rPr lang="en-US" sz="1600" baseline="30000" dirty="0"/>
              <a:t>n</a:t>
            </a:r>
            <a:r>
              <a:rPr lang="en-US" sz="1600" dirty="0"/>
              <a:t> bits to digitize)</a:t>
            </a:r>
          </a:p>
          <a:p>
            <a:r>
              <a:rPr lang="en-US" sz="2000" dirty="0"/>
              <a:t>Week 3: Compress digital signal</a:t>
            </a:r>
          </a:p>
          <a:p>
            <a:pPr lvl="1"/>
            <a:r>
              <a:rPr lang="en-US" sz="1600" dirty="0"/>
              <a:t>Use even less bits without using sound quality!</a:t>
            </a:r>
          </a:p>
          <a:p>
            <a:r>
              <a:rPr lang="en-US" sz="2000" dirty="0"/>
              <a:t>Week 4: Frequency Domain Transform before we compress…</a:t>
            </a:r>
          </a:p>
          <a:p>
            <a:pPr lvl="1"/>
            <a:r>
              <a:rPr lang="en-US" sz="1600" dirty="0"/>
              <a:t>Put our ‘digital’ data into another form…BEFORE we compress…less stuff to compress!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5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udspeaker and Wavefo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810000" y="2078811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61" y="1604000"/>
            <a:ext cx="1349274" cy="10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95446" y="1734267"/>
            <a:ext cx="769472" cy="7514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000" dirty="0">
                <a:latin typeface="+mj-lt"/>
              </a:rPr>
              <a:t>ADC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353043" y="2121854"/>
            <a:ext cx="5724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57800" y="1837708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Digital</a:t>
            </a:r>
          </a:p>
          <a:p>
            <a:pPr algn="ctr"/>
            <a:r>
              <a:rPr lang="en-US" sz="1600" dirty="0">
                <a:latin typeface="+mj-lt"/>
              </a:rPr>
              <a:t>Output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467600" y="2130095"/>
            <a:ext cx="48156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001000" y="2837257"/>
            <a:ext cx="755671" cy="1074333"/>
            <a:chOff x="6092958" y="2538728"/>
            <a:chExt cx="755671" cy="1074333"/>
          </a:xfrm>
        </p:grpSpPr>
        <p:sp>
          <p:nvSpPr>
            <p:cNvPr id="19" name="Rectangle 18"/>
            <p:cNvSpPr/>
            <p:nvPr/>
          </p:nvSpPr>
          <p:spPr>
            <a:xfrm>
              <a:off x="6092958" y="2667000"/>
              <a:ext cx="755671" cy="8177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700000">
              <a:off x="5933626" y="2906618"/>
              <a:ext cx="10743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compress</a:t>
              </a:r>
            </a:p>
          </p:txBody>
        </p:sp>
      </p:grpSp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7938835" y="1743504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>
            <a:endCxn id="19" idx="0"/>
          </p:cNvCxnSpPr>
          <p:nvPr/>
        </p:nvCxnSpPr>
        <p:spPr>
          <a:xfrm rot="16200000" flipH="1">
            <a:off x="8205728" y="2792421"/>
            <a:ext cx="344594" cy="1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B0BCD-7DE3-B0A0-15B1-C37903D0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99396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Psychoacoustics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990EC6-EB09-1F18-649B-AF492EF4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01724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23373</TotalTime>
  <Words>3915</Words>
  <Application>Microsoft Macintosh PowerPoint</Application>
  <PresentationFormat>On-screen Show (4:3)</PresentationFormat>
  <Paragraphs>870</Paragraphs>
  <Slides>48</Slides>
  <Notes>13</Notes>
  <HiddenSlides>1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Cambria Math</vt:lpstr>
      <vt:lpstr>Courier New</vt:lpstr>
      <vt:lpstr>Helvetica</vt:lpstr>
      <vt:lpstr>Wingdings 2</vt:lpstr>
      <vt:lpstr>ESE 578–</vt:lpstr>
      <vt:lpstr>PowerPoint Presentation</vt:lpstr>
      <vt:lpstr>Teaser – Dog Whistle</vt:lpstr>
      <vt:lpstr>Teaser – Rodent Deterent</vt:lpstr>
      <vt:lpstr>Hearing Range</vt:lpstr>
      <vt:lpstr>Observe</vt:lpstr>
      <vt:lpstr>Lecture Topics</vt:lpstr>
      <vt:lpstr>Course Map – Week 6</vt:lpstr>
      <vt:lpstr>What we did in Lab…</vt:lpstr>
      <vt:lpstr>Psychoacoustics</vt:lpstr>
      <vt:lpstr>What is Psychoacoustics?</vt:lpstr>
      <vt:lpstr>Psychoacoustics &amp; Digital Music</vt:lpstr>
      <vt:lpstr>Our study of Psychoacoustics</vt:lpstr>
      <vt:lpstr>The Physical Ear</vt:lpstr>
      <vt:lpstr>The Physical Ear – “Cochlea”</vt:lpstr>
      <vt:lpstr>Cochlea Animation</vt:lpstr>
      <vt:lpstr>The Physical Ear – Take-away</vt:lpstr>
      <vt:lpstr>Take-away</vt:lpstr>
      <vt:lpstr>Direct Frequency Generation</vt:lpstr>
      <vt:lpstr>Direct Frequency Generation</vt:lpstr>
      <vt:lpstr>Time Domain Advantage?</vt:lpstr>
      <vt:lpstr>Time Domain Advantage?</vt:lpstr>
      <vt:lpstr>Time Domain Advantage?</vt:lpstr>
      <vt:lpstr>PowerPoint Presentation</vt:lpstr>
      <vt:lpstr>Physical Ear to Engineering Model</vt:lpstr>
      <vt:lpstr>We know how to avoid aliasing…</vt:lpstr>
      <vt:lpstr>Filters</vt:lpstr>
      <vt:lpstr>Physical Ear – Limits of Human Perception</vt:lpstr>
      <vt:lpstr>Critical Frequency Bands – How many?</vt:lpstr>
      <vt:lpstr>Critical Frequency Bands – How many?</vt:lpstr>
      <vt:lpstr>OK, now…some tests…</vt:lpstr>
      <vt:lpstr>OK, now…some tests…</vt:lpstr>
      <vt:lpstr>Different Bands</vt:lpstr>
      <vt:lpstr>OK, now…some tests…</vt:lpstr>
      <vt:lpstr>Frequency Quantization</vt:lpstr>
      <vt:lpstr>Physical Ear to Engineering Model</vt:lpstr>
      <vt:lpstr>Sound Intensity &amp; Loudness</vt:lpstr>
      <vt:lpstr>Sound Intensity – “Loudness”</vt:lpstr>
      <vt:lpstr>Sound Intensity in (dB) – “Loudness”</vt:lpstr>
      <vt:lpstr>Sound Intensity in (dB) – “Loudness”</vt:lpstr>
      <vt:lpstr>Sound Intensity in (dB) – “Loudness”</vt:lpstr>
      <vt:lpstr>Auditory Thresholds – Measured by Fletcher</vt:lpstr>
      <vt:lpstr>Demonstration</vt:lpstr>
      <vt:lpstr>Auditory Thresholds – Measured by Fletcher</vt:lpstr>
      <vt:lpstr>Quantization and Auditory Thresholds</vt:lpstr>
      <vt:lpstr>Big Ideas</vt:lpstr>
      <vt:lpstr>Learn More</vt:lpstr>
      <vt:lpstr>Admin/Coming up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645</cp:revision>
  <cp:lastPrinted>2023-02-07T18:45:55Z</cp:lastPrinted>
  <dcterms:created xsi:type="dcterms:W3CDTF">2018-02-11T20:38:15Z</dcterms:created>
  <dcterms:modified xsi:type="dcterms:W3CDTF">2023-02-07T18:45:58Z</dcterms:modified>
</cp:coreProperties>
</file>