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07" r:id="rId2"/>
    <p:sldId id="308" r:id="rId3"/>
    <p:sldId id="427" r:id="rId4"/>
    <p:sldId id="484" r:id="rId5"/>
    <p:sldId id="490" r:id="rId6"/>
    <p:sldId id="491" r:id="rId7"/>
    <p:sldId id="581" r:id="rId8"/>
    <p:sldId id="582" r:id="rId9"/>
    <p:sldId id="583" r:id="rId10"/>
    <p:sldId id="584" r:id="rId11"/>
    <p:sldId id="494" r:id="rId12"/>
    <p:sldId id="496" r:id="rId13"/>
    <p:sldId id="397" r:id="rId14"/>
    <p:sldId id="593" r:id="rId15"/>
    <p:sldId id="598" r:id="rId16"/>
    <p:sldId id="503" r:id="rId17"/>
    <p:sldId id="525" r:id="rId18"/>
    <p:sldId id="502" r:id="rId19"/>
    <p:sldId id="594" r:id="rId20"/>
    <p:sldId id="522" r:id="rId21"/>
    <p:sldId id="592" r:id="rId22"/>
    <p:sldId id="532" r:id="rId23"/>
    <p:sldId id="523" r:id="rId24"/>
    <p:sldId id="539" r:id="rId25"/>
    <p:sldId id="526" r:id="rId26"/>
    <p:sldId id="565" r:id="rId27"/>
    <p:sldId id="567" r:id="rId28"/>
    <p:sldId id="570" r:id="rId29"/>
    <p:sldId id="578" r:id="rId30"/>
    <p:sldId id="530" r:id="rId31"/>
    <p:sldId id="531" r:id="rId32"/>
    <p:sldId id="579" r:id="rId33"/>
    <p:sldId id="524" r:id="rId34"/>
    <p:sldId id="533" r:id="rId35"/>
    <p:sldId id="600" r:id="rId36"/>
    <p:sldId id="601" r:id="rId37"/>
    <p:sldId id="602" r:id="rId38"/>
    <p:sldId id="536" r:id="rId39"/>
    <p:sldId id="605" r:id="rId40"/>
    <p:sldId id="604" r:id="rId41"/>
    <p:sldId id="580" r:id="rId42"/>
    <p:sldId id="504" r:id="rId43"/>
    <p:sldId id="538" r:id="rId44"/>
    <p:sldId id="591" r:id="rId45"/>
    <p:sldId id="595" r:id="rId46"/>
    <p:sldId id="596" r:id="rId47"/>
    <p:sldId id="597" r:id="rId48"/>
    <p:sldId id="422" r:id="rId49"/>
    <p:sldId id="424" r:id="rId50"/>
    <p:sldId id="599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D00"/>
    <a:srgbClr val="0000FF"/>
    <a:srgbClr val="333300"/>
    <a:srgbClr val="FF9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84756" autoAdjust="0"/>
  </p:normalViewPr>
  <p:slideViewPr>
    <p:cSldViewPr snapToGrid="0">
      <p:cViewPr varScale="1">
        <p:scale>
          <a:sx n="95" d="100"/>
          <a:sy n="95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12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76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04425-73D1-5447-B57E-7A23456F9BF6}" type="slidenum">
              <a:rPr lang="en-US"/>
              <a:pPr/>
              <a:t>18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44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CA9FAC-90C6-8B44-9D00-CD68A9CB00FD}" type="slidenum">
              <a:rPr lang="en-US"/>
              <a:pPr/>
              <a:t>25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27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3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28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D9C9E-6780-5C46-ADC4-63361069E53A}" type="slidenum">
              <a:rPr lang="en-US"/>
              <a:pPr/>
              <a:t>29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87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97E4B-3430-2A49-A8C4-5621EF1D656E}" type="slidenum">
              <a:rPr lang="en-US"/>
              <a:pPr/>
              <a:t>30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D56DE-D115-BD46-AF15-17CC49A03724}" type="slidenum">
              <a:rPr lang="en-US"/>
              <a:pPr/>
              <a:t>43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6E971-13E2-2D4E-9C67-0D89E84E473A}" type="slidenum">
              <a:rPr lang="en-US"/>
              <a:pPr/>
              <a:t>5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9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78636-C265-4D4E-B265-D1211328BE1D}" type="slidenum">
              <a:rPr lang="en-US"/>
              <a:pPr/>
              <a:t>6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0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7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35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49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9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8A7CC-DCF8-EB40-A4E7-55AAF1C0CBEB}" type="slidenum">
              <a:rPr lang="en-US"/>
              <a:pPr/>
              <a:t>10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0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D43D2-2D67-2A48-8609-A63BFDD6CADC}" type="slidenum">
              <a:rPr lang="en-US"/>
              <a:pPr/>
              <a:t>11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ESE1500 Spring 2023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0.pd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w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d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623" y="5646117"/>
            <a:ext cx="4543377" cy="531812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ESE1500 Spring 2023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#16 – Stored-Program Processors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5403273" y="6326188"/>
            <a:ext cx="3740727" cy="53181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2009--2023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 Decoder logic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10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33CDA6-1FC4-B54A-BDBA-AA294AFABD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4" y="2329174"/>
            <a:ext cx="7422988" cy="4392301"/>
          </a:xfrm>
        </p:spPr>
      </p:pic>
    </p:spTree>
    <p:extLst>
      <p:ext uri="{BB962C8B-B14F-4D97-AF65-F5344CB8AC3E}">
        <p14:creationId xmlns:p14="http://schemas.microsoft.com/office/powerpoint/2010/main" val="3152057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77EEB-26EE-B842-91E8-4772F6A9264B}" type="slidenum">
              <a:rPr lang="en-US"/>
              <a:pPr/>
              <a:t>11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5988" y="29306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Random Access Memory (RAM)</a:t>
            </a:r>
            <a:br>
              <a:rPr lang="en-US" sz="4000" dirty="0"/>
            </a:br>
            <a:r>
              <a:rPr lang="en-US" sz="4000" dirty="0"/>
              <a:t>with Capacitor Memories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723354" y="1904914"/>
            <a:ext cx="5044283" cy="4343485"/>
            <a:chOff x="288" y="960"/>
            <a:chExt cx="3501" cy="302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632" y="2640"/>
              <a:ext cx="240" cy="432"/>
              <a:chOff x="864" y="2016"/>
              <a:chExt cx="240" cy="432"/>
            </a:xfrm>
          </p:grpSpPr>
          <p:sp>
            <p:nvSpPr>
              <p:cNvPr id="481285" name="Line 5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6" name="Line 6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7" name="Line 7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8" name="AutoShape 8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89" name="Line 9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60" y="2352"/>
              <a:ext cx="240" cy="432"/>
              <a:chOff x="864" y="2016"/>
              <a:chExt cx="240" cy="432"/>
            </a:xfrm>
          </p:grpSpPr>
          <p:sp>
            <p:nvSpPr>
              <p:cNvPr id="481292" name="Line 12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3" name="Line 13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4" name="Line 14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5" name="AutoShape 15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6" name="Line 16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688" y="2208"/>
              <a:ext cx="240" cy="432"/>
              <a:chOff x="864" y="2016"/>
              <a:chExt cx="240" cy="432"/>
            </a:xfrm>
          </p:grpSpPr>
          <p:sp>
            <p:nvSpPr>
              <p:cNvPr id="481298" name="Line 18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99" name="Line 19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0" name="Line 20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1" name="AutoShape 21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2" name="Line 22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264" y="2016"/>
              <a:ext cx="240" cy="432"/>
              <a:chOff x="864" y="2016"/>
              <a:chExt cx="240" cy="432"/>
            </a:xfrm>
          </p:grpSpPr>
          <p:sp>
            <p:nvSpPr>
              <p:cNvPr id="481304" name="Line 24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5" name="Line 25"/>
              <p:cNvSpPr>
                <a:spLocks noChangeShapeType="1"/>
              </p:cNvSpPr>
              <p:nvPr/>
            </p:nvSpPr>
            <p:spPr bwMode="auto">
              <a:xfrm>
                <a:off x="864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6" name="Line 26"/>
              <p:cNvSpPr>
                <a:spLocks noChangeShapeType="1"/>
              </p:cNvSpPr>
              <p:nvPr/>
            </p:nvSpPr>
            <p:spPr bwMode="auto">
              <a:xfrm>
                <a:off x="1008" y="225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7" name="AutoShape 27"/>
              <p:cNvSpPr>
                <a:spLocks noChangeArrowheads="1"/>
              </p:cNvSpPr>
              <p:nvPr/>
            </p:nvSpPr>
            <p:spPr bwMode="auto">
              <a:xfrm rot="10800000">
                <a:off x="933" y="2352"/>
                <a:ext cx="144" cy="96"/>
              </a:xfrm>
              <a:prstGeom prst="triangle">
                <a:avLst>
                  <a:gd name="adj" fmla="val 5134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08" name="Line 28"/>
              <p:cNvSpPr>
                <a:spLocks noChangeShapeType="1"/>
              </p:cNvSpPr>
              <p:nvPr/>
            </p:nvSpPr>
            <p:spPr bwMode="auto">
              <a:xfrm flipV="1">
                <a:off x="1008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09" name="AutoShape 29"/>
            <p:cNvSpPr>
              <a:spLocks noChangeArrowheads="1"/>
            </p:cNvSpPr>
            <p:nvPr/>
          </p:nvSpPr>
          <p:spPr bwMode="auto">
            <a:xfrm>
              <a:off x="1584" y="3408"/>
              <a:ext cx="2205" cy="28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0" name="Line 30"/>
            <p:cNvSpPr>
              <a:spLocks noChangeShapeType="1"/>
            </p:cNvSpPr>
            <p:nvPr/>
          </p:nvSpPr>
          <p:spPr bwMode="auto">
            <a:xfrm>
              <a:off x="1776" y="26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1" name="Line 31"/>
            <p:cNvSpPr>
              <a:spLocks noChangeShapeType="1"/>
            </p:cNvSpPr>
            <p:nvPr/>
          </p:nvSpPr>
          <p:spPr bwMode="auto">
            <a:xfrm>
              <a:off x="1968" y="2688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2" name="Line 32"/>
            <p:cNvSpPr>
              <a:spLocks noChangeShapeType="1"/>
            </p:cNvSpPr>
            <p:nvPr/>
          </p:nvSpPr>
          <p:spPr bwMode="auto">
            <a:xfrm>
              <a:off x="2496" y="235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3" name="Line 33"/>
            <p:cNvSpPr>
              <a:spLocks noChangeShapeType="1"/>
            </p:cNvSpPr>
            <p:nvPr/>
          </p:nvSpPr>
          <p:spPr bwMode="auto">
            <a:xfrm>
              <a:off x="3024" y="220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4" name="Line 34"/>
            <p:cNvSpPr>
              <a:spLocks noChangeShapeType="1"/>
            </p:cNvSpPr>
            <p:nvPr/>
          </p:nvSpPr>
          <p:spPr bwMode="auto">
            <a:xfrm>
              <a:off x="3600" y="201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5" name="Line 35"/>
            <p:cNvSpPr>
              <a:spLocks noChangeShapeType="1"/>
            </p:cNvSpPr>
            <p:nvPr/>
          </p:nvSpPr>
          <p:spPr bwMode="auto">
            <a:xfrm flipH="1">
              <a:off x="2304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6" name="Line 36"/>
            <p:cNvSpPr>
              <a:spLocks noChangeShapeType="1"/>
            </p:cNvSpPr>
            <p:nvPr/>
          </p:nvSpPr>
          <p:spPr bwMode="auto">
            <a:xfrm flipH="1">
              <a:off x="2832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7" name="Line 37"/>
            <p:cNvSpPr>
              <a:spLocks noChangeShapeType="1"/>
            </p:cNvSpPr>
            <p:nvPr/>
          </p:nvSpPr>
          <p:spPr bwMode="auto">
            <a:xfrm flipH="1">
              <a:off x="3408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18" name="Line 38"/>
            <p:cNvSpPr>
              <a:spLocks noChangeShapeType="1"/>
            </p:cNvSpPr>
            <p:nvPr/>
          </p:nvSpPr>
          <p:spPr bwMode="auto">
            <a:xfrm flipV="1">
              <a:off x="336" y="3552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0" name="Line 40"/>
            <p:cNvSpPr>
              <a:spLocks noChangeShapeType="1"/>
            </p:cNvSpPr>
            <p:nvPr/>
          </p:nvSpPr>
          <p:spPr bwMode="auto">
            <a:xfrm>
              <a:off x="2688" y="36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6" name="Line 46"/>
            <p:cNvSpPr>
              <a:spLocks noChangeShapeType="1"/>
            </p:cNvSpPr>
            <p:nvPr/>
          </p:nvSpPr>
          <p:spPr bwMode="auto">
            <a:xfrm>
              <a:off x="1776" y="230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27" name="Line 47"/>
            <p:cNvSpPr>
              <a:spLocks noChangeShapeType="1"/>
            </p:cNvSpPr>
            <p:nvPr/>
          </p:nvSpPr>
          <p:spPr bwMode="auto">
            <a:xfrm>
              <a:off x="1776" y="16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1632" y="2064"/>
              <a:ext cx="144" cy="240"/>
              <a:chOff x="1632" y="2064"/>
              <a:chExt cx="144" cy="240"/>
            </a:xfrm>
          </p:grpSpPr>
          <p:sp>
            <p:nvSpPr>
              <p:cNvPr id="481321" name="Line 4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2" name="Line 4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3" name="Line 4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28" name="Line 48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352" y="1728"/>
              <a:ext cx="144" cy="240"/>
              <a:chOff x="1632" y="2064"/>
              <a:chExt cx="144" cy="240"/>
            </a:xfrm>
          </p:grpSpPr>
          <p:sp>
            <p:nvSpPr>
              <p:cNvPr id="481331" name="Line 5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2" name="Line 5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3" name="Line 5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4" name="Line 5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2880" y="1584"/>
              <a:ext cx="144" cy="240"/>
              <a:chOff x="1632" y="2064"/>
              <a:chExt cx="144" cy="240"/>
            </a:xfrm>
          </p:grpSpPr>
          <p:sp>
            <p:nvSpPr>
              <p:cNvPr id="481336" name="Line 56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7" name="Line 57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8" name="Line 58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39" name="Line 59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>
              <a:off x="3456" y="1392"/>
              <a:ext cx="144" cy="240"/>
              <a:chOff x="1632" y="2064"/>
              <a:chExt cx="144" cy="240"/>
            </a:xfrm>
          </p:grpSpPr>
          <p:sp>
            <p:nvSpPr>
              <p:cNvPr id="481351" name="Line 71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2" name="Line 72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3" name="Line 73"/>
              <p:cNvSpPr>
                <a:spLocks noChangeShapeType="1"/>
              </p:cNvSpPr>
              <p:nvPr/>
            </p:nvSpPr>
            <p:spPr bwMode="auto">
              <a:xfrm>
                <a:off x="1728" y="230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54" name="Line 74"/>
              <p:cNvSpPr>
                <a:spLocks noChangeShapeType="1"/>
              </p:cNvSpPr>
              <p:nvPr/>
            </p:nvSpPr>
            <p:spPr bwMode="auto">
              <a:xfrm>
                <a:off x="1728" y="2064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1355" name="Line 75"/>
            <p:cNvSpPr>
              <a:spLocks noChangeShapeType="1"/>
            </p:cNvSpPr>
            <p:nvPr/>
          </p:nvSpPr>
          <p:spPr bwMode="auto">
            <a:xfrm flipV="1">
              <a:off x="249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6" name="Line 76"/>
            <p:cNvSpPr>
              <a:spLocks noChangeShapeType="1"/>
            </p:cNvSpPr>
            <p:nvPr/>
          </p:nvSpPr>
          <p:spPr bwMode="auto">
            <a:xfrm flipV="1">
              <a:off x="3024" y="182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7" name="Line 77"/>
            <p:cNvSpPr>
              <a:spLocks noChangeShapeType="1"/>
            </p:cNvSpPr>
            <p:nvPr/>
          </p:nvSpPr>
          <p:spPr bwMode="auto">
            <a:xfrm flipV="1">
              <a:off x="3600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8" name="Line 78"/>
            <p:cNvSpPr>
              <a:spLocks noChangeShapeType="1"/>
            </p:cNvSpPr>
            <p:nvPr/>
          </p:nvSpPr>
          <p:spPr bwMode="auto">
            <a:xfrm flipH="1">
              <a:off x="480" y="220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59" name="Line 79"/>
            <p:cNvSpPr>
              <a:spLocks noChangeShapeType="1"/>
            </p:cNvSpPr>
            <p:nvPr/>
          </p:nvSpPr>
          <p:spPr bwMode="auto">
            <a:xfrm flipH="1">
              <a:off x="480" y="182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0" name="Line 80"/>
            <p:cNvSpPr>
              <a:spLocks noChangeShapeType="1"/>
            </p:cNvSpPr>
            <p:nvPr/>
          </p:nvSpPr>
          <p:spPr bwMode="auto">
            <a:xfrm flipH="1">
              <a:off x="480" y="168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1" name="Line 81"/>
            <p:cNvSpPr>
              <a:spLocks noChangeShapeType="1"/>
            </p:cNvSpPr>
            <p:nvPr/>
          </p:nvSpPr>
          <p:spPr bwMode="auto">
            <a:xfrm flipH="1">
              <a:off x="480" y="1509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2" name="Line 82"/>
            <p:cNvSpPr>
              <a:spLocks noChangeShapeType="1"/>
            </p:cNvSpPr>
            <p:nvPr/>
          </p:nvSpPr>
          <p:spPr bwMode="auto">
            <a:xfrm flipV="1">
              <a:off x="1776" y="120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3" name="Line 83"/>
            <p:cNvSpPr>
              <a:spLocks noChangeShapeType="1"/>
            </p:cNvSpPr>
            <p:nvPr/>
          </p:nvSpPr>
          <p:spPr bwMode="auto">
            <a:xfrm flipV="1">
              <a:off x="2496" y="12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4" name="Line 84"/>
            <p:cNvSpPr>
              <a:spLocks noChangeShapeType="1"/>
            </p:cNvSpPr>
            <p:nvPr/>
          </p:nvSpPr>
          <p:spPr bwMode="auto">
            <a:xfrm flipV="1">
              <a:off x="3024" y="120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5" name="Line 85"/>
            <p:cNvSpPr>
              <a:spLocks noChangeShapeType="1"/>
            </p:cNvSpPr>
            <p:nvPr/>
          </p:nvSpPr>
          <p:spPr bwMode="auto">
            <a:xfrm flipV="1">
              <a:off x="3600" y="120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6" name="Line 86"/>
            <p:cNvSpPr>
              <a:spLocks noChangeShapeType="1"/>
            </p:cNvSpPr>
            <p:nvPr/>
          </p:nvSpPr>
          <p:spPr bwMode="auto">
            <a:xfrm>
              <a:off x="1776" y="1200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7" name="Line 87"/>
            <p:cNvSpPr>
              <a:spLocks noChangeShapeType="1"/>
            </p:cNvSpPr>
            <p:nvPr/>
          </p:nvSpPr>
          <p:spPr bwMode="auto">
            <a:xfrm>
              <a:off x="2736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68" name="Rectangle 88"/>
            <p:cNvSpPr>
              <a:spLocks noChangeArrowheads="1"/>
            </p:cNvSpPr>
            <p:nvPr/>
          </p:nvSpPr>
          <p:spPr bwMode="auto">
            <a:xfrm>
              <a:off x="288" y="1296"/>
              <a:ext cx="480" cy="12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481371" name="Text Box 91"/>
          <p:cNvSpPr txBox="1">
            <a:spLocks noChangeArrowheads="1"/>
          </p:cNvSpPr>
          <p:nvPr/>
        </p:nvSpPr>
        <p:spPr bwMode="auto">
          <a:xfrm>
            <a:off x="1981200" y="1850763"/>
            <a:ext cx="133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Decoder</a:t>
            </a:r>
          </a:p>
        </p:txBody>
      </p:sp>
      <p:sp>
        <p:nvSpPr>
          <p:cNvPr id="481372" name="Text Box 92"/>
          <p:cNvSpPr txBox="1">
            <a:spLocks noChangeArrowheads="1"/>
          </p:cNvSpPr>
          <p:nvPr/>
        </p:nvSpPr>
        <p:spPr bwMode="auto">
          <a:xfrm>
            <a:off x="1001190" y="5421068"/>
            <a:ext cx="5052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RA</a:t>
            </a:r>
          </a:p>
        </p:txBody>
      </p:sp>
      <p:sp>
        <p:nvSpPr>
          <p:cNvPr id="481373" name="Line 93"/>
          <p:cNvSpPr>
            <a:spLocks noChangeShapeType="1"/>
          </p:cNvSpPr>
          <p:nvPr/>
        </p:nvSpPr>
        <p:spPr bwMode="auto">
          <a:xfrm>
            <a:off x="2113754" y="262073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4" name="Text Box 94"/>
          <p:cNvSpPr txBox="1">
            <a:spLocks noChangeArrowheads="1"/>
          </p:cNvSpPr>
          <p:nvPr/>
        </p:nvSpPr>
        <p:spPr bwMode="auto">
          <a:xfrm>
            <a:off x="975829" y="2436069"/>
            <a:ext cx="847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Write?</a:t>
            </a:r>
          </a:p>
        </p:txBody>
      </p:sp>
      <p:sp>
        <p:nvSpPr>
          <p:cNvPr id="481375" name="Text Box 95"/>
          <p:cNvSpPr txBox="1">
            <a:spLocks noChangeArrowheads="1"/>
          </p:cNvSpPr>
          <p:nvPr/>
        </p:nvSpPr>
        <p:spPr bwMode="auto">
          <a:xfrm>
            <a:off x="6331243" y="1605791"/>
            <a:ext cx="641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Din</a:t>
            </a:r>
          </a:p>
        </p:txBody>
      </p:sp>
      <p:sp>
        <p:nvSpPr>
          <p:cNvPr id="481376" name="Text Box 96"/>
          <p:cNvSpPr txBox="1">
            <a:spLocks noChangeArrowheads="1"/>
          </p:cNvSpPr>
          <p:nvPr/>
        </p:nvSpPr>
        <p:spPr bwMode="auto">
          <a:xfrm>
            <a:off x="5211368" y="603447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Arial" pitchFamily="-108" charset="0"/>
                <a:ea typeface="Arial" pitchFamily="-108" charset="0"/>
                <a:cs typeface="Arial" pitchFamily="-108" charset="0"/>
              </a:rPr>
              <a:t>Dout</a:t>
            </a:r>
            <a:endParaRPr lang="en-US" dirty="0">
              <a:latin typeface="Arial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481377" name="Text Box 97"/>
          <p:cNvSpPr txBox="1">
            <a:spLocks noChangeArrowheads="1"/>
          </p:cNvSpPr>
          <p:nvPr/>
        </p:nvSpPr>
        <p:spPr bwMode="auto">
          <a:xfrm>
            <a:off x="212725" y="5983288"/>
            <a:ext cx="2340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Learn more: ESE370</a:t>
            </a:r>
          </a:p>
        </p:txBody>
      </p:sp>
      <p:sp>
        <p:nvSpPr>
          <p:cNvPr id="86" name="Text Box 92">
            <a:extLst>
              <a:ext uri="{FF2B5EF4-FFF2-40B4-BE49-F238E27FC236}">
                <a16:creationId xmlns:a16="http://schemas.microsoft.com/office/drawing/2014/main" id="{2FFC8427-7DEA-694C-AC75-08C5CDD98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29" y="3857518"/>
            <a:ext cx="5479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8" charset="0"/>
                <a:ea typeface="Arial" pitchFamily="-108" charset="0"/>
                <a:cs typeface="Arial" pitchFamily="-108" charset="0"/>
              </a:rPr>
              <a:t>WA</a:t>
            </a:r>
          </a:p>
        </p:txBody>
      </p:sp>
      <p:sp>
        <p:nvSpPr>
          <p:cNvPr id="87" name="Line 93">
            <a:extLst>
              <a:ext uri="{FF2B5EF4-FFF2-40B4-BE49-F238E27FC236}">
                <a16:creationId xmlns:a16="http://schemas.microsoft.com/office/drawing/2014/main" id="{B79E1C5B-CB59-4B49-9347-5F47CFFEB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3754" y="4011103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B9DB49-CCD1-B446-9723-D78264273966}"/>
              </a:ext>
            </a:extLst>
          </p:cNvPr>
          <p:cNvCxnSpPr/>
          <p:nvPr/>
        </p:nvCxnSpPr>
        <p:spPr>
          <a:xfrm flipH="1">
            <a:off x="2286000" y="3904296"/>
            <a:ext cx="132554" cy="206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8BBA4BB-1D1E-1B46-804B-140E4E8B24D9}"/>
              </a:ext>
            </a:extLst>
          </p:cNvPr>
          <p:cNvCxnSpPr/>
          <p:nvPr/>
        </p:nvCxnSpPr>
        <p:spPr>
          <a:xfrm flipH="1">
            <a:off x="3832779" y="5502318"/>
            <a:ext cx="132554" cy="206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12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Engineering Property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Store state compactly in memory</a:t>
            </a:r>
          </a:p>
          <a:p>
            <a:pPr marL="1009650" lvl="1" indent="-609600">
              <a:buNone/>
            </a:pPr>
            <a:endParaRPr lang="en-US" dirty="0"/>
          </a:p>
          <a:p>
            <a:pPr marL="609600" indent="-609600"/>
            <a:r>
              <a:rPr lang="en-US" dirty="0" err="1"/>
              <a:t>A(memory</a:t>
            </a:r>
            <a:r>
              <a:rPr lang="en-US" dirty="0"/>
              <a:t> cell) small</a:t>
            </a:r>
          </a:p>
          <a:p>
            <a:pPr marL="1009650" lvl="1" indent="-609600"/>
            <a:r>
              <a:rPr lang="en-US" dirty="0" err="1"/>
              <a:t>A(mem</a:t>
            </a:r>
            <a:r>
              <a:rPr lang="en-US" dirty="0"/>
              <a:t>) &lt; </a:t>
            </a:r>
            <a:r>
              <a:rPr lang="en-US" dirty="0" err="1"/>
              <a:t>A(gate</a:t>
            </a:r>
            <a:r>
              <a:rPr lang="en-US" dirty="0"/>
              <a:t>)</a:t>
            </a:r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Depends on few </a:t>
            </a:r>
            <a:br>
              <a:rPr lang="en-US" dirty="0"/>
            </a:br>
            <a:r>
              <a:rPr lang="en-US" dirty="0"/>
              <a:t>inputs/outputs</a:t>
            </a:r>
          </a:p>
          <a:p>
            <a:pPr marL="1009650" lvl="1" indent="-609600"/>
            <a:r>
              <a:rPr lang="en-US" dirty="0"/>
              <a:t>Memory cells share</a:t>
            </a:r>
            <a:br>
              <a:rPr lang="en-US" dirty="0"/>
            </a:br>
            <a:r>
              <a:rPr lang="en-US" dirty="0"/>
              <a:t>inputs and outputs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FE1F7E-B141-DD4A-BF4D-27427B35A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584632"/>
            <a:ext cx="3823857" cy="37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3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Reminder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65578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36888"/>
            <a:ext cx="3773311" cy="49290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compute a large number of gates – by </a:t>
            </a:r>
          </a:p>
          <a:p>
            <a:r>
              <a:rPr lang="en-US" dirty="0"/>
              <a:t>Single active compute element (programmable gate)</a:t>
            </a:r>
          </a:p>
          <a:p>
            <a:r>
              <a:rPr lang="en-US" dirty="0"/>
              <a:t>Sequence in time</a:t>
            </a:r>
          </a:p>
          <a:p>
            <a:r>
              <a:rPr lang="en-US" dirty="0"/>
              <a:t>Store state in memory</a:t>
            </a:r>
          </a:p>
          <a:p>
            <a:r>
              <a:rPr lang="en-US" dirty="0"/>
              <a:t>Use Instruction memory to select and sequence operations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F68BD-1258-AD4F-9D02-EC99896F5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622300"/>
            <a:ext cx="5105400" cy="57785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9C5FB13-ECF8-8F4A-9ED3-4ECC9E9CAEF5}"/>
              </a:ext>
            </a:extLst>
          </p:cNvPr>
          <p:cNvSpPr/>
          <p:nvPr/>
        </p:nvSpPr>
        <p:spPr>
          <a:xfrm>
            <a:off x="6242178" y="3706539"/>
            <a:ext cx="623455" cy="7897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8F2791-2BBF-3842-BCD8-6A5E0DA3EA85}"/>
              </a:ext>
            </a:extLst>
          </p:cNvPr>
          <p:cNvSpPr/>
          <p:nvPr/>
        </p:nvSpPr>
        <p:spPr>
          <a:xfrm>
            <a:off x="6339513" y="2005990"/>
            <a:ext cx="1052240" cy="1873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DD4E53-BF76-BB42-BFE6-669E6E5C831C}"/>
              </a:ext>
            </a:extLst>
          </p:cNvPr>
          <p:cNvSpPr/>
          <p:nvPr/>
        </p:nvSpPr>
        <p:spPr>
          <a:xfrm>
            <a:off x="4175446" y="457200"/>
            <a:ext cx="2066732" cy="2038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63A0-8471-BE44-9253-0BB15D56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B7D26-5F61-2344-AD6F-89F92456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5846F-6F76-9E40-83E2-F1DF8DDC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90D35-FAD9-D34A-91B6-C0CABEDF2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8908"/>
            <a:ext cx="3696697" cy="4184073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EFB14263-F14B-A846-A524-78CF0F7F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348132"/>
              </p:ext>
            </p:extLst>
          </p:nvPr>
        </p:nvGraphicFramePr>
        <p:xfrm>
          <a:off x="3047994" y="768442"/>
          <a:ext cx="609600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95688448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88692688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861449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255871218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49339817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0355122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53641776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48751256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0943796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83141789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0599151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98022972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69635190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621123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71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795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35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57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24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91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635952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FC8A68C-8FEE-7449-BE8A-D2D3C55E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7625"/>
            <a:ext cx="8686800" cy="4846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1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Stored-Program Processor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  <p:extLst>
      <p:ext uri="{BB962C8B-B14F-4D97-AF65-F5344CB8AC3E}">
        <p14:creationId xmlns:p14="http://schemas.microsoft.com/office/powerpoint/2010/main" val="3332996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“Stored Program” Computer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0" y="1142999"/>
            <a:ext cx="7772400" cy="5094111"/>
          </a:xfrm>
        </p:spPr>
        <p:txBody>
          <a:bodyPr>
            <a:normAutofit/>
          </a:bodyPr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build physical machines that perform </a:t>
            </a:r>
            <a:r>
              <a:rPr lang="en-US" i="1" dirty="0">
                <a:ea typeface="ＭＳ Ｐゴシック" pitchFamily="1" charset="-128"/>
                <a:cs typeface="ＭＳ Ｐゴシック" pitchFamily="1" charset="-128"/>
              </a:rPr>
              <a:t>any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computation.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Can be built with limited hardware that is reused in time.</a:t>
            </a:r>
          </a:p>
          <a:p>
            <a:r>
              <a:rPr lang="en-US" b="1" dirty="0">
                <a:ea typeface="ＭＳ Ｐゴシック" pitchFamily="1" charset="-128"/>
                <a:cs typeface="ＭＳ Ｐゴシック" pitchFamily="1" charset="-128"/>
              </a:rPr>
              <a:t>Historically: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this was a key contribution of Penn’s Moore School</a:t>
            </a:r>
          </a:p>
          <a:p>
            <a:pPr lvl="1"/>
            <a:r>
              <a:rPr lang="en-US" dirty="0"/>
              <a:t>ENIAC</a:t>
            </a:r>
            <a:r>
              <a:rPr lang="en-US" dirty="0">
                <a:sym typeface="Wingdings" pitchFamily="1" charset="2"/>
              </a:rPr>
              <a:t> EDVAC</a:t>
            </a:r>
          </a:p>
          <a:p>
            <a:pPr lvl="1"/>
            <a:r>
              <a:rPr lang="en-US" sz="2400" dirty="0">
                <a:sym typeface="Wingdings" pitchFamily="1" charset="2"/>
              </a:rPr>
              <a:t>Computer Engineers:</a:t>
            </a:r>
            <a:br>
              <a:rPr lang="en-US" sz="2400" dirty="0">
                <a:sym typeface="Wingdings" pitchFamily="1" charset="2"/>
              </a:rPr>
            </a:br>
            <a:r>
              <a:rPr lang="en-US" sz="2400" dirty="0">
                <a:sym typeface="Wingdings" pitchFamily="1" charset="2"/>
              </a:rPr>
              <a:t> Eckert and </a:t>
            </a:r>
            <a:r>
              <a:rPr lang="en-US" sz="2400" dirty="0" err="1">
                <a:sym typeface="Wingdings" pitchFamily="1" charset="2"/>
              </a:rPr>
              <a:t>Mauchly</a:t>
            </a:r>
            <a:endParaRPr lang="en-US" sz="2400" dirty="0">
              <a:sym typeface="Wingdings" pitchFamily="1" charset="2"/>
            </a:endParaRPr>
          </a:p>
          <a:p>
            <a:pPr lvl="1"/>
            <a:r>
              <a:rPr lang="en-US" dirty="0"/>
              <a:t>(often credited to </a:t>
            </a:r>
            <a:br>
              <a:rPr lang="en-US" dirty="0"/>
            </a:br>
            <a:r>
              <a:rPr lang="en-US" dirty="0"/>
              <a:t>Von Neumann)</a:t>
            </a:r>
          </a:p>
          <a:p>
            <a:pPr lvl="1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ESE1500 Spring 2023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4B5E54-8D8F-CE4E-A190-459F4E799C11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619938"/>
            <a:ext cx="5257800" cy="22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02C9-0705-8F48-961B-1E6FF038C718}" type="slidenum">
              <a:rPr lang="en-US"/>
              <a:pPr/>
              <a:t>18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82422"/>
            <a:ext cx="83058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Express computation</a:t>
            </a:r>
            <a:br>
              <a:rPr lang="en-US" sz="2800" dirty="0"/>
            </a:br>
            <a:r>
              <a:rPr lang="en-US" sz="2800" dirty="0"/>
              <a:t> in terms of a few primitives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E.g. Add, Multiply, OR, AND, NAND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Provide one of each hardware primitive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intermediates in memory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Sequence operations on hardware to perform larger computation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Store </a:t>
            </a:r>
            <a:r>
              <a:rPr lang="en-US" sz="2800" i="1" dirty="0"/>
              <a:t>description</a:t>
            </a:r>
            <a:r>
              <a:rPr lang="en-US" sz="2800" dirty="0"/>
              <a:t> of operation sequence in memory as well – hence “Stored Program”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filling in memory, can program to perform </a:t>
            </a:r>
            <a:r>
              <a:rPr lang="en-US" sz="2800" b="1" dirty="0"/>
              <a:t>any</a:t>
            </a:r>
            <a:r>
              <a:rPr lang="en-US" sz="2800" dirty="0"/>
              <a:t> computation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111" y="316049"/>
            <a:ext cx="4557889" cy="19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6771C-34CB-334C-B01A-36C04E6D5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D1746-F2DE-6F40-82CA-8B38C834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383CA-8964-A440-BF0E-7E45C206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E7EB19A-12A1-AE4F-BF42-8E0C06B5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 Processor</a:t>
            </a:r>
          </a:p>
        </p:txBody>
      </p:sp>
    </p:spTree>
    <p:extLst>
      <p:ext uri="{BB962C8B-B14F-4D97-AF65-F5344CB8AC3E}">
        <p14:creationId xmlns:p14="http://schemas.microsoft.com/office/powerpoint/2010/main" val="104639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Setup</a:t>
            </a:r>
          </a:p>
          <a:p>
            <a:r>
              <a:rPr lang="en-US" sz="2400" dirty="0"/>
              <a:t>Where are we?</a:t>
            </a:r>
          </a:p>
          <a:p>
            <a:r>
              <a:rPr lang="en-US" sz="2400" dirty="0"/>
              <a:t>Review</a:t>
            </a:r>
          </a:p>
          <a:p>
            <a:r>
              <a:rPr lang="en-US" sz="2400" dirty="0"/>
              <a:t>Memory</a:t>
            </a:r>
          </a:p>
          <a:p>
            <a:r>
              <a:rPr lang="en-US" sz="2400" dirty="0"/>
              <a:t>Wide-Word, Stored-Program Processor</a:t>
            </a:r>
          </a:p>
          <a:p>
            <a:r>
              <a:rPr lang="en-US" sz="2400" dirty="0"/>
              <a:t>Contemporary Processor: ARM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Deliberately simple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Single gate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Lacks many things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expect from processors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--- that need to run C code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…or Java, Python…</a:t>
            </a:r>
          </a:p>
          <a:p>
            <a:endParaRPr lang="en-US" dirty="0">
              <a:solidFill>
                <a:srgbClr val="FF8D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A6E5D-41C0-1044-815F-265CD358D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9356"/>
            <a:ext cx="5105400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AE3A-2B77-4143-9069-FB339B5CE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26720-F954-164A-AB96-2B0292967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7CC0FD-3706-1344-BA70-E4D834F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2E1943-545B-2F42-B0AC-D965C462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Processors</a:t>
            </a:r>
          </a:p>
        </p:txBody>
      </p:sp>
    </p:spTree>
    <p:extLst>
      <p:ext uri="{BB962C8B-B14F-4D97-AF65-F5344CB8AC3E}">
        <p14:creationId xmlns:p14="http://schemas.microsoft.com/office/powerpoint/2010/main" val="363236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Single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Single gate extreme to make the high-level point</a:t>
            </a:r>
          </a:p>
          <a:p>
            <a:pPr lvl="1"/>
            <a:r>
              <a:rPr lang="en-US" dirty="0"/>
              <a:t>Except in some particular cases, not practical</a:t>
            </a:r>
          </a:p>
          <a:p>
            <a:r>
              <a:rPr lang="en-US" dirty="0"/>
              <a:t>Usually reuse </a:t>
            </a:r>
            <a:r>
              <a:rPr lang="en-US" sz="4300" dirty="0"/>
              <a:t>larger</a:t>
            </a:r>
            <a:r>
              <a:rPr lang="en-US" dirty="0"/>
              <a:t> blocks</a:t>
            </a:r>
          </a:p>
          <a:p>
            <a:pPr lvl="1"/>
            <a:r>
              <a:rPr lang="en-US" dirty="0"/>
              <a:t>Multi-bit Adders</a:t>
            </a:r>
          </a:p>
          <a:p>
            <a:pPr lvl="1"/>
            <a:r>
              <a:rPr lang="en-US" dirty="0"/>
              <a:t>Multipliers</a:t>
            </a:r>
          </a:p>
          <a:p>
            <a:r>
              <a:rPr lang="en-US" dirty="0"/>
              <a:t>Get more done per cycle than one gate</a:t>
            </a:r>
          </a:p>
          <a:p>
            <a:r>
              <a:rPr lang="en-US" dirty="0"/>
              <a:t>Now it’s a matter of engineering the design point</a:t>
            </a:r>
          </a:p>
          <a:p>
            <a:pPr lvl="1"/>
            <a:r>
              <a:rPr lang="en-US" dirty="0"/>
              <a:t>Where do we want to be between one gate and full circuit extreme?</a:t>
            </a:r>
          </a:p>
          <a:p>
            <a:pPr lvl="1"/>
            <a:r>
              <a:rPr lang="en-US" dirty="0"/>
              <a:t>How many gate evaluations should we physically compute each cycle?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Word-Wide Processors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6" y="1384829"/>
            <a:ext cx="8686800" cy="4846638"/>
          </a:xfrm>
        </p:spPr>
        <p:txBody>
          <a:bodyPr/>
          <a:lstStyle/>
          <a:p>
            <a:r>
              <a:rPr lang="en-US" dirty="0"/>
              <a:t>Common to compute on </a:t>
            </a:r>
            <a:r>
              <a:rPr lang="en-US" dirty="0" err="1"/>
              <a:t>multibit</a:t>
            </a:r>
            <a:r>
              <a:rPr lang="en-US" dirty="0"/>
              <a:t> words</a:t>
            </a:r>
          </a:p>
          <a:p>
            <a:pPr lvl="1"/>
            <a:r>
              <a:rPr lang="en-US" dirty="0"/>
              <a:t>Add two 16b numbers</a:t>
            </a:r>
          </a:p>
          <a:p>
            <a:pPr lvl="1"/>
            <a:r>
              <a:rPr lang="en-US" dirty="0"/>
              <a:t>Multiply two 16b numbers</a:t>
            </a:r>
          </a:p>
          <a:p>
            <a:pPr lvl="1"/>
            <a:r>
              <a:rPr lang="en-US" dirty="0"/>
              <a:t>Perform bitwise-XOR on two 32b numbers</a:t>
            </a:r>
          </a:p>
          <a:p>
            <a:r>
              <a:rPr lang="en-US" dirty="0"/>
              <a:t>More hardware </a:t>
            </a:r>
          </a:p>
          <a:p>
            <a:pPr lvl="1"/>
            <a:r>
              <a:rPr lang="en-US" dirty="0"/>
              <a:t>16 full adders, 32 XOR gates</a:t>
            </a:r>
          </a:p>
          <a:p>
            <a:endParaRPr lang="en-US" dirty="0"/>
          </a:p>
          <a:p>
            <a:r>
              <a:rPr lang="en-US" dirty="0"/>
              <a:t>All programmable gates doing the </a:t>
            </a:r>
            <a:r>
              <a:rPr lang="en-US" i="1" dirty="0"/>
              <a:t>same</a:t>
            </a:r>
            <a:r>
              <a:rPr lang="en-US" dirty="0"/>
              <a:t> thing</a:t>
            </a:r>
          </a:p>
          <a:p>
            <a:pPr lvl="1"/>
            <a:r>
              <a:rPr lang="en-US" dirty="0"/>
              <a:t>So don’t require more instruction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 descr="bitwise_x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22622" y="3223683"/>
            <a:ext cx="2489200" cy="151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Multibit</a:t>
            </a:r>
            <a:r>
              <a:rPr lang="en-US" dirty="0"/>
              <a:t> Bus Symbols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701AB5F-8992-4A4D-86DF-5280425F4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70" y="1718381"/>
            <a:ext cx="1332350" cy="2788066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17894E-052B-4647-821E-9C6E1CD26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6" y="1787954"/>
            <a:ext cx="3942817" cy="23938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6158CB-A813-894A-BD31-A4CA80E721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35" y="4063311"/>
            <a:ext cx="2464261" cy="23938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2974" y="4369113"/>
            <a:ext cx="3005119" cy="2142560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C11A0-DBB6-3A4D-94D2-88D456290910}" type="slidenum">
              <a:rPr lang="en-US"/>
              <a:pPr/>
              <a:t>25</a:t>
            </a:fld>
            <a:endParaRPr lang="en-US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and Logic Unit (ALU)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606" y="1505000"/>
            <a:ext cx="8145539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common logic primitive is the ALU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perform any of a number of operations on a series of words (strings of bits)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Operations:</a:t>
            </a:r>
            <a:r>
              <a:rPr lang="en-US" dirty="0"/>
              <a:t> Add, subtract, shift-left, shift-right, </a:t>
            </a:r>
            <a:r>
              <a:rPr lang="en-US" dirty="0" err="1"/>
              <a:t>bitswise</a:t>
            </a:r>
            <a:r>
              <a:rPr lang="en-US" dirty="0"/>
              <a:t> </a:t>
            </a:r>
            <a:r>
              <a:rPr lang="en-US" dirty="0" err="1"/>
              <a:t>xor</a:t>
            </a:r>
            <a:r>
              <a:rPr lang="en-US" dirty="0"/>
              <a:t>, and, or, invert, ….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Operates on “words” –fixed number of bits – e.g. 16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interpret as number or address</a:t>
            </a:r>
          </a:p>
          <a:p>
            <a:pPr>
              <a:lnSpc>
                <a:spcPct val="90000"/>
              </a:lnSpc>
            </a:pPr>
            <a:r>
              <a:rPr lang="en-US" dirty="0"/>
              <a:t>Identify a set of control bits that select the operation it forms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Makes it “programmable”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26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</a:t>
            </a:r>
            <a:r>
              <a:rPr lang="en-US" dirty="0">
                <a:solidFill>
                  <a:srgbClr val="FF6600"/>
                </a:solidFill>
              </a:rPr>
              <a:t>result is: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27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...</a:t>
            </a:r>
            <a:r>
              <a:rPr lang="en-US" dirty="0">
                <a:solidFill>
                  <a:srgbClr val="FF6600"/>
                </a:solidFill>
              </a:rPr>
              <a:t>gives us: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2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28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 00001100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…0x0C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02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5F3B6-DFED-E449-9827-B47525960836}" type="slidenum">
              <a:rPr lang="en-US"/>
              <a:pPr/>
              <a:t>29</a:t>
            </a:fld>
            <a:endParaRPr lang="en-US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ALU Ops (on 8bit words)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64820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Font typeface="Wingdings 2"/>
              <a:buChar char=""/>
            </a:pPr>
            <a:r>
              <a:rPr lang="en-US" b="1" dirty="0"/>
              <a:t>ADD  00011000 00010100  = 00101100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0x18 to 0x14      =0x2C0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    24  to   20        =44</a:t>
            </a:r>
          </a:p>
          <a:p>
            <a:pPr>
              <a:lnSpc>
                <a:spcPct val="90000"/>
              </a:lnSpc>
            </a:pPr>
            <a:r>
              <a:rPr lang="en-US" dirty="0"/>
              <a:t>SUB  00011000 00010100  = 00000100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Subtract 0x14 from 0x18  .. 0x04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INV   00011000 XXXXXXXX  = 11100111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Invert the bits in 0x18     …0xD7</a:t>
            </a: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SRL  00011000 XXXXXXXX = 00001100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Shift right 0x18   …0x0C</a:t>
            </a:r>
          </a:p>
          <a:p>
            <a:pPr>
              <a:lnSpc>
                <a:spcPct val="90000"/>
              </a:lnSpc>
            </a:pPr>
            <a:r>
              <a:rPr lang="en-US" dirty="0"/>
              <a:t>XOR  00011000 00010100  = 00001100</a:t>
            </a:r>
          </a:p>
          <a:p>
            <a:pPr marL="742950" lvl="2" indent="-342900">
              <a:lnSpc>
                <a:spcPct val="90000"/>
              </a:lnSpc>
              <a:buFont typeface="Wingdings 2"/>
              <a:buChar char=""/>
            </a:pPr>
            <a:r>
              <a:rPr lang="en-US" dirty="0" err="1"/>
              <a:t>xor</a:t>
            </a:r>
            <a:r>
              <a:rPr lang="en-US" dirty="0"/>
              <a:t> 0x18 to 0x14      = 0x0C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pic>
        <p:nvPicPr>
          <p:cNvPr id="57" name="Picture 56" descr="lecture_logo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205961" y="1703316"/>
            <a:ext cx="1956147" cy="751094"/>
          </a:xfrm>
          <a:prstGeom prst="rect">
            <a:avLst/>
          </a:prstGeom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7279" y="1221099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B646-A9D5-3E4B-ACE8-D628D69CC78A}" type="slidenum">
              <a:rPr lang="en-US"/>
              <a:pPr/>
              <a:t>30</a:t>
            </a:fld>
            <a:endParaRPr 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Encoding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operation has some bit sequence</a:t>
            </a:r>
          </a:p>
          <a:p>
            <a:r>
              <a:rPr lang="en-US" dirty="0"/>
              <a:t>ADD    0000</a:t>
            </a:r>
          </a:p>
          <a:p>
            <a:r>
              <a:rPr lang="en-US" dirty="0"/>
              <a:t>SUB    0010</a:t>
            </a:r>
          </a:p>
          <a:p>
            <a:r>
              <a:rPr lang="en-US" dirty="0"/>
              <a:t>INV     0001</a:t>
            </a:r>
          </a:p>
          <a:p>
            <a:r>
              <a:rPr lang="en-US" dirty="0"/>
              <a:t>SLL     1110</a:t>
            </a:r>
          </a:p>
          <a:p>
            <a:r>
              <a:rPr lang="en-US" dirty="0"/>
              <a:t>SRL    1100</a:t>
            </a:r>
          </a:p>
          <a:p>
            <a:r>
              <a:rPr lang="en-US" dirty="0"/>
              <a:t>SRA    1101</a:t>
            </a:r>
          </a:p>
          <a:p>
            <a:r>
              <a:rPr lang="en-US" dirty="0"/>
              <a:t>AND    1000</a:t>
            </a:r>
          </a:p>
        </p:txBody>
      </p:sp>
      <p:pic>
        <p:nvPicPr>
          <p:cNvPr id="526340" name="Picture 4" descr="day16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971800"/>
            <a:ext cx="4137025" cy="294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ALU-based Word-Wide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589445-10F4-9E44-83A1-DC15E23D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5" y="2769908"/>
            <a:ext cx="3616036" cy="3236575"/>
          </a:xfrm>
        </p:spPr>
      </p:pic>
      <p:pic>
        <p:nvPicPr>
          <p:cNvPr id="11" name="Picture 10" descr="preclass_processor.pdf">
            <a:extLst>
              <a:ext uri="{FF2B5EF4-FFF2-40B4-BE49-F238E27FC236}">
                <a16:creationId xmlns:a16="http://schemas.microsoft.com/office/drawing/2014/main" id="{240A1594-C101-574C-97AC-D5455855ACA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387475"/>
            <a:ext cx="4226975" cy="47842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508B6C-6BBD-C547-9F70-D083BFC47C64}"/>
              </a:ext>
            </a:extLst>
          </p:cNvPr>
          <p:cNvCxnSpPr/>
          <p:nvPr/>
        </p:nvCxnSpPr>
        <p:spPr>
          <a:xfrm flipH="1" flipV="1">
            <a:off x="1122218" y="2119745"/>
            <a:ext cx="4253346" cy="1191491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B60017-991C-0048-A7E5-0A8D844395E6}"/>
              </a:ext>
            </a:extLst>
          </p:cNvPr>
          <p:cNvCxnSpPr>
            <a:cxnSpLocks/>
          </p:cNvCxnSpPr>
          <p:nvPr/>
        </p:nvCxnSpPr>
        <p:spPr>
          <a:xfrm flipH="1" flipV="1">
            <a:off x="2244436" y="2604655"/>
            <a:ext cx="3131128" cy="1565563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607422-3FA7-A846-8745-99BD07591842}"/>
              </a:ext>
            </a:extLst>
          </p:cNvPr>
          <p:cNvCxnSpPr>
            <a:cxnSpLocks/>
          </p:cNvCxnSpPr>
          <p:nvPr/>
        </p:nvCxnSpPr>
        <p:spPr>
          <a:xfrm flipH="1" flipV="1">
            <a:off x="3284865" y="3673032"/>
            <a:ext cx="4449435" cy="71516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866FC4-9908-5047-A1B7-701417805F19}"/>
              </a:ext>
            </a:extLst>
          </p:cNvPr>
          <p:cNvCxnSpPr>
            <a:cxnSpLocks/>
          </p:cNvCxnSpPr>
          <p:nvPr/>
        </p:nvCxnSpPr>
        <p:spPr>
          <a:xfrm flipH="1" flipV="1">
            <a:off x="2881353" y="4455813"/>
            <a:ext cx="3763240" cy="617529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ALU-based Word-Wide 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589445-10F4-9E44-83A1-DC15E23DC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890250"/>
            <a:ext cx="3616036" cy="3236575"/>
          </a:xfrm>
        </p:spPr>
      </p:pic>
      <p:pic>
        <p:nvPicPr>
          <p:cNvPr id="11" name="Picture 10" descr="preclass_processor.pdf">
            <a:extLst>
              <a:ext uri="{FF2B5EF4-FFF2-40B4-BE49-F238E27FC236}">
                <a16:creationId xmlns:a16="http://schemas.microsoft.com/office/drawing/2014/main" id="{240A1594-C101-574C-97AC-D5455855ACA4}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9600" y="1387475"/>
            <a:ext cx="4226975" cy="4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3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Linear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174831" cy="4846638"/>
          </a:xfrm>
        </p:spPr>
        <p:txBody>
          <a:bodyPr/>
          <a:lstStyle/>
          <a:p>
            <a:r>
              <a:rPr lang="en-US" dirty="0"/>
              <a:t>So far, processor can run a fixed sequence</a:t>
            </a:r>
          </a:p>
          <a:p>
            <a:r>
              <a:rPr lang="en-US" dirty="0"/>
              <a:t>Cannot</a:t>
            </a:r>
          </a:p>
          <a:p>
            <a:pPr lvl="1"/>
            <a:r>
              <a:rPr lang="en-US" dirty="0"/>
              <a:t>Implement a loop </a:t>
            </a:r>
          </a:p>
          <a:p>
            <a:pPr lvl="1"/>
            <a:r>
              <a:rPr lang="en-US" dirty="0"/>
              <a:t>Implement an if-then-else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91C79D-94EC-1A42-9BE4-8A3CB6C7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4" y="2890250"/>
            <a:ext cx="3616036" cy="323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47" y="1554162"/>
            <a:ext cx="3629261" cy="3756603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F5A8273-3CDB-434B-8F62-E357CADDF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6" y="3164225"/>
            <a:ext cx="3616036" cy="32365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25BB1AF-3136-1141-9DCB-A37F031EF247}"/>
              </a:ext>
            </a:extLst>
          </p:cNvPr>
          <p:cNvSpPr/>
          <p:nvPr/>
        </p:nvSpPr>
        <p:spPr>
          <a:xfrm>
            <a:off x="5688674" y="1925782"/>
            <a:ext cx="1576651" cy="415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47" y="1554162"/>
            <a:ext cx="3629261" cy="37566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40597-449A-7640-ACC2-5365F0B1E3BD}"/>
              </a:ext>
            </a:extLst>
          </p:cNvPr>
          <p:cNvCxnSpPr>
            <a:cxnSpLocks/>
          </p:cNvCxnSpPr>
          <p:nvPr/>
        </p:nvCxnSpPr>
        <p:spPr>
          <a:xfrm flipH="1">
            <a:off x="6591869" y="4217158"/>
            <a:ext cx="313898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0E76D-0493-6546-8B9E-EAF920E9E176}"/>
              </a:ext>
            </a:extLst>
          </p:cNvPr>
          <p:cNvCxnSpPr/>
          <p:nvPr/>
        </p:nvCxnSpPr>
        <p:spPr>
          <a:xfrm flipV="1">
            <a:off x="6591869" y="2565779"/>
            <a:ext cx="0" cy="1651379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61926-8B8E-C34C-9755-0879E9F48544}"/>
              </a:ext>
            </a:extLst>
          </p:cNvPr>
          <p:cNvCxnSpPr>
            <a:cxnSpLocks/>
          </p:cNvCxnSpPr>
          <p:nvPr/>
        </p:nvCxnSpPr>
        <p:spPr>
          <a:xfrm>
            <a:off x="6591869" y="2565779"/>
            <a:ext cx="504967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7170D7-B724-1743-A6F4-02206D1EE633}"/>
              </a:ext>
            </a:extLst>
          </p:cNvPr>
          <p:cNvCxnSpPr/>
          <p:nvPr/>
        </p:nvCxnSpPr>
        <p:spPr>
          <a:xfrm flipV="1">
            <a:off x="7096836" y="2047164"/>
            <a:ext cx="0" cy="518615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39884-54AB-A14A-885B-E2CA90CA801E}"/>
              </a:ext>
            </a:extLst>
          </p:cNvPr>
          <p:cNvCxnSpPr/>
          <p:nvPr/>
        </p:nvCxnSpPr>
        <p:spPr>
          <a:xfrm flipH="1">
            <a:off x="6701051" y="2019869"/>
            <a:ext cx="395785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89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  <a:p>
            <a:r>
              <a:rPr lang="en-US" dirty="0"/>
              <a:t>Add Instruction bits</a:t>
            </a:r>
            <a:br>
              <a:rPr lang="en-US" dirty="0"/>
            </a:br>
            <a:r>
              <a:rPr lang="en-US" dirty="0"/>
              <a:t>(or instruction) to </a:t>
            </a:r>
            <a:br>
              <a:rPr lang="en-US" dirty="0"/>
            </a:br>
            <a:r>
              <a:rPr lang="en-US" dirty="0"/>
              <a:t>control loading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554162"/>
            <a:ext cx="3629261" cy="37566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F40597-449A-7640-ACC2-5365F0B1E3BD}"/>
              </a:ext>
            </a:extLst>
          </p:cNvPr>
          <p:cNvCxnSpPr>
            <a:cxnSpLocks/>
          </p:cNvCxnSpPr>
          <p:nvPr/>
        </p:nvCxnSpPr>
        <p:spPr>
          <a:xfrm flipH="1">
            <a:off x="6387153" y="4384343"/>
            <a:ext cx="111456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B0E76D-0493-6546-8B9E-EAF920E9E176}"/>
              </a:ext>
            </a:extLst>
          </p:cNvPr>
          <p:cNvCxnSpPr>
            <a:cxnSpLocks/>
          </p:cNvCxnSpPr>
          <p:nvPr/>
        </p:nvCxnSpPr>
        <p:spPr>
          <a:xfrm flipV="1">
            <a:off x="6498609" y="2473656"/>
            <a:ext cx="0" cy="1910687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C61926-8B8E-C34C-9755-0879E9F48544}"/>
              </a:ext>
            </a:extLst>
          </p:cNvPr>
          <p:cNvCxnSpPr>
            <a:cxnSpLocks/>
          </p:cNvCxnSpPr>
          <p:nvPr/>
        </p:nvCxnSpPr>
        <p:spPr>
          <a:xfrm>
            <a:off x="6498609" y="2473656"/>
            <a:ext cx="525960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7170D7-B724-1743-A6F4-02206D1EE633}"/>
              </a:ext>
            </a:extLst>
          </p:cNvPr>
          <p:cNvCxnSpPr>
            <a:cxnSpLocks/>
          </p:cNvCxnSpPr>
          <p:nvPr/>
        </p:nvCxnSpPr>
        <p:spPr>
          <a:xfrm>
            <a:off x="7024569" y="2224585"/>
            <a:ext cx="0" cy="249071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639884-54AB-A14A-885B-E2CA90CA801E}"/>
              </a:ext>
            </a:extLst>
          </p:cNvPr>
          <p:cNvCxnSpPr>
            <a:cxnSpLocks/>
          </p:cNvCxnSpPr>
          <p:nvPr/>
        </p:nvCxnSpPr>
        <p:spPr>
          <a:xfrm flipH="1">
            <a:off x="6773318" y="2190467"/>
            <a:ext cx="251251" cy="0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0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Branching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Allow PC to advance </a:t>
            </a:r>
            <a:br>
              <a:rPr lang="en-US" dirty="0"/>
            </a:br>
            <a:r>
              <a:rPr lang="en-US" dirty="0"/>
              <a:t>by value other than 1</a:t>
            </a:r>
          </a:p>
          <a:p>
            <a:pPr lvl="1"/>
            <a:r>
              <a:rPr lang="en-US" dirty="0"/>
              <a:t>Could be negative</a:t>
            </a:r>
          </a:p>
          <a:p>
            <a:r>
              <a:rPr lang="en-US" dirty="0"/>
              <a:t>Allow data to impact</a:t>
            </a:r>
            <a:br>
              <a:rPr lang="en-US" dirty="0"/>
            </a:br>
            <a:r>
              <a:rPr lang="en-US" dirty="0"/>
              <a:t>selection</a:t>
            </a:r>
          </a:p>
          <a:p>
            <a:pPr lvl="1"/>
            <a:r>
              <a:rPr lang="en-US" dirty="0"/>
              <a:t>Only load when data bit is 1</a:t>
            </a:r>
          </a:p>
          <a:p>
            <a:r>
              <a:rPr lang="en-US" dirty="0"/>
              <a:t>Add Instruction bits</a:t>
            </a:r>
            <a:br>
              <a:rPr lang="en-US" dirty="0"/>
            </a:br>
            <a:r>
              <a:rPr lang="en-US" dirty="0"/>
              <a:t>(or instruction) to </a:t>
            </a:r>
            <a:br>
              <a:rPr lang="en-US" dirty="0"/>
            </a:br>
            <a:r>
              <a:rPr lang="en-US" dirty="0"/>
              <a:t>control loading</a:t>
            </a:r>
          </a:p>
          <a:p>
            <a:endParaRPr lang="en-US" dirty="0"/>
          </a:p>
          <a:p>
            <a:r>
              <a:rPr lang="en-US" dirty="0"/>
              <a:t>BRANCH if (SRC1[0]==1) to PC+SRC2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936B1-2D60-D848-8758-5574956E3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939" y="1554162"/>
            <a:ext cx="3629261" cy="375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2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6889" y="1244880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/>
              <a:t>Given instruction: BR SRC1 SRC2</a:t>
            </a:r>
          </a:p>
          <a:p>
            <a:r>
              <a:rPr lang="en-US" dirty="0"/>
              <a:t>BRANCH if (SRC1[0]==1) to PC+SRC2</a:t>
            </a:r>
          </a:p>
          <a:p>
            <a:r>
              <a:rPr lang="en-US" dirty="0"/>
              <a:t>Start </a:t>
            </a:r>
            <a:r>
              <a:rPr lang="en-US" sz="2000" dirty="0">
                <a:effectLst/>
                <a:latin typeface="CMR12"/>
              </a:rPr>
              <a:t>R0=0, R1=1, R2=a, R3=b, R4=?, R5=4, R6=-3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68" y="2590477"/>
            <a:ext cx="3810726" cy="394443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76ED87-BE7C-E8DA-EDC0-8D3B56129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084748"/>
              </p:ext>
            </p:extLst>
          </p:nvPr>
        </p:nvGraphicFramePr>
        <p:xfrm>
          <a:off x="125506" y="3264754"/>
          <a:ext cx="36262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283">
                  <a:extLst>
                    <a:ext uri="{9D8B030D-6E8A-4147-A177-3AD203B41FA5}">
                      <a16:colId xmlns:a16="http://schemas.microsoft.com/office/drawing/2014/main" val="1404507441"/>
                    </a:ext>
                  </a:extLst>
                </a:gridCol>
                <a:gridCol w="2530940">
                  <a:extLst>
                    <a:ext uri="{9D8B030D-6E8A-4147-A177-3AD203B41FA5}">
                      <a16:colId xmlns:a16="http://schemas.microsoft.com/office/drawing/2014/main" val="1113166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 R4 R4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 R2 R5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6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 R1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4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SRA R2 none 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 R1 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7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571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FB644F-A933-07E0-81F6-4E3A3E41BB77}"/>
              </a:ext>
            </a:extLst>
          </p:cNvPr>
          <p:cNvSpPr txBox="1"/>
          <p:nvPr/>
        </p:nvSpPr>
        <p:spPr>
          <a:xfrm>
            <a:off x="304800" y="609151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D00"/>
                </a:solidFill>
              </a:rPr>
              <a:t>Function?  High-level  control operation?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4" y="1554162"/>
            <a:ext cx="8686800" cy="484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 pitchFamily="2" charset="0"/>
              </a:rPr>
              <a:t>while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0" i="1" dirty="0">
                <a:solidFill>
                  <a:srgbClr val="0000FF"/>
                </a:solidFill>
              </a:rPr>
              <a:t>condition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{</a:t>
            </a:r>
            <a:r>
              <a:rPr lang="en-US" b="0" i="1" dirty="0">
                <a:solidFill>
                  <a:srgbClr val="0000FF"/>
                </a:solidFill>
              </a:rPr>
              <a:t>body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FF"/>
                </a:solidFill>
              </a:rPr>
              <a:t>after-loop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7" y="1554162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Memory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244462-F3BD-2A4A-B9C4-44BBA18B6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12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4460" y="1165121"/>
            <a:ext cx="8686800" cy="4846638"/>
          </a:xfrm>
        </p:spPr>
        <p:txBody>
          <a:bodyPr>
            <a:normAutofit/>
          </a:bodyPr>
          <a:lstStyle/>
          <a:p>
            <a:r>
              <a:rPr lang="en-US" dirty="0"/>
              <a:t>Given instruction: BR SRC1 SRC2</a:t>
            </a:r>
          </a:p>
          <a:p>
            <a:r>
              <a:rPr lang="en-US" dirty="0"/>
              <a:t>BRANCH if (SRC1[0]==1) to PC+SRC2</a:t>
            </a:r>
          </a:p>
          <a:p>
            <a:r>
              <a:rPr lang="en-US" dirty="0"/>
              <a:t>Start </a:t>
            </a:r>
            <a:r>
              <a:rPr lang="en-US" sz="1800" dirty="0">
                <a:effectLst/>
                <a:latin typeface="CMR12"/>
              </a:rPr>
              <a:t>R0=0, R1=1, R2=a, R3=b, R4=?, R7=3, R8=2, R9=?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89" y="2341707"/>
            <a:ext cx="4051063" cy="4193205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6E9CFF-E0FB-1B7E-4A8C-B8713BDC6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136613"/>
              </p:ext>
            </p:extLst>
          </p:nvPr>
        </p:nvGraphicFramePr>
        <p:xfrm>
          <a:off x="125506" y="3264754"/>
          <a:ext cx="362622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283">
                  <a:extLst>
                    <a:ext uri="{9D8B030D-6E8A-4147-A177-3AD203B41FA5}">
                      <a16:colId xmlns:a16="http://schemas.microsoft.com/office/drawing/2014/main" val="1404507441"/>
                    </a:ext>
                  </a:extLst>
                </a:gridCol>
                <a:gridCol w="2530940">
                  <a:extLst>
                    <a:ext uri="{9D8B030D-6E8A-4147-A177-3AD203B41FA5}">
                      <a16:colId xmlns:a16="http://schemas.microsoft.com/office/drawing/2014/main" val="1113166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6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 R2 R3 R9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 R9 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66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 R1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74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 R1 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 R0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7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05715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BE2BC0-288F-28D5-70D0-113FEB806FA3}"/>
              </a:ext>
            </a:extLst>
          </p:cNvPr>
          <p:cNvSpPr txBox="1"/>
          <p:nvPr/>
        </p:nvSpPr>
        <p:spPr>
          <a:xfrm>
            <a:off x="304800" y="609151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D00"/>
                </a:solidFill>
              </a:rPr>
              <a:t>Function?  High-level  control operation?</a:t>
            </a:r>
          </a:p>
        </p:txBody>
      </p:sp>
    </p:spTree>
    <p:extLst>
      <p:ext uri="{BB962C8B-B14F-4D97-AF65-F5344CB8AC3E}">
        <p14:creationId xmlns:p14="http://schemas.microsoft.com/office/powerpoint/2010/main" val="3672325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4" y="1554162"/>
            <a:ext cx="8686800" cy="4846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 pitchFamily="2" charset="0"/>
              </a:rPr>
              <a:t>if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b="0" i="1" dirty="0">
                <a:solidFill>
                  <a:srgbClr val="0000FF"/>
                </a:solidFill>
              </a:rPr>
              <a:t>condition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{</a:t>
            </a:r>
            <a:r>
              <a:rPr lang="en-US" b="0" i="1" dirty="0">
                <a:solidFill>
                  <a:srgbClr val="0000FF"/>
                </a:solidFill>
              </a:rPr>
              <a:t>true-case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urier" pitchFamily="2" charset="0"/>
              </a:rPr>
              <a:t>else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  {</a:t>
            </a:r>
            <a:r>
              <a:rPr lang="en-US" b="0" i="1" dirty="0">
                <a:solidFill>
                  <a:srgbClr val="0000FF"/>
                </a:solidFill>
              </a:rPr>
              <a:t>false-case</a:t>
            </a:r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r>
              <a:rPr lang="en-US" b="0" i="1" dirty="0">
                <a:solidFill>
                  <a:srgbClr val="0000FF"/>
                </a:solidFill>
              </a:rPr>
              <a:t>after-if-then-else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B507E4-788C-4A41-BFE6-0AE4C08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37" y="1554162"/>
            <a:ext cx="4051063" cy="41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Processors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208E-AB63-7D48-8910-A2B0326A26FE}" type="slidenum">
              <a:rPr lang="en-US"/>
              <a:pPr/>
              <a:t>43</a:t>
            </a:fld>
            <a:endParaRPr lang="en-US"/>
          </a:p>
        </p:txBody>
      </p:sp>
      <p:pic>
        <p:nvPicPr>
          <p:cNvPr id="5529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0782" y="1652587"/>
            <a:ext cx="3733800" cy="4114800"/>
          </a:xfrm>
        </p:spPr>
        <p:txBody>
          <a:bodyPr/>
          <a:lstStyle/>
          <a:p>
            <a:r>
              <a:rPr lang="en-US" dirty="0"/>
              <a:t>Compare ARM7</a:t>
            </a:r>
          </a:p>
        </p:txBody>
      </p:sp>
      <p:pic>
        <p:nvPicPr>
          <p:cNvPr id="552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2964" name="Rectangle 4"/>
          <p:cNvSpPr>
            <a:spLocks noGrp="1" noChangeArrowheads="1"/>
          </p:cNvSpPr>
          <p:nvPr>
            <p:ph type="title"/>
          </p:nvPr>
        </p:nvSpPr>
        <p:spPr>
          <a:xfrm>
            <a:off x="-20782" y="204787"/>
            <a:ext cx="7772400" cy="1447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iPod, </a:t>
            </a:r>
            <a:r>
              <a:rPr lang="en-US" dirty="0" err="1"/>
              <a:t>ItsyBitsy</a:t>
            </a:r>
            <a:br>
              <a:rPr lang="en-US" dirty="0"/>
            </a:br>
            <a:r>
              <a:rPr lang="en-US" dirty="0"/>
              <a:t> Processor</a:t>
            </a:r>
          </a:p>
        </p:txBody>
      </p:sp>
      <p:sp>
        <p:nvSpPr>
          <p:cNvPr id="552966" name="Line 6"/>
          <p:cNvSpPr>
            <a:spLocks noChangeShapeType="1"/>
          </p:cNvSpPr>
          <p:nvPr/>
        </p:nvSpPr>
        <p:spPr bwMode="auto">
          <a:xfrm flipV="1">
            <a:off x="3276600" y="4114800"/>
            <a:ext cx="1600200" cy="914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 flipV="1">
            <a:off x="3581400" y="2133600"/>
            <a:ext cx="15240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 flipV="1">
            <a:off x="914400" y="457200"/>
            <a:ext cx="4191000" cy="2667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 flipV="1">
            <a:off x="914400" y="1447800"/>
            <a:ext cx="4648200" cy="9906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AC83D6-4902-7F45-8479-CE0F60A00421}"/>
              </a:ext>
            </a:extLst>
          </p:cNvPr>
          <p:cNvSpPr txBox="1"/>
          <p:nvPr/>
        </p:nvSpPr>
        <p:spPr>
          <a:xfrm>
            <a:off x="4572000" y="600710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32b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P spid="552967" grpId="0" animBg="1"/>
      <p:bldP spid="552968" grpId="0" animBg="1"/>
      <p:bldP spid="552969" grpId="0" animBg="1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86B7-4F93-E342-83EE-2E5F8015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46BD-F4F3-0348-8143-481A61CB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ADD Rd, Rn, 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Means: Rd=</a:t>
            </a:r>
            <a:r>
              <a:rPr lang="en-US" dirty="0" err="1">
                <a:solidFill>
                  <a:schemeClr val="tx1"/>
                </a:solidFill>
              </a:rPr>
              <a:t>Rn+Rm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Similar: OR, XOR, AND, SUB, MUL</a:t>
            </a:r>
          </a:p>
          <a:p>
            <a:r>
              <a:rPr lang="en-US" dirty="0">
                <a:solidFill>
                  <a:schemeClr val="tx1"/>
                </a:solidFill>
              </a:rPr>
              <a:t>MLA – Multiply Accumulate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MLA </a:t>
            </a:r>
            <a:r>
              <a:rPr lang="en-US" dirty="0" err="1">
                <a:solidFill>
                  <a:schemeClr val="tx1"/>
                </a:solidFill>
              </a:rPr>
              <a:t>Rd,Rm,Rs,Rn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Means: Rd=Rm*</a:t>
            </a:r>
            <a:r>
              <a:rPr lang="en-US" dirty="0" err="1">
                <a:solidFill>
                  <a:schemeClr val="tx1"/>
                </a:solidFill>
              </a:rPr>
              <a:t>Rs+Rn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(options to use pair of registers for </a:t>
            </a:r>
            <a:r>
              <a:rPr lang="en-US" dirty="0" err="1">
                <a:solidFill>
                  <a:schemeClr val="tx1"/>
                </a:solidFill>
              </a:rPr>
              <a:t>Rd,Rn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5301D-A5A6-F34B-8A58-EBB95A7B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572EA-53A6-0942-AA04-D50EF687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A52C294-82F7-8B46-9287-D38A68BAB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4700" y="365126"/>
            <a:ext cx="3133852" cy="272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16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9FAE-645D-A649-BF86-634771E7B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6A615-22C5-8A4F-B438-C8C1ED450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Large Memory for Bulk data storage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92926-FC1A-2E4A-93C7-D58BFCD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4A0F1-8A70-8A48-B67D-FADFB0FB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D2160-2914-0347-B868-489CEF601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3" y="2349500"/>
            <a:ext cx="66842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996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3A61C-D41A-9943-B214-4AF22E045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Load-Store </a:t>
            </a:r>
            <a:r>
              <a:rPr lang="en-US" dirty="0" err="1"/>
              <a:t>Archtecture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BB0B4-8409-E44B-8D94-58545E2F9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instructions to move data between large memory and small (Register File)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LD </a:t>
            </a:r>
            <a:r>
              <a:rPr lang="en-US" dirty="0" err="1"/>
              <a:t>Rd,Rsrc</a:t>
            </a:r>
            <a:endParaRPr lang="en-US" dirty="0"/>
          </a:p>
          <a:p>
            <a:pPr lvl="1"/>
            <a:r>
              <a:rPr lang="en-US" dirty="0"/>
              <a:t>Means: Rd = Mem[</a:t>
            </a:r>
            <a:r>
              <a:rPr lang="en-US" dirty="0" err="1"/>
              <a:t>Rsrc</a:t>
            </a:r>
            <a:r>
              <a:rPr lang="en-US" dirty="0"/>
              <a:t>]</a:t>
            </a:r>
          </a:p>
          <a:p>
            <a:r>
              <a:rPr lang="en-US" dirty="0"/>
              <a:t>ST Rsrc1,Rsrc2</a:t>
            </a:r>
          </a:p>
          <a:p>
            <a:pPr lvl="1"/>
            <a:r>
              <a:rPr lang="en-US" dirty="0"/>
              <a:t>Means: Mem[Rsrc2]=Rsrc1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6917A-7A66-364F-884C-653523E10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1C322-FE13-7545-A3C6-4AC1D8EB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2737C-0E48-9E4A-89C4-B7FAC2D1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3800"/>
            <a:ext cx="439064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47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4155-6819-E340-A538-07F88514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Load-Store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8520-85FD-C64B-BEEC-174BAA798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LDR Rd, [Rn]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Mean: Rd=Mem[Rn]</a:t>
            </a:r>
          </a:p>
          <a:p>
            <a:r>
              <a:rPr lang="en-US" dirty="0">
                <a:solidFill>
                  <a:schemeClr val="tx1"/>
                </a:solidFill>
              </a:rPr>
              <a:t>STR Rd, [Rn]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Mean: Mem[Rn]=Rd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CEBE-1527-8346-AEC2-2B4E2CA4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49690-AF04-BC44-A847-8884EBF6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3D765-1E70-9843-BB8B-2778A56A7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4285770"/>
            <a:ext cx="3502152" cy="2036135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838EB40-498B-6E49-9A9C-DE5471B25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9651" y="365125"/>
            <a:ext cx="465455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66D8F45-4264-CE4D-A18F-D07AF5721F26}"/>
              </a:ext>
            </a:extLst>
          </p:cNvPr>
          <p:cNvGrpSpPr/>
          <p:nvPr/>
        </p:nvGrpSpPr>
        <p:grpSpPr>
          <a:xfrm>
            <a:off x="4319651" y="5163312"/>
            <a:ext cx="4668901" cy="1538288"/>
            <a:chOff x="4319651" y="5163312"/>
            <a:chExt cx="4668901" cy="153828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F9E75A-D6BD-CD4B-BE94-F6E0D0054434}"/>
                </a:ext>
              </a:extLst>
            </p:cNvPr>
            <p:cNvSpPr/>
            <p:nvPr/>
          </p:nvSpPr>
          <p:spPr>
            <a:xfrm>
              <a:off x="5969000" y="5163312"/>
              <a:ext cx="3019552" cy="15382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95F22D9-6DD8-D84C-82D9-8ACBFAC09E8A}"/>
                </a:ext>
              </a:extLst>
            </p:cNvPr>
            <p:cNvCxnSpPr/>
            <p:nvPr/>
          </p:nvCxnSpPr>
          <p:spPr>
            <a:xfrm>
              <a:off x="4319651" y="5732060"/>
              <a:ext cx="1548886" cy="136477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7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stores data compactly</a:t>
            </a:r>
          </a:p>
          <a:p>
            <a:r>
              <a:rPr lang="en-US" dirty="0"/>
              <a:t>Can implement large computations on small hardware by reusing hardware in time</a:t>
            </a:r>
          </a:p>
          <a:p>
            <a:pPr lvl="1"/>
            <a:r>
              <a:rPr lang="en-US" dirty="0"/>
              <a:t>Storing computational state in memory</a:t>
            </a:r>
          </a:p>
          <a:p>
            <a:r>
              <a:rPr lang="en-US" dirty="0"/>
              <a:t>Can store program control in instruction memory</a:t>
            </a:r>
          </a:p>
          <a:p>
            <a:pPr lvl="1"/>
            <a:r>
              <a:rPr lang="en-US" dirty="0"/>
              <a:t>Change program by reprogramming memory</a:t>
            </a:r>
          </a:p>
          <a:p>
            <a:pPr lvl="1"/>
            <a:r>
              <a:rPr lang="en-US" dirty="0"/>
              <a:t>Universal machine: Stored-Program Processor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CIS2400 – processor organization and assembly</a:t>
            </a:r>
          </a:p>
          <a:p>
            <a:r>
              <a:rPr lang="en-US" dirty="0"/>
              <a:t>CIS4710 – implement and optimize processors</a:t>
            </a:r>
          </a:p>
          <a:p>
            <a:pPr lvl="1"/>
            <a:r>
              <a:rPr lang="en-US" dirty="0"/>
              <a:t>Including FPGA mapping in </a:t>
            </a:r>
            <a:r>
              <a:rPr lang="en-US" dirty="0" err="1"/>
              <a:t>Verilog</a:t>
            </a:r>
            <a:endParaRPr lang="en-US" dirty="0"/>
          </a:p>
          <a:p>
            <a:r>
              <a:rPr lang="en-US" dirty="0"/>
              <a:t>ESE3700 – implement memories (and gates) using transistors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8386-C517-EF46-92FC-D12268186C20}" type="slidenum">
              <a:rPr lang="en-US"/>
              <a:pPr/>
              <a:t>5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Access Memory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772400" cy="4114800"/>
          </a:xfrm>
        </p:spPr>
        <p:txBody>
          <a:bodyPr/>
          <a:lstStyle/>
          <a:p>
            <a:r>
              <a:rPr lang="en-US" dirty="0"/>
              <a:t>A Memory:</a:t>
            </a:r>
          </a:p>
          <a:p>
            <a:pPr lvl="1"/>
            <a:r>
              <a:rPr lang="en-US" dirty="0"/>
              <a:t>Series of locations (slots)</a:t>
            </a:r>
          </a:p>
          <a:p>
            <a:pPr lvl="1"/>
            <a:r>
              <a:rPr lang="en-US" dirty="0"/>
              <a:t>Can write values a slot (specified by address, WA)</a:t>
            </a:r>
          </a:p>
          <a:p>
            <a:pPr lvl="1"/>
            <a:r>
              <a:rPr lang="en-US" dirty="0"/>
              <a:t>Read values from (by address, RA)</a:t>
            </a:r>
          </a:p>
          <a:p>
            <a:pPr lvl="1"/>
            <a:r>
              <a:rPr lang="en-US" dirty="0"/>
              <a:t>Return last value written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43FD24-6FF4-B442-A0EF-134B84CA70F0}"/>
              </a:ext>
            </a:extLst>
          </p:cNvPr>
          <p:cNvSpPr txBox="1"/>
          <p:nvPr/>
        </p:nvSpPr>
        <p:spPr>
          <a:xfrm>
            <a:off x="304800" y="517128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Notation:</a:t>
            </a:r>
          </a:p>
          <a:p>
            <a:r>
              <a:rPr lang="en-US" dirty="0">
                <a:solidFill>
                  <a:srgbClr val="0000FF"/>
                </a:solidFill>
              </a:rPr>
              <a:t>   slash on wire</a:t>
            </a:r>
          </a:p>
          <a:p>
            <a:r>
              <a:rPr lang="en-US" dirty="0">
                <a:solidFill>
                  <a:srgbClr val="0000FF"/>
                </a:solidFill>
              </a:rPr>
              <a:t>    means multiple bits wide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063D4-1FCC-1B46-946A-D96719152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47" y="3429000"/>
            <a:ext cx="2954655" cy="28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ABB13-F708-F04F-9EBD-72FD9171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76EDC-0B82-8D46-9F89-9E3A1BD5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Feeback</a:t>
            </a:r>
            <a:r>
              <a:rPr lang="en-US" dirty="0"/>
              <a:t> </a:t>
            </a:r>
          </a:p>
          <a:p>
            <a:r>
              <a:rPr lang="en-US" dirty="0"/>
              <a:t>Lab 7 due today</a:t>
            </a:r>
          </a:p>
          <a:p>
            <a:r>
              <a:rPr lang="en-US" dirty="0"/>
              <a:t>Lab 8 today</a:t>
            </a:r>
          </a:p>
          <a:p>
            <a:pPr lvl="1"/>
            <a:r>
              <a:rPr lang="en-US" dirty="0"/>
              <a:t>Back to using </a:t>
            </a:r>
            <a:r>
              <a:rPr lang="en-US" dirty="0" err="1"/>
              <a:t>ItsyBitsy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Prelab on Arduino software you installed on your computer for Lab 1</a:t>
            </a:r>
          </a:p>
          <a:p>
            <a:pPr lvl="1"/>
            <a:r>
              <a:rPr lang="en-US" dirty="0"/>
              <a:t>Bring kit to lab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CE9F3-544A-3241-A3A5-8C0E7735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4A0B8-1B30-8E45-AD40-B927A311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2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2A89-68D3-2441-9637-63DCCB0846D6}" type="slidenum">
              <a:rPr lang="en-US"/>
              <a:pPr/>
              <a:t>6</a:t>
            </a:fld>
            <a:endParaRPr 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Pieces of a Memory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Element to remember a value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Way to address/select that element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4E921-85D6-0941-AB80-BAA4BD50D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2584632"/>
            <a:ext cx="3823857" cy="371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39DB38-D421-4D4B-A0D0-C54DFF27A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latch to remember (store) values</a:t>
            </a:r>
          </a:p>
          <a:p>
            <a:r>
              <a:rPr lang="en-US" dirty="0"/>
              <a:t>Perform read select (addressing) with a multiplexer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70F291-2228-9440-B699-A2705B22E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75913-2C2E-5F4C-BCAD-0378C7089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9" y="2372591"/>
            <a:ext cx="4791683" cy="38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Perform write select (addressing) with a decoder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C1DE81-70C3-4C4F-98B8-25200EAB46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B2D50-B10E-1A44-95A2-F42C65E83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97" y="1682982"/>
            <a:ext cx="4877955" cy="45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Could build Memory </a:t>
            </a:r>
            <a:r>
              <a:rPr lang="en-US" dirty="0" err="1"/>
              <a:t>w</a:t>
            </a:r>
            <a:r>
              <a:rPr lang="en-US" dirty="0"/>
              <a:t>/ </a:t>
            </a:r>
            <a:r>
              <a:rPr lang="en-US" dirty="0" err="1"/>
              <a:t>Muxes</a:t>
            </a:r>
            <a:r>
              <a:rPr lang="en-US" dirty="0"/>
              <a:t> &amp; latches</a:t>
            </a:r>
            <a:br>
              <a:rPr lang="en-US" dirty="0"/>
            </a:br>
            <a:r>
              <a:rPr lang="en-US" dirty="0"/>
              <a:t>  … collection of registers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CEE6B9-7AEA-1E41-A8C3-2B1CBC497F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Show Decoder logic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8AC7E-B7FE-6143-9195-54E371562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190542"/>
            <a:ext cx="7450697" cy="440869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ESE1500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98E-5558-0B4C-BA4B-4E5B2C463ADD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12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51580</TotalTime>
  <Words>1758</Words>
  <Application>Microsoft Macintosh PowerPoint</Application>
  <PresentationFormat>On-screen Show (4:3)</PresentationFormat>
  <Paragraphs>480</Paragraphs>
  <Slides>50</Slides>
  <Notes>18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CMR12</vt:lpstr>
      <vt:lpstr>Arial</vt:lpstr>
      <vt:lpstr>Calibri</vt:lpstr>
      <vt:lpstr>Courier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 – Week 9</vt:lpstr>
      <vt:lpstr>Reminder Memory</vt:lpstr>
      <vt:lpstr>Random Access Memory</vt:lpstr>
      <vt:lpstr>Two Pieces of a Memory</vt:lpstr>
      <vt:lpstr>Could build Memory w/ Muxes &amp; latches   … collection of registers</vt:lpstr>
      <vt:lpstr>Could build Memory w/ Muxes &amp; latches   … collection of registers</vt:lpstr>
      <vt:lpstr>Could build Memory w/ Muxes &amp; latches   … collection of registers</vt:lpstr>
      <vt:lpstr>Could build Memory w/ Muxes &amp; latches   … collection of registers</vt:lpstr>
      <vt:lpstr>Random Access Memory (RAM) with Capacitor Memories</vt:lpstr>
      <vt:lpstr>Key Engineering Property</vt:lpstr>
      <vt:lpstr>Quick Reminder</vt:lpstr>
      <vt:lpstr>Review</vt:lpstr>
      <vt:lpstr>Preclass 1</vt:lpstr>
      <vt:lpstr>Stored-Program Processor</vt:lpstr>
      <vt:lpstr>“Stored Program” Computer</vt:lpstr>
      <vt:lpstr>Basic Idea</vt:lpstr>
      <vt:lpstr>Expand Processor</vt:lpstr>
      <vt:lpstr>Building Out</vt:lpstr>
      <vt:lpstr>Processors</vt:lpstr>
      <vt:lpstr>Beyond Single Gate</vt:lpstr>
      <vt:lpstr>Word-Wide Processors </vt:lpstr>
      <vt:lpstr>Multibit Bus Symbols</vt:lpstr>
      <vt:lpstr>Arithmetic and Logic Unit (ALU)</vt:lpstr>
      <vt:lpstr>ALU Ops (on 8bit words)</vt:lpstr>
      <vt:lpstr>ALU Ops (on 8bit words)</vt:lpstr>
      <vt:lpstr>ALU Ops (on 8bit words)</vt:lpstr>
      <vt:lpstr>ALU Ops (on 8bit words)</vt:lpstr>
      <vt:lpstr>ALU Encoding</vt:lpstr>
      <vt:lpstr>ALU-based Word-Wide Processor</vt:lpstr>
      <vt:lpstr>ALU-based Word-Wide Processor</vt:lpstr>
      <vt:lpstr>Beyond Linear Sequence</vt:lpstr>
      <vt:lpstr>Branching</vt:lpstr>
      <vt:lpstr>Branching</vt:lpstr>
      <vt:lpstr>Branching</vt:lpstr>
      <vt:lpstr>Branching</vt:lpstr>
      <vt:lpstr>Branching</vt:lpstr>
      <vt:lpstr>Looping</vt:lpstr>
      <vt:lpstr>Branching</vt:lpstr>
      <vt:lpstr>Conditional</vt:lpstr>
      <vt:lpstr>Contemporary Processors</vt:lpstr>
      <vt:lpstr>iPod, ItsyBitsy  Processor</vt:lpstr>
      <vt:lpstr>Basic Arithmetic</vt:lpstr>
      <vt:lpstr>Large Memory</vt:lpstr>
      <vt:lpstr>Load-Store Archtecture</vt:lpstr>
      <vt:lpstr>ARM Load-Store Instructions</vt:lpstr>
      <vt:lpstr>Big Ideas</vt:lpstr>
      <vt:lpstr>Learn More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738</cp:revision>
  <cp:lastPrinted>2023-03-27T14:47:07Z</cp:lastPrinted>
  <dcterms:created xsi:type="dcterms:W3CDTF">2018-03-20T12:08:27Z</dcterms:created>
  <dcterms:modified xsi:type="dcterms:W3CDTF">2023-03-27T14:47:11Z</dcterms:modified>
</cp:coreProperties>
</file>