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601" r:id="rId2"/>
    <p:sldId id="604" r:id="rId3"/>
    <p:sldId id="605" r:id="rId4"/>
    <p:sldId id="538" r:id="rId5"/>
    <p:sldId id="610" r:id="rId6"/>
    <p:sldId id="607" r:id="rId7"/>
    <p:sldId id="606" r:id="rId8"/>
    <p:sldId id="600" r:id="rId9"/>
    <p:sldId id="564" r:id="rId10"/>
    <p:sldId id="539" r:id="rId11"/>
    <p:sldId id="540" r:id="rId12"/>
    <p:sldId id="627" r:id="rId13"/>
    <p:sldId id="619" r:id="rId14"/>
    <p:sldId id="541" r:id="rId15"/>
    <p:sldId id="542" r:id="rId16"/>
    <p:sldId id="543" r:id="rId17"/>
    <p:sldId id="544" r:id="rId18"/>
    <p:sldId id="545" r:id="rId19"/>
    <p:sldId id="546" r:id="rId20"/>
    <p:sldId id="547" r:id="rId21"/>
    <p:sldId id="548" r:id="rId22"/>
    <p:sldId id="549" r:id="rId23"/>
    <p:sldId id="555" r:id="rId24"/>
    <p:sldId id="550" r:id="rId25"/>
    <p:sldId id="551" r:id="rId26"/>
    <p:sldId id="585" r:id="rId27"/>
    <p:sldId id="586" r:id="rId28"/>
    <p:sldId id="552" r:id="rId29"/>
    <p:sldId id="553" r:id="rId30"/>
    <p:sldId id="615" r:id="rId31"/>
    <p:sldId id="616" r:id="rId32"/>
    <p:sldId id="628" r:id="rId33"/>
    <p:sldId id="589" r:id="rId34"/>
    <p:sldId id="612" r:id="rId35"/>
    <p:sldId id="556" r:id="rId36"/>
    <p:sldId id="617" r:id="rId37"/>
    <p:sldId id="557" r:id="rId38"/>
    <p:sldId id="569" r:id="rId39"/>
    <p:sldId id="621" r:id="rId40"/>
    <p:sldId id="623" r:id="rId41"/>
    <p:sldId id="622" r:id="rId42"/>
    <p:sldId id="624" r:id="rId43"/>
    <p:sldId id="625" r:id="rId44"/>
    <p:sldId id="626" r:id="rId45"/>
    <p:sldId id="578" r:id="rId46"/>
    <p:sldId id="611" r:id="rId47"/>
    <p:sldId id="570" r:id="rId48"/>
    <p:sldId id="558" r:id="rId49"/>
    <p:sldId id="571" r:id="rId50"/>
    <p:sldId id="573" r:id="rId51"/>
    <p:sldId id="580" r:id="rId52"/>
    <p:sldId id="581" r:id="rId53"/>
    <p:sldId id="620" r:id="rId54"/>
    <p:sldId id="505" r:id="rId55"/>
    <p:sldId id="287" r:id="rId56"/>
    <p:sldId id="504" r:id="rId57"/>
    <p:sldId id="608" r:id="rId58"/>
    <p:sldId id="5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39" autoAdjust="0"/>
    <p:restoredTop sz="92478" autoAdjust="0"/>
  </p:normalViewPr>
  <p:slideViewPr>
    <p:cSldViewPr snapToGrid="0">
      <p:cViewPr varScale="1">
        <p:scale>
          <a:sx n="91" d="100"/>
          <a:sy n="91" d="100"/>
        </p:scale>
        <p:origin x="184"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0761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83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14</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2D0C7E3B-76EF-1140-ABB8-9E6F94C3A09A}" type="slidenum">
              <a:rPr lang="en-GB"/>
              <a:pPr/>
              <a:t>18</a:t>
            </a:fld>
            <a:endParaRPr lang="en-GB"/>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Task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34</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extLst>
      <p:ext uri="{BB962C8B-B14F-4D97-AF65-F5344CB8AC3E}">
        <p14:creationId xmlns:p14="http://schemas.microsoft.com/office/powerpoint/2010/main" val="353748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54</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56</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Some contributions © 2018--2023 DeHon Based on slides © 2009--2017 Badler</a:t>
            </a:r>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Some contributions © 2018--2023 DeHon Based on slides © 2009--2017 Badler</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r>
              <a:rPr lang="en-US"/>
              <a:t>Some contributions © 2018--2023 DeHon Based on slides © 2009--2017 Badler</a:t>
            </a: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45B123-E71E-E842-B03A-921A463AF21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Some contributions © 2018--2023 DeHon Based on slides © 2009--2017 Badler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Some contributions © 2018--2023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Some contributions © 2018--2023 DeHon Based on slides © 2009--2017 Badler</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Some contributions © 2018--2023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Some contributions © 2018--2023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Some contributions © 2018--2023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Some contributions © 2018--2023 DeHon Based on slides © 2009--2017 Badler</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1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youtube.com/watch?v=zOS5Mbk_Iuc"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a:solidFill>
                  <a:schemeClr val="tx1"/>
                </a:solidFill>
                <a:latin typeface="+mj-lt"/>
              </a:rPr>
              <a:t>Some contributions © 2018--2023 DeHon Based on slides © 2009--2017 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#23 – User Interface 2</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5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How use Principles and Goals?</a:t>
            </a:r>
          </a:p>
        </p:txBody>
      </p:sp>
      <p:sp>
        <p:nvSpPr>
          <p:cNvPr id="52227" name="Content Placeholder 2"/>
          <p:cNvSpPr>
            <a:spLocks noGrp="1"/>
          </p:cNvSpPr>
          <p:nvPr>
            <p:ph idx="1"/>
          </p:nvPr>
        </p:nvSpPr>
        <p:spPr/>
        <p:txBody>
          <a:bodyPr/>
          <a:lstStyle/>
          <a:p>
            <a:pPr eaLnBrk="1" hangingPunct="1">
              <a:buFont typeface="Wingdings 2" pitchFamily="-101" charset="2"/>
              <a:buNone/>
            </a:pPr>
            <a:r>
              <a:rPr lang="en-US" sz="2800" dirty="0"/>
              <a:t>Principles are generally:</a:t>
            </a:r>
          </a:p>
          <a:p>
            <a:pPr eaLnBrk="1" hangingPunct="1"/>
            <a:r>
              <a:rPr lang="en-US" dirty="0"/>
              <a:t>Descriptive, comparative and analytical (i.e., how alternatives compare; test and refine paradigm)</a:t>
            </a:r>
          </a:p>
          <a:p>
            <a:pPr lvl="1"/>
            <a:r>
              <a:rPr lang="en-US" dirty="0"/>
              <a:t>Give us some idea how to evaluate a UI</a:t>
            </a:r>
          </a:p>
          <a:p>
            <a:pPr eaLnBrk="1" hangingPunct="1"/>
            <a:r>
              <a:rPr lang="en-US" dirty="0"/>
              <a:t>Not constructive (i.e., do not define the process of developing user interface design)</a:t>
            </a:r>
          </a:p>
          <a:p>
            <a:pPr lvl="1" eaLnBrk="1" hangingPunct="1"/>
            <a:r>
              <a:rPr lang="en-US" sz="2700" dirty="0"/>
              <a:t>No automated (good) interface design tools exist (e.g., that could have predicted the iPod user interface design)</a:t>
            </a:r>
          </a:p>
        </p:txBody>
      </p:sp>
      <p:sp>
        <p:nvSpPr>
          <p:cNvPr id="52228" name="Slide Number Placeholder 4"/>
          <p:cNvSpPr>
            <a:spLocks noGrp="1"/>
          </p:cNvSpPr>
          <p:nvPr>
            <p:ph type="sldNum" sz="quarter" idx="12"/>
          </p:nvPr>
        </p:nvSpPr>
        <p:spPr bwMode="auto">
          <a:noFill/>
          <a:ln>
            <a:miter lim="800000"/>
            <a:headEnd/>
            <a:tailEnd/>
          </a:ln>
        </p:spPr>
        <p:txBody>
          <a:bodyPr/>
          <a:lstStyle/>
          <a:p>
            <a:fld id="{76494661-4CB6-194B-BC16-CFD91B739F27}" type="slidenum">
              <a:rPr lang="en-US"/>
              <a:pPr/>
              <a:t>10</a:t>
            </a:fld>
            <a:endParaRPr lang="en-US"/>
          </a:p>
        </p:txBody>
      </p:sp>
      <p:sp>
        <p:nvSpPr>
          <p:cNvPr id="3" name="Date Placeholder 2">
            <a:extLst>
              <a:ext uri="{FF2B5EF4-FFF2-40B4-BE49-F238E27FC236}">
                <a16:creationId xmlns:a16="http://schemas.microsoft.com/office/drawing/2014/main" id="{F6946E70-956A-C045-82BF-01259A19CB3E}"/>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Principles Must Be Considered in the Context of User Population</a:t>
            </a:r>
          </a:p>
        </p:txBody>
      </p:sp>
      <p:sp>
        <p:nvSpPr>
          <p:cNvPr id="53251" name="Content Placeholder 2"/>
          <p:cNvSpPr>
            <a:spLocks noGrp="1"/>
          </p:cNvSpPr>
          <p:nvPr>
            <p:ph idx="1"/>
          </p:nvPr>
        </p:nvSpPr>
        <p:spPr/>
        <p:txBody>
          <a:bodyPr/>
          <a:lstStyle/>
          <a:p>
            <a:pPr eaLnBrk="1" hangingPunct="1"/>
            <a:r>
              <a:rPr lang="en-US" dirty="0"/>
              <a:t>Principles define an optimization problem where the (target) user population is not uniform in skill, cognitive ability, needs, experience, learning style, or motivation.</a:t>
            </a:r>
          </a:p>
          <a:p>
            <a:endParaRPr lang="en-US" dirty="0"/>
          </a:p>
          <a:p>
            <a:r>
              <a:rPr lang="en-US" dirty="0"/>
              <a:t>http://dilbert.com/strip/2008-12-10</a:t>
            </a:r>
          </a:p>
          <a:p>
            <a:pPr eaLnBrk="1" hangingPunct="1"/>
            <a:endParaRPr lang="en-US" dirty="0"/>
          </a:p>
        </p:txBody>
      </p:sp>
      <p:sp>
        <p:nvSpPr>
          <p:cNvPr id="53252" name="Slide Number Placeholder 4"/>
          <p:cNvSpPr>
            <a:spLocks noGrp="1"/>
          </p:cNvSpPr>
          <p:nvPr>
            <p:ph type="sldNum" sz="quarter" idx="12"/>
          </p:nvPr>
        </p:nvSpPr>
        <p:spPr bwMode="auto">
          <a:noFill/>
          <a:ln>
            <a:miter lim="800000"/>
            <a:headEnd/>
            <a:tailEnd/>
          </a:ln>
        </p:spPr>
        <p:txBody>
          <a:bodyPr/>
          <a:lstStyle/>
          <a:p>
            <a:fld id="{4012C4A8-95A2-B84B-84BB-E8A08B5F461C}" type="slidenum">
              <a:rPr lang="en-US"/>
              <a:pPr/>
              <a:t>11</a:t>
            </a:fld>
            <a:endParaRPr lang="en-US"/>
          </a:p>
        </p:txBody>
      </p:sp>
      <p:pic>
        <p:nvPicPr>
          <p:cNvPr id="53253" name="Picture 6" descr="dilbert_2008_12_10.gif"/>
          <p:cNvPicPr>
            <a:picLocks noChangeAspect="1"/>
          </p:cNvPicPr>
          <p:nvPr/>
        </p:nvPicPr>
        <p:blipFill>
          <a:blip r:embed="rId2"/>
          <a:srcRect/>
          <a:stretch>
            <a:fillRect/>
          </a:stretch>
        </p:blipFill>
        <p:spPr bwMode="auto">
          <a:xfrm>
            <a:off x="304800" y="3456407"/>
            <a:ext cx="8534400" cy="2654300"/>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EFF6642A-96FC-DC4B-BD24-E0E5BCC208E0}"/>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CF9-DEED-0445-823A-2630F37BA0F4}"/>
              </a:ext>
            </a:extLst>
          </p:cNvPr>
          <p:cNvSpPr>
            <a:spLocks noGrp="1"/>
          </p:cNvSpPr>
          <p:nvPr>
            <p:ph type="title"/>
          </p:nvPr>
        </p:nvSpPr>
        <p:spPr/>
        <p:txBody>
          <a:bodyPr/>
          <a:lstStyle/>
          <a:p>
            <a:r>
              <a:rPr lang="en-US" dirty="0" err="1"/>
              <a:t>Preclass</a:t>
            </a:r>
            <a:r>
              <a:rPr lang="en-US" dirty="0"/>
              <a:t> 1</a:t>
            </a:r>
          </a:p>
        </p:txBody>
      </p:sp>
      <p:sp>
        <p:nvSpPr>
          <p:cNvPr id="3" name="Content Placeholder 2">
            <a:extLst>
              <a:ext uri="{FF2B5EF4-FFF2-40B4-BE49-F238E27FC236}">
                <a16:creationId xmlns:a16="http://schemas.microsoft.com/office/drawing/2014/main" id="{B091D817-8A4A-454F-97C5-B2CA273ACE13}"/>
              </a:ext>
            </a:extLst>
          </p:cNvPr>
          <p:cNvSpPr>
            <a:spLocks noGrp="1"/>
          </p:cNvSpPr>
          <p:nvPr>
            <p:ph idx="1"/>
          </p:nvPr>
        </p:nvSpPr>
        <p:spPr/>
        <p:txBody>
          <a:bodyPr/>
          <a:lstStyle/>
          <a:p>
            <a:r>
              <a:rPr lang="en-US" dirty="0">
                <a:solidFill>
                  <a:srgbClr val="FF7F00"/>
                </a:solidFill>
              </a:rPr>
              <a:t>How did servo know when it needed to rotate right or left?</a:t>
            </a:r>
          </a:p>
        </p:txBody>
      </p:sp>
      <p:sp>
        <p:nvSpPr>
          <p:cNvPr id="4" name="Date Placeholder 3">
            <a:extLst>
              <a:ext uri="{FF2B5EF4-FFF2-40B4-BE49-F238E27FC236}">
                <a16:creationId xmlns:a16="http://schemas.microsoft.com/office/drawing/2014/main" id="{A5C6D9AC-4059-A74E-8CE6-3CBB0D063E1B}"/>
              </a:ext>
            </a:extLst>
          </p:cNvPr>
          <p:cNvSpPr>
            <a:spLocks noGrp="1"/>
          </p:cNvSpPr>
          <p:nvPr>
            <p:ph type="dt" sz="half" idx="10"/>
          </p:nvPr>
        </p:nvSpPr>
        <p:spPr/>
        <p:txBody>
          <a:bodyPr/>
          <a:lstStyle/>
          <a:p>
            <a:r>
              <a:rPr lang="en-US"/>
              <a:t>Some contributions © 2018--2023 DeHon Based on slides © 2009--2017 Badler</a:t>
            </a:r>
          </a:p>
        </p:txBody>
      </p:sp>
      <p:sp>
        <p:nvSpPr>
          <p:cNvPr id="5" name="Slide Number Placeholder 4">
            <a:extLst>
              <a:ext uri="{FF2B5EF4-FFF2-40B4-BE49-F238E27FC236}">
                <a16:creationId xmlns:a16="http://schemas.microsoft.com/office/drawing/2014/main" id="{DFE763AC-476C-BF4A-9A10-8732A1D6D02C}"/>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5">
            <a:extLst>
              <a:ext uri="{FF2B5EF4-FFF2-40B4-BE49-F238E27FC236}">
                <a16:creationId xmlns:a16="http://schemas.microsoft.com/office/drawing/2014/main" id="{A0B084B5-99BE-9D47-AF31-27EC67D4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37" y="3748953"/>
            <a:ext cx="977900" cy="1524000"/>
          </a:xfrm>
          <a:prstGeom prst="rect">
            <a:avLst/>
          </a:prstGeom>
        </p:spPr>
      </p:pic>
      <p:pic>
        <p:nvPicPr>
          <p:cNvPr id="7" name="Picture 6">
            <a:extLst>
              <a:ext uri="{FF2B5EF4-FFF2-40B4-BE49-F238E27FC236}">
                <a16:creationId xmlns:a16="http://schemas.microsoft.com/office/drawing/2014/main" id="{543EAE6B-16AD-1342-A0B5-E79A924F7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75" y="5287369"/>
            <a:ext cx="1160223" cy="1152640"/>
          </a:xfrm>
          <a:prstGeom prst="rect">
            <a:avLst/>
          </a:prstGeom>
        </p:spPr>
      </p:pic>
    </p:spTree>
    <p:extLst>
      <p:ext uri="{BB962C8B-B14F-4D97-AF65-F5344CB8AC3E}">
        <p14:creationId xmlns:p14="http://schemas.microsoft.com/office/powerpoint/2010/main" val="293270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FFE6-556B-C24D-9A9A-AE5A6C8CFFF2}"/>
              </a:ext>
            </a:extLst>
          </p:cNvPr>
          <p:cNvSpPr>
            <a:spLocks noGrp="1"/>
          </p:cNvSpPr>
          <p:nvPr>
            <p:ph type="title"/>
          </p:nvPr>
        </p:nvSpPr>
        <p:spPr/>
        <p:txBody>
          <a:bodyPr/>
          <a:lstStyle/>
          <a:p>
            <a:r>
              <a:rPr lang="en-US" dirty="0"/>
              <a:t>Design Iterative</a:t>
            </a:r>
          </a:p>
        </p:txBody>
      </p:sp>
      <p:sp>
        <p:nvSpPr>
          <p:cNvPr id="3" name="Content Placeholder 2">
            <a:extLst>
              <a:ext uri="{FF2B5EF4-FFF2-40B4-BE49-F238E27FC236}">
                <a16:creationId xmlns:a16="http://schemas.microsoft.com/office/drawing/2014/main" id="{FE7636E3-6D6A-D640-9CBC-0367418B0953}"/>
              </a:ext>
            </a:extLst>
          </p:cNvPr>
          <p:cNvSpPr>
            <a:spLocks noGrp="1"/>
          </p:cNvSpPr>
          <p:nvPr>
            <p:ph idx="1"/>
          </p:nvPr>
        </p:nvSpPr>
        <p:spPr/>
        <p:txBody>
          <a:bodyPr/>
          <a:lstStyle/>
          <a:p>
            <a:r>
              <a:rPr lang="en-US" dirty="0"/>
              <a:t>Design is usually an iterative process based on feedback</a:t>
            </a:r>
          </a:p>
          <a:p>
            <a:r>
              <a:rPr lang="en-US" dirty="0"/>
              <a:t>If we have goals/metrics, </a:t>
            </a:r>
          </a:p>
          <a:p>
            <a:pPr lvl="1"/>
            <a:r>
              <a:rPr lang="en-US" dirty="0"/>
              <a:t>Can, at least, evaluate how doing relative to metric</a:t>
            </a:r>
          </a:p>
          <a:p>
            <a:r>
              <a:rPr lang="en-US" dirty="0"/>
              <a:t>Then refine design (hopefully to improve)</a:t>
            </a:r>
          </a:p>
          <a:p>
            <a:pPr lvl="1"/>
            <a:r>
              <a:rPr lang="en-US" dirty="0"/>
              <a:t>And re-evaluate metrics</a:t>
            </a:r>
          </a:p>
          <a:p>
            <a:r>
              <a:rPr lang="en-US" dirty="0"/>
              <a:t>Like servo feedback</a:t>
            </a:r>
          </a:p>
          <a:p>
            <a:pPr lvl="1"/>
            <a:r>
              <a:rPr lang="en-US" dirty="0"/>
              <a:t>Could measure if we were </a:t>
            </a:r>
            <a:br>
              <a:rPr lang="en-US" dirty="0"/>
            </a:br>
            <a:r>
              <a:rPr lang="en-US" dirty="0"/>
              <a:t>above/below target</a:t>
            </a:r>
          </a:p>
          <a:p>
            <a:pPr lvl="1"/>
            <a:r>
              <a:rPr lang="en-US" dirty="0"/>
              <a:t>Apply adjustment, remeasure, adapt</a:t>
            </a:r>
          </a:p>
        </p:txBody>
      </p:sp>
      <p:sp>
        <p:nvSpPr>
          <p:cNvPr id="4" name="Date Placeholder 3">
            <a:extLst>
              <a:ext uri="{FF2B5EF4-FFF2-40B4-BE49-F238E27FC236}">
                <a16:creationId xmlns:a16="http://schemas.microsoft.com/office/drawing/2014/main" id="{676925B6-2224-FE4D-B779-8993ACDF3D72}"/>
              </a:ext>
            </a:extLst>
          </p:cNvPr>
          <p:cNvSpPr>
            <a:spLocks noGrp="1"/>
          </p:cNvSpPr>
          <p:nvPr>
            <p:ph type="dt" sz="half" idx="10"/>
          </p:nvPr>
        </p:nvSpPr>
        <p:spPr/>
        <p:txBody>
          <a:bodyPr/>
          <a:lstStyle/>
          <a:p>
            <a:r>
              <a:rPr lang="en-US"/>
              <a:t>Some contributions © 2018--2023 DeHon Based on slides © 2009--2017 Badler</a:t>
            </a:r>
          </a:p>
        </p:txBody>
      </p:sp>
      <p:sp>
        <p:nvSpPr>
          <p:cNvPr id="5" name="Slide Number Placeholder 4">
            <a:extLst>
              <a:ext uri="{FF2B5EF4-FFF2-40B4-BE49-F238E27FC236}">
                <a16:creationId xmlns:a16="http://schemas.microsoft.com/office/drawing/2014/main" id="{983B852B-2F22-9D4C-B3C1-AFECED6B1A66}"/>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a:extLst>
              <a:ext uri="{FF2B5EF4-FFF2-40B4-BE49-F238E27FC236}">
                <a16:creationId xmlns:a16="http://schemas.microsoft.com/office/drawing/2014/main" id="{FEB809C6-ABDB-1842-AD03-C495B3881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914" y="4263080"/>
            <a:ext cx="2768599" cy="1616923"/>
          </a:xfrm>
          <a:prstGeom prst="rect">
            <a:avLst/>
          </a:prstGeom>
        </p:spPr>
      </p:pic>
    </p:spTree>
    <p:extLst>
      <p:ext uri="{BB962C8B-B14F-4D97-AF65-F5344CB8AC3E}">
        <p14:creationId xmlns:p14="http://schemas.microsoft.com/office/powerpoint/2010/main" val="14576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31800" y="11913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14</a:t>
            </a:fld>
            <a:endParaRPr lang="en-GB"/>
          </a:p>
        </p:txBody>
      </p:sp>
      <p:sp>
        <p:nvSpPr>
          <p:cNvPr id="8" name="TextBox 7">
            <a:extLst>
              <a:ext uri="{FF2B5EF4-FFF2-40B4-BE49-F238E27FC236}">
                <a16:creationId xmlns:a16="http://schemas.microsoft.com/office/drawing/2014/main" id="{1056F0C9-BDB3-6847-AE95-35B4BE9C8902}"/>
              </a:ext>
            </a:extLst>
          </p:cNvPr>
          <p:cNvSpPr txBox="1"/>
          <p:nvPr/>
        </p:nvSpPr>
        <p:spPr>
          <a:xfrm>
            <a:off x="16263" y="5885417"/>
            <a:ext cx="5917004" cy="369332"/>
          </a:xfrm>
          <a:prstGeom prst="rect">
            <a:avLst/>
          </a:prstGeom>
          <a:noFill/>
        </p:spPr>
        <p:txBody>
          <a:bodyPr wrap="none" rtlCol="0">
            <a:spAutoFit/>
          </a:bodyPr>
          <a:lstStyle/>
          <a:p>
            <a:r>
              <a:rPr lang="en-US" dirty="0">
                <a:solidFill>
                  <a:srgbClr val="FF7F00"/>
                </a:solidFill>
              </a:rPr>
              <a:t>Relate to thesis about relation of implementer and user?</a:t>
            </a:r>
          </a:p>
        </p:txBody>
      </p:sp>
      <p:sp>
        <p:nvSpPr>
          <p:cNvPr id="9" name="Date Placeholder 8">
            <a:extLst>
              <a:ext uri="{FF2B5EF4-FFF2-40B4-BE49-F238E27FC236}">
                <a16:creationId xmlns:a16="http://schemas.microsoft.com/office/drawing/2014/main" id="{577CD9DC-31A0-2F46-80BE-2312283CE3D0}"/>
              </a:ext>
            </a:extLst>
          </p:cNvPr>
          <p:cNvSpPr>
            <a:spLocks noGrp="1"/>
          </p:cNvSpPr>
          <p:nvPr>
            <p:ph type="dt" sz="half" idx="10"/>
          </p:nvPr>
        </p:nvSpPr>
        <p:spPr/>
        <p:txBody>
          <a:bodyPr/>
          <a:lstStyle/>
          <a:p>
            <a:pPr>
              <a:defRPr/>
            </a:pPr>
            <a:r>
              <a:rPr lang="en-US"/>
              <a:t>Some contributions © 2018--2023 DeHon Based on slides © 2009--2017 Badler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User Analysis</a:t>
            </a:r>
          </a:p>
        </p:txBody>
      </p:sp>
      <p:sp>
        <p:nvSpPr>
          <p:cNvPr id="55299" name="Rectangle 3"/>
          <p:cNvSpPr>
            <a:spLocks noGrp="1" noChangeArrowheads="1"/>
          </p:cNvSpPr>
          <p:nvPr>
            <p:ph type="body" idx="1"/>
          </p:nvPr>
        </p:nvSpPr>
        <p:spPr/>
        <p:txBody>
          <a:bodyPr/>
          <a:lstStyle/>
          <a:p>
            <a:pPr eaLnBrk="1" hangingPunct="1"/>
            <a:r>
              <a:rPr lang="en-US" dirty="0"/>
              <a:t>If you don’t understand what the users want to do with a system, you have no realistic prospect of designing an effective interface.</a:t>
            </a:r>
          </a:p>
          <a:p>
            <a:pPr eaLnBrk="1" hangingPunct="1"/>
            <a:endParaRPr lang="en-US" dirty="0"/>
          </a:p>
          <a:p>
            <a:pPr eaLnBrk="1" hangingPunct="1"/>
            <a:r>
              <a:rPr lang="en-US" dirty="0"/>
              <a:t>User analyses must be described in terms that users and other designers can understand.</a:t>
            </a:r>
          </a:p>
          <a:p>
            <a:pPr lvl="1"/>
            <a:r>
              <a:rPr lang="en-US" dirty="0"/>
              <a:t>E.g. -- Scenarios where you describe typical episodes of use</a:t>
            </a:r>
          </a:p>
        </p:txBody>
      </p:sp>
      <p:sp>
        <p:nvSpPr>
          <p:cNvPr id="5530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sp>
        <p:nvSpPr>
          <p:cNvPr id="55301" name="Slide Number Placeholder 5"/>
          <p:cNvSpPr>
            <a:spLocks noGrp="1"/>
          </p:cNvSpPr>
          <p:nvPr>
            <p:ph type="sldNum" sz="quarter" idx="12"/>
          </p:nvPr>
        </p:nvSpPr>
        <p:spPr bwMode="auto">
          <a:noFill/>
          <a:ln>
            <a:miter lim="800000"/>
            <a:headEnd/>
            <a:tailEnd/>
          </a:ln>
        </p:spPr>
        <p:txBody>
          <a:bodyPr/>
          <a:lstStyle/>
          <a:p>
            <a:fld id="{21A20DCE-E376-344E-B668-8D377D0008DC}" type="slidenum">
              <a:rPr lang="en-US"/>
              <a:pPr/>
              <a:t>15</a:t>
            </a:fld>
            <a:endParaRPr lang="en-US"/>
          </a:p>
        </p:txBody>
      </p:sp>
      <p:sp>
        <p:nvSpPr>
          <p:cNvPr id="2" name="Date Placeholder 1">
            <a:extLst>
              <a:ext uri="{FF2B5EF4-FFF2-40B4-BE49-F238E27FC236}">
                <a16:creationId xmlns:a16="http://schemas.microsoft.com/office/drawing/2014/main" id="{328D97B9-83E3-CB48-894F-B621711060C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Analysis Techniques</a:t>
            </a:r>
          </a:p>
        </p:txBody>
      </p:sp>
      <p:sp>
        <p:nvSpPr>
          <p:cNvPr id="56323" name="Rectangle 3"/>
          <p:cNvSpPr>
            <a:spLocks noGrp="1" noChangeArrowheads="1"/>
          </p:cNvSpPr>
          <p:nvPr>
            <p:ph type="body" idx="1"/>
          </p:nvPr>
        </p:nvSpPr>
        <p:spPr/>
        <p:txBody>
          <a:bodyPr/>
          <a:lstStyle/>
          <a:p>
            <a:pPr eaLnBrk="1" hangingPunct="1"/>
            <a:r>
              <a:rPr lang="en-US" dirty="0"/>
              <a:t>Task analysis</a:t>
            </a:r>
          </a:p>
          <a:p>
            <a:pPr lvl="1" eaLnBrk="1" hangingPunct="1"/>
            <a:r>
              <a:rPr lang="en-US" dirty="0"/>
              <a:t>Models the steps involved in </a:t>
            </a:r>
            <a:br>
              <a:rPr lang="en-US" dirty="0"/>
            </a:br>
            <a:r>
              <a:rPr lang="en-US" dirty="0"/>
              <a:t>completing a task.</a:t>
            </a:r>
          </a:p>
          <a:p>
            <a:pPr eaLnBrk="1" hangingPunct="1"/>
            <a:r>
              <a:rPr lang="en-US" dirty="0"/>
              <a:t>Interviewing and questionnaires</a:t>
            </a:r>
          </a:p>
          <a:p>
            <a:pPr lvl="1" eaLnBrk="1" hangingPunct="1"/>
            <a:r>
              <a:rPr lang="en-US" dirty="0"/>
              <a:t>Asks the users about the work they do.</a:t>
            </a:r>
          </a:p>
          <a:p>
            <a:pPr eaLnBrk="1" hangingPunct="1"/>
            <a:r>
              <a:rPr lang="en-US" dirty="0"/>
              <a:t>Ethnography</a:t>
            </a:r>
          </a:p>
          <a:p>
            <a:pPr lvl="1" eaLnBrk="1" hangingPunct="1"/>
            <a:r>
              <a:rPr lang="en-US" dirty="0"/>
              <a:t>Observes the user at work.</a:t>
            </a:r>
          </a:p>
        </p:txBody>
      </p:sp>
      <p:sp>
        <p:nvSpPr>
          <p:cNvPr id="56324"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56325" name="Slide Number Placeholder 5"/>
          <p:cNvSpPr>
            <a:spLocks noGrp="1"/>
          </p:cNvSpPr>
          <p:nvPr>
            <p:ph type="sldNum" sz="quarter" idx="12"/>
          </p:nvPr>
        </p:nvSpPr>
        <p:spPr bwMode="auto">
          <a:noFill/>
          <a:ln>
            <a:miter lim="800000"/>
            <a:headEnd/>
            <a:tailEnd/>
          </a:ln>
        </p:spPr>
        <p:txBody>
          <a:bodyPr/>
          <a:lstStyle/>
          <a:p>
            <a:fld id="{1AD57ABD-C714-AE42-9C56-D9E205988271}" type="slidenum">
              <a:rPr lang="en-US"/>
              <a:pPr/>
              <a:t>16</a:t>
            </a:fld>
            <a:endParaRPr lang="en-US"/>
          </a:p>
        </p:txBody>
      </p:sp>
      <p:sp>
        <p:nvSpPr>
          <p:cNvPr id="2" name="Date Placeholder 1">
            <a:extLst>
              <a:ext uri="{FF2B5EF4-FFF2-40B4-BE49-F238E27FC236}">
                <a16:creationId xmlns:a16="http://schemas.microsoft.com/office/drawing/2014/main" id="{3BF97345-3F1A-7E4A-968A-F51EB8D6FA0F}"/>
              </a:ext>
            </a:extLst>
          </p:cNvPr>
          <p:cNvSpPr>
            <a:spLocks noGrp="1"/>
          </p:cNvSpPr>
          <p:nvPr>
            <p:ph type="dt" sz="half" idx="10"/>
          </p:nvPr>
        </p:nvSpPr>
        <p:spPr/>
        <p:txBody>
          <a:bodyPr/>
          <a:lstStyle/>
          <a:p>
            <a:r>
              <a:rPr lang="en-US"/>
              <a:t>Some contributions © 2018--2023 DeHon Based on slides © 2009--2017 Badler</a:t>
            </a:r>
          </a:p>
        </p:txBody>
      </p:sp>
      <p:grpSp>
        <p:nvGrpSpPr>
          <p:cNvPr id="3" name="Group 2">
            <a:extLst>
              <a:ext uri="{FF2B5EF4-FFF2-40B4-BE49-F238E27FC236}">
                <a16:creationId xmlns:a16="http://schemas.microsoft.com/office/drawing/2014/main" id="{8F17B189-026F-F045-95B9-82FB6E759D17}"/>
              </a:ext>
            </a:extLst>
          </p:cNvPr>
          <p:cNvGrpSpPr/>
          <p:nvPr/>
        </p:nvGrpSpPr>
        <p:grpSpPr>
          <a:xfrm>
            <a:off x="4572000" y="1402739"/>
            <a:ext cx="4440238" cy="1944687"/>
            <a:chOff x="431800" y="1554163"/>
            <a:chExt cx="4440238" cy="1944687"/>
          </a:xfrm>
        </p:grpSpPr>
        <p:cxnSp>
          <p:nvCxnSpPr>
            <p:cNvPr id="7" name="_s1032">
              <a:extLst>
                <a:ext uri="{FF2B5EF4-FFF2-40B4-BE49-F238E27FC236}">
                  <a16:creationId xmlns:a16="http://schemas.microsoft.com/office/drawing/2014/main" id="{51E46E9D-DBED-B54A-B45A-C994676C2D5F}"/>
                </a:ext>
              </a:extLst>
            </p:cNvPr>
            <p:cNvCxnSpPr>
              <a:cxnSpLocks noChangeShapeType="1"/>
              <a:stCxn id="13" idx="1"/>
              <a:endCxn id="12" idx="2"/>
            </p:cNvCxnSpPr>
            <p:nvPr/>
          </p:nvCxnSpPr>
          <p:spPr bwMode="auto">
            <a:xfrm rot="10800000">
              <a:off x="3144838" y="2851150"/>
              <a:ext cx="247650" cy="427038"/>
            </a:xfrm>
            <a:prstGeom prst="bentConnector2">
              <a:avLst/>
            </a:prstGeom>
            <a:noFill/>
            <a:ln w="28575">
              <a:solidFill>
                <a:schemeClr val="tx1"/>
              </a:solidFill>
              <a:miter lim="800000"/>
              <a:headEnd type="triangle" w="med" len="med"/>
              <a:tailEnd/>
            </a:ln>
          </p:spPr>
        </p:cxnSp>
        <p:cxnSp>
          <p:nvCxnSpPr>
            <p:cNvPr id="8" name="_s1033">
              <a:extLst>
                <a:ext uri="{FF2B5EF4-FFF2-40B4-BE49-F238E27FC236}">
                  <a16:creationId xmlns:a16="http://schemas.microsoft.com/office/drawing/2014/main" id="{A0914D4E-B571-AC43-B3F0-4D05BAD2601D}"/>
                </a:ext>
              </a:extLst>
            </p:cNvPr>
            <p:cNvCxnSpPr>
              <a:cxnSpLocks noChangeShapeType="1"/>
              <a:stCxn id="12" idx="1"/>
              <a:endCxn id="11" idx="2"/>
            </p:cNvCxnSpPr>
            <p:nvPr/>
          </p:nvCxnSpPr>
          <p:spPr bwMode="auto">
            <a:xfrm rot="10800000">
              <a:off x="2159000" y="2268538"/>
              <a:ext cx="244475" cy="363538"/>
            </a:xfrm>
            <a:prstGeom prst="bentConnector2">
              <a:avLst/>
            </a:prstGeom>
            <a:noFill/>
            <a:ln w="28575">
              <a:solidFill>
                <a:schemeClr val="tx1"/>
              </a:solidFill>
              <a:miter lim="800000"/>
              <a:headEnd type="triangle" w="med" len="med"/>
              <a:tailEnd/>
            </a:ln>
          </p:spPr>
        </p:cxnSp>
        <p:cxnSp>
          <p:nvCxnSpPr>
            <p:cNvPr id="9" name="_s1034">
              <a:extLst>
                <a:ext uri="{FF2B5EF4-FFF2-40B4-BE49-F238E27FC236}">
                  <a16:creationId xmlns:a16="http://schemas.microsoft.com/office/drawing/2014/main" id="{683AC4F1-194B-3B47-B3B0-9019D33FD6C9}"/>
                </a:ext>
              </a:extLst>
            </p:cNvPr>
            <p:cNvCxnSpPr>
              <a:cxnSpLocks noChangeShapeType="1"/>
              <a:stCxn id="11" idx="1"/>
              <a:endCxn id="10" idx="2"/>
            </p:cNvCxnSpPr>
            <p:nvPr/>
          </p:nvCxnSpPr>
          <p:spPr bwMode="auto">
            <a:xfrm rot="10800000">
              <a:off x="1171575" y="1839913"/>
              <a:ext cx="247650" cy="285750"/>
            </a:xfrm>
            <a:prstGeom prst="bentConnector2">
              <a:avLst/>
            </a:prstGeom>
            <a:noFill/>
            <a:ln w="28575">
              <a:solidFill>
                <a:schemeClr val="tx1"/>
              </a:solidFill>
              <a:miter lim="800000"/>
              <a:headEnd type="triangle" w="med" len="med"/>
              <a:tailEnd/>
            </a:ln>
          </p:spPr>
        </p:cxnSp>
        <p:sp>
          <p:nvSpPr>
            <p:cNvPr id="10" name="_s1035">
              <a:extLst>
                <a:ext uri="{FF2B5EF4-FFF2-40B4-BE49-F238E27FC236}">
                  <a16:creationId xmlns:a16="http://schemas.microsoft.com/office/drawing/2014/main" id="{080F583F-A9E3-874E-AD0D-E8B5C98C92E2}"/>
                </a:ext>
              </a:extLst>
            </p:cNvPr>
            <p:cNvSpPr>
              <a:spLocks noChangeArrowheads="1"/>
            </p:cNvSpPr>
            <p:nvPr/>
          </p:nvSpPr>
          <p:spPr bwMode="auto">
            <a:xfrm>
              <a:off x="431800" y="1554163"/>
              <a:ext cx="1479550"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Identify users</a:t>
              </a:r>
            </a:p>
          </p:txBody>
        </p:sp>
        <p:sp>
          <p:nvSpPr>
            <p:cNvPr id="11" name="_s1036">
              <a:extLst>
                <a:ext uri="{FF2B5EF4-FFF2-40B4-BE49-F238E27FC236}">
                  <a16:creationId xmlns:a16="http://schemas.microsoft.com/office/drawing/2014/main" id="{D7CF5DEC-484F-F242-8CD2-C3FEEE0E00E7}"/>
                </a:ext>
              </a:extLst>
            </p:cNvPr>
            <p:cNvSpPr>
              <a:spLocks noChangeArrowheads="1"/>
            </p:cNvSpPr>
            <p:nvPr/>
          </p:nvSpPr>
          <p:spPr bwMode="auto">
            <a:xfrm>
              <a:off x="1419225" y="1982788"/>
              <a:ext cx="1477963"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2" name="_s1037">
              <a:extLst>
                <a:ext uri="{FF2B5EF4-FFF2-40B4-BE49-F238E27FC236}">
                  <a16:creationId xmlns:a16="http://schemas.microsoft.com/office/drawing/2014/main" id="{C40DE96E-7AA4-3544-ABB9-022DEC5276B3}"/>
                </a:ext>
              </a:extLst>
            </p:cNvPr>
            <p:cNvSpPr>
              <a:spLocks noChangeArrowheads="1"/>
            </p:cNvSpPr>
            <p:nvPr/>
          </p:nvSpPr>
          <p:spPr bwMode="auto">
            <a:xfrm>
              <a:off x="2403475" y="2413000"/>
              <a:ext cx="1482725" cy="4381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3" name="_s1038">
              <a:extLst>
                <a:ext uri="{FF2B5EF4-FFF2-40B4-BE49-F238E27FC236}">
                  <a16:creationId xmlns:a16="http://schemas.microsoft.com/office/drawing/2014/main" id="{4E08FA5D-8D37-C443-AA3F-8F677DF1DF06}"/>
                </a:ext>
              </a:extLst>
            </p:cNvPr>
            <p:cNvSpPr>
              <a:spLocks noChangeArrowheads="1"/>
            </p:cNvSpPr>
            <p:nvPr/>
          </p:nvSpPr>
          <p:spPr bwMode="auto">
            <a:xfrm>
              <a:off x="3392488" y="3057525"/>
              <a:ext cx="1479550" cy="441325"/>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Task Analysis</a:t>
            </a:r>
          </a:p>
        </p:txBody>
      </p:sp>
      <p:sp>
        <p:nvSpPr>
          <p:cNvPr id="57347" name="Content Placeholder 2"/>
          <p:cNvSpPr>
            <a:spLocks noGrp="1"/>
          </p:cNvSpPr>
          <p:nvPr>
            <p:ph idx="1"/>
          </p:nvPr>
        </p:nvSpPr>
        <p:spPr/>
        <p:txBody>
          <a:bodyPr/>
          <a:lstStyle/>
          <a:p>
            <a:pPr eaLnBrk="1" hangingPunct="1"/>
            <a:r>
              <a:rPr lang="en-US" dirty="0"/>
              <a:t>Need to determine what tasks must be accomplished.</a:t>
            </a:r>
          </a:p>
          <a:p>
            <a:pPr eaLnBrk="1" hangingPunct="1"/>
            <a:r>
              <a:rPr lang="en-US" dirty="0"/>
              <a:t>Understand user’s intentions: What user </a:t>
            </a:r>
            <a:r>
              <a:rPr lang="en-US" i="1" dirty="0"/>
              <a:t>wants</a:t>
            </a:r>
            <a:r>
              <a:rPr lang="en-US" dirty="0"/>
              <a:t> (or needs) to do, not necessarily </a:t>
            </a:r>
            <a:r>
              <a:rPr lang="en-US" i="1" dirty="0"/>
              <a:t>how</a:t>
            </a:r>
            <a:r>
              <a:rPr lang="en-US" dirty="0"/>
              <a:t> to do it.</a:t>
            </a:r>
          </a:p>
          <a:p>
            <a:pPr eaLnBrk="1" hangingPunct="1"/>
            <a:r>
              <a:rPr lang="en-US" dirty="0"/>
              <a:t>Task analysis breaks problem into individual task components.</a:t>
            </a:r>
          </a:p>
          <a:p>
            <a:pPr eaLnBrk="1" hangingPunct="1"/>
            <a:r>
              <a:rPr lang="en-US" dirty="0"/>
              <a:t>Top-down task analysis.</a:t>
            </a:r>
          </a:p>
          <a:p>
            <a:pPr eaLnBrk="1" hangingPunct="1"/>
            <a:r>
              <a:rPr lang="en-US" dirty="0"/>
              <a:t>Tasks still need to be wrapped in a UI.</a:t>
            </a:r>
          </a:p>
        </p:txBody>
      </p:sp>
      <p:sp>
        <p:nvSpPr>
          <p:cNvPr id="57348" name="Slide Number Placeholder 4"/>
          <p:cNvSpPr>
            <a:spLocks noGrp="1"/>
          </p:cNvSpPr>
          <p:nvPr>
            <p:ph type="sldNum" sz="quarter" idx="12"/>
          </p:nvPr>
        </p:nvSpPr>
        <p:spPr bwMode="auto">
          <a:noFill/>
          <a:ln>
            <a:miter lim="800000"/>
            <a:headEnd/>
            <a:tailEnd/>
          </a:ln>
        </p:spPr>
        <p:txBody>
          <a:bodyPr/>
          <a:lstStyle/>
          <a:p>
            <a:fld id="{AD6DE916-05DB-604D-8F65-05C3CA0A71F6}" type="slidenum">
              <a:rPr lang="en-US"/>
              <a:pPr/>
              <a:t>17</a:t>
            </a:fld>
            <a:endParaRPr lang="en-US"/>
          </a:p>
        </p:txBody>
      </p:sp>
      <p:sp>
        <p:nvSpPr>
          <p:cNvPr id="2" name="Date Placeholder 1">
            <a:extLst>
              <a:ext uri="{FF2B5EF4-FFF2-40B4-BE49-F238E27FC236}">
                <a16:creationId xmlns:a16="http://schemas.microsoft.com/office/drawing/2014/main" id="{CA12AEA3-D66E-F543-96FA-F80C731DFA9A}"/>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6" name="Rectangle 2"/>
          <p:cNvSpPr>
            <a:spLocks noGrp="1" noChangeArrowheads="1"/>
          </p:cNvSpPr>
          <p:nvPr>
            <p:ph type="title"/>
          </p:nvPr>
        </p:nvSpPr>
        <p:spPr>
          <a:xfrm>
            <a:off x="0" y="274638"/>
            <a:ext cx="9144000" cy="1143000"/>
          </a:xfrm>
        </p:spPr>
        <p:txBody>
          <a:bodyPr>
            <a:normAutofit fontScale="90000"/>
          </a:bodyPr>
          <a:lstStyle/>
          <a:p>
            <a:pPr algn="ctr"/>
            <a:r>
              <a:rPr lang="en-GB" sz="4300"/>
              <a:t>Example Task Analysis: Using PowerPoint</a:t>
            </a:r>
          </a:p>
        </p:txBody>
      </p:sp>
      <p:grpSp>
        <p:nvGrpSpPr>
          <p:cNvPr id="2" name="SmartArt Placeholder 2049"/>
          <p:cNvGrpSpPr>
            <a:grpSpLocks noGrp="1"/>
          </p:cNvGrpSpPr>
          <p:nvPr/>
        </p:nvGrpSpPr>
        <p:grpSpPr bwMode="auto">
          <a:xfrm>
            <a:off x="360363" y="1585913"/>
            <a:ext cx="8280400" cy="4464050"/>
            <a:chOff x="227" y="999"/>
            <a:chExt cx="5216" cy="2812"/>
          </a:xfrm>
        </p:grpSpPr>
        <p:sp>
          <p:nvSpPr>
            <p:cNvPr id="2051" name="AutoShape 3"/>
            <p:cNvSpPr>
              <a:spLocks noChangeAspect="1" noChangeArrowheads="1" noTextEdit="1"/>
            </p:cNvSpPr>
            <p:nvPr/>
          </p:nvSpPr>
          <p:spPr bwMode="auto">
            <a:xfrm>
              <a:off x="227" y="999"/>
              <a:ext cx="5216" cy="2812"/>
            </a:xfrm>
            <a:prstGeom prst="rect">
              <a:avLst/>
            </a:prstGeom>
            <a:noFill/>
            <a:ln w="9525">
              <a:noFill/>
              <a:miter lim="800000"/>
              <a:headEnd/>
              <a:tailEnd/>
            </a:ln>
          </p:spPr>
          <p:txBody>
            <a:bodyPr>
              <a:prstTxWarp prst="textNoShape">
                <a:avLst/>
              </a:prstTxWarp>
            </a:bodyPr>
            <a:lstStyle/>
            <a:p>
              <a:endParaRPr lang="en-US"/>
            </a:p>
          </p:txBody>
        </p:sp>
        <p:cxnSp>
          <p:nvCxnSpPr>
            <p:cNvPr id="2052" name="_s2052"/>
            <p:cNvCxnSpPr>
              <a:cxnSpLocks noChangeShapeType="1"/>
              <a:stCxn id="2074" idx="0"/>
              <a:endCxn id="2069" idx="2"/>
            </p:cNvCxnSpPr>
            <p:nvPr/>
          </p:nvCxnSpPr>
          <p:spPr bwMode="auto">
            <a:xfrm rot="5400000" flipH="1">
              <a:off x="3209" y="2145"/>
              <a:ext cx="393" cy="1780"/>
            </a:xfrm>
            <a:prstGeom prst="bentConnector3">
              <a:avLst>
                <a:gd name="adj1" fmla="val 41218"/>
              </a:avLst>
            </a:prstGeom>
            <a:noFill/>
            <a:ln w="28575">
              <a:solidFill>
                <a:schemeClr val="tx1"/>
              </a:solidFill>
              <a:miter lim="800000"/>
              <a:headEnd/>
              <a:tailEnd/>
            </a:ln>
          </p:spPr>
        </p:cxnSp>
        <p:cxnSp>
          <p:nvCxnSpPr>
            <p:cNvPr id="2053" name="_s2053"/>
            <p:cNvCxnSpPr>
              <a:cxnSpLocks noChangeShapeType="1"/>
              <a:stCxn id="2073" idx="0"/>
              <a:endCxn id="2069" idx="2"/>
            </p:cNvCxnSpPr>
            <p:nvPr/>
          </p:nvCxnSpPr>
          <p:spPr bwMode="auto">
            <a:xfrm rot="5400000" flipH="1">
              <a:off x="2616" y="2738"/>
              <a:ext cx="393" cy="593"/>
            </a:xfrm>
            <a:prstGeom prst="bentConnector3">
              <a:avLst>
                <a:gd name="adj1" fmla="val 40963"/>
              </a:avLst>
            </a:prstGeom>
            <a:noFill/>
            <a:ln w="28575">
              <a:solidFill>
                <a:schemeClr val="tx1"/>
              </a:solidFill>
              <a:miter lim="800000"/>
              <a:headEnd/>
              <a:tailEnd/>
            </a:ln>
          </p:spPr>
        </p:cxnSp>
        <p:cxnSp>
          <p:nvCxnSpPr>
            <p:cNvPr id="2054" name="_s2054"/>
            <p:cNvCxnSpPr>
              <a:cxnSpLocks noChangeShapeType="1"/>
              <a:stCxn id="2072" idx="0"/>
              <a:endCxn id="2069" idx="2"/>
            </p:cNvCxnSpPr>
            <p:nvPr/>
          </p:nvCxnSpPr>
          <p:spPr bwMode="auto">
            <a:xfrm rot="16200000">
              <a:off x="2023" y="2738"/>
              <a:ext cx="393" cy="593"/>
            </a:xfrm>
            <a:prstGeom prst="bentConnector3">
              <a:avLst>
                <a:gd name="adj1" fmla="val 40963"/>
              </a:avLst>
            </a:prstGeom>
            <a:noFill/>
            <a:ln w="28575">
              <a:solidFill>
                <a:schemeClr val="tx1"/>
              </a:solidFill>
              <a:miter lim="800000"/>
              <a:headEnd/>
              <a:tailEnd/>
            </a:ln>
          </p:spPr>
        </p:cxnSp>
        <p:cxnSp>
          <p:nvCxnSpPr>
            <p:cNvPr id="2055" name="_s2055"/>
            <p:cNvCxnSpPr>
              <a:cxnSpLocks noChangeShapeType="1"/>
              <a:stCxn id="2071" idx="0"/>
              <a:endCxn id="2069" idx="2"/>
            </p:cNvCxnSpPr>
            <p:nvPr/>
          </p:nvCxnSpPr>
          <p:spPr bwMode="auto">
            <a:xfrm rot="16200000">
              <a:off x="1429" y="2145"/>
              <a:ext cx="393" cy="1780"/>
            </a:xfrm>
            <a:prstGeom prst="bentConnector3">
              <a:avLst>
                <a:gd name="adj1" fmla="val 41218"/>
              </a:avLst>
            </a:prstGeom>
            <a:noFill/>
            <a:ln w="28575">
              <a:solidFill>
                <a:schemeClr val="tx1"/>
              </a:solidFill>
              <a:miter lim="800000"/>
              <a:headEnd/>
              <a:tailEnd/>
            </a:ln>
          </p:spPr>
        </p:cxnSp>
        <p:cxnSp>
          <p:nvCxnSpPr>
            <p:cNvPr id="2056" name="_s2056"/>
            <p:cNvCxnSpPr>
              <a:cxnSpLocks noChangeShapeType="1"/>
              <a:stCxn id="2070" idx="0"/>
              <a:endCxn id="2065" idx="2"/>
            </p:cNvCxnSpPr>
            <p:nvPr/>
          </p:nvCxnSpPr>
          <p:spPr bwMode="auto">
            <a:xfrm rot="5400000" flipH="1">
              <a:off x="2924" y="1769"/>
              <a:ext cx="371" cy="1187"/>
            </a:xfrm>
            <a:prstGeom prst="bentConnector3">
              <a:avLst>
                <a:gd name="adj1" fmla="val 43935"/>
              </a:avLst>
            </a:prstGeom>
            <a:noFill/>
            <a:ln w="28575">
              <a:solidFill>
                <a:schemeClr val="tx1"/>
              </a:solidFill>
              <a:miter lim="800000"/>
              <a:headEnd/>
              <a:tailEnd/>
            </a:ln>
          </p:spPr>
        </p:cxnSp>
        <p:cxnSp>
          <p:nvCxnSpPr>
            <p:cNvPr id="2057" name="_s2057"/>
            <p:cNvCxnSpPr>
              <a:cxnSpLocks noChangeShapeType="1"/>
              <a:stCxn id="2069" idx="0"/>
              <a:endCxn id="2065" idx="2"/>
            </p:cNvCxnSpPr>
            <p:nvPr/>
          </p:nvCxnSpPr>
          <p:spPr bwMode="auto">
            <a:xfrm rot="16200000">
              <a:off x="2331" y="2362"/>
              <a:ext cx="371" cy="1"/>
            </a:xfrm>
            <a:prstGeom prst="straightConnector1">
              <a:avLst/>
            </a:prstGeom>
            <a:noFill/>
            <a:ln w="28575">
              <a:solidFill>
                <a:schemeClr val="tx1"/>
              </a:solidFill>
              <a:round/>
              <a:headEnd/>
              <a:tailEnd/>
            </a:ln>
          </p:spPr>
        </p:cxnSp>
        <p:cxnSp>
          <p:nvCxnSpPr>
            <p:cNvPr id="2058" name="_s2058"/>
            <p:cNvCxnSpPr>
              <a:cxnSpLocks noChangeShapeType="1"/>
              <a:stCxn id="2068" idx="0"/>
              <a:endCxn id="2065" idx="2"/>
            </p:cNvCxnSpPr>
            <p:nvPr/>
          </p:nvCxnSpPr>
          <p:spPr bwMode="auto">
            <a:xfrm rot="16200000">
              <a:off x="1440" y="1473"/>
              <a:ext cx="371" cy="1780"/>
            </a:xfrm>
            <a:prstGeom prst="bentConnector3">
              <a:avLst>
                <a:gd name="adj1" fmla="val 44204"/>
              </a:avLst>
            </a:prstGeom>
            <a:noFill/>
            <a:ln w="28575">
              <a:solidFill>
                <a:schemeClr val="tx1"/>
              </a:solidFill>
              <a:miter lim="800000"/>
              <a:headEnd/>
              <a:tailEnd/>
            </a:ln>
          </p:spPr>
        </p:cxnSp>
        <p:cxnSp>
          <p:nvCxnSpPr>
            <p:cNvPr id="2059" name="_s2059"/>
            <p:cNvCxnSpPr>
              <a:cxnSpLocks noChangeShapeType="1"/>
              <a:stCxn id="2067" idx="0"/>
              <a:endCxn id="2063" idx="2"/>
            </p:cNvCxnSpPr>
            <p:nvPr/>
          </p:nvCxnSpPr>
          <p:spPr bwMode="auto">
            <a:xfrm rot="5400000" flipH="1">
              <a:off x="3665" y="643"/>
              <a:ext cx="374" cy="2077"/>
            </a:xfrm>
            <a:prstGeom prst="bentConnector3">
              <a:avLst>
                <a:gd name="adj1" fmla="val 45986"/>
              </a:avLst>
            </a:prstGeom>
            <a:noFill/>
            <a:ln w="28575">
              <a:solidFill>
                <a:schemeClr val="tx1"/>
              </a:solidFill>
              <a:miter lim="800000"/>
              <a:headEnd/>
              <a:tailEnd/>
            </a:ln>
          </p:spPr>
        </p:cxnSp>
        <p:cxnSp>
          <p:nvCxnSpPr>
            <p:cNvPr id="2060" name="_s2060"/>
            <p:cNvCxnSpPr>
              <a:cxnSpLocks noChangeShapeType="1"/>
              <a:stCxn id="2066" idx="0"/>
              <a:endCxn id="2063" idx="2"/>
            </p:cNvCxnSpPr>
            <p:nvPr/>
          </p:nvCxnSpPr>
          <p:spPr bwMode="auto">
            <a:xfrm rot="5400000" flipH="1">
              <a:off x="3071" y="1237"/>
              <a:ext cx="374" cy="890"/>
            </a:xfrm>
            <a:prstGeom prst="bentConnector3">
              <a:avLst>
                <a:gd name="adj1" fmla="val 46255"/>
              </a:avLst>
            </a:prstGeom>
            <a:noFill/>
            <a:ln w="28575">
              <a:solidFill>
                <a:schemeClr val="tx1"/>
              </a:solidFill>
              <a:miter lim="800000"/>
              <a:headEnd/>
              <a:tailEnd/>
            </a:ln>
          </p:spPr>
        </p:cxnSp>
        <p:cxnSp>
          <p:nvCxnSpPr>
            <p:cNvPr id="2061" name="_s2061"/>
            <p:cNvCxnSpPr>
              <a:cxnSpLocks noChangeShapeType="1"/>
              <a:stCxn id="2065" idx="0"/>
              <a:endCxn id="2063" idx="2"/>
            </p:cNvCxnSpPr>
            <p:nvPr/>
          </p:nvCxnSpPr>
          <p:spPr bwMode="auto">
            <a:xfrm rot="16200000">
              <a:off x="2478" y="1533"/>
              <a:ext cx="374" cy="297"/>
            </a:xfrm>
            <a:prstGeom prst="bentConnector3">
              <a:avLst>
                <a:gd name="adj1" fmla="val 45986"/>
              </a:avLst>
            </a:prstGeom>
            <a:noFill/>
            <a:ln w="28575">
              <a:solidFill>
                <a:schemeClr val="tx1"/>
              </a:solidFill>
              <a:miter lim="800000"/>
              <a:headEnd/>
              <a:tailEnd/>
            </a:ln>
          </p:spPr>
        </p:cxnSp>
        <p:cxnSp>
          <p:nvCxnSpPr>
            <p:cNvPr id="2062" name="_s2062"/>
            <p:cNvCxnSpPr>
              <a:cxnSpLocks noChangeShapeType="1"/>
              <a:stCxn id="2064" idx="0"/>
              <a:endCxn id="2063" idx="2"/>
            </p:cNvCxnSpPr>
            <p:nvPr/>
          </p:nvCxnSpPr>
          <p:spPr bwMode="auto">
            <a:xfrm rot="16200000">
              <a:off x="1588" y="643"/>
              <a:ext cx="374" cy="2077"/>
            </a:xfrm>
            <a:prstGeom prst="bentConnector3">
              <a:avLst>
                <a:gd name="adj1" fmla="val 45986"/>
              </a:avLst>
            </a:prstGeom>
            <a:noFill/>
            <a:ln w="28575">
              <a:solidFill>
                <a:schemeClr val="tx1"/>
              </a:solidFill>
              <a:miter lim="800000"/>
              <a:headEnd/>
              <a:tailEnd/>
            </a:ln>
          </p:spPr>
        </p:cxnSp>
        <p:sp>
          <p:nvSpPr>
            <p:cNvPr id="2063" name="_s2063"/>
            <p:cNvSpPr>
              <a:spLocks noChangeArrowheads="1"/>
            </p:cNvSpPr>
            <p:nvPr/>
          </p:nvSpPr>
          <p:spPr bwMode="auto">
            <a:xfrm>
              <a:off x="2305" y="1207"/>
              <a:ext cx="1016" cy="288"/>
            </a:xfrm>
            <a:prstGeom prst="roundRect">
              <a:avLst>
                <a:gd name="adj" fmla="val 13542"/>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0 Prepare a slide </a:t>
              </a:r>
            </a:p>
            <a:p>
              <a:pPr algn="ctr" eaLnBrk="1" hangingPunct="1"/>
              <a:r>
                <a:rPr lang="en-GB" sz="1200" b="1"/>
                <a:t>using PowerPoint</a:t>
              </a:r>
            </a:p>
          </p:txBody>
        </p:sp>
        <p:sp>
          <p:nvSpPr>
            <p:cNvPr id="2064" name="_s2064"/>
            <p:cNvSpPr>
              <a:spLocks noChangeArrowheads="1"/>
            </p:cNvSpPr>
            <p:nvPr/>
          </p:nvSpPr>
          <p:spPr bwMode="auto">
            <a:xfrm>
              <a:off x="227"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1 Start </a:t>
              </a:r>
            </a:p>
            <a:p>
              <a:pPr algn="ctr" eaLnBrk="1" hangingPunct="1"/>
              <a:r>
                <a:rPr lang="en-GB" sz="1200" b="1"/>
                <a:t>PowerPoint</a:t>
              </a:r>
            </a:p>
          </p:txBody>
        </p:sp>
        <p:sp>
          <p:nvSpPr>
            <p:cNvPr id="2065" name="_s2065"/>
            <p:cNvSpPr>
              <a:spLocks noChangeArrowheads="1"/>
            </p:cNvSpPr>
            <p:nvPr/>
          </p:nvSpPr>
          <p:spPr bwMode="auto">
            <a:xfrm>
              <a:off x="2008" y="1869"/>
              <a:ext cx="1016"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2 Enter text</a:t>
              </a:r>
            </a:p>
          </p:txBody>
        </p:sp>
        <p:sp>
          <p:nvSpPr>
            <p:cNvPr id="2066" name="_s2066"/>
            <p:cNvSpPr>
              <a:spLocks noChangeArrowheads="1"/>
            </p:cNvSpPr>
            <p:nvPr/>
          </p:nvSpPr>
          <p:spPr bwMode="auto">
            <a:xfrm>
              <a:off x="3194"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3 Draw </a:t>
              </a:r>
            </a:p>
            <a:p>
              <a:pPr algn="ctr" eaLnBrk="1" hangingPunct="1"/>
              <a:r>
                <a:rPr lang="en-GB" sz="1200" b="1"/>
                <a:t>diagrams</a:t>
              </a:r>
            </a:p>
          </p:txBody>
        </p:sp>
        <p:sp>
          <p:nvSpPr>
            <p:cNvPr id="2067" name="_s2067"/>
            <p:cNvSpPr>
              <a:spLocks noChangeArrowheads="1"/>
            </p:cNvSpPr>
            <p:nvPr/>
          </p:nvSpPr>
          <p:spPr bwMode="auto">
            <a:xfrm>
              <a:off x="4381"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4 Save slide</a:t>
              </a:r>
            </a:p>
          </p:txBody>
        </p:sp>
        <p:sp>
          <p:nvSpPr>
            <p:cNvPr id="2068" name="_s2068"/>
            <p:cNvSpPr>
              <a:spLocks noChangeArrowheads="1"/>
            </p:cNvSpPr>
            <p:nvPr/>
          </p:nvSpPr>
          <p:spPr bwMode="auto">
            <a:xfrm>
              <a:off x="227" y="2548"/>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1 Enter text</a:t>
              </a:r>
            </a:p>
            <a:p>
              <a:pPr algn="ctr" eaLnBrk="1" hangingPunct="1"/>
              <a:r>
                <a:rPr lang="en-GB" sz="1200"/>
                <a:t>using keyboard</a:t>
              </a:r>
            </a:p>
          </p:txBody>
        </p:sp>
        <p:sp>
          <p:nvSpPr>
            <p:cNvPr id="2069" name="_s2069"/>
            <p:cNvSpPr>
              <a:spLocks noChangeArrowheads="1"/>
            </p:cNvSpPr>
            <p:nvPr/>
          </p:nvSpPr>
          <p:spPr bwMode="auto">
            <a:xfrm>
              <a:off x="2008" y="2548"/>
              <a:ext cx="1016"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2 Copy text</a:t>
              </a:r>
            </a:p>
            <a:p>
              <a:pPr algn="ctr" eaLnBrk="1" hangingPunct="1"/>
              <a:r>
                <a:rPr lang="en-GB" sz="1200" b="1"/>
                <a:t>from a slide</a:t>
              </a:r>
            </a:p>
          </p:txBody>
        </p:sp>
        <p:sp>
          <p:nvSpPr>
            <p:cNvPr id="2070" name="_s2070"/>
            <p:cNvSpPr>
              <a:spLocks noChangeArrowheads="1"/>
            </p:cNvSpPr>
            <p:nvPr/>
          </p:nvSpPr>
          <p:spPr bwMode="auto">
            <a:xfrm>
              <a:off x="3194" y="2548"/>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3 Add text to</a:t>
              </a:r>
            </a:p>
            <a:p>
              <a:pPr algn="ctr" eaLnBrk="1" hangingPunct="1"/>
              <a:r>
                <a:rPr lang="en-GB" sz="1200" b="1"/>
                <a:t>existing slide</a:t>
              </a:r>
            </a:p>
          </p:txBody>
        </p:sp>
        <p:sp>
          <p:nvSpPr>
            <p:cNvPr id="2071" name="_s2071"/>
            <p:cNvSpPr>
              <a:spLocks noChangeArrowheads="1"/>
            </p:cNvSpPr>
            <p:nvPr/>
          </p:nvSpPr>
          <p:spPr bwMode="auto">
            <a:xfrm>
              <a:off x="227" y="3231"/>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1 Select text block</a:t>
              </a:r>
            </a:p>
          </p:txBody>
        </p:sp>
        <p:sp>
          <p:nvSpPr>
            <p:cNvPr id="2072" name="_s2072"/>
            <p:cNvSpPr>
              <a:spLocks noChangeArrowheads="1"/>
            </p:cNvSpPr>
            <p:nvPr/>
          </p:nvSpPr>
          <p:spPr bwMode="auto">
            <a:xfrm>
              <a:off x="1414" y="3231"/>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2 Choose copy</a:t>
              </a:r>
            </a:p>
            <a:p>
              <a:pPr algn="ctr" eaLnBrk="1" hangingPunct="1"/>
              <a:r>
                <a:rPr lang="en-GB" sz="1200"/>
                <a:t>command</a:t>
              </a:r>
            </a:p>
          </p:txBody>
        </p:sp>
        <p:sp>
          <p:nvSpPr>
            <p:cNvPr id="2073" name="_s2073"/>
            <p:cNvSpPr>
              <a:spLocks noChangeArrowheads="1"/>
            </p:cNvSpPr>
            <p:nvPr/>
          </p:nvSpPr>
          <p:spPr bwMode="auto">
            <a:xfrm>
              <a:off x="2601" y="3231"/>
              <a:ext cx="1016"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3 Choose insert</a:t>
              </a:r>
            </a:p>
            <a:p>
              <a:pPr algn="ctr" eaLnBrk="1" hangingPunct="1"/>
              <a:r>
                <a:rPr lang="en-GB" sz="1200"/>
                <a:t>position</a:t>
              </a:r>
            </a:p>
          </p:txBody>
        </p:sp>
        <p:sp>
          <p:nvSpPr>
            <p:cNvPr id="2074" name="_s2074"/>
            <p:cNvSpPr>
              <a:spLocks noChangeArrowheads="1"/>
            </p:cNvSpPr>
            <p:nvPr/>
          </p:nvSpPr>
          <p:spPr bwMode="auto">
            <a:xfrm>
              <a:off x="3787" y="3231"/>
              <a:ext cx="1018"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4 Choose paste </a:t>
              </a:r>
            </a:p>
            <a:p>
              <a:pPr algn="ctr" eaLnBrk="1" hangingPunct="1"/>
              <a:r>
                <a:rPr lang="en-GB" sz="1200"/>
                <a:t>command</a:t>
              </a:r>
            </a:p>
          </p:txBody>
        </p:sp>
        <p:sp>
          <p:nvSpPr>
            <p:cNvPr id="2075" name="Line 27"/>
            <p:cNvSpPr>
              <a:spLocks noChangeShapeType="1"/>
            </p:cNvSpPr>
            <p:nvPr/>
          </p:nvSpPr>
          <p:spPr bwMode="auto">
            <a:xfrm>
              <a:off x="1429" y="3575"/>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6" name="Line 28"/>
            <p:cNvSpPr>
              <a:spLocks noChangeShapeType="1"/>
            </p:cNvSpPr>
            <p:nvPr/>
          </p:nvSpPr>
          <p:spPr bwMode="auto">
            <a:xfrm>
              <a:off x="2608"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7" name="Line 29"/>
            <p:cNvSpPr>
              <a:spLocks noChangeShapeType="1"/>
            </p:cNvSpPr>
            <p:nvPr/>
          </p:nvSpPr>
          <p:spPr bwMode="auto">
            <a:xfrm>
              <a:off x="3796"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8" name="Line 30"/>
            <p:cNvSpPr>
              <a:spLocks noChangeShapeType="1"/>
            </p:cNvSpPr>
            <p:nvPr/>
          </p:nvSpPr>
          <p:spPr bwMode="auto">
            <a:xfrm>
              <a:off x="249" y="288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9" name="Text Box 31"/>
            <p:cNvSpPr txBox="1">
              <a:spLocks noChangeArrowheads="1"/>
            </p:cNvSpPr>
            <p:nvPr/>
          </p:nvSpPr>
          <p:spPr bwMode="auto">
            <a:xfrm>
              <a:off x="3352" y="1207"/>
              <a:ext cx="377" cy="262"/>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0:</a:t>
              </a:r>
            </a:p>
            <a:p>
              <a:pPr eaLnBrk="1" hangingPunct="1"/>
              <a:r>
                <a:rPr lang="en-GB" sz="1200" b="1"/>
                <a:t>1-2-3-4</a:t>
              </a:r>
            </a:p>
          </p:txBody>
        </p:sp>
        <p:sp>
          <p:nvSpPr>
            <p:cNvPr id="2080" name="Text Box 32"/>
            <p:cNvSpPr txBox="1">
              <a:spLocks noChangeArrowheads="1"/>
            </p:cNvSpPr>
            <p:nvPr/>
          </p:nvSpPr>
          <p:spPr bwMode="auto">
            <a:xfrm>
              <a:off x="1973" y="2187"/>
              <a:ext cx="906"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 According </a:t>
              </a:r>
            </a:p>
            <a:p>
              <a:pPr eaLnBrk="1" hangingPunct="1"/>
              <a:r>
                <a:rPr lang="en-GB" sz="1200" b="1"/>
                <a:t>to requirements</a:t>
              </a:r>
            </a:p>
          </p:txBody>
        </p:sp>
        <p:sp>
          <p:nvSpPr>
            <p:cNvPr id="2081" name="Text Box 33"/>
            <p:cNvSpPr txBox="1">
              <a:spLocks noChangeArrowheads="1"/>
            </p:cNvSpPr>
            <p:nvPr/>
          </p:nvSpPr>
          <p:spPr bwMode="auto">
            <a:xfrm>
              <a:off x="3198"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2" name="Text Box 34"/>
            <p:cNvSpPr txBox="1">
              <a:spLocks noChangeArrowheads="1"/>
            </p:cNvSpPr>
            <p:nvPr/>
          </p:nvSpPr>
          <p:spPr bwMode="auto">
            <a:xfrm>
              <a:off x="4377"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3" name="Text Box 35"/>
            <p:cNvSpPr txBox="1">
              <a:spLocks noChangeArrowheads="1"/>
            </p:cNvSpPr>
            <p:nvPr/>
          </p:nvSpPr>
          <p:spPr bwMode="auto">
            <a:xfrm>
              <a:off x="3198" y="2822"/>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4" name="Text Box 36"/>
            <p:cNvSpPr txBox="1">
              <a:spLocks noChangeArrowheads="1"/>
            </p:cNvSpPr>
            <p:nvPr/>
          </p:nvSpPr>
          <p:spPr bwMode="auto">
            <a:xfrm>
              <a:off x="2290" y="2851"/>
              <a:ext cx="457"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2.2:</a:t>
              </a:r>
            </a:p>
            <a:p>
              <a:pPr eaLnBrk="1" hangingPunct="1"/>
              <a:r>
                <a:rPr lang="en-GB" sz="1200" b="1"/>
                <a:t>1-2-3-4</a:t>
              </a:r>
            </a:p>
          </p:txBody>
        </p:sp>
        <p:sp>
          <p:nvSpPr>
            <p:cNvPr id="2085" name="Text Box 37"/>
            <p:cNvSpPr txBox="1">
              <a:spLocks noChangeArrowheads="1"/>
            </p:cNvSpPr>
            <p:nvPr/>
          </p:nvSpPr>
          <p:spPr bwMode="auto">
            <a:xfrm>
              <a:off x="231" y="3521"/>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grpSp>
      <p:sp>
        <p:nvSpPr>
          <p:cNvPr id="2087"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sp>
        <p:nvSpPr>
          <p:cNvPr id="2088" name="Slide Number Placeholder 5"/>
          <p:cNvSpPr>
            <a:spLocks noGrp="1"/>
          </p:cNvSpPr>
          <p:nvPr>
            <p:ph type="sldNum" sz="quarter" idx="12"/>
          </p:nvPr>
        </p:nvSpPr>
        <p:spPr bwMode="auto">
          <a:noFill/>
          <a:ln>
            <a:miter lim="800000"/>
            <a:headEnd/>
            <a:tailEnd/>
          </a:ln>
        </p:spPr>
        <p:txBody>
          <a:bodyPr/>
          <a:lstStyle/>
          <a:p>
            <a:fld id="{7FCBA2F5-A118-4248-B7DC-9C2F7650AEB0}" type="slidenum">
              <a:rPr lang="en-GB"/>
              <a:pPr/>
              <a:t>18</a:t>
            </a:fld>
            <a:endParaRPr lang="en-GB"/>
          </a:p>
        </p:txBody>
      </p:sp>
      <p:sp>
        <p:nvSpPr>
          <p:cNvPr id="3" name="Date Placeholder 2">
            <a:extLst>
              <a:ext uri="{FF2B5EF4-FFF2-40B4-BE49-F238E27FC236}">
                <a16:creationId xmlns:a16="http://schemas.microsoft.com/office/drawing/2014/main" id="{8857F67F-C81A-334C-BDB4-E45C40EAEF51}"/>
              </a:ext>
            </a:extLst>
          </p:cNvPr>
          <p:cNvSpPr>
            <a:spLocks noGrp="1"/>
          </p:cNvSpPr>
          <p:nvPr>
            <p:ph type="dt" sz="half" idx="10"/>
          </p:nvPr>
        </p:nvSpPr>
        <p:spPr/>
        <p:txBody>
          <a:bodyPr/>
          <a:lstStyle/>
          <a:p>
            <a:pPr>
              <a:defRPr/>
            </a:pPr>
            <a:r>
              <a:rPr lang="en-US"/>
              <a:t>Some contributions © 2018--2023 DeHon Based on slides © 2009--2017 Badler</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Interviewing</a:t>
            </a:r>
          </a:p>
        </p:txBody>
      </p:sp>
      <p:sp>
        <p:nvSpPr>
          <p:cNvPr id="59395" name="Rectangle 3"/>
          <p:cNvSpPr>
            <a:spLocks noGrp="1" noChangeArrowheads="1"/>
          </p:cNvSpPr>
          <p:nvPr>
            <p:ph type="body" idx="1"/>
          </p:nvPr>
        </p:nvSpPr>
        <p:spPr/>
        <p:txBody>
          <a:bodyPr/>
          <a:lstStyle/>
          <a:p>
            <a:pPr eaLnBrk="1" hangingPunct="1"/>
            <a:r>
              <a:rPr lang="en-US" dirty="0"/>
              <a:t>Design semi-structured interviews based on open-ended questions.</a:t>
            </a:r>
          </a:p>
          <a:p>
            <a:pPr eaLnBrk="1" hangingPunct="1"/>
            <a:r>
              <a:rPr lang="en-US" dirty="0"/>
              <a:t>Users can then provide information that they think is essential; not just information that you have thought of collecting.</a:t>
            </a:r>
          </a:p>
          <a:p>
            <a:pPr eaLnBrk="1" hangingPunct="1"/>
            <a:r>
              <a:rPr lang="en-US" dirty="0"/>
              <a:t>Group interviews or focus groups allow users to discuss with each other what they do.</a:t>
            </a:r>
          </a:p>
        </p:txBody>
      </p:sp>
      <p:sp>
        <p:nvSpPr>
          <p:cNvPr id="5939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59397" name="Slide Number Placeholder 5"/>
          <p:cNvSpPr>
            <a:spLocks noGrp="1"/>
          </p:cNvSpPr>
          <p:nvPr>
            <p:ph type="sldNum" sz="quarter" idx="12"/>
          </p:nvPr>
        </p:nvSpPr>
        <p:spPr bwMode="auto">
          <a:noFill/>
          <a:ln>
            <a:miter lim="800000"/>
            <a:headEnd/>
            <a:tailEnd/>
          </a:ln>
        </p:spPr>
        <p:txBody>
          <a:bodyPr/>
          <a:lstStyle/>
          <a:p>
            <a:fld id="{17F9C2DA-AC0D-1E4B-AACC-B11150809798}" type="slidenum">
              <a:rPr lang="en-US"/>
              <a:pPr/>
              <a:t>19</a:t>
            </a:fld>
            <a:endParaRPr lang="en-US"/>
          </a:p>
        </p:txBody>
      </p:sp>
      <p:sp>
        <p:nvSpPr>
          <p:cNvPr id="2" name="Date Placeholder 1">
            <a:extLst>
              <a:ext uri="{FF2B5EF4-FFF2-40B4-BE49-F238E27FC236}">
                <a16:creationId xmlns:a16="http://schemas.microsoft.com/office/drawing/2014/main" id="{B5E134DA-85A0-3B43-8A8F-432F7BE9BFAF}"/>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solidFill>
                  <a:schemeClr val="accent2"/>
                </a:solidFill>
              </a:rPr>
              <a:t>Motivation</a:t>
            </a:r>
          </a:p>
          <a:p>
            <a:pPr lvl="1"/>
            <a:r>
              <a:rPr lang="en-US" sz="2000" dirty="0">
                <a:solidFill>
                  <a:schemeClr val="accent2"/>
                </a:solidFill>
              </a:rPr>
              <a:t>Issues and Principals</a:t>
            </a:r>
          </a:p>
          <a:p>
            <a:pPr lvl="1"/>
            <a:r>
              <a:rPr lang="en-US" sz="2000" dirty="0">
                <a:solidFill>
                  <a:schemeClr val="accent2"/>
                </a:solidFill>
              </a:rPr>
              <a:t>Developer vs. User</a:t>
            </a:r>
          </a:p>
          <a:p>
            <a:pPr lvl="1"/>
            <a:r>
              <a:rPr lang="en-US" sz="2000" dirty="0">
                <a:solidFill>
                  <a:schemeClr val="accent2"/>
                </a:solidFill>
              </a:rPr>
              <a:t>Design Choices</a:t>
            </a:r>
          </a:p>
          <a:p>
            <a:pPr lvl="1"/>
            <a:r>
              <a:rPr lang="en-US" sz="2000" dirty="0">
                <a:solidFill>
                  <a:schemeClr val="tx1"/>
                </a:solidFill>
              </a:rPr>
              <a:t>Approaches and Prototyping</a:t>
            </a:r>
          </a:p>
          <a:p>
            <a:pPr lvl="1"/>
            <a:r>
              <a:rPr lang="en-US" sz="2000" dirty="0">
                <a:solidFill>
                  <a:schemeClr val="tx1"/>
                </a:solidFill>
              </a:rPr>
              <a:t>Advancing/Enabling Technology (Part 2)</a:t>
            </a:r>
          </a:p>
          <a:p>
            <a:r>
              <a:rPr lang="en-US" sz="2400" dirty="0">
                <a:solidFill>
                  <a:schemeClr val="tx1"/>
                </a:solidFill>
              </a:rPr>
              <a:t>Next Lab</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Date Placeholder 4">
            <a:extLst>
              <a:ext uri="{FF2B5EF4-FFF2-40B4-BE49-F238E27FC236}">
                <a16:creationId xmlns:a16="http://schemas.microsoft.com/office/drawing/2014/main" id="{CB405AE5-307E-7345-B34D-50EC9374480F}"/>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42977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Ethnography</a:t>
            </a:r>
          </a:p>
        </p:txBody>
      </p:sp>
      <p:sp>
        <p:nvSpPr>
          <p:cNvPr id="60419" name="Rectangle 3"/>
          <p:cNvSpPr>
            <a:spLocks noGrp="1" noChangeArrowheads="1"/>
          </p:cNvSpPr>
          <p:nvPr>
            <p:ph type="body" idx="1"/>
          </p:nvPr>
        </p:nvSpPr>
        <p:spPr/>
        <p:txBody>
          <a:bodyPr/>
          <a:lstStyle/>
          <a:p>
            <a:pPr eaLnBrk="1" hangingPunct="1"/>
            <a:r>
              <a:rPr lang="en-US" dirty="0"/>
              <a:t>Involves an external observer watching users at work and questioning them in an unscripted way about their work.</a:t>
            </a:r>
          </a:p>
          <a:p>
            <a:pPr eaLnBrk="1" hangingPunct="1"/>
            <a:r>
              <a:rPr lang="en-US" dirty="0"/>
              <a:t>Valuable because many user tasks are intuitive and users find these very difficult to describe and explain.</a:t>
            </a:r>
          </a:p>
          <a:p>
            <a:pPr eaLnBrk="1" hangingPunct="1"/>
            <a:r>
              <a:rPr lang="en-US" dirty="0"/>
              <a:t>Also helps understand the role of social and organizational influences on work.</a:t>
            </a:r>
          </a:p>
        </p:txBody>
      </p:sp>
      <p:sp>
        <p:nvSpPr>
          <p:cNvPr id="6042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0421" name="Slide Number Placeholder 5"/>
          <p:cNvSpPr>
            <a:spLocks noGrp="1"/>
          </p:cNvSpPr>
          <p:nvPr>
            <p:ph type="sldNum" sz="quarter" idx="12"/>
          </p:nvPr>
        </p:nvSpPr>
        <p:spPr bwMode="auto">
          <a:noFill/>
          <a:ln>
            <a:miter lim="800000"/>
            <a:headEnd/>
            <a:tailEnd/>
          </a:ln>
        </p:spPr>
        <p:txBody>
          <a:bodyPr/>
          <a:lstStyle/>
          <a:p>
            <a:fld id="{F79D562E-EF94-4245-9FFF-9340EB96D9D3}" type="slidenum">
              <a:rPr lang="en-US"/>
              <a:pPr/>
              <a:t>20</a:t>
            </a:fld>
            <a:endParaRPr lang="en-US"/>
          </a:p>
        </p:txBody>
      </p:sp>
      <p:sp>
        <p:nvSpPr>
          <p:cNvPr id="2" name="Date Placeholder 1">
            <a:extLst>
              <a:ext uri="{FF2B5EF4-FFF2-40B4-BE49-F238E27FC236}">
                <a16:creationId xmlns:a16="http://schemas.microsoft.com/office/drawing/2014/main" id="{91C72EA9-99FC-564F-953B-D6F6C21CD8BD}"/>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Ethnographic Records</a:t>
            </a:r>
          </a:p>
        </p:txBody>
      </p:sp>
      <p:sp>
        <p:nvSpPr>
          <p:cNvPr id="61443" name="Rectangle 4"/>
          <p:cNvSpPr>
            <a:spLocks noChangeArrowheads="1"/>
          </p:cNvSpPr>
          <p:nvPr/>
        </p:nvSpPr>
        <p:spPr bwMode="auto">
          <a:xfrm>
            <a:off x="304800" y="1828800"/>
            <a:ext cx="8458200" cy="4648200"/>
          </a:xfrm>
          <a:prstGeom prst="rect">
            <a:avLst/>
          </a:prstGeom>
          <a:solidFill>
            <a:srgbClr val="CCFFFF"/>
          </a:solidFill>
          <a:ln w="12700">
            <a:noFill/>
            <a:miter lim="800000"/>
            <a:headEnd/>
            <a:tailEnd/>
          </a:ln>
        </p:spPr>
        <p:txBody>
          <a:bodyPr wrap="none" anchor="ctr">
            <a:prstTxWarp prst="textNoShape">
              <a:avLst/>
            </a:prstTxWarp>
          </a:bodyPr>
          <a:lstStyle/>
          <a:p>
            <a:pPr eaLnBrk="1" hangingPunct="1"/>
            <a:endParaRPr lang="en-US">
              <a:latin typeface="Constantia" pitchFamily="-101" charset="0"/>
            </a:endParaRPr>
          </a:p>
        </p:txBody>
      </p:sp>
      <p:sp>
        <p:nvSpPr>
          <p:cNvPr id="61444" name="Text Box 7"/>
          <p:cNvSpPr txBox="1">
            <a:spLocks noChangeArrowheads="1"/>
          </p:cNvSpPr>
          <p:nvPr/>
        </p:nvSpPr>
        <p:spPr bwMode="auto">
          <a:xfrm>
            <a:off x="838200" y="2057400"/>
            <a:ext cx="7467600" cy="4075113"/>
          </a:xfrm>
          <a:prstGeom prst="rect">
            <a:avLst/>
          </a:prstGeom>
          <a:noFill/>
          <a:ln w="12700">
            <a:noFill/>
            <a:miter lim="800000"/>
            <a:headEnd/>
            <a:tailEnd/>
          </a:ln>
        </p:spPr>
        <p:txBody>
          <a:bodyPr>
            <a:prstTxWarp prst="textNoShape">
              <a:avLst/>
            </a:prstTxWarp>
            <a:spAutoFit/>
          </a:bodyPr>
          <a:lstStyle/>
          <a:p>
            <a:pPr eaLnBrk="1" hangingPunct="1">
              <a:spcBef>
                <a:spcPct val="50000"/>
              </a:spcBef>
            </a:pPr>
            <a:r>
              <a:rPr lang="en-US">
                <a:solidFill>
                  <a:srgbClr val="000000"/>
                </a:solidFill>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eaLnBrk="1" hangingPunct="1">
              <a:spcBef>
                <a:spcPct val="50000"/>
              </a:spcBef>
            </a:pPr>
            <a:r>
              <a:rPr lang="en-US">
                <a:solidFill>
                  <a:srgbClr val="000000"/>
                </a:solidFill>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61445"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1446" name="Slide Number Placeholder 6"/>
          <p:cNvSpPr>
            <a:spLocks noGrp="1"/>
          </p:cNvSpPr>
          <p:nvPr>
            <p:ph type="sldNum" sz="quarter" idx="12"/>
          </p:nvPr>
        </p:nvSpPr>
        <p:spPr bwMode="auto">
          <a:noFill/>
          <a:ln>
            <a:miter lim="800000"/>
            <a:headEnd/>
            <a:tailEnd/>
          </a:ln>
        </p:spPr>
        <p:txBody>
          <a:bodyPr/>
          <a:lstStyle/>
          <a:p>
            <a:fld id="{3D00ADD5-7A2B-A042-9576-A84D7DFAFB50}" type="slidenum">
              <a:rPr lang="en-US"/>
              <a:pPr/>
              <a:t>21</a:t>
            </a:fld>
            <a:endParaRPr lang="en-US"/>
          </a:p>
        </p:txBody>
      </p:sp>
      <p:sp>
        <p:nvSpPr>
          <p:cNvPr id="2" name="Date Placeholder 1">
            <a:extLst>
              <a:ext uri="{FF2B5EF4-FFF2-40B4-BE49-F238E27FC236}">
                <a16:creationId xmlns:a16="http://schemas.microsoft.com/office/drawing/2014/main" id="{8221AA12-28CC-864E-B431-9954F36D4079}"/>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Insights from Ethnography</a:t>
            </a:r>
          </a:p>
        </p:txBody>
      </p:sp>
      <p:sp>
        <p:nvSpPr>
          <p:cNvPr id="62467" name="Rectangle 3"/>
          <p:cNvSpPr>
            <a:spLocks noGrp="1" noChangeArrowheads="1"/>
          </p:cNvSpPr>
          <p:nvPr>
            <p:ph type="body" idx="1"/>
          </p:nvPr>
        </p:nvSpPr>
        <p:spPr/>
        <p:txBody>
          <a:bodyPr/>
          <a:lstStyle/>
          <a:p>
            <a:pPr eaLnBrk="1" hangingPunct="1"/>
            <a:r>
              <a:rPr lang="en-US" dirty="0"/>
              <a:t>Controllers had to see all flights in a sector. Therefore, scrolling displays where flights disappeared off the top or bottom of the display should be avoided.</a:t>
            </a:r>
          </a:p>
          <a:p>
            <a:pPr eaLnBrk="1" hangingPunct="1"/>
            <a:r>
              <a:rPr lang="en-US" dirty="0"/>
              <a:t>The interface had to have some way of telling controllers how many flights were in adjacent sectors so that they could plan their workload.</a:t>
            </a:r>
          </a:p>
        </p:txBody>
      </p:sp>
      <p:sp>
        <p:nvSpPr>
          <p:cNvPr id="6246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2469" name="Slide Number Placeholder 5"/>
          <p:cNvSpPr>
            <a:spLocks noGrp="1"/>
          </p:cNvSpPr>
          <p:nvPr>
            <p:ph type="sldNum" sz="quarter" idx="12"/>
          </p:nvPr>
        </p:nvSpPr>
        <p:spPr bwMode="auto">
          <a:noFill/>
          <a:ln>
            <a:miter lim="800000"/>
            <a:headEnd/>
            <a:tailEnd/>
          </a:ln>
        </p:spPr>
        <p:txBody>
          <a:bodyPr/>
          <a:lstStyle/>
          <a:p>
            <a:fld id="{507CECC8-DFF5-1B47-9DDF-865878CB04FA}" type="slidenum">
              <a:rPr lang="en-US"/>
              <a:pPr/>
              <a:t>22</a:t>
            </a:fld>
            <a:endParaRPr lang="en-US"/>
          </a:p>
        </p:txBody>
      </p:sp>
      <p:sp>
        <p:nvSpPr>
          <p:cNvPr id="2" name="Date Placeholder 1">
            <a:extLst>
              <a:ext uri="{FF2B5EF4-FFF2-40B4-BE49-F238E27FC236}">
                <a16:creationId xmlns:a16="http://schemas.microsoft.com/office/drawing/2014/main" id="{C1F3B860-58A7-3148-8C42-8E4B5EE39A57}"/>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itle 4"/>
          <p:cNvSpPr>
            <a:spLocks noGrp="1"/>
          </p:cNvSpPr>
          <p:nvPr>
            <p:ph type="title"/>
          </p:nvPr>
        </p:nvSpPr>
        <p:spPr/>
        <p:txBody>
          <a:bodyPr>
            <a:normAutofit fontScale="90000"/>
          </a:bodyPr>
          <a:lstStyle/>
          <a:p>
            <a:r>
              <a:rPr lang="en-US" dirty="0"/>
              <a:t>Prototyping</a:t>
            </a:r>
            <a:br>
              <a:rPr lang="en-US" dirty="0"/>
            </a:br>
            <a:r>
              <a:rPr lang="en-US" dirty="0"/>
              <a:t>and User Testing</a:t>
            </a:r>
          </a:p>
        </p:txBody>
      </p:sp>
      <p:cxnSp>
        <p:nvCxnSpPr>
          <p:cNvPr id="7" name="_s1028">
            <a:extLst>
              <a:ext uri="{FF2B5EF4-FFF2-40B4-BE49-F238E27FC236}">
                <a16:creationId xmlns:a16="http://schemas.microsoft.com/office/drawing/2014/main" id="{EA9AFF99-98CA-894E-A830-60B1D97FCE53}"/>
              </a:ext>
            </a:extLst>
          </p:cNvPr>
          <p:cNvCxnSpPr>
            <a:cxnSpLocks noChangeShapeType="1"/>
            <a:stCxn id="13" idx="1"/>
            <a:endCxn id="12" idx="2"/>
          </p:cNvCxnSpPr>
          <p:nvPr/>
        </p:nvCxnSpPr>
        <p:spPr bwMode="auto">
          <a:xfrm rot="10800000">
            <a:off x="3932796" y="5181424"/>
            <a:ext cx="247650" cy="285750"/>
          </a:xfrm>
          <a:prstGeom prst="bentConnector2">
            <a:avLst/>
          </a:prstGeom>
          <a:noFill/>
          <a:ln w="28575">
            <a:solidFill>
              <a:schemeClr val="tx1"/>
            </a:solidFill>
            <a:miter lim="800000"/>
            <a:headEnd type="triangle" w="med" len="med"/>
            <a:tailEnd/>
          </a:ln>
        </p:spPr>
      </p:cxnSp>
      <p:cxnSp>
        <p:nvCxnSpPr>
          <p:cNvPr id="8" name="_s1029">
            <a:extLst>
              <a:ext uri="{FF2B5EF4-FFF2-40B4-BE49-F238E27FC236}">
                <a16:creationId xmlns:a16="http://schemas.microsoft.com/office/drawing/2014/main" id="{DBCBD163-0C17-5D4A-AF53-209621CE78B8}"/>
              </a:ext>
            </a:extLst>
          </p:cNvPr>
          <p:cNvCxnSpPr>
            <a:cxnSpLocks noChangeShapeType="1"/>
            <a:stCxn id="12" idx="1"/>
            <a:endCxn id="11" idx="2"/>
          </p:cNvCxnSpPr>
          <p:nvPr/>
        </p:nvCxnSpPr>
        <p:spPr bwMode="auto">
          <a:xfrm rot="10800000">
            <a:off x="2945371" y="4617862"/>
            <a:ext cx="246063" cy="420688"/>
          </a:xfrm>
          <a:prstGeom prst="bentConnector2">
            <a:avLst/>
          </a:prstGeom>
          <a:noFill/>
          <a:ln w="28575">
            <a:solidFill>
              <a:schemeClr val="tx1"/>
            </a:solidFill>
            <a:miter lim="800000"/>
            <a:headEnd type="triangle" w="med" len="med"/>
            <a:tailEnd/>
          </a:ln>
        </p:spPr>
      </p:cxnSp>
      <p:cxnSp>
        <p:nvCxnSpPr>
          <p:cNvPr id="9" name="_s1030">
            <a:extLst>
              <a:ext uri="{FF2B5EF4-FFF2-40B4-BE49-F238E27FC236}">
                <a16:creationId xmlns:a16="http://schemas.microsoft.com/office/drawing/2014/main" id="{1E2671BA-DE61-B842-8613-F7D7E9C17BF8}"/>
              </a:ext>
            </a:extLst>
          </p:cNvPr>
          <p:cNvCxnSpPr>
            <a:cxnSpLocks noChangeShapeType="1"/>
            <a:stCxn id="11" idx="1"/>
            <a:endCxn id="10" idx="2"/>
          </p:cNvCxnSpPr>
          <p:nvPr/>
        </p:nvCxnSpPr>
        <p:spPr bwMode="auto">
          <a:xfrm rot="10800000">
            <a:off x="1957946" y="4108274"/>
            <a:ext cx="246063" cy="366713"/>
          </a:xfrm>
          <a:prstGeom prst="bentConnector2">
            <a:avLst/>
          </a:prstGeom>
          <a:noFill/>
          <a:ln w="28575">
            <a:solidFill>
              <a:schemeClr val="tx1"/>
            </a:solidFill>
            <a:miter lim="800000"/>
            <a:headEnd type="triangle" w="med" len="med"/>
            <a:tailEnd/>
          </a:ln>
        </p:spPr>
      </p:cxnSp>
      <p:sp>
        <p:nvSpPr>
          <p:cNvPr id="10" name="_s1039">
            <a:extLst>
              <a:ext uri="{FF2B5EF4-FFF2-40B4-BE49-F238E27FC236}">
                <a16:creationId xmlns:a16="http://schemas.microsoft.com/office/drawing/2014/main" id="{AE6568C5-3004-D34E-920A-1698F5B188C9}"/>
              </a:ext>
            </a:extLst>
          </p:cNvPr>
          <p:cNvSpPr>
            <a:spLocks noChangeArrowheads="1"/>
          </p:cNvSpPr>
          <p:nvPr/>
        </p:nvSpPr>
        <p:spPr bwMode="auto">
          <a:xfrm>
            <a:off x="1216584" y="3665362"/>
            <a:ext cx="1481138" cy="442913"/>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1" name="_s1040">
            <a:extLst>
              <a:ext uri="{FF2B5EF4-FFF2-40B4-BE49-F238E27FC236}">
                <a16:creationId xmlns:a16="http://schemas.microsoft.com/office/drawing/2014/main" id="{13EC7081-AD3F-E843-8998-4CCE0C2758F2}"/>
              </a:ext>
            </a:extLst>
          </p:cNvPr>
          <p:cNvSpPr>
            <a:spLocks noChangeArrowheads="1"/>
          </p:cNvSpPr>
          <p:nvPr/>
        </p:nvSpPr>
        <p:spPr bwMode="auto">
          <a:xfrm>
            <a:off x="2204009" y="4332112"/>
            <a:ext cx="1481138"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Evaluate</a:t>
            </a:r>
          </a:p>
        </p:txBody>
      </p:sp>
      <p:sp>
        <p:nvSpPr>
          <p:cNvPr id="12" name="_s1041">
            <a:extLst>
              <a:ext uri="{FF2B5EF4-FFF2-40B4-BE49-F238E27FC236}">
                <a16:creationId xmlns:a16="http://schemas.microsoft.com/office/drawing/2014/main" id="{01067304-E7E2-7946-8701-7D854DDD6993}"/>
              </a:ext>
            </a:extLst>
          </p:cNvPr>
          <p:cNvSpPr>
            <a:spLocks noChangeArrowheads="1"/>
          </p:cNvSpPr>
          <p:nvPr/>
        </p:nvSpPr>
        <p:spPr bwMode="auto">
          <a:xfrm>
            <a:off x="3191434" y="4895674"/>
            <a:ext cx="1482725" cy="28575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3" name="_s1042">
            <a:extLst>
              <a:ext uri="{FF2B5EF4-FFF2-40B4-BE49-F238E27FC236}">
                <a16:creationId xmlns:a16="http://schemas.microsoft.com/office/drawing/2014/main" id="{1C530A4D-443B-C64E-9A49-EAE7198CC42F}"/>
              </a:ext>
            </a:extLst>
          </p:cNvPr>
          <p:cNvSpPr>
            <a:spLocks noChangeArrowheads="1"/>
          </p:cNvSpPr>
          <p:nvPr/>
        </p:nvSpPr>
        <p:spPr bwMode="auto">
          <a:xfrm>
            <a:off x="4180446" y="5324299"/>
            <a:ext cx="1479550" cy="28575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4" name="AutoShape 19">
            <a:extLst>
              <a:ext uri="{FF2B5EF4-FFF2-40B4-BE49-F238E27FC236}">
                <a16:creationId xmlns:a16="http://schemas.microsoft.com/office/drawing/2014/main" id="{9878785C-214B-EC45-B724-08C5957C7177}"/>
              </a:ext>
            </a:extLst>
          </p:cNvPr>
          <p:cNvCxnSpPr>
            <a:cxnSpLocks noChangeShapeType="1"/>
            <a:stCxn id="13" idx="0"/>
            <a:endCxn id="12" idx="3"/>
          </p:cNvCxnSpPr>
          <p:nvPr/>
        </p:nvCxnSpPr>
        <p:spPr bwMode="auto">
          <a:xfrm rot="5400000" flipH="1">
            <a:off x="4655109" y="5057599"/>
            <a:ext cx="285750" cy="246063"/>
          </a:xfrm>
          <a:prstGeom prst="bentConnector2">
            <a:avLst/>
          </a:prstGeom>
          <a:noFill/>
          <a:ln w="28575">
            <a:solidFill>
              <a:schemeClr val="tx1"/>
            </a:solidFill>
            <a:miter lim="800000"/>
            <a:headEnd/>
            <a:tailEnd type="triangle" w="med" len="med"/>
          </a:ln>
          <a:effectLst/>
        </p:spPr>
      </p:cxnSp>
      <p:cxnSp>
        <p:nvCxnSpPr>
          <p:cNvPr id="15" name="AutoShape 20">
            <a:extLst>
              <a:ext uri="{FF2B5EF4-FFF2-40B4-BE49-F238E27FC236}">
                <a16:creationId xmlns:a16="http://schemas.microsoft.com/office/drawing/2014/main" id="{DD5E40F2-023E-7647-98A9-EC281171D21C}"/>
              </a:ext>
            </a:extLst>
          </p:cNvPr>
          <p:cNvCxnSpPr>
            <a:cxnSpLocks noChangeShapeType="1"/>
            <a:stCxn id="11" idx="0"/>
            <a:endCxn id="10" idx="3"/>
          </p:cNvCxnSpPr>
          <p:nvPr/>
        </p:nvCxnSpPr>
        <p:spPr bwMode="auto">
          <a:xfrm rot="5400000" flipH="1">
            <a:off x="2599296" y="3986036"/>
            <a:ext cx="444500" cy="247650"/>
          </a:xfrm>
          <a:prstGeom prst="bentConnector2">
            <a:avLst/>
          </a:prstGeom>
          <a:noFill/>
          <a:ln w="28575">
            <a:solidFill>
              <a:schemeClr val="tx1"/>
            </a:solidFill>
            <a:miter lim="800000"/>
            <a:headEnd/>
            <a:tailEnd type="triangle" w="med" len="med"/>
          </a:ln>
          <a:effectLst/>
        </p:spPr>
      </p:cxnSp>
      <p:sp>
        <p:nvSpPr>
          <p:cNvPr id="2" name="Date Placeholder 1">
            <a:extLst>
              <a:ext uri="{FF2B5EF4-FFF2-40B4-BE49-F238E27FC236}">
                <a16:creationId xmlns:a16="http://schemas.microsoft.com/office/drawing/2014/main" id="{E00BC48F-AF78-D64B-97A6-02A9F13487A3}"/>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User Interface Prototyping</a:t>
            </a:r>
          </a:p>
        </p:txBody>
      </p:sp>
      <p:sp>
        <p:nvSpPr>
          <p:cNvPr id="67587" name="Rectangle 3"/>
          <p:cNvSpPr>
            <a:spLocks noGrp="1" noChangeArrowheads="1"/>
          </p:cNvSpPr>
          <p:nvPr>
            <p:ph type="body" idx="1"/>
          </p:nvPr>
        </p:nvSpPr>
        <p:spPr/>
        <p:txBody>
          <a:bodyPr/>
          <a:lstStyle/>
          <a:p>
            <a:pPr eaLnBrk="1" hangingPunct="1">
              <a:lnSpc>
                <a:spcPct val="90000"/>
              </a:lnSpc>
            </a:pPr>
            <a:r>
              <a:rPr lang="en-US" dirty="0"/>
              <a:t>Aim: </a:t>
            </a:r>
            <a:r>
              <a:rPr lang="en-US" b="0" dirty="0"/>
              <a:t>allow users to experience the interface.</a:t>
            </a:r>
          </a:p>
          <a:p>
            <a:pPr eaLnBrk="1" hangingPunct="1">
              <a:lnSpc>
                <a:spcPct val="90000"/>
              </a:lnSpc>
            </a:pPr>
            <a:r>
              <a:rPr lang="en-US" dirty="0"/>
              <a:t>Without direct experience, </a:t>
            </a:r>
          </a:p>
          <a:p>
            <a:pPr lvl="1">
              <a:lnSpc>
                <a:spcPct val="90000"/>
              </a:lnSpc>
            </a:pPr>
            <a:r>
              <a:rPr lang="en-US" dirty="0"/>
              <a:t>it is impossible to judge the usability of an interface.</a:t>
            </a:r>
          </a:p>
          <a:p>
            <a:pPr eaLnBrk="1" hangingPunct="1">
              <a:lnSpc>
                <a:spcPct val="90000"/>
              </a:lnSpc>
            </a:pPr>
            <a:r>
              <a:rPr lang="en-US" dirty="0"/>
              <a:t>Prototyping often a two-stage process:</a:t>
            </a:r>
          </a:p>
          <a:p>
            <a:pPr lvl="1" eaLnBrk="1" hangingPunct="1">
              <a:lnSpc>
                <a:spcPct val="90000"/>
              </a:lnSpc>
            </a:pPr>
            <a:r>
              <a:rPr lang="en-US" dirty="0"/>
              <a:t>Early: paper prototypes </a:t>
            </a:r>
          </a:p>
          <a:p>
            <a:pPr lvl="2">
              <a:lnSpc>
                <a:spcPct val="90000"/>
              </a:lnSpc>
            </a:pPr>
            <a:r>
              <a:rPr lang="en-US" dirty="0"/>
              <a:t>Don’t wait until have completely implemented to start getting feedback!</a:t>
            </a:r>
          </a:p>
          <a:p>
            <a:pPr lvl="1" eaLnBrk="1" hangingPunct="1">
              <a:lnSpc>
                <a:spcPct val="90000"/>
              </a:lnSpc>
            </a:pPr>
            <a:r>
              <a:rPr lang="en-US" dirty="0"/>
              <a:t>Refine to increasingly sophisticated automated prototypes</a:t>
            </a:r>
          </a:p>
        </p:txBody>
      </p:sp>
      <p:sp>
        <p:nvSpPr>
          <p:cNvPr id="6758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07850DD6-51F6-7A47-8700-A7C60DF45326}" type="slidenum">
              <a:rPr lang="en-US"/>
              <a:pPr/>
              <a:t>24</a:t>
            </a:fld>
            <a:endParaRPr lang="en-US"/>
          </a:p>
        </p:txBody>
      </p:sp>
      <p:sp>
        <p:nvSpPr>
          <p:cNvPr id="2" name="Date Placeholder 1">
            <a:extLst>
              <a:ext uri="{FF2B5EF4-FFF2-40B4-BE49-F238E27FC236}">
                <a16:creationId xmlns:a16="http://schemas.microsoft.com/office/drawing/2014/main" id="{D9621CF2-EA4C-E44F-ACE1-D3DA2A727A91}"/>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Paper Prototyping</a:t>
            </a:r>
          </a:p>
        </p:txBody>
      </p:sp>
      <p:sp>
        <p:nvSpPr>
          <p:cNvPr id="68611" name="Rectangle 3"/>
          <p:cNvSpPr>
            <a:spLocks noGrp="1" noChangeArrowheads="1"/>
          </p:cNvSpPr>
          <p:nvPr>
            <p:ph type="body" idx="1"/>
          </p:nvPr>
        </p:nvSpPr>
        <p:spPr/>
        <p:txBody>
          <a:bodyPr/>
          <a:lstStyle/>
          <a:p>
            <a:pPr eaLnBrk="1" hangingPunct="1"/>
            <a:r>
              <a:rPr lang="en-US" dirty="0"/>
              <a:t>Work through scenarios using sketches of the interface.</a:t>
            </a:r>
          </a:p>
          <a:p>
            <a:pPr eaLnBrk="1" hangingPunct="1"/>
            <a:r>
              <a:rPr lang="en-US" dirty="0"/>
              <a:t>Use a </a:t>
            </a:r>
            <a:r>
              <a:rPr lang="en-US" i="1" dirty="0"/>
              <a:t>storyboard</a:t>
            </a:r>
            <a:r>
              <a:rPr lang="en-US" dirty="0"/>
              <a:t> to present a series of interactions with the system.</a:t>
            </a:r>
          </a:p>
          <a:p>
            <a:pPr eaLnBrk="1" hangingPunct="1"/>
            <a:r>
              <a:rPr lang="en-US" dirty="0"/>
              <a:t>Paper prototyping to get user reactions to a design proposal.</a:t>
            </a:r>
          </a:p>
          <a:p>
            <a:pPr eaLnBrk="1" hangingPunct="1"/>
            <a:endParaRPr lang="en-US" dirty="0"/>
          </a:p>
          <a:p>
            <a:pPr eaLnBrk="1" hangingPunct="1"/>
            <a:r>
              <a:rPr lang="en-US" dirty="0"/>
              <a:t>If you cannot draw it, you cannot build it.</a:t>
            </a:r>
          </a:p>
        </p:txBody>
      </p:sp>
      <p:sp>
        <p:nvSpPr>
          <p:cNvPr id="68612"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8613" name="Slide Number Placeholder 5"/>
          <p:cNvSpPr>
            <a:spLocks noGrp="1"/>
          </p:cNvSpPr>
          <p:nvPr>
            <p:ph type="sldNum" sz="quarter" idx="12"/>
          </p:nvPr>
        </p:nvSpPr>
        <p:spPr bwMode="auto">
          <a:noFill/>
          <a:ln>
            <a:miter lim="800000"/>
            <a:headEnd/>
            <a:tailEnd/>
          </a:ln>
        </p:spPr>
        <p:txBody>
          <a:bodyPr/>
          <a:lstStyle/>
          <a:p>
            <a:fld id="{7F08A345-1194-F943-BF6B-09782BF3A4CC}" type="slidenum">
              <a:rPr lang="en-US"/>
              <a:pPr/>
              <a:t>25</a:t>
            </a:fld>
            <a:endParaRPr lang="en-US"/>
          </a:p>
        </p:txBody>
      </p:sp>
      <p:sp>
        <p:nvSpPr>
          <p:cNvPr id="2" name="Date Placeholder 1">
            <a:extLst>
              <a:ext uri="{FF2B5EF4-FFF2-40B4-BE49-F238E27FC236}">
                <a16:creationId xmlns:a16="http://schemas.microsoft.com/office/drawing/2014/main" id="{7701E61F-A614-594C-9888-E81349F444B1}"/>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3161-D3A1-A248-B863-030D8EF54A4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84D1EC9E-6F6F-BF41-9647-D230FC110F54}"/>
              </a:ext>
            </a:extLst>
          </p:cNvPr>
          <p:cNvSpPr>
            <a:spLocks noGrp="1"/>
          </p:cNvSpPr>
          <p:nvPr>
            <p:ph idx="1"/>
          </p:nvPr>
        </p:nvSpPr>
        <p:spPr>
          <a:xfrm>
            <a:off x="228600" y="5696712"/>
            <a:ext cx="8686800" cy="838200"/>
          </a:xfrm>
        </p:spPr>
        <p:txBody>
          <a:bodyPr>
            <a:normAutofit/>
          </a:bodyPr>
          <a:lstStyle/>
          <a:p>
            <a:pPr marL="0" indent="0">
              <a:buNone/>
            </a:pPr>
            <a:r>
              <a:rPr lang="en-US" sz="2000" b="0" dirty="0"/>
              <a:t>From Microsoft Hilo Chapter 4: </a:t>
            </a:r>
          </a:p>
          <a:p>
            <a:pPr marL="0" indent="0">
              <a:buNone/>
            </a:pPr>
            <a:r>
              <a:rPr lang="en-US" sz="2000" b="0" dirty="0"/>
              <a:t>https://</a:t>
            </a:r>
            <a:r>
              <a:rPr lang="en-US" sz="2000" b="0" dirty="0" err="1"/>
              <a:t>msdn.microsoft.com</a:t>
            </a:r>
            <a:r>
              <a:rPr lang="en-US" sz="2000" b="0" dirty="0"/>
              <a:t>/</a:t>
            </a:r>
            <a:r>
              <a:rPr lang="en-US" sz="2000" b="0" dirty="0" err="1"/>
              <a:t>en</a:t>
            </a:r>
            <a:r>
              <a:rPr lang="en-US" sz="2000" b="0" dirty="0"/>
              <a:t>-us/library/windows/desktop/ff800706.aspx</a:t>
            </a:r>
          </a:p>
        </p:txBody>
      </p:sp>
      <p:sp>
        <p:nvSpPr>
          <p:cNvPr id="4" name="Slide Number Placeholder 3">
            <a:extLst>
              <a:ext uri="{FF2B5EF4-FFF2-40B4-BE49-F238E27FC236}">
                <a16:creationId xmlns:a16="http://schemas.microsoft.com/office/drawing/2014/main" id="{20EC1CFC-29EA-5A4C-ACF6-C818E0CBE124}"/>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Picture 5" descr="A close up of text on a white background&#13;&#10;&#13;&#10;Description automatically generated">
            <a:extLst>
              <a:ext uri="{FF2B5EF4-FFF2-40B4-BE49-F238E27FC236}">
                <a16:creationId xmlns:a16="http://schemas.microsoft.com/office/drawing/2014/main" id="{5DD15D03-AC62-AF4D-9CBF-000E4A414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295400"/>
            <a:ext cx="5676900" cy="4267200"/>
          </a:xfrm>
          <a:prstGeom prst="rect">
            <a:avLst/>
          </a:prstGeom>
        </p:spPr>
      </p:pic>
      <p:sp>
        <p:nvSpPr>
          <p:cNvPr id="5" name="Date Placeholder 4">
            <a:extLst>
              <a:ext uri="{FF2B5EF4-FFF2-40B4-BE49-F238E27FC236}">
                <a16:creationId xmlns:a16="http://schemas.microsoft.com/office/drawing/2014/main" id="{67BEC6BE-10C9-9646-9D2F-E264E12C45C4}"/>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034106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7C5F-006F-5B4F-8077-795002FCAC0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14967424-30BB-944D-8637-C55532E427D2}"/>
              </a:ext>
            </a:extLst>
          </p:cNvPr>
          <p:cNvSpPr>
            <a:spLocks noGrp="1"/>
          </p:cNvSpPr>
          <p:nvPr>
            <p:ph idx="1"/>
          </p:nvPr>
        </p:nvSpPr>
        <p:spPr>
          <a:xfrm>
            <a:off x="304800" y="6014116"/>
            <a:ext cx="8686800" cy="386684"/>
          </a:xfrm>
        </p:spPr>
        <p:txBody>
          <a:bodyPr>
            <a:normAutofit lnSpcReduction="10000"/>
          </a:bodyPr>
          <a:lstStyle/>
          <a:p>
            <a:r>
              <a:rPr lang="en-US" sz="2000" b="0" dirty="0" err="1"/>
              <a:t>Arctouch</a:t>
            </a:r>
            <a:r>
              <a:rPr lang="en-US" sz="2000" b="0" dirty="0"/>
              <a:t> </a:t>
            </a:r>
            <a:r>
              <a:rPr lang="en-US" sz="2000" b="0" dirty="0" err="1"/>
              <a:t>arctouch.com</a:t>
            </a:r>
            <a:endParaRPr lang="en-US" sz="2000" b="0" dirty="0"/>
          </a:p>
        </p:txBody>
      </p:sp>
      <p:sp>
        <p:nvSpPr>
          <p:cNvPr id="4" name="Slide Number Placeholder 3">
            <a:extLst>
              <a:ext uri="{FF2B5EF4-FFF2-40B4-BE49-F238E27FC236}">
                <a16:creationId xmlns:a16="http://schemas.microsoft.com/office/drawing/2014/main" id="{7D1C83BB-6D82-334F-9944-AC92377CA605}"/>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a:extLst>
              <a:ext uri="{FF2B5EF4-FFF2-40B4-BE49-F238E27FC236}">
                <a16:creationId xmlns:a16="http://schemas.microsoft.com/office/drawing/2014/main" id="{45067AB7-E9CD-864E-8551-CB3099400105}"/>
              </a:ext>
            </a:extLst>
          </p:cNvPr>
          <p:cNvPicPr>
            <a:picLocks noChangeAspect="1"/>
          </p:cNvPicPr>
          <p:nvPr/>
        </p:nvPicPr>
        <p:blipFill>
          <a:blip r:embed="rId2"/>
          <a:stretch>
            <a:fillRect/>
          </a:stretch>
        </p:blipFill>
        <p:spPr>
          <a:xfrm>
            <a:off x="586931" y="1429512"/>
            <a:ext cx="8252269" cy="4450492"/>
          </a:xfrm>
          <a:prstGeom prst="rect">
            <a:avLst/>
          </a:prstGeom>
        </p:spPr>
      </p:pic>
      <p:sp>
        <p:nvSpPr>
          <p:cNvPr id="6" name="Date Placeholder 5">
            <a:extLst>
              <a:ext uri="{FF2B5EF4-FFF2-40B4-BE49-F238E27FC236}">
                <a16:creationId xmlns:a16="http://schemas.microsoft.com/office/drawing/2014/main" id="{08AA11B8-9BBE-8143-A582-8F9A81B7200A}"/>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83305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Prototyping Techniques</a:t>
            </a:r>
          </a:p>
        </p:txBody>
      </p:sp>
      <p:sp>
        <p:nvSpPr>
          <p:cNvPr id="69635" name="Rectangle 3"/>
          <p:cNvSpPr>
            <a:spLocks noGrp="1" noChangeArrowheads="1"/>
          </p:cNvSpPr>
          <p:nvPr>
            <p:ph type="body" idx="1"/>
          </p:nvPr>
        </p:nvSpPr>
        <p:spPr/>
        <p:txBody>
          <a:bodyPr>
            <a:normAutofit lnSpcReduction="10000"/>
          </a:bodyPr>
          <a:lstStyle/>
          <a:p>
            <a:pPr>
              <a:lnSpc>
                <a:spcPct val="90000"/>
              </a:lnSpc>
            </a:pPr>
            <a:r>
              <a:rPr lang="en-US" dirty="0"/>
              <a:t>Use PowerPoint as a substitute for an editable script.</a:t>
            </a:r>
          </a:p>
          <a:p>
            <a:pPr lvl="1">
              <a:lnSpc>
                <a:spcPct val="90000"/>
              </a:lnSpc>
            </a:pPr>
            <a:r>
              <a:rPr lang="en-US" dirty="0"/>
              <a:t>Can include links to different slides/displays</a:t>
            </a:r>
          </a:p>
          <a:p>
            <a:pPr>
              <a:lnSpc>
                <a:spcPct val="90000"/>
              </a:lnSpc>
            </a:pPr>
            <a:r>
              <a:rPr lang="en-US" dirty="0"/>
              <a:t>Internet-based prototyping</a:t>
            </a:r>
          </a:p>
          <a:p>
            <a:pPr lvl="1">
              <a:lnSpc>
                <a:spcPct val="90000"/>
              </a:lnSpc>
            </a:pPr>
            <a:r>
              <a:rPr lang="en-US" dirty="0"/>
              <a:t>Use a web browser, links, and associated scripts.</a:t>
            </a:r>
          </a:p>
          <a:p>
            <a:pPr eaLnBrk="1" hangingPunct="1">
              <a:lnSpc>
                <a:spcPct val="90000"/>
              </a:lnSpc>
            </a:pPr>
            <a:r>
              <a:rPr lang="en-US" dirty="0"/>
              <a:t>Script-driven prototyping</a:t>
            </a:r>
          </a:p>
          <a:p>
            <a:pPr lvl="1" eaLnBrk="1" hangingPunct="1">
              <a:lnSpc>
                <a:spcPct val="90000"/>
              </a:lnSpc>
            </a:pPr>
            <a:r>
              <a:rPr lang="en-US" dirty="0"/>
              <a:t>Develop a set of scripts and screens using a UI design tool. When the user interacts with these, the screen changes to the next display.</a:t>
            </a:r>
          </a:p>
          <a:p>
            <a:pPr eaLnBrk="1" hangingPunct="1">
              <a:lnSpc>
                <a:spcPct val="90000"/>
              </a:lnSpc>
            </a:pPr>
            <a:r>
              <a:rPr lang="en-US" dirty="0"/>
              <a:t>Visual programming</a:t>
            </a:r>
          </a:p>
          <a:p>
            <a:pPr lvl="1" eaLnBrk="1" hangingPunct="1">
              <a:lnSpc>
                <a:spcPct val="90000"/>
              </a:lnSpc>
            </a:pPr>
            <a:r>
              <a:rPr lang="en-US" dirty="0"/>
              <a:t>Language designed for rapid development such as Visual Basic.</a:t>
            </a:r>
          </a:p>
          <a:p>
            <a:pPr lvl="1" eaLnBrk="1" hangingPunct="1">
              <a:lnSpc>
                <a:spcPct val="90000"/>
              </a:lnSpc>
            </a:pPr>
            <a:r>
              <a:rPr lang="en-US" dirty="0" err="1"/>
              <a:t>Python+GTK</a:t>
            </a:r>
            <a:r>
              <a:rPr lang="en-US" dirty="0"/>
              <a:t> </a:t>
            </a:r>
            <a:r>
              <a:rPr lang="en-US" dirty="0">
                <a:sym typeface="Wingdings" pitchFamily="2" charset="2"/>
              </a:rPr>
              <a:t> </a:t>
            </a:r>
            <a:r>
              <a:rPr lang="en-US" dirty="0">
                <a:solidFill>
                  <a:srgbClr val="0070C0"/>
                </a:solidFill>
              </a:rPr>
              <a:t>will use in lab</a:t>
            </a:r>
          </a:p>
        </p:txBody>
      </p:sp>
      <p:sp>
        <p:nvSpPr>
          <p:cNvPr id="6963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9637" name="Slide Number Placeholder 5"/>
          <p:cNvSpPr>
            <a:spLocks noGrp="1"/>
          </p:cNvSpPr>
          <p:nvPr>
            <p:ph type="sldNum" sz="quarter" idx="12"/>
          </p:nvPr>
        </p:nvSpPr>
        <p:spPr bwMode="auto">
          <a:noFill/>
          <a:ln>
            <a:miter lim="800000"/>
            <a:headEnd/>
            <a:tailEnd/>
          </a:ln>
        </p:spPr>
        <p:txBody>
          <a:bodyPr/>
          <a:lstStyle/>
          <a:p>
            <a:fld id="{96B748CD-18A7-9046-A354-F6F550FBDD8A}" type="slidenum">
              <a:rPr lang="en-US"/>
              <a:pPr/>
              <a:t>28</a:t>
            </a:fld>
            <a:endParaRPr lang="en-US"/>
          </a:p>
        </p:txBody>
      </p:sp>
      <p:sp>
        <p:nvSpPr>
          <p:cNvPr id="2" name="Date Placeholder 1">
            <a:extLst>
              <a:ext uri="{FF2B5EF4-FFF2-40B4-BE49-F238E27FC236}">
                <a16:creationId xmlns:a16="http://schemas.microsoft.com/office/drawing/2014/main" id="{261B6CDD-9D49-FA4F-95D9-DB6F88192EFD}"/>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840" tIns="44623" rIns="90840" bIns="44623"/>
          <a:lstStyle/>
          <a:p>
            <a:pPr eaLnBrk="1" hangingPunct="1"/>
            <a:r>
              <a:rPr lang="en-GB"/>
              <a:t>User Interface Evaluation</a:t>
            </a:r>
          </a:p>
        </p:txBody>
      </p:sp>
      <p:sp>
        <p:nvSpPr>
          <p:cNvPr id="70659" name="Rectangle 3"/>
          <p:cNvSpPr>
            <a:spLocks noGrp="1" noChangeArrowheads="1"/>
          </p:cNvSpPr>
          <p:nvPr>
            <p:ph type="body" idx="1"/>
          </p:nvPr>
        </p:nvSpPr>
        <p:spPr>
          <a:noFill/>
        </p:spPr>
        <p:txBody>
          <a:bodyPr lIns="90840" tIns="44623" rIns="90840" bIns="44623"/>
          <a:lstStyle/>
          <a:p>
            <a:pPr eaLnBrk="1" hangingPunct="1"/>
            <a:r>
              <a:rPr lang="en-GB" dirty="0"/>
              <a:t>Evaluate user interface design to assess </a:t>
            </a:r>
            <a:br>
              <a:rPr lang="en-GB" dirty="0"/>
            </a:br>
            <a:r>
              <a:rPr lang="en-GB" dirty="0"/>
              <a:t>its suitability.</a:t>
            </a:r>
          </a:p>
          <a:p>
            <a:pPr eaLnBrk="1" hangingPunct="1"/>
            <a:r>
              <a:rPr lang="en-GB" dirty="0"/>
              <a:t>Full scale evaluation is very expensive and </a:t>
            </a:r>
            <a:br>
              <a:rPr lang="en-GB" dirty="0"/>
            </a:br>
            <a:r>
              <a:rPr lang="en-GB" dirty="0"/>
              <a:t>impractical for most systems.</a:t>
            </a:r>
          </a:p>
          <a:p>
            <a:pPr eaLnBrk="1" hangingPunct="1"/>
            <a:r>
              <a:rPr lang="en-GB" dirty="0"/>
              <a:t>Ideally, an interface should be evaluated against a usability specification. </a:t>
            </a:r>
          </a:p>
          <a:p>
            <a:pPr lvl="1"/>
            <a:r>
              <a:rPr lang="en-GB" dirty="0"/>
              <a:t>However, it is rare for such specifications to be produced.</a:t>
            </a:r>
          </a:p>
          <a:p>
            <a:pPr eaLnBrk="1" hangingPunct="1"/>
            <a:r>
              <a:rPr lang="en-GB" dirty="0"/>
              <a:t>Can evaluate against a “design principles” or goals list.</a:t>
            </a:r>
          </a:p>
        </p:txBody>
      </p:sp>
      <p:sp>
        <p:nvSpPr>
          <p:cNvPr id="70660"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70661" name="Slide Number Placeholder 5"/>
          <p:cNvSpPr>
            <a:spLocks noGrp="1"/>
          </p:cNvSpPr>
          <p:nvPr>
            <p:ph type="sldNum" sz="quarter" idx="12"/>
          </p:nvPr>
        </p:nvSpPr>
        <p:spPr bwMode="auto">
          <a:noFill/>
          <a:ln>
            <a:miter lim="800000"/>
            <a:headEnd/>
            <a:tailEnd/>
          </a:ln>
        </p:spPr>
        <p:txBody>
          <a:bodyPr/>
          <a:lstStyle/>
          <a:p>
            <a:fld id="{3E83124C-FD16-AD4D-8AD4-390C05AD40AD}" type="slidenum">
              <a:rPr lang="en-US"/>
              <a:pPr/>
              <a:t>29</a:t>
            </a:fld>
            <a:endParaRPr lang="en-US"/>
          </a:p>
        </p:txBody>
      </p:sp>
      <p:sp>
        <p:nvSpPr>
          <p:cNvPr id="2" name="Date Placeholder 1">
            <a:extLst>
              <a:ext uri="{FF2B5EF4-FFF2-40B4-BE49-F238E27FC236}">
                <a16:creationId xmlns:a16="http://schemas.microsoft.com/office/drawing/2014/main" id="{EEEEDD55-774E-B24B-B18B-034FA0399183}"/>
              </a:ext>
            </a:extLst>
          </p:cNvPr>
          <p:cNvSpPr>
            <a:spLocks noGrp="1"/>
          </p:cNvSpPr>
          <p:nvPr>
            <p:ph type="dt" sz="half" idx="10"/>
          </p:nvPr>
        </p:nvSpPr>
        <p:spPr/>
        <p:txBody>
          <a:bodyPr/>
          <a:lstStyle/>
          <a:p>
            <a:r>
              <a:rPr lang="en-US"/>
              <a:t>Some contributions © 2018--2023 DeHon Based on slides © 2009--2017 Badler</a:t>
            </a:r>
          </a:p>
        </p:txBody>
      </p:sp>
      <p:grpSp>
        <p:nvGrpSpPr>
          <p:cNvPr id="3" name="Group 2">
            <a:extLst>
              <a:ext uri="{FF2B5EF4-FFF2-40B4-BE49-F238E27FC236}">
                <a16:creationId xmlns:a16="http://schemas.microsoft.com/office/drawing/2014/main" id="{13BD0C15-F183-1343-B0D9-2E4B3F340045}"/>
              </a:ext>
            </a:extLst>
          </p:cNvPr>
          <p:cNvGrpSpPr/>
          <p:nvPr/>
        </p:nvGrpSpPr>
        <p:grpSpPr>
          <a:xfrm>
            <a:off x="6675437" y="608806"/>
            <a:ext cx="2468563" cy="1373188"/>
            <a:chOff x="1216584" y="3665362"/>
            <a:chExt cx="2468563" cy="1373188"/>
          </a:xfrm>
        </p:grpSpPr>
        <p:cxnSp>
          <p:nvCxnSpPr>
            <p:cNvPr id="7" name="_s1029">
              <a:extLst>
                <a:ext uri="{FF2B5EF4-FFF2-40B4-BE49-F238E27FC236}">
                  <a16:creationId xmlns:a16="http://schemas.microsoft.com/office/drawing/2014/main" id="{2EA1BF2C-6F95-CE4B-BE87-CE2A6C6D786D}"/>
                </a:ext>
              </a:extLst>
            </p:cNvPr>
            <p:cNvCxnSpPr>
              <a:cxnSpLocks noChangeShapeType="1"/>
              <a:endCxn id="10" idx="2"/>
            </p:cNvCxnSpPr>
            <p:nvPr/>
          </p:nvCxnSpPr>
          <p:spPr bwMode="auto">
            <a:xfrm rot="10800000">
              <a:off x="2945371" y="4617862"/>
              <a:ext cx="246063" cy="420688"/>
            </a:xfrm>
            <a:prstGeom prst="bentConnector2">
              <a:avLst/>
            </a:prstGeom>
            <a:noFill/>
            <a:ln w="28575">
              <a:solidFill>
                <a:schemeClr val="tx1"/>
              </a:solidFill>
              <a:miter lim="800000"/>
              <a:headEnd type="triangle" w="med" len="med"/>
              <a:tailEnd/>
            </a:ln>
          </p:spPr>
        </p:cxnSp>
        <p:cxnSp>
          <p:nvCxnSpPr>
            <p:cNvPr id="8" name="_s1030">
              <a:extLst>
                <a:ext uri="{FF2B5EF4-FFF2-40B4-BE49-F238E27FC236}">
                  <a16:creationId xmlns:a16="http://schemas.microsoft.com/office/drawing/2014/main" id="{30574A56-12F6-C247-9F59-055F61FECC74}"/>
                </a:ext>
              </a:extLst>
            </p:cNvPr>
            <p:cNvCxnSpPr>
              <a:cxnSpLocks noChangeShapeType="1"/>
              <a:stCxn id="10" idx="1"/>
              <a:endCxn id="9" idx="2"/>
            </p:cNvCxnSpPr>
            <p:nvPr/>
          </p:nvCxnSpPr>
          <p:spPr bwMode="auto">
            <a:xfrm rot="10800000">
              <a:off x="1957946" y="4108274"/>
              <a:ext cx="246063" cy="366713"/>
            </a:xfrm>
            <a:prstGeom prst="bentConnector2">
              <a:avLst/>
            </a:prstGeom>
            <a:noFill/>
            <a:ln w="28575">
              <a:solidFill>
                <a:schemeClr val="tx1"/>
              </a:solidFill>
              <a:miter lim="800000"/>
              <a:headEnd type="triangle" w="med" len="med"/>
              <a:tailEnd/>
            </a:ln>
          </p:spPr>
        </p:cxnSp>
        <p:sp>
          <p:nvSpPr>
            <p:cNvPr id="9" name="_s1039">
              <a:extLst>
                <a:ext uri="{FF2B5EF4-FFF2-40B4-BE49-F238E27FC236}">
                  <a16:creationId xmlns:a16="http://schemas.microsoft.com/office/drawing/2014/main" id="{EDDFAA59-886F-B343-9313-8DC4E9FBE13B}"/>
                </a:ext>
              </a:extLst>
            </p:cNvPr>
            <p:cNvSpPr>
              <a:spLocks noChangeArrowheads="1"/>
            </p:cNvSpPr>
            <p:nvPr/>
          </p:nvSpPr>
          <p:spPr bwMode="auto">
            <a:xfrm>
              <a:off x="1216584" y="3665362"/>
              <a:ext cx="1481138" cy="442913"/>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 name="_s1040">
              <a:extLst>
                <a:ext uri="{FF2B5EF4-FFF2-40B4-BE49-F238E27FC236}">
                  <a16:creationId xmlns:a16="http://schemas.microsoft.com/office/drawing/2014/main" id="{E43CC161-76BF-784E-8865-80476C7BD0B1}"/>
                </a:ext>
              </a:extLst>
            </p:cNvPr>
            <p:cNvSpPr>
              <a:spLocks noChangeArrowheads="1"/>
            </p:cNvSpPr>
            <p:nvPr/>
          </p:nvSpPr>
          <p:spPr bwMode="auto">
            <a:xfrm>
              <a:off x="2204009" y="4332112"/>
              <a:ext cx="1481138"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Evaluate</a:t>
              </a:r>
            </a:p>
          </p:txBody>
        </p:sp>
        <p:cxnSp>
          <p:nvCxnSpPr>
            <p:cNvPr id="11" name="AutoShape 20">
              <a:extLst>
                <a:ext uri="{FF2B5EF4-FFF2-40B4-BE49-F238E27FC236}">
                  <a16:creationId xmlns:a16="http://schemas.microsoft.com/office/drawing/2014/main" id="{6EE9FFE0-F31E-E648-BCC6-3BB18B3772E0}"/>
                </a:ext>
              </a:extLst>
            </p:cNvPr>
            <p:cNvCxnSpPr>
              <a:cxnSpLocks noChangeShapeType="1"/>
              <a:stCxn id="10" idx="0"/>
              <a:endCxn id="9" idx="3"/>
            </p:cNvCxnSpPr>
            <p:nvPr/>
          </p:nvCxnSpPr>
          <p:spPr bwMode="auto">
            <a:xfrm rot="5400000" flipH="1">
              <a:off x="2599296" y="3986036"/>
              <a:ext cx="444500" cy="247650"/>
            </a:xfrm>
            <a:prstGeom prst="bentConnector2">
              <a:avLst/>
            </a:prstGeom>
            <a:noFill/>
            <a:ln w="28575">
              <a:solidFill>
                <a:schemeClr val="tx1"/>
              </a:solidFill>
              <a:miter lim="800000"/>
              <a:headEnd/>
              <a:tailEnd type="triangl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3</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0" name="Picture 18" descr="http://www.mushroomsys.com/websiteContent/graphics/DAP/cloudcompu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2"/>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691379" y="3059210"/>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786931" y="5445046"/>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pic>
        <p:nvPicPr>
          <p:cNvPr id="85" name="Picture 84">
            <a:extLst>
              <a:ext uri="{FF2B5EF4-FFF2-40B4-BE49-F238E27FC236}">
                <a16:creationId xmlns:a16="http://schemas.microsoft.com/office/drawing/2014/main" id="{F44A2C77-16EB-394A-BD1C-E17DFB5A16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2857" y="5134049"/>
            <a:ext cx="631013" cy="983397"/>
          </a:xfrm>
          <a:prstGeom prst="rect">
            <a:avLst/>
          </a:prstGeom>
        </p:spPr>
      </p:pic>
      <p:cxnSp>
        <p:nvCxnSpPr>
          <p:cNvPr id="87" name="Straight Arrow Connector 86">
            <a:extLst>
              <a:ext uri="{FF2B5EF4-FFF2-40B4-BE49-F238E27FC236}">
                <a16:creationId xmlns:a16="http://schemas.microsoft.com/office/drawing/2014/main" id="{34BACE6A-EDDF-A741-9002-7E04314ED154}"/>
              </a:ext>
            </a:extLst>
          </p:cNvPr>
          <p:cNvCxnSpPr/>
          <p:nvPr/>
        </p:nvCxnSpPr>
        <p:spPr>
          <a:xfrm>
            <a:off x="6322474" y="5893875"/>
            <a:ext cx="1730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AD9437C2-507B-9343-9119-33EFCDA44BB4}"/>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225579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Date Placeholder 4">
            <a:extLst>
              <a:ext uri="{FF2B5EF4-FFF2-40B4-BE49-F238E27FC236}">
                <a16:creationId xmlns:a16="http://schemas.microsoft.com/office/drawing/2014/main" id="{CBA14DA5-ECBA-C542-9E3D-9CCFF64DFC3F}"/>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171493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t>
            </a:r>
            <a:r>
              <a:rPr lang="en-US" dirty="0">
                <a:sym typeface="Wingdings" pitchFamily="2" charset="2"/>
              </a:rPr>
              <a:t> Quantitative Goals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Ideally create concrete, quantitative metrics for each relative to the product and user base:</a:t>
            </a:r>
          </a:p>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6" name="Date Placeholder 5">
            <a:extLst>
              <a:ext uri="{FF2B5EF4-FFF2-40B4-BE49-F238E27FC236}">
                <a16:creationId xmlns:a16="http://schemas.microsoft.com/office/drawing/2014/main" id="{2305492F-039C-194C-9273-CB5A176D749C}"/>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215841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8AC9-749C-5546-99BD-B33262C9AAF1}"/>
              </a:ext>
            </a:extLst>
          </p:cNvPr>
          <p:cNvSpPr>
            <a:spLocks noGrp="1"/>
          </p:cNvSpPr>
          <p:nvPr>
            <p:ph type="title"/>
          </p:nvPr>
        </p:nvSpPr>
        <p:spPr/>
        <p:txBody>
          <a:bodyPr/>
          <a:lstStyle/>
          <a:p>
            <a:r>
              <a:rPr lang="en-US" dirty="0" err="1"/>
              <a:t>Preclass</a:t>
            </a:r>
            <a:r>
              <a:rPr lang="en-US" dirty="0"/>
              <a:t> 2</a:t>
            </a:r>
          </a:p>
        </p:txBody>
      </p:sp>
      <p:sp>
        <p:nvSpPr>
          <p:cNvPr id="3" name="Content Placeholder 2">
            <a:extLst>
              <a:ext uri="{FF2B5EF4-FFF2-40B4-BE49-F238E27FC236}">
                <a16:creationId xmlns:a16="http://schemas.microsoft.com/office/drawing/2014/main" id="{5551BED5-512A-E24A-BCEC-555C2717A0E0}"/>
              </a:ext>
            </a:extLst>
          </p:cNvPr>
          <p:cNvSpPr>
            <a:spLocks noGrp="1"/>
          </p:cNvSpPr>
          <p:nvPr>
            <p:ph idx="1"/>
          </p:nvPr>
        </p:nvSpPr>
        <p:spPr/>
        <p:txBody>
          <a:bodyPr/>
          <a:lstStyle/>
          <a:p>
            <a:r>
              <a:rPr lang="en-US" dirty="0">
                <a:solidFill>
                  <a:srgbClr val="FF7F00"/>
                </a:solidFill>
              </a:rPr>
              <a:t>How can we use a focus group to evaluate if met user interface goals?</a:t>
            </a:r>
          </a:p>
          <a:p>
            <a:pPr lvl="1"/>
            <a:r>
              <a:rPr lang="en-US" dirty="0">
                <a:solidFill>
                  <a:srgbClr val="FF7F00"/>
                </a:solidFill>
              </a:rPr>
              <a:t>E.g. new user accomplish task in 30s</a:t>
            </a:r>
          </a:p>
        </p:txBody>
      </p:sp>
      <p:sp>
        <p:nvSpPr>
          <p:cNvPr id="4" name="Date Placeholder 3">
            <a:extLst>
              <a:ext uri="{FF2B5EF4-FFF2-40B4-BE49-F238E27FC236}">
                <a16:creationId xmlns:a16="http://schemas.microsoft.com/office/drawing/2014/main" id="{2E2775AF-08C8-B842-98F1-E53D3BCC1EB0}"/>
              </a:ext>
            </a:extLst>
          </p:cNvPr>
          <p:cNvSpPr>
            <a:spLocks noGrp="1"/>
          </p:cNvSpPr>
          <p:nvPr>
            <p:ph type="dt" sz="half" idx="10"/>
          </p:nvPr>
        </p:nvSpPr>
        <p:spPr/>
        <p:txBody>
          <a:bodyPr/>
          <a:lstStyle/>
          <a:p>
            <a:r>
              <a:rPr lang="en-US"/>
              <a:t>Some contributions © 2018--2023 DeHon Based on slides © 2009--2017 Badler</a:t>
            </a:r>
          </a:p>
        </p:txBody>
      </p:sp>
      <p:sp>
        <p:nvSpPr>
          <p:cNvPr id="5" name="Slide Number Placeholder 4">
            <a:extLst>
              <a:ext uri="{FF2B5EF4-FFF2-40B4-BE49-F238E27FC236}">
                <a16:creationId xmlns:a16="http://schemas.microsoft.com/office/drawing/2014/main" id="{691A43F2-DBEE-1347-88D1-BE2A1A56683B}"/>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92149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E274-D3EF-C744-A4DC-165FF3F8FDCE}"/>
              </a:ext>
            </a:extLst>
          </p:cNvPr>
          <p:cNvSpPr>
            <a:spLocks noGrp="1"/>
          </p:cNvSpPr>
          <p:nvPr>
            <p:ph type="title"/>
          </p:nvPr>
        </p:nvSpPr>
        <p:spPr/>
        <p:txBody>
          <a:bodyPr/>
          <a:lstStyle/>
          <a:p>
            <a:r>
              <a:rPr lang="en-US" dirty="0"/>
              <a:t>User Testing</a:t>
            </a:r>
          </a:p>
        </p:txBody>
      </p:sp>
      <p:pic>
        <p:nvPicPr>
          <p:cNvPr id="6" name="Content Placeholder 5">
            <a:extLst>
              <a:ext uri="{FF2B5EF4-FFF2-40B4-BE49-F238E27FC236}">
                <a16:creationId xmlns:a16="http://schemas.microsoft.com/office/drawing/2014/main" id="{C015B9D1-4F8F-B945-B51E-111C71871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397" y="2331748"/>
            <a:ext cx="8243998" cy="2561528"/>
          </a:xfrm>
        </p:spPr>
      </p:pic>
      <p:sp>
        <p:nvSpPr>
          <p:cNvPr id="4" name="Slide Number Placeholder 3">
            <a:extLst>
              <a:ext uri="{FF2B5EF4-FFF2-40B4-BE49-F238E27FC236}">
                <a16:creationId xmlns:a16="http://schemas.microsoft.com/office/drawing/2014/main" id="{D4C470C1-7151-C74B-BE43-E4C78D2AF7BF}"/>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3" name="Date Placeholder 2">
            <a:extLst>
              <a:ext uri="{FF2B5EF4-FFF2-40B4-BE49-F238E27FC236}">
                <a16:creationId xmlns:a16="http://schemas.microsoft.com/office/drawing/2014/main" id="{61529965-470C-C049-808C-535628C4AADE}"/>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793292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57200" y="30480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34</a:t>
            </a:fld>
            <a:endParaRPr lang="en-GB"/>
          </a:p>
        </p:txBody>
      </p:sp>
      <p:sp>
        <p:nvSpPr>
          <p:cNvPr id="8" name="Date Placeholder 7">
            <a:extLst>
              <a:ext uri="{FF2B5EF4-FFF2-40B4-BE49-F238E27FC236}">
                <a16:creationId xmlns:a16="http://schemas.microsoft.com/office/drawing/2014/main" id="{BCA001D3-E656-F446-8C87-6D1FC4B8E3DF}"/>
              </a:ext>
            </a:extLst>
          </p:cNvPr>
          <p:cNvSpPr>
            <a:spLocks noGrp="1"/>
          </p:cNvSpPr>
          <p:nvPr>
            <p:ph type="dt" sz="half" idx="10"/>
          </p:nvPr>
        </p:nvSpPr>
        <p:spPr/>
        <p:txBody>
          <a:bodyPr/>
          <a:lstStyle/>
          <a:p>
            <a:pPr>
              <a:defRPr/>
            </a:pPr>
            <a:r>
              <a:rPr lang="en-US"/>
              <a:t>Some contributions © 2018--2023 DeHon Based on slides © 2009--2017 Badler</a:t>
            </a:r>
            <a:endParaRPr lang="en-GB"/>
          </a:p>
        </p:txBody>
      </p:sp>
    </p:spTree>
    <p:extLst>
      <p:ext uri="{BB962C8B-B14F-4D97-AF65-F5344CB8AC3E}">
        <p14:creationId xmlns:p14="http://schemas.microsoft.com/office/powerpoint/2010/main" val="2555146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2900" y="5459779"/>
            <a:ext cx="8458200" cy="1222375"/>
          </a:xfrm>
        </p:spPr>
        <p:txBody>
          <a:bodyPr/>
          <a:lstStyle/>
          <a:p>
            <a:r>
              <a:rPr lang="en-US" dirty="0"/>
              <a:t>Technology Change</a:t>
            </a:r>
          </a:p>
        </p:txBody>
      </p:sp>
      <p:sp>
        <p:nvSpPr>
          <p:cNvPr id="6" name="Text Placeholder 5"/>
          <p:cNvSpPr>
            <a:spLocks noGrp="1"/>
          </p:cNvSpPr>
          <p:nvPr>
            <p:ph type="subTitle" idx="1"/>
          </p:nvPr>
        </p:nvSpPr>
        <p:spPr/>
        <p:txBody>
          <a:bodyPr/>
          <a:lstStyle/>
          <a:p>
            <a:r>
              <a:rPr lang="en-US" dirty="0"/>
              <a:t>Part 2</a:t>
            </a:r>
          </a:p>
        </p:txBody>
      </p:sp>
      <p:sp>
        <p:nvSpPr>
          <p:cNvPr id="2" name="Date Placeholder 1">
            <a:extLst>
              <a:ext uri="{FF2B5EF4-FFF2-40B4-BE49-F238E27FC236}">
                <a16:creationId xmlns:a16="http://schemas.microsoft.com/office/drawing/2014/main" id="{79BC7305-C7D1-F445-9524-3BD8E5932A0F}"/>
              </a:ext>
            </a:extLst>
          </p:cNvPr>
          <p:cNvSpPr>
            <a:spLocks noGrp="1"/>
          </p:cNvSpPr>
          <p:nvPr>
            <p:ph type="dt" sz="half" idx="10"/>
          </p:nvPr>
        </p:nvSpPr>
        <p:spPr/>
        <p:txBody>
          <a:bodyPr/>
          <a:lstStyle/>
          <a:p>
            <a:r>
              <a:rPr lang="en-US"/>
              <a:t>Some contributions © 2018--2023 DeHon Based on slides © 2009--2017 Badler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3" name="Picture 2">
            <a:extLst>
              <a:ext uri="{FF2B5EF4-FFF2-40B4-BE49-F238E27FC236}">
                <a16:creationId xmlns:a16="http://schemas.microsoft.com/office/drawing/2014/main" id="{80E8AF6A-EBB8-2446-BA80-C49671FCF922}"/>
              </a:ext>
            </a:extLst>
          </p:cNvPr>
          <p:cNvPicPr>
            <a:picLocks noChangeAspect="1"/>
          </p:cNvPicPr>
          <p:nvPr/>
        </p:nvPicPr>
        <p:blipFill>
          <a:blip r:embed="rId2"/>
          <a:stretch>
            <a:fillRect/>
          </a:stretch>
        </p:blipFill>
        <p:spPr>
          <a:xfrm>
            <a:off x="2770504" y="782214"/>
            <a:ext cx="6218048" cy="460199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E1699-50D5-C647-949A-C01F0A9D46E4}"/>
              </a:ext>
            </a:extLst>
          </p:cNvPr>
          <p:cNvSpPr>
            <a:spLocks noGrp="1"/>
          </p:cNvSpPr>
          <p:nvPr>
            <p:ph type="title"/>
          </p:nvPr>
        </p:nvSpPr>
        <p:spPr/>
        <p:txBody>
          <a:bodyPr/>
          <a:lstStyle/>
          <a:p>
            <a:r>
              <a:rPr lang="en-US" dirty="0">
                <a:solidFill>
                  <a:schemeClr val="tx1"/>
                </a:solidFill>
              </a:rPr>
              <a:t>UI and Moore’s Law</a:t>
            </a:r>
          </a:p>
        </p:txBody>
      </p:sp>
      <p:sp>
        <p:nvSpPr>
          <p:cNvPr id="6" name="Content Placeholder 5">
            <a:extLst>
              <a:ext uri="{FF2B5EF4-FFF2-40B4-BE49-F238E27FC236}">
                <a16:creationId xmlns:a16="http://schemas.microsoft.com/office/drawing/2014/main" id="{69639842-84C0-014D-B916-474F1BF0313C}"/>
              </a:ext>
            </a:extLst>
          </p:cNvPr>
          <p:cNvSpPr>
            <a:spLocks noGrp="1"/>
          </p:cNvSpPr>
          <p:nvPr>
            <p:ph idx="1"/>
          </p:nvPr>
        </p:nvSpPr>
        <p:spPr/>
        <p:txBody>
          <a:bodyPr>
            <a:normAutofit lnSpcReduction="10000"/>
          </a:bodyPr>
          <a:lstStyle/>
          <a:p>
            <a:r>
              <a:rPr lang="en-US" dirty="0">
                <a:solidFill>
                  <a:schemeClr val="tx1"/>
                </a:solidFill>
              </a:rPr>
              <a:t>Theme: </a:t>
            </a:r>
            <a:r>
              <a:rPr lang="en-US" b="0" dirty="0">
                <a:solidFill>
                  <a:schemeClr val="tx1"/>
                </a:solidFill>
              </a:rPr>
              <a:t>We should spend computation to ease human interaction</a:t>
            </a:r>
          </a:p>
          <a:p>
            <a:pPr lvl="1"/>
            <a:r>
              <a:rPr lang="en-US" b="1" dirty="0">
                <a:solidFill>
                  <a:schemeClr val="tx1"/>
                </a:solidFill>
              </a:rPr>
              <a:t>Past: </a:t>
            </a:r>
            <a:r>
              <a:rPr lang="en-US" dirty="0">
                <a:solidFill>
                  <a:schemeClr val="tx1"/>
                </a:solidFill>
              </a:rPr>
              <a:t>had to ask human to accommodate computer</a:t>
            </a:r>
          </a:p>
          <a:p>
            <a:pPr lvl="2"/>
            <a:r>
              <a:rPr lang="en-US" dirty="0">
                <a:solidFill>
                  <a:schemeClr val="tx1"/>
                </a:solidFill>
              </a:rPr>
              <a:t>Give it input in a way it could understand</a:t>
            </a:r>
          </a:p>
          <a:p>
            <a:pPr lvl="3"/>
            <a:r>
              <a:rPr lang="en-US" dirty="0">
                <a:solidFill>
                  <a:schemeClr val="tx1"/>
                </a:solidFill>
              </a:rPr>
              <a:t>E.g. punched cards</a:t>
            </a:r>
          </a:p>
          <a:p>
            <a:pPr lvl="3"/>
            <a:r>
              <a:rPr lang="en-US" dirty="0">
                <a:solidFill>
                  <a:schemeClr val="tx1"/>
                </a:solidFill>
              </a:rPr>
              <a:t>(pix from https://</a:t>
            </a:r>
            <a:r>
              <a:rPr lang="en-US" dirty="0" err="1">
                <a:solidFill>
                  <a:schemeClr val="tx1"/>
                </a:solidFill>
              </a:rPr>
              <a:t>commons.wikimedia.org</a:t>
            </a:r>
            <a:r>
              <a:rPr lang="en-US" dirty="0">
                <a:solidFill>
                  <a:schemeClr val="tx1"/>
                </a:solidFill>
              </a:rPr>
              <a:t>/wiki/</a:t>
            </a:r>
            <a:r>
              <a:rPr lang="en-US" dirty="0" err="1">
                <a:solidFill>
                  <a:schemeClr val="tx1"/>
                </a:solidFill>
              </a:rPr>
              <a:t>File:Used_Punchcard</a:t>
            </a:r>
            <a:r>
              <a:rPr lang="en-US" dirty="0">
                <a:solidFill>
                  <a:schemeClr val="tx1"/>
                </a:solidFill>
              </a:rPr>
              <a:t>_(5151286161).jpg)</a:t>
            </a:r>
          </a:p>
          <a:p>
            <a:pPr marL="457200" lvl="1" indent="0">
              <a:buNone/>
            </a:pPr>
            <a:endParaRPr lang="en-US" b="1" dirty="0">
              <a:solidFill>
                <a:schemeClr val="tx1"/>
              </a:solidFill>
            </a:endParaRPr>
          </a:p>
          <a:p>
            <a:pPr lvl="1"/>
            <a:r>
              <a:rPr lang="en-US" b="1" dirty="0">
                <a:solidFill>
                  <a:schemeClr val="tx1"/>
                </a:solidFill>
              </a:rPr>
              <a:t>Future: </a:t>
            </a:r>
            <a:r>
              <a:rPr lang="en-US" dirty="0">
                <a:solidFill>
                  <a:schemeClr val="tx1"/>
                </a:solidFill>
              </a:rPr>
              <a:t>should have computer do more to accommodate human in interaction</a:t>
            </a:r>
          </a:p>
          <a:p>
            <a:pPr lvl="2"/>
            <a:r>
              <a:rPr lang="en-US" dirty="0">
                <a:solidFill>
                  <a:schemeClr val="tx1"/>
                </a:solidFill>
              </a:rPr>
              <a:t>Reduce what human needs to do</a:t>
            </a:r>
          </a:p>
          <a:p>
            <a:pPr lvl="2"/>
            <a:r>
              <a:rPr lang="en-US" dirty="0">
                <a:solidFill>
                  <a:schemeClr val="tx1"/>
                </a:solidFill>
              </a:rPr>
              <a:t>Move interface closer to natural interaction for user</a:t>
            </a:r>
          </a:p>
        </p:txBody>
      </p:sp>
      <p:sp>
        <p:nvSpPr>
          <p:cNvPr id="3" name="Slide Number Placeholder 2">
            <a:extLst>
              <a:ext uri="{FF2B5EF4-FFF2-40B4-BE49-F238E27FC236}">
                <a16:creationId xmlns:a16="http://schemas.microsoft.com/office/drawing/2014/main" id="{6FBB9E68-646A-CB4F-AEE2-65C0A6D5B230}"/>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2" name="Date Placeholder 1">
            <a:extLst>
              <a:ext uri="{FF2B5EF4-FFF2-40B4-BE49-F238E27FC236}">
                <a16:creationId xmlns:a16="http://schemas.microsoft.com/office/drawing/2014/main" id="{145E96E4-B60C-D64C-82BF-921EE8D90A7A}"/>
              </a:ext>
            </a:extLst>
          </p:cNvPr>
          <p:cNvSpPr>
            <a:spLocks noGrp="1"/>
          </p:cNvSpPr>
          <p:nvPr>
            <p:ph type="dt" sz="half" idx="10"/>
          </p:nvPr>
        </p:nvSpPr>
        <p:spPr/>
        <p:txBody>
          <a:bodyPr/>
          <a:lstStyle/>
          <a:p>
            <a:r>
              <a:rPr lang="en-US"/>
              <a:t>Some contributions © 2018--2023 DeHon Based on slides © 2009--2017 Badler</a:t>
            </a:r>
          </a:p>
        </p:txBody>
      </p:sp>
      <p:pic>
        <p:nvPicPr>
          <p:cNvPr id="7" name="Picture 6" descr="A close up of a keyboard&#10;&#10;Description automatically generated with low confidence">
            <a:extLst>
              <a:ext uri="{FF2B5EF4-FFF2-40B4-BE49-F238E27FC236}">
                <a16:creationId xmlns:a16="http://schemas.microsoft.com/office/drawing/2014/main" id="{63240A49-45EE-D649-B773-141A43C2F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593" y="3274541"/>
            <a:ext cx="2982960" cy="1305805"/>
          </a:xfrm>
          <a:prstGeom prst="rect">
            <a:avLst/>
          </a:prstGeom>
        </p:spPr>
      </p:pic>
    </p:spTree>
    <p:extLst>
      <p:ext uri="{BB962C8B-B14F-4D97-AF65-F5344CB8AC3E}">
        <p14:creationId xmlns:p14="http://schemas.microsoft.com/office/powerpoint/2010/main" val="99631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r>
              <a:rPr lang="en-US" dirty="0"/>
              <a:t> 3</a:t>
            </a:r>
          </a:p>
        </p:txBody>
      </p:sp>
      <p:sp>
        <p:nvSpPr>
          <p:cNvPr id="6" name="Content Placeholder 5"/>
          <p:cNvSpPr>
            <a:spLocks noGrp="1"/>
          </p:cNvSpPr>
          <p:nvPr>
            <p:ph idx="1"/>
          </p:nvPr>
        </p:nvSpPr>
        <p:spPr/>
        <p:txBody>
          <a:bodyPr/>
          <a:lstStyle/>
          <a:p>
            <a:r>
              <a:rPr lang="en-US" dirty="0"/>
              <a:t>How many instructions should we be willing to execute to save a second of human time?</a:t>
            </a:r>
          </a:p>
          <a:p>
            <a:pPr lvl="1"/>
            <a:r>
              <a:rPr lang="en-US" dirty="0">
                <a:solidFill>
                  <a:srgbClr val="FF6600"/>
                </a:solidFill>
              </a:rPr>
              <a:t>Cost of second of human time?</a:t>
            </a:r>
          </a:p>
          <a:p>
            <a:pPr lvl="2"/>
            <a:r>
              <a:rPr lang="en-US" dirty="0"/>
              <a:t>Assume $300K/yr., 250 days/yr, 8 hours/day</a:t>
            </a:r>
          </a:p>
          <a:p>
            <a:pPr lvl="1"/>
            <a:r>
              <a:rPr lang="en-US" dirty="0"/>
              <a:t>Given Energy cost:</a:t>
            </a:r>
          </a:p>
          <a:p>
            <a:pPr lvl="2"/>
            <a:r>
              <a:rPr lang="en-US" dirty="0"/>
              <a:t>10</a:t>
            </a:r>
            <a:r>
              <a:rPr lang="en-US" baseline="30000" dirty="0"/>
              <a:t>-15</a:t>
            </a:r>
            <a:r>
              <a:rPr lang="en-US" dirty="0"/>
              <a:t> cents per instruction</a:t>
            </a:r>
          </a:p>
          <a:p>
            <a:pPr lvl="1"/>
            <a:r>
              <a:rPr lang="en-US" dirty="0">
                <a:solidFill>
                  <a:srgbClr val="FF6600"/>
                </a:solidFill>
              </a:rPr>
              <a:t>Number of instructions cost same as human-second?</a:t>
            </a:r>
          </a:p>
          <a:p>
            <a:pPr lvl="2"/>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2" name="Date Placeholder 1">
            <a:extLst>
              <a:ext uri="{FF2B5EF4-FFF2-40B4-BE49-F238E27FC236}">
                <a16:creationId xmlns:a16="http://schemas.microsoft.com/office/drawing/2014/main" id="{FDB7A228-3CD4-4741-AC6D-AB96479BA220}"/>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p:txBody>
          <a:bodyPr/>
          <a:lstStyle/>
          <a:p>
            <a:r>
              <a:rPr lang="en-US" dirty="0"/>
              <a:t>Can afford to spend computation to bridge between natural user view (interaction) and underlying implementation view</a:t>
            </a:r>
          </a:p>
          <a:p>
            <a:endParaRPr lang="en-US" dirty="0"/>
          </a:p>
          <a:p>
            <a:r>
              <a:rPr lang="en-US" dirty="0"/>
              <a:t>Energy/op has reduced </a:t>
            </a:r>
            <a:br>
              <a:rPr lang="en-US" dirty="0"/>
            </a:br>
            <a:r>
              <a:rPr lang="en-US" dirty="0"/>
              <a:t>over time </a:t>
            </a:r>
            <a:r>
              <a:rPr lang="en-US" sz="2400" b="0" dirty="0"/>
              <a:t>(Perf/Watt increased)</a:t>
            </a:r>
          </a:p>
          <a:p>
            <a:pPr lvl="1"/>
            <a:r>
              <a:rPr lang="en-US" dirty="0"/>
              <a:t>Increasing this ratio</a:t>
            </a:r>
          </a:p>
          <a:p>
            <a:r>
              <a:rPr lang="en-US" b="0" dirty="0"/>
              <a:t>Can afford to spend </a:t>
            </a:r>
            <a:r>
              <a:rPr lang="en-US" dirty="0"/>
              <a:t>more</a:t>
            </a:r>
            <a:r>
              <a:rPr lang="en-US" b="0" dirty="0"/>
              <a:t> </a:t>
            </a:r>
            <a:br>
              <a:rPr lang="en-US" b="0" dirty="0"/>
            </a:br>
            <a:r>
              <a:rPr lang="en-US" b="0" dirty="0"/>
              <a:t>computation now than in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a:extLst>
              <a:ext uri="{FF2B5EF4-FFF2-40B4-BE49-F238E27FC236}">
                <a16:creationId xmlns:a16="http://schemas.microsoft.com/office/drawing/2014/main" id="{C1683F6A-169A-EA43-9E35-6EAD9B4A6E2F}"/>
              </a:ext>
            </a:extLst>
          </p:cNvPr>
          <p:cNvSpPr>
            <a:spLocks noGrp="1"/>
          </p:cNvSpPr>
          <p:nvPr>
            <p:ph type="dt" sz="half" idx="10"/>
          </p:nvPr>
        </p:nvSpPr>
        <p:spPr/>
        <p:txBody>
          <a:bodyPr/>
          <a:lstStyle/>
          <a:p>
            <a:r>
              <a:rPr lang="en-US"/>
              <a:t>Some contributions © 2018--2023 DeHon Based on slides © 2009--2017 Badler</a:t>
            </a:r>
          </a:p>
        </p:txBody>
      </p:sp>
      <p:sp>
        <p:nvSpPr>
          <p:cNvPr id="7" name="TextBox 6">
            <a:extLst>
              <a:ext uri="{FF2B5EF4-FFF2-40B4-BE49-F238E27FC236}">
                <a16:creationId xmlns:a16="http://schemas.microsoft.com/office/drawing/2014/main" id="{ECFA28AB-5BA8-C159-1111-FB8E77531B58}"/>
              </a:ext>
            </a:extLst>
          </p:cNvPr>
          <p:cNvSpPr txBox="1"/>
          <p:nvPr/>
        </p:nvSpPr>
        <p:spPr>
          <a:xfrm>
            <a:off x="4727448" y="5796248"/>
            <a:ext cx="4416552" cy="738664"/>
          </a:xfrm>
          <a:prstGeom prst="rect">
            <a:avLst/>
          </a:prstGeom>
          <a:noFill/>
        </p:spPr>
        <p:txBody>
          <a:bodyPr wrap="square" rtlCol="0">
            <a:spAutoFit/>
          </a:bodyPr>
          <a:lstStyle/>
          <a:p>
            <a:r>
              <a:rPr lang="en-US" sz="1400" dirty="0"/>
              <a:t>By Stefan </a:t>
            </a:r>
            <a:r>
              <a:rPr lang="en-US" sz="1400" dirty="0" err="1"/>
              <a:t>Parviainen</a:t>
            </a:r>
            <a:r>
              <a:rPr lang="en-US" sz="1400" dirty="0"/>
              <a:t> - Own work, CC0, https://</a:t>
            </a:r>
            <a:r>
              <a:rPr lang="en-US" sz="1400" dirty="0" err="1"/>
              <a:t>commons.wikimedia.org</a:t>
            </a:r>
            <a:r>
              <a:rPr lang="en-US" sz="1400" dirty="0"/>
              <a:t>/w/</a:t>
            </a:r>
            <a:r>
              <a:rPr lang="en-US" sz="1400" dirty="0" err="1"/>
              <a:t>index.php?curid</a:t>
            </a:r>
            <a:r>
              <a:rPr lang="en-US" sz="1400" dirty="0"/>
              <a:t>=23666293</a:t>
            </a:r>
          </a:p>
        </p:txBody>
      </p:sp>
      <p:pic>
        <p:nvPicPr>
          <p:cNvPr id="9" name="Graphic 8">
            <a:extLst>
              <a:ext uri="{FF2B5EF4-FFF2-40B4-BE49-F238E27FC236}">
                <a16:creationId xmlns:a16="http://schemas.microsoft.com/office/drawing/2014/main" id="{B345F723-5093-6C30-7AB1-2841B8A87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2201" y="2795511"/>
            <a:ext cx="3671799" cy="2753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pic>
        <p:nvPicPr>
          <p:cNvPr id="11" name="Content Placeholder 10" descr="A picture containing sky&#10;&#10;Description automatically generated">
            <a:extLst>
              <a:ext uri="{FF2B5EF4-FFF2-40B4-BE49-F238E27FC236}">
                <a16:creationId xmlns:a16="http://schemas.microsoft.com/office/drawing/2014/main" id="{113A7119-A89D-5C49-B25F-05DDDE1967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23072" y="1196297"/>
            <a:ext cx="3380644" cy="3412081"/>
          </a:xfrm>
        </p:spPr>
      </p:pic>
      <p:pic>
        <p:nvPicPr>
          <p:cNvPr id="13" name="Picture 12">
            <a:extLst>
              <a:ext uri="{FF2B5EF4-FFF2-40B4-BE49-F238E27FC236}">
                <a16:creationId xmlns:a16="http://schemas.microsoft.com/office/drawing/2014/main" id="{779B1607-5F5F-524A-9760-3D2B3701D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64" y="2902338"/>
            <a:ext cx="5258445" cy="3724014"/>
          </a:xfrm>
          <a:prstGeom prst="rect">
            <a:avLst/>
          </a:prstGeom>
        </p:spPr>
      </p:pic>
    </p:spTree>
    <p:extLst>
      <p:ext uri="{BB962C8B-B14F-4D97-AF65-F5344CB8AC3E}">
        <p14:creationId xmlns:p14="http://schemas.microsoft.com/office/powerpoint/2010/main" val="20825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itle 3"/>
          <p:cNvSpPr>
            <a:spLocks noGrp="1"/>
          </p:cNvSpPr>
          <p:nvPr>
            <p:ph type="title"/>
          </p:nvPr>
        </p:nvSpPr>
        <p:spPr/>
        <p:txBody>
          <a:bodyPr/>
          <a:lstStyle/>
          <a:p>
            <a:r>
              <a:rPr lang="en-US" dirty="0"/>
              <a:t>Review </a:t>
            </a:r>
          </a:p>
        </p:txBody>
      </p:sp>
      <p:sp>
        <p:nvSpPr>
          <p:cNvPr id="5" name="Date Placeholder 4">
            <a:extLst>
              <a:ext uri="{FF2B5EF4-FFF2-40B4-BE49-F238E27FC236}">
                <a16:creationId xmlns:a16="http://schemas.microsoft.com/office/drawing/2014/main" id="{13858F1C-1B08-104B-925E-88735D747647}"/>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pic>
        <p:nvPicPr>
          <p:cNvPr id="8" name="Content Placeholder 7" descr="A person using a computer&#10;&#10;Description automatically generated with low confidence">
            <a:extLst>
              <a:ext uri="{FF2B5EF4-FFF2-40B4-BE49-F238E27FC236}">
                <a16:creationId xmlns:a16="http://schemas.microsoft.com/office/drawing/2014/main" id="{80C206FA-193C-214D-9686-785C84B68C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91618"/>
            <a:ext cx="4343400" cy="3341564"/>
          </a:xfrm>
        </p:spPr>
      </p:pic>
      <p:sp>
        <p:nvSpPr>
          <p:cNvPr id="2" name="TextBox 1">
            <a:extLst>
              <a:ext uri="{FF2B5EF4-FFF2-40B4-BE49-F238E27FC236}">
                <a16:creationId xmlns:a16="http://schemas.microsoft.com/office/drawing/2014/main" id="{A44A298F-910B-F74E-B7C4-386CD177C964}"/>
              </a:ext>
            </a:extLst>
          </p:cNvPr>
          <p:cNvSpPr txBox="1"/>
          <p:nvPr/>
        </p:nvSpPr>
        <p:spPr>
          <a:xfrm>
            <a:off x="301752" y="6292334"/>
            <a:ext cx="7976864" cy="369332"/>
          </a:xfrm>
          <a:prstGeom prst="rect">
            <a:avLst/>
          </a:prstGeom>
          <a:noFill/>
        </p:spPr>
        <p:txBody>
          <a:bodyPr wrap="none" rtlCol="0">
            <a:spAutoFit/>
          </a:bodyPr>
          <a:lstStyle/>
          <a:p>
            <a:r>
              <a:rPr lang="en-US" dirty="0"/>
              <a:t>Image source: </a:t>
            </a:r>
            <a:r>
              <a:rPr lang="en-US" sz="1200" dirty="0"/>
              <a:t>https://</a:t>
            </a:r>
            <a:r>
              <a:rPr lang="en-US" sz="1200" dirty="0" err="1"/>
              <a:t>commons.wikimedia.org</a:t>
            </a:r>
            <a:r>
              <a:rPr lang="en-US" sz="1200" dirty="0"/>
              <a:t>/wiki/File:HypertextEditingSystemConsoleBrownUniv1969.jpg</a:t>
            </a:r>
            <a:endParaRPr lang="en-US" dirty="0"/>
          </a:p>
        </p:txBody>
      </p:sp>
    </p:spTree>
    <p:extLst>
      <p:ext uri="{BB962C8B-B14F-4D97-AF65-F5344CB8AC3E}">
        <p14:creationId xmlns:p14="http://schemas.microsoft.com/office/powerpoint/2010/main" val="152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pic>
        <p:nvPicPr>
          <p:cNvPr id="7" name="Content Placeholder 6" descr="A person holding a microphone&#10;&#10;Description automatically generated with low confidence">
            <a:extLst>
              <a:ext uri="{FF2B5EF4-FFF2-40B4-BE49-F238E27FC236}">
                <a16:creationId xmlns:a16="http://schemas.microsoft.com/office/drawing/2014/main" id="{8C00E955-421E-8D42-B347-8760832A0F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15205" y="1600200"/>
            <a:ext cx="3209389" cy="4724400"/>
          </a:xfrm>
        </p:spPr>
      </p:pic>
      <p:sp>
        <p:nvSpPr>
          <p:cNvPr id="8" name="TextBox 7">
            <a:extLst>
              <a:ext uri="{FF2B5EF4-FFF2-40B4-BE49-F238E27FC236}">
                <a16:creationId xmlns:a16="http://schemas.microsoft.com/office/drawing/2014/main" id="{9F96CF95-D906-1C40-B3F2-AFC96C80DC64}"/>
              </a:ext>
            </a:extLst>
          </p:cNvPr>
          <p:cNvSpPr txBox="1"/>
          <p:nvPr/>
        </p:nvSpPr>
        <p:spPr>
          <a:xfrm>
            <a:off x="378503" y="6400800"/>
            <a:ext cx="8610049" cy="369332"/>
          </a:xfrm>
          <a:prstGeom prst="rect">
            <a:avLst/>
          </a:prstGeom>
          <a:noFill/>
        </p:spPr>
        <p:txBody>
          <a:bodyPr wrap="none" rtlCol="0">
            <a:spAutoFit/>
          </a:bodyPr>
          <a:lstStyle/>
          <a:p>
            <a:r>
              <a:rPr lang="en-US" dirty="0"/>
              <a:t>Image </a:t>
            </a:r>
            <a:r>
              <a:rPr lang="en-US" dirty="0" err="1"/>
              <a:t>Src</a:t>
            </a:r>
            <a:r>
              <a:rPr lang="en-US" dirty="0"/>
              <a:t>: </a:t>
            </a:r>
            <a:r>
              <a:rPr lang="en-US" sz="900" dirty="0"/>
              <a:t>https://</a:t>
            </a:r>
            <a:r>
              <a:rPr lang="en-US" sz="900" dirty="0" err="1"/>
              <a:t>en.wikipedia.org</a:t>
            </a:r>
            <a:r>
              <a:rPr lang="en-US" sz="900" dirty="0"/>
              <a:t>/wiki/Macintosh#/media/File:Steve_Jobs_and_Macintosh_computer,_January_1984,_by_Bernard_Gotfryd_-_edited.jpg</a:t>
            </a:r>
            <a:endParaRPr lang="en-US" dirty="0"/>
          </a:p>
        </p:txBody>
      </p:sp>
    </p:spTree>
    <p:extLst>
      <p:ext uri="{BB962C8B-B14F-4D97-AF65-F5344CB8AC3E}">
        <p14:creationId xmlns:p14="http://schemas.microsoft.com/office/powerpoint/2010/main" val="1591567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sp>
        <p:nvSpPr>
          <p:cNvPr id="9" name="Content Placeholder 8">
            <a:extLst>
              <a:ext uri="{FF2B5EF4-FFF2-40B4-BE49-F238E27FC236}">
                <a16:creationId xmlns:a16="http://schemas.microsoft.com/office/drawing/2014/main" id="{AC2DBDF2-E4C2-FC47-BAC6-0F67BF463A57}"/>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60D10A1E-0B6D-884D-8496-E79F4652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974" y="1150209"/>
            <a:ext cx="2883243" cy="5571266"/>
          </a:xfrm>
          <a:prstGeom prst="rect">
            <a:avLst/>
          </a:prstGeom>
        </p:spPr>
      </p:pic>
    </p:spTree>
    <p:extLst>
      <p:ext uri="{BB962C8B-B14F-4D97-AF65-F5344CB8AC3E}">
        <p14:creationId xmlns:p14="http://schemas.microsoft.com/office/powerpoint/2010/main" val="2016437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sp>
        <p:nvSpPr>
          <p:cNvPr id="9" name="Content Placeholder 8">
            <a:extLst>
              <a:ext uri="{FF2B5EF4-FFF2-40B4-BE49-F238E27FC236}">
                <a16:creationId xmlns:a16="http://schemas.microsoft.com/office/drawing/2014/main" id="{AC2DBDF2-E4C2-FC47-BAC6-0F67BF463A57}"/>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9C76BFEE-1734-834C-BE7D-EC2A5F825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974" y="1150209"/>
            <a:ext cx="2883243" cy="5571266"/>
          </a:xfrm>
          <a:prstGeom prst="rect">
            <a:avLst/>
          </a:prstGeom>
        </p:spPr>
      </p:pic>
    </p:spTree>
    <p:extLst>
      <p:ext uri="{BB962C8B-B14F-4D97-AF65-F5344CB8AC3E}">
        <p14:creationId xmlns:p14="http://schemas.microsoft.com/office/powerpoint/2010/main" val="363475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Platforms</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normAutofit/>
          </a:bodyPr>
          <a:lstStyle/>
          <a:p>
            <a:pPr>
              <a:buNone/>
            </a:pPr>
            <a:r>
              <a:rPr lang="en-US" dirty="0"/>
              <a:t>Platforms shrinking</a:t>
            </a:r>
          </a:p>
          <a:p>
            <a:r>
              <a:rPr lang="en-US" dirty="0">
                <a:solidFill>
                  <a:srgbClr val="FF7F00"/>
                </a:solidFill>
              </a:rPr>
              <a:t>How do smaller platforms drive evolution on left?</a:t>
            </a:r>
          </a:p>
          <a:p>
            <a:pPr lvl="1"/>
            <a:r>
              <a:rPr lang="en-US" dirty="0">
                <a:solidFill>
                  <a:srgbClr val="FF7F00"/>
                </a:solidFill>
              </a:rPr>
              <a:t>E.g. What size limit does a full-size mechanical keyboard impose?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1965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Platforms</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normAutofit/>
          </a:bodyPr>
          <a:lstStyle/>
          <a:p>
            <a:pPr>
              <a:buNone/>
            </a:pPr>
            <a:r>
              <a:rPr lang="en-US" dirty="0"/>
              <a:t>Platforms shrinking</a:t>
            </a:r>
          </a:p>
          <a:p>
            <a:r>
              <a:rPr lang="en-US" dirty="0"/>
              <a:t>Rooms and Racks</a:t>
            </a:r>
          </a:p>
          <a:p>
            <a:r>
              <a:rPr lang="en-US" dirty="0"/>
              <a:t>Desktops</a:t>
            </a:r>
          </a:p>
          <a:p>
            <a:r>
              <a:rPr lang="en-US" dirty="0"/>
              <a:t>Laptops</a:t>
            </a:r>
          </a:p>
          <a:p>
            <a:r>
              <a:rPr lang="en-US" dirty="0"/>
              <a:t>Tablets/phones</a:t>
            </a:r>
          </a:p>
          <a:p>
            <a:pPr lvl="1"/>
            <a:r>
              <a:rPr lang="en-US" dirty="0"/>
              <a:t>No physical keyboard</a:t>
            </a:r>
          </a:p>
          <a:p>
            <a:r>
              <a:rPr lang="en-US" dirty="0"/>
              <a:t>Watch</a:t>
            </a:r>
          </a:p>
          <a:p>
            <a:r>
              <a:rPr lang="en-US" dirty="0"/>
              <a:t>Glasses?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3567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4B62-114E-EA45-9D41-77A61849E65D}"/>
              </a:ext>
            </a:extLst>
          </p:cNvPr>
          <p:cNvSpPr>
            <a:spLocks noGrp="1"/>
          </p:cNvSpPr>
          <p:nvPr>
            <p:ph type="title"/>
          </p:nvPr>
        </p:nvSpPr>
        <p:spPr/>
        <p:txBody>
          <a:bodyPr/>
          <a:lstStyle/>
          <a:p>
            <a:r>
              <a:rPr lang="en-US" dirty="0"/>
              <a:t>Demand and Opportunity</a:t>
            </a:r>
          </a:p>
        </p:txBody>
      </p:sp>
      <p:sp>
        <p:nvSpPr>
          <p:cNvPr id="3" name="Content Placeholder 2">
            <a:extLst>
              <a:ext uri="{FF2B5EF4-FFF2-40B4-BE49-F238E27FC236}">
                <a16:creationId xmlns:a16="http://schemas.microsoft.com/office/drawing/2014/main" id="{01530575-E194-F743-970C-DCFC025230B7}"/>
              </a:ext>
            </a:extLst>
          </p:cNvPr>
          <p:cNvSpPr>
            <a:spLocks noGrp="1"/>
          </p:cNvSpPr>
          <p:nvPr>
            <p:ph sz="half" idx="1"/>
          </p:nvPr>
        </p:nvSpPr>
        <p:spPr/>
        <p:txBody>
          <a:bodyPr/>
          <a:lstStyle/>
          <a:p>
            <a:r>
              <a:rPr lang="en-US" dirty="0"/>
              <a:t>Demand</a:t>
            </a:r>
          </a:p>
          <a:p>
            <a:pPr lvl="1"/>
            <a:r>
              <a:rPr lang="en-US" dirty="0"/>
              <a:t>Shrinking platforms demand move beyond full-sized keyboard</a:t>
            </a:r>
          </a:p>
          <a:p>
            <a:pPr lvl="1"/>
            <a:r>
              <a:rPr lang="en-US" dirty="0"/>
              <a:t>Portability also demands less bulky inputs</a:t>
            </a:r>
          </a:p>
        </p:txBody>
      </p:sp>
      <p:sp>
        <p:nvSpPr>
          <p:cNvPr id="4" name="Content Placeholder 3">
            <a:extLst>
              <a:ext uri="{FF2B5EF4-FFF2-40B4-BE49-F238E27FC236}">
                <a16:creationId xmlns:a16="http://schemas.microsoft.com/office/drawing/2014/main" id="{E931116D-F074-0B4B-A874-943104794AE3}"/>
              </a:ext>
            </a:extLst>
          </p:cNvPr>
          <p:cNvSpPr>
            <a:spLocks noGrp="1"/>
          </p:cNvSpPr>
          <p:nvPr>
            <p:ph sz="half" idx="2"/>
          </p:nvPr>
        </p:nvSpPr>
        <p:spPr/>
        <p:txBody>
          <a:bodyPr/>
          <a:lstStyle/>
          <a:p>
            <a:r>
              <a:rPr lang="en-US" dirty="0"/>
              <a:t>Opportunity</a:t>
            </a:r>
          </a:p>
          <a:p>
            <a:pPr lvl="1"/>
            <a:r>
              <a:rPr lang="en-US" dirty="0"/>
              <a:t>New sensors </a:t>
            </a:r>
          </a:p>
          <a:p>
            <a:pPr lvl="1"/>
            <a:r>
              <a:rPr lang="en-US" dirty="0"/>
              <a:t>…with cheap processing to ”understand” complex/noisy signals</a:t>
            </a:r>
          </a:p>
          <a:p>
            <a:pPr lvl="1"/>
            <a:r>
              <a:rPr lang="en-US" dirty="0"/>
              <a:t>Direct computer with movement, voice, direct interaction with world</a:t>
            </a:r>
          </a:p>
        </p:txBody>
      </p:sp>
      <p:sp>
        <p:nvSpPr>
          <p:cNvPr id="5" name="Slide Number Placeholder 4">
            <a:extLst>
              <a:ext uri="{FF2B5EF4-FFF2-40B4-BE49-F238E27FC236}">
                <a16:creationId xmlns:a16="http://schemas.microsoft.com/office/drawing/2014/main" id="{499C91C1-1284-B44C-8304-A6DC64EF2C99}"/>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6" name="Date Placeholder 5">
            <a:extLst>
              <a:ext uri="{FF2B5EF4-FFF2-40B4-BE49-F238E27FC236}">
                <a16:creationId xmlns:a16="http://schemas.microsoft.com/office/drawing/2014/main" id="{EDF284A7-FB18-6A46-97DE-CE995B8691FF}"/>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630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voice control</a:t>
            </a:r>
          </a:p>
        </p:txBody>
      </p:sp>
      <p:sp>
        <p:nvSpPr>
          <p:cNvPr id="3" name="Content Placeholder 2"/>
          <p:cNvSpPr>
            <a:spLocks noGrp="1"/>
          </p:cNvSpPr>
          <p:nvPr>
            <p:ph idx="1"/>
          </p:nvPr>
        </p:nvSpPr>
        <p:spPr/>
        <p:txBody>
          <a:bodyPr/>
          <a:lstStyle/>
          <a:p>
            <a:r>
              <a:rPr lang="en-US" dirty="0" err="1"/>
              <a:t>Siri</a:t>
            </a:r>
            <a:endParaRPr lang="en-US" dirty="0"/>
          </a:p>
          <a:p>
            <a:r>
              <a:rPr lang="en-US" dirty="0"/>
              <a:t>Ok Google</a:t>
            </a:r>
          </a:p>
          <a:p>
            <a:r>
              <a:rPr lang="en-US" dirty="0" err="1"/>
              <a:t>Alexa</a:t>
            </a:r>
            <a:endParaRPr lang="en-US" dirty="0"/>
          </a:p>
          <a:p>
            <a:r>
              <a:rPr lang="en-US" dirty="0"/>
              <a:t>Voice Remote</a:t>
            </a:r>
          </a:p>
          <a:p>
            <a:endParaRPr lang="en-US" dirty="0"/>
          </a:p>
          <a:p>
            <a:r>
              <a:rPr lang="en-US" dirty="0"/>
              <a:t>Locally recognize “wake words”</a:t>
            </a:r>
          </a:p>
          <a:p>
            <a:pPr lvl="1"/>
            <a:r>
              <a:rPr lang="en-US" dirty="0"/>
              <a:t>Ship off to server farm for bulk speech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6" name="Picture 5" descr="A screenshot of a cell phone&#13;&#10;&#13;&#10;Description automatically generated">
            <a:extLst>
              <a:ext uri="{FF2B5EF4-FFF2-40B4-BE49-F238E27FC236}">
                <a16:creationId xmlns:a16="http://schemas.microsoft.com/office/drawing/2014/main" id="{2AEDF5CC-5AD5-DF4C-BD12-540EB687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388" y="1420050"/>
            <a:ext cx="5758164" cy="1781432"/>
          </a:xfrm>
          <a:prstGeom prst="rect">
            <a:avLst/>
          </a:prstGeom>
        </p:spPr>
      </p:pic>
      <p:sp>
        <p:nvSpPr>
          <p:cNvPr id="5" name="Date Placeholder 4">
            <a:extLst>
              <a:ext uri="{FF2B5EF4-FFF2-40B4-BE49-F238E27FC236}">
                <a16:creationId xmlns:a16="http://schemas.microsoft.com/office/drawing/2014/main" id="{84872A0D-74DC-2149-AC26-F1D0D8267FC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r>
              <a:rPr lang="en-US" dirty="0"/>
              <a:t> 4</a:t>
            </a:r>
          </a:p>
        </p:txBody>
      </p:sp>
      <p:sp>
        <p:nvSpPr>
          <p:cNvPr id="3" name="Content Placeholder 2"/>
          <p:cNvSpPr>
            <a:spLocks noGrp="1"/>
          </p:cNvSpPr>
          <p:nvPr>
            <p:ph idx="1"/>
          </p:nvPr>
        </p:nvSpPr>
        <p:spPr/>
        <p:txBody>
          <a:bodyPr/>
          <a:lstStyle/>
          <a:p>
            <a:r>
              <a:rPr lang="en-US" dirty="0">
                <a:solidFill>
                  <a:srgbClr val="FF6600"/>
                </a:solidFill>
              </a:rPr>
              <a:t>How GPS data ease data lookup for bus stop, schedule?</a:t>
            </a:r>
          </a:p>
          <a:p>
            <a:endParaRPr lang="en-US" dirty="0">
              <a:solidFill>
                <a:srgbClr val="FF6600"/>
              </a:solidFill>
            </a:endParaRPr>
          </a:p>
          <a:p>
            <a:r>
              <a:rPr lang="en-US" dirty="0">
                <a:solidFill>
                  <a:srgbClr val="FF6600"/>
                </a:solidFill>
              </a:rPr>
              <a:t>Compared to what must do without GPS data?</a:t>
            </a:r>
          </a:p>
          <a:p>
            <a:pPr lvl="1"/>
            <a:r>
              <a:rPr lang="en-US" dirty="0">
                <a:solidFill>
                  <a:srgbClr val="FF6600"/>
                </a:solidFill>
              </a:rPr>
              <a:t>(what does Google Maps do?)</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Date Placeholder 4">
            <a:extLst>
              <a:ext uri="{FF2B5EF4-FFF2-40B4-BE49-F238E27FC236}">
                <a16:creationId xmlns:a16="http://schemas.microsoft.com/office/drawing/2014/main" id="{9E629A02-BDF8-8342-8C97-1B0B1767B2D7}"/>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Awareness</a:t>
            </a:r>
          </a:p>
        </p:txBody>
      </p:sp>
      <p:sp>
        <p:nvSpPr>
          <p:cNvPr id="3" name="Content Placeholder 2"/>
          <p:cNvSpPr>
            <a:spLocks noGrp="1"/>
          </p:cNvSpPr>
          <p:nvPr>
            <p:ph idx="1"/>
          </p:nvPr>
        </p:nvSpPr>
        <p:spPr>
          <a:xfrm>
            <a:off x="304800" y="1554162"/>
            <a:ext cx="8938054" cy="4846638"/>
          </a:xfrm>
        </p:spPr>
        <p:txBody>
          <a:bodyPr/>
          <a:lstStyle/>
          <a:p>
            <a:r>
              <a:rPr lang="en-US" dirty="0"/>
              <a:t>Sense context</a:t>
            </a:r>
          </a:p>
          <a:p>
            <a:pPr lvl="1"/>
            <a:r>
              <a:rPr lang="en-US" dirty="0"/>
              <a:t>Can reduce information need to explicitly gather from user</a:t>
            </a:r>
          </a:p>
          <a:p>
            <a:pPr lvl="1"/>
            <a:r>
              <a:rPr lang="en-US" dirty="0"/>
              <a:t>Prioritize/reorder data presented</a:t>
            </a:r>
          </a:p>
          <a:p>
            <a:pPr lvl="2"/>
            <a:r>
              <a:rPr lang="en-US" dirty="0"/>
              <a:t>Know more about likely common case</a:t>
            </a:r>
          </a:p>
          <a:p>
            <a:r>
              <a:rPr lang="en-US" dirty="0">
                <a:solidFill>
                  <a:schemeClr val="tx1"/>
                </a:solidFill>
              </a:rPr>
              <a:t>Principle: </a:t>
            </a:r>
            <a:r>
              <a:rPr lang="en-US" b="0" dirty="0">
                <a:solidFill>
                  <a:schemeClr val="tx1"/>
                </a:solidFill>
              </a:rPr>
              <a:t>don’t ask user for information can obtain automatically.</a:t>
            </a:r>
            <a:endParaRPr lang="en-US" dirty="0">
              <a:solidFill>
                <a:schemeClr val="tx1"/>
              </a:solidFill>
            </a:endParaRPr>
          </a:p>
          <a:p>
            <a:r>
              <a:rPr lang="en-US" dirty="0">
                <a:solidFill>
                  <a:srgbClr val="FF6600"/>
                </a:solidFill>
              </a:rPr>
              <a:t>Other context examples?</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Date Placeholder 4">
            <a:extLst>
              <a:ext uri="{FF2B5EF4-FFF2-40B4-BE49-F238E27FC236}">
                <a16:creationId xmlns:a16="http://schemas.microsoft.com/office/drawing/2014/main" id="{E68F1C82-166D-3745-B4B3-7AA5D1400E42}"/>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a:t>
            </a:r>
            <a:br>
              <a:rPr lang="en-US" dirty="0"/>
            </a:br>
            <a:r>
              <a:rPr lang="en-US" dirty="0"/>
              <a:t>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3C26CDA7-1F2A-0945-B9EE-90151565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20" y="1180366"/>
            <a:ext cx="1744980" cy="3371810"/>
          </a:xfrm>
          <a:prstGeom prst="rect">
            <a:avLst/>
          </a:prstGeom>
        </p:spPr>
      </p:pic>
      <p:pic>
        <p:nvPicPr>
          <p:cNvPr id="6" name="Picture 5">
            <a:extLst>
              <a:ext uri="{FF2B5EF4-FFF2-40B4-BE49-F238E27FC236}">
                <a16:creationId xmlns:a16="http://schemas.microsoft.com/office/drawing/2014/main" id="{EF2C8E1D-B75E-C94E-92E3-CEC05AB85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74" y="4686288"/>
            <a:ext cx="2075626" cy="1556720"/>
          </a:xfrm>
          <a:prstGeom prst="rect">
            <a:avLst/>
          </a:prstGeom>
        </p:spPr>
      </p:pic>
      <p:sp>
        <p:nvSpPr>
          <p:cNvPr id="7" name="Date Placeholder 6">
            <a:extLst>
              <a:ext uri="{FF2B5EF4-FFF2-40B4-BE49-F238E27FC236}">
                <a16:creationId xmlns:a16="http://schemas.microsoft.com/office/drawing/2014/main" id="{218F6765-61E6-3946-88C3-92E7BDA43FAA}"/>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2704928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Input</a:t>
            </a:r>
          </a:p>
        </p:txBody>
      </p:sp>
      <p:sp>
        <p:nvSpPr>
          <p:cNvPr id="3" name="Content Placeholder 2"/>
          <p:cNvSpPr>
            <a:spLocks noGrp="1"/>
          </p:cNvSpPr>
          <p:nvPr>
            <p:ph idx="1"/>
          </p:nvPr>
        </p:nvSpPr>
        <p:spPr/>
        <p:txBody>
          <a:bodyPr/>
          <a:lstStyle/>
          <a:p>
            <a:r>
              <a:rPr lang="en-US" dirty="0"/>
              <a:t>Audio and Voice processing</a:t>
            </a:r>
          </a:p>
          <a:p>
            <a:r>
              <a:rPr lang="en-US" dirty="0"/>
              <a:t>Vision, Radar</a:t>
            </a:r>
          </a:p>
          <a:p>
            <a:r>
              <a:rPr lang="en-US" dirty="0"/>
              <a:t>Location</a:t>
            </a:r>
          </a:p>
          <a:p>
            <a:r>
              <a:rPr lang="en-US" dirty="0"/>
              <a:t>Motion (e.g. </a:t>
            </a:r>
            <a:r>
              <a:rPr lang="en-US" dirty="0" err="1"/>
              <a:t>fitbit</a:t>
            </a:r>
            <a:r>
              <a:rPr lang="en-US" dirty="0"/>
              <a:t>, </a:t>
            </a:r>
            <a:r>
              <a:rPr lang="en-US" dirty="0" err="1"/>
              <a:t>iWatch</a:t>
            </a:r>
            <a:r>
              <a:rPr lang="en-US" dirty="0"/>
              <a:t>)</a:t>
            </a:r>
          </a:p>
          <a:p>
            <a:r>
              <a:rPr lang="en-US" dirty="0"/>
              <a:t>Biometrics</a:t>
            </a:r>
          </a:p>
          <a:p>
            <a:r>
              <a:rPr lang="en-US" dirty="0"/>
              <a:t>Coupled with signal processing, cheap computation</a:t>
            </a:r>
          </a:p>
          <a:p>
            <a:r>
              <a:rPr lang="en-US" dirty="0"/>
              <a:t>Opportunity to take input from natural interactions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Date Placeholder 4">
            <a:extLst>
              <a:ext uri="{FF2B5EF4-FFF2-40B4-BE49-F238E27FC236}">
                <a16:creationId xmlns:a16="http://schemas.microsoft.com/office/drawing/2014/main" id="{2ECAD4D0-BC67-3749-BB39-F71BF04BE2C9}"/>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99226" y="1660089"/>
            <a:ext cx="8658225" cy="3691549"/>
          </a:xfrm>
        </p:spPr>
        <p:txBody>
          <a:bodyPr>
            <a:normAutofit fontScale="85000" lnSpcReduction="20000"/>
          </a:bodyPr>
          <a:lstStyle/>
          <a:p>
            <a:pPr eaLnBrk="1" hangingPunct="1"/>
            <a:r>
              <a:rPr lang="en-US" dirty="0"/>
              <a:t>Use the embedded camera and overlap synthesized images and animation.</a:t>
            </a:r>
          </a:p>
          <a:p>
            <a:pPr eaLnBrk="1" hangingPunct="1"/>
            <a:r>
              <a:rPr lang="en-US" dirty="0" err="1"/>
              <a:t>Pokemon</a:t>
            </a:r>
            <a:r>
              <a:rPr lang="en-US" dirty="0"/>
              <a:t> Go</a:t>
            </a:r>
          </a:p>
          <a:p>
            <a:pPr eaLnBrk="1" hangingPunct="1"/>
            <a:r>
              <a:rPr lang="en-US" dirty="0"/>
              <a:t>Need real-time feature tracking for </a:t>
            </a:r>
            <a:br>
              <a:rPr lang="en-US" dirty="0"/>
            </a:br>
            <a:r>
              <a:rPr lang="en-US" dirty="0"/>
              <a:t>registration.</a:t>
            </a:r>
          </a:p>
          <a:p>
            <a:pPr lvl="1" eaLnBrk="1" hangingPunct="1">
              <a:buFont typeface="Wingdings" pitchFamily="-101" charset="2"/>
              <a:buNone/>
            </a:pPr>
            <a:r>
              <a:rPr lang="en-US" dirty="0"/>
              <a:t>“Invisible Train”:</a:t>
            </a:r>
          </a:p>
          <a:p>
            <a:pPr lvl="1" eaLnBrk="1" hangingPunct="1">
              <a:buFont typeface="Wingdings" pitchFamily="-101" charset="2"/>
              <a:buNone/>
            </a:pPr>
            <a:r>
              <a:rPr lang="en-US" dirty="0" err="1"/>
              <a:t>Schmalstieg</a:t>
            </a:r>
            <a:r>
              <a:rPr lang="en-US" dirty="0"/>
              <a:t> and </a:t>
            </a:r>
          </a:p>
          <a:p>
            <a:pPr lvl="1" eaLnBrk="1" hangingPunct="1">
              <a:buFont typeface="Wingdings" pitchFamily="-101" charset="2"/>
              <a:buNone/>
            </a:pPr>
            <a:r>
              <a:rPr lang="en-US" dirty="0" err="1"/>
              <a:t>Reitmayr</a:t>
            </a:r>
            <a:r>
              <a:rPr lang="en-US" dirty="0"/>
              <a:t>, 2004</a:t>
            </a:r>
          </a:p>
          <a:p>
            <a:pPr lvl="1" eaLnBrk="1" hangingPunct="1">
              <a:buFont typeface="Wingdings" pitchFamily="-101" charset="2"/>
              <a:buNone/>
            </a:pPr>
            <a:r>
              <a:rPr lang="en-US" dirty="0"/>
              <a:t>    </a:t>
            </a:r>
          </a:p>
          <a:p>
            <a:pPr lvl="1" eaLnBrk="1" hangingPunct="1">
              <a:buFont typeface="Wingdings" pitchFamily="-101" charset="2"/>
              <a:buNone/>
            </a:pPr>
            <a:r>
              <a:rPr lang="en-US" dirty="0"/>
              <a:t>					 								      </a:t>
            </a:r>
          </a:p>
        </p:txBody>
      </p:sp>
      <p:sp>
        <p:nvSpPr>
          <p:cNvPr id="172035" name="Title 1"/>
          <p:cNvSpPr>
            <a:spLocks noGrp="1"/>
          </p:cNvSpPr>
          <p:nvPr>
            <p:ph type="title"/>
          </p:nvPr>
        </p:nvSpPr>
        <p:spPr/>
        <p:txBody>
          <a:bodyPr>
            <a:normAutofit fontScale="90000"/>
          </a:bodyPr>
          <a:lstStyle/>
          <a:p>
            <a:pPr eaLnBrk="1" fontAlgn="auto" hangingPunct="1">
              <a:spcAft>
                <a:spcPts val="0"/>
              </a:spcAft>
              <a:defRPr/>
            </a:pPr>
            <a:r>
              <a:rPr lang="en-US" dirty="0"/>
              <a:t>Augmented Reality with Portable Devices (Smartphone)</a:t>
            </a:r>
          </a:p>
        </p:txBody>
      </p:sp>
      <p:pic>
        <p:nvPicPr>
          <p:cNvPr id="34820" name="Picture 3"/>
          <p:cNvPicPr>
            <a:picLocks noChangeAspect="1" noChangeArrowheads="1"/>
          </p:cNvPicPr>
          <p:nvPr/>
        </p:nvPicPr>
        <p:blipFill>
          <a:blip r:embed="rId2"/>
          <a:srcRect/>
          <a:stretch>
            <a:fillRect/>
          </a:stretch>
        </p:blipFill>
        <p:spPr bwMode="auto">
          <a:xfrm>
            <a:off x="2731682" y="3796965"/>
            <a:ext cx="3629025" cy="2314575"/>
          </a:xfrm>
          <a:prstGeom prst="rect">
            <a:avLst/>
          </a:prstGeom>
          <a:noFill/>
          <a:ln w="9525">
            <a:noFill/>
            <a:miter lim="800000"/>
            <a:headEnd/>
            <a:tailEnd/>
          </a:ln>
        </p:spPr>
      </p:pic>
      <p:pic>
        <p:nvPicPr>
          <p:cNvPr id="34821" name="Picture 4"/>
          <p:cNvPicPr>
            <a:picLocks noChangeAspect="1" noChangeArrowheads="1"/>
          </p:cNvPicPr>
          <p:nvPr/>
        </p:nvPicPr>
        <p:blipFill>
          <a:blip r:embed="rId3"/>
          <a:srcRect/>
          <a:stretch>
            <a:fillRect/>
          </a:stretch>
        </p:blipFill>
        <p:spPr bwMode="auto">
          <a:xfrm>
            <a:off x="829088" y="4528878"/>
            <a:ext cx="1781175" cy="1752600"/>
          </a:xfrm>
          <a:prstGeom prst="rect">
            <a:avLst/>
          </a:prstGeom>
          <a:noFill/>
          <a:ln w="9525">
            <a:noFill/>
            <a:miter lim="800000"/>
            <a:headEnd/>
            <a:tailEnd/>
          </a:ln>
        </p:spPr>
      </p:pic>
      <p:sp>
        <p:nvSpPr>
          <p:cNvPr id="34822" name="Action Button: Custom 8">
            <a:hlinkClick r:id="rId4" highlightClick="1"/>
          </p:cNvPr>
          <p:cNvSpPr>
            <a:spLocks noChangeArrowheads="1"/>
          </p:cNvSpPr>
          <p:nvPr/>
        </p:nvSpPr>
        <p:spPr bwMode="auto">
          <a:xfrm>
            <a:off x="2544763" y="6550025"/>
            <a:ext cx="40544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rgbClr val="FFFFFF"/>
                </a:solidFill>
                <a:latin typeface="Constantia" pitchFamily="-101" charset="0"/>
              </a:rPr>
              <a:t>http://</a:t>
            </a:r>
            <a:r>
              <a:rPr lang="en-US" sz="1400" dirty="0" err="1">
                <a:solidFill>
                  <a:srgbClr val="FFFFFF"/>
                </a:solidFill>
                <a:latin typeface="Constantia" pitchFamily="-101" charset="0"/>
              </a:rPr>
              <a:t>www.youtube.com/watch?v</a:t>
            </a:r>
            <a:r>
              <a:rPr lang="en-US" sz="1400" dirty="0">
                <a:solidFill>
                  <a:srgbClr val="FFFFFF"/>
                </a:solidFill>
                <a:latin typeface="Constantia" pitchFamily="-101" charset="0"/>
              </a:rPr>
              <a:t>=zOS5Mbk_Iuc</a:t>
            </a:r>
          </a:p>
        </p:txBody>
      </p:sp>
      <p:sp>
        <p:nvSpPr>
          <p:cNvPr id="34823" name="Slide Number Placeholder 9"/>
          <p:cNvSpPr>
            <a:spLocks noGrp="1"/>
          </p:cNvSpPr>
          <p:nvPr>
            <p:ph type="sldNum" sz="quarter" idx="12"/>
          </p:nvPr>
        </p:nvSpPr>
        <p:spPr bwMode="auto">
          <a:noFill/>
          <a:ln>
            <a:miter lim="800000"/>
            <a:headEnd/>
            <a:tailEnd/>
          </a:ln>
        </p:spPr>
        <p:txBody>
          <a:bodyPr/>
          <a:lstStyle/>
          <a:p>
            <a:fld id="{FF693FC8-8F29-2547-8DF2-37BA179A2901}" type="slidenum">
              <a:rPr lang="en-US"/>
              <a:pPr/>
              <a:t>51</a:t>
            </a:fld>
            <a:endParaRPr lang="en-US"/>
          </a:p>
        </p:txBody>
      </p:sp>
      <p:sp>
        <p:nvSpPr>
          <p:cNvPr id="8" name="TextBox 7"/>
          <p:cNvSpPr txBox="1"/>
          <p:nvPr/>
        </p:nvSpPr>
        <p:spPr>
          <a:xfrm>
            <a:off x="0" y="5895872"/>
            <a:ext cx="1210901" cy="646331"/>
          </a:xfrm>
          <a:prstGeom prst="rect">
            <a:avLst/>
          </a:prstGeom>
          <a:noFill/>
        </p:spPr>
        <p:txBody>
          <a:bodyPr wrap="none" rtlCol="0">
            <a:spAutoFit/>
          </a:bodyPr>
          <a:lstStyle/>
          <a:p>
            <a:r>
              <a:rPr lang="en-US" dirty="0"/>
              <a:t>Overlaid</a:t>
            </a:r>
          </a:p>
          <a:p>
            <a:r>
              <a:rPr lang="en-US" dirty="0"/>
              <a:t>Directions</a:t>
            </a:r>
          </a:p>
        </p:txBody>
      </p:sp>
      <p:pic>
        <p:nvPicPr>
          <p:cNvPr id="9" name="Picture 8" descr="pokemon_go_image_mashable.jpg"/>
          <p:cNvPicPr>
            <a:picLocks noChangeAspect="1"/>
          </p:cNvPicPr>
          <p:nvPr/>
        </p:nvPicPr>
        <p:blipFill>
          <a:blip r:embed="rId5"/>
          <a:stretch>
            <a:fillRect/>
          </a:stretch>
        </p:blipFill>
        <p:spPr>
          <a:xfrm>
            <a:off x="6482126" y="2138064"/>
            <a:ext cx="2429010" cy="4318240"/>
          </a:xfrm>
          <a:prstGeom prst="rect">
            <a:avLst/>
          </a:prstGeom>
        </p:spPr>
      </p:pic>
      <p:sp>
        <p:nvSpPr>
          <p:cNvPr id="10" name="TextBox 9"/>
          <p:cNvSpPr txBox="1"/>
          <p:nvPr/>
        </p:nvSpPr>
        <p:spPr>
          <a:xfrm>
            <a:off x="2881486" y="1329743"/>
            <a:ext cx="6262514" cy="307777"/>
          </a:xfrm>
          <a:prstGeom prst="rect">
            <a:avLst/>
          </a:prstGeom>
          <a:noFill/>
        </p:spPr>
        <p:txBody>
          <a:bodyPr wrap="none" rtlCol="0">
            <a:spAutoFit/>
          </a:bodyPr>
          <a:lstStyle/>
          <a:p>
            <a:r>
              <a:rPr lang="en-US" sz="1400" dirty="0"/>
              <a:t>https://mashable.com/2016/07/10/john-hanke-pokemon-go/#edHFGDBS1kql</a:t>
            </a:r>
          </a:p>
        </p:txBody>
      </p:sp>
      <p:sp>
        <p:nvSpPr>
          <p:cNvPr id="2" name="Date Placeholder 1">
            <a:extLst>
              <a:ext uri="{FF2B5EF4-FFF2-40B4-BE49-F238E27FC236}">
                <a16:creationId xmlns:a16="http://schemas.microsoft.com/office/drawing/2014/main" id="{04B7A8FB-3142-E240-AD45-A95B782FF776}"/>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Augmented Reality</a:t>
            </a:r>
          </a:p>
        </p:txBody>
      </p:sp>
      <p:pic>
        <p:nvPicPr>
          <p:cNvPr id="5" name="Content Placeholder 4" descr="arcity4.jpg"/>
          <p:cNvPicPr>
            <a:picLocks noGrp="1" noChangeAspect="1"/>
          </p:cNvPicPr>
          <p:nvPr>
            <p:ph idx="1"/>
          </p:nvPr>
        </p:nvPicPr>
        <p:blipFill>
          <a:blip r:embed="rId2"/>
          <a:srcRect t="-20377" b="-20377"/>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6" name="TextBox 5"/>
          <p:cNvSpPr txBox="1"/>
          <p:nvPr/>
        </p:nvSpPr>
        <p:spPr>
          <a:xfrm>
            <a:off x="0" y="6519446"/>
            <a:ext cx="8734583" cy="338554"/>
          </a:xfrm>
          <a:prstGeom prst="rect">
            <a:avLst/>
          </a:prstGeom>
          <a:noFill/>
        </p:spPr>
        <p:txBody>
          <a:bodyPr wrap="none" rtlCol="0">
            <a:spAutoFit/>
          </a:bodyPr>
          <a:lstStyle/>
          <a:p>
            <a:r>
              <a:rPr lang="en-US" sz="1600" dirty="0">
                <a:solidFill>
                  <a:srgbClr val="FFFFFF"/>
                </a:solidFill>
              </a:rPr>
              <a:t>https://blippar.com/en/resources/blog/2017/11/06/welcome-ar-city-future-maps-and-navigation/</a:t>
            </a:r>
          </a:p>
        </p:txBody>
      </p:sp>
      <p:sp>
        <p:nvSpPr>
          <p:cNvPr id="7" name="TextBox 6"/>
          <p:cNvSpPr txBox="1"/>
          <p:nvPr/>
        </p:nvSpPr>
        <p:spPr>
          <a:xfrm>
            <a:off x="1555046" y="6012493"/>
            <a:ext cx="5739747" cy="369332"/>
          </a:xfrm>
          <a:prstGeom prst="rect">
            <a:avLst/>
          </a:prstGeom>
          <a:noFill/>
        </p:spPr>
        <p:txBody>
          <a:bodyPr wrap="none" rtlCol="0">
            <a:spAutoFit/>
          </a:bodyPr>
          <a:lstStyle/>
          <a:p>
            <a:r>
              <a:rPr lang="en-US" dirty="0"/>
              <a:t>(Doctor Who fans: search for augmented reality </a:t>
            </a:r>
            <a:r>
              <a:rPr lang="en-US" dirty="0" err="1"/>
              <a:t>tardis</a:t>
            </a:r>
            <a:r>
              <a:rPr lang="en-US" dirty="0"/>
              <a:t>)</a:t>
            </a:r>
          </a:p>
        </p:txBody>
      </p:sp>
      <p:sp>
        <p:nvSpPr>
          <p:cNvPr id="3" name="Date Placeholder 2">
            <a:extLst>
              <a:ext uri="{FF2B5EF4-FFF2-40B4-BE49-F238E27FC236}">
                <a16:creationId xmlns:a16="http://schemas.microsoft.com/office/drawing/2014/main" id="{DB59D953-F543-A142-90EE-271C9DFC476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E1699-50D5-C647-949A-C01F0A9D46E4}"/>
              </a:ext>
            </a:extLst>
          </p:cNvPr>
          <p:cNvSpPr>
            <a:spLocks noGrp="1"/>
          </p:cNvSpPr>
          <p:nvPr>
            <p:ph type="title"/>
          </p:nvPr>
        </p:nvSpPr>
        <p:spPr/>
        <p:txBody>
          <a:bodyPr/>
          <a:lstStyle/>
          <a:p>
            <a:r>
              <a:rPr lang="en-US" dirty="0">
                <a:solidFill>
                  <a:schemeClr val="tx1"/>
                </a:solidFill>
              </a:rPr>
              <a:t>UI and Moore’s Law</a:t>
            </a:r>
          </a:p>
        </p:txBody>
      </p:sp>
      <p:sp>
        <p:nvSpPr>
          <p:cNvPr id="6" name="Content Placeholder 5">
            <a:extLst>
              <a:ext uri="{FF2B5EF4-FFF2-40B4-BE49-F238E27FC236}">
                <a16:creationId xmlns:a16="http://schemas.microsoft.com/office/drawing/2014/main" id="{69639842-84C0-014D-B916-474F1BF0313C}"/>
              </a:ext>
            </a:extLst>
          </p:cNvPr>
          <p:cNvSpPr>
            <a:spLocks noGrp="1"/>
          </p:cNvSpPr>
          <p:nvPr>
            <p:ph idx="1"/>
          </p:nvPr>
        </p:nvSpPr>
        <p:spPr/>
        <p:txBody>
          <a:bodyPr>
            <a:normAutofit lnSpcReduction="10000"/>
          </a:bodyPr>
          <a:lstStyle/>
          <a:p>
            <a:r>
              <a:rPr lang="en-US" dirty="0">
                <a:solidFill>
                  <a:schemeClr val="tx1"/>
                </a:solidFill>
              </a:rPr>
              <a:t>Theme: </a:t>
            </a:r>
            <a:r>
              <a:rPr lang="en-US" b="0" dirty="0">
                <a:solidFill>
                  <a:schemeClr val="tx1"/>
                </a:solidFill>
              </a:rPr>
              <a:t>We should spend computation to ease human interaction</a:t>
            </a:r>
          </a:p>
          <a:p>
            <a:pPr lvl="1"/>
            <a:r>
              <a:rPr lang="en-US" b="1" dirty="0">
                <a:solidFill>
                  <a:schemeClr val="tx1"/>
                </a:solidFill>
              </a:rPr>
              <a:t>Past: </a:t>
            </a:r>
            <a:r>
              <a:rPr lang="en-US" dirty="0">
                <a:solidFill>
                  <a:schemeClr val="tx1"/>
                </a:solidFill>
              </a:rPr>
              <a:t>had to ask human to accommodate computer</a:t>
            </a:r>
          </a:p>
          <a:p>
            <a:pPr lvl="2"/>
            <a:r>
              <a:rPr lang="en-US" dirty="0">
                <a:solidFill>
                  <a:schemeClr val="tx1"/>
                </a:solidFill>
              </a:rPr>
              <a:t>Give it input in a way it could understand</a:t>
            </a:r>
          </a:p>
          <a:p>
            <a:pPr lvl="3"/>
            <a:r>
              <a:rPr lang="en-US" dirty="0">
                <a:solidFill>
                  <a:schemeClr val="tx1"/>
                </a:solidFill>
              </a:rPr>
              <a:t>E.g. punched cards</a:t>
            </a:r>
          </a:p>
          <a:p>
            <a:pPr lvl="3"/>
            <a:r>
              <a:rPr lang="en-US" dirty="0">
                <a:solidFill>
                  <a:schemeClr val="tx1"/>
                </a:solidFill>
              </a:rPr>
              <a:t>(pix from https://</a:t>
            </a:r>
            <a:r>
              <a:rPr lang="en-US" dirty="0" err="1">
                <a:solidFill>
                  <a:schemeClr val="tx1"/>
                </a:solidFill>
              </a:rPr>
              <a:t>commons.wikimedia.org</a:t>
            </a:r>
            <a:r>
              <a:rPr lang="en-US" dirty="0">
                <a:solidFill>
                  <a:schemeClr val="tx1"/>
                </a:solidFill>
              </a:rPr>
              <a:t>/wiki/</a:t>
            </a:r>
            <a:r>
              <a:rPr lang="en-US" dirty="0" err="1">
                <a:solidFill>
                  <a:schemeClr val="tx1"/>
                </a:solidFill>
              </a:rPr>
              <a:t>File:Used_Punchcard</a:t>
            </a:r>
            <a:r>
              <a:rPr lang="en-US" dirty="0">
                <a:solidFill>
                  <a:schemeClr val="tx1"/>
                </a:solidFill>
              </a:rPr>
              <a:t>_(5151286161).jpg)</a:t>
            </a:r>
          </a:p>
          <a:p>
            <a:pPr marL="457200" lvl="1" indent="0">
              <a:buNone/>
            </a:pPr>
            <a:endParaRPr lang="en-US" b="1" dirty="0">
              <a:solidFill>
                <a:schemeClr val="tx1"/>
              </a:solidFill>
            </a:endParaRPr>
          </a:p>
          <a:p>
            <a:pPr lvl="1"/>
            <a:r>
              <a:rPr lang="en-US" b="1" dirty="0">
                <a:solidFill>
                  <a:schemeClr val="tx1"/>
                </a:solidFill>
              </a:rPr>
              <a:t>Future: </a:t>
            </a:r>
            <a:r>
              <a:rPr lang="en-US" dirty="0">
                <a:solidFill>
                  <a:schemeClr val="tx1"/>
                </a:solidFill>
              </a:rPr>
              <a:t>should have computer do more to accommodate human in interaction</a:t>
            </a:r>
          </a:p>
          <a:p>
            <a:pPr lvl="2"/>
            <a:r>
              <a:rPr lang="en-US" dirty="0">
                <a:solidFill>
                  <a:schemeClr val="tx1"/>
                </a:solidFill>
              </a:rPr>
              <a:t>Reduce what human needs to do</a:t>
            </a:r>
          </a:p>
          <a:p>
            <a:pPr lvl="2"/>
            <a:r>
              <a:rPr lang="en-US" dirty="0">
                <a:solidFill>
                  <a:schemeClr val="tx1"/>
                </a:solidFill>
              </a:rPr>
              <a:t>Move interface closer to natural interaction for user</a:t>
            </a:r>
          </a:p>
          <a:p>
            <a:pPr lvl="3"/>
            <a:r>
              <a:rPr lang="en-US" dirty="0">
                <a:solidFill>
                  <a:schemeClr val="tx1"/>
                </a:solidFill>
              </a:rPr>
              <a:t>Voice, movement, vision, ….</a:t>
            </a:r>
          </a:p>
        </p:txBody>
      </p:sp>
      <p:sp>
        <p:nvSpPr>
          <p:cNvPr id="3" name="Slide Number Placeholder 2">
            <a:extLst>
              <a:ext uri="{FF2B5EF4-FFF2-40B4-BE49-F238E27FC236}">
                <a16:creationId xmlns:a16="http://schemas.microsoft.com/office/drawing/2014/main" id="{6FBB9E68-646A-CB4F-AEE2-65C0A6D5B230}"/>
              </a:ext>
            </a:extLst>
          </p:cNvPr>
          <p:cNvSpPr>
            <a:spLocks noGrp="1"/>
          </p:cNvSpPr>
          <p:nvPr>
            <p:ph type="sldNum" sz="quarter" idx="12"/>
          </p:nvPr>
        </p:nvSpPr>
        <p:spPr/>
        <p:txBody>
          <a:bodyPr/>
          <a:lstStyle/>
          <a:p>
            <a:fld id="{B6F15528-21DE-4FAA-801E-634DDDAF4B2B}" type="slidenum">
              <a:rPr lang="en-US" smtClean="0"/>
              <a:pPr/>
              <a:t>53</a:t>
            </a:fld>
            <a:endParaRPr lang="en-US"/>
          </a:p>
        </p:txBody>
      </p:sp>
      <p:sp>
        <p:nvSpPr>
          <p:cNvPr id="2" name="Date Placeholder 1">
            <a:extLst>
              <a:ext uri="{FF2B5EF4-FFF2-40B4-BE49-F238E27FC236}">
                <a16:creationId xmlns:a16="http://schemas.microsoft.com/office/drawing/2014/main" id="{145E96E4-B60C-D64C-82BF-921EE8D90A7A}"/>
              </a:ext>
            </a:extLst>
          </p:cNvPr>
          <p:cNvSpPr>
            <a:spLocks noGrp="1"/>
          </p:cNvSpPr>
          <p:nvPr>
            <p:ph type="dt" sz="half" idx="10"/>
          </p:nvPr>
        </p:nvSpPr>
        <p:spPr/>
        <p:txBody>
          <a:bodyPr/>
          <a:lstStyle/>
          <a:p>
            <a:r>
              <a:rPr lang="en-US"/>
              <a:t>Some contributions © 2018--2023 DeHon Based on slides © 2009--2017 Badler</a:t>
            </a:r>
          </a:p>
        </p:txBody>
      </p:sp>
      <p:pic>
        <p:nvPicPr>
          <p:cNvPr id="7" name="Picture 6" descr="A close up of a keyboard&#10;&#10;Description automatically generated with low confidence">
            <a:extLst>
              <a:ext uri="{FF2B5EF4-FFF2-40B4-BE49-F238E27FC236}">
                <a16:creationId xmlns:a16="http://schemas.microsoft.com/office/drawing/2014/main" id="{63240A49-45EE-D649-B773-141A43C2F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593" y="3274541"/>
            <a:ext cx="2982960" cy="1305805"/>
          </a:xfrm>
          <a:prstGeom prst="rect">
            <a:avLst/>
          </a:prstGeom>
        </p:spPr>
      </p:pic>
    </p:spTree>
    <p:extLst>
      <p:ext uri="{BB962C8B-B14F-4D97-AF65-F5344CB8AC3E}">
        <p14:creationId xmlns:p14="http://schemas.microsoft.com/office/powerpoint/2010/main" val="2028264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2018--2023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54</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fontScale="92500" lnSpcReduction="10000"/>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ease human interaction </a:t>
            </a:r>
          </a:p>
          <a:p>
            <a:pPr lvl="2"/>
            <a:r>
              <a:rPr lang="en-US" altLang="en-US" dirty="0"/>
              <a:t>…and spend more over time with Moore’s Law scaling</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a:p>
            <a:r>
              <a:rPr lang="en-US" altLang="en-US" dirty="0"/>
              <a:t>Important to test and get </a:t>
            </a:r>
            <a:r>
              <a:rPr lang="en-US" altLang="en-US" i="1" dirty="0"/>
              <a:t>representative</a:t>
            </a:r>
            <a:r>
              <a:rPr lang="en-US" altLang="en-US" dirty="0"/>
              <a:t> user feedback</a:t>
            </a:r>
          </a:p>
        </p:txBody>
      </p:sp>
    </p:spTree>
    <p:extLst>
      <p:ext uri="{BB962C8B-B14F-4D97-AF65-F5344CB8AC3E}">
        <p14:creationId xmlns:p14="http://schemas.microsoft.com/office/powerpoint/2010/main" val="1981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Labs</a:t>
            </a:r>
          </a:p>
        </p:txBody>
      </p:sp>
      <p:sp>
        <p:nvSpPr>
          <p:cNvPr id="3" name="Content Placeholder 2"/>
          <p:cNvSpPr>
            <a:spLocks noGrp="1"/>
          </p:cNvSpPr>
          <p:nvPr>
            <p:ph idx="1"/>
          </p:nvPr>
        </p:nvSpPr>
        <p:spPr>
          <a:xfrm>
            <a:off x="304800" y="1295400"/>
            <a:ext cx="8839200" cy="5105400"/>
          </a:xfrm>
        </p:spPr>
        <p:txBody>
          <a:bodyPr>
            <a:normAutofit/>
          </a:bodyPr>
          <a:lstStyle/>
          <a:p>
            <a:endParaRPr lang="en-US" b="0" dirty="0">
              <a:solidFill>
                <a:schemeClr val="tx1"/>
              </a:solidFill>
            </a:endParaRPr>
          </a:p>
          <a:p>
            <a:r>
              <a:rPr lang="en-US" b="0" dirty="0">
                <a:solidFill>
                  <a:schemeClr val="tx1"/>
                </a:solidFill>
              </a:rPr>
              <a:t>Lab 12 – Monday</a:t>
            </a:r>
          </a:p>
          <a:p>
            <a:pPr lvl="1"/>
            <a:r>
              <a:rPr lang="en-US" b="0" dirty="0">
                <a:solidFill>
                  <a:schemeClr val="tx1"/>
                </a:solidFill>
              </a:rPr>
              <a:t>Develop and analyze User Interface(s) for internet-connected devices</a:t>
            </a:r>
          </a:p>
          <a:p>
            <a:pPr lvl="2"/>
            <a:r>
              <a:rPr lang="en-US" dirty="0">
                <a:solidFill>
                  <a:schemeClr val="tx1"/>
                </a:solidFill>
              </a:rPr>
              <a:t>Networking to control</a:t>
            </a:r>
          </a:p>
          <a:p>
            <a:pPr lvl="2"/>
            <a:r>
              <a:rPr lang="en-US" dirty="0">
                <a:solidFill>
                  <a:schemeClr val="tx1"/>
                </a:solidFill>
              </a:rPr>
              <a:t>Develop GUI</a:t>
            </a:r>
          </a:p>
          <a:p>
            <a:pPr lvl="1"/>
            <a:r>
              <a:rPr lang="en-US" dirty="0">
                <a:solidFill>
                  <a:schemeClr val="tx1"/>
                </a:solidFill>
              </a:rPr>
              <a:t>More user-friendly interface than the engineer-friendly one we will use for Lab 11</a:t>
            </a:r>
          </a:p>
          <a:p>
            <a:pPr lvl="1"/>
            <a:r>
              <a:rPr lang="en-US" dirty="0">
                <a:solidFill>
                  <a:schemeClr val="tx1"/>
                </a:solidFill>
              </a:rPr>
              <a:t>Bring lab kits (including Lab 11 light switch)</a:t>
            </a:r>
          </a:p>
          <a:p>
            <a:endParaRPr lang="en-US" i="1" dirty="0">
              <a:solidFill>
                <a:schemeClr val="tx1"/>
              </a:solidFill>
            </a:endParaRPr>
          </a:p>
          <a:p>
            <a:pPr lvl="1"/>
            <a:endParaRPr lang="en-US" b="1" i="1" dirty="0"/>
          </a:p>
          <a:p>
            <a:endParaRPr lang="en-US" b="1"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
        <p:nvSpPr>
          <p:cNvPr id="4" name="Date Placeholder 3">
            <a:extLst>
              <a:ext uri="{FF2B5EF4-FFF2-40B4-BE49-F238E27FC236}">
                <a16:creationId xmlns:a16="http://schemas.microsoft.com/office/drawing/2014/main" id="{0880A7D6-142D-5F45-B7B6-81601A5942E5}"/>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2018--2023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56</a:t>
            </a:fld>
            <a:endParaRPr lang="en-US" altLang="en-US"/>
          </a:p>
        </p:txBody>
      </p:sp>
      <p:sp>
        <p:nvSpPr>
          <p:cNvPr id="414722" name="Rectangle 2"/>
          <p:cNvSpPr>
            <a:spLocks noGrp="1" noChangeArrowheads="1"/>
          </p:cNvSpPr>
          <p:nvPr>
            <p:ph type="title"/>
          </p:nvPr>
        </p:nvSpPr>
        <p:spPr/>
        <p:txBody>
          <a:bodyPr/>
          <a:lstStyle/>
          <a:p>
            <a:r>
              <a:rPr lang="en-US" altLang="en-US" dirty="0"/>
              <a:t>Learn More @ Penn</a:t>
            </a:r>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a:t>Courses</a:t>
            </a:r>
          </a:p>
          <a:p>
            <a:pPr lvl="1"/>
            <a:r>
              <a:rPr lang="en-US" altLang="en-US" dirty="0"/>
              <a:t>ESE5430 – Human Factors Engineering</a:t>
            </a:r>
          </a:p>
        </p:txBody>
      </p:sp>
    </p:spTree>
    <p:extLst>
      <p:ext uri="{BB962C8B-B14F-4D97-AF65-F5344CB8AC3E}">
        <p14:creationId xmlns:p14="http://schemas.microsoft.com/office/powerpoint/2010/main" val="1021303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1928-BCB4-D146-926D-F7939619EB9C}"/>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376B1AD3-8A8C-C54A-A06A-3CFCBBCAD733}"/>
              </a:ext>
            </a:extLst>
          </p:cNvPr>
          <p:cNvSpPr>
            <a:spLocks noGrp="1"/>
          </p:cNvSpPr>
          <p:nvPr>
            <p:ph idx="1"/>
          </p:nvPr>
        </p:nvSpPr>
        <p:spPr/>
        <p:txBody>
          <a:bodyPr/>
          <a:lstStyle/>
          <a:p>
            <a:r>
              <a:rPr lang="en-US" dirty="0"/>
              <a:t>Feedback including Lab</a:t>
            </a:r>
          </a:p>
        </p:txBody>
      </p:sp>
      <p:sp>
        <p:nvSpPr>
          <p:cNvPr id="4" name="Slide Number Placeholder 3">
            <a:extLst>
              <a:ext uri="{FF2B5EF4-FFF2-40B4-BE49-F238E27FC236}">
                <a16:creationId xmlns:a16="http://schemas.microsoft.com/office/drawing/2014/main" id="{A1BE3A28-5A3B-EB40-B5EE-A0E9DECA79E7}"/>
              </a:ext>
            </a:extLst>
          </p:cNvPr>
          <p:cNvSpPr>
            <a:spLocks noGrp="1"/>
          </p:cNvSpPr>
          <p:nvPr>
            <p:ph type="sldNum" sz="quarter" idx="12"/>
          </p:nvPr>
        </p:nvSpPr>
        <p:spPr/>
        <p:txBody>
          <a:bodyPr/>
          <a:lstStyle/>
          <a:p>
            <a:fld id="{B6F15528-21DE-4FAA-801E-634DDDAF4B2B}" type="slidenum">
              <a:rPr lang="en-US" smtClean="0"/>
              <a:pPr/>
              <a:t>57</a:t>
            </a:fld>
            <a:endParaRPr lang="en-US"/>
          </a:p>
        </p:txBody>
      </p:sp>
      <p:sp>
        <p:nvSpPr>
          <p:cNvPr id="5" name="Date Placeholder 4">
            <a:extLst>
              <a:ext uri="{FF2B5EF4-FFF2-40B4-BE49-F238E27FC236}">
                <a16:creationId xmlns:a16="http://schemas.microsoft.com/office/drawing/2014/main" id="{EADB1B85-9CEA-2D44-9421-E9A065566FF0}"/>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171947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Date Placeholder 4">
            <a:extLst>
              <a:ext uri="{FF2B5EF4-FFF2-40B4-BE49-F238E27FC236}">
                <a16:creationId xmlns:a16="http://schemas.microsoft.com/office/drawing/2014/main" id="{582F0184-B137-8844-BCFA-D46344819292}"/>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dirty="0"/>
              <a:t>Most product returns are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6</a:t>
            </a:fld>
            <a:endParaRPr lang="en-US"/>
          </a:p>
        </p:txBody>
      </p:sp>
      <p:sp>
        <p:nvSpPr>
          <p:cNvPr id="4" name="Date Placeholder 3">
            <a:extLst>
              <a:ext uri="{FF2B5EF4-FFF2-40B4-BE49-F238E27FC236}">
                <a16:creationId xmlns:a16="http://schemas.microsoft.com/office/drawing/2014/main" id="{89F0441C-EA70-C741-A876-7C44872343E9}"/>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22167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2" name="Date Placeholder 1">
            <a:extLst>
              <a:ext uri="{FF2B5EF4-FFF2-40B4-BE49-F238E27FC236}">
                <a16:creationId xmlns:a16="http://schemas.microsoft.com/office/drawing/2014/main" id="{C0E66D4C-DF51-164F-B2D0-075EA62188D1}"/>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291808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itle 3"/>
          <p:cNvSpPr>
            <a:spLocks noGrp="1"/>
          </p:cNvSpPr>
          <p:nvPr>
            <p:ph type="title"/>
          </p:nvPr>
        </p:nvSpPr>
        <p:spPr/>
        <p:txBody>
          <a:bodyPr/>
          <a:lstStyle/>
          <a:p>
            <a:r>
              <a:rPr lang="en-US" dirty="0"/>
              <a:t>Approach </a:t>
            </a:r>
          </a:p>
        </p:txBody>
      </p:sp>
      <p:sp>
        <p:nvSpPr>
          <p:cNvPr id="5" name="Date Placeholder 4">
            <a:extLst>
              <a:ext uri="{FF2B5EF4-FFF2-40B4-BE49-F238E27FC236}">
                <a16:creationId xmlns:a16="http://schemas.microsoft.com/office/drawing/2014/main" id="{56D300E4-1B25-9E45-8BC9-241474488938}"/>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83797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need to address (goals)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Time to perform task</a:t>
            </a:r>
          </a:p>
          <a:p>
            <a:r>
              <a:rPr lang="en-US" dirty="0"/>
              <a:t>User stress, including</a:t>
            </a:r>
          </a:p>
          <a:p>
            <a:pPr lvl="1"/>
            <a:r>
              <a:rPr lang="en-US" dirty="0"/>
              <a:t>Safety</a:t>
            </a:r>
          </a:p>
          <a:p>
            <a:pPr lvl="1"/>
            <a:r>
              <a:rPr lang="en-US" dirty="0"/>
              <a:t>Clarity of what happened</a:t>
            </a:r>
          </a:p>
          <a:p>
            <a:pPr lvl="2"/>
            <a:r>
              <a:rPr lang="en-US" dirty="0"/>
              <a:t>Why something didn’t happen</a:t>
            </a:r>
          </a:p>
          <a:p>
            <a:pPr lvl="1"/>
            <a:r>
              <a:rPr lang="en-US" dirty="0"/>
              <a:t>Ease of recovery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Date Placeholder 5">
            <a:extLst>
              <a:ext uri="{FF2B5EF4-FFF2-40B4-BE49-F238E27FC236}">
                <a16:creationId xmlns:a16="http://schemas.microsoft.com/office/drawing/2014/main" id="{F87ECC38-C1D5-CC47-A34A-98EBC8C43626}"/>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878984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37224</TotalTime>
  <Words>4085</Words>
  <Application>Microsoft Macintosh PowerPoint</Application>
  <PresentationFormat>On-screen Show (4:3)</PresentationFormat>
  <Paragraphs>595</Paragraphs>
  <Slides>58</Slides>
  <Notes>8</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Constantia</vt:lpstr>
      <vt:lpstr>Courier New</vt:lpstr>
      <vt:lpstr>Wingdings</vt:lpstr>
      <vt:lpstr>Wingdings 2</vt:lpstr>
      <vt:lpstr>ESE 578–</vt:lpstr>
      <vt:lpstr>PowerPoint Presentation</vt:lpstr>
      <vt:lpstr>Lecture Topics</vt:lpstr>
      <vt:lpstr>Course Map</vt:lpstr>
      <vt:lpstr>Review </vt:lpstr>
      <vt:lpstr>User Interface</vt:lpstr>
      <vt:lpstr>Most product returns are usability failures</vt:lpstr>
      <vt:lpstr>User vs. Implementer</vt:lpstr>
      <vt:lpstr>Approach </vt:lpstr>
      <vt:lpstr>Issues need to address (goals)</vt:lpstr>
      <vt:lpstr>How use Principles and Goals?</vt:lpstr>
      <vt:lpstr>Principles Must Be Considered in the Context of User Population</vt:lpstr>
      <vt:lpstr>Preclass 1</vt:lpstr>
      <vt:lpstr>Design Iterative</vt:lpstr>
      <vt:lpstr>Task-Centered Design</vt:lpstr>
      <vt:lpstr>User Analysis</vt:lpstr>
      <vt:lpstr>Analysis Techniques</vt:lpstr>
      <vt:lpstr>Task Analysis</vt:lpstr>
      <vt:lpstr>Example Task Analysis: Using PowerPoint</vt:lpstr>
      <vt:lpstr>Interviewing</vt:lpstr>
      <vt:lpstr>Ethnography</vt:lpstr>
      <vt:lpstr>Ethnographic Records</vt:lpstr>
      <vt:lpstr>Insights from Ethnography</vt:lpstr>
      <vt:lpstr>Prototyping and User Testing</vt:lpstr>
      <vt:lpstr>User Interface Prototyping</vt:lpstr>
      <vt:lpstr>Paper Prototyping</vt:lpstr>
      <vt:lpstr>Storyboard</vt:lpstr>
      <vt:lpstr>Storyboard</vt:lpstr>
      <vt:lpstr>Prototyping Techniques</vt:lpstr>
      <vt:lpstr>User Interface Evaluation</vt:lpstr>
      <vt:lpstr>Issues</vt:lpstr>
      <vt:lpstr>Issues  Quantitative Goals</vt:lpstr>
      <vt:lpstr>Preclass 2</vt:lpstr>
      <vt:lpstr>User Testing</vt:lpstr>
      <vt:lpstr>Task-Centered Design</vt:lpstr>
      <vt:lpstr>Technology Change</vt:lpstr>
      <vt:lpstr>UI and Moore’s Law</vt:lpstr>
      <vt:lpstr>Preclass 3</vt:lpstr>
      <vt:lpstr>Impact</vt:lpstr>
      <vt:lpstr>Evolution of Interaction</vt:lpstr>
      <vt:lpstr>Evolution of Interaction</vt:lpstr>
      <vt:lpstr>Evolution of Interaction</vt:lpstr>
      <vt:lpstr>Evolution of Interaction</vt:lpstr>
      <vt:lpstr>Evolution of Interaction</vt:lpstr>
      <vt:lpstr>Evolution of Platforms</vt:lpstr>
      <vt:lpstr>Evolution of Platforms</vt:lpstr>
      <vt:lpstr>Demand and Opportunity</vt:lpstr>
      <vt:lpstr>Rise of voice control</vt:lpstr>
      <vt:lpstr>Preclass 4</vt:lpstr>
      <vt:lpstr>Context Awareness</vt:lpstr>
      <vt:lpstr>Natural(?) Input</vt:lpstr>
      <vt:lpstr>Augmented Reality with Portable Devices (Smartphone)</vt:lpstr>
      <vt:lpstr>Augmented Reality</vt:lpstr>
      <vt:lpstr>UI and Moore’s Law</vt:lpstr>
      <vt:lpstr>Big Ideas</vt:lpstr>
      <vt:lpstr>Next Labs</vt:lpstr>
      <vt:lpstr>Learn More @ Penn</vt:lpstr>
      <vt:lpstr>Remember</vt:lpstr>
      <vt:lpstr>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833</cp:revision>
  <cp:lastPrinted>2023-04-18T13:47:29Z</cp:lastPrinted>
  <dcterms:created xsi:type="dcterms:W3CDTF">2018-04-25T12:40:53Z</dcterms:created>
  <dcterms:modified xsi:type="dcterms:W3CDTF">2023-04-19T14:40:09Z</dcterms:modified>
</cp:coreProperties>
</file>