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handoutMasterIdLst>
    <p:handoutMasterId r:id="rId57"/>
  </p:handoutMasterIdLst>
  <p:sldIdLst>
    <p:sldId id="307" r:id="rId2"/>
    <p:sldId id="505" r:id="rId3"/>
    <p:sldId id="519" r:id="rId4"/>
    <p:sldId id="518" r:id="rId5"/>
    <p:sldId id="516" r:id="rId6"/>
    <p:sldId id="517" r:id="rId7"/>
    <p:sldId id="520" r:id="rId8"/>
    <p:sldId id="521" r:id="rId9"/>
    <p:sldId id="522" r:id="rId10"/>
    <p:sldId id="524" r:id="rId11"/>
    <p:sldId id="523" r:id="rId12"/>
    <p:sldId id="515" r:id="rId13"/>
    <p:sldId id="605" r:id="rId14"/>
    <p:sldId id="525" r:id="rId15"/>
    <p:sldId id="531" r:id="rId16"/>
    <p:sldId id="530" r:id="rId17"/>
    <p:sldId id="533" r:id="rId18"/>
    <p:sldId id="532" r:id="rId19"/>
    <p:sldId id="529" r:id="rId20"/>
    <p:sldId id="534" r:id="rId21"/>
    <p:sldId id="557" r:id="rId22"/>
    <p:sldId id="535" r:id="rId23"/>
    <p:sldId id="526" r:id="rId24"/>
    <p:sldId id="536" r:id="rId25"/>
    <p:sldId id="559" r:id="rId26"/>
    <p:sldId id="537" r:id="rId27"/>
    <p:sldId id="538" r:id="rId28"/>
    <p:sldId id="588" r:id="rId29"/>
    <p:sldId id="587" r:id="rId30"/>
    <p:sldId id="568" r:id="rId31"/>
    <p:sldId id="569" r:id="rId32"/>
    <p:sldId id="560" r:id="rId33"/>
    <p:sldId id="561" r:id="rId34"/>
    <p:sldId id="589" r:id="rId35"/>
    <p:sldId id="590" r:id="rId36"/>
    <p:sldId id="539" r:id="rId37"/>
    <p:sldId id="610" r:id="rId38"/>
    <p:sldId id="542" r:id="rId39"/>
    <p:sldId id="556" r:id="rId40"/>
    <p:sldId id="548" r:id="rId41"/>
    <p:sldId id="528" r:id="rId42"/>
    <p:sldId id="543" r:id="rId43"/>
    <p:sldId id="546" r:id="rId44"/>
    <p:sldId id="544" r:id="rId45"/>
    <p:sldId id="540" r:id="rId46"/>
    <p:sldId id="549" r:id="rId47"/>
    <p:sldId id="550" r:id="rId48"/>
    <p:sldId id="570" r:id="rId49"/>
    <p:sldId id="562" r:id="rId50"/>
    <p:sldId id="551" r:id="rId51"/>
    <p:sldId id="552" r:id="rId52"/>
    <p:sldId id="510" r:id="rId53"/>
    <p:sldId id="606" r:id="rId54"/>
    <p:sldId id="612"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B800"/>
    <a:srgbClr val="0020F4"/>
    <a:srgbClr val="32B9FF"/>
    <a:srgbClr val="33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0" autoAdjust="0"/>
    <p:restoredTop sz="85008" autoAdjust="0"/>
  </p:normalViewPr>
  <p:slideViewPr>
    <p:cSldViewPr snapToGrid="0">
      <p:cViewPr>
        <p:scale>
          <a:sx n="84" d="100"/>
          <a:sy n="84" d="100"/>
        </p:scale>
        <p:origin x="2184"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D1B55-049B-42D7-8AA3-18C3C20C4336}" type="datetimeFigureOut">
              <a:rPr lang="en-US" smtClean="0"/>
              <a:pPr/>
              <a:t>4/23/23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A1EBE-2AF2-4254-AC3F-2FEB5D0CC4EF}" type="slidenum">
              <a:rPr lang="en-US" smtClean="0"/>
              <a:pPr/>
              <a:t>‹#›</a:t>
            </a:fld>
            <a:endParaRPr lang="en-US"/>
          </a:p>
        </p:txBody>
      </p:sp>
    </p:spTree>
    <p:extLst>
      <p:ext uri="{BB962C8B-B14F-4D97-AF65-F5344CB8AC3E}">
        <p14:creationId xmlns:p14="http://schemas.microsoft.com/office/powerpoint/2010/main" val="358324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55527-9B63-4AEC-8D52-31FEBD65D890}" type="datetimeFigureOut">
              <a:rPr lang="en-US" smtClean="0"/>
              <a:pPr/>
              <a:t>4/23/23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87388-6114-4FC4-A839-2F2181B23210}" type="slidenum">
              <a:rPr lang="en-US" smtClean="0"/>
              <a:pPr/>
              <a:t>‹#›</a:t>
            </a:fld>
            <a:endParaRPr lang="en-US"/>
          </a:p>
        </p:txBody>
      </p:sp>
    </p:spTree>
    <p:extLst>
      <p:ext uri="{BB962C8B-B14F-4D97-AF65-F5344CB8AC3E}">
        <p14:creationId xmlns:p14="http://schemas.microsoft.com/office/powerpoint/2010/main" val="1375340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583F7-7D16-AE46-97B7-605414FECD42}" type="slidenum">
              <a:rPr lang="en-US"/>
              <a:pPr/>
              <a:t>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8E9C-B7A5-2C40-9679-2B03633F8580}" type="slidenum">
              <a:rPr lang="en-US"/>
              <a:pPr/>
              <a:t>13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97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=gXlfXirQF3A</a:t>
            </a:r>
          </a:p>
        </p:txBody>
      </p:sp>
      <p:sp>
        <p:nvSpPr>
          <p:cNvPr id="4" name="Slide Number Placeholder 3"/>
          <p:cNvSpPr>
            <a:spLocks noGrp="1"/>
          </p:cNvSpPr>
          <p:nvPr>
            <p:ph type="sldNum" sz="quarter" idx="5"/>
          </p:nvPr>
        </p:nvSpPr>
        <p:spPr/>
        <p:txBody>
          <a:bodyPr/>
          <a:lstStyle/>
          <a:p>
            <a:fld id="{75587388-6114-4FC4-A839-2F2181B23210}" type="slidenum">
              <a:rPr lang="en-US" smtClean="0"/>
              <a:pPr/>
              <a:t>22</a:t>
            </a:fld>
            <a:endParaRPr lang="en-US"/>
          </a:p>
        </p:txBody>
      </p:sp>
    </p:spTree>
    <p:extLst>
      <p:ext uri="{BB962C8B-B14F-4D97-AF65-F5344CB8AC3E}">
        <p14:creationId xmlns:p14="http://schemas.microsoft.com/office/powerpoint/2010/main" val="215662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D53D6-93DC-404C-905F-F77BB3FDD501}" type="slidenum">
              <a:rPr lang="en-US"/>
              <a:pPr/>
              <a:t>53</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6476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r>
              <a:rPr lang="en-US"/>
              <a:t>ESE1500 Spring 2023</a:t>
            </a:r>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48260"/>
            <a:ext cx="9151620"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5899287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17870187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98804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p:cNvSpPr txBox="1"/>
          <p:nvPr/>
        </p:nvSpPr>
        <p:spPr>
          <a:xfrm>
            <a:off x="0" y="0"/>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
        <p:nvSpPr>
          <p:cNvPr id="22" name="Title 21"/>
          <p:cNvSpPr>
            <a:spLocks noGrp="1"/>
          </p:cNvSpPr>
          <p:nvPr>
            <p:ph type="title"/>
          </p:nvPr>
        </p:nvSpPr>
        <p:spPr/>
        <p:txBody>
          <a:bodyPr/>
          <a:lstStyle>
            <a:lvl1pPr>
              <a:defRPr b="1" cap="small" baseline="0"/>
            </a:lvl1pPr>
          </a:lstStyle>
          <a:p>
            <a:r>
              <a:rPr kumimoji="0" lang="en-US"/>
              <a:t>Click to edit Master title style</a:t>
            </a:r>
            <a:endParaRPr kumimoji="0" lang="en-US" dirty="0"/>
          </a:p>
        </p:txBody>
      </p:sp>
      <p:sp>
        <p:nvSpPr>
          <p:cNvPr id="27" name="Content Placeholder 26"/>
          <p:cNvSpPr>
            <a:spLocks noGrp="1"/>
          </p:cNvSpPr>
          <p:nvPr>
            <p:ph idx="1"/>
          </p:nvPr>
        </p:nvSpPr>
        <p:spPr>
          <a:xfrm>
            <a:off x="304800" y="1554162"/>
            <a:ext cx="8686800" cy="4846638"/>
          </a:xfrm>
        </p:spPr>
        <p:txBody>
          <a:bodyPr>
            <a:normAutofit/>
          </a:bodyPr>
          <a:lstStyle>
            <a:lvl1pPr>
              <a:defRPr sz="2800" b="1"/>
            </a:lvl1pPr>
            <a:lvl2pPr>
              <a:defRPr sz="2400"/>
            </a:lvl2pPr>
            <a:lvl3pPr>
              <a:defRPr sz="2000"/>
            </a:lvl3pPr>
            <a:lvl4pPr>
              <a:defRPr sz="18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5" name="Date Placeholder 24"/>
          <p:cNvSpPr>
            <a:spLocks noGrp="1"/>
          </p:cNvSpPr>
          <p:nvPr>
            <p:ph type="dt" sz="half" idx="10"/>
          </p:nvPr>
        </p:nvSpPr>
        <p:spPr/>
        <p:txBody>
          <a:bodyPr/>
          <a:lstStyle/>
          <a:p>
            <a:r>
              <a:rPr lang="en-US"/>
              <a:t>ESE1500 Spring 2023</a:t>
            </a:r>
          </a:p>
        </p:txBody>
      </p:sp>
      <p:sp>
        <p:nvSpPr>
          <p:cNvPr id="16" name="Slide Number Placeholder 15"/>
          <p:cNvSpPr>
            <a:spLocks noGrp="1"/>
          </p:cNvSpPr>
          <p:nvPr>
            <p:ph type="sldNum" sz="quarter" idx="12"/>
          </p:nvPr>
        </p:nvSpPr>
        <p:spPr>
          <a:xfrm>
            <a:off x="8229600" y="6534912"/>
            <a:ext cx="758952" cy="246888"/>
          </a:xfrm>
        </p:spPr>
        <p:txBody>
          <a:bodyPr/>
          <a:lstStyle>
            <a:lvl1pPr>
              <a:defRPr sz="1400" b="1"/>
            </a:lvl1pPr>
          </a:lstStyle>
          <a:p>
            <a:fld id="{B6F15528-21DE-4FAA-801E-634DDDAF4B2B}" type="slidenum">
              <a:rPr lang="en-US" smtClean="0"/>
              <a:pPr/>
              <a:t>‹#›</a:t>
            </a:fld>
            <a:endParaRPr lang="en-US"/>
          </a:p>
        </p:txBody>
      </p:sp>
      <p:sp>
        <p:nvSpPr>
          <p:cNvPr id="9" name="TextBox 8"/>
          <p:cNvSpPr txBox="1"/>
          <p:nvPr/>
        </p:nvSpPr>
        <p:spPr>
          <a:xfrm>
            <a:off x="0" y="6488668"/>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r>
              <a:rPr lang="en-US"/>
              <a:t>ESE1500 Spring 2023</a:t>
            </a:r>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cap="small" baseline="0"/>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r>
              <a:rPr lang="en-US"/>
              <a:t>ESE1500 Spring 2023</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r>
              <a:rPr lang="en-US"/>
              <a:t>ESE1500 Spring 2023</a:t>
            </a: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ESE1500 Spring 2023</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r>
              <a:rPr lang="en-US"/>
              <a:t>ESE1500 Spring 2023</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r>
              <a:rPr lang="en-US"/>
              <a:t>ESE1500 Spring 2023</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en-US"/>
              <a:t>ESE1500 Spring 2023</a:t>
            </a: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4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p:txStyles>
    <p:title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wmf"/><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www.copyright.gov/about/fee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182762" y="5178793"/>
            <a:ext cx="4961238" cy="531812"/>
          </a:xfrm>
        </p:spPr>
        <p:txBody>
          <a:bodyPr/>
          <a:lstStyle/>
          <a:p>
            <a:pPr algn="r"/>
            <a:r>
              <a:rPr lang="en-US" sz="1400" b="1">
                <a:solidFill>
                  <a:schemeClr val="tx1"/>
                </a:solidFill>
                <a:latin typeface="+mj-lt"/>
              </a:rPr>
              <a:t>ESE1500 Spring 2023</a:t>
            </a:r>
            <a:endParaRPr lang="en-US" sz="1400" b="1" dirty="0">
              <a:solidFill>
                <a:schemeClr val="tx1"/>
              </a:solidFill>
              <a:latin typeface="+mj-lt"/>
            </a:endParaRPr>
          </a:p>
        </p:txBody>
      </p:sp>
      <p:sp>
        <p:nvSpPr>
          <p:cNvPr id="8" name="Slide Number Placeholder 5"/>
          <p:cNvSpPr>
            <a:spLocks noGrp="1"/>
          </p:cNvSpPr>
          <p:nvPr>
            <p:ph type="sldNum" sz="quarter" idx="12"/>
          </p:nvPr>
        </p:nvSpPr>
        <p:spPr/>
        <p:txBody>
          <a:bodyPr/>
          <a:lstStyle/>
          <a:p>
            <a:fld id="{A2B5C20A-B789-3C45-8C0A-FDB5AD81E208}" type="slidenum">
              <a:rPr lang="en-US"/>
              <a:pPr/>
              <a:t>1</a:t>
            </a:fld>
            <a:endParaRPr lang="en-US"/>
          </a:p>
        </p:txBody>
      </p:sp>
      <p:sp>
        <p:nvSpPr>
          <p:cNvPr id="10" name="Title 1"/>
          <p:cNvSpPr txBox="1">
            <a:spLocks/>
          </p:cNvSpPr>
          <p:nvPr/>
        </p:nvSpPr>
        <p:spPr>
          <a:xfrm>
            <a:off x="381000" y="5410200"/>
            <a:ext cx="8458200" cy="1222375"/>
          </a:xfrm>
          <a:prstGeom prst="rect">
            <a:avLst/>
          </a:prstGeom>
        </p:spPr>
        <p:txBody>
          <a:bodyPr vert="horz" anchor="t">
            <a:normAutofit/>
          </a:bodyPr>
          <a:lst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3200" b="1" dirty="0"/>
              <a:t>ESE 1500 – </a:t>
            </a:r>
            <a:br>
              <a:rPr lang="en-US" sz="3200" b="1" dirty="0"/>
            </a:br>
            <a:r>
              <a:rPr lang="en-US" sz="3200" b="1" dirty="0"/>
              <a:t>Digital Audio Basics</a:t>
            </a:r>
          </a:p>
        </p:txBody>
      </p:sp>
      <p:sp>
        <p:nvSpPr>
          <p:cNvPr id="11" name="Subtitle 2"/>
          <p:cNvSpPr txBox="1">
            <a:spLocks/>
          </p:cNvSpPr>
          <p:nvPr/>
        </p:nvSpPr>
        <p:spPr>
          <a:xfrm>
            <a:off x="381000" y="4419600"/>
            <a:ext cx="8458200" cy="914400"/>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fontAlgn="auto">
              <a:spcAft>
                <a:spcPts val="0"/>
              </a:spcAft>
            </a:pPr>
            <a:r>
              <a:rPr lang="en-US" sz="2000" dirty="0"/>
              <a:t>Lecture #24 – Intellectual Property </a:t>
            </a:r>
          </a:p>
        </p:txBody>
      </p:sp>
      <p:pic>
        <p:nvPicPr>
          <p:cNvPr id="177156" name="Picture 4" descr="http://3.bp.blogspot.com/_CB5_yShYrgU/TPQ2GWHjoGI/AAAAAAAACAE/0eKUBuVC1Ls/s1600/digital%2Baudio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17" y="1470586"/>
            <a:ext cx="2906183" cy="2179638"/>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http://cdn6.igeeksblog.com/wp-content/uploads/Bose-SoundDock-Series-III-Best-iPhone-5-Speaker-Docks.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72"/>
          <a:stretch/>
        </p:blipFill>
        <p:spPr bwMode="auto">
          <a:xfrm>
            <a:off x="0" y="2143125"/>
            <a:ext cx="3419475" cy="2880137"/>
          </a:xfrm>
          <a:prstGeom prst="rect">
            <a:avLst/>
          </a:prstGeom>
          <a:noFill/>
          <a:extLst>
            <a:ext uri="{909E8E84-426E-40DD-AFC4-6F175D3DCCD1}">
              <a14:hiddenFill xmlns:a14="http://schemas.microsoft.com/office/drawing/2010/main">
                <a:solidFill>
                  <a:srgbClr val="FFFFFF"/>
                </a:solidFill>
              </a14:hiddenFill>
            </a:ext>
          </a:extLst>
        </p:spPr>
      </p:pic>
      <p:pic>
        <p:nvPicPr>
          <p:cNvPr id="177154" name="Picture 2" descr="http://www.sageaudio.com/blog/wp-content/uploads/2012/09/audio-mastering-digital-qua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149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y-nc-sa.png"/>
          <p:cNvPicPr>
            <a:picLocks noChangeAspect="1"/>
          </p:cNvPicPr>
          <p:nvPr/>
        </p:nvPicPr>
        <p:blipFill>
          <a:blip r:embed="rId6"/>
          <a:stretch>
            <a:fillRect/>
          </a:stretch>
        </p:blipFill>
        <p:spPr>
          <a:xfrm>
            <a:off x="6251391" y="6089587"/>
            <a:ext cx="2196244" cy="768413"/>
          </a:xfrm>
          <a:prstGeom prst="rect">
            <a:avLst/>
          </a:prstGeom>
        </p:spPr>
      </p:pic>
      <p:sp>
        <p:nvSpPr>
          <p:cNvPr id="12" name="Date Placeholder 3">
            <a:extLst>
              <a:ext uri="{FF2B5EF4-FFF2-40B4-BE49-F238E27FC236}">
                <a16:creationId xmlns:a16="http://schemas.microsoft.com/office/drawing/2014/main" id="{1F43FCB4-61AD-7E4E-B018-E5A78F20E5DC}"/>
              </a:ext>
            </a:extLst>
          </p:cNvPr>
          <p:cNvSpPr txBox="1">
            <a:spLocks/>
          </p:cNvSpPr>
          <p:nvPr/>
        </p:nvSpPr>
        <p:spPr>
          <a:xfrm>
            <a:off x="5201337" y="5469509"/>
            <a:ext cx="3712539" cy="482917"/>
          </a:xfrm>
          <a:prstGeom prst="rect">
            <a:avLst/>
          </a:prstGeom>
        </p:spPr>
        <p:txBody>
          <a:bodyPr vert="horz"/>
          <a:lstStyle>
            <a:defPPr>
              <a:defRPr lang="en-US"/>
            </a:defPPr>
            <a:lvl1pPr marL="0" algn="l" defTabSz="914400" rtl="0" eaLnBrk="1" latinLnBrk="0" hangingPunct="1">
              <a:defRPr kumimoji="0" sz="1200" kern="1200">
                <a:solidFill>
                  <a:schemeClr val="accent1">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tx1"/>
                </a:solidFill>
                <a:latin typeface="+mj-lt"/>
              </a:rPr>
              <a:t>Slides 2018--2023 </a:t>
            </a:r>
            <a:r>
              <a:rPr lang="en-US" sz="1400" b="1" dirty="0" err="1">
                <a:solidFill>
                  <a:schemeClr val="tx1"/>
                </a:solidFill>
                <a:latin typeface="+mj-lt"/>
              </a:rPr>
              <a:t>DeHon</a:t>
            </a:r>
            <a:endParaRPr lang="en-US" sz="1400" b="1" dirty="0">
              <a:solidFill>
                <a:schemeClr val="tx1"/>
              </a:solidFill>
              <a:latin typeface="+mj-lt"/>
            </a:endParaRPr>
          </a:p>
        </p:txBody>
      </p:sp>
    </p:spTree>
    <p:extLst>
      <p:ext uri="{BB962C8B-B14F-4D97-AF65-F5344CB8AC3E}">
        <p14:creationId xmlns:p14="http://schemas.microsoft.com/office/powerpoint/2010/main" val="417816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a:t>
            </a:r>
          </a:p>
        </p:txBody>
      </p:sp>
      <p:sp>
        <p:nvSpPr>
          <p:cNvPr id="3" name="Content Placeholder 2"/>
          <p:cNvSpPr>
            <a:spLocks noGrp="1"/>
          </p:cNvSpPr>
          <p:nvPr>
            <p:ph idx="1"/>
          </p:nvPr>
        </p:nvSpPr>
        <p:spPr/>
        <p:txBody>
          <a:bodyPr/>
          <a:lstStyle/>
          <a:p>
            <a:r>
              <a:rPr lang="en-US" dirty="0"/>
              <a:t>Intangible creations of human intellect</a:t>
            </a:r>
          </a:p>
          <a:p>
            <a:endParaRPr lang="en-US" dirty="0"/>
          </a:p>
          <a:p>
            <a:r>
              <a:rPr lang="en-US" dirty="0"/>
              <a:t>Have value</a:t>
            </a:r>
          </a:p>
          <a:p>
            <a:r>
              <a:rPr lang="en-US" dirty="0"/>
              <a:t>Don’t necessarily have physical embodiment on their own</a:t>
            </a: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Creators</a:t>
            </a:r>
          </a:p>
        </p:txBody>
      </p:sp>
      <p:sp>
        <p:nvSpPr>
          <p:cNvPr id="3" name="Content Placeholder 2"/>
          <p:cNvSpPr>
            <a:spLocks noGrp="1"/>
          </p:cNvSpPr>
          <p:nvPr>
            <p:ph idx="1"/>
          </p:nvPr>
        </p:nvSpPr>
        <p:spPr>
          <a:xfrm>
            <a:off x="194762" y="1323276"/>
            <a:ext cx="8686800" cy="5040485"/>
          </a:xfrm>
        </p:spPr>
        <p:txBody>
          <a:bodyPr>
            <a:normAutofit lnSpcReduction="10000"/>
          </a:bodyPr>
          <a:lstStyle/>
          <a:p>
            <a:r>
              <a:rPr lang="en-US" dirty="0"/>
              <a:t>As Engineers</a:t>
            </a:r>
          </a:p>
          <a:p>
            <a:pPr lvl="1"/>
            <a:r>
              <a:rPr lang="en-US" dirty="0"/>
              <a:t>Program, develop algorithms, design circuits</a:t>
            </a:r>
          </a:p>
          <a:p>
            <a:r>
              <a:rPr lang="en-US" dirty="0"/>
              <a:t>Almost everything we create will have this property</a:t>
            </a:r>
          </a:p>
          <a:p>
            <a:pPr lvl="1"/>
            <a:r>
              <a:rPr lang="en-US" dirty="0"/>
              <a:t>Value added is intellectual</a:t>
            </a:r>
          </a:p>
          <a:p>
            <a:pPr lvl="1"/>
            <a:r>
              <a:rPr lang="en-US" dirty="0"/>
              <a:t>Can be represented digitally in bits</a:t>
            </a:r>
          </a:p>
          <a:p>
            <a:pPr lvl="1"/>
            <a:r>
              <a:rPr lang="en-US" dirty="0"/>
              <a:t>Can (increasingly) be copied/reproduced cheaply</a:t>
            </a:r>
          </a:p>
          <a:p>
            <a:r>
              <a:rPr lang="en-US" dirty="0"/>
              <a:t>Easy to have impact</a:t>
            </a:r>
          </a:p>
          <a:p>
            <a:pPr lvl="1"/>
            <a:r>
              <a:rPr lang="en-US" dirty="0"/>
              <a:t>Our solutions can reach millions, billions</a:t>
            </a:r>
          </a:p>
          <a:p>
            <a:pPr lvl="1"/>
            <a:r>
              <a:rPr lang="en-US" dirty="0"/>
              <a:t>Decreasing physical barriers to propagation of solutions</a:t>
            </a:r>
          </a:p>
          <a:p>
            <a:r>
              <a:rPr lang="en-US" dirty="0">
                <a:solidFill>
                  <a:srgbClr val="FF0000"/>
                </a:solidFill>
              </a:rPr>
              <a:t>Challenge to protect and reward IP creators</a:t>
            </a:r>
          </a:p>
          <a:p>
            <a:pPr lvl="1"/>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accent3"/>
                </a:solidFill>
              </a:rPr>
              <a:t>Setup Need / Opportunity – What is IP</a:t>
            </a:r>
          </a:p>
          <a:p>
            <a:r>
              <a:rPr lang="en-US" dirty="0"/>
              <a:t>Where are we</a:t>
            </a:r>
          </a:p>
          <a:p>
            <a:r>
              <a:rPr lang="en-US" dirty="0"/>
              <a:t>Rationale for IP Protection – Why Protect</a:t>
            </a:r>
          </a:p>
          <a:p>
            <a:r>
              <a:rPr lang="en-US" dirty="0"/>
              <a:t>How protect?</a:t>
            </a:r>
          </a:p>
          <a:p>
            <a:pPr lvl="1"/>
            <a:r>
              <a:rPr lang="en-US" dirty="0"/>
              <a:t>Patents</a:t>
            </a:r>
          </a:p>
          <a:p>
            <a:pPr lvl="1"/>
            <a:r>
              <a:rPr lang="en-US" dirty="0">
                <a:solidFill>
                  <a:schemeClr val="tx1"/>
                </a:solidFill>
              </a:rPr>
              <a:t>Copyrights</a:t>
            </a:r>
          </a:p>
          <a:p>
            <a:pPr lvl="1"/>
            <a:r>
              <a:rPr lang="en-US" dirty="0">
                <a:solidFill>
                  <a:schemeClr val="tx1"/>
                </a:solidFill>
              </a:rPr>
              <a:t>Open Source</a:t>
            </a:r>
          </a:p>
          <a:p>
            <a:pPr lvl="1"/>
            <a:r>
              <a:rPr lang="en-US" dirty="0">
                <a:solidFill>
                  <a:schemeClr val="tx1"/>
                </a:solidFill>
              </a:rPr>
              <a:t>NDA</a:t>
            </a:r>
          </a:p>
          <a:p>
            <a:pPr lvl="1"/>
            <a:r>
              <a:rPr lang="en-US" dirty="0">
                <a:solidFill>
                  <a:schemeClr val="tx1"/>
                </a:solidFill>
              </a:rPr>
              <a:t>Licensing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Date Placeholder 4"/>
          <p:cNvSpPr>
            <a:spLocks noGrp="1"/>
          </p:cNvSpPr>
          <p:nvPr>
            <p:ph type="dt" sz="half" idx="10"/>
          </p:nvPr>
        </p:nvSpPr>
        <p:spPr/>
        <p:txBody>
          <a:bodyPr/>
          <a:lstStyle/>
          <a:p>
            <a:r>
              <a:rPr lang="en-US"/>
              <a:t>ESE1500 Spring 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Course Map</a:t>
            </a:r>
          </a:p>
        </p:txBody>
      </p:sp>
      <p:sp>
        <p:nvSpPr>
          <p:cNvPr id="7" name="Slide Number Placeholder 5"/>
          <p:cNvSpPr>
            <a:spLocks noGrp="1"/>
          </p:cNvSpPr>
          <p:nvPr>
            <p:ph type="sldNum" sz="quarter" idx="12"/>
          </p:nvPr>
        </p:nvSpPr>
        <p:spPr/>
        <p:txBody>
          <a:bodyPr/>
          <a:lstStyle/>
          <a:p>
            <a:fld id="{3DB5F412-9866-D249-BF71-6D9420ED886F}" type="slidenum">
              <a:rPr lang="en-US"/>
              <a:pPr/>
              <a:t>13</a:t>
            </a:fld>
            <a:endParaRPr lang="en-US"/>
          </a:p>
        </p:txBody>
      </p:sp>
      <p:pic>
        <p:nvPicPr>
          <p:cNvPr id="177154" name="Picture 2" descr="http://cdn.scratch.mit.edu/static/site/projects/thumbnails/32/25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3"/>
          <a:stretch/>
        </p:blipFill>
        <p:spPr bwMode="auto">
          <a:xfrm>
            <a:off x="0" y="1364906"/>
            <a:ext cx="1885388"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77156" name="Picture 4" descr="Loudspeaker and Waveform"/>
          <p:cNvPicPr>
            <a:picLocks noChangeAspect="1" noChangeArrowheads="1"/>
          </p:cNvPicPr>
          <p:nvPr/>
        </p:nvPicPr>
        <p:blipFill rotWithShape="1">
          <a:blip r:embed="rId4">
            <a:extLst>
              <a:ext uri="{28A0092B-C50C-407E-A947-70E740481C1C}">
                <a14:useLocalDpi xmlns:a14="http://schemas.microsoft.com/office/drawing/2010/main" val="0"/>
              </a:ext>
            </a:extLst>
          </a:blip>
          <a:srcRect l="10927" r="49086" b="59789"/>
          <a:stretch/>
        </p:blipFill>
        <p:spPr bwMode="auto">
          <a:xfrm>
            <a:off x="1676400" y="1364906"/>
            <a:ext cx="1188055"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4876800" y="1423343"/>
            <a:ext cx="1611775" cy="1376308"/>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375900"/>
            <a:ext cx="1177810" cy="65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34834"/>
          <a:stretch/>
        </p:blipFill>
        <p:spPr bwMode="auto">
          <a:xfrm>
            <a:off x="3844810" y="3337682"/>
            <a:ext cx="965911" cy="69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338250"/>
            <a:ext cx="1209675" cy="75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14" descr="http://hdwallres.com/wp-content/uploads/2013/10/internet-2014-PC-wallpaper.jpg"/>
          <p:cNvSpPr>
            <a:spLocks noChangeAspect="1" noChangeArrowheads="1"/>
          </p:cNvSpPr>
          <p:nvPr/>
        </p:nvSpPr>
        <p:spPr bwMode="auto">
          <a:xfrm>
            <a:off x="63500" y="-136525"/>
            <a:ext cx="7219950" cy="541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7170" name="Picture 18" descr="http://www.mushroomsys.com/websiteContent/graphics/DAP/cloudcomputin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209" y="3400480"/>
            <a:ext cx="1944532" cy="1552520"/>
          </a:xfrm>
          <a:prstGeom prst="rect">
            <a:avLst/>
          </a:prstGeom>
          <a:noFill/>
          <a:extLst>
            <a:ext uri="{909E8E84-426E-40DD-AFC4-6F175D3DCCD1}">
              <a14:hiddenFill xmlns:a14="http://schemas.microsoft.com/office/drawing/2010/main">
                <a:solidFill>
                  <a:srgbClr val="FFFFFF"/>
                </a:solidFill>
              </a14:hiddenFill>
            </a:ext>
          </a:extLst>
        </p:spPr>
      </p:pic>
      <p:pic>
        <p:nvPicPr>
          <p:cNvPr id="177173" name="Picture 21" descr="http://www.urmc.rochester.edu/libraries/miner/images/IPADwireless-network-symbo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t="12495" r="8970" b="16065"/>
          <a:stretch/>
        </p:blipFill>
        <p:spPr bwMode="auto">
          <a:xfrm rot="9787514">
            <a:off x="7619625" y="2771955"/>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61429" y="2362200"/>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sp>
        <p:nvSpPr>
          <p:cNvPr id="13" name="TextBox 12"/>
          <p:cNvSpPr txBox="1"/>
          <p:nvPr/>
        </p:nvSpPr>
        <p:spPr>
          <a:xfrm>
            <a:off x="6626735" y="528935"/>
            <a:ext cx="2212465" cy="461665"/>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10101001101</a:t>
            </a:r>
          </a:p>
        </p:txBody>
      </p:sp>
      <p:sp>
        <p:nvSpPr>
          <p:cNvPr id="32" name="Rectangle 31"/>
          <p:cNvSpPr/>
          <p:nvPr/>
        </p:nvSpPr>
        <p:spPr>
          <a:xfrm>
            <a:off x="6082658" y="3331356"/>
            <a:ext cx="755671" cy="81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17717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069" y="4788975"/>
            <a:ext cx="2309929" cy="16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3520" y="5017575"/>
            <a:ext cx="853773" cy="144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800" b="1" dirty="0">
                <a:solidFill>
                  <a:schemeClr val="tx1"/>
                </a:solidFill>
              </a:rPr>
              <a:t>EULA</a:t>
            </a:r>
          </a:p>
          <a:p>
            <a:pPr algn="ctr"/>
            <a:r>
              <a:rPr lang="en-US" sz="1800" b="1" dirty="0">
                <a:solidFill>
                  <a:schemeClr val="tx1"/>
                </a:solidFill>
              </a:rPr>
              <a:t>----------------</a:t>
            </a:r>
            <a:r>
              <a:rPr lang="en-US" sz="1800" b="1" i="1" dirty="0">
                <a:solidFill>
                  <a:schemeClr val="tx1"/>
                </a:solidFill>
              </a:rPr>
              <a:t>click</a:t>
            </a:r>
          </a:p>
          <a:p>
            <a:pPr algn="ctr"/>
            <a:r>
              <a:rPr lang="en-US" sz="1800" b="1" i="1" dirty="0">
                <a:solidFill>
                  <a:schemeClr val="tx1"/>
                </a:solidFill>
              </a:rPr>
              <a:t>OK</a:t>
            </a:r>
          </a:p>
        </p:txBody>
      </p:sp>
      <p:pic>
        <p:nvPicPr>
          <p:cNvPr id="37" name="Content Placeholder 9" descr="loudspkr.gif"/>
          <p:cNvPicPr>
            <a:picLocks noGrp="1" noChangeAspect="1"/>
          </p:cNvPicPr>
          <p:nvPr>
            <p:ph idx="1"/>
          </p:nvPr>
        </p:nvPicPr>
        <p:blipFill>
          <a:blip r:embed="rId12"/>
          <a:srcRect l="-20833" r="-20833"/>
          <a:stretch>
            <a:fillRect/>
          </a:stretch>
        </p:blipFill>
        <p:spPr>
          <a:xfrm flipH="1">
            <a:off x="1524000" y="4872017"/>
            <a:ext cx="2577606" cy="1364758"/>
          </a:xfrm>
        </p:spPr>
      </p:pic>
      <p:pic>
        <p:nvPicPr>
          <p:cNvPr id="39"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5041903" y="4981248"/>
            <a:ext cx="1281567" cy="1094341"/>
          </a:xfrm>
          <a:prstGeom prst="rect">
            <a:avLst/>
          </a:prstGeom>
          <a:noFill/>
          <a:ln w="9525">
            <a:noFill/>
            <a:miter lim="800000"/>
            <a:headEnd/>
            <a:tailEnd/>
          </a:ln>
          <a:effectLst/>
        </p:spPr>
      </p:pic>
      <p:pic>
        <p:nvPicPr>
          <p:cNvPr id="40" name="Picture 21" descr="http://www.urmc.rochester.edu/libraries/miner/images/IPADwireless-network-symbol.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8124" t="12495" r="8970" b="16065"/>
          <a:stretch/>
        </p:blipFill>
        <p:spPr bwMode="auto">
          <a:xfrm rot="2936238">
            <a:off x="6894380" y="4661437"/>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400800" y="5375943"/>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cxnSp>
        <p:nvCxnSpPr>
          <p:cNvPr id="17" name="Straight Connector 16"/>
          <p:cNvCxnSpPr/>
          <p:nvPr/>
        </p:nvCxnSpPr>
        <p:spPr>
          <a:xfrm flipV="1">
            <a:off x="2590800" y="2792878"/>
            <a:ext cx="400943" cy="850110"/>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6400800" y="2770674"/>
            <a:ext cx="437529" cy="565416"/>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10" idx="3"/>
            <a:endCxn id="30" idx="1"/>
          </p:cNvCxnSpPr>
          <p:nvPr/>
        </p:nvCxnSpPr>
        <p:spPr>
          <a:xfrm>
            <a:off x="6488575" y="2111497"/>
            <a:ext cx="1072854" cy="4334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2037" name="Rectangle 172036"/>
          <p:cNvSpPr/>
          <p:nvPr/>
        </p:nvSpPr>
        <p:spPr>
          <a:xfrm>
            <a:off x="5334000" y="1066800"/>
            <a:ext cx="728084" cy="400110"/>
          </a:xfrm>
          <a:prstGeom prst="rect">
            <a:avLst/>
          </a:prstGeom>
        </p:spPr>
        <p:txBody>
          <a:bodyPr wrap="none">
            <a:spAutoFit/>
          </a:bodyPr>
          <a:lstStyle/>
          <a:p>
            <a:r>
              <a:rPr lang="en-US" sz="2000" b="1" dirty="0">
                <a:latin typeface="+mj-lt"/>
              </a:rPr>
              <a:t>CPU</a:t>
            </a:r>
            <a:endParaRPr lang="en-US" sz="2000" dirty="0">
              <a:latin typeface="+mj-lt"/>
            </a:endParaRPr>
          </a:p>
        </p:txBody>
      </p:sp>
      <p:cxnSp>
        <p:nvCxnSpPr>
          <p:cNvPr id="66" name="Straight Arrow Connector 65"/>
          <p:cNvCxnSpPr>
            <a:endCxn id="4" idx="1"/>
          </p:cNvCxnSpPr>
          <p:nvPr/>
        </p:nvCxnSpPr>
        <p:spPr>
          <a:xfrm flipV="1">
            <a:off x="3739949" y="2094953"/>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V="1">
            <a:off x="4654349" y="2090976"/>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3962400" y="1614573"/>
            <a:ext cx="762000" cy="9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t>
            </a:r>
          </a:p>
        </p:txBody>
      </p:sp>
      <p:pic>
        <p:nvPicPr>
          <p:cNvPr id="17716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a:off x="2857500" y="1337716"/>
            <a:ext cx="9525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a:xfrm>
            <a:off x="2667000" y="3962400"/>
            <a:ext cx="1067921" cy="400110"/>
          </a:xfrm>
          <a:prstGeom prst="rect">
            <a:avLst/>
          </a:prstGeom>
        </p:spPr>
        <p:txBody>
          <a:bodyPr wrap="none">
            <a:spAutoFit/>
          </a:bodyPr>
          <a:lstStyle/>
          <a:p>
            <a:r>
              <a:rPr lang="en-US" sz="2000" b="1" dirty="0">
                <a:latin typeface="+mj-lt"/>
              </a:rPr>
              <a:t>sample</a:t>
            </a:r>
            <a:endParaRPr lang="en-US" sz="2000" dirty="0">
              <a:latin typeface="+mj-lt"/>
            </a:endParaRPr>
          </a:p>
        </p:txBody>
      </p:sp>
      <p:sp>
        <p:nvSpPr>
          <p:cNvPr id="74" name="Rectangle 73"/>
          <p:cNvSpPr/>
          <p:nvPr/>
        </p:nvSpPr>
        <p:spPr>
          <a:xfrm>
            <a:off x="3899024" y="2971800"/>
            <a:ext cx="1005403" cy="461665"/>
          </a:xfrm>
          <a:prstGeom prst="rect">
            <a:avLst/>
          </a:prstGeom>
        </p:spPr>
        <p:txBody>
          <a:bodyPr wrap="none">
            <a:spAutoFit/>
          </a:bodyPr>
          <a:lstStyle/>
          <a:p>
            <a:pPr algn="ctr"/>
            <a:r>
              <a:rPr lang="en-US" sz="1200" b="1" dirty="0">
                <a:latin typeface="+mj-lt"/>
              </a:rPr>
              <a:t>domain </a:t>
            </a:r>
          </a:p>
          <a:p>
            <a:pPr algn="ctr"/>
            <a:r>
              <a:rPr lang="en-US" sz="1200" b="1" dirty="0">
                <a:latin typeface="+mj-lt"/>
              </a:rPr>
              <a:t>conversion</a:t>
            </a:r>
            <a:endParaRPr lang="en-US" sz="1200" dirty="0">
              <a:latin typeface="+mj-lt"/>
            </a:endParaRPr>
          </a:p>
        </p:txBody>
      </p:sp>
      <p:cxnSp>
        <p:nvCxnSpPr>
          <p:cNvPr id="75" name="Straight Connector 74"/>
          <p:cNvCxnSpPr/>
          <p:nvPr/>
        </p:nvCxnSpPr>
        <p:spPr>
          <a:xfrm flipV="1">
            <a:off x="6219357" y="4162455"/>
            <a:ext cx="618972" cy="905123"/>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H="1" flipV="1">
            <a:off x="2590800" y="4095516"/>
            <a:ext cx="393372" cy="78538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2051" name="Right Brace 172050"/>
          <p:cNvSpPr/>
          <p:nvPr/>
        </p:nvSpPr>
        <p:spPr>
          <a:xfrm rot="5400000">
            <a:off x="5423438" y="4432838"/>
            <a:ext cx="506924" cy="3428999"/>
          </a:xfrm>
          <a:prstGeom prst="rightBrace">
            <a:avLst>
              <a:gd name="adj1" fmla="val 8333"/>
              <a:gd name="adj2" fmla="val 11363"/>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6" name="Rectangle 85"/>
          <p:cNvSpPr/>
          <p:nvPr/>
        </p:nvSpPr>
        <p:spPr>
          <a:xfrm>
            <a:off x="6963595" y="6200001"/>
            <a:ext cx="2180405" cy="276999"/>
          </a:xfrm>
          <a:prstGeom prst="rect">
            <a:avLst/>
          </a:prstGeom>
        </p:spPr>
        <p:txBody>
          <a:bodyPr wrap="none">
            <a:spAutoFit/>
          </a:bodyPr>
          <a:lstStyle/>
          <a:p>
            <a:pPr algn="ctr"/>
            <a:r>
              <a:rPr lang="en-US" sz="1200" b="1" dirty="0">
                <a:latin typeface="+mj-lt"/>
              </a:rPr>
              <a:t>MP3 Player / iPhone / Droid</a:t>
            </a:r>
            <a:endParaRPr lang="en-US" sz="1200" dirty="0">
              <a:latin typeface="+mj-lt"/>
            </a:endParaRPr>
          </a:p>
        </p:txBody>
      </p:sp>
      <p:sp>
        <p:nvSpPr>
          <p:cNvPr id="88" name="TextBox 87"/>
          <p:cNvSpPr txBox="1"/>
          <p:nvPr/>
        </p:nvSpPr>
        <p:spPr>
          <a:xfrm rot="1293133">
            <a:off x="6333270" y="2269482"/>
            <a:ext cx="1207382" cy="276999"/>
          </a:xfrm>
          <a:prstGeom prst="rect">
            <a:avLst/>
          </a:prstGeom>
          <a:noFill/>
        </p:spPr>
        <p:txBody>
          <a:bodyPr wrap="none" rtlCol="0">
            <a:spAutoFit/>
          </a:bodyPr>
          <a:lstStyle/>
          <a:p>
            <a:r>
              <a:rPr lang="en-US" sz="1200" b="1" dirty="0">
                <a:latin typeface="Courier New" panose="02070309020205020404" pitchFamily="49" charset="0"/>
                <a:cs typeface="Courier New" panose="02070309020205020404" pitchFamily="49" charset="0"/>
              </a:rPr>
              <a:t>10101001101</a:t>
            </a:r>
          </a:p>
        </p:txBody>
      </p:sp>
      <p:sp>
        <p:nvSpPr>
          <p:cNvPr id="172052" name="TextBox 172051"/>
          <p:cNvSpPr txBox="1"/>
          <p:nvPr/>
        </p:nvSpPr>
        <p:spPr>
          <a:xfrm rot="2700000">
            <a:off x="5923325" y="3530654"/>
            <a:ext cx="1074333" cy="338554"/>
          </a:xfrm>
          <a:prstGeom prst="rect">
            <a:avLst/>
          </a:prstGeom>
          <a:noFill/>
        </p:spPr>
        <p:txBody>
          <a:bodyPr wrap="none" rtlCol="0">
            <a:spAutoFit/>
          </a:bodyPr>
          <a:lstStyle/>
          <a:p>
            <a:r>
              <a:rPr lang="en-US" sz="1600" dirty="0">
                <a:latin typeface="+mj-lt"/>
              </a:rPr>
              <a:t>compress</a:t>
            </a:r>
          </a:p>
        </p:txBody>
      </p:sp>
      <p:sp>
        <p:nvSpPr>
          <p:cNvPr id="90" name="Rectangle 89"/>
          <p:cNvSpPr/>
          <p:nvPr/>
        </p:nvSpPr>
        <p:spPr>
          <a:xfrm>
            <a:off x="3979427" y="3962400"/>
            <a:ext cx="668773" cy="400110"/>
          </a:xfrm>
          <a:prstGeom prst="rect">
            <a:avLst/>
          </a:prstGeom>
        </p:spPr>
        <p:txBody>
          <a:bodyPr wrap="none">
            <a:spAutoFit/>
          </a:bodyPr>
          <a:lstStyle/>
          <a:p>
            <a:r>
              <a:rPr lang="en-US" sz="2000" b="1" dirty="0" err="1">
                <a:latin typeface="+mj-lt"/>
              </a:rPr>
              <a:t>freq</a:t>
            </a:r>
            <a:endParaRPr lang="en-US" sz="2000" dirty="0">
              <a:latin typeface="+mj-lt"/>
            </a:endParaRPr>
          </a:p>
        </p:txBody>
      </p:sp>
      <p:sp>
        <p:nvSpPr>
          <p:cNvPr id="172054" name="Rectangle 172053"/>
          <p:cNvSpPr/>
          <p:nvPr/>
        </p:nvSpPr>
        <p:spPr>
          <a:xfrm>
            <a:off x="4889362" y="3962400"/>
            <a:ext cx="1130438" cy="584775"/>
          </a:xfrm>
          <a:prstGeom prst="rect">
            <a:avLst/>
          </a:prstGeom>
        </p:spPr>
        <p:txBody>
          <a:bodyPr wrap="none">
            <a:spAutoFit/>
          </a:bodyPr>
          <a:lstStyle/>
          <a:p>
            <a:pPr algn="ctr"/>
            <a:r>
              <a:rPr lang="en-US" sz="1600" b="1" dirty="0" err="1">
                <a:latin typeface="+mj-lt"/>
              </a:rPr>
              <a:t>pyscho</a:t>
            </a:r>
            <a:r>
              <a:rPr lang="en-US" sz="1600" b="1" dirty="0">
                <a:latin typeface="+mj-lt"/>
              </a:rPr>
              <a:t>-</a:t>
            </a:r>
          </a:p>
          <a:p>
            <a:pPr algn="ctr"/>
            <a:r>
              <a:rPr lang="en-US" sz="1600" b="1" dirty="0">
                <a:latin typeface="+mj-lt"/>
              </a:rPr>
              <a:t>acoustics</a:t>
            </a:r>
            <a:endParaRPr lang="en-US" sz="1600" dirty="0">
              <a:latin typeface="+mj-lt"/>
            </a:endParaRPr>
          </a:p>
        </p:txBody>
      </p:sp>
      <p:cxnSp>
        <p:nvCxnSpPr>
          <p:cNvPr id="94" name="Straight Arrow Connector 93"/>
          <p:cNvCxnSpPr/>
          <p:nvPr/>
        </p:nvCxnSpPr>
        <p:spPr>
          <a:xfrm flipH="1">
            <a:off x="3729548"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4038600" y="5170985"/>
            <a:ext cx="615026" cy="775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D/A</a:t>
            </a:r>
          </a:p>
        </p:txBody>
      </p:sp>
      <p:cxnSp>
        <p:nvCxnSpPr>
          <p:cNvPr id="99" name="Straight Arrow Connector 98"/>
          <p:cNvCxnSpPr/>
          <p:nvPr/>
        </p:nvCxnSpPr>
        <p:spPr>
          <a:xfrm flipH="1">
            <a:off x="4654642"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0" name="Straight Arrow Connector 99"/>
          <p:cNvCxnSpPr>
            <a:stCxn id="41" idx="1"/>
          </p:cNvCxnSpPr>
          <p:nvPr/>
        </p:nvCxnSpPr>
        <p:spPr>
          <a:xfrm flipH="1">
            <a:off x="6244148" y="5558709"/>
            <a:ext cx="1566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3200400" y="1090568"/>
            <a:ext cx="654346" cy="400110"/>
          </a:xfrm>
          <a:prstGeom prst="rect">
            <a:avLst/>
          </a:prstGeom>
        </p:spPr>
        <p:txBody>
          <a:bodyPr wrap="none">
            <a:spAutoFit/>
          </a:bodyPr>
          <a:lstStyle/>
          <a:p>
            <a:r>
              <a:rPr lang="en-US" sz="2000" b="1" dirty="0">
                <a:latin typeface="+mj-lt"/>
              </a:rPr>
              <a:t>MIC</a:t>
            </a:r>
            <a:endParaRPr lang="en-US" sz="2000" dirty="0">
              <a:latin typeface="+mj-lt"/>
            </a:endParaRPr>
          </a:p>
        </p:txBody>
      </p:sp>
      <p:sp>
        <p:nvSpPr>
          <p:cNvPr id="103" name="Rectangle 102"/>
          <p:cNvSpPr/>
          <p:nvPr/>
        </p:nvSpPr>
        <p:spPr>
          <a:xfrm>
            <a:off x="2819400" y="6153090"/>
            <a:ext cx="1154483" cy="400110"/>
          </a:xfrm>
          <a:prstGeom prst="rect">
            <a:avLst/>
          </a:prstGeom>
        </p:spPr>
        <p:txBody>
          <a:bodyPr wrap="none">
            <a:spAutoFit/>
          </a:bodyPr>
          <a:lstStyle/>
          <a:p>
            <a:r>
              <a:rPr lang="en-US" sz="2000" b="1" dirty="0">
                <a:latin typeface="+mj-lt"/>
              </a:rPr>
              <a:t>speaker</a:t>
            </a:r>
            <a:endParaRPr lang="en-US" sz="2000" dirty="0">
              <a:latin typeface="+mj-lt"/>
            </a:endParaRPr>
          </a:p>
        </p:txBody>
      </p:sp>
      <p:cxnSp>
        <p:nvCxnSpPr>
          <p:cNvPr id="104" name="Straight Arrow Connector 103"/>
          <p:cNvCxnSpPr/>
          <p:nvPr/>
        </p:nvCxnSpPr>
        <p:spPr>
          <a:xfrm flipV="1">
            <a:off x="3704053"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4667691"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V="1">
            <a:off x="5873549" y="3685884"/>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grpSp>
        <p:nvGrpSpPr>
          <p:cNvPr id="35" name="Group 34"/>
          <p:cNvGrpSpPr/>
          <p:nvPr/>
        </p:nvGrpSpPr>
        <p:grpSpPr>
          <a:xfrm>
            <a:off x="3158686" y="4284202"/>
            <a:ext cx="545367" cy="516398"/>
            <a:chOff x="1447800" y="3446002"/>
            <a:chExt cx="545367" cy="516398"/>
          </a:xfrm>
        </p:grpSpPr>
        <p:sp>
          <p:nvSpPr>
            <p:cNvPr id="33" name="Oval 32"/>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063" name="TextBox 172062"/>
            <p:cNvSpPr txBox="1"/>
            <p:nvPr/>
          </p:nvSpPr>
          <p:spPr>
            <a:xfrm>
              <a:off x="1447800" y="3505200"/>
              <a:ext cx="540533" cy="400110"/>
            </a:xfrm>
            <a:prstGeom prst="rect">
              <a:avLst/>
            </a:prstGeom>
            <a:noFill/>
          </p:spPr>
          <p:txBody>
            <a:bodyPr wrap="none" rtlCol="0">
              <a:spAutoFit/>
            </a:bodyPr>
            <a:lstStyle/>
            <a:p>
              <a:r>
                <a:rPr lang="en-US" sz="2000" dirty="0">
                  <a:latin typeface="+mj-lt"/>
                </a:rPr>
                <a:t>2,5</a:t>
              </a:r>
            </a:p>
          </p:txBody>
        </p:sp>
      </p:grpSp>
      <p:grpSp>
        <p:nvGrpSpPr>
          <p:cNvPr id="113" name="Group 112"/>
          <p:cNvGrpSpPr/>
          <p:nvPr/>
        </p:nvGrpSpPr>
        <p:grpSpPr>
          <a:xfrm>
            <a:off x="4161479" y="4343400"/>
            <a:ext cx="410521" cy="411444"/>
            <a:chOff x="1447800" y="3446002"/>
            <a:chExt cx="545367" cy="546593"/>
          </a:xfrm>
        </p:grpSpPr>
        <p:sp>
          <p:nvSpPr>
            <p:cNvPr id="114" name="Oval 113"/>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p:cNvSpPr txBox="1"/>
            <p:nvPr/>
          </p:nvSpPr>
          <p:spPr>
            <a:xfrm>
              <a:off x="1487018" y="3461059"/>
              <a:ext cx="434855" cy="531536"/>
            </a:xfrm>
            <a:prstGeom prst="rect">
              <a:avLst/>
            </a:prstGeom>
            <a:noFill/>
          </p:spPr>
          <p:txBody>
            <a:bodyPr wrap="none" rtlCol="0">
              <a:spAutoFit/>
            </a:bodyPr>
            <a:lstStyle/>
            <a:p>
              <a:r>
                <a:rPr lang="en-US" sz="2000" dirty="0">
                  <a:latin typeface="+mj-lt"/>
                </a:rPr>
                <a:t>4</a:t>
              </a:r>
            </a:p>
          </p:txBody>
        </p:sp>
      </p:grpSp>
      <p:grpSp>
        <p:nvGrpSpPr>
          <p:cNvPr id="116" name="Group 115"/>
          <p:cNvGrpSpPr/>
          <p:nvPr/>
        </p:nvGrpSpPr>
        <p:grpSpPr>
          <a:xfrm>
            <a:off x="5209701" y="3170178"/>
            <a:ext cx="410521" cy="411444"/>
            <a:chOff x="1447800" y="3446002"/>
            <a:chExt cx="545367" cy="546593"/>
          </a:xfrm>
        </p:grpSpPr>
        <p:sp>
          <p:nvSpPr>
            <p:cNvPr id="117" name="Oval 116"/>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1487018" y="3461059"/>
              <a:ext cx="434855" cy="531536"/>
            </a:xfrm>
            <a:prstGeom prst="rect">
              <a:avLst/>
            </a:prstGeom>
            <a:noFill/>
          </p:spPr>
          <p:txBody>
            <a:bodyPr wrap="none" rtlCol="0">
              <a:spAutoFit/>
            </a:bodyPr>
            <a:lstStyle/>
            <a:p>
              <a:r>
                <a:rPr lang="en-US" sz="2000" dirty="0">
                  <a:latin typeface="+mj-lt"/>
                </a:rPr>
                <a:t>6</a:t>
              </a:r>
            </a:p>
          </p:txBody>
        </p:sp>
      </p:grpSp>
      <p:grpSp>
        <p:nvGrpSpPr>
          <p:cNvPr id="119" name="Group 118"/>
          <p:cNvGrpSpPr/>
          <p:nvPr/>
        </p:nvGrpSpPr>
        <p:grpSpPr>
          <a:xfrm>
            <a:off x="6142679" y="4191002"/>
            <a:ext cx="410521" cy="411589"/>
            <a:chOff x="1447800" y="3415614"/>
            <a:chExt cx="545367" cy="546786"/>
          </a:xfrm>
        </p:grpSpPr>
        <p:sp>
          <p:nvSpPr>
            <p:cNvPr id="120" name="Oval 119"/>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p:cNvSpPr txBox="1"/>
            <p:nvPr/>
          </p:nvSpPr>
          <p:spPr>
            <a:xfrm>
              <a:off x="1473199" y="3415614"/>
              <a:ext cx="434855" cy="531535"/>
            </a:xfrm>
            <a:prstGeom prst="rect">
              <a:avLst/>
            </a:prstGeom>
            <a:noFill/>
          </p:spPr>
          <p:txBody>
            <a:bodyPr wrap="none" rtlCol="0">
              <a:spAutoFit/>
            </a:bodyPr>
            <a:lstStyle/>
            <a:p>
              <a:r>
                <a:rPr lang="en-US" sz="2000" dirty="0">
                  <a:latin typeface="+mj-lt"/>
                </a:rPr>
                <a:t>3</a:t>
              </a:r>
            </a:p>
          </p:txBody>
        </p:sp>
      </p:grpSp>
      <p:grpSp>
        <p:nvGrpSpPr>
          <p:cNvPr id="125" name="Group 124"/>
          <p:cNvGrpSpPr/>
          <p:nvPr/>
        </p:nvGrpSpPr>
        <p:grpSpPr>
          <a:xfrm>
            <a:off x="5332213" y="457200"/>
            <a:ext cx="755110" cy="516398"/>
            <a:chOff x="1369813" y="3446002"/>
            <a:chExt cx="755110" cy="516398"/>
          </a:xfrm>
        </p:grpSpPr>
        <p:sp>
          <p:nvSpPr>
            <p:cNvPr id="126" name="Oval 12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p:cNvSpPr txBox="1"/>
            <p:nvPr/>
          </p:nvSpPr>
          <p:spPr>
            <a:xfrm>
              <a:off x="1369813" y="3505200"/>
              <a:ext cx="755110" cy="400110"/>
            </a:xfrm>
            <a:prstGeom prst="rect">
              <a:avLst/>
            </a:prstGeom>
            <a:noFill/>
          </p:spPr>
          <p:txBody>
            <a:bodyPr wrap="none" rtlCol="0">
              <a:spAutoFit/>
            </a:bodyPr>
            <a:lstStyle/>
            <a:p>
              <a:r>
                <a:rPr lang="en-US" sz="2000" dirty="0">
                  <a:latin typeface="+mj-lt"/>
                </a:rPr>
                <a:t>7,8,9</a:t>
              </a:r>
            </a:p>
          </p:txBody>
        </p:sp>
      </p:grpSp>
      <p:grpSp>
        <p:nvGrpSpPr>
          <p:cNvPr id="131" name="Group 130"/>
          <p:cNvGrpSpPr/>
          <p:nvPr/>
        </p:nvGrpSpPr>
        <p:grpSpPr>
          <a:xfrm>
            <a:off x="8691379" y="3059210"/>
            <a:ext cx="470000" cy="411444"/>
            <a:chOff x="1407375" y="3446002"/>
            <a:chExt cx="624383" cy="546593"/>
          </a:xfrm>
        </p:grpSpPr>
        <p:sp>
          <p:nvSpPr>
            <p:cNvPr id="132" name="Oval 131"/>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1407375" y="3461059"/>
              <a:ext cx="624383" cy="531536"/>
            </a:xfrm>
            <a:prstGeom prst="rect">
              <a:avLst/>
            </a:prstGeom>
            <a:noFill/>
          </p:spPr>
          <p:txBody>
            <a:bodyPr wrap="none" rtlCol="0">
              <a:spAutoFit/>
            </a:bodyPr>
            <a:lstStyle/>
            <a:p>
              <a:r>
                <a:rPr lang="en-US" sz="2000" dirty="0">
                  <a:latin typeface="+mj-lt"/>
                </a:rPr>
                <a:t>10</a:t>
              </a:r>
            </a:p>
          </p:txBody>
        </p:sp>
      </p:grpSp>
      <p:grpSp>
        <p:nvGrpSpPr>
          <p:cNvPr id="134" name="Group 133"/>
          <p:cNvGrpSpPr/>
          <p:nvPr/>
        </p:nvGrpSpPr>
        <p:grpSpPr>
          <a:xfrm>
            <a:off x="8786931" y="5445046"/>
            <a:ext cx="450957" cy="411444"/>
            <a:chOff x="1407374" y="3446002"/>
            <a:chExt cx="599084" cy="546593"/>
          </a:xfrm>
        </p:grpSpPr>
        <p:sp>
          <p:nvSpPr>
            <p:cNvPr id="135" name="Oval 134"/>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407374" y="3461059"/>
              <a:ext cx="599084" cy="531536"/>
            </a:xfrm>
            <a:prstGeom prst="rect">
              <a:avLst/>
            </a:prstGeom>
            <a:noFill/>
          </p:spPr>
          <p:txBody>
            <a:bodyPr wrap="none" rtlCol="0">
              <a:spAutoFit/>
            </a:bodyPr>
            <a:lstStyle/>
            <a:p>
              <a:r>
                <a:rPr lang="en-US" sz="2000" dirty="0">
                  <a:latin typeface="+mj-lt"/>
                </a:rPr>
                <a:t>11</a:t>
              </a:r>
            </a:p>
          </p:txBody>
        </p:sp>
      </p:grpSp>
      <p:grpSp>
        <p:nvGrpSpPr>
          <p:cNvPr id="137" name="Group 136"/>
          <p:cNvGrpSpPr/>
          <p:nvPr/>
        </p:nvGrpSpPr>
        <p:grpSpPr>
          <a:xfrm>
            <a:off x="264931" y="4556854"/>
            <a:ext cx="470000" cy="411444"/>
            <a:chOff x="1407375" y="3446002"/>
            <a:chExt cx="624381" cy="546593"/>
          </a:xfrm>
        </p:grpSpPr>
        <p:sp>
          <p:nvSpPr>
            <p:cNvPr id="138" name="Oval 137"/>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1407375" y="3461059"/>
              <a:ext cx="624381" cy="531536"/>
            </a:xfrm>
            <a:prstGeom prst="rect">
              <a:avLst/>
            </a:prstGeom>
            <a:noFill/>
          </p:spPr>
          <p:txBody>
            <a:bodyPr wrap="none" rtlCol="0">
              <a:spAutoFit/>
            </a:bodyPr>
            <a:lstStyle/>
            <a:p>
              <a:r>
                <a:rPr lang="en-US" sz="2000" dirty="0">
                  <a:latin typeface="+mj-lt"/>
                </a:rPr>
                <a:t>14</a:t>
              </a:r>
            </a:p>
          </p:txBody>
        </p:sp>
      </p:grpSp>
      <p:grpSp>
        <p:nvGrpSpPr>
          <p:cNvPr id="140" name="Group 139"/>
          <p:cNvGrpSpPr/>
          <p:nvPr/>
        </p:nvGrpSpPr>
        <p:grpSpPr>
          <a:xfrm>
            <a:off x="7759600" y="6446556"/>
            <a:ext cx="470000" cy="411444"/>
            <a:chOff x="1407375" y="3446002"/>
            <a:chExt cx="624383" cy="546593"/>
          </a:xfrm>
        </p:grpSpPr>
        <p:sp>
          <p:nvSpPr>
            <p:cNvPr id="141" name="Oval 140"/>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1407375" y="3461059"/>
              <a:ext cx="624383" cy="531536"/>
            </a:xfrm>
            <a:prstGeom prst="rect">
              <a:avLst/>
            </a:prstGeom>
            <a:noFill/>
          </p:spPr>
          <p:txBody>
            <a:bodyPr wrap="none" rtlCol="0">
              <a:spAutoFit/>
            </a:bodyPr>
            <a:lstStyle/>
            <a:p>
              <a:r>
                <a:rPr lang="en-US" sz="2000" dirty="0">
                  <a:latin typeface="+mj-lt"/>
                </a:rPr>
                <a:t>13</a:t>
              </a:r>
            </a:p>
          </p:txBody>
        </p:sp>
      </p:grpSp>
      <p:sp>
        <p:nvSpPr>
          <p:cNvPr id="42" name="TextBox 41"/>
          <p:cNvSpPr txBox="1"/>
          <p:nvPr/>
        </p:nvSpPr>
        <p:spPr>
          <a:xfrm>
            <a:off x="380509" y="2895600"/>
            <a:ext cx="838691" cy="369332"/>
          </a:xfrm>
          <a:prstGeom prst="rect">
            <a:avLst/>
          </a:prstGeom>
          <a:noFill/>
        </p:spPr>
        <p:txBody>
          <a:bodyPr wrap="none" rtlCol="0">
            <a:spAutoFit/>
          </a:bodyPr>
          <a:lstStyle/>
          <a:p>
            <a:r>
              <a:rPr lang="en-US" sz="1800" b="1" dirty="0">
                <a:latin typeface="+mj-lt"/>
              </a:rPr>
              <a:t>Music</a:t>
            </a:r>
          </a:p>
        </p:txBody>
      </p:sp>
      <p:sp>
        <p:nvSpPr>
          <p:cNvPr id="43" name="Rectangle 42"/>
          <p:cNvSpPr/>
          <p:nvPr/>
        </p:nvSpPr>
        <p:spPr>
          <a:xfrm>
            <a:off x="473930" y="3512403"/>
            <a:ext cx="1593758" cy="830997"/>
          </a:xfrm>
          <a:prstGeom prst="rect">
            <a:avLst/>
          </a:prstGeom>
        </p:spPr>
        <p:txBody>
          <a:bodyPr wrap="square">
            <a:spAutoFit/>
          </a:bodyPr>
          <a:lstStyle/>
          <a:p>
            <a:pPr algn="ctr"/>
            <a:r>
              <a:rPr lang="en-US" sz="1600" i="1" dirty="0">
                <a:solidFill>
                  <a:schemeClr val="accent2"/>
                </a:solidFill>
                <a:latin typeface="Arial" pitchFamily="-107" charset="0"/>
                <a:ea typeface="Arial" pitchFamily="-107" charset="0"/>
                <a:cs typeface="Arial" pitchFamily="-107" charset="0"/>
              </a:rPr>
              <a:t>Numbers correspond to course weeks</a:t>
            </a:r>
          </a:p>
        </p:txBody>
      </p:sp>
      <p:grpSp>
        <p:nvGrpSpPr>
          <p:cNvPr id="145" name="Group 144"/>
          <p:cNvGrpSpPr/>
          <p:nvPr/>
        </p:nvGrpSpPr>
        <p:grpSpPr>
          <a:xfrm>
            <a:off x="1680127" y="2919767"/>
            <a:ext cx="410521" cy="411589"/>
            <a:chOff x="1447800" y="3415614"/>
            <a:chExt cx="545367" cy="546786"/>
          </a:xfrm>
        </p:grpSpPr>
        <p:sp>
          <p:nvSpPr>
            <p:cNvPr id="146" name="Oval 14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p:cNvSpPr txBox="1"/>
            <p:nvPr/>
          </p:nvSpPr>
          <p:spPr>
            <a:xfrm>
              <a:off x="1514142" y="3415614"/>
              <a:ext cx="434855" cy="531536"/>
            </a:xfrm>
            <a:prstGeom prst="rect">
              <a:avLst/>
            </a:prstGeom>
            <a:noFill/>
          </p:spPr>
          <p:txBody>
            <a:bodyPr wrap="none" rtlCol="0">
              <a:spAutoFit/>
            </a:bodyPr>
            <a:lstStyle/>
            <a:p>
              <a:r>
                <a:rPr lang="en-US" sz="2000" dirty="0">
                  <a:latin typeface="+mj-lt"/>
                </a:rPr>
                <a:t>1</a:t>
              </a:r>
            </a:p>
          </p:txBody>
        </p:sp>
      </p:grpSp>
      <p:pic>
        <p:nvPicPr>
          <p:cNvPr id="85" name="Picture 84">
            <a:extLst>
              <a:ext uri="{FF2B5EF4-FFF2-40B4-BE49-F238E27FC236}">
                <a16:creationId xmlns:a16="http://schemas.microsoft.com/office/drawing/2014/main" id="{F44A2C77-16EB-394A-BD1C-E17DFB5A16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52857" y="5134049"/>
            <a:ext cx="631013" cy="983397"/>
          </a:xfrm>
          <a:prstGeom prst="rect">
            <a:avLst/>
          </a:prstGeom>
        </p:spPr>
      </p:pic>
      <p:cxnSp>
        <p:nvCxnSpPr>
          <p:cNvPr id="87" name="Straight Arrow Connector 86">
            <a:extLst>
              <a:ext uri="{FF2B5EF4-FFF2-40B4-BE49-F238E27FC236}">
                <a16:creationId xmlns:a16="http://schemas.microsoft.com/office/drawing/2014/main" id="{34BACE6A-EDDF-A741-9002-7E04314ED154}"/>
              </a:ext>
            </a:extLst>
          </p:cNvPr>
          <p:cNvCxnSpPr/>
          <p:nvPr/>
        </p:nvCxnSpPr>
        <p:spPr>
          <a:xfrm>
            <a:off x="6322474" y="5893875"/>
            <a:ext cx="17303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8F713B12-92C6-034A-9B65-46DD32954889}"/>
              </a:ext>
            </a:extLst>
          </p:cNvPr>
          <p:cNvSpPr>
            <a:spLocks noGrp="1"/>
          </p:cNvSpPr>
          <p:nvPr>
            <p:ph type="dt" sz="half" idx="10"/>
          </p:nvPr>
        </p:nvSpPr>
        <p:spPr/>
        <p:txBody>
          <a:bodyPr/>
          <a:lstStyle/>
          <a:p>
            <a:r>
              <a:rPr lang="en-US"/>
              <a:t>ESE1500 Spring 2023</a:t>
            </a:r>
          </a:p>
        </p:txBody>
      </p:sp>
    </p:spTree>
    <p:extLst>
      <p:ext uri="{BB962C8B-B14F-4D97-AF65-F5344CB8AC3E}">
        <p14:creationId xmlns:p14="http://schemas.microsoft.com/office/powerpoint/2010/main" val="288165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Rationale</a:t>
            </a:r>
          </a:p>
        </p:txBody>
      </p:sp>
      <p:sp>
        <p:nvSpPr>
          <p:cNvPr id="7" name="Text Placeholder 6"/>
          <p:cNvSpPr>
            <a:spLocks noGrp="1"/>
          </p:cNvSpPr>
          <p:nvPr>
            <p:ph type="subTitle" idx="1"/>
          </p:nvPr>
        </p:nvSpPr>
        <p:spPr/>
        <p:txBody>
          <a:bodyPr/>
          <a:lstStyle/>
          <a:p>
            <a:r>
              <a:rPr lang="en-US" dirty="0"/>
              <a:t>Part 2</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Pricing challenge</a:t>
            </a:r>
          </a:p>
        </p:txBody>
      </p:sp>
      <p:sp>
        <p:nvSpPr>
          <p:cNvPr id="7" name="Content Placeholder 6"/>
          <p:cNvSpPr>
            <a:spLocks noGrp="1"/>
          </p:cNvSpPr>
          <p:nvPr>
            <p:ph idx="1"/>
          </p:nvPr>
        </p:nvSpPr>
        <p:spPr/>
        <p:txBody>
          <a:bodyPr/>
          <a:lstStyle/>
          <a:p>
            <a:r>
              <a:rPr lang="en-US" dirty="0"/>
              <a:t>When cost of copying </a:t>
            </a:r>
            <a:r>
              <a:rPr lang="en-US" dirty="0" err="1">
                <a:sym typeface="Wingdings"/>
              </a:rPr>
              <a:t></a:t>
            </a:r>
            <a:r>
              <a:rPr lang="en-US" dirty="0">
                <a:sym typeface="Wingdings"/>
              </a:rPr>
              <a:t> 0</a:t>
            </a:r>
          </a:p>
          <a:p>
            <a:pPr lvl="1"/>
            <a:r>
              <a:rPr lang="en-US" dirty="0">
                <a:sym typeface="Wingdings"/>
              </a:rPr>
              <a:t>Inventor/author must recover development cost</a:t>
            </a:r>
          </a:p>
          <a:p>
            <a:pPr lvl="2"/>
            <a:r>
              <a:rPr lang="en-US" dirty="0">
                <a:sym typeface="Wingdings"/>
              </a:rPr>
              <a:t>Price must include develop cost + copy cost</a:t>
            </a:r>
          </a:p>
          <a:p>
            <a:pPr lvl="1"/>
            <a:r>
              <a:rPr lang="en-US" dirty="0">
                <a:sym typeface="Wingdings"/>
              </a:rPr>
              <a:t>Copier does not have development cost</a:t>
            </a:r>
          </a:p>
          <a:p>
            <a:pPr lvl="2"/>
            <a:r>
              <a:rPr lang="en-US" dirty="0">
                <a:sym typeface="Wingdings"/>
              </a:rPr>
              <a:t>Price = copy cost + epsilon</a:t>
            </a:r>
          </a:p>
          <a:p>
            <a:pPr lvl="2"/>
            <a:r>
              <a:rPr lang="en-US" dirty="0">
                <a:sym typeface="Wingdings"/>
              </a:rPr>
              <a:t>Competition of copiers will drive epsilon down near 0</a:t>
            </a:r>
          </a:p>
          <a:p>
            <a:pPr lvl="1"/>
            <a:r>
              <a:rPr lang="en-US" dirty="0">
                <a:sym typeface="Wingdings"/>
              </a:rPr>
              <a:t>Inventor/author not compensated for development</a:t>
            </a:r>
          </a:p>
          <a:p>
            <a:pPr lvl="2"/>
            <a:r>
              <a:rPr lang="en-US" dirty="0">
                <a:sym typeface="Wingdings"/>
              </a:rPr>
              <a:t>Remove incentive/reward for development</a:t>
            </a:r>
          </a:p>
          <a:p>
            <a:r>
              <a:rPr lang="en-US" dirty="0">
                <a:sym typeface="Wingdings"/>
              </a:rPr>
              <a:t>Demand: developers need way to exclude others from copying to incentivize creation</a:t>
            </a:r>
          </a:p>
          <a:p>
            <a:pPr lvl="1"/>
            <a:endParaRPr lang="en-US"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Arrow’s Information Paradox</a:t>
            </a:r>
          </a:p>
        </p:txBody>
      </p:sp>
      <p:sp>
        <p:nvSpPr>
          <p:cNvPr id="7" name="Content Placeholder 6"/>
          <p:cNvSpPr>
            <a:spLocks noGrp="1"/>
          </p:cNvSpPr>
          <p:nvPr>
            <p:ph idx="1"/>
          </p:nvPr>
        </p:nvSpPr>
        <p:spPr/>
        <p:txBody>
          <a:bodyPr>
            <a:normAutofit fontScale="92500" lnSpcReduction="10000"/>
          </a:bodyPr>
          <a:lstStyle/>
          <a:p>
            <a:r>
              <a:rPr lang="en-US" dirty="0"/>
              <a:t>Customer not know how to value information until see information (see details of product)</a:t>
            </a:r>
          </a:p>
          <a:p>
            <a:pPr lvl="1"/>
            <a:r>
              <a:rPr lang="en-US" dirty="0"/>
              <a:t>Enough information to decide to buy</a:t>
            </a:r>
          </a:p>
          <a:p>
            <a:pPr lvl="1"/>
            <a:r>
              <a:rPr lang="en-US" dirty="0"/>
              <a:t>Enough information to decide what will pay for it</a:t>
            </a:r>
          </a:p>
          <a:p>
            <a:r>
              <a:rPr lang="en-US" dirty="0"/>
              <a:t>Once show customer information, sufficient detail, they have enough information to reproduce</a:t>
            </a:r>
          </a:p>
          <a:p>
            <a:pPr lvl="1"/>
            <a:r>
              <a:rPr lang="en-US" dirty="0"/>
              <a:t>Could walk away and produce their own without paying for it</a:t>
            </a:r>
          </a:p>
          <a:p>
            <a:r>
              <a:rPr lang="en-US" dirty="0"/>
              <a:t>Disclosure of what effectively transfers technology</a:t>
            </a:r>
          </a:p>
          <a:p>
            <a:r>
              <a:rPr lang="en-US" dirty="0"/>
              <a:t>Demand: protection for developer</a:t>
            </a:r>
          </a:p>
          <a:p>
            <a:r>
              <a:rPr lang="en-US" sz="2162" b="0" dirty="0"/>
              <a:t>Arrow, Kenneth J. Economic Welfare and the Allocation of Resources for Invention, in </a:t>
            </a:r>
            <a:r>
              <a:rPr lang="en-US" sz="2162" b="0" i="1" dirty="0"/>
              <a:t>The Rate and Direction of Inventive Activity</a:t>
            </a:r>
            <a:r>
              <a:rPr lang="en-US" sz="2162" b="0" dirty="0"/>
              <a:t>, 609 (Nat’l Bureau of Econ. Research ed. 1962).</a:t>
            </a:r>
            <a:endParaRPr lang="en-US" b="0"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Individual and Societal good</a:t>
            </a:r>
          </a:p>
        </p:txBody>
      </p:sp>
      <p:sp>
        <p:nvSpPr>
          <p:cNvPr id="3" name="Content Placeholder 2"/>
          <p:cNvSpPr>
            <a:spLocks noGrp="1"/>
          </p:cNvSpPr>
          <p:nvPr>
            <p:ph idx="1"/>
          </p:nvPr>
        </p:nvSpPr>
        <p:spPr/>
        <p:txBody>
          <a:bodyPr/>
          <a:lstStyle/>
          <a:p>
            <a:r>
              <a:rPr lang="en-US" dirty="0"/>
              <a:t>Individual should benefit form their own effort</a:t>
            </a:r>
          </a:p>
          <a:p>
            <a:r>
              <a:rPr lang="en-US" dirty="0"/>
              <a:t>Society advances with the accumulation of knowledge</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copying was an issue</a:t>
            </a:r>
          </a:p>
        </p:txBody>
      </p:sp>
      <p:sp>
        <p:nvSpPr>
          <p:cNvPr id="3" name="Content Placeholder 2"/>
          <p:cNvSpPr>
            <a:spLocks noGrp="1"/>
          </p:cNvSpPr>
          <p:nvPr>
            <p:ph idx="1"/>
          </p:nvPr>
        </p:nvSpPr>
        <p:spPr/>
        <p:txBody>
          <a:bodyPr/>
          <a:lstStyle/>
          <a:p>
            <a:r>
              <a:rPr lang="en-US" dirty="0"/>
              <a:t>Concern that new developments/ideas would be lost when inventor die</a:t>
            </a:r>
          </a:p>
          <a:p>
            <a:pPr lvl="1"/>
            <a:r>
              <a:rPr lang="en-US" dirty="0"/>
              <a:t>Techniques could remain secret for decades!</a:t>
            </a:r>
          </a:p>
          <a:p>
            <a:r>
              <a:rPr lang="en-US" dirty="0"/>
              <a:t>Incentive to make inventions known</a:t>
            </a:r>
          </a:p>
          <a:p>
            <a:pPr lvl="1"/>
            <a:r>
              <a:rPr lang="en-US" dirty="0"/>
              <a:t>Advance the general welfare</a:t>
            </a: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 Constitution</a:t>
            </a:r>
          </a:p>
        </p:txBody>
      </p:sp>
      <p:sp>
        <p:nvSpPr>
          <p:cNvPr id="7" name="Content Placeholder 6"/>
          <p:cNvSpPr>
            <a:spLocks noGrp="1"/>
          </p:cNvSpPr>
          <p:nvPr>
            <p:ph idx="1"/>
          </p:nvPr>
        </p:nvSpPr>
        <p:spPr/>
        <p:txBody>
          <a:bodyPr/>
          <a:lstStyle/>
          <a:p>
            <a:r>
              <a:rPr lang="en-US" dirty="0"/>
              <a:t>Article 1, Section 8, Clause 8: </a:t>
            </a:r>
          </a:p>
          <a:p>
            <a:pPr lvl="1"/>
            <a:r>
              <a:rPr lang="en-US" dirty="0"/>
              <a:t>To promote the Progress of Science and useful Arts, by securing for limited Times to Authors and Inventors the exclusive Right to their respective Writings and Discoveries</a:t>
            </a:r>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a:t>
            </a:r>
          </a:p>
        </p:txBody>
      </p:sp>
      <p:sp>
        <p:nvSpPr>
          <p:cNvPr id="3" name="Content Placeholder 2"/>
          <p:cNvSpPr>
            <a:spLocks noGrp="1"/>
          </p:cNvSpPr>
          <p:nvPr>
            <p:ph idx="1"/>
          </p:nvPr>
        </p:nvSpPr>
        <p:spPr/>
        <p:txBody>
          <a:bodyPr/>
          <a:lstStyle/>
          <a:p>
            <a:r>
              <a:rPr lang="en-US" dirty="0">
                <a:solidFill>
                  <a:srgbClr val="FF6600"/>
                </a:solidFill>
              </a:rPr>
              <a:t>Cost to develop and write a book?</a:t>
            </a:r>
          </a:p>
          <a:p>
            <a:pPr lvl="1"/>
            <a:r>
              <a:rPr lang="en-US" dirty="0">
                <a:solidFill>
                  <a:srgbClr val="FF6600"/>
                </a:solidFill>
              </a:rPr>
              <a:t>200 days @ $500/day</a:t>
            </a:r>
          </a:p>
          <a:p>
            <a:r>
              <a:rPr lang="en-US" dirty="0">
                <a:solidFill>
                  <a:srgbClr val="FF6600"/>
                </a:solidFill>
              </a:rPr>
              <a:t>Cost per book (assume $1 to print book)</a:t>
            </a:r>
          </a:p>
          <a:p>
            <a:pPr lvl="1"/>
            <a:r>
              <a:rPr lang="en-US" dirty="0">
                <a:solidFill>
                  <a:srgbClr val="FF6600"/>
                </a:solidFill>
              </a:rPr>
              <a:t>Total volume 1</a:t>
            </a:r>
          </a:p>
          <a:p>
            <a:pPr lvl="1"/>
            <a:r>
              <a:rPr lang="en-US" dirty="0">
                <a:solidFill>
                  <a:srgbClr val="FF6600"/>
                </a:solidFill>
              </a:rPr>
              <a:t>Total volume 10,000</a:t>
            </a:r>
          </a:p>
          <a:p>
            <a:pPr lvl="1"/>
            <a:r>
              <a:rPr lang="en-US" dirty="0">
                <a:solidFill>
                  <a:srgbClr val="FF6600"/>
                </a:solidFill>
              </a:rPr>
              <a:t>Total volume 1 million</a:t>
            </a:r>
          </a:p>
          <a:p>
            <a:r>
              <a:rPr lang="en-US" dirty="0">
                <a:solidFill>
                  <a:srgbClr val="FF6600"/>
                </a:solidFill>
              </a:rPr>
              <a:t>Book sells $10</a:t>
            </a:r>
          </a:p>
          <a:p>
            <a:pPr lvl="1"/>
            <a:r>
              <a:rPr lang="en-US" dirty="0">
                <a:solidFill>
                  <a:srgbClr val="FF6600"/>
                </a:solidFill>
              </a:rPr>
              <a:t>Value added by writer?</a:t>
            </a:r>
          </a:p>
          <a:p>
            <a:pPr lvl="1"/>
            <a:r>
              <a:rPr lang="en-US" dirty="0">
                <a:solidFill>
                  <a:srgbClr val="FF6600"/>
                </a:solidFill>
              </a:rPr>
              <a:t>Copies sold for author to break even at $2/copy to writer?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Date Placeholder 4"/>
          <p:cNvSpPr>
            <a:spLocks noGrp="1"/>
          </p:cNvSpPr>
          <p:nvPr>
            <p:ph type="dt" sz="half" idx="10"/>
          </p:nvPr>
        </p:nvSpPr>
        <p:spPr/>
        <p:txBody>
          <a:bodyPr/>
          <a:lstStyle/>
          <a:p>
            <a:r>
              <a:rPr lang="en-US"/>
              <a:t>ESE1500 Spring 2023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(To support)</a:t>
            </a:r>
          </a:p>
        </p:txBody>
      </p:sp>
      <p:sp>
        <p:nvSpPr>
          <p:cNvPr id="3" name="Content Placeholder 2"/>
          <p:cNvSpPr>
            <a:spLocks noGrp="1"/>
          </p:cNvSpPr>
          <p:nvPr>
            <p:ph idx="1"/>
          </p:nvPr>
        </p:nvSpPr>
        <p:spPr>
          <a:xfrm>
            <a:off x="304800" y="1554162"/>
            <a:ext cx="8839200" cy="4846638"/>
          </a:xfrm>
        </p:spPr>
        <p:txBody>
          <a:bodyPr/>
          <a:lstStyle/>
          <a:p>
            <a:r>
              <a:rPr lang="en-US" dirty="0"/>
              <a:t>Patents</a:t>
            </a:r>
          </a:p>
          <a:p>
            <a:pPr lvl="1"/>
            <a:r>
              <a:rPr lang="en-US" dirty="0"/>
              <a:t>Cover inventions</a:t>
            </a:r>
          </a:p>
          <a:p>
            <a:pPr lvl="1"/>
            <a:r>
              <a:rPr lang="en-US" dirty="0"/>
              <a:t>E.g., Flying Machine (US 821,393),</a:t>
            </a:r>
            <a:br>
              <a:rPr lang="en-US" dirty="0"/>
            </a:br>
            <a:r>
              <a:rPr lang="en-US" dirty="0"/>
              <a:t>         ENIAC (US 3,120,606), </a:t>
            </a:r>
          </a:p>
          <a:p>
            <a:r>
              <a:rPr lang="en-US" dirty="0"/>
              <a:t>Copyrights</a:t>
            </a:r>
          </a:p>
          <a:p>
            <a:pPr lvl="1"/>
            <a:r>
              <a:rPr lang="en-US" dirty="0"/>
              <a:t>Creative expression</a:t>
            </a:r>
          </a:p>
          <a:p>
            <a:pPr lvl="1"/>
            <a:r>
              <a:rPr lang="en-US" dirty="0"/>
              <a:t>E.g., novel, song, movie</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for Protection</a:t>
            </a:r>
          </a:p>
        </p:txBody>
      </p:sp>
      <p:sp>
        <p:nvSpPr>
          <p:cNvPr id="3" name="Content Placeholder 2"/>
          <p:cNvSpPr>
            <a:spLocks noGrp="1"/>
          </p:cNvSpPr>
          <p:nvPr>
            <p:ph idx="1"/>
          </p:nvPr>
        </p:nvSpPr>
        <p:spPr/>
        <p:txBody>
          <a:bodyPr/>
          <a:lstStyle/>
          <a:p>
            <a:r>
              <a:rPr lang="en-US" dirty="0"/>
              <a:t>Messy and imperfect</a:t>
            </a:r>
          </a:p>
          <a:p>
            <a:r>
              <a:rPr lang="en-US" dirty="0"/>
              <a:t>Haven’t kept up with technology</a:t>
            </a:r>
          </a:p>
          <a:p>
            <a:r>
              <a:rPr lang="en-US" dirty="0"/>
              <a:t>Likely need (and will need) innovation and refinement</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6" name="Title 5"/>
          <p:cNvSpPr>
            <a:spLocks noGrp="1"/>
          </p:cNvSpPr>
          <p:nvPr>
            <p:ph type="title"/>
          </p:nvPr>
        </p:nvSpPr>
        <p:spPr/>
        <p:txBody>
          <a:bodyPr>
            <a:normAutofit fontScale="90000"/>
          </a:bodyPr>
          <a:lstStyle/>
          <a:p>
            <a:r>
              <a:rPr lang="en-US" dirty="0"/>
              <a:t>Interlude: NIL</a:t>
            </a:r>
            <a:br>
              <a:rPr lang="en-US" dirty="0"/>
            </a:br>
            <a:r>
              <a:rPr lang="en-US" dirty="0"/>
              <a:t>Nikolai </a:t>
            </a:r>
            <a:r>
              <a:rPr lang="en-US" dirty="0" err="1"/>
              <a:t>Ivanovich</a:t>
            </a:r>
            <a:r>
              <a:rPr lang="en-US" dirty="0"/>
              <a:t> Lobachevsky</a:t>
            </a:r>
            <a:br>
              <a:rPr lang="en-US" dirty="0">
                <a:effectLst/>
              </a:rPr>
            </a:br>
            <a:endParaRPr lang="en-US" dirty="0"/>
          </a:p>
        </p:txBody>
      </p:sp>
      <p:sp>
        <p:nvSpPr>
          <p:cNvPr id="3" name="TextBox 2">
            <a:extLst>
              <a:ext uri="{FF2B5EF4-FFF2-40B4-BE49-F238E27FC236}">
                <a16:creationId xmlns:a16="http://schemas.microsoft.com/office/drawing/2014/main" id="{C3C116C2-B3AC-9D4E-AE44-BB288CD1E47E}"/>
              </a:ext>
            </a:extLst>
          </p:cNvPr>
          <p:cNvSpPr txBox="1"/>
          <p:nvPr/>
        </p:nvSpPr>
        <p:spPr>
          <a:xfrm>
            <a:off x="3152504" y="5375563"/>
            <a:ext cx="5077096" cy="646331"/>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=gXlfXirQF3A</a:t>
            </a:r>
          </a:p>
          <a:p>
            <a:endParaRPr lang="en-US" dirty="0"/>
          </a:p>
        </p:txBody>
      </p:sp>
    </p:spTree>
    <p:extLst>
      <p:ext uri="{BB962C8B-B14F-4D97-AF65-F5344CB8AC3E}">
        <p14:creationId xmlns:p14="http://schemas.microsoft.com/office/powerpoint/2010/main" val="157910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Mechanisms</a:t>
            </a:r>
          </a:p>
        </p:txBody>
      </p:sp>
      <p:sp>
        <p:nvSpPr>
          <p:cNvPr id="2" name="Text Placeholder 1"/>
          <p:cNvSpPr>
            <a:spLocks noGrp="1"/>
          </p:cNvSpPr>
          <p:nvPr>
            <p:ph type="subTitle" idx="1"/>
          </p:nvPr>
        </p:nvSpPr>
        <p:spPr/>
        <p:txBody>
          <a:bodyPr/>
          <a:lstStyle/>
          <a:p>
            <a:r>
              <a:rPr lang="en-US" dirty="0"/>
              <a:t>Part 3</a:t>
            </a:r>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Patent</a:t>
            </a:r>
          </a:p>
        </p:txBody>
      </p:sp>
      <p:sp>
        <p:nvSpPr>
          <p:cNvPr id="7" name="Content Placeholder 6"/>
          <p:cNvSpPr>
            <a:spLocks noGrp="1"/>
          </p:cNvSpPr>
          <p:nvPr>
            <p:ph idx="1"/>
          </p:nvPr>
        </p:nvSpPr>
        <p:spPr/>
        <p:txBody>
          <a:bodyPr/>
          <a:lstStyle/>
          <a:p>
            <a:r>
              <a:rPr lang="en-US" dirty="0"/>
              <a:t>Inventions</a:t>
            </a:r>
          </a:p>
          <a:p>
            <a:r>
              <a:rPr lang="en-US" dirty="0"/>
              <a:t>Non-obvious to one “ordinary skill in art”</a:t>
            </a:r>
          </a:p>
          <a:p>
            <a:r>
              <a:rPr lang="en-US" dirty="0"/>
              <a:t>Reduced to practice</a:t>
            </a:r>
          </a:p>
          <a:p>
            <a:r>
              <a:rPr lang="en-US" dirty="0"/>
              <a:t>Cannot patent</a:t>
            </a:r>
          </a:p>
          <a:p>
            <a:pPr lvl="1"/>
            <a:r>
              <a:rPr lang="en-US" dirty="0"/>
              <a:t>Abstract ideas</a:t>
            </a:r>
          </a:p>
          <a:p>
            <a:pPr lvl="1"/>
            <a:r>
              <a:rPr lang="en-US" dirty="0"/>
              <a:t>Laws of nature</a:t>
            </a:r>
          </a:p>
          <a:p>
            <a:r>
              <a:rPr lang="en-US" dirty="0"/>
              <a:t>US: First to file</a:t>
            </a:r>
          </a:p>
          <a:p>
            <a:pPr lvl="1"/>
            <a:r>
              <a:rPr lang="en-US" dirty="0"/>
              <a:t>(prior to 2013 was first to invent)</a:t>
            </a:r>
          </a:p>
          <a:p>
            <a:r>
              <a:rPr lang="en-US" dirty="0"/>
              <a:t>Exclusive rights 20 years from filing</a:t>
            </a:r>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might be tricky / non-satisfying?</a:t>
            </a:r>
          </a:p>
        </p:txBody>
      </p:sp>
      <p:sp>
        <p:nvSpPr>
          <p:cNvPr id="3" name="Content Placeholder 2"/>
          <p:cNvSpPr>
            <a:spLocks noGrp="1"/>
          </p:cNvSpPr>
          <p:nvPr>
            <p:ph idx="1"/>
          </p:nvPr>
        </p:nvSpPr>
        <p:spPr/>
        <p:txBody>
          <a:bodyPr/>
          <a:lstStyle/>
          <a:p>
            <a:r>
              <a:rPr lang="en-US" dirty="0">
                <a:solidFill>
                  <a:srgbClr val="FF6600"/>
                </a:solidFill>
              </a:rPr>
              <a:t>First to file? (even invent?)</a:t>
            </a:r>
          </a:p>
          <a:p>
            <a:r>
              <a:rPr lang="en-US" dirty="0">
                <a:solidFill>
                  <a:srgbClr val="FF6600"/>
                </a:solidFill>
              </a:rPr>
              <a:t>20 year term?</a:t>
            </a: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sp>
        <p:nvSpPr>
          <p:cNvPr id="3" name="Content Placeholder 2"/>
          <p:cNvSpPr>
            <a:spLocks noGrp="1"/>
          </p:cNvSpPr>
          <p:nvPr>
            <p:ph idx="1"/>
          </p:nvPr>
        </p:nvSpPr>
        <p:spPr/>
        <p:txBody>
          <a:bodyPr>
            <a:normAutofit lnSpcReduction="10000"/>
          </a:bodyPr>
          <a:lstStyle/>
          <a:p>
            <a:r>
              <a:rPr lang="en-US" dirty="0"/>
              <a:t>Identification of problem is part of invention</a:t>
            </a:r>
          </a:p>
          <a:p>
            <a:r>
              <a:rPr lang="en-US" dirty="0"/>
              <a:t>Claims</a:t>
            </a:r>
          </a:p>
          <a:p>
            <a:pPr lvl="1"/>
            <a:r>
              <a:rPr lang="en-US" dirty="0"/>
              <a:t>Define the invention</a:t>
            </a:r>
          </a:p>
          <a:p>
            <a:pPr lvl="1"/>
            <a:r>
              <a:rPr lang="en-US" dirty="0"/>
              <a:t>Technical coverage</a:t>
            </a:r>
          </a:p>
          <a:p>
            <a:r>
              <a:rPr lang="en-US" dirty="0"/>
              <a:t>Requires disclosure</a:t>
            </a:r>
          </a:p>
          <a:p>
            <a:pPr lvl="1"/>
            <a:r>
              <a:rPr lang="en-US" dirty="0"/>
              <a:t>If really believe no one else will figure it out…or can copy it, may be better to keep as a </a:t>
            </a:r>
            <a:r>
              <a:rPr lang="en-US" i="1" dirty="0"/>
              <a:t>trade secret</a:t>
            </a:r>
          </a:p>
          <a:p>
            <a:r>
              <a:rPr lang="en-US" dirty="0"/>
              <a:t>License to litigate</a:t>
            </a:r>
          </a:p>
          <a:p>
            <a:pPr lvl="1"/>
            <a:r>
              <a:rPr lang="en-US" dirty="0"/>
              <a:t>Recover damages through litigation</a:t>
            </a:r>
          </a:p>
          <a:p>
            <a:pPr lvl="1"/>
            <a:r>
              <a:rPr lang="en-US" dirty="0"/>
              <a:t>Establish violation</a:t>
            </a:r>
          </a:p>
          <a:p>
            <a:pPr lvl="1"/>
            <a:r>
              <a:rPr lang="en-US" dirty="0"/>
              <a:t>Validity of many patents overturned in litigation</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Process</a:t>
            </a:r>
          </a:p>
        </p:txBody>
      </p:sp>
      <p:sp>
        <p:nvSpPr>
          <p:cNvPr id="3" name="Content Placeholder 2"/>
          <p:cNvSpPr>
            <a:spLocks noGrp="1"/>
          </p:cNvSpPr>
          <p:nvPr>
            <p:ph idx="1"/>
          </p:nvPr>
        </p:nvSpPr>
        <p:spPr>
          <a:xfrm>
            <a:off x="240732" y="1352137"/>
            <a:ext cx="8686800" cy="5141497"/>
          </a:xfrm>
        </p:spPr>
        <p:txBody>
          <a:bodyPr>
            <a:normAutofit fontScale="85000" lnSpcReduction="20000"/>
          </a:bodyPr>
          <a:lstStyle/>
          <a:p>
            <a:r>
              <a:rPr lang="en-US" dirty="0"/>
              <a:t>US have one year from first-public disclosure to file</a:t>
            </a:r>
          </a:p>
          <a:p>
            <a:pPr lvl="1"/>
            <a:r>
              <a:rPr lang="en-US" dirty="0"/>
              <a:t>Many places – public disclosure prevents patent</a:t>
            </a:r>
          </a:p>
          <a:p>
            <a:pPr lvl="1"/>
            <a:r>
              <a:rPr lang="en-US" dirty="0"/>
              <a:t>https://www.uspto.gov/web/offices/pac/mpep/s2153.html</a:t>
            </a:r>
          </a:p>
          <a:p>
            <a:r>
              <a:rPr lang="en-US" dirty="0"/>
              <a:t>May file provisional patent to get filing date</a:t>
            </a:r>
          </a:p>
          <a:p>
            <a:r>
              <a:rPr lang="en-US" dirty="0"/>
              <a:t>File patent with claims</a:t>
            </a:r>
          </a:p>
          <a:p>
            <a:r>
              <a:rPr lang="en-US" dirty="0"/>
              <a:t>Reviewed by examiner</a:t>
            </a:r>
          </a:p>
          <a:p>
            <a:r>
              <a:rPr lang="en-US" dirty="0"/>
              <a:t>Examiner reports on what may be allowable</a:t>
            </a:r>
          </a:p>
          <a:p>
            <a:pPr lvl="1"/>
            <a:r>
              <a:rPr lang="en-US" dirty="0"/>
              <a:t>As-is</a:t>
            </a:r>
          </a:p>
          <a:p>
            <a:pPr lvl="1"/>
            <a:r>
              <a:rPr lang="en-US" dirty="0"/>
              <a:t>With tighter qualifications</a:t>
            </a:r>
          </a:p>
          <a:p>
            <a:pPr lvl="1"/>
            <a:r>
              <a:rPr lang="en-US" dirty="0"/>
              <a:t>Not-at-all</a:t>
            </a:r>
          </a:p>
          <a:p>
            <a:pPr lvl="1"/>
            <a:r>
              <a:rPr lang="en-US" dirty="0"/>
              <a:t>On a per-claim basis</a:t>
            </a:r>
          </a:p>
          <a:p>
            <a:r>
              <a:rPr lang="en-US" dirty="0"/>
              <a:t>Typically requires several iterations</a:t>
            </a:r>
          </a:p>
          <a:p>
            <a:r>
              <a:rPr lang="en-US" dirty="0"/>
              <a:t>Often </a:t>
            </a:r>
            <a:r>
              <a:rPr lang="en-US" dirty="0" err="1"/>
              <a:t>year(s</a:t>
            </a:r>
            <a:r>
              <a:rPr lang="en-US" dirty="0"/>
              <a:t>) before patent issues</a:t>
            </a:r>
          </a:p>
          <a:p>
            <a:r>
              <a:rPr lang="en-US" dirty="0"/>
              <a:t>Filing costs thousands of dollars</a:t>
            </a:r>
          </a:p>
          <a:p>
            <a:pPr lvl="1"/>
            <a:r>
              <a:rPr lang="en-US" dirty="0"/>
              <a:t>With lawyer/legal fees tens to hundreds of thousands</a:t>
            </a:r>
          </a:p>
          <a:p>
            <a:pPr lvl="1">
              <a:buNone/>
            </a:pPr>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FC8B-2559-6949-AF3B-2657C2A6E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7B119-C803-924E-93DF-BE41A952AC6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A758C0-0EAD-1444-A357-ECE080BA5389}"/>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8AD2D328-C9D3-4E40-97E1-2AE2131C1D3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7" name="Picture 6">
            <a:extLst>
              <a:ext uri="{FF2B5EF4-FFF2-40B4-BE49-F238E27FC236}">
                <a16:creationId xmlns:a16="http://schemas.microsoft.com/office/drawing/2014/main" id="{74B3BB15-F1DB-EA46-85EB-A90C694BAE9F}"/>
              </a:ext>
            </a:extLst>
          </p:cNvPr>
          <p:cNvPicPr>
            <a:picLocks noChangeAspect="1"/>
          </p:cNvPicPr>
          <p:nvPr/>
        </p:nvPicPr>
        <p:blipFill>
          <a:blip r:embed="rId2"/>
          <a:stretch>
            <a:fillRect/>
          </a:stretch>
        </p:blipFill>
        <p:spPr>
          <a:xfrm>
            <a:off x="1666373" y="0"/>
            <a:ext cx="5811253" cy="6858000"/>
          </a:xfrm>
          <a:prstGeom prst="rect">
            <a:avLst/>
          </a:prstGeom>
        </p:spPr>
      </p:pic>
    </p:spTree>
    <p:extLst>
      <p:ext uri="{BB962C8B-B14F-4D97-AF65-F5344CB8AC3E}">
        <p14:creationId xmlns:p14="http://schemas.microsoft.com/office/powerpoint/2010/main" val="4072372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A5A5-BAD7-8D4F-A0E7-731CA7CD0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6ECC4-7757-724D-8CB5-A8AA06B12C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6CD4475-7610-FB4E-B9B9-0DD6800CAEB1}"/>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F783EAD5-14C3-DF4D-BEEF-0EA1A2539477}"/>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7" name="Picture 6">
            <a:extLst>
              <a:ext uri="{FF2B5EF4-FFF2-40B4-BE49-F238E27FC236}">
                <a16:creationId xmlns:a16="http://schemas.microsoft.com/office/drawing/2014/main" id="{94F4D749-E9F8-8643-9505-19AE4DDFC4D9}"/>
              </a:ext>
            </a:extLst>
          </p:cNvPr>
          <p:cNvPicPr>
            <a:picLocks noChangeAspect="1"/>
          </p:cNvPicPr>
          <p:nvPr/>
        </p:nvPicPr>
        <p:blipFill>
          <a:blip r:embed="rId2"/>
          <a:stretch>
            <a:fillRect/>
          </a:stretch>
        </p:blipFill>
        <p:spPr>
          <a:xfrm>
            <a:off x="2796887" y="457200"/>
            <a:ext cx="4435186" cy="5955032"/>
          </a:xfrm>
          <a:prstGeom prst="rect">
            <a:avLst/>
          </a:prstGeom>
        </p:spPr>
      </p:pic>
    </p:spTree>
    <p:extLst>
      <p:ext uri="{BB962C8B-B14F-4D97-AF65-F5344CB8AC3E}">
        <p14:creationId xmlns:p14="http://schemas.microsoft.com/office/powerpoint/2010/main" val="1034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Terms</a:t>
            </a:r>
          </a:p>
        </p:txBody>
      </p:sp>
      <p:sp>
        <p:nvSpPr>
          <p:cNvPr id="3" name="Content Placeholder 2"/>
          <p:cNvSpPr>
            <a:spLocks noGrp="1"/>
          </p:cNvSpPr>
          <p:nvPr>
            <p:ph idx="1"/>
          </p:nvPr>
        </p:nvSpPr>
        <p:spPr/>
        <p:txBody>
          <a:bodyPr/>
          <a:lstStyle/>
          <a:p>
            <a:r>
              <a:rPr lang="en-US" dirty="0"/>
              <a:t>Production cost – expense to produce</a:t>
            </a:r>
          </a:p>
          <a:p>
            <a:r>
              <a:rPr lang="en-US" dirty="0"/>
              <a:t>Price – what consume will pay for it</a:t>
            </a:r>
          </a:p>
          <a:p>
            <a:pPr lvl="1"/>
            <a:r>
              <a:rPr lang="en-US" dirty="0"/>
              <a:t>Value to consumer</a:t>
            </a:r>
          </a:p>
          <a:p>
            <a:endParaRPr lang="en-US" dirty="0"/>
          </a:p>
          <a:p>
            <a:r>
              <a:rPr lang="en-US" dirty="0"/>
              <a:t>Profit = Price – cost</a:t>
            </a: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7403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D3E0-2F09-FB45-ACB8-833AF0EA2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8008B9-4F88-F847-9C6F-92589FDB8EF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9AAEC8-9747-C34B-B42F-B00DC5B7721E}"/>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F6653D8D-7E7E-BC49-AB86-CF1437FAF5FF}"/>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7" name="Picture 6">
            <a:extLst>
              <a:ext uri="{FF2B5EF4-FFF2-40B4-BE49-F238E27FC236}">
                <a16:creationId xmlns:a16="http://schemas.microsoft.com/office/drawing/2014/main" id="{D1420EF3-F782-A340-8886-7595F5EDA835}"/>
              </a:ext>
            </a:extLst>
          </p:cNvPr>
          <p:cNvPicPr>
            <a:picLocks noChangeAspect="1"/>
          </p:cNvPicPr>
          <p:nvPr/>
        </p:nvPicPr>
        <p:blipFill>
          <a:blip r:embed="rId2"/>
          <a:stretch>
            <a:fillRect/>
          </a:stretch>
        </p:blipFill>
        <p:spPr>
          <a:xfrm>
            <a:off x="1631950" y="177800"/>
            <a:ext cx="5880100" cy="6502400"/>
          </a:xfrm>
          <a:prstGeom prst="rect">
            <a:avLst/>
          </a:prstGeom>
        </p:spPr>
      </p:pic>
    </p:spTree>
    <p:extLst>
      <p:ext uri="{BB962C8B-B14F-4D97-AF65-F5344CB8AC3E}">
        <p14:creationId xmlns:p14="http://schemas.microsoft.com/office/powerpoint/2010/main" val="119441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pic>
        <p:nvPicPr>
          <p:cNvPr id="6" name="Picture 5"/>
          <p:cNvPicPr>
            <a:picLocks noChangeAspect="1"/>
          </p:cNvPicPr>
          <p:nvPr/>
        </p:nvPicPr>
        <p:blipFill>
          <a:blip r:embed="rId2"/>
          <a:stretch>
            <a:fillRect/>
          </a:stretch>
        </p:blipFill>
        <p:spPr>
          <a:xfrm>
            <a:off x="2669780" y="565923"/>
            <a:ext cx="6062619" cy="59579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1B1-9D33-144A-96C7-31A06E9AE6DF}"/>
              </a:ext>
            </a:extLst>
          </p:cNvPr>
          <p:cNvSpPr>
            <a:spLocks noGrp="1"/>
          </p:cNvSpPr>
          <p:nvPr>
            <p:ph type="title"/>
          </p:nvPr>
        </p:nvSpPr>
        <p:spPr/>
        <p:txBody>
          <a:bodyPr/>
          <a:lstStyle/>
          <a:p>
            <a:r>
              <a:rPr lang="en-US" dirty="0"/>
              <a:t>Xilinx FPGA   US 4,870,302</a:t>
            </a:r>
          </a:p>
        </p:txBody>
      </p:sp>
      <p:pic>
        <p:nvPicPr>
          <p:cNvPr id="7" name="Content Placeholder 6">
            <a:extLst>
              <a:ext uri="{FF2B5EF4-FFF2-40B4-BE49-F238E27FC236}">
                <a16:creationId xmlns:a16="http://schemas.microsoft.com/office/drawing/2014/main" id="{EEEC04A6-7C2C-7445-8ED3-248FA2E1F70B}"/>
              </a:ext>
            </a:extLst>
          </p:cNvPr>
          <p:cNvPicPr>
            <a:picLocks noGrp="1" noChangeAspect="1"/>
          </p:cNvPicPr>
          <p:nvPr>
            <p:ph idx="1"/>
          </p:nvPr>
        </p:nvPicPr>
        <p:blipFill>
          <a:blip r:embed="rId2"/>
          <a:stretch>
            <a:fillRect/>
          </a:stretch>
        </p:blipFill>
        <p:spPr>
          <a:xfrm>
            <a:off x="4721352" y="1731137"/>
            <a:ext cx="4267200" cy="3873500"/>
          </a:xfrm>
          <a:prstGeom prst="rect">
            <a:avLst/>
          </a:prstGeom>
        </p:spPr>
      </p:pic>
      <p:sp>
        <p:nvSpPr>
          <p:cNvPr id="4" name="Date Placeholder 3">
            <a:extLst>
              <a:ext uri="{FF2B5EF4-FFF2-40B4-BE49-F238E27FC236}">
                <a16:creationId xmlns:a16="http://schemas.microsoft.com/office/drawing/2014/main" id="{BC313B8A-A97B-1D45-89A1-3CF5B8003976}"/>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3C0604A4-8D71-E843-A74D-4953C7278378}"/>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a:extLst>
              <a:ext uri="{FF2B5EF4-FFF2-40B4-BE49-F238E27FC236}">
                <a16:creationId xmlns:a16="http://schemas.microsoft.com/office/drawing/2014/main" id="{C99D0552-93A4-7E48-99DD-D4107A4B8D40}"/>
              </a:ext>
            </a:extLst>
          </p:cNvPr>
          <p:cNvPicPr>
            <a:picLocks noChangeAspect="1"/>
          </p:cNvPicPr>
          <p:nvPr/>
        </p:nvPicPr>
        <p:blipFill>
          <a:blip r:embed="rId3"/>
          <a:stretch>
            <a:fillRect/>
          </a:stretch>
        </p:blipFill>
        <p:spPr>
          <a:xfrm>
            <a:off x="0" y="1498600"/>
            <a:ext cx="4902200" cy="3860800"/>
          </a:xfrm>
          <a:prstGeom prst="rect">
            <a:avLst/>
          </a:prstGeom>
        </p:spPr>
      </p:pic>
      <p:sp>
        <p:nvSpPr>
          <p:cNvPr id="8" name="TextBox 7">
            <a:extLst>
              <a:ext uri="{FF2B5EF4-FFF2-40B4-BE49-F238E27FC236}">
                <a16:creationId xmlns:a16="http://schemas.microsoft.com/office/drawing/2014/main" id="{52C17F3E-AF6B-B344-B50B-D1E27B4A7D8B}"/>
              </a:ext>
            </a:extLst>
          </p:cNvPr>
          <p:cNvSpPr txBox="1"/>
          <p:nvPr/>
        </p:nvSpPr>
        <p:spPr>
          <a:xfrm>
            <a:off x="1074144" y="6096099"/>
            <a:ext cx="7148111" cy="369332"/>
          </a:xfrm>
          <a:prstGeom prst="rect">
            <a:avLst/>
          </a:prstGeom>
          <a:noFill/>
        </p:spPr>
        <p:txBody>
          <a:bodyPr wrap="none" rtlCol="0">
            <a:spAutoFit/>
          </a:bodyPr>
          <a:lstStyle/>
          <a:p>
            <a:r>
              <a:rPr lang="en-US" dirty="0"/>
              <a:t>https://</a:t>
            </a:r>
            <a:r>
              <a:rPr lang="en-US" dirty="0" err="1"/>
              <a:t>patents.google.com</a:t>
            </a:r>
            <a:r>
              <a:rPr lang="en-US" dirty="0"/>
              <a:t>/patent/US4870302A/</a:t>
            </a:r>
            <a:r>
              <a:rPr lang="en-US" dirty="0" err="1"/>
              <a:t>en?oq</a:t>
            </a:r>
            <a:r>
              <a:rPr lang="en-US" dirty="0"/>
              <a:t>=us+4870302</a:t>
            </a:r>
          </a:p>
        </p:txBody>
      </p:sp>
    </p:spTree>
    <p:extLst>
      <p:ext uri="{BB962C8B-B14F-4D97-AF65-F5344CB8AC3E}">
        <p14:creationId xmlns:p14="http://schemas.microsoft.com/office/powerpoint/2010/main" val="1235460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6F5-4A25-104E-BC7C-24BE6AF138A4}"/>
              </a:ext>
            </a:extLst>
          </p:cNvPr>
          <p:cNvSpPr>
            <a:spLocks noGrp="1"/>
          </p:cNvSpPr>
          <p:nvPr>
            <p:ph type="title"/>
          </p:nvPr>
        </p:nvSpPr>
        <p:spPr/>
        <p:txBody>
          <a:bodyPr/>
          <a:lstStyle/>
          <a:p>
            <a:r>
              <a:rPr lang="en-US" dirty="0"/>
              <a:t>ENIAC  US 3,120,606</a:t>
            </a:r>
          </a:p>
        </p:txBody>
      </p:sp>
      <p:sp>
        <p:nvSpPr>
          <p:cNvPr id="3" name="Content Placeholder 2">
            <a:extLst>
              <a:ext uri="{FF2B5EF4-FFF2-40B4-BE49-F238E27FC236}">
                <a16:creationId xmlns:a16="http://schemas.microsoft.com/office/drawing/2014/main" id="{9E72B672-CEEE-DE4D-A90A-D5791F74D864}"/>
              </a:ext>
            </a:extLst>
          </p:cNvPr>
          <p:cNvSpPr>
            <a:spLocks noGrp="1"/>
          </p:cNvSpPr>
          <p:nvPr>
            <p:ph idx="1"/>
          </p:nvPr>
        </p:nvSpPr>
        <p:spPr>
          <a:xfrm>
            <a:off x="304800" y="1554162"/>
            <a:ext cx="8686800" cy="4846638"/>
          </a:xfrm>
        </p:spPr>
        <p:txBody>
          <a:bodyPr>
            <a:normAutofit fontScale="62500" lnSpcReduction="20000"/>
          </a:bodyPr>
          <a:lstStyle/>
          <a:p>
            <a:r>
              <a:rPr lang="en-US" b="0" dirty="0"/>
              <a:t>1. MEANS FOR PRODUCING </a:t>
            </a:r>
            <a:r>
              <a:rPr lang="en-US" b="0" dirty="0">
                <a:solidFill>
                  <a:srgbClr val="0020F4"/>
                </a:solidFill>
              </a:rPr>
              <a:t>ELECTRIC PULSES </a:t>
            </a:r>
            <a:r>
              <a:rPr lang="en-US" b="0" dirty="0"/>
              <a:t>IN SEQUENCE, ELECTRONIC MEANS FOR ALTERNATELY TRANSMITTING CERTAIN ONES OF SAID PULSES AS RECURRENT DIFFERENTIATED GROUPS, ELECTRONIC MEANS FOR SELECTING PARTICULAR PULSES FROM ONE OF SAID DIFFERENTIATED GROUPS TO REPRESENT QUANTITATIVE VALUES, ELECTRONIC MEANS FOR SELECTING PARTICULAR PULSES FROM ANOTHER OF SAID DIFFERENTIATED GROUPS TO REPRESENT CERTAIN QUALITATIVE VALUES, READING MEANS RESPONSIVE TO PULSES REPRESENTING BOTH THE QUALITATIVE AND QUANTITATIVE VALUES FOR </a:t>
            </a:r>
            <a:r>
              <a:rPr lang="en-US" b="0" dirty="0">
                <a:solidFill>
                  <a:srgbClr val="00B800"/>
                </a:solidFill>
              </a:rPr>
              <a:t>READING DATA TO BE PROCESSED UPON COMMAND </a:t>
            </a:r>
            <a:r>
              <a:rPr lang="en-US" b="0" dirty="0"/>
              <a:t>OF AT LEAST ONE OF SAID QUALITATIVE PULSES, STORING THE DATA THUS READ, AND MAKING THE DATA AVAILABLE IN THE FORM OF DATA PULSES IN RESPONSE TO AT LEAST ONE OTHER OF SAID QUALITATIVE PULSES, AND ELECTRONIC MEANS FOR RECEIVING SAID DATA PULSES AND RESPONSIVE THERETO FOR </a:t>
            </a:r>
            <a:r>
              <a:rPr lang="en-US" b="0" dirty="0">
                <a:solidFill>
                  <a:srgbClr val="FF0000"/>
                </a:solidFill>
              </a:rPr>
              <a:t>PERFORMING ELECTRICAL SWITCHING OPERATIONS OF A NATURE DETERMINED BY SELECTED ONES </a:t>
            </a:r>
            <a:r>
              <a:rPr lang="en-US" b="0" dirty="0"/>
              <a:t>OF SAID QUALITATIVE VALUES AND OF A DEGREE DETERMINED BY SELECTED ONES OF SAID QUANTITATIVE VALUES.</a:t>
            </a:r>
            <a:endParaRPr lang="en-US" dirty="0"/>
          </a:p>
        </p:txBody>
      </p:sp>
      <p:sp>
        <p:nvSpPr>
          <p:cNvPr id="4" name="Date Placeholder 3">
            <a:extLst>
              <a:ext uri="{FF2B5EF4-FFF2-40B4-BE49-F238E27FC236}">
                <a16:creationId xmlns:a16="http://schemas.microsoft.com/office/drawing/2014/main" id="{7A7F19DC-0E5F-8A48-85D2-B7C636FB3DFF}"/>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C0893B88-E690-C74A-856B-C907129075C2}"/>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6" name="TextBox 5">
            <a:extLst>
              <a:ext uri="{FF2B5EF4-FFF2-40B4-BE49-F238E27FC236}">
                <a16:creationId xmlns:a16="http://schemas.microsoft.com/office/drawing/2014/main" id="{A296AB5D-2FE5-A242-9CC3-669A4CB32668}"/>
              </a:ext>
            </a:extLst>
          </p:cNvPr>
          <p:cNvSpPr txBox="1"/>
          <p:nvPr/>
        </p:nvSpPr>
        <p:spPr>
          <a:xfrm>
            <a:off x="724344" y="6098524"/>
            <a:ext cx="7695312" cy="369332"/>
          </a:xfrm>
          <a:prstGeom prst="rect">
            <a:avLst/>
          </a:prstGeom>
          <a:noFill/>
        </p:spPr>
        <p:txBody>
          <a:bodyPr wrap="none" rtlCol="0">
            <a:spAutoFit/>
          </a:bodyPr>
          <a:lstStyle/>
          <a:p>
            <a:r>
              <a:rPr lang="en-US" dirty="0"/>
              <a:t>https://</a:t>
            </a:r>
            <a:r>
              <a:rPr lang="en-US" dirty="0" err="1"/>
              <a:t>www.computerhistory.org</a:t>
            </a:r>
            <a:r>
              <a:rPr lang="en-US" dirty="0"/>
              <a:t>/revolution/birth-of-the-computer/4/99/387</a:t>
            </a:r>
          </a:p>
        </p:txBody>
      </p:sp>
    </p:spTree>
    <p:extLst>
      <p:ext uri="{BB962C8B-B14F-4D97-AF65-F5344CB8AC3E}">
        <p14:creationId xmlns:p14="http://schemas.microsoft.com/office/powerpoint/2010/main" val="1620733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Patentable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 law’s of nature</a:t>
                </a:r>
              </a:p>
              <a:p>
                <a:r>
                  <a:rPr lang="en-US" dirty="0"/>
                  <a:t>Not abstract ideas</a:t>
                </a:r>
              </a:p>
              <a:p>
                <a:r>
                  <a:rPr lang="en-US" dirty="0"/>
                  <a:t>Cannot patent pi (</a:t>
                </a:r>
                <a14:m>
                  <m:oMath xmlns:m="http://schemas.openxmlformats.org/officeDocument/2006/math">
                    <m:r>
                      <a:rPr lang="en-US" i="1" smtClean="0">
                        <a:latin typeface="Cambria Math" panose="02040503050406030204" pitchFamily="18" charset="0"/>
                        <a:ea typeface="Cambria Math" panose="02040503050406030204" pitchFamily="18" charset="0"/>
                      </a:rPr>
                      <m:t>𝝅</m:t>
                    </m:r>
                  </m:oMath>
                </a14:m>
                <a:r>
                  <a:rPr lang="en-US" dirty="0"/>
                  <a:t>)</a:t>
                </a:r>
              </a:p>
              <a:p>
                <a:r>
                  <a:rPr lang="en-US" dirty="0"/>
                  <a:t>Software?</a:t>
                </a:r>
              </a:p>
              <a:p>
                <a:pPr lvl="1"/>
                <a:r>
                  <a:rPr lang="en-US" dirty="0"/>
                  <a:t>Originally not</a:t>
                </a:r>
              </a:p>
              <a:p>
                <a:pPr lvl="1"/>
                <a:r>
                  <a:rPr lang="en-US" dirty="0"/>
                  <a:t>With reference to machine, can often manage</a:t>
                </a:r>
              </a:p>
              <a:p>
                <a:r>
                  <a:rPr lang="en-US" dirty="0"/>
                  <a:t>Genetic sequences?...</a:t>
                </a:r>
              </a:p>
              <a:p>
                <a:r>
                  <a:rPr lang="en-US" dirty="0"/>
                  <a:t>…evolving…</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585" t="-10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
        <p:nvSpPr>
          <p:cNvPr id="5" name="Title 4"/>
          <p:cNvSpPr>
            <a:spLocks noGrp="1"/>
          </p:cNvSpPr>
          <p:nvPr>
            <p:ph type="title"/>
          </p:nvPr>
        </p:nvSpPr>
        <p:spPr/>
        <p:txBody>
          <a:bodyPr/>
          <a:lstStyle/>
          <a:p>
            <a:r>
              <a:rPr lang="en-US" dirty="0"/>
              <a:t>Copyright</a:t>
            </a:r>
          </a:p>
        </p:txBody>
      </p:sp>
    </p:spTree>
    <p:extLst>
      <p:ext uri="{BB962C8B-B14F-4D97-AF65-F5344CB8AC3E}">
        <p14:creationId xmlns:p14="http://schemas.microsoft.com/office/powerpoint/2010/main" val="140402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Copyright</a:t>
            </a:r>
          </a:p>
        </p:txBody>
      </p:sp>
      <p:sp>
        <p:nvSpPr>
          <p:cNvPr id="7" name="Content Placeholder 6"/>
          <p:cNvSpPr>
            <a:spLocks noGrp="1"/>
          </p:cNvSpPr>
          <p:nvPr>
            <p:ph idx="1"/>
          </p:nvPr>
        </p:nvSpPr>
        <p:spPr/>
        <p:txBody>
          <a:bodyPr>
            <a:normAutofit/>
          </a:bodyPr>
          <a:lstStyle/>
          <a:p>
            <a:r>
              <a:rPr lang="en-US" dirty="0"/>
              <a:t>Cover particular, original expression</a:t>
            </a:r>
          </a:p>
          <a:p>
            <a:pPr lvl="1"/>
            <a:r>
              <a:rPr lang="en-US" dirty="0"/>
              <a:t>Including software</a:t>
            </a:r>
          </a:p>
          <a:p>
            <a:r>
              <a:rPr lang="en-US" dirty="0"/>
              <a:t>Technically don’t need to register</a:t>
            </a:r>
          </a:p>
          <a:p>
            <a:pPr lvl="1"/>
            <a:r>
              <a:rPr lang="en-US" dirty="0"/>
              <a:t>But should…</a:t>
            </a:r>
          </a:p>
          <a:p>
            <a:pPr lvl="1"/>
            <a:r>
              <a:rPr lang="en-US" dirty="0"/>
              <a:t>Must register before sue for infringement</a:t>
            </a:r>
          </a:p>
          <a:p>
            <a:pPr lvl="1"/>
            <a:r>
              <a:rPr lang="en-US" dirty="0"/>
              <a:t>$45</a:t>
            </a:r>
          </a:p>
          <a:p>
            <a:pPr lvl="2"/>
            <a:r>
              <a:rPr lang="en-US" dirty="0">
                <a:hlinkClick r:id="rId2"/>
              </a:rPr>
              <a:t>https://www.copyright.gov/about/fees.html</a:t>
            </a:r>
            <a:endParaRPr lang="en-US" dirty="0"/>
          </a:p>
          <a:p>
            <a:pPr lvl="1"/>
            <a:r>
              <a:rPr lang="en-US" dirty="0"/>
              <a:t>No review, just registration</a:t>
            </a:r>
          </a:p>
          <a:p>
            <a:r>
              <a:rPr lang="en-US" dirty="0"/>
              <a:t>Life of author + 70 years</a:t>
            </a:r>
          </a:p>
          <a:p>
            <a:r>
              <a:rPr lang="en-US" dirty="0"/>
              <a:t>Work for hire: 95 years from publication</a:t>
            </a:r>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2864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sp>
        <p:nvSpPr>
          <p:cNvPr id="6" name="Title 5"/>
          <p:cNvSpPr>
            <a:spLocks noGrp="1"/>
          </p:cNvSpPr>
          <p:nvPr>
            <p:ph type="title"/>
          </p:nvPr>
        </p:nvSpPr>
        <p:spPr/>
        <p:txBody>
          <a:bodyPr/>
          <a:lstStyle/>
          <a:p>
            <a:r>
              <a:rPr lang="en-US" dirty="0"/>
              <a:t>Licensing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Creative / Intellectual work produces most of value</a:t>
            </a:r>
          </a:p>
          <a:p>
            <a:endParaRPr lang="en-US" dirty="0"/>
          </a:p>
          <a:p>
            <a:r>
              <a:rPr lang="en-US" dirty="0"/>
              <a:t>At least in volume, physical costs of reproduction is small part of product price</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Licenses</a:t>
            </a:r>
          </a:p>
        </p:txBody>
      </p:sp>
      <p:sp>
        <p:nvSpPr>
          <p:cNvPr id="7" name="Content Placeholder 6"/>
          <p:cNvSpPr>
            <a:spLocks noGrp="1"/>
          </p:cNvSpPr>
          <p:nvPr>
            <p:ph idx="1"/>
          </p:nvPr>
        </p:nvSpPr>
        <p:spPr/>
        <p:txBody>
          <a:bodyPr>
            <a:normAutofit/>
          </a:bodyPr>
          <a:lstStyle/>
          <a:p>
            <a:r>
              <a:rPr lang="en-US" dirty="0"/>
              <a:t>How get right to use</a:t>
            </a:r>
          </a:p>
          <a:p>
            <a:pPr lvl="1"/>
            <a:r>
              <a:rPr lang="en-US" dirty="0"/>
              <a:t>Something patented, copyrighted by someone else</a:t>
            </a:r>
          </a:p>
          <a:p>
            <a:r>
              <a:rPr lang="en-US" dirty="0"/>
              <a:t>Between companies</a:t>
            </a:r>
          </a:p>
          <a:p>
            <a:pPr lvl="1"/>
            <a:r>
              <a:rPr lang="en-US" dirty="0"/>
              <a:t>Get IP need to build a product</a:t>
            </a:r>
          </a:p>
          <a:p>
            <a:r>
              <a:rPr lang="en-US" dirty="0"/>
              <a:t>To consumers</a:t>
            </a:r>
          </a:p>
          <a:p>
            <a:pPr lvl="1"/>
            <a:r>
              <a:rPr lang="en-US" dirty="0"/>
              <a:t>Technically, most software is licensed, not sold</a:t>
            </a:r>
          </a:p>
          <a:p>
            <a:pPr lvl="1"/>
            <a:r>
              <a:rPr lang="en-US" dirty="0"/>
              <a:t>…shrink-wrap/click-through licensing agreements…</a:t>
            </a:r>
          </a:p>
          <a:p>
            <a:r>
              <a:rPr lang="en-US" dirty="0"/>
              <a:t>Define terms of use</a:t>
            </a:r>
          </a:p>
          <a:p>
            <a:pPr lvl="1"/>
            <a:r>
              <a:rPr lang="en-US" dirty="0"/>
              <a:t>What you are paying for (one copy, many, resale…)</a:t>
            </a:r>
          </a:p>
          <a:p>
            <a:pPr lvl="1"/>
            <a:r>
              <a:rPr lang="en-US" dirty="0"/>
              <a:t>What uses (</a:t>
            </a:r>
            <a:r>
              <a:rPr lang="en-US" dirty="0" err="1"/>
              <a:t>dis)allowed</a:t>
            </a:r>
            <a:endParaRPr lang="en-US"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Open Source / Creative Commons</a:t>
            </a:r>
          </a:p>
        </p:txBody>
      </p:sp>
      <p:sp>
        <p:nvSpPr>
          <p:cNvPr id="6" name="Subtitle 5">
            <a:extLst>
              <a:ext uri="{FF2B5EF4-FFF2-40B4-BE49-F238E27FC236}">
                <a16:creationId xmlns:a16="http://schemas.microsoft.com/office/drawing/2014/main" id="{781F914F-6C9B-4344-B3AE-30D344CDBCF5}"/>
              </a:ext>
            </a:extLst>
          </p:cNvPr>
          <p:cNvSpPr>
            <a:spLocks noGrp="1"/>
          </p:cNvSpPr>
          <p:nvPr>
            <p:ph type="subTitle" idx="1"/>
          </p:nvPr>
        </p:nvSpPr>
        <p:spPr/>
        <p:txBody>
          <a:bodyPr/>
          <a:lstStyle/>
          <a:p>
            <a:endParaRPr lang="en-US"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Sharing</a:t>
            </a:r>
          </a:p>
        </p:txBody>
      </p:sp>
      <p:sp>
        <p:nvSpPr>
          <p:cNvPr id="7" name="Content Placeholder 6"/>
          <p:cNvSpPr>
            <a:spLocks noGrp="1"/>
          </p:cNvSpPr>
          <p:nvPr>
            <p:ph idx="1"/>
          </p:nvPr>
        </p:nvSpPr>
        <p:spPr/>
        <p:txBody>
          <a:bodyPr/>
          <a:lstStyle/>
          <a:p>
            <a:r>
              <a:rPr lang="en-US" dirty="0"/>
              <a:t>Sometimes we want to share</a:t>
            </a:r>
          </a:p>
          <a:p>
            <a:pPr lvl="1"/>
            <a:r>
              <a:rPr lang="en-US" dirty="0"/>
              <a:t>Isn’t it great doesn’t cost us anything to give away digital products?</a:t>
            </a:r>
          </a:p>
          <a:p>
            <a:pPr lvl="1"/>
            <a:r>
              <a:rPr lang="en-US" dirty="0"/>
              <a:t>Isn’t it great can build on work of others without necessary cost?</a:t>
            </a:r>
          </a:p>
          <a:p>
            <a:pPr lvl="1"/>
            <a:r>
              <a:rPr lang="en-US" dirty="0"/>
              <a:t>Cooperation on standards create opportunities for everyone, for an industry</a:t>
            </a:r>
          </a:p>
          <a:p>
            <a:endParaRPr lang="en-US"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p:txBody>
          <a:bodyPr/>
          <a:lstStyle/>
          <a:p>
            <a:r>
              <a:rPr lang="en-US" dirty="0"/>
              <a:t>Patents cost money</a:t>
            </a:r>
          </a:p>
          <a:p>
            <a:r>
              <a:rPr lang="en-US" dirty="0"/>
              <a:t>Business (people making money) will spend money to patent things</a:t>
            </a:r>
          </a:p>
          <a:p>
            <a:pPr lvl="1"/>
            <a:r>
              <a:rPr lang="en-US" dirty="0"/>
              <a:t>…and typically incentivized to patent everything they can</a:t>
            </a:r>
          </a:p>
          <a:p>
            <a:r>
              <a:rPr lang="en-US" dirty="0"/>
              <a:t>Company (individual) could patent something and grant free license</a:t>
            </a:r>
          </a:p>
          <a:p>
            <a:r>
              <a:rPr lang="en-US" dirty="0"/>
              <a:t>How does individual, non-profit, etc.</a:t>
            </a:r>
          </a:p>
          <a:p>
            <a:pPr lvl="1"/>
            <a:r>
              <a:rPr lang="en-US" dirty="0"/>
              <a:t>Create something and protect right to share?</a:t>
            </a:r>
          </a:p>
          <a:p>
            <a:r>
              <a:rPr lang="en-US" dirty="0"/>
              <a:t>Variety of Open-Source/Public Domain licenses</a:t>
            </a: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Commons</a:t>
            </a:r>
          </a:p>
        </p:txBody>
      </p:sp>
      <p:sp>
        <p:nvSpPr>
          <p:cNvPr id="3" name="Content Placeholder 2"/>
          <p:cNvSpPr>
            <a:spLocks noGrp="1"/>
          </p:cNvSpPr>
          <p:nvPr>
            <p:ph idx="1"/>
          </p:nvPr>
        </p:nvSpPr>
        <p:spPr/>
        <p:txBody>
          <a:bodyPr>
            <a:normAutofit lnSpcReduction="10000"/>
          </a:bodyPr>
          <a:lstStyle/>
          <a:p>
            <a:r>
              <a:rPr lang="en-US" dirty="0"/>
              <a:t>Framework and set of licenses for clearly expressing intent </a:t>
            </a:r>
          </a:p>
          <a:p>
            <a:r>
              <a:rPr lang="en-US" dirty="0"/>
              <a:t>Issues</a:t>
            </a:r>
          </a:p>
          <a:p>
            <a:pPr lvl="1"/>
            <a:r>
              <a:rPr lang="en-US" dirty="0"/>
              <a:t>Attribution</a:t>
            </a:r>
          </a:p>
          <a:p>
            <a:pPr lvl="1"/>
            <a:r>
              <a:rPr lang="en-US" dirty="0"/>
              <a:t>Share-Alike</a:t>
            </a:r>
          </a:p>
          <a:p>
            <a:pPr lvl="1"/>
            <a:r>
              <a:rPr lang="en-US" dirty="0"/>
              <a:t>(Non-)commercial</a:t>
            </a:r>
          </a:p>
          <a:p>
            <a:pPr lvl="1"/>
            <a:r>
              <a:rPr lang="en-US" dirty="0"/>
              <a:t>(</a:t>
            </a:r>
            <a:r>
              <a:rPr lang="en-US" dirty="0" err="1"/>
              <a:t>No)Derivatives</a:t>
            </a:r>
            <a:endParaRPr lang="en-US" dirty="0"/>
          </a:p>
          <a:p>
            <a:r>
              <a:rPr lang="en-US" dirty="0"/>
              <a:t>Apps to choose, logos to show, legal backing to define precisely </a:t>
            </a:r>
          </a:p>
          <a:p>
            <a:r>
              <a:rPr lang="en-US" dirty="0" err="1"/>
              <a:t>https://creativecommons.org/share-your-work/licensing-types-examples/</a:t>
            </a:r>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pic>
        <p:nvPicPr>
          <p:cNvPr id="6" name="Picture 5" descr="by-nc-sa.png"/>
          <p:cNvPicPr>
            <a:picLocks noChangeAspect="1"/>
          </p:cNvPicPr>
          <p:nvPr/>
        </p:nvPicPr>
        <p:blipFill>
          <a:blip r:embed="rId2"/>
          <a:stretch>
            <a:fillRect/>
          </a:stretch>
        </p:blipFill>
        <p:spPr>
          <a:xfrm>
            <a:off x="6764572" y="3139472"/>
            <a:ext cx="2196244" cy="76841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45</a:t>
            </a:fld>
            <a:endParaRPr lang="en-US"/>
          </a:p>
        </p:txBody>
      </p:sp>
      <p:sp>
        <p:nvSpPr>
          <p:cNvPr id="5" name="Title 4"/>
          <p:cNvSpPr>
            <a:spLocks noGrp="1"/>
          </p:cNvSpPr>
          <p:nvPr>
            <p:ph type="title"/>
          </p:nvPr>
        </p:nvSpPr>
        <p:spPr/>
        <p:txBody>
          <a:bodyPr/>
          <a:lstStyle/>
          <a:p>
            <a:r>
              <a:rPr lang="en-US" dirty="0"/>
              <a:t>Non-Disclosure Agreement (NDA)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NDA</a:t>
            </a:r>
          </a:p>
        </p:txBody>
      </p:sp>
      <p:sp>
        <p:nvSpPr>
          <p:cNvPr id="7" name="Content Placeholder 6"/>
          <p:cNvSpPr>
            <a:spLocks noGrp="1"/>
          </p:cNvSpPr>
          <p:nvPr>
            <p:ph idx="1"/>
          </p:nvPr>
        </p:nvSpPr>
        <p:spPr/>
        <p:txBody>
          <a:bodyPr/>
          <a:lstStyle/>
          <a:p>
            <a:r>
              <a:rPr lang="en-US" dirty="0"/>
              <a:t>Tool for protecting IP</a:t>
            </a:r>
          </a:p>
          <a:p>
            <a:r>
              <a:rPr lang="en-US" dirty="0"/>
              <a:t>Legal agreement that you won’t disclose information shared with you</a:t>
            </a:r>
          </a:p>
          <a:p>
            <a:pPr lvl="1"/>
            <a:r>
              <a:rPr lang="en-US" dirty="0"/>
              <a:t>Prevent loss of IP</a:t>
            </a:r>
          </a:p>
          <a:p>
            <a:r>
              <a:rPr lang="en-US" dirty="0"/>
              <a:t>Typical for collaborating companies</a:t>
            </a:r>
          </a:p>
          <a:p>
            <a:r>
              <a:rPr lang="en-US" dirty="0"/>
              <a:t>Typical for employers</a:t>
            </a:r>
          </a:p>
          <a:p>
            <a:r>
              <a:rPr lang="en-US" dirty="0"/>
              <a:t>In part to make sure sharing with you doesn’t count as “disclosure” to preclude patents</a:t>
            </a:r>
          </a:p>
          <a:p>
            <a:r>
              <a:rPr lang="en-US" dirty="0"/>
              <a:t>Define scope of disclosure</a:t>
            </a:r>
          </a:p>
          <a:p>
            <a:endParaRPr lang="en-US" dirty="0"/>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47</a:t>
            </a:fld>
            <a:endParaRPr lang="en-US"/>
          </a:p>
        </p:txBody>
      </p:sp>
      <p:sp>
        <p:nvSpPr>
          <p:cNvPr id="6" name="Title 5"/>
          <p:cNvSpPr>
            <a:spLocks noGrp="1"/>
          </p:cNvSpPr>
          <p:nvPr>
            <p:ph type="title"/>
          </p:nvPr>
        </p:nvSpPr>
        <p:spPr/>
        <p:txBody>
          <a:bodyPr/>
          <a:lstStyle/>
          <a:p>
            <a:r>
              <a:rPr lang="en-US" dirty="0"/>
              <a:t>Who Owns IP?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48</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00435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Continued</a:t>
            </a:r>
          </a:p>
        </p:txBody>
      </p:sp>
      <p:sp>
        <p:nvSpPr>
          <p:cNvPr id="3" name="Content Placeholder 2"/>
          <p:cNvSpPr>
            <a:spLocks noGrp="1"/>
          </p:cNvSpPr>
          <p:nvPr>
            <p:ph idx="1"/>
          </p:nvPr>
        </p:nvSpPr>
        <p:spPr/>
        <p:txBody>
          <a:bodyPr/>
          <a:lstStyle/>
          <a:p>
            <a:r>
              <a:rPr lang="en-US" dirty="0">
                <a:solidFill>
                  <a:srgbClr val="FF6600"/>
                </a:solidFill>
              </a:rPr>
              <a:t>Cost to photocopy 200 page book at $0.05/page?</a:t>
            </a:r>
          </a:p>
          <a:p>
            <a:r>
              <a:rPr lang="en-US" dirty="0">
                <a:solidFill>
                  <a:srgbClr val="FF6600"/>
                </a:solidFill>
              </a:rPr>
              <a:t>Cost to scan book at 10page/minute?</a:t>
            </a:r>
          </a:p>
          <a:p>
            <a:r>
              <a:rPr lang="en-US" dirty="0">
                <a:solidFill>
                  <a:srgbClr val="FF6600"/>
                </a:solidFill>
              </a:rPr>
              <a:t>Cost to perform a 10s copy onto flash drive?</a:t>
            </a:r>
          </a:p>
          <a:p>
            <a:r>
              <a:rPr lang="en-US" dirty="0">
                <a:solidFill>
                  <a:srgbClr val="FF6600"/>
                </a:solidFill>
              </a:rPr>
              <a:t>Cost of portion of flash drive used</a:t>
            </a:r>
          </a:p>
          <a:p>
            <a:pPr lvl="1"/>
            <a:r>
              <a:rPr lang="en-US" dirty="0">
                <a:solidFill>
                  <a:srgbClr val="FF6600"/>
                </a:solidFill>
              </a:rPr>
              <a:t>$4 for 32GB drive, 0.5MB file</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Work Scenarios</a:t>
            </a:r>
          </a:p>
        </p:txBody>
      </p:sp>
      <p:sp>
        <p:nvSpPr>
          <p:cNvPr id="7" name="Content Placeholder 6"/>
          <p:cNvSpPr>
            <a:spLocks noGrp="1"/>
          </p:cNvSpPr>
          <p:nvPr>
            <p:ph idx="1"/>
          </p:nvPr>
        </p:nvSpPr>
        <p:spPr/>
        <p:txBody>
          <a:bodyPr/>
          <a:lstStyle/>
          <a:p>
            <a:r>
              <a:rPr lang="en-US" dirty="0"/>
              <a:t>Hired/paid by company to invent</a:t>
            </a:r>
          </a:p>
          <a:p>
            <a:pPr lvl="1"/>
            <a:r>
              <a:rPr lang="en-US" dirty="0"/>
              <a:t>Belongs to company</a:t>
            </a:r>
          </a:p>
          <a:p>
            <a:r>
              <a:rPr lang="en-US" dirty="0"/>
              <a:t>Invent on side on free time</a:t>
            </a:r>
          </a:p>
          <a:p>
            <a:pPr lvl="1"/>
            <a:r>
              <a:rPr lang="en-US" dirty="0"/>
              <a:t>…may depend on employment agreement</a:t>
            </a:r>
          </a:p>
          <a:p>
            <a:pPr lvl="1"/>
            <a:r>
              <a:rPr lang="en-US" dirty="0"/>
              <a:t>…whether or not subject matter overlaps with company</a:t>
            </a:r>
          </a:p>
          <a:p>
            <a:r>
              <a:rPr lang="en-US" dirty="0"/>
              <a:t>Consultant</a:t>
            </a:r>
          </a:p>
          <a:p>
            <a:pPr lvl="1"/>
            <a:r>
              <a:rPr lang="en-US" dirty="0"/>
              <a:t>By default yours, but consulting agreement may define</a:t>
            </a:r>
          </a:p>
        </p:txBody>
      </p:sp>
      <p:sp>
        <p:nvSpPr>
          <p:cNvPr id="3" name="Date Placeholder 2"/>
          <p:cNvSpPr>
            <a:spLocks noGrp="1"/>
          </p:cNvSpPr>
          <p:nvPr>
            <p:ph type="dt" sz="half" idx="10"/>
          </p:nvPr>
        </p:nvSpPr>
        <p:spPr/>
        <p:txBody>
          <a:bodyPr/>
          <a:lstStyle/>
          <a:p>
            <a:r>
              <a:rPr lang="en-US"/>
              <a:t>ESE1500 Spring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a:t>
            </a:r>
          </a:p>
        </p:txBody>
      </p:sp>
      <p:sp>
        <p:nvSpPr>
          <p:cNvPr id="3" name="Content Placeholder 2"/>
          <p:cNvSpPr>
            <a:spLocks noGrp="1"/>
          </p:cNvSpPr>
          <p:nvPr>
            <p:ph idx="1"/>
          </p:nvPr>
        </p:nvSpPr>
        <p:spPr>
          <a:xfrm>
            <a:off x="304800" y="1226575"/>
            <a:ext cx="8686800" cy="5174225"/>
          </a:xfrm>
        </p:spPr>
        <p:txBody>
          <a:bodyPr>
            <a:normAutofit lnSpcReduction="10000"/>
          </a:bodyPr>
          <a:lstStyle/>
          <a:p>
            <a:r>
              <a:rPr lang="en-US" dirty="0"/>
              <a:t>Based on grant funds and resources</a:t>
            </a:r>
          </a:p>
          <a:p>
            <a:pPr lvl="1"/>
            <a:r>
              <a:rPr lang="en-US" dirty="0"/>
              <a:t>Typically goes to university and funding source</a:t>
            </a:r>
          </a:p>
          <a:p>
            <a:pPr lvl="1"/>
            <a:r>
              <a:rPr lang="en-US" dirty="0"/>
              <a:t>Right of first refusal…won’t always pursue</a:t>
            </a:r>
          </a:p>
          <a:p>
            <a:r>
              <a:rPr lang="en-US" dirty="0"/>
              <a:t>Undergraduate</a:t>
            </a:r>
          </a:p>
          <a:p>
            <a:pPr lvl="1"/>
            <a:r>
              <a:rPr lang="en-US" dirty="0"/>
              <a:t>Invent in class, senior-design </a:t>
            </a:r>
            <a:r>
              <a:rPr lang="en-US" dirty="0" err="1">
                <a:sym typeface="Wingdings"/>
              </a:rPr>
              <a:t></a:t>
            </a:r>
            <a:r>
              <a:rPr lang="en-US" dirty="0">
                <a:sym typeface="Wingdings"/>
              </a:rPr>
              <a:t> yours</a:t>
            </a:r>
          </a:p>
          <a:p>
            <a:r>
              <a:rPr lang="en-US" dirty="0">
                <a:sym typeface="Wingdings"/>
              </a:rPr>
              <a:t>Graduate students paid RA from grant</a:t>
            </a:r>
          </a:p>
          <a:p>
            <a:pPr lvl="1"/>
            <a:r>
              <a:rPr lang="en-US" dirty="0">
                <a:sym typeface="Wingdings"/>
              </a:rPr>
              <a:t>Typically funded by grant and go to University</a:t>
            </a:r>
          </a:p>
          <a:p>
            <a:r>
              <a:rPr lang="en-US" dirty="0">
                <a:sym typeface="Wingdings"/>
              </a:rPr>
              <a:t>Undergraduate paid research (employee)</a:t>
            </a:r>
          </a:p>
          <a:p>
            <a:pPr lvl="1"/>
            <a:r>
              <a:rPr lang="en-US" dirty="0">
                <a:sym typeface="Wingdings"/>
              </a:rPr>
              <a:t>Typically funded by grant and go to University</a:t>
            </a:r>
          </a:p>
          <a:p>
            <a:r>
              <a:rPr lang="en-US" dirty="0">
                <a:sym typeface="Wingdings"/>
              </a:rPr>
              <a:t>Graduate students in class, using class resources</a:t>
            </a:r>
          </a:p>
          <a:p>
            <a:pPr lvl="1"/>
            <a:r>
              <a:rPr lang="en-US" dirty="0">
                <a:sym typeface="Wingdings"/>
              </a:rPr>
              <a:t>Goes to University</a:t>
            </a:r>
          </a:p>
          <a:p>
            <a:pPr lvl="1"/>
            <a:endParaRPr lang="en-US" dirty="0">
              <a:sym typeface="Wingdings"/>
            </a:endParaRPr>
          </a:p>
          <a:p>
            <a:endParaRPr lang="en-US" dirty="0"/>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a:t>
            </a:r>
          </a:p>
        </p:txBody>
      </p:sp>
      <p:sp>
        <p:nvSpPr>
          <p:cNvPr id="3" name="Content Placeholder 2"/>
          <p:cNvSpPr>
            <a:spLocks noGrp="1"/>
          </p:cNvSpPr>
          <p:nvPr>
            <p:ph idx="1"/>
          </p:nvPr>
        </p:nvSpPr>
        <p:spPr/>
        <p:txBody>
          <a:bodyPr/>
          <a:lstStyle/>
          <a:p>
            <a:r>
              <a:rPr lang="en-US" dirty="0"/>
              <a:t>EAS 5070 – IP and Business Law for Engineers</a:t>
            </a:r>
          </a:p>
          <a:p>
            <a:r>
              <a:rPr lang="en-US" dirty="0"/>
              <a:t>EAS 5450 – Engineering Entrepreneurship </a:t>
            </a:r>
          </a:p>
          <a:p>
            <a:pPr lvl="1"/>
            <a:r>
              <a:rPr lang="en-US" dirty="0"/>
              <a:t>Has sections on IP  </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sp>
        <p:nvSpPr>
          <p:cNvPr id="5" name="Date Placeholder 4"/>
          <p:cNvSpPr>
            <a:spLocks noGrp="1"/>
          </p:cNvSpPr>
          <p:nvPr>
            <p:ph type="dt" sz="half" idx="10"/>
          </p:nvPr>
        </p:nvSpPr>
        <p:spPr/>
        <p:txBody>
          <a:bodyPr/>
          <a:lstStyle/>
          <a:p>
            <a:r>
              <a:rPr lang="en-US"/>
              <a:t>ESE1500 Spring 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ESE1500 Spring 2023</a:t>
            </a:r>
          </a:p>
        </p:txBody>
      </p:sp>
      <p:sp>
        <p:nvSpPr>
          <p:cNvPr id="6" name="Slide Number Placeholder 5"/>
          <p:cNvSpPr>
            <a:spLocks noGrp="1"/>
          </p:cNvSpPr>
          <p:nvPr>
            <p:ph type="sldNum" sz="quarter" idx="12"/>
          </p:nvPr>
        </p:nvSpPr>
        <p:spPr/>
        <p:txBody>
          <a:bodyPr/>
          <a:lstStyle/>
          <a:p>
            <a:fld id="{26C1A661-1052-4C73-9CD4-DE8E79021973}" type="slidenum">
              <a:rPr lang="en-US"/>
              <a:pPr/>
              <a:t>53</a:t>
            </a:fld>
            <a:endParaRPr lang="en-US"/>
          </a:p>
        </p:txBody>
      </p:sp>
      <p:sp>
        <p:nvSpPr>
          <p:cNvPr id="412674" name="Rectangle 2"/>
          <p:cNvSpPr>
            <a:spLocks noGrp="1" noChangeArrowheads="1"/>
          </p:cNvSpPr>
          <p:nvPr>
            <p:ph type="title"/>
          </p:nvPr>
        </p:nvSpPr>
        <p:spPr/>
        <p:txBody>
          <a:bodyPr/>
          <a:lstStyle/>
          <a:p>
            <a:r>
              <a:rPr lang="en-US"/>
              <a:t>Big Ideas</a:t>
            </a:r>
          </a:p>
        </p:txBody>
      </p:sp>
      <p:sp>
        <p:nvSpPr>
          <p:cNvPr id="412675" name="Rectangle 3"/>
          <p:cNvSpPr>
            <a:spLocks noGrp="1" noChangeArrowheads="1"/>
          </p:cNvSpPr>
          <p:nvPr>
            <p:ph type="body" idx="1"/>
          </p:nvPr>
        </p:nvSpPr>
        <p:spPr>
          <a:xfrm>
            <a:off x="457200" y="1515180"/>
            <a:ext cx="8229600" cy="4580819"/>
          </a:xfrm>
        </p:spPr>
        <p:txBody>
          <a:bodyPr/>
          <a:lstStyle/>
          <a:p>
            <a:pPr>
              <a:lnSpc>
                <a:spcPct val="90000"/>
              </a:lnSpc>
            </a:pPr>
            <a:r>
              <a:rPr lang="en-US" dirty="0"/>
              <a:t>We (engineers…particularly in computing space) are knowledge workers, producing IP</a:t>
            </a:r>
          </a:p>
          <a:p>
            <a:pPr>
              <a:lnSpc>
                <a:spcPct val="90000"/>
              </a:lnSpc>
            </a:pPr>
            <a:r>
              <a:rPr lang="en-US" dirty="0"/>
              <a:t>IP carries great value</a:t>
            </a:r>
          </a:p>
          <a:p>
            <a:pPr lvl="1">
              <a:lnSpc>
                <a:spcPct val="90000"/>
              </a:lnSpc>
            </a:pPr>
            <a:r>
              <a:rPr lang="en-US" dirty="0"/>
              <a:t>That is less and less tied to physical objects</a:t>
            </a:r>
          </a:p>
          <a:p>
            <a:pPr>
              <a:lnSpc>
                <a:spcPct val="90000"/>
              </a:lnSpc>
            </a:pPr>
            <a:r>
              <a:rPr lang="en-US" dirty="0"/>
              <a:t>Need to equitably reward and encourage IP creation</a:t>
            </a:r>
          </a:p>
          <a:p>
            <a:pPr>
              <a:lnSpc>
                <a:spcPct val="90000"/>
              </a:lnSpc>
            </a:pPr>
            <a:r>
              <a:rPr lang="en-US" dirty="0"/>
              <a:t>Patents, Copyrights…</a:t>
            </a:r>
            <a:r>
              <a:rPr lang="en-US" b="0" dirty="0"/>
              <a:t>two of the things that</a:t>
            </a:r>
          </a:p>
          <a:p>
            <a:pPr lvl="1">
              <a:lnSpc>
                <a:spcPct val="90000"/>
              </a:lnSpc>
            </a:pPr>
            <a:r>
              <a:rPr lang="en-US" dirty="0"/>
              <a:t>Attempts to provide framework for IP ownership, sharing, monetization</a:t>
            </a:r>
          </a:p>
          <a:p>
            <a:pPr lvl="1">
              <a:lnSpc>
                <a:spcPct val="90000"/>
              </a:lnSpc>
            </a:pPr>
            <a:r>
              <a:rPr lang="en-US" dirty="0"/>
              <a:t>…probably not the final answer, particularly as technology landscape continues to evolve.</a:t>
            </a:r>
          </a:p>
        </p:txBody>
      </p:sp>
    </p:spTree>
    <p:extLst>
      <p:ext uri="{BB962C8B-B14F-4D97-AF65-F5344CB8AC3E}">
        <p14:creationId xmlns:p14="http://schemas.microsoft.com/office/powerpoint/2010/main" val="28759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46F-9C07-C54A-8185-5D9AF7EECF54}"/>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069B429-A142-CA49-A8DD-B2FC621B294E}"/>
              </a:ext>
            </a:extLst>
          </p:cNvPr>
          <p:cNvSpPr>
            <a:spLocks noGrp="1"/>
          </p:cNvSpPr>
          <p:nvPr>
            <p:ph idx="1"/>
          </p:nvPr>
        </p:nvSpPr>
        <p:spPr/>
        <p:txBody>
          <a:bodyPr/>
          <a:lstStyle/>
          <a:p>
            <a:r>
              <a:rPr lang="en-US" dirty="0"/>
              <a:t>Feedback </a:t>
            </a:r>
          </a:p>
          <a:p>
            <a:r>
              <a:rPr lang="en-US" dirty="0"/>
              <a:t>Lab 11 due today</a:t>
            </a:r>
          </a:p>
          <a:p>
            <a:r>
              <a:rPr lang="en-US" dirty="0"/>
              <a:t>Lab 12 today</a:t>
            </a:r>
          </a:p>
          <a:p>
            <a:pPr lvl="1"/>
            <a:r>
              <a:rPr lang="en-US" dirty="0"/>
              <a:t>Bring lab kits</a:t>
            </a:r>
          </a:p>
          <a:p>
            <a:r>
              <a:rPr lang="en-US" dirty="0"/>
              <a:t>Last lecture </a:t>
            </a:r>
            <a:r>
              <a:rPr lang="en-US"/>
              <a:t>on Wednesday</a:t>
            </a:r>
          </a:p>
          <a:p>
            <a:endParaRPr lang="en-US" dirty="0"/>
          </a:p>
        </p:txBody>
      </p:sp>
      <p:sp>
        <p:nvSpPr>
          <p:cNvPr id="4" name="Date Placeholder 3">
            <a:extLst>
              <a:ext uri="{FF2B5EF4-FFF2-40B4-BE49-F238E27FC236}">
                <a16:creationId xmlns:a16="http://schemas.microsoft.com/office/drawing/2014/main" id="{14366A31-9C99-794F-A180-14472A4D2FCF}"/>
              </a:ext>
            </a:extLst>
          </p:cNvPr>
          <p:cNvSpPr>
            <a:spLocks noGrp="1"/>
          </p:cNvSpPr>
          <p:nvPr>
            <p:ph type="dt" sz="half" idx="10"/>
          </p:nvPr>
        </p:nvSpPr>
        <p:spPr/>
        <p:txBody>
          <a:bodyPr/>
          <a:lstStyle/>
          <a:p>
            <a:r>
              <a:rPr lang="en-US"/>
              <a:t>ESE1500 Spring 2023</a:t>
            </a:r>
          </a:p>
        </p:txBody>
      </p:sp>
      <p:sp>
        <p:nvSpPr>
          <p:cNvPr id="5" name="Slide Number Placeholder 4">
            <a:extLst>
              <a:ext uri="{FF2B5EF4-FFF2-40B4-BE49-F238E27FC236}">
                <a16:creationId xmlns:a16="http://schemas.microsoft.com/office/drawing/2014/main" id="{E36D5468-EC1B-6642-B2A0-B41055483081}"/>
              </a:ext>
            </a:extLst>
          </p:cNvPr>
          <p:cNvSpPr>
            <a:spLocks noGrp="1"/>
          </p:cNvSpPr>
          <p:nvPr>
            <p:ph type="sldNum" sz="quarter" idx="12"/>
          </p:nvPr>
        </p:nvSpPr>
        <p:spPr/>
        <p:txBody>
          <a:bodyPr/>
          <a:lstStyle/>
          <a:p>
            <a:fld id="{B6F15528-21DE-4FAA-801E-634DDDAF4B2B}" type="slidenum">
              <a:rPr lang="en-US" smtClean="0"/>
              <a:pPr/>
              <a:t>54</a:t>
            </a:fld>
            <a:endParaRPr lang="en-US"/>
          </a:p>
        </p:txBody>
      </p:sp>
    </p:spTree>
    <p:extLst>
      <p:ext uri="{BB962C8B-B14F-4D97-AF65-F5344CB8AC3E}">
        <p14:creationId xmlns:p14="http://schemas.microsoft.com/office/powerpoint/2010/main" val="136826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With digital representation</a:t>
            </a:r>
          </a:p>
          <a:p>
            <a:pPr lvl="1"/>
            <a:r>
              <a:rPr lang="en-US" dirty="0"/>
              <a:t>Cost of “physical” reproduction trends to 0</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Much of value in physical construction of objects</a:t>
            </a:r>
          </a:p>
          <a:p>
            <a:pPr lvl="1"/>
            <a:r>
              <a:rPr lang="en-US" dirty="0"/>
              <a:t>Bridge, house, car, screwdriver</a:t>
            </a:r>
          </a:p>
          <a:p>
            <a:r>
              <a:rPr lang="en-US" dirty="0"/>
              <a:t>Expensive to reproduce / copy</a:t>
            </a:r>
          </a:p>
          <a:p>
            <a:r>
              <a:rPr lang="en-US" dirty="0"/>
              <a:t>Reproductions imperfect</a:t>
            </a:r>
          </a:p>
          <a:p>
            <a:pPr lvl="1"/>
            <a:r>
              <a:rPr lang="en-US" dirty="0"/>
              <a:t>5</a:t>
            </a:r>
            <a:r>
              <a:rPr lang="en-US" baseline="30000" dirty="0"/>
              <a:t>th</a:t>
            </a:r>
            <a:r>
              <a:rPr lang="en-US" dirty="0"/>
              <a:t> generation analog recording</a:t>
            </a:r>
          </a:p>
          <a:p>
            <a:pPr lvl="1"/>
            <a:r>
              <a:rPr lang="en-US" dirty="0"/>
              <a:t>4</a:t>
            </a:r>
            <a:r>
              <a:rPr lang="en-US" baseline="30000" dirty="0"/>
              <a:t>th</a:t>
            </a:r>
            <a:r>
              <a:rPr lang="en-US" dirty="0"/>
              <a:t> generation photocopy of text</a:t>
            </a:r>
          </a:p>
          <a:p>
            <a:r>
              <a:rPr lang="en-US" dirty="0"/>
              <a:t>Inherent barrier to making copies</a:t>
            </a:r>
          </a:p>
          <a:p>
            <a:pPr lvl="1"/>
            <a:r>
              <a:rPr lang="en-US" dirty="0"/>
              <a:t>Value to buying original</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representation</a:t>
            </a:r>
          </a:p>
        </p:txBody>
      </p:sp>
      <p:sp>
        <p:nvSpPr>
          <p:cNvPr id="3" name="Content Placeholder 2"/>
          <p:cNvSpPr>
            <a:spLocks noGrp="1"/>
          </p:cNvSpPr>
          <p:nvPr>
            <p:ph idx="1"/>
          </p:nvPr>
        </p:nvSpPr>
        <p:spPr/>
        <p:txBody>
          <a:bodyPr/>
          <a:lstStyle/>
          <a:p>
            <a:r>
              <a:rPr lang="en-US" dirty="0"/>
              <a:t>Can represent perfectly in bits</a:t>
            </a:r>
          </a:p>
          <a:p>
            <a:pPr lvl="1"/>
            <a:r>
              <a:rPr lang="en-US" dirty="0"/>
              <a:t>Including sound, words</a:t>
            </a:r>
          </a:p>
          <a:p>
            <a:r>
              <a:rPr lang="en-US" dirty="0"/>
              <a:t>Can make perfect copies</a:t>
            </a:r>
          </a:p>
          <a:p>
            <a:r>
              <a:rPr lang="en-US" dirty="0"/>
              <a:t>Bits are cheap…and getting cheaper</a:t>
            </a:r>
          </a:p>
          <a:p>
            <a:pPr lvl="1"/>
            <a:r>
              <a:rPr lang="en-US" dirty="0"/>
              <a:t>Copying “free”</a:t>
            </a:r>
          </a:p>
          <a:p>
            <a:pPr lvl="1"/>
            <a:endParaRPr lang="en-US" dirty="0"/>
          </a:p>
          <a:p>
            <a:r>
              <a:rPr lang="en-US" dirty="0"/>
              <a:t>Intellectual value disconnected from physical reproduction</a:t>
            </a:r>
          </a:p>
        </p:txBody>
      </p:sp>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has this property?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02456671"/>
              </p:ext>
            </p:extLst>
          </p:nvPr>
        </p:nvGraphicFramePr>
        <p:xfrm>
          <a:off x="304800" y="1554163"/>
          <a:ext cx="8686800" cy="370840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n-US" dirty="0">
                          <a:solidFill>
                            <a:srgbClr val="32B9FF"/>
                          </a:solidFill>
                        </a:rPr>
                        <a:t>Digital Intellectual Property</a:t>
                      </a:r>
                    </a:p>
                  </a:txBody>
                  <a:tcPr/>
                </a:tc>
                <a:tc>
                  <a:txBody>
                    <a:bodyPr/>
                    <a:lstStyle/>
                    <a:p>
                      <a:r>
                        <a:rPr lang="en-US" dirty="0">
                          <a:solidFill>
                            <a:srgbClr val="32B9FF"/>
                          </a:solidFill>
                        </a:rPr>
                        <a:t>Physical</a:t>
                      </a:r>
                      <a:r>
                        <a:rPr lang="en-US" baseline="0" dirty="0">
                          <a:solidFill>
                            <a:srgbClr val="32B9FF"/>
                          </a:solidFill>
                        </a:rPr>
                        <a:t> IP Renderer</a:t>
                      </a:r>
                      <a:endParaRPr lang="en-US" dirty="0">
                        <a:solidFill>
                          <a:srgbClr val="32B9FF"/>
                        </a:solidFill>
                      </a:endParaRPr>
                    </a:p>
                  </a:txBody>
                  <a:tcPr/>
                </a:tc>
                <a:extLst>
                  <a:ext uri="{0D108BD9-81ED-4DB2-BD59-A6C34878D82A}">
                    <a16:rowId xmlns:a16="http://schemas.microsoft.com/office/drawing/2014/main" val="10000"/>
                  </a:ext>
                </a:extLst>
              </a:tr>
              <a:tr h="370840">
                <a:tc>
                  <a:txBody>
                    <a:bodyPr/>
                    <a:lstStyle/>
                    <a:p>
                      <a:r>
                        <a:rPr lang="en-US" dirty="0"/>
                        <a:t>Novel</a:t>
                      </a:r>
                    </a:p>
                  </a:txBody>
                  <a:tcPr/>
                </a:tc>
                <a:tc>
                  <a:txBody>
                    <a:bodyPr/>
                    <a:lstStyle/>
                    <a:p>
                      <a:r>
                        <a:rPr lang="en-US" dirty="0" err="1"/>
                        <a:t>eReader</a:t>
                      </a:r>
                      <a:endParaRPr lang="en-US" dirty="0"/>
                    </a:p>
                  </a:txBody>
                  <a:tcPr/>
                </a:tc>
                <a:extLst>
                  <a:ext uri="{0D108BD9-81ED-4DB2-BD59-A6C34878D82A}">
                    <a16:rowId xmlns:a16="http://schemas.microsoft.com/office/drawing/2014/main" val="10001"/>
                  </a:ext>
                </a:extLst>
              </a:tr>
              <a:tr h="370840">
                <a:tc>
                  <a:txBody>
                    <a:bodyPr/>
                    <a:lstStyle/>
                    <a:p>
                      <a:r>
                        <a:rPr lang="en-US" dirty="0"/>
                        <a:t>Song (MP3)</a:t>
                      </a:r>
                    </a:p>
                  </a:txBody>
                  <a:tcPr/>
                </a:tc>
                <a:tc>
                  <a:txBody>
                    <a:bodyPr/>
                    <a:lstStyle/>
                    <a:p>
                      <a:r>
                        <a:rPr lang="en-US" dirty="0"/>
                        <a:t>MP3 Player</a:t>
                      </a:r>
                    </a:p>
                  </a:txBody>
                  <a:tcPr/>
                </a:tc>
                <a:extLst>
                  <a:ext uri="{0D108BD9-81ED-4DB2-BD59-A6C34878D82A}">
                    <a16:rowId xmlns:a16="http://schemas.microsoft.com/office/drawing/2014/main" val="10002"/>
                  </a:ext>
                </a:extLst>
              </a:tr>
              <a:tr h="370840">
                <a:tc>
                  <a:txBody>
                    <a:bodyPr/>
                    <a:lstStyle/>
                    <a:p>
                      <a:r>
                        <a:rPr lang="en-US" dirty="0"/>
                        <a:t>JPEG</a:t>
                      </a:r>
                      <a:r>
                        <a:rPr lang="en-US" baseline="0" dirty="0"/>
                        <a:t> Photo</a:t>
                      </a:r>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r>
                        <a:rPr lang="en-US" dirty="0"/>
                        <a:t>Video Player</a:t>
                      </a:r>
                    </a:p>
                  </a:txBody>
                  <a:tcPr/>
                </a:tc>
                <a:extLst>
                  <a:ext uri="{0D108BD9-81ED-4DB2-BD59-A6C34878D82A}">
                    <a16:rowId xmlns:a16="http://schemas.microsoft.com/office/drawing/2014/main" val="10004"/>
                  </a:ext>
                </a:extLst>
              </a:tr>
              <a:tr h="370840">
                <a:tc>
                  <a:txBody>
                    <a:bodyPr/>
                    <a:lstStyle/>
                    <a:p>
                      <a:r>
                        <a:rPr lang="en-US" dirty="0"/>
                        <a:t>Video Game</a:t>
                      </a:r>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r>
                        <a:rPr lang="en-US" dirty="0" err="1"/>
                        <a:t>Arduino</a:t>
                      </a:r>
                      <a:r>
                        <a:rPr lang="en-US" dirty="0"/>
                        <a:t> or Personal Computer</a:t>
                      </a:r>
                    </a:p>
                  </a:txBody>
                  <a:tcPr/>
                </a:tc>
                <a:extLst>
                  <a:ext uri="{0D108BD9-81ED-4DB2-BD59-A6C34878D82A}">
                    <a16:rowId xmlns:a16="http://schemas.microsoft.com/office/drawing/2014/main" val="10006"/>
                  </a:ext>
                </a:extLst>
              </a:tr>
              <a:tr h="370840">
                <a:tc>
                  <a:txBody>
                    <a:bodyPr/>
                    <a:lstStyle/>
                    <a:p>
                      <a:r>
                        <a:rPr lang="en-US" dirty="0" err="1"/>
                        <a:t>Verilog</a:t>
                      </a:r>
                      <a:r>
                        <a:rPr lang="en-US" dirty="0"/>
                        <a:t> digital</a:t>
                      </a:r>
                      <a:r>
                        <a:rPr lang="en-US" baseline="0" dirty="0"/>
                        <a:t> circuit</a:t>
                      </a:r>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r>
                        <a:rPr lang="en-US" dirty="0"/>
                        <a:t>STL (3D CAD</a:t>
                      </a:r>
                      <a:r>
                        <a:rPr lang="en-US" baseline="0" dirty="0"/>
                        <a:t> drawing)</a:t>
                      </a:r>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r>
                        <a:rPr lang="en-US" dirty="0"/>
                        <a:t>DNA Sequence</a:t>
                      </a:r>
                    </a:p>
                  </a:txBody>
                  <a:tcPr/>
                </a:tc>
                <a:tc>
                  <a:txBody>
                    <a:bodyPr/>
                    <a:lstStyle/>
                    <a:p>
                      <a:r>
                        <a:rPr lang="en-US" dirty="0"/>
                        <a:t>DNA Printer</a:t>
                      </a:r>
                    </a:p>
                  </a:txBody>
                  <a:tcPr/>
                </a:tc>
                <a:extLst>
                  <a:ext uri="{0D108BD9-81ED-4DB2-BD59-A6C34878D82A}">
                    <a16:rowId xmlns:a16="http://schemas.microsoft.com/office/drawing/2014/main" val="10010"/>
                  </a:ext>
                </a:extLst>
              </a:tr>
            </a:tbl>
          </a:graphicData>
        </a:graphic>
      </p:graphicFrame>
      <p:sp>
        <p:nvSpPr>
          <p:cNvPr id="4" name="Date Placeholder 3"/>
          <p:cNvSpPr>
            <a:spLocks noGrp="1"/>
          </p:cNvSpPr>
          <p:nvPr>
            <p:ph type="dt" sz="half" idx="10"/>
          </p:nvPr>
        </p:nvSpPr>
        <p:spPr/>
        <p:txBody>
          <a:bodyPr/>
          <a:lstStyle/>
          <a:p>
            <a:r>
              <a:rPr lang="en-US"/>
              <a:t>ESE1500 Spring 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SE 578–">
  <a:themeElements>
    <a:clrScheme name="Custom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48721</TotalTime>
  <Words>2039</Words>
  <Application>Microsoft Macintosh PowerPoint</Application>
  <PresentationFormat>On-screen Show (4:3)</PresentationFormat>
  <Paragraphs>433</Paragraphs>
  <Slides>54</Slides>
  <Notes>4</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Cambria Math</vt:lpstr>
      <vt:lpstr>Courier New</vt:lpstr>
      <vt:lpstr>Wingdings 2</vt:lpstr>
      <vt:lpstr>ESE 578–</vt:lpstr>
      <vt:lpstr>PowerPoint Presentation</vt:lpstr>
      <vt:lpstr>Preclass </vt:lpstr>
      <vt:lpstr>Economic Terms</vt:lpstr>
      <vt:lpstr>Observe</vt:lpstr>
      <vt:lpstr>Preclass Continued</vt:lpstr>
      <vt:lpstr>Observe</vt:lpstr>
      <vt:lpstr>Past</vt:lpstr>
      <vt:lpstr>Digital representation</vt:lpstr>
      <vt:lpstr>What else has this property?</vt:lpstr>
      <vt:lpstr>Intellectual Property</vt:lpstr>
      <vt:lpstr>Intellectual Property Creators</vt:lpstr>
      <vt:lpstr>Outline</vt:lpstr>
      <vt:lpstr>Course Map</vt:lpstr>
      <vt:lpstr>Rationale</vt:lpstr>
      <vt:lpstr>Pricing challenge</vt:lpstr>
      <vt:lpstr>Arrow’s Information Paradox</vt:lpstr>
      <vt:lpstr>Balance Individual and Societal good</vt:lpstr>
      <vt:lpstr>Before copying was an issue</vt:lpstr>
      <vt:lpstr>US Constitution</vt:lpstr>
      <vt:lpstr>Mechanisms (To support)</vt:lpstr>
      <vt:lpstr>Mechanisms for Protection</vt:lpstr>
      <vt:lpstr>Interlude: NIL Nikolai Ivanovich Lobachevsky </vt:lpstr>
      <vt:lpstr>Mechanisms</vt:lpstr>
      <vt:lpstr>Patent</vt:lpstr>
      <vt:lpstr>What might be tricky / non-satisfying?</vt:lpstr>
      <vt:lpstr>Patent</vt:lpstr>
      <vt:lpstr>Patent Process</vt:lpstr>
      <vt:lpstr>PowerPoint Presentation</vt:lpstr>
      <vt:lpstr>PowerPoint Presentation</vt:lpstr>
      <vt:lpstr>PowerPoint Presentation</vt:lpstr>
      <vt:lpstr>PowerPoint Presentation</vt:lpstr>
      <vt:lpstr>PowerPoint Presentation</vt:lpstr>
      <vt:lpstr>Claims</vt:lpstr>
      <vt:lpstr>Xilinx FPGA   US 4,870,302</vt:lpstr>
      <vt:lpstr>ENIAC  US 3,120,606</vt:lpstr>
      <vt:lpstr>What’s Patentable</vt:lpstr>
      <vt:lpstr>Copyright</vt:lpstr>
      <vt:lpstr>Copyright</vt:lpstr>
      <vt:lpstr>Licensing</vt:lpstr>
      <vt:lpstr>Licenses</vt:lpstr>
      <vt:lpstr>Open Source / Creative Commons</vt:lpstr>
      <vt:lpstr>Sharing</vt:lpstr>
      <vt:lpstr>Challenge</vt:lpstr>
      <vt:lpstr>Creative Commons</vt:lpstr>
      <vt:lpstr>Non-Disclosure Agreement (NDA)</vt:lpstr>
      <vt:lpstr>NDA</vt:lpstr>
      <vt:lpstr>Who Owns IP?</vt:lpstr>
      <vt:lpstr>PowerPoint Presentation</vt:lpstr>
      <vt:lpstr>PowerPoint Presentation</vt:lpstr>
      <vt:lpstr>Work Scenarios</vt:lpstr>
      <vt:lpstr>University</vt:lpstr>
      <vt:lpstr>Learn More</vt:lpstr>
      <vt:lpstr>Big Ideas</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250: Digital Audio Basics</dc:title>
  <dc:creator>Edin;Farmer</dc:creator>
  <cp:lastModifiedBy>Dehon, Andre</cp:lastModifiedBy>
  <cp:revision>767</cp:revision>
  <cp:lastPrinted>2023-04-23T18:40:04Z</cp:lastPrinted>
  <dcterms:created xsi:type="dcterms:W3CDTF">2018-03-28T02:50:16Z</dcterms:created>
  <dcterms:modified xsi:type="dcterms:W3CDTF">2023-04-24T14:35:02Z</dcterms:modified>
</cp:coreProperties>
</file>