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33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314" r:id="rId18"/>
    <p:sldId id="315" r:id="rId19"/>
    <p:sldId id="283" r:id="rId20"/>
    <p:sldId id="284" r:id="rId21"/>
    <p:sldId id="285" r:id="rId22"/>
    <p:sldId id="286" r:id="rId23"/>
    <p:sldId id="287" r:id="rId24"/>
    <p:sldId id="288" r:id="rId25"/>
    <p:sldId id="311" r:id="rId26"/>
    <p:sldId id="309" r:id="rId27"/>
    <p:sldId id="312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322" r:id="rId36"/>
    <p:sldId id="323" r:id="rId37"/>
    <p:sldId id="298" r:id="rId38"/>
    <p:sldId id="299" r:id="rId39"/>
    <p:sldId id="316" r:id="rId40"/>
    <p:sldId id="300" r:id="rId41"/>
    <p:sldId id="331" r:id="rId42"/>
    <p:sldId id="333" r:id="rId43"/>
    <p:sldId id="301" r:id="rId44"/>
    <p:sldId id="302" r:id="rId45"/>
    <p:sldId id="324" r:id="rId46"/>
    <p:sldId id="329" r:id="rId47"/>
    <p:sldId id="334" r:id="rId48"/>
    <p:sldId id="336" r:id="rId49"/>
    <p:sldId id="337" r:id="rId50"/>
    <p:sldId id="305" r:id="rId51"/>
    <p:sldId id="306" r:id="rId52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E00"/>
    <a:srgbClr val="05E4A8"/>
    <a:srgbClr val="6FCB76"/>
    <a:srgbClr val="5F5F5F"/>
    <a:srgbClr val="808080"/>
    <a:srgbClr val="080808"/>
    <a:srgbClr val="FF0000"/>
    <a:srgbClr val="0000FF"/>
    <a:srgbClr val="B2B2B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80445" autoAdjust="0"/>
  </p:normalViewPr>
  <p:slideViewPr>
    <p:cSldViewPr>
      <p:cViewPr varScale="1">
        <p:scale>
          <a:sx n="86" d="100"/>
          <a:sy n="86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016A0ADE-A3EC-2540-95ED-D04FA3F449CD}" type="slidenum">
              <a:rPr lang="en-US" sz="1300"/>
              <a:pPr algn="r" defTabSz="948612" eaLnBrk="0" hangingPunct="0"/>
              <a:t>10</a:t>
            </a:fld>
            <a:endParaRPr 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016A0ADE-A3EC-2540-95ED-D04FA3F449CD}" type="slidenum">
              <a:rPr lang="en-US" sz="1300"/>
              <a:pPr algn="r" defTabSz="948612" eaLnBrk="0" hangingPunct="0"/>
              <a:t>11</a:t>
            </a:fld>
            <a:endParaRPr 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8650D59B-B123-BC47-B048-C5F1C092BF4D}" type="slidenum">
              <a:rPr lang="en-US" sz="1300"/>
              <a:pPr algn="r" defTabSz="948612" eaLnBrk="0" hangingPunct="0"/>
              <a:t>13</a:t>
            </a:fld>
            <a:endParaRPr 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8650D59B-B123-BC47-B048-C5F1C092BF4D}" type="slidenum">
              <a:rPr lang="en-US" sz="1300"/>
              <a:pPr algn="r" defTabSz="948612" eaLnBrk="0" hangingPunct="0"/>
              <a:t>14</a:t>
            </a:fld>
            <a:endParaRPr 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A91F6D90-E6A2-F14E-B5E1-213C721D2DD4}" type="slidenum">
              <a:rPr lang="en-US" sz="1300"/>
              <a:pPr algn="r" defTabSz="948612" eaLnBrk="0" hangingPunct="0"/>
              <a:t>15</a:t>
            </a:fld>
            <a:endParaRPr 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8DB929F9-95ED-C54E-A1D7-AAA44AE037CE}" type="slidenum">
              <a:rPr lang="en-US" sz="1300"/>
              <a:pPr algn="r" defTabSz="948612" eaLnBrk="0" hangingPunct="0"/>
              <a:t>16</a:t>
            </a:fld>
            <a:endParaRPr 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036606-F0CB-8E4E-8C70-E74728BF6A3D}" type="slidenum">
              <a:rPr lang="en-US"/>
              <a:pPr/>
              <a:t>17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DE4513-181E-0841-A312-54BDD87094AE}" type="slidenum">
              <a:rPr lang="en-US"/>
              <a:pPr/>
              <a:t>18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C22668A2-1CA0-F148-919B-CFFBD037A88F}" type="slidenum">
              <a:rPr lang="en-US" sz="1300"/>
              <a:pPr algn="r" defTabSz="948612" eaLnBrk="0" hangingPunct="0"/>
              <a:t>19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D36E0B6C-5E1F-BA48-9700-17F4F186A89C}" type="slidenum">
              <a:rPr lang="en-US" sz="1300"/>
              <a:pPr algn="r" defTabSz="948612" eaLnBrk="0" hangingPunct="0"/>
              <a:t>2</a:t>
            </a:fld>
            <a:endParaRPr lang="en-US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04879621-3BEC-D842-9921-0EEA546E6F4A}" type="slidenum">
              <a:rPr lang="en-US" sz="1300"/>
              <a:pPr algn="r" defTabSz="948612" eaLnBrk="0" hangingPunct="0"/>
              <a:t>20</a:t>
            </a:fld>
            <a:endParaRPr lang="en-US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C22668A2-1CA0-F148-919B-CFFBD037A88F}" type="slidenum">
              <a:rPr lang="en-US" sz="1300"/>
              <a:pPr algn="r" defTabSz="948612" eaLnBrk="0" hangingPunct="0"/>
              <a:t>21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C22668A2-1CA0-F148-919B-CFFBD037A88F}" type="slidenum">
              <a:rPr lang="en-US" sz="1300"/>
              <a:pPr algn="r" defTabSz="948612" eaLnBrk="0" hangingPunct="0"/>
              <a:t>22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5CF72885-16F7-2F48-A5ED-0E37E3339B2E}" type="slidenum">
              <a:rPr lang="en-US" sz="1300"/>
              <a:pPr algn="r" defTabSz="948612" eaLnBrk="0" hangingPunct="0"/>
              <a:t>23</a:t>
            </a:fld>
            <a:endParaRPr 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C28458E3-3461-DC48-AEC6-947DDD86E2F4}" type="slidenum">
              <a:rPr lang="en-US" sz="1300"/>
              <a:pPr algn="r" defTabSz="948612" eaLnBrk="0" hangingPunct="0"/>
              <a:t>24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C28458E3-3461-DC48-AEC6-947DDD86E2F4}" type="slidenum">
              <a:rPr lang="en-US" sz="1300"/>
              <a:pPr algn="r" defTabSz="948612" eaLnBrk="0" hangingPunct="0"/>
              <a:t>25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C28458E3-3461-DC48-AEC6-947DDD86E2F4}" type="slidenum">
              <a:rPr lang="en-US" sz="1300"/>
              <a:pPr algn="r" defTabSz="948612" eaLnBrk="0" hangingPunct="0"/>
              <a:t>26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C28458E3-3461-DC48-AEC6-947DDD86E2F4}" type="slidenum">
              <a:rPr lang="en-US" sz="1300"/>
              <a:pPr algn="r" defTabSz="948612" eaLnBrk="0" hangingPunct="0"/>
              <a:t>27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32F08DE4-21DD-884F-834A-F36F5E3CD69E}" type="slidenum">
              <a:rPr lang="en-US" sz="1300"/>
              <a:pPr algn="r" defTabSz="948612" eaLnBrk="0" hangingPunct="0"/>
              <a:t>28</a:t>
            </a:fld>
            <a:endParaRPr lang="en-US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50299D7C-877E-614B-B416-2EB64BB716AC}" type="slidenum">
              <a:rPr lang="en-US" sz="1300"/>
              <a:pPr algn="r" defTabSz="948612" eaLnBrk="0" hangingPunct="0"/>
              <a:t>29</a:t>
            </a:fld>
            <a:endParaRPr lang="en-US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3D0BF78E-6E44-2D49-AB1C-028BBE2BF992}" type="slidenum">
              <a:rPr lang="en-US" sz="1300"/>
              <a:pPr algn="r" defTabSz="948612" eaLnBrk="0" hangingPunct="0"/>
              <a:t>3</a:t>
            </a:fld>
            <a:endParaRPr 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FD66D1FE-4C6E-AF4B-BB2F-F810D3E18964}" type="slidenum">
              <a:rPr lang="en-US" sz="1300"/>
              <a:pPr algn="r" defTabSz="948612" eaLnBrk="0" hangingPunct="0"/>
              <a:t>30</a:t>
            </a:fld>
            <a:endParaRPr lang="en-US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E0C332F6-3B9B-5C47-8BA8-E71A959717E8}" type="slidenum">
              <a:rPr lang="en-US" sz="1300"/>
              <a:pPr algn="r" defTabSz="948612" eaLnBrk="0" hangingPunct="0"/>
              <a:t>31</a:t>
            </a:fld>
            <a:endParaRPr 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4AEBB109-074C-604E-9219-EBF57108C5DD}" type="slidenum">
              <a:rPr lang="en-US" sz="1300"/>
              <a:pPr algn="r" defTabSz="948612" eaLnBrk="0" hangingPunct="0"/>
              <a:t>32</a:t>
            </a:fld>
            <a:endParaRPr lang="en-US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4EA29515-2335-B143-868F-6E40F7118A97}" type="slidenum">
              <a:rPr lang="en-US" sz="1300"/>
              <a:pPr algn="r" defTabSz="948612" eaLnBrk="0" hangingPunct="0"/>
              <a:t>33</a:t>
            </a:fld>
            <a:endParaRPr lang="en-US" sz="13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FB3AFA-FC7B-FE42-8007-FB0354174533}" type="slidenum">
              <a:rPr lang="en-US"/>
              <a:pPr/>
              <a:t>35</a:t>
            </a:fld>
            <a:endParaRPr lang="en-US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C6315E-4965-7046-B8C1-859241475F85}" type="slidenum">
              <a:rPr lang="en-US"/>
              <a:pPr/>
              <a:t>36</a:t>
            </a:fld>
            <a:endParaRPr lang="en-US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33393D73-E953-4C41-80D9-523BB6B9CAB5}" type="slidenum">
              <a:rPr lang="en-US" sz="1300"/>
              <a:pPr algn="r" defTabSz="948612" eaLnBrk="0" hangingPunct="0"/>
              <a:t>37</a:t>
            </a:fld>
            <a:endParaRPr 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33393D73-E953-4C41-80D9-523BB6B9CAB5}" type="slidenum">
              <a:rPr lang="en-US" sz="1300"/>
              <a:pPr algn="r" defTabSz="948612" eaLnBrk="0" hangingPunct="0"/>
              <a:t>38</a:t>
            </a:fld>
            <a:endParaRPr 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6EB10245-7A17-994D-A23E-0EA0BB96CC99}" type="slidenum">
              <a:rPr lang="en-US" sz="1300"/>
              <a:pPr algn="r" defTabSz="948612" eaLnBrk="0" hangingPunct="0"/>
              <a:t>4</a:t>
            </a:fld>
            <a:endParaRPr 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66FE3179-390A-9A48-AA1B-7BA311A67086}" type="slidenum">
              <a:rPr lang="en-US" sz="1300"/>
              <a:pPr algn="r" defTabSz="948612" eaLnBrk="0" hangingPunct="0"/>
              <a:t>40</a:t>
            </a:fld>
            <a:endParaRPr 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856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21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76B04662-BF3B-DF46-AA11-F8CDA0008CBE}" type="slidenum">
              <a:rPr lang="en-US" sz="1300"/>
              <a:pPr algn="r" defTabSz="948612" eaLnBrk="0" hangingPunct="0"/>
              <a:t>50</a:t>
            </a:fld>
            <a:endParaRPr 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0710D121-9B2E-D346-A6BE-28BE7DF9BABA}" type="slidenum">
              <a:rPr lang="en-US" sz="1300"/>
              <a:pPr algn="r" defTabSz="948612" eaLnBrk="0" hangingPunct="0"/>
              <a:t>5</a:t>
            </a:fld>
            <a:endParaRPr 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9AAD1F5E-F6DB-B247-85D2-8F163F6EB5A9}" type="slidenum">
              <a:rPr lang="en-US" sz="1300"/>
              <a:pPr algn="r" defTabSz="948612" eaLnBrk="0" hangingPunct="0"/>
              <a:t>6</a:t>
            </a:fld>
            <a:endParaRPr 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55B505A6-8690-2741-B5C6-5AC0CEC69E4B}" type="slidenum">
              <a:rPr lang="en-US" sz="1300"/>
              <a:pPr algn="r" defTabSz="948612" eaLnBrk="0" hangingPunct="0"/>
              <a:t>7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E22B18ED-B642-1149-B08D-8FA694EBCB09}" type="slidenum">
              <a:rPr lang="en-US" sz="1300"/>
              <a:pPr algn="r" defTabSz="948612" eaLnBrk="0" hangingPunct="0"/>
              <a:t>8</a:t>
            </a:fld>
            <a:endParaRPr 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51414" y="8976985"/>
            <a:ext cx="3098687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4" tIns="47422" rIns="94844" bIns="47422" anchor="b">
            <a:prstTxWarp prst="textNoShape">
              <a:avLst/>
            </a:prstTxWarp>
          </a:bodyPr>
          <a:lstStyle/>
          <a:p>
            <a:pPr algn="r" defTabSz="948612" eaLnBrk="0" hangingPunct="0"/>
            <a:fld id="{016A0ADE-A3EC-2540-95ED-D04FA3F449CD}" type="slidenum">
              <a:rPr lang="en-US" sz="1300"/>
              <a:pPr algn="r" defTabSz="948612" eaLnBrk="0" hangingPunct="0"/>
              <a:t>9</a:t>
            </a:fld>
            <a:endParaRPr 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11:  September 29,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Layout and Area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01523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Contact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426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Needed to set voltage around device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PMOS: </a:t>
            </a:r>
            <a:r>
              <a:rPr lang="en-US" sz="2400" dirty="0" err="1"/>
              <a:t>V</a:t>
            </a:r>
            <a:r>
              <a:rPr lang="en-US" sz="2400" baseline="-25000" dirty="0" err="1"/>
              <a:t>b</a:t>
            </a:r>
            <a:r>
              <a:rPr lang="en-US" sz="2400" dirty="0"/>
              <a:t> = </a:t>
            </a:r>
            <a:r>
              <a:rPr lang="en-US" sz="2400" dirty="0" err="1"/>
              <a:t>V</a:t>
            </a:r>
            <a:r>
              <a:rPr lang="en-US" sz="2400" baseline="-25000" dirty="0" err="1"/>
              <a:t>dd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NMOS: </a:t>
            </a:r>
            <a:r>
              <a:rPr lang="en-US" sz="2400" dirty="0" err="1"/>
              <a:t>V</a:t>
            </a:r>
            <a:r>
              <a:rPr lang="en-US" sz="2400" baseline="-25000" dirty="0" err="1"/>
              <a:t>b</a:t>
            </a:r>
            <a:r>
              <a:rPr lang="en-US" sz="2400" dirty="0"/>
              <a:t> = GND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6600"/>
                </a:solidFill>
              </a:rPr>
              <a:t>What happens if NMOS body contact is </a:t>
            </a:r>
            <a:r>
              <a:rPr lang="en-US" sz="2800" dirty="0" err="1">
                <a:solidFill>
                  <a:srgbClr val="FF6600"/>
                </a:solidFill>
              </a:rPr>
              <a:t>V</a:t>
            </a:r>
            <a:r>
              <a:rPr lang="en-US" sz="2800" baseline="-25000" dirty="0" err="1">
                <a:solidFill>
                  <a:srgbClr val="FF6600"/>
                </a:solidFill>
              </a:rPr>
              <a:t>dd</a:t>
            </a:r>
            <a:r>
              <a:rPr lang="en-US" sz="2800" dirty="0">
                <a:solidFill>
                  <a:srgbClr val="FF6600"/>
                </a:solidFill>
              </a:rPr>
              <a:t>?</a:t>
            </a:r>
            <a:endParaRPr lang="en-US" sz="2000" dirty="0">
              <a:solidFill>
                <a:srgbClr val="FF6600"/>
              </a:solidFill>
            </a:endParaRPr>
          </a:p>
        </p:txBody>
      </p:sp>
      <p:pic>
        <p:nvPicPr>
          <p:cNvPr id="33798" name="Picture 6" descr="pmos4_300"/>
          <p:cNvPicPr>
            <a:picLocks noChangeAspect="1" noChangeArrowheads="1"/>
          </p:cNvPicPr>
          <p:nvPr/>
        </p:nvPicPr>
        <p:blipFill>
          <a:blip r:embed="rId3"/>
          <a:srcRect b="55627"/>
          <a:stretch>
            <a:fillRect/>
          </a:stretch>
        </p:blipFill>
        <p:spPr bwMode="auto">
          <a:xfrm>
            <a:off x="5257800" y="2286000"/>
            <a:ext cx="27003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76800"/>
            <a:ext cx="3124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981200" y="4419600"/>
            <a:ext cx="2347753" cy="2111673"/>
            <a:chOff x="1374140" y="1388429"/>
            <a:chExt cx="2347753" cy="2111673"/>
          </a:xfrm>
        </p:grpSpPr>
        <p:grpSp>
          <p:nvGrpSpPr>
            <p:cNvPr id="12" name="Group 11"/>
            <p:cNvGrpSpPr/>
            <p:nvPr/>
          </p:nvGrpSpPr>
          <p:grpSpPr>
            <a:xfrm>
              <a:off x="1688164" y="1696300"/>
              <a:ext cx="886595" cy="1507639"/>
              <a:chOff x="2304569" y="2590521"/>
              <a:chExt cx="417465" cy="709892"/>
            </a:xfrm>
          </p:grpSpPr>
          <p:sp>
            <p:nvSpPr>
              <p:cNvPr id="18" name="Line 195"/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Line 196"/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Line 197"/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198"/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Line 200"/>
              <p:cNvSpPr>
                <a:spLocks noChangeShapeType="1"/>
              </p:cNvSpPr>
              <p:nvPr/>
            </p:nvSpPr>
            <p:spPr bwMode="auto">
              <a:xfrm flipV="1">
                <a:off x="2717429" y="3068422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Line 237"/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200"/>
              <p:cNvSpPr>
                <a:spLocks noChangeShapeType="1"/>
              </p:cNvSpPr>
              <p:nvPr/>
            </p:nvSpPr>
            <p:spPr bwMode="auto">
              <a:xfrm flipV="1">
                <a:off x="2717429" y="2590521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2364740" y="3130770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S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>
              <a:off x="2373156" y="13884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D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1374140" y="20742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G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6" name="Line 197"/>
            <p:cNvSpPr>
              <a:spLocks noChangeShapeType="1"/>
            </p:cNvSpPr>
            <p:nvPr/>
          </p:nvSpPr>
          <p:spPr bwMode="auto">
            <a:xfrm>
              <a:off x="2214694" y="2450417"/>
              <a:ext cx="1017455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3078426" y="2246701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B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</p:grpSp>
      <p:sp>
        <p:nvSpPr>
          <p:cNvPr id="2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0471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Contact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441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Needed to set voltage around device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PMOS: </a:t>
            </a:r>
            <a:r>
              <a:rPr lang="en-US" sz="2400" dirty="0" err="1"/>
              <a:t>V</a:t>
            </a:r>
            <a:r>
              <a:rPr lang="en-US" sz="2400" baseline="-25000" dirty="0" err="1"/>
              <a:t>b</a:t>
            </a:r>
            <a:r>
              <a:rPr lang="en-US" sz="2400" dirty="0"/>
              <a:t> = </a:t>
            </a:r>
            <a:r>
              <a:rPr lang="en-US" sz="2400" dirty="0" err="1"/>
              <a:t>V</a:t>
            </a:r>
            <a:r>
              <a:rPr lang="en-US" sz="2400" baseline="-25000" dirty="0" err="1"/>
              <a:t>dd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NMOS: </a:t>
            </a:r>
            <a:r>
              <a:rPr lang="en-US" sz="2400" dirty="0" err="1"/>
              <a:t>V</a:t>
            </a:r>
            <a:r>
              <a:rPr lang="en-US" sz="2400" baseline="-25000" dirty="0" err="1"/>
              <a:t>b</a:t>
            </a:r>
            <a:r>
              <a:rPr lang="en-US" sz="2400" dirty="0"/>
              <a:t> = GND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6600"/>
                </a:solidFill>
              </a:rPr>
              <a:t>What happens if NMOS body contact is </a:t>
            </a:r>
            <a:r>
              <a:rPr lang="en-US" sz="2800" dirty="0" err="1">
                <a:solidFill>
                  <a:srgbClr val="FF6600"/>
                </a:solidFill>
              </a:rPr>
              <a:t>V</a:t>
            </a:r>
            <a:r>
              <a:rPr lang="en-US" sz="2800" baseline="-25000" dirty="0" err="1">
                <a:solidFill>
                  <a:srgbClr val="FF6600"/>
                </a:solidFill>
              </a:rPr>
              <a:t>dd</a:t>
            </a:r>
            <a:r>
              <a:rPr lang="en-US" sz="2800" dirty="0">
                <a:solidFill>
                  <a:srgbClr val="FF6600"/>
                </a:solidFill>
              </a:rPr>
              <a:t>?</a:t>
            </a:r>
            <a:endParaRPr lang="en-US" sz="1200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Polarity of field wrong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Won’t invert channel</a:t>
            </a:r>
          </a:p>
        </p:txBody>
      </p:sp>
      <p:pic>
        <p:nvPicPr>
          <p:cNvPr id="33798" name="Picture 6" descr="pmos4_300"/>
          <p:cNvPicPr>
            <a:picLocks noChangeAspect="1" noChangeArrowheads="1"/>
          </p:cNvPicPr>
          <p:nvPr/>
        </p:nvPicPr>
        <p:blipFill>
          <a:blip r:embed="rId3"/>
          <a:srcRect b="55627"/>
          <a:stretch>
            <a:fillRect/>
          </a:stretch>
        </p:blipFill>
        <p:spPr bwMode="auto">
          <a:xfrm>
            <a:off x="5257800" y="2286000"/>
            <a:ext cx="27003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76800"/>
            <a:ext cx="3124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981200" y="4419600"/>
            <a:ext cx="2347753" cy="2111673"/>
            <a:chOff x="1374140" y="1388429"/>
            <a:chExt cx="2347753" cy="2111673"/>
          </a:xfrm>
        </p:grpSpPr>
        <p:grpSp>
          <p:nvGrpSpPr>
            <p:cNvPr id="12" name="Group 11"/>
            <p:cNvGrpSpPr/>
            <p:nvPr/>
          </p:nvGrpSpPr>
          <p:grpSpPr>
            <a:xfrm>
              <a:off x="1688164" y="1696300"/>
              <a:ext cx="886595" cy="1507639"/>
              <a:chOff x="2304569" y="2590521"/>
              <a:chExt cx="417465" cy="709892"/>
            </a:xfrm>
          </p:grpSpPr>
          <p:sp>
            <p:nvSpPr>
              <p:cNvPr id="18" name="Line 195"/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Line 196"/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Line 197"/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198"/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Line 200"/>
              <p:cNvSpPr>
                <a:spLocks noChangeShapeType="1"/>
              </p:cNvSpPr>
              <p:nvPr/>
            </p:nvSpPr>
            <p:spPr bwMode="auto">
              <a:xfrm flipV="1">
                <a:off x="2717429" y="3068422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Line 237"/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200"/>
              <p:cNvSpPr>
                <a:spLocks noChangeShapeType="1"/>
              </p:cNvSpPr>
              <p:nvPr/>
            </p:nvSpPr>
            <p:spPr bwMode="auto">
              <a:xfrm flipV="1">
                <a:off x="2717429" y="2590521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2364740" y="3130770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S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>
              <a:off x="2373156" y="13884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D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1374140" y="20742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G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6" name="Line 197"/>
            <p:cNvSpPr>
              <a:spLocks noChangeShapeType="1"/>
            </p:cNvSpPr>
            <p:nvPr/>
          </p:nvSpPr>
          <p:spPr bwMode="auto">
            <a:xfrm>
              <a:off x="2214694" y="2450417"/>
              <a:ext cx="1017455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3078426" y="2246701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B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</p:grpSp>
      <p:sp>
        <p:nvSpPr>
          <p:cNvPr id="2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7517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 Geometry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29200" y="1219200"/>
            <a:ext cx="3124200" cy="2057400"/>
            <a:chOff x="5486400" y="1219200"/>
            <a:chExt cx="3124200" cy="2057400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5486400" y="1219200"/>
              <a:ext cx="3124200" cy="205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836596" y="1856889"/>
              <a:ext cx="1167319" cy="881743"/>
            </a:xfrm>
            <a:prstGeom prst="rect">
              <a:avLst/>
            </a:prstGeom>
            <a:solidFill>
              <a:srgbClr val="FFA04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303523" y="1604963"/>
              <a:ext cx="233464" cy="13855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696200" y="1828800"/>
              <a:ext cx="609600" cy="9144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5390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7962900" cy="2195532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3449" y="1919868"/>
            <a:ext cx="1338146" cy="936703"/>
          </a:xfrm>
          <a:prstGeom prst="rect">
            <a:avLst/>
          </a:prstGeom>
          <a:solidFill>
            <a:srgbClr val="6FCB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038707" y="1652239"/>
            <a:ext cx="267629" cy="147196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2005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transistors</a:t>
            </a:r>
          </a:p>
          <a:p>
            <a:pPr lvl="1"/>
            <a:r>
              <a:rPr lang="en-US" dirty="0"/>
              <a:t>Different layers of metal</a:t>
            </a:r>
          </a:p>
          <a:p>
            <a:pPr lvl="2"/>
            <a:r>
              <a:rPr lang="en-US" dirty="0"/>
              <a:t>“Contact” - metal to transistor</a:t>
            </a:r>
          </a:p>
          <a:p>
            <a:pPr lvl="2"/>
            <a:r>
              <a:rPr lang="en-US" dirty="0"/>
              <a:t>“Via” - metal to metal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038600"/>
            <a:ext cx="5715000" cy="2446065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5107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transistors</a:t>
            </a:r>
          </a:p>
          <a:p>
            <a:pPr lvl="1"/>
            <a:r>
              <a:rPr lang="en-US" dirty="0"/>
              <a:t>Different layers of metal</a:t>
            </a:r>
          </a:p>
          <a:p>
            <a:pPr lvl="2"/>
            <a:r>
              <a:rPr lang="en-US" dirty="0"/>
              <a:t>“Contact” - metal to transistor</a:t>
            </a:r>
          </a:p>
          <a:p>
            <a:pPr lvl="2"/>
            <a:r>
              <a:rPr lang="en-US" dirty="0"/>
              <a:t>“Via” - metal to metal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77" y="4040095"/>
            <a:ext cx="5697090" cy="24384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4232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 Cross Section</a:t>
            </a:r>
          </a:p>
        </p:txBody>
      </p:sp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6002338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5562600" y="6248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ITRS 2007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6818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Masks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4876800" cy="4648200"/>
          </a:xfrm>
        </p:spPr>
        <p:txBody>
          <a:bodyPr/>
          <a:lstStyle/>
          <a:p>
            <a:r>
              <a:rPr lang="en-US" sz="2400" dirty="0"/>
              <a:t>Define areas want to see in layer</a:t>
            </a:r>
          </a:p>
          <a:p>
            <a:pPr lvl="1"/>
            <a:r>
              <a:rPr lang="en-US" sz="2000" dirty="0"/>
              <a:t>Think of “stencil” for material deposition</a:t>
            </a:r>
          </a:p>
          <a:p>
            <a:r>
              <a:rPr lang="en-US" sz="2400" dirty="0"/>
              <a:t>Use photoresist (PR) to form the “stencil”</a:t>
            </a:r>
          </a:p>
          <a:p>
            <a:pPr lvl="1"/>
            <a:r>
              <a:rPr lang="en-US" sz="2000" dirty="0"/>
              <a:t>Grow PR over entire wafer</a:t>
            </a:r>
          </a:p>
          <a:p>
            <a:pPr lvl="1"/>
            <a:r>
              <a:rPr lang="en-US" sz="2000" dirty="0"/>
              <a:t>Expose PR through mask</a:t>
            </a:r>
          </a:p>
          <a:p>
            <a:pPr lvl="1"/>
            <a:r>
              <a:rPr lang="en-US" sz="2000" dirty="0"/>
              <a:t>PR dissolves in exposed areas</a:t>
            </a:r>
          </a:p>
          <a:p>
            <a:pPr lvl="1"/>
            <a:r>
              <a:rPr lang="en-US" sz="2000" dirty="0"/>
              <a:t>Material is deposited/etched</a:t>
            </a:r>
          </a:p>
          <a:p>
            <a:pPr lvl="2"/>
            <a:r>
              <a:rPr lang="en-US" sz="1800" dirty="0"/>
              <a:t>Only “sticks” in area w/ dissolved PR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16</a:t>
            </a:fld>
            <a:endParaRPr lang="en-US" sz="1800" dirty="0">
              <a:latin typeface="Garamond"/>
              <a:cs typeface="Garamond"/>
            </a:endParaRPr>
          </a:p>
        </p:txBody>
      </p:sp>
      <p:pic>
        <p:nvPicPr>
          <p:cNvPr id="6" name="Content Placeholder 5" descr="plithp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r="1868"/>
          <a:stretch/>
        </p:blipFill>
        <p:spPr bwMode="auto">
          <a:xfrm>
            <a:off x="5486400" y="1219200"/>
            <a:ext cx="352788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94302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N-Well CMOS Process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fld id="{3732F688-4332-BE4B-8593-7C2E8872EB6A}" type="slidenum">
              <a:rPr lang="en-US"/>
              <a:pPr/>
              <a:t>17</a:t>
            </a:fld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1215"/>
          <a:stretch/>
        </p:blipFill>
        <p:spPr bwMode="auto">
          <a:xfrm>
            <a:off x="762000" y="1064650"/>
            <a:ext cx="7266240" cy="57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5" t="44395" r="3870" b="47912"/>
          <a:stretch/>
        </p:blipFill>
        <p:spPr bwMode="auto">
          <a:xfrm>
            <a:off x="5884334" y="3437467"/>
            <a:ext cx="69426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2" t="39670" r="54935" b="56888"/>
          <a:stretch/>
        </p:blipFill>
        <p:spPr bwMode="auto">
          <a:xfrm>
            <a:off x="2023530" y="3126401"/>
            <a:ext cx="858451" cy="2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29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fld id="{EE350BB7-9329-A846-BF15-9298BFF573B8}" type="slidenum">
              <a:rPr lang="en-US"/>
              <a:pPr/>
              <a:t>18</a:t>
            </a:fld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359840" cy="499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89434"/>
          <a:stretch/>
        </p:blipFill>
        <p:spPr bwMode="auto">
          <a:xfrm>
            <a:off x="762000" y="1064650"/>
            <a:ext cx="7266240" cy="25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N-Well CMOS Process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14578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Reverse Engineer Inverter Layout </a:t>
            </a:r>
            <a:r>
              <a:rPr lang="en-US" sz="3200" dirty="0">
                <a:solidFill>
                  <a:srgbClr val="FF6E00"/>
                </a:solidFill>
              </a:rPr>
              <a:t>(</a:t>
            </a:r>
            <a:r>
              <a:rPr lang="en-US" sz="3200" dirty="0" err="1">
                <a:solidFill>
                  <a:srgbClr val="FF6E00"/>
                </a:solidFill>
              </a:rPr>
              <a:t>Preclass</a:t>
            </a:r>
            <a:r>
              <a:rPr lang="en-US" sz="3200" dirty="0">
                <a:solidFill>
                  <a:srgbClr val="FF6E00"/>
                </a:solidFill>
              </a:rPr>
              <a:t> 1)</a:t>
            </a:r>
          </a:p>
        </p:txBody>
      </p:sp>
      <p:pic>
        <p:nvPicPr>
          <p:cNvPr id="62468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81200"/>
            <a:ext cx="31178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8511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  <a:p>
            <a:pPr lvl="1"/>
            <a:r>
              <a:rPr lang="en-US" dirty="0"/>
              <a:t>Transistors</a:t>
            </a:r>
          </a:p>
          <a:p>
            <a:pPr lvl="1"/>
            <a:r>
              <a:rPr lang="en-US" dirty="0"/>
              <a:t>Gates</a:t>
            </a:r>
          </a:p>
          <a:p>
            <a:r>
              <a:rPr lang="en-US" dirty="0"/>
              <a:t>Design rules</a:t>
            </a:r>
          </a:p>
          <a:p>
            <a:r>
              <a:rPr lang="en-US" dirty="0"/>
              <a:t>Standard cells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0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Revisited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idx="1"/>
          </p:nvPr>
        </p:nvSpPr>
        <p:spPr>
          <a:xfrm>
            <a:off x="4648200" y="1143000"/>
            <a:ext cx="3810000" cy="5029200"/>
          </a:xfrm>
        </p:spPr>
        <p:txBody>
          <a:bodyPr/>
          <a:lstStyle/>
          <a:p>
            <a:r>
              <a:rPr lang="en-US" dirty="0"/>
              <a:t>How to “decode” circuit from layout?</a:t>
            </a:r>
          </a:p>
        </p:txBody>
      </p:sp>
      <p:pic>
        <p:nvPicPr>
          <p:cNvPr id="8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0436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 Inverter Layout</a:t>
            </a:r>
          </a:p>
        </p:txBody>
      </p:sp>
      <p:pic>
        <p:nvPicPr>
          <p:cNvPr id="62468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52800" y="1752600"/>
            <a:ext cx="18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Power (</a:t>
            </a:r>
            <a:r>
              <a:rPr lang="en-US" sz="2400" b="1" dirty="0" err="1">
                <a:latin typeface="+mn-lt"/>
              </a:rPr>
              <a:t>Vdd</a:t>
            </a:r>
            <a:r>
              <a:rPr lang="en-US" sz="2400" b="1" dirty="0">
                <a:latin typeface="+mn-lt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0072" y="5867400"/>
            <a:ext cx="90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GND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857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 Inverter Layout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57800" y="1143000"/>
            <a:ext cx="32004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PMOS transistor?</a:t>
            </a:r>
          </a:p>
          <a:p>
            <a:r>
              <a:rPr lang="en-US" dirty="0">
                <a:solidFill>
                  <a:srgbClr val="FF6600"/>
                </a:solidFill>
              </a:rPr>
              <a:t>NMOS?</a:t>
            </a:r>
          </a:p>
        </p:txBody>
      </p:sp>
      <p:pic>
        <p:nvPicPr>
          <p:cNvPr id="62468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2800" y="1752600"/>
            <a:ext cx="18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Power (</a:t>
            </a:r>
            <a:r>
              <a:rPr lang="en-US" sz="2400" b="1" dirty="0" err="1">
                <a:latin typeface="+mn-lt"/>
              </a:rPr>
              <a:t>Vdd</a:t>
            </a:r>
            <a:r>
              <a:rPr lang="en-US" sz="2400" b="1" dirty="0">
                <a:latin typeface="+mn-lt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0072" y="5867400"/>
            <a:ext cx="90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GND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33337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8"/>
          <p:cNvPicPr>
            <a:picLocks noChangeAspect="1"/>
          </p:cNvPicPr>
          <p:nvPr/>
        </p:nvPicPr>
        <p:blipFill>
          <a:blip r:embed="rId4"/>
          <a:srcRect l="45497" t="56140" r="26067" b="22807"/>
          <a:stretch>
            <a:fillRect/>
          </a:stretch>
        </p:blipFill>
        <p:spPr bwMode="auto">
          <a:xfrm>
            <a:off x="6248400" y="45720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to Circuit</a:t>
            </a:r>
          </a:p>
        </p:txBody>
      </p:sp>
      <p:sp>
        <p:nvSpPr>
          <p:cNvPr id="74758" name="Rectangle 5"/>
          <p:cNvSpPr>
            <a:spLocks noGrp="1" noChangeArrowheads="1"/>
          </p:cNvSpPr>
          <p:nvPr>
            <p:ph idx="1"/>
          </p:nvPr>
        </p:nvSpPr>
        <p:spPr>
          <a:xfrm>
            <a:off x="4800600" y="1143000"/>
            <a:ext cx="3657600" cy="5029200"/>
          </a:xfrm>
        </p:spPr>
        <p:txBody>
          <a:bodyPr/>
          <a:lstStyle/>
          <a:p>
            <a:r>
              <a:rPr lang="en-US" dirty="0"/>
              <a:t>1. Identify transistors</a:t>
            </a:r>
          </a:p>
        </p:txBody>
      </p:sp>
      <p:sp>
        <p:nvSpPr>
          <p:cNvPr id="74760" name="Oval 7"/>
          <p:cNvSpPr>
            <a:spLocks noChangeArrowheads="1"/>
          </p:cNvSpPr>
          <p:nvPr/>
        </p:nvSpPr>
        <p:spPr bwMode="auto">
          <a:xfrm>
            <a:off x="1524000" y="2438400"/>
            <a:ext cx="1981200" cy="7620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1" name="Oval 8"/>
          <p:cNvSpPr>
            <a:spLocks noChangeArrowheads="1"/>
          </p:cNvSpPr>
          <p:nvPr/>
        </p:nvSpPr>
        <p:spPr bwMode="auto">
          <a:xfrm>
            <a:off x="1600200" y="4953000"/>
            <a:ext cx="1981200" cy="762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762" name="Picture 8"/>
          <p:cNvPicPr>
            <a:picLocks noChangeAspect="1"/>
          </p:cNvPicPr>
          <p:nvPr/>
        </p:nvPicPr>
        <p:blipFill>
          <a:blip r:embed="rId4"/>
          <a:srcRect l="45497" t="25731" r="26067" b="53217"/>
          <a:stretch>
            <a:fillRect/>
          </a:stretch>
        </p:blipFill>
        <p:spPr bwMode="auto">
          <a:xfrm>
            <a:off x="6248400" y="35814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3" name="Oval 10"/>
          <p:cNvSpPr>
            <a:spLocks noChangeArrowheads="1"/>
          </p:cNvSpPr>
          <p:nvPr/>
        </p:nvSpPr>
        <p:spPr bwMode="auto">
          <a:xfrm>
            <a:off x="6172200" y="3657600"/>
            <a:ext cx="762000" cy="6096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4" name="Oval 11"/>
          <p:cNvSpPr>
            <a:spLocks noChangeArrowheads="1"/>
          </p:cNvSpPr>
          <p:nvPr/>
        </p:nvSpPr>
        <p:spPr bwMode="auto">
          <a:xfrm>
            <a:off x="6172200" y="4572000"/>
            <a:ext cx="762000" cy="609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23</a:t>
            </a:fld>
            <a:endParaRPr lang="en-US" sz="1800" dirty="0">
              <a:latin typeface="Garamond"/>
              <a:cs typeface="Garamon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62800" y="2362200"/>
            <a:ext cx="1447800" cy="953429"/>
            <a:chOff x="5486400" y="1219200"/>
            <a:chExt cx="3124200" cy="2057400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486400" y="1219200"/>
              <a:ext cx="3124200" cy="205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836596" y="1856889"/>
              <a:ext cx="1167319" cy="881743"/>
            </a:xfrm>
            <a:prstGeom prst="rect">
              <a:avLst/>
            </a:prstGeom>
            <a:solidFill>
              <a:srgbClr val="FFA04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6303523" y="1604963"/>
              <a:ext cx="233464" cy="13855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1828800"/>
              <a:ext cx="609600" cy="9144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5390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91400" y="5410200"/>
            <a:ext cx="696951" cy="766646"/>
            <a:chOff x="2503449" y="1652239"/>
            <a:chExt cx="1338146" cy="1471961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503449" y="1919868"/>
              <a:ext cx="1338146" cy="936703"/>
            </a:xfrm>
            <a:prstGeom prst="rect">
              <a:avLst/>
            </a:prstGeom>
            <a:solidFill>
              <a:srgbClr val="6FCB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038707" y="1652239"/>
              <a:ext cx="267629" cy="147196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26482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Layout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Input?</a:t>
            </a:r>
          </a:p>
        </p:txBody>
      </p:sp>
      <p:pic>
        <p:nvPicPr>
          <p:cNvPr id="11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63380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Layout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Input?</a:t>
            </a:r>
          </a:p>
        </p:txBody>
      </p:sp>
      <p:pic>
        <p:nvPicPr>
          <p:cNvPr id="11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905000" y="3886200"/>
            <a:ext cx="762000" cy="6096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401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Layout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Output?</a:t>
            </a:r>
          </a:p>
        </p:txBody>
      </p:sp>
      <p:pic>
        <p:nvPicPr>
          <p:cNvPr id="11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26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492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Layout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Output?</a:t>
            </a:r>
          </a:p>
        </p:txBody>
      </p:sp>
      <p:pic>
        <p:nvPicPr>
          <p:cNvPr id="11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2667000" y="2590800"/>
            <a:ext cx="762000" cy="30480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44810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to Circuit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/>
              <a:t>2. Add connections</a:t>
            </a:r>
          </a:p>
          <a:p>
            <a:pPr lvl="1"/>
            <a:r>
              <a:rPr lang="en-US" dirty="0"/>
              <a:t>Drain connection</a:t>
            </a: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2743200" y="2362200"/>
            <a:ext cx="609600" cy="34290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7" name="Picture 8"/>
          <p:cNvPicPr>
            <a:picLocks noChangeAspect="1"/>
          </p:cNvPicPr>
          <p:nvPr/>
        </p:nvPicPr>
        <p:blipFill>
          <a:blip r:embed="rId4"/>
          <a:srcRect l="45497" t="28070" b="22807"/>
          <a:stretch>
            <a:fillRect/>
          </a:stretch>
        </p:blipFill>
        <p:spPr bwMode="auto">
          <a:xfrm>
            <a:off x="6248400" y="3657600"/>
            <a:ext cx="1460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Oval 14"/>
          <p:cNvSpPr>
            <a:spLocks noChangeArrowheads="1"/>
          </p:cNvSpPr>
          <p:nvPr/>
        </p:nvSpPr>
        <p:spPr bwMode="auto">
          <a:xfrm>
            <a:off x="6629400" y="4038600"/>
            <a:ext cx="1447800" cy="6858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28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17651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to Circuit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/>
              <a:t>2. Add connections</a:t>
            </a:r>
          </a:p>
          <a:p>
            <a:pPr lvl="1"/>
            <a:r>
              <a:rPr lang="en-US" dirty="0"/>
              <a:t>Gate connection</a:t>
            </a:r>
          </a:p>
        </p:txBody>
      </p:sp>
      <p:pic>
        <p:nvPicPr>
          <p:cNvPr id="78854" name="Picture 8"/>
          <p:cNvPicPr>
            <a:picLocks noChangeAspect="1"/>
          </p:cNvPicPr>
          <p:nvPr/>
        </p:nvPicPr>
        <p:blipFill>
          <a:blip r:embed="rId4"/>
          <a:srcRect t="28070" b="22807"/>
          <a:stretch>
            <a:fillRect/>
          </a:stretch>
        </p:blipFill>
        <p:spPr bwMode="auto">
          <a:xfrm>
            <a:off x="5029200" y="3657600"/>
            <a:ext cx="2679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Oval 11"/>
          <p:cNvSpPr>
            <a:spLocks noChangeArrowheads="1"/>
          </p:cNvSpPr>
          <p:nvPr/>
        </p:nvSpPr>
        <p:spPr bwMode="auto">
          <a:xfrm>
            <a:off x="4953000" y="3581400"/>
            <a:ext cx="1447800" cy="17526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Oval 15"/>
          <p:cNvSpPr>
            <a:spLocks noChangeArrowheads="1"/>
          </p:cNvSpPr>
          <p:nvPr/>
        </p:nvSpPr>
        <p:spPr bwMode="auto">
          <a:xfrm>
            <a:off x="1905000" y="3733800"/>
            <a:ext cx="685800" cy="8382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 descr="pmos4_300"/>
          <p:cNvPicPr>
            <a:picLocks noChangeAspect="1" noChangeArrowheads="1"/>
          </p:cNvPicPr>
          <p:nvPr/>
        </p:nvPicPr>
        <p:blipFill>
          <a:blip r:embed="rId5"/>
          <a:srcRect b="55627"/>
          <a:stretch>
            <a:fillRect/>
          </a:stretch>
        </p:blipFill>
        <p:spPr bwMode="auto">
          <a:xfrm>
            <a:off x="7086600" y="1981200"/>
            <a:ext cx="13734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8686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</a:t>
            </a:r>
          </a:p>
        </p:txBody>
      </p:sp>
      <p:pic>
        <p:nvPicPr>
          <p:cNvPr id="19460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2209800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590800"/>
            <a:ext cx="4572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Side view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648200" y="47244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Perspective view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3867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to Circuit</a:t>
            </a:r>
          </a:p>
        </p:txBody>
      </p:sp>
      <p:sp>
        <p:nvSpPr>
          <p:cNvPr id="80900" name="Rectangle 5"/>
          <p:cNvSpPr>
            <a:spLocks noGrp="1" noChangeArrowheads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/>
              <a:t>2. Add connections</a:t>
            </a:r>
          </a:p>
          <a:p>
            <a:pPr lvl="1"/>
            <a:r>
              <a:rPr lang="en-US" dirty="0" err="1"/>
              <a:t>pMOS</a:t>
            </a:r>
            <a:r>
              <a:rPr lang="en-US" dirty="0"/>
              <a:t>-source to VDD</a:t>
            </a:r>
          </a:p>
        </p:txBody>
      </p:sp>
      <p:sp>
        <p:nvSpPr>
          <p:cNvPr id="80902" name="Oval 9"/>
          <p:cNvSpPr>
            <a:spLocks noChangeArrowheads="1"/>
          </p:cNvSpPr>
          <p:nvPr/>
        </p:nvSpPr>
        <p:spPr bwMode="auto">
          <a:xfrm>
            <a:off x="1524000" y="1676400"/>
            <a:ext cx="1066800" cy="17526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3" name="Picture 8"/>
          <p:cNvPicPr>
            <a:picLocks noChangeAspect="1"/>
          </p:cNvPicPr>
          <p:nvPr/>
        </p:nvPicPr>
        <p:blipFill>
          <a:blip r:embed="rId4"/>
          <a:srcRect b="22807"/>
          <a:stretch>
            <a:fillRect/>
          </a:stretch>
        </p:blipFill>
        <p:spPr bwMode="auto">
          <a:xfrm>
            <a:off x="5029200" y="2743200"/>
            <a:ext cx="2679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Oval 12"/>
          <p:cNvSpPr>
            <a:spLocks noChangeArrowheads="1"/>
          </p:cNvSpPr>
          <p:nvPr/>
        </p:nvSpPr>
        <p:spPr bwMode="auto">
          <a:xfrm>
            <a:off x="6400800" y="2514600"/>
            <a:ext cx="609600" cy="12192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73786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to Circuit</a:t>
            </a:r>
          </a:p>
        </p:txBody>
      </p:sp>
      <p:sp>
        <p:nvSpPr>
          <p:cNvPr id="82948" name="Rectangle 5"/>
          <p:cNvSpPr>
            <a:spLocks noGrp="1" noChangeArrowheads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r>
              <a:rPr lang="en-US" dirty="0"/>
              <a:t>2. Add connections</a:t>
            </a:r>
          </a:p>
          <a:p>
            <a:pPr lvl="1"/>
            <a:r>
              <a:rPr lang="en-US" dirty="0" err="1"/>
              <a:t>nMOS</a:t>
            </a:r>
            <a:r>
              <a:rPr lang="en-US" dirty="0"/>
              <a:t> source to GND</a:t>
            </a:r>
          </a:p>
        </p:txBody>
      </p:sp>
      <p:sp>
        <p:nvSpPr>
          <p:cNvPr id="82950" name="Oval 8"/>
          <p:cNvSpPr>
            <a:spLocks noChangeArrowheads="1"/>
          </p:cNvSpPr>
          <p:nvPr/>
        </p:nvSpPr>
        <p:spPr bwMode="auto">
          <a:xfrm>
            <a:off x="1600200" y="4876800"/>
            <a:ext cx="1066800" cy="17526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5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743200"/>
            <a:ext cx="26797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Oval 13"/>
          <p:cNvSpPr>
            <a:spLocks noChangeArrowheads="1"/>
          </p:cNvSpPr>
          <p:nvPr/>
        </p:nvSpPr>
        <p:spPr bwMode="auto">
          <a:xfrm>
            <a:off x="6400800" y="5181600"/>
            <a:ext cx="609600" cy="1219200"/>
          </a:xfrm>
          <a:prstGeom prst="ellipse">
            <a:avLst/>
          </a:prstGeom>
          <a:noFill/>
          <a:ln w="25400">
            <a:solidFill>
              <a:srgbClr val="5390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98230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Rules</a:t>
            </a:r>
          </a:p>
        </p:txBody>
      </p:sp>
      <p:sp>
        <p:nvSpPr>
          <p:cNvPr id="66564" name="Rectangle 1029"/>
          <p:cNvSpPr>
            <a:spLocks noGrp="1" noChangeArrowheads="1"/>
          </p:cNvSpPr>
          <p:nvPr>
            <p:ph idx="1"/>
          </p:nvPr>
        </p:nvSpPr>
        <p:spPr>
          <a:xfrm>
            <a:off x="4572000" y="1143000"/>
            <a:ext cx="3886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Why not adjacent transistors?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Plenty of empty space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area is money, pack in as much as possible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Shortens connections</a:t>
            </a:r>
          </a:p>
          <a:p>
            <a:pPr>
              <a:lnSpc>
                <a:spcPct val="90000"/>
              </a:lnSpc>
            </a:pPr>
            <a:r>
              <a:rPr lang="en-US" dirty="0"/>
              <a:t>Recall: processing is imprecise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Margin of error for process variation</a:t>
            </a:r>
          </a:p>
        </p:txBody>
      </p:sp>
      <p:pic>
        <p:nvPicPr>
          <p:cNvPr id="8" name="Picture 6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90"/>
            <a:ext cx="2547938" cy="50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605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Rules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Contract between process engineer &amp; designer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Minimum width/spacing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be (often are) process specific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Lambda rules: scalable design rules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terms of </a:t>
            </a:r>
            <a:r>
              <a:rPr lang="en-US" dirty="0" err="1">
                <a:sym typeface="Symbol" charset="2"/>
              </a:rPr>
              <a:t></a:t>
            </a:r>
            <a:r>
              <a:rPr lang="en-US" dirty="0">
                <a:sym typeface="Symbol" charset="2"/>
              </a:rPr>
              <a:t> = 0.5 </a:t>
            </a:r>
            <a:r>
              <a:rPr lang="en-US" dirty="0" err="1">
                <a:sym typeface="Symbol" charset="2"/>
              </a:rPr>
              <a:t>L</a:t>
            </a:r>
            <a:r>
              <a:rPr lang="en-US" baseline="-25000" dirty="0" err="1">
                <a:sym typeface="Symbol" charset="2"/>
              </a:rPr>
              <a:t>min</a:t>
            </a:r>
            <a:r>
              <a:rPr lang="en-US" baseline="-25000" dirty="0">
                <a:sym typeface="Symbol" charset="2"/>
              </a:rPr>
              <a:t> </a:t>
            </a:r>
            <a:r>
              <a:rPr lang="en-US" dirty="0"/>
              <a:t> (</a:t>
            </a:r>
            <a:r>
              <a:rPr lang="en-US" dirty="0" err="1"/>
              <a:t>L</a:t>
            </a:r>
            <a:r>
              <a:rPr lang="en-US" baseline="-25000" dirty="0" err="1"/>
              <a:t>drawn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migrate designs from similar process with lambda factor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284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Rules: Some Examples</a:t>
            </a:r>
          </a:p>
        </p:txBody>
      </p:sp>
      <p:sp>
        <p:nvSpPr>
          <p:cNvPr id="70660" name="Text Box 14"/>
          <p:cNvSpPr txBox="1">
            <a:spLocks noChangeArrowheads="1"/>
          </p:cNvSpPr>
          <p:nvPr/>
        </p:nvSpPr>
        <p:spPr bwMode="auto">
          <a:xfrm>
            <a:off x="1143000" y="3048000"/>
            <a:ext cx="669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  <a:sym typeface="Symbol" charset="2"/>
              </a:rPr>
              <a:t>2</a:t>
            </a:r>
            <a:endParaRPr lang="en-US" sz="2000">
              <a:latin typeface="Arial" charset="0"/>
            </a:endParaRPr>
          </a:p>
        </p:txBody>
      </p:sp>
      <p:grpSp>
        <p:nvGrpSpPr>
          <p:cNvPr id="70661" name="Group 68"/>
          <p:cNvGrpSpPr>
            <a:grpSpLocks/>
          </p:cNvGrpSpPr>
          <p:nvPr/>
        </p:nvGrpSpPr>
        <p:grpSpPr bwMode="auto">
          <a:xfrm>
            <a:off x="822325" y="3657600"/>
            <a:ext cx="2470150" cy="2057400"/>
            <a:chOff x="288" y="2496"/>
            <a:chExt cx="1556" cy="1296"/>
          </a:xfrm>
        </p:grpSpPr>
        <p:sp>
          <p:nvSpPr>
            <p:cNvPr id="70703" name="Rectangle 17"/>
            <p:cNvSpPr>
              <a:spLocks noChangeArrowheads="1"/>
            </p:cNvSpPr>
            <p:nvPr/>
          </p:nvSpPr>
          <p:spPr bwMode="auto">
            <a:xfrm>
              <a:off x="288" y="2496"/>
              <a:ext cx="1536" cy="1296"/>
            </a:xfrm>
            <a:prstGeom prst="rect">
              <a:avLst/>
            </a:prstGeom>
            <a:solidFill>
              <a:srgbClr val="6FCB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704" name="Rectangle 6"/>
            <p:cNvSpPr>
              <a:spLocks noChangeArrowheads="1"/>
            </p:cNvSpPr>
            <p:nvPr/>
          </p:nvSpPr>
          <p:spPr bwMode="auto">
            <a:xfrm>
              <a:off x="642" y="2887"/>
              <a:ext cx="773" cy="542"/>
            </a:xfrm>
            <a:prstGeom prst="rect">
              <a:avLst/>
            </a:prstGeom>
            <a:solidFill>
              <a:srgbClr val="FFA04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705" name="Rectangle 7"/>
            <p:cNvSpPr>
              <a:spLocks noChangeArrowheads="1"/>
            </p:cNvSpPr>
            <p:nvPr/>
          </p:nvSpPr>
          <p:spPr bwMode="auto">
            <a:xfrm>
              <a:off x="951" y="2733"/>
              <a:ext cx="155" cy="8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706" name="Line 8"/>
            <p:cNvSpPr>
              <a:spLocks noChangeShapeType="1"/>
            </p:cNvSpPr>
            <p:nvPr/>
          </p:nvSpPr>
          <p:spPr bwMode="auto">
            <a:xfrm>
              <a:off x="1429" y="3072"/>
              <a:ext cx="3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707" name="Line 10"/>
            <p:cNvSpPr>
              <a:spLocks noChangeShapeType="1"/>
            </p:cNvSpPr>
            <p:nvPr/>
          </p:nvSpPr>
          <p:spPr bwMode="auto">
            <a:xfrm>
              <a:off x="768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708" name="Text Box 14"/>
            <p:cNvSpPr txBox="1">
              <a:spLocks noChangeArrowheads="1"/>
            </p:cNvSpPr>
            <p:nvPr/>
          </p:nvSpPr>
          <p:spPr bwMode="auto">
            <a:xfrm>
              <a:off x="1440" y="2793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6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0709" name="Text Box 14"/>
            <p:cNvSpPr txBox="1">
              <a:spLocks noChangeArrowheads="1"/>
            </p:cNvSpPr>
            <p:nvPr/>
          </p:nvSpPr>
          <p:spPr bwMode="auto">
            <a:xfrm>
              <a:off x="412" y="2544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6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70662" name="Group 67"/>
          <p:cNvGrpSpPr>
            <a:grpSpLocks/>
          </p:cNvGrpSpPr>
          <p:nvPr/>
        </p:nvGrpSpPr>
        <p:grpSpPr bwMode="auto">
          <a:xfrm>
            <a:off x="1203325" y="1143000"/>
            <a:ext cx="1555750" cy="2278063"/>
            <a:chOff x="384" y="912"/>
            <a:chExt cx="980" cy="1435"/>
          </a:xfrm>
        </p:grpSpPr>
        <p:sp>
          <p:nvSpPr>
            <p:cNvPr id="70696" name="Rectangle 11"/>
            <p:cNvSpPr>
              <a:spLocks noChangeArrowheads="1"/>
            </p:cNvSpPr>
            <p:nvPr/>
          </p:nvSpPr>
          <p:spPr bwMode="auto">
            <a:xfrm>
              <a:off x="384" y="1467"/>
              <a:ext cx="978" cy="684"/>
            </a:xfrm>
            <a:prstGeom prst="rect">
              <a:avLst/>
            </a:prstGeom>
            <a:solidFill>
              <a:srgbClr val="6FCB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97" name="Rectangle 12"/>
            <p:cNvSpPr>
              <a:spLocks noChangeArrowheads="1"/>
            </p:cNvSpPr>
            <p:nvPr/>
          </p:nvSpPr>
          <p:spPr bwMode="auto">
            <a:xfrm>
              <a:off x="775" y="1271"/>
              <a:ext cx="196" cy="10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98" name="Line 13"/>
            <p:cNvSpPr>
              <a:spLocks noChangeShapeType="1"/>
            </p:cNvSpPr>
            <p:nvPr/>
          </p:nvSpPr>
          <p:spPr bwMode="auto">
            <a:xfrm flipV="1">
              <a:off x="960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99" name="Text Box 14"/>
            <p:cNvSpPr txBox="1">
              <a:spLocks noChangeArrowheads="1"/>
            </p:cNvSpPr>
            <p:nvPr/>
          </p:nvSpPr>
          <p:spPr bwMode="auto">
            <a:xfrm>
              <a:off x="960" y="1824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3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0700" name="Line 15"/>
            <p:cNvSpPr>
              <a:spLocks noChangeShapeType="1"/>
            </p:cNvSpPr>
            <p:nvPr/>
          </p:nvSpPr>
          <p:spPr bwMode="auto">
            <a:xfrm>
              <a:off x="720" y="2178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701" name="Line 13"/>
            <p:cNvSpPr>
              <a:spLocks noChangeShapeType="1"/>
            </p:cNvSpPr>
            <p:nvPr/>
          </p:nvSpPr>
          <p:spPr bwMode="auto">
            <a:xfrm>
              <a:off x="781" y="1204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702" name="Text Box 14"/>
            <p:cNvSpPr txBox="1">
              <a:spLocks noChangeArrowheads="1"/>
            </p:cNvSpPr>
            <p:nvPr/>
          </p:nvSpPr>
          <p:spPr bwMode="auto">
            <a:xfrm>
              <a:off x="672" y="912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2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70663" name="Group 66"/>
          <p:cNvGrpSpPr>
            <a:grpSpLocks/>
          </p:cNvGrpSpPr>
          <p:nvPr/>
        </p:nvGrpSpPr>
        <p:grpSpPr bwMode="auto">
          <a:xfrm>
            <a:off x="3641725" y="1600200"/>
            <a:ext cx="4114800" cy="2895600"/>
            <a:chOff x="2784" y="1248"/>
            <a:chExt cx="2592" cy="1824"/>
          </a:xfrm>
        </p:grpSpPr>
        <p:sp>
          <p:nvSpPr>
            <p:cNvPr id="70681" name="Rectangle 11"/>
            <p:cNvSpPr>
              <a:spLocks noChangeArrowheads="1"/>
            </p:cNvSpPr>
            <p:nvPr/>
          </p:nvSpPr>
          <p:spPr bwMode="auto">
            <a:xfrm>
              <a:off x="2784" y="1296"/>
              <a:ext cx="1968" cy="912"/>
            </a:xfrm>
            <a:prstGeom prst="rect">
              <a:avLst/>
            </a:prstGeom>
            <a:solidFill>
              <a:srgbClr val="6FCB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82" name="Rectangle 11"/>
            <p:cNvSpPr>
              <a:spLocks noChangeArrowheads="1"/>
            </p:cNvSpPr>
            <p:nvPr/>
          </p:nvSpPr>
          <p:spPr bwMode="auto">
            <a:xfrm>
              <a:off x="2928" y="1440"/>
              <a:ext cx="624" cy="1008"/>
            </a:xfrm>
            <a:prstGeom prst="rect">
              <a:avLst/>
            </a:prstGeom>
            <a:solidFill>
              <a:srgbClr val="6065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83" name="Rectangle 11"/>
            <p:cNvSpPr>
              <a:spLocks noChangeArrowheads="1"/>
            </p:cNvSpPr>
            <p:nvPr/>
          </p:nvSpPr>
          <p:spPr bwMode="auto">
            <a:xfrm>
              <a:off x="3070" y="1582"/>
              <a:ext cx="334" cy="33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 flipV="1">
              <a:off x="2928" y="17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85" name="Text Box 14"/>
            <p:cNvSpPr txBox="1">
              <a:spLocks noChangeArrowheads="1"/>
            </p:cNvSpPr>
            <p:nvPr/>
          </p:nvSpPr>
          <p:spPr bwMode="auto">
            <a:xfrm>
              <a:off x="2784" y="1449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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0686" name="Text Box 14"/>
            <p:cNvSpPr txBox="1">
              <a:spLocks noChangeArrowheads="1"/>
            </p:cNvSpPr>
            <p:nvPr/>
          </p:nvSpPr>
          <p:spPr bwMode="auto">
            <a:xfrm>
              <a:off x="3072" y="1248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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0687" name="Line 15"/>
            <p:cNvSpPr>
              <a:spLocks noChangeShapeType="1"/>
            </p:cNvSpPr>
            <p:nvPr/>
          </p:nvSpPr>
          <p:spPr bwMode="auto">
            <a:xfrm>
              <a:off x="3360" y="1277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88" name="Rectangle 11"/>
            <p:cNvSpPr>
              <a:spLocks noChangeArrowheads="1"/>
            </p:cNvSpPr>
            <p:nvPr/>
          </p:nvSpPr>
          <p:spPr bwMode="auto">
            <a:xfrm>
              <a:off x="3984" y="1440"/>
              <a:ext cx="624" cy="1488"/>
            </a:xfrm>
            <a:prstGeom prst="rect">
              <a:avLst/>
            </a:prstGeom>
            <a:solidFill>
              <a:srgbClr val="6065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89" name="Rectangle 11"/>
            <p:cNvSpPr>
              <a:spLocks noChangeArrowheads="1"/>
            </p:cNvSpPr>
            <p:nvPr/>
          </p:nvSpPr>
          <p:spPr bwMode="auto">
            <a:xfrm>
              <a:off x="4126" y="1582"/>
              <a:ext cx="334" cy="33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90" name="Text Box 14"/>
            <p:cNvSpPr txBox="1">
              <a:spLocks noChangeArrowheads="1"/>
            </p:cNvSpPr>
            <p:nvPr/>
          </p:nvSpPr>
          <p:spPr bwMode="auto">
            <a:xfrm>
              <a:off x="3552" y="1488"/>
              <a:ext cx="4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2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0691" name="Line 8"/>
            <p:cNvSpPr>
              <a:spLocks noChangeShapeType="1"/>
            </p:cNvSpPr>
            <p:nvPr/>
          </p:nvSpPr>
          <p:spPr bwMode="auto">
            <a:xfrm>
              <a:off x="3552" y="1776"/>
              <a:ext cx="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92" name="Rectangle 11"/>
            <p:cNvSpPr>
              <a:spLocks noChangeArrowheads="1"/>
            </p:cNvSpPr>
            <p:nvPr/>
          </p:nvSpPr>
          <p:spPr bwMode="auto">
            <a:xfrm>
              <a:off x="3936" y="2352"/>
              <a:ext cx="1440" cy="720"/>
            </a:xfrm>
            <a:prstGeom prst="rect">
              <a:avLst/>
            </a:prstGeom>
            <a:solidFill>
              <a:srgbClr val="FF60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93" name="Rectangle 11"/>
            <p:cNvSpPr>
              <a:spLocks noChangeArrowheads="1"/>
            </p:cNvSpPr>
            <p:nvPr/>
          </p:nvSpPr>
          <p:spPr bwMode="auto">
            <a:xfrm>
              <a:off x="4128" y="2545"/>
              <a:ext cx="334" cy="3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0694" name="Text Box 14"/>
            <p:cNvSpPr txBox="1">
              <a:spLocks noChangeArrowheads="1"/>
            </p:cNvSpPr>
            <p:nvPr/>
          </p:nvSpPr>
          <p:spPr bwMode="auto">
            <a:xfrm>
              <a:off x="3820" y="2304"/>
              <a:ext cx="6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  <a:sym typeface="Symbol" charset="2"/>
                </a:rPr>
                <a:t>1.5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0695" name="Line 15"/>
            <p:cNvSpPr>
              <a:spLocks noChangeShapeType="1"/>
            </p:cNvSpPr>
            <p:nvPr/>
          </p:nvSpPr>
          <p:spPr bwMode="auto">
            <a:xfrm>
              <a:off x="4416" y="2381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sp>
        <p:nvSpPr>
          <p:cNvPr id="70665" name="Rectangle 64"/>
          <p:cNvSpPr>
            <a:spLocks noChangeArrowheads="1"/>
          </p:cNvSpPr>
          <p:nvPr/>
        </p:nvSpPr>
        <p:spPr bwMode="auto">
          <a:xfrm>
            <a:off x="5318124" y="4648200"/>
            <a:ext cx="321627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5470525" y="5181600"/>
            <a:ext cx="304800" cy="304800"/>
          </a:xfrm>
          <a:prstGeom prst="rect">
            <a:avLst/>
          </a:prstGeom>
          <a:solidFill>
            <a:srgbClr val="6FCB7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5470525" y="56388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70668" name="Rectangle 11"/>
          <p:cNvSpPr>
            <a:spLocks noChangeArrowheads="1"/>
          </p:cNvSpPr>
          <p:nvPr/>
        </p:nvSpPr>
        <p:spPr bwMode="auto">
          <a:xfrm>
            <a:off x="5470525" y="6096000"/>
            <a:ext cx="304800" cy="304800"/>
          </a:xfrm>
          <a:prstGeom prst="rect">
            <a:avLst/>
          </a:prstGeom>
          <a:solidFill>
            <a:srgbClr val="FFA04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70670" name="Rectangle 11"/>
          <p:cNvSpPr>
            <a:spLocks noChangeArrowheads="1"/>
          </p:cNvSpPr>
          <p:nvPr/>
        </p:nvSpPr>
        <p:spPr bwMode="auto">
          <a:xfrm>
            <a:off x="7002462" y="5167313"/>
            <a:ext cx="304800" cy="304800"/>
          </a:xfrm>
          <a:prstGeom prst="rect">
            <a:avLst/>
          </a:prstGeom>
          <a:solidFill>
            <a:srgbClr val="6065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70671" name="Text Box 14"/>
          <p:cNvSpPr txBox="1">
            <a:spLocks noChangeArrowheads="1"/>
          </p:cNvSpPr>
          <p:nvPr/>
        </p:nvSpPr>
        <p:spPr bwMode="auto">
          <a:xfrm>
            <a:off x="5775325" y="5119688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 doping</a:t>
            </a:r>
          </a:p>
        </p:txBody>
      </p:sp>
      <p:sp>
        <p:nvSpPr>
          <p:cNvPr id="70672" name="Text Box 14"/>
          <p:cNvSpPr txBox="1">
            <a:spLocks noChangeArrowheads="1"/>
          </p:cNvSpPr>
          <p:nvPr/>
        </p:nvSpPr>
        <p:spPr bwMode="auto">
          <a:xfrm>
            <a:off x="5775325" y="60198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p doping</a:t>
            </a:r>
          </a:p>
        </p:txBody>
      </p:sp>
      <p:sp>
        <p:nvSpPr>
          <p:cNvPr id="70673" name="Text Box 14"/>
          <p:cNvSpPr txBox="1">
            <a:spLocks noChangeArrowheads="1"/>
          </p:cNvSpPr>
          <p:nvPr/>
        </p:nvSpPr>
        <p:spPr bwMode="auto">
          <a:xfrm>
            <a:off x="5775325" y="5576888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gate</a:t>
            </a:r>
          </a:p>
        </p:txBody>
      </p:sp>
      <p:sp>
        <p:nvSpPr>
          <p:cNvPr id="70674" name="Text Box 14"/>
          <p:cNvSpPr txBox="1">
            <a:spLocks noChangeArrowheads="1"/>
          </p:cNvSpPr>
          <p:nvPr/>
        </p:nvSpPr>
        <p:spPr bwMode="auto">
          <a:xfrm>
            <a:off x="7299325" y="46482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contact</a:t>
            </a:r>
          </a:p>
        </p:txBody>
      </p:sp>
      <p:sp>
        <p:nvSpPr>
          <p:cNvPr id="70675" name="Text Box 14"/>
          <p:cNvSpPr txBox="1">
            <a:spLocks noChangeArrowheads="1"/>
          </p:cNvSpPr>
          <p:nvPr/>
        </p:nvSpPr>
        <p:spPr bwMode="auto">
          <a:xfrm>
            <a:off x="7299325" y="51054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metal 1</a:t>
            </a:r>
          </a:p>
        </p:txBody>
      </p:sp>
      <p:sp>
        <p:nvSpPr>
          <p:cNvPr id="70676" name="Rectangle 11"/>
          <p:cNvSpPr>
            <a:spLocks noChangeArrowheads="1"/>
          </p:cNvSpPr>
          <p:nvPr/>
        </p:nvSpPr>
        <p:spPr bwMode="auto">
          <a:xfrm>
            <a:off x="7002462" y="6096000"/>
            <a:ext cx="304800" cy="304800"/>
          </a:xfrm>
          <a:prstGeom prst="rect">
            <a:avLst/>
          </a:prstGeom>
          <a:solidFill>
            <a:srgbClr val="FF60EB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70677" name="Text Box 14"/>
          <p:cNvSpPr txBox="1">
            <a:spLocks noChangeArrowheads="1"/>
          </p:cNvSpPr>
          <p:nvPr/>
        </p:nvSpPr>
        <p:spPr bwMode="auto">
          <a:xfrm>
            <a:off x="7299325" y="6034088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metal 2</a:t>
            </a:r>
          </a:p>
        </p:txBody>
      </p:sp>
      <p:sp>
        <p:nvSpPr>
          <p:cNvPr id="70678" name="Rectangle 11"/>
          <p:cNvSpPr>
            <a:spLocks noChangeArrowheads="1"/>
          </p:cNvSpPr>
          <p:nvPr/>
        </p:nvSpPr>
        <p:spPr bwMode="auto">
          <a:xfrm>
            <a:off x="7002462" y="5624513"/>
            <a:ext cx="3048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70679" name="Text Box 14"/>
          <p:cNvSpPr txBox="1">
            <a:spLocks noChangeArrowheads="1"/>
          </p:cNvSpPr>
          <p:nvPr/>
        </p:nvSpPr>
        <p:spPr bwMode="auto">
          <a:xfrm>
            <a:off x="7299325" y="55626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via</a:t>
            </a:r>
          </a:p>
        </p:txBody>
      </p:sp>
      <p:sp>
        <p:nvSpPr>
          <p:cNvPr id="70680" name="Text Box 14"/>
          <p:cNvSpPr txBox="1">
            <a:spLocks noChangeArrowheads="1"/>
          </p:cNvSpPr>
          <p:nvPr/>
        </p:nvSpPr>
        <p:spPr bwMode="auto">
          <a:xfrm>
            <a:off x="5699125" y="4662488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Legend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7002462" y="4724400"/>
            <a:ext cx="304800" cy="305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98760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Potential Consequences of Design Rule 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Inter-Layer Design Rule Origins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  <a:p>
            <a:fld id="{3A5CBA1A-4B7D-FA42-B8A3-2C1E2F2C2FC1}" type="slidenum">
              <a:rPr lang="en-US"/>
              <a:pPr/>
              <a:t>35</a:t>
            </a:fld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2"/>
          <a:stretch/>
        </p:blipFill>
        <p:spPr bwMode="auto">
          <a:xfrm>
            <a:off x="1524000" y="2286000"/>
            <a:ext cx="6069600" cy="337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036160" y="2357529"/>
            <a:ext cx="999360" cy="283709"/>
          </a:xfrm>
          <a:prstGeom prst="roundRect">
            <a:avLst>
              <a:gd name="adj" fmla="val 50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200016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1800" dirty="0"/>
              <a:t>Intended Transistor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024640" y="3999301"/>
            <a:ext cx="2098080" cy="197300"/>
          </a:xfrm>
          <a:prstGeom prst="roundRect">
            <a:avLst>
              <a:gd name="adj" fmla="val 73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04801" y="3789039"/>
            <a:ext cx="2000160" cy="5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endParaRPr lang="en-US" sz="2800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57200" y="4468982"/>
            <a:ext cx="2000160" cy="5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1800" dirty="0"/>
              <a:t>Intended Unrelated Poly &amp; Diffusion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6196320" y="2814056"/>
            <a:ext cx="1012320" cy="481010"/>
          </a:xfrm>
          <a:prstGeom prst="roundRect">
            <a:avLst>
              <a:gd name="adj" fmla="val 29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172200" y="2438400"/>
            <a:ext cx="2590800" cy="10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l"/>
            <a:r>
              <a:rPr lang="en-US" sz="1800" dirty="0"/>
              <a:t>Catastrophic Error – Unintended misalignment cause Source-Drain short circuit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454721" y="4307493"/>
            <a:ext cx="1444320" cy="542937"/>
          </a:xfrm>
          <a:prstGeom prst="roundRect">
            <a:avLst>
              <a:gd name="adj" fmla="val 264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172200" y="4419600"/>
            <a:ext cx="2640960" cy="10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l"/>
            <a:r>
              <a:rPr lang="en-US" sz="1800" dirty="0"/>
              <a:t>Catastrophic Error – Unintended overlap cause fabrication of a parasitic Transistor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985121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Potential Consequences of Design Rule Violations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Inter-Layer Design Rule Origins</a:t>
            </a:r>
          </a:p>
          <a:p>
            <a:endParaRPr lang="en-US" dirty="0"/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  <a:p>
            <a:fld id="{5AFD8DB6-D490-114C-B363-A27A10731181}" type="slidenum">
              <a:rPr lang="en-US"/>
              <a:pPr/>
              <a:t>36</a:t>
            </a:fld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0"/>
          <a:stretch/>
        </p:blipFill>
        <p:spPr bwMode="auto">
          <a:xfrm>
            <a:off x="1323360" y="1981200"/>
            <a:ext cx="6266880" cy="380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8001" y="4234045"/>
            <a:ext cx="2000160" cy="5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 dirty="0"/>
              <a:t>Intended Contact Alignment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41280" y="4222523"/>
            <a:ext cx="2270880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/>
              <a:t>Error – Unintended misalignment cause poor contact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492160" y="3604699"/>
            <a:ext cx="1333440" cy="221783"/>
          </a:xfrm>
          <a:prstGeom prst="roundRect">
            <a:avLst>
              <a:gd name="adj" fmla="val 64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208480" y="3469325"/>
            <a:ext cx="2505600" cy="3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800"/>
              <a:t>Mask misalignment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2678400" y="4987245"/>
            <a:ext cx="531360" cy="48965"/>
          </a:xfrm>
          <a:prstGeom prst="roundRect">
            <a:avLst>
              <a:gd name="adj" fmla="val 2940"/>
            </a:avLst>
          </a:prstGeom>
          <a:solidFill>
            <a:srgbClr val="00B8FF"/>
          </a:solidFill>
          <a:ln w="36720" cap="flat">
            <a:solidFill>
              <a:srgbClr val="00B8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2813760" y="5060691"/>
            <a:ext cx="270720" cy="110892"/>
          </a:xfrm>
          <a:prstGeom prst="roundRect">
            <a:avLst>
              <a:gd name="adj" fmla="val 1315"/>
            </a:avLst>
          </a:prstGeom>
          <a:solidFill>
            <a:srgbClr val="00B8FF"/>
          </a:solidFill>
          <a:ln w="36720" cap="flat">
            <a:solidFill>
              <a:srgbClr val="00B8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5826240" y="5000205"/>
            <a:ext cx="531360" cy="48965"/>
          </a:xfrm>
          <a:prstGeom prst="roundRect">
            <a:avLst>
              <a:gd name="adj" fmla="val 2940"/>
            </a:avLst>
          </a:prstGeom>
          <a:solidFill>
            <a:srgbClr val="00B8FF"/>
          </a:solidFill>
          <a:ln w="36720" cap="flat">
            <a:solidFill>
              <a:srgbClr val="00B8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6233761" y="5049171"/>
            <a:ext cx="123840" cy="123853"/>
          </a:xfrm>
          <a:prstGeom prst="roundRect">
            <a:avLst>
              <a:gd name="adj" fmla="val 1162"/>
            </a:avLst>
          </a:prstGeom>
          <a:solidFill>
            <a:srgbClr val="00B8FF"/>
          </a:solidFill>
          <a:ln w="36720" cap="flat">
            <a:solidFill>
              <a:srgbClr val="00B8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1506240" y="3591737"/>
            <a:ext cx="3245760" cy="61782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2567520" y="4123154"/>
            <a:ext cx="950400" cy="704233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2666880" y="3813521"/>
            <a:ext cx="504000" cy="504053"/>
            <a:chOff x="1852" y="2648"/>
            <a:chExt cx="350" cy="350"/>
          </a:xfrm>
        </p:grpSpPr>
        <p:sp>
          <p:nvSpPr>
            <p:cNvPr id="36878" name="AutoShape 14"/>
            <p:cNvSpPr>
              <a:spLocks noChangeArrowheads="1"/>
            </p:cNvSpPr>
            <p:nvPr/>
          </p:nvSpPr>
          <p:spPr bwMode="auto">
            <a:xfrm>
              <a:off x="1852" y="2648"/>
              <a:ext cx="350" cy="350"/>
            </a:xfrm>
            <a:prstGeom prst="roundRect">
              <a:avLst>
                <a:gd name="adj" fmla="val 282"/>
              </a:avLst>
            </a:prstGeom>
            <a:solidFill>
              <a:srgbClr val="00B8FF"/>
            </a:solidFill>
            <a:ln w="36720" cap="flat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AutoShape 15"/>
            <p:cNvSpPr>
              <a:spLocks noChangeArrowheads="1"/>
            </p:cNvSpPr>
            <p:nvPr/>
          </p:nvSpPr>
          <p:spPr bwMode="auto">
            <a:xfrm>
              <a:off x="1937" y="2734"/>
              <a:ext cx="170" cy="170"/>
            </a:xfrm>
            <a:prstGeom prst="roundRect">
              <a:avLst>
                <a:gd name="adj" fmla="val 588"/>
              </a:avLst>
            </a:prstGeom>
            <a:solidFill>
              <a:srgbClr val="000000"/>
            </a:solidFill>
            <a:ln w="3672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5764321" y="3925853"/>
            <a:ext cx="815040" cy="642307"/>
          </a:xfrm>
          <a:prstGeom prst="roundRect">
            <a:avLst>
              <a:gd name="adj" fmla="val 222"/>
            </a:avLst>
          </a:prstGeom>
          <a:solidFill>
            <a:srgbClr val="FFFFFF"/>
          </a:solidFill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5752800" y="3901370"/>
            <a:ext cx="639360" cy="504053"/>
            <a:chOff x="3995" y="2709"/>
            <a:chExt cx="444" cy="350"/>
          </a:xfrm>
        </p:grpSpPr>
        <p:sp>
          <p:nvSpPr>
            <p:cNvPr id="36882" name="AutoShape 18"/>
            <p:cNvSpPr>
              <a:spLocks noChangeArrowheads="1"/>
            </p:cNvSpPr>
            <p:nvPr/>
          </p:nvSpPr>
          <p:spPr bwMode="auto">
            <a:xfrm>
              <a:off x="3995" y="2709"/>
              <a:ext cx="350" cy="350"/>
            </a:xfrm>
            <a:prstGeom prst="roundRect">
              <a:avLst>
                <a:gd name="adj" fmla="val 282"/>
              </a:avLst>
            </a:prstGeom>
            <a:solidFill>
              <a:srgbClr val="00B8FF"/>
            </a:solidFill>
            <a:ln w="36720" cap="flat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>
              <a:off x="4269" y="2803"/>
              <a:ext cx="170" cy="170"/>
            </a:xfrm>
            <a:prstGeom prst="roundRect">
              <a:avLst>
                <a:gd name="adj" fmla="val 588"/>
              </a:avLst>
            </a:prstGeom>
            <a:solidFill>
              <a:srgbClr val="000000"/>
            </a:solidFill>
            <a:ln w="3672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925920" y="3418919"/>
            <a:ext cx="1555200" cy="5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 dirty="0"/>
              <a:t>Both Metal 1 &amp; Diffusion</a:t>
            </a: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1987201" y="3764555"/>
            <a:ext cx="753120" cy="19730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122720" y="3801999"/>
            <a:ext cx="1555200" cy="5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/>
              <a:t>Both Metal 1 &amp; Diffusion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5184000" y="4133234"/>
            <a:ext cx="728640" cy="40324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2756160" y="1980209"/>
            <a:ext cx="3467520" cy="1564004"/>
          </a:xfrm>
          <a:prstGeom prst="roundRect">
            <a:avLst>
              <a:gd name="adj" fmla="val 88"/>
            </a:avLst>
          </a:prstGeom>
          <a:solidFill>
            <a:srgbClr val="FFFFFF"/>
          </a:solidFill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673280" y="2011892"/>
            <a:ext cx="5414400" cy="131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71875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l"/>
            <a:r>
              <a:rPr lang="en-US" sz="1400" dirty="0"/>
              <a:t>M1 contact to n-diffusion</a:t>
            </a:r>
          </a:p>
          <a:p>
            <a:pPr algn="l"/>
            <a:r>
              <a:rPr lang="en-US" sz="1400" dirty="0"/>
              <a:t>M1 contact to p-diffusion                        -&gt; Contact Mask</a:t>
            </a:r>
          </a:p>
          <a:p>
            <a:pPr algn="l"/>
            <a:r>
              <a:rPr lang="en-US" sz="1400" dirty="0"/>
              <a:t>M1 contact to poly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err="1"/>
              <a:t>Mn</a:t>
            </a:r>
            <a:r>
              <a:rPr lang="en-US" sz="1400" dirty="0"/>
              <a:t> contact to Mn-1 for n = 2, 3,..          -&gt; Via Mask</a:t>
            </a:r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1694880" y="2001810"/>
            <a:ext cx="5315040" cy="1335021"/>
          </a:xfrm>
          <a:prstGeom prst="roundRect">
            <a:avLst>
              <a:gd name="adj" fmla="val 106"/>
            </a:avLst>
          </a:prstGeom>
          <a:noFill/>
          <a:ln w="3672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4079521" y="2089660"/>
            <a:ext cx="1440" cy="67831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H="1">
            <a:off x="3925440" y="2778052"/>
            <a:ext cx="15552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>
            <a:off x="3925440" y="2089660"/>
            <a:ext cx="15552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1859041" y="1739703"/>
            <a:ext cx="2122560" cy="207382"/>
          </a:xfrm>
          <a:prstGeom prst="roundRect">
            <a:avLst>
              <a:gd name="adj" fmla="val 694"/>
            </a:avLst>
          </a:prstGeom>
          <a:solidFill>
            <a:srgbClr val="FFFFFF"/>
          </a:solidFill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782720" y="1651854"/>
            <a:ext cx="2329920" cy="35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71875" rIns="98293" bIns="57474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 dirty="0">
                <a:solidFill>
                  <a:srgbClr val="800000"/>
                </a:solidFill>
              </a:rPr>
              <a:t>Contact and Via Masks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67888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" descr="nand2_big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06512"/>
            <a:ext cx="45386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#2 </a:t>
            </a:r>
            <a:r>
              <a:rPr lang="en-US" dirty="0">
                <a:solidFill>
                  <a:srgbClr val="FF6E00"/>
                </a:solidFill>
              </a:rPr>
              <a:t>(</a:t>
            </a:r>
            <a:r>
              <a:rPr lang="en-US" dirty="0" err="1">
                <a:solidFill>
                  <a:srgbClr val="FF6E00"/>
                </a:solidFill>
              </a:rPr>
              <a:t>preclass</a:t>
            </a:r>
            <a:r>
              <a:rPr lang="en-US" dirty="0">
                <a:solidFill>
                  <a:srgbClr val="FF6E00"/>
                </a:solidFill>
              </a:rPr>
              <a:t>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87858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" descr="nand2_big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577817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#2 </a:t>
            </a:r>
            <a:r>
              <a:rPr lang="en-US" dirty="0">
                <a:solidFill>
                  <a:srgbClr val="FF6E00"/>
                </a:solidFill>
              </a:rPr>
              <a:t>(</a:t>
            </a:r>
            <a:r>
              <a:rPr lang="en-US" dirty="0" err="1">
                <a:solidFill>
                  <a:srgbClr val="FF6E00"/>
                </a:solidFill>
              </a:rPr>
              <a:t>preclass</a:t>
            </a:r>
            <a:r>
              <a:rPr lang="en-US" dirty="0">
                <a:solidFill>
                  <a:srgbClr val="FF6E00"/>
                </a:solidFill>
              </a:rPr>
              <a:t> 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transistors?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PMOS?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NMOS?</a:t>
            </a:r>
          </a:p>
          <a:p>
            <a:r>
              <a:rPr lang="en-US" dirty="0">
                <a:solidFill>
                  <a:srgbClr val="FF6600"/>
                </a:solidFill>
              </a:rPr>
              <a:t>How connected?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PMOS, NMOS?</a:t>
            </a:r>
          </a:p>
          <a:p>
            <a:r>
              <a:rPr lang="en-US" dirty="0">
                <a:solidFill>
                  <a:srgbClr val="FF6600"/>
                </a:solidFill>
              </a:rPr>
              <a:t>Inputs connected how?</a:t>
            </a:r>
          </a:p>
          <a:p>
            <a:r>
              <a:rPr lang="en-US" dirty="0">
                <a:solidFill>
                  <a:srgbClr val="FF6600"/>
                </a:solidFill>
              </a:rPr>
              <a:t>Outputs?</a:t>
            </a:r>
          </a:p>
          <a:p>
            <a:r>
              <a:rPr lang="en-US" dirty="0">
                <a:solidFill>
                  <a:srgbClr val="FF6600"/>
                </a:solidFill>
              </a:rPr>
              <a:t>What is it?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38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71060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Stick diagrams capture spatial relationships, but abstract away design rules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dirty="0">
                <a:solidFill>
                  <a:srgbClr val="FF6600"/>
                </a:solidFill>
              </a:rPr>
              <a:t>What is the gate function?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NMOS?  PMOS?  D/S connections?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Draw schematic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screen-capture-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1981200" y="2057400"/>
            <a:ext cx="4786630" cy="273695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4299" y="2971800"/>
            <a:ext cx="35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×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05000" y="2209800"/>
            <a:ext cx="4800600" cy="11430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2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Sizing &amp; positioning of transistors</a:t>
            </a:r>
          </a:p>
          <a:p>
            <a:pPr>
              <a:lnSpc>
                <a:spcPct val="90000"/>
              </a:lnSpc>
            </a:pPr>
            <a:r>
              <a:rPr lang="en-US" dirty="0"/>
              <a:t>Designer controls W, L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t</a:t>
            </a:r>
            <a:r>
              <a:rPr lang="en-US" baseline="-25000" dirty="0" err="1"/>
              <a:t>ox</a:t>
            </a:r>
            <a:r>
              <a:rPr lang="en-US" dirty="0"/>
              <a:t> fixed for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Sometimes thick/thin oxide “flavors”</a:t>
            </a:r>
          </a:p>
        </p:txBody>
      </p:sp>
      <p:pic>
        <p:nvPicPr>
          <p:cNvPr id="21509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276600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0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nand2_big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733800"/>
            <a:ext cx="22669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Cells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 out gates so that heights match</a:t>
            </a:r>
          </a:p>
          <a:p>
            <a:pPr lvl="1"/>
            <a:r>
              <a:rPr lang="en-US" dirty="0"/>
              <a:t>Rows of adjacent cells</a:t>
            </a:r>
          </a:p>
          <a:p>
            <a:pPr lvl="1"/>
            <a:r>
              <a:rPr lang="en-US" dirty="0"/>
              <a:t>Standardized sizing of gate heights</a:t>
            </a:r>
          </a:p>
          <a:p>
            <a:r>
              <a:rPr lang="en-US" dirty="0"/>
              <a:t>Motivation: automated place and route</a:t>
            </a:r>
          </a:p>
          <a:p>
            <a:pPr lvl="1"/>
            <a:r>
              <a:rPr lang="en-US" dirty="0"/>
              <a:t>EDA tools convert HDL to layout</a:t>
            </a:r>
          </a:p>
        </p:txBody>
      </p:sp>
      <p:pic>
        <p:nvPicPr>
          <p:cNvPr id="87046" name="Picture 9" descr="invminE_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3733800"/>
            <a:ext cx="13430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18583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Cells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 b="-555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8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2E06-5320-2F4B-975B-A590C09E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Standard Cell Layout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163F5-DAEB-8A41-B2CA-1B7B4D238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7C44A-03E0-9B41-B24B-66191D2BA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E875248D-43C6-1347-B7C5-B96934628EC5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D2593-E2B0-E548-9358-24EF6738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828800"/>
            <a:ext cx="886968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3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Cell Area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1143000" y="2133600"/>
            <a:ext cx="457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inv</a:t>
            </a:r>
            <a:endParaRPr lang="en-US"/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1676400" y="2133600"/>
            <a:ext cx="10668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nand3</a:t>
            </a:r>
            <a:endParaRPr lang="en-US"/>
          </a:p>
        </p:txBody>
      </p:sp>
      <p:grpSp>
        <p:nvGrpSpPr>
          <p:cNvPr id="89094" name="Group 30"/>
          <p:cNvGrpSpPr>
            <a:grpSpLocks/>
          </p:cNvGrpSpPr>
          <p:nvPr/>
        </p:nvGrpSpPr>
        <p:grpSpPr bwMode="auto">
          <a:xfrm>
            <a:off x="914400" y="3810000"/>
            <a:ext cx="6096000" cy="1143000"/>
            <a:chOff x="720" y="2400"/>
            <a:chExt cx="3456" cy="720"/>
          </a:xfrm>
        </p:grpSpPr>
        <p:sp>
          <p:nvSpPr>
            <p:cNvPr id="89108" name="Line 9"/>
            <p:cNvSpPr>
              <a:spLocks noChangeShapeType="1"/>
            </p:cNvSpPr>
            <p:nvPr/>
          </p:nvSpPr>
          <p:spPr bwMode="auto">
            <a:xfrm>
              <a:off x="720" y="2544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9" name="Line 10"/>
            <p:cNvSpPr>
              <a:spLocks noChangeShapeType="1"/>
            </p:cNvSpPr>
            <p:nvPr/>
          </p:nvSpPr>
          <p:spPr bwMode="auto">
            <a:xfrm>
              <a:off x="720" y="2400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11"/>
            <p:cNvSpPr>
              <a:spLocks noChangeShapeType="1"/>
            </p:cNvSpPr>
            <p:nvPr/>
          </p:nvSpPr>
          <p:spPr bwMode="auto">
            <a:xfrm>
              <a:off x="720" y="2688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12"/>
            <p:cNvSpPr>
              <a:spLocks noChangeShapeType="1"/>
            </p:cNvSpPr>
            <p:nvPr/>
          </p:nvSpPr>
          <p:spPr bwMode="auto">
            <a:xfrm>
              <a:off x="720" y="2832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13"/>
            <p:cNvSpPr>
              <a:spLocks noChangeShapeType="1"/>
            </p:cNvSpPr>
            <p:nvPr/>
          </p:nvSpPr>
          <p:spPr bwMode="auto">
            <a:xfrm>
              <a:off x="720" y="2976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3" name="Line 14"/>
            <p:cNvSpPr>
              <a:spLocks noChangeShapeType="1"/>
            </p:cNvSpPr>
            <p:nvPr/>
          </p:nvSpPr>
          <p:spPr bwMode="auto">
            <a:xfrm>
              <a:off x="720" y="3120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5" name="Line 16"/>
          <p:cNvSpPr>
            <a:spLocks noChangeShapeType="1"/>
          </p:cNvSpPr>
          <p:nvPr/>
        </p:nvSpPr>
        <p:spPr bwMode="auto">
          <a:xfrm>
            <a:off x="6934200" y="2133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17"/>
          <p:cNvSpPr>
            <a:spLocks noChangeShapeType="1"/>
          </p:cNvSpPr>
          <p:nvPr/>
        </p:nvSpPr>
        <p:spPr bwMode="auto">
          <a:xfrm>
            <a:off x="7162800" y="36576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Text Box 18"/>
          <p:cNvSpPr txBox="1">
            <a:spLocks noChangeArrowheads="1"/>
          </p:cNvSpPr>
          <p:nvPr/>
        </p:nvSpPr>
        <p:spPr bwMode="auto">
          <a:xfrm>
            <a:off x="7364406" y="2098675"/>
            <a:ext cx="12303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All cells</a:t>
            </a:r>
          </a:p>
          <a:p>
            <a:r>
              <a:rPr lang="en-US" sz="2400"/>
              <a:t>uniform</a:t>
            </a:r>
          </a:p>
          <a:p>
            <a:r>
              <a:rPr lang="en-US" sz="2400"/>
              <a:t>height</a:t>
            </a:r>
          </a:p>
        </p:txBody>
      </p:sp>
      <p:sp>
        <p:nvSpPr>
          <p:cNvPr id="89098" name="Text Box 19"/>
          <p:cNvSpPr txBox="1">
            <a:spLocks noChangeArrowheads="1"/>
          </p:cNvSpPr>
          <p:nvPr/>
        </p:nvSpPr>
        <p:spPr bwMode="auto">
          <a:xfrm>
            <a:off x="7290799" y="3698875"/>
            <a:ext cx="17252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Width of</a:t>
            </a:r>
          </a:p>
          <a:p>
            <a:r>
              <a:rPr lang="en-US" sz="2400"/>
              <a:t>channel</a:t>
            </a:r>
          </a:p>
          <a:p>
            <a:r>
              <a:rPr lang="en-US" sz="2400"/>
              <a:t>determined</a:t>
            </a:r>
          </a:p>
          <a:p>
            <a:r>
              <a:rPr lang="en-US" sz="2400"/>
              <a:t>by routing</a:t>
            </a:r>
          </a:p>
        </p:txBody>
      </p:sp>
      <p:sp>
        <p:nvSpPr>
          <p:cNvPr id="89099" name="Line 20"/>
          <p:cNvSpPr>
            <a:spLocks noChangeShapeType="1"/>
          </p:cNvSpPr>
          <p:nvPr/>
        </p:nvSpPr>
        <p:spPr bwMode="auto">
          <a:xfrm>
            <a:off x="2667000" y="5181600"/>
            <a:ext cx="685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Text Box 21"/>
          <p:cNvSpPr txBox="1">
            <a:spLocks noChangeArrowheads="1"/>
          </p:cNvSpPr>
          <p:nvPr/>
        </p:nvSpPr>
        <p:spPr bwMode="auto">
          <a:xfrm>
            <a:off x="3352800" y="5105400"/>
            <a:ext cx="127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Cell area</a:t>
            </a:r>
          </a:p>
        </p:txBody>
      </p:sp>
      <p:pic>
        <p:nvPicPr>
          <p:cNvPr id="89102" name="Picture 25" descr="inv1xmin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758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3" name="Picture 26" descr="nand2_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133600"/>
            <a:ext cx="12620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4" name="Picture 27" descr="inv1xmin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133600"/>
            <a:ext cx="758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5" name="Rectangle 15"/>
          <p:cNvSpPr>
            <a:spLocks noChangeArrowheads="1"/>
          </p:cNvSpPr>
          <p:nvPr/>
        </p:nvSpPr>
        <p:spPr bwMode="auto">
          <a:xfrm>
            <a:off x="1676400" y="2057400"/>
            <a:ext cx="1295400" cy="3124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106" name="Picture 28" descr="nand3_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38" y="2133600"/>
            <a:ext cx="178276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7" name="Picture 29" descr="and2_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133600"/>
            <a:ext cx="17732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2458829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Cell Layout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096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www.laytools.com</a:t>
            </a:r>
            <a:r>
              <a:rPr lang="en-US" sz="2400" dirty="0"/>
              <a:t>/images/</a:t>
            </a:r>
            <a:r>
              <a:rPr lang="en-US" sz="2400" dirty="0" err="1"/>
              <a:t>StandardCells.jpg</a:t>
            </a:r>
            <a:endParaRPr lang="en-US" sz="2400" dirty="0"/>
          </a:p>
        </p:txBody>
      </p:sp>
      <p:pic>
        <p:nvPicPr>
          <p:cNvPr id="6" name="Picture 5" descr="StandardC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239000" cy="4524375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69329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Cell Layout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096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www.laytools.com</a:t>
            </a:r>
            <a:r>
              <a:rPr lang="en-US" sz="2400" dirty="0"/>
              <a:t>/images/</a:t>
            </a:r>
            <a:r>
              <a:rPr lang="en-US" sz="2400" dirty="0" err="1"/>
              <a:t>StandardCells.jpg</a:t>
            </a:r>
            <a:endParaRPr lang="en-US" sz="2400" dirty="0"/>
          </a:p>
        </p:txBody>
      </p:sp>
      <p:pic>
        <p:nvPicPr>
          <p:cNvPr id="6" name="Picture 5" descr="StandardCells.jpg"/>
          <p:cNvPicPr>
            <a:picLocks noChangeAspect="1"/>
          </p:cNvPicPr>
          <p:nvPr/>
        </p:nvPicPr>
        <p:blipFill rotWithShape="1">
          <a:blip r:embed="rId2"/>
          <a:srcRect l="-1526" r="70825" b="69299"/>
          <a:stretch/>
        </p:blipFill>
        <p:spPr>
          <a:xfrm>
            <a:off x="762000" y="1524000"/>
            <a:ext cx="6934200" cy="433387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48182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6T SRAM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11432" r="3987" b="6950"/>
          <a:stretch>
            <a:fillRect/>
          </a:stretch>
        </p:blipFill>
        <p:spPr bwMode="auto">
          <a:xfrm rot="10800000">
            <a:off x="2971800" y="1981200"/>
            <a:ext cx="5881687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Picture 6" descr="snapsh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4196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799514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Circuit extraction extracts a schematic representation of a layout, including transistors, wires, and possibly wire and device resistance and capacitance.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Circuit extraction is used for LVS, and for spice simulation of layouts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screen-capture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3962400" cy="162855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570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872875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76200" y="-76200"/>
            <a:ext cx="9372600" cy="7010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Circuit Extraction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308" r="-3730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Penn ESE 570 Fall </a:t>
            </a:r>
            <a:r>
              <a:rPr lang="is-IS" altLang="ko-KR" dirty="0">
                <a:solidFill>
                  <a:schemeClr val="bg1"/>
                </a:solidFill>
              </a:rPr>
              <a:t>2021</a:t>
            </a:r>
            <a:r>
              <a:rPr lang="en-US" altLang="ko-KR" dirty="0">
                <a:solidFill>
                  <a:schemeClr val="bg1"/>
                </a:solidFill>
              </a:rPr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2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-76200" y="-76200"/>
            <a:ext cx="9372600" cy="7010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Circuit Extraction</a:t>
            </a:r>
          </a:p>
        </p:txBody>
      </p:sp>
      <p:pic>
        <p:nvPicPr>
          <p:cNvPr id="6" name="Content Placeholder 5" descr="screen-capture-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" t="2916" r="1639" b="2929"/>
          <a:stretch/>
        </p:blipFill>
        <p:spPr>
          <a:xfrm>
            <a:off x="1043622" y="1289644"/>
            <a:ext cx="7108445" cy="47352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FFFF"/>
                </a:solidFill>
              </a:rPr>
              <a:t>Penn ESE 570 Fall </a:t>
            </a:r>
            <a:r>
              <a:rPr lang="is-IS" altLang="ko-KR" dirty="0">
                <a:solidFill>
                  <a:srgbClr val="FFFFFF"/>
                </a:solidFill>
              </a:rPr>
              <a:t>2021</a:t>
            </a:r>
            <a:r>
              <a:rPr lang="en-US" altLang="ko-KR" dirty="0">
                <a:solidFill>
                  <a:srgbClr val="FFFFFF"/>
                </a:solidFill>
              </a:rPr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>
                <a:solidFill>
                  <a:srgbClr val="FFFFFF"/>
                </a:solidFill>
              </a:rPr>
              <a:pPr/>
              <a:t>49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343400" y="4419600"/>
            <a:ext cx="7620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4600" y="3352800"/>
            <a:ext cx="15240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81600" y="3200400"/>
            <a:ext cx="7620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1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NMOS Geometry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609600" y="5272088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Top view</a:t>
            </a:r>
          </a:p>
        </p:txBody>
      </p:sp>
      <p:pic>
        <p:nvPicPr>
          <p:cNvPr id="23557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2528888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5105400" y="5272088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Perspective view</a:t>
            </a: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1143000" y="2909888"/>
            <a:ext cx="2286000" cy="1600200"/>
          </a:xfrm>
          <a:prstGeom prst="rect">
            <a:avLst/>
          </a:prstGeom>
          <a:solidFill>
            <a:srgbClr val="6FCB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057400" y="2452688"/>
            <a:ext cx="457200" cy="2514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2057400" y="23002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1981200" y="1843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>
            <a:off x="1981200" y="29098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1371600" y="3367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W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64831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Layouts are physical realization of circuit</a:t>
            </a:r>
          </a:p>
          <a:p>
            <a:pPr lvl="1"/>
            <a:r>
              <a:rPr lang="en-US" sz="2000" dirty="0"/>
              <a:t>Geometry tradeoff</a:t>
            </a:r>
          </a:p>
          <a:p>
            <a:pPr lvl="2"/>
            <a:r>
              <a:rPr lang="en-US" sz="1800" dirty="0"/>
              <a:t>Can decrease spacing at the cost of yield</a:t>
            </a:r>
          </a:p>
          <a:p>
            <a:pPr lvl="2"/>
            <a:r>
              <a:rPr lang="en-US" sz="1800" dirty="0"/>
              <a:t>Design rules </a:t>
            </a:r>
          </a:p>
          <a:p>
            <a:r>
              <a:rPr lang="en-US" sz="2400" dirty="0"/>
              <a:t>Can go from circuit to stick diagram/layout or stick diagram/layout to circuit by inspection</a:t>
            </a:r>
          </a:p>
          <a:p>
            <a:endParaRPr lang="en-US" sz="2400" dirty="0"/>
          </a:p>
        </p:txBody>
      </p:sp>
      <p:pic>
        <p:nvPicPr>
          <p:cNvPr id="8" name="Picture 1030" descr="invminE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144340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73804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1 Friday 10/1 </a:t>
            </a:r>
          </a:p>
          <a:p>
            <a:pPr lvl="1"/>
            <a:r>
              <a:rPr lang="en-US" dirty="0"/>
              <a:t>7-9pm in Towne 309</a:t>
            </a:r>
          </a:p>
          <a:p>
            <a:pPr lvl="1"/>
            <a:r>
              <a:rPr lang="en-US" dirty="0"/>
              <a:t>No Lecture, virtual office hours </a:t>
            </a:r>
          </a:p>
          <a:p>
            <a:pPr lvl="2"/>
            <a:r>
              <a:rPr lang="en-US" dirty="0"/>
              <a:t>Use Tania OH link on Piazza</a:t>
            </a:r>
          </a:p>
          <a:p>
            <a:pPr lvl="1"/>
            <a:r>
              <a:rPr lang="en-US" dirty="0">
                <a:sym typeface="Wingdings"/>
              </a:rPr>
              <a:t>Virtual review session on Wednesday, will be recorded</a:t>
            </a:r>
          </a:p>
          <a:p>
            <a:pPr lvl="2"/>
            <a:r>
              <a:rPr lang="en-US" dirty="0">
                <a:sym typeface="Wingdings"/>
              </a:rPr>
              <a:t>See Piazza for updates</a:t>
            </a:r>
          </a:p>
          <a:p>
            <a:r>
              <a:rPr lang="en-US" dirty="0">
                <a:sym typeface="Wingdings"/>
              </a:rPr>
              <a:t>HW 4 posted Friday 10/1 after midterm</a:t>
            </a:r>
          </a:p>
          <a:p>
            <a:pPr lvl="1"/>
            <a:r>
              <a:rPr lang="en-US" dirty="0">
                <a:sym typeface="Wingdings"/>
              </a:rPr>
              <a:t>Due following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Friday</a:t>
            </a:r>
            <a:r>
              <a:rPr lang="en-US" dirty="0">
                <a:sym typeface="Wingdings"/>
              </a:rPr>
              <a:t> 10/8 @midnight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2487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NMOS Geometry</a:t>
            </a:r>
          </a:p>
        </p:txBody>
      </p:sp>
      <p:sp>
        <p:nvSpPr>
          <p:cNvPr id="25611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Color scheme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: gate (</a:t>
            </a:r>
            <a:r>
              <a:rPr lang="en-US" sz="2400" dirty="0" err="1"/>
              <a:t>polysilicon</a:t>
            </a:r>
            <a:r>
              <a:rPr lang="en-US" sz="2400" dirty="0"/>
              <a:t> material)</a:t>
            </a:r>
          </a:p>
          <a:p>
            <a:pPr lvl="1"/>
            <a:r>
              <a:rPr lang="en-US" sz="2400" dirty="0">
                <a:solidFill>
                  <a:srgbClr val="6FCB75"/>
                </a:solidFill>
              </a:rPr>
              <a:t>Green</a:t>
            </a:r>
            <a:r>
              <a:rPr lang="en-US" sz="2400" dirty="0"/>
              <a:t>: source and drain areas (</a:t>
            </a:r>
            <a:r>
              <a:rPr lang="en-US" sz="2400" dirty="0" err="1"/>
              <a:t>n</a:t>
            </a:r>
            <a:r>
              <a:rPr lang="en-US" sz="2400" dirty="0"/>
              <a:t> type diffusion)</a:t>
            </a:r>
          </a:p>
          <a:p>
            <a:endParaRPr lang="en-US" sz="2800" dirty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667000" y="6096000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Top view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200400" y="3733800"/>
            <a:ext cx="2286000" cy="1600200"/>
          </a:xfrm>
          <a:prstGeom prst="rect">
            <a:avLst/>
          </a:prstGeom>
          <a:solidFill>
            <a:srgbClr val="6FCB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4114800" y="3276600"/>
            <a:ext cx="457200" cy="2514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41148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4038600" y="2667000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3048000" y="3719512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2438400" y="4557712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W</a:t>
            </a:r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3200400" y="3795712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S</a:t>
            </a:r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4876800" y="3795712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D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4038600" y="3795712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G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9688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14800"/>
            <a:ext cx="80010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NMOS vs PMOS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NMOS built on </a:t>
            </a:r>
            <a:r>
              <a:rPr lang="en-US" dirty="0" err="1"/>
              <a:t>p</a:t>
            </a:r>
            <a:r>
              <a:rPr lang="en-US" dirty="0"/>
              <a:t> substrate</a:t>
            </a:r>
          </a:p>
          <a:p>
            <a:r>
              <a:rPr lang="en-US" dirty="0"/>
              <a:t>PMOS built on </a:t>
            </a:r>
            <a:r>
              <a:rPr lang="en-US" dirty="0" err="1"/>
              <a:t>n</a:t>
            </a:r>
            <a:r>
              <a:rPr lang="en-US" dirty="0"/>
              <a:t> substrate</a:t>
            </a:r>
          </a:p>
          <a:p>
            <a:pPr lvl="1"/>
            <a:r>
              <a:rPr lang="en-US" dirty="0"/>
              <a:t>Needs an N-well 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5029200" y="61722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Rabaey</a:t>
            </a:r>
            <a:r>
              <a:rPr lang="en-US" sz="2400" dirty="0">
                <a:latin typeface="Arial" charset="0"/>
              </a:rPr>
              <a:t> text, Fig 2.1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9913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7"/>
          <p:cNvSpPr>
            <a:spLocks noChangeArrowheads="1"/>
          </p:cNvSpPr>
          <p:nvPr/>
        </p:nvSpPr>
        <p:spPr bwMode="auto">
          <a:xfrm>
            <a:off x="4953000" y="1690687"/>
            <a:ext cx="35814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PMOS Geometry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3962400" cy="5029200"/>
          </a:xfrm>
        </p:spPr>
        <p:txBody>
          <a:bodyPr/>
          <a:lstStyle/>
          <a:p>
            <a:r>
              <a:rPr lang="en-US" sz="2800" dirty="0"/>
              <a:t>Color scheme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: gate</a:t>
            </a:r>
          </a:p>
          <a:p>
            <a:pPr lvl="1"/>
            <a:r>
              <a:rPr lang="en-US" sz="2400" dirty="0">
                <a:solidFill>
                  <a:srgbClr val="FFA048"/>
                </a:solidFill>
              </a:rPr>
              <a:t>Orange</a:t>
            </a:r>
            <a:r>
              <a:rPr lang="en-US" sz="2400" dirty="0"/>
              <a:t>: source and drain areas (</a:t>
            </a:r>
            <a:r>
              <a:rPr lang="en-US" sz="2400" dirty="0" err="1"/>
              <a:t>p</a:t>
            </a:r>
            <a:r>
              <a:rPr lang="en-US" sz="2400" dirty="0"/>
              <a:t> type)</a:t>
            </a:r>
          </a:p>
          <a:p>
            <a:pPr lvl="1"/>
            <a:r>
              <a:rPr lang="en-US" sz="2400" dirty="0">
                <a:solidFill>
                  <a:srgbClr val="05E4A8"/>
                </a:solidFill>
              </a:rPr>
              <a:t>Green</a:t>
            </a:r>
            <a:r>
              <a:rPr lang="en-US" sz="2400" dirty="0"/>
              <a:t>: </a:t>
            </a:r>
            <a:r>
              <a:rPr lang="en-US" sz="2400" dirty="0" err="1"/>
              <a:t>n</a:t>
            </a:r>
            <a:r>
              <a:rPr lang="en-US" sz="2400" dirty="0"/>
              <a:t> well</a:t>
            </a:r>
          </a:p>
          <a:p>
            <a:r>
              <a:rPr lang="en-US" sz="2800" dirty="0"/>
              <a:t>NMOS built on </a:t>
            </a:r>
            <a:r>
              <a:rPr lang="en-US" sz="2800" dirty="0" err="1"/>
              <a:t>p</a:t>
            </a:r>
            <a:r>
              <a:rPr lang="en-US" sz="2800" dirty="0"/>
              <a:t> wafer</a:t>
            </a:r>
          </a:p>
          <a:p>
            <a:pPr lvl="1"/>
            <a:r>
              <a:rPr lang="en-US" sz="2400" dirty="0"/>
              <a:t>Must add n well material to build PMOS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105400" y="4967287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n well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638800" y="2847975"/>
            <a:ext cx="2286000" cy="1600200"/>
          </a:xfrm>
          <a:prstGeom prst="rect">
            <a:avLst/>
          </a:prstGeom>
          <a:solidFill>
            <a:srgbClr val="FFA0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553200" y="2390775"/>
            <a:ext cx="457200" cy="2514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553200" y="2238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477000" y="1781175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5486400" y="2833687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76800" y="36718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W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638800" y="29098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315200" y="29098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D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477000" y="29098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G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8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464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Contact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419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“Fourth terminal”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Needed to set voltage around device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PMOS: </a:t>
            </a:r>
            <a:r>
              <a:rPr lang="en-US" sz="2400" dirty="0" err="1"/>
              <a:t>V</a:t>
            </a:r>
            <a:r>
              <a:rPr lang="en-US" sz="2400" baseline="-25000" dirty="0" err="1"/>
              <a:t>b</a:t>
            </a:r>
            <a:r>
              <a:rPr lang="en-US" sz="2400" dirty="0"/>
              <a:t> = </a:t>
            </a:r>
            <a:r>
              <a:rPr lang="en-US" sz="2400" dirty="0" err="1"/>
              <a:t>V</a:t>
            </a:r>
            <a:r>
              <a:rPr lang="en-US" sz="2400" baseline="-25000" dirty="0" err="1"/>
              <a:t>dd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NMOS: </a:t>
            </a:r>
            <a:r>
              <a:rPr lang="en-US" sz="2400" dirty="0" err="1"/>
              <a:t>V</a:t>
            </a:r>
            <a:r>
              <a:rPr lang="en-US" sz="2400" baseline="-25000" dirty="0" err="1"/>
              <a:t>b</a:t>
            </a:r>
            <a:r>
              <a:rPr lang="en-US" sz="2400" dirty="0"/>
              <a:t> = GND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 right: PMOS (</a:t>
            </a:r>
            <a:r>
              <a:rPr lang="en-US" sz="2800" dirty="0">
                <a:solidFill>
                  <a:srgbClr val="FFA048"/>
                </a:solidFill>
              </a:rPr>
              <a:t>orange</a:t>
            </a:r>
            <a:r>
              <a:rPr lang="en-US" sz="2800" dirty="0"/>
              <a:t>) with bulk contact (</a:t>
            </a:r>
            <a:r>
              <a:rPr lang="en-US" sz="2800" dirty="0">
                <a:solidFill>
                  <a:srgbClr val="539026"/>
                </a:solidFill>
              </a:rPr>
              <a:t>dark green</a:t>
            </a:r>
            <a:r>
              <a:rPr lang="en-US" sz="2800" dirty="0"/>
              <a:t>)</a:t>
            </a:r>
            <a:endParaRPr lang="en-US" sz="2000" dirty="0"/>
          </a:p>
        </p:txBody>
      </p:sp>
      <p:pic>
        <p:nvPicPr>
          <p:cNvPr id="33798" name="Picture 6" descr="pmos4_300"/>
          <p:cNvPicPr>
            <a:picLocks noChangeAspect="1" noChangeArrowheads="1"/>
          </p:cNvPicPr>
          <p:nvPr/>
        </p:nvPicPr>
        <p:blipFill>
          <a:blip r:embed="rId3"/>
          <a:srcRect b="55627"/>
          <a:stretch>
            <a:fillRect/>
          </a:stretch>
        </p:blipFill>
        <p:spPr bwMode="auto">
          <a:xfrm>
            <a:off x="5257800" y="2286000"/>
            <a:ext cx="27003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76800"/>
            <a:ext cx="3124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981200" y="4419600"/>
            <a:ext cx="2347753" cy="2111673"/>
            <a:chOff x="1374140" y="1388429"/>
            <a:chExt cx="2347753" cy="2111673"/>
          </a:xfrm>
        </p:grpSpPr>
        <p:grpSp>
          <p:nvGrpSpPr>
            <p:cNvPr id="12" name="Group 11"/>
            <p:cNvGrpSpPr/>
            <p:nvPr/>
          </p:nvGrpSpPr>
          <p:grpSpPr>
            <a:xfrm>
              <a:off x="1688164" y="1696300"/>
              <a:ext cx="886595" cy="1507639"/>
              <a:chOff x="2304569" y="2590521"/>
              <a:chExt cx="417465" cy="709892"/>
            </a:xfrm>
          </p:grpSpPr>
          <p:sp>
            <p:nvSpPr>
              <p:cNvPr id="18" name="Line 195"/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Line 196"/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Line 197"/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198"/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Line 200"/>
              <p:cNvSpPr>
                <a:spLocks noChangeShapeType="1"/>
              </p:cNvSpPr>
              <p:nvPr/>
            </p:nvSpPr>
            <p:spPr bwMode="auto">
              <a:xfrm flipV="1">
                <a:off x="2717429" y="3068422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Line 237"/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200"/>
              <p:cNvSpPr>
                <a:spLocks noChangeShapeType="1"/>
              </p:cNvSpPr>
              <p:nvPr/>
            </p:nvSpPr>
            <p:spPr bwMode="auto">
              <a:xfrm flipV="1">
                <a:off x="2717429" y="2590521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2364740" y="3130770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S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>
              <a:off x="2373156" y="13884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D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1374140" y="20742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G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6" name="Line 197"/>
            <p:cNvSpPr>
              <a:spLocks noChangeShapeType="1"/>
            </p:cNvSpPr>
            <p:nvPr/>
          </p:nvSpPr>
          <p:spPr bwMode="auto">
            <a:xfrm>
              <a:off x="2214694" y="2450417"/>
              <a:ext cx="1017455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3078426" y="2246701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B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</p:grpSp>
      <p:sp>
        <p:nvSpPr>
          <p:cNvPr id="2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43299619"/>
      </p:ext>
    </p:extLst>
  </p:cSld>
  <p:clrMapOvr>
    <a:masterClrMapping/>
  </p:clrMapOvr>
</p:sld>
</file>

<file path=ppt/theme/theme1.xml><?xml version="1.0" encoding="utf-8"?>
<a:theme xmlns:a="http://schemas.openxmlformats.org/drawingml/2006/main" name="MIT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1448</Words>
  <Application>Microsoft Macintosh PowerPoint</Application>
  <PresentationFormat>On-screen Show (4:3)</PresentationFormat>
  <Paragraphs>407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Garamond</vt:lpstr>
      <vt:lpstr>Tahoma</vt:lpstr>
      <vt:lpstr>Times</vt:lpstr>
      <vt:lpstr>Times New Roman</vt:lpstr>
      <vt:lpstr>Wingdings</vt:lpstr>
      <vt:lpstr>MIT</vt:lpstr>
      <vt:lpstr>PowerPoint Presentation</vt:lpstr>
      <vt:lpstr>Today</vt:lpstr>
      <vt:lpstr>Transistor</vt:lpstr>
      <vt:lpstr>Layout</vt:lpstr>
      <vt:lpstr>NMOS Geometry</vt:lpstr>
      <vt:lpstr>NMOS Geometry</vt:lpstr>
      <vt:lpstr>NMOS vs PMOS</vt:lpstr>
      <vt:lpstr>PMOS Geometry</vt:lpstr>
      <vt:lpstr>Body Contact</vt:lpstr>
      <vt:lpstr>Body Contact</vt:lpstr>
      <vt:lpstr>Body Contact</vt:lpstr>
      <vt:lpstr>Transistor Geometry</vt:lpstr>
      <vt:lpstr>Interconnect</vt:lpstr>
      <vt:lpstr>Interconnect</vt:lpstr>
      <vt:lpstr>Interconnect Cross Section</vt:lpstr>
      <vt:lpstr>Masks</vt:lpstr>
      <vt:lpstr>Typical N-Well CMOS Process</vt:lpstr>
      <vt:lpstr>Typical N-Well CMOS Process</vt:lpstr>
      <vt:lpstr>Reverse Engineer Inverter Layout (Preclass 1)</vt:lpstr>
      <vt:lpstr>Layout Revisited</vt:lpstr>
      <vt:lpstr>Reverse Engineer Inverter Layout</vt:lpstr>
      <vt:lpstr>Reverse Engineer Inverter Layout</vt:lpstr>
      <vt:lpstr>Layout to Circuit</vt:lpstr>
      <vt:lpstr>Inverter Layout</vt:lpstr>
      <vt:lpstr>Inverter Layout</vt:lpstr>
      <vt:lpstr>Inverter Layout</vt:lpstr>
      <vt:lpstr>Inverter Layout</vt:lpstr>
      <vt:lpstr>Layout to Circuit</vt:lpstr>
      <vt:lpstr>Layout to Circuit</vt:lpstr>
      <vt:lpstr>Layout to Circuit</vt:lpstr>
      <vt:lpstr>Layout to Circuit</vt:lpstr>
      <vt:lpstr>Design Rules</vt:lpstr>
      <vt:lpstr>Design Rules</vt:lpstr>
      <vt:lpstr>Design Rules: Some Examples</vt:lpstr>
      <vt:lpstr>Potential Consequences of Design Rule Violations</vt:lpstr>
      <vt:lpstr>Potential Consequences of Design Rule Violations</vt:lpstr>
      <vt:lpstr>Layout #2 (preclass 2)</vt:lpstr>
      <vt:lpstr>Layout #2 (preclass 2)</vt:lpstr>
      <vt:lpstr>Symbolic Layout</vt:lpstr>
      <vt:lpstr>Standard Cells</vt:lpstr>
      <vt:lpstr>Standard Cells</vt:lpstr>
      <vt:lpstr>Standard Cell Layout Example</vt:lpstr>
      <vt:lpstr>Standard Cell Area</vt:lpstr>
      <vt:lpstr>Standard Cell Layout Example</vt:lpstr>
      <vt:lpstr>Standard Cell Layout Example</vt:lpstr>
      <vt:lpstr>4x4 6T SRAM Memory</vt:lpstr>
      <vt:lpstr>Circuit Extraction</vt:lpstr>
      <vt:lpstr>Circuit Extraction</vt:lpstr>
      <vt:lpstr>Circuit Extraction</vt:lpstr>
      <vt:lpstr>Big Idea</vt:lpstr>
      <vt:lpstr>Admin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</dc:title>
  <dc:creator>Khanna, Tania</dc:creator>
  <cp:lastModifiedBy>Khanna, Tania</cp:lastModifiedBy>
  <cp:revision>8</cp:revision>
  <cp:lastPrinted>2020-09-30T16:00:14Z</cp:lastPrinted>
  <dcterms:created xsi:type="dcterms:W3CDTF">2020-09-30T15:35:49Z</dcterms:created>
  <dcterms:modified xsi:type="dcterms:W3CDTF">2021-09-28T14:53:03Z</dcterms:modified>
</cp:coreProperties>
</file>