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42"/>
  </p:notesMasterIdLst>
  <p:handoutMasterIdLst>
    <p:handoutMasterId r:id="rId43"/>
  </p:handoutMasterIdLst>
  <p:sldIdLst>
    <p:sldId id="371" r:id="rId2"/>
    <p:sldId id="343" r:id="rId3"/>
    <p:sldId id="344" r:id="rId4"/>
    <p:sldId id="352" r:id="rId5"/>
    <p:sldId id="365" r:id="rId6"/>
    <p:sldId id="377" r:id="rId7"/>
    <p:sldId id="366" r:id="rId8"/>
    <p:sldId id="367" r:id="rId9"/>
    <p:sldId id="357" r:id="rId10"/>
    <p:sldId id="359" r:id="rId11"/>
    <p:sldId id="360" r:id="rId12"/>
    <p:sldId id="361" r:id="rId13"/>
    <p:sldId id="362" r:id="rId14"/>
    <p:sldId id="372" r:id="rId15"/>
    <p:sldId id="259" r:id="rId16"/>
    <p:sldId id="264" r:id="rId17"/>
    <p:sldId id="311" r:id="rId18"/>
    <p:sldId id="268" r:id="rId19"/>
    <p:sldId id="269" r:id="rId20"/>
    <p:sldId id="270" r:id="rId21"/>
    <p:sldId id="272" r:id="rId22"/>
    <p:sldId id="273" r:id="rId23"/>
    <p:sldId id="275" r:id="rId24"/>
    <p:sldId id="276" r:id="rId25"/>
    <p:sldId id="277" r:id="rId26"/>
    <p:sldId id="278" r:id="rId27"/>
    <p:sldId id="279" r:id="rId28"/>
    <p:sldId id="368" r:id="rId29"/>
    <p:sldId id="289" r:id="rId30"/>
    <p:sldId id="340" r:id="rId31"/>
    <p:sldId id="339" r:id="rId32"/>
    <p:sldId id="291" r:id="rId33"/>
    <p:sldId id="281" r:id="rId34"/>
    <p:sldId id="306" r:id="rId35"/>
    <p:sldId id="307" r:id="rId36"/>
    <p:sldId id="284" r:id="rId37"/>
    <p:sldId id="308" r:id="rId38"/>
    <p:sldId id="296" r:id="rId39"/>
    <p:sldId id="297" r:id="rId40"/>
    <p:sldId id="298" r:id="rId41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C09"/>
    <a:srgbClr val="5F5F5F"/>
    <a:srgbClr val="808080"/>
    <a:srgbClr val="080808"/>
    <a:srgbClr val="FF0000"/>
    <a:srgbClr val="0000FF"/>
    <a:srgbClr val="B2B2B2"/>
    <a:srgbClr val="00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8" autoAdjust="0"/>
    <p:restoredTop sz="75119" autoAdjust="0"/>
  </p:normalViewPr>
  <p:slideViewPr>
    <p:cSldViewPr snapToGrid="0">
      <p:cViewPr varScale="1">
        <p:scale>
          <a:sx n="80" d="100"/>
          <a:sy n="80" d="100"/>
        </p:scale>
        <p:origin x="1768" y="17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71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05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0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3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0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0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14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7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3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png"/><Relationship Id="rId4" Type="http://schemas.openxmlformats.org/officeDocument/2006/relationships/image" Target="../media/image17.emf"/><Relationship Id="rId9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19:  October 22, </a:t>
            </a:r>
            <a:r>
              <a:rPr lang="is-IS" dirty="0"/>
              <a:t>2021</a:t>
            </a:r>
          </a:p>
          <a:p>
            <a:r>
              <a:rPr lang="is-IS" dirty="0"/>
              <a:t>Design Space Exploration (con’t)</a:t>
            </a:r>
            <a:endParaRPr lang="en-US" dirty="0"/>
          </a:p>
          <a:p>
            <a:r>
              <a:rPr lang="en-US" dirty="0"/>
              <a:t>Pass Transistor Logic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477043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(E) Sizing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 we want to size gates?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Sizing transistors up will reduce delay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 </a:t>
            </a:r>
          </a:p>
          <a:p>
            <a:pPr lvl="2"/>
            <a:r>
              <a:rPr lang="en-US" dirty="0">
                <a:solidFill>
                  <a:srgbClr val="FF6600"/>
                </a:solidFill>
                <a:sym typeface="Wingdings"/>
              </a:rPr>
              <a:t>Reduces short circuit power</a:t>
            </a:r>
          </a:p>
          <a:p>
            <a:pPr lvl="2"/>
            <a:endParaRPr lang="en-US" dirty="0">
              <a:solidFill>
                <a:srgbClr val="FF6600"/>
              </a:solidFill>
              <a:sym typeface="Wingdings"/>
            </a:endParaRPr>
          </a:p>
          <a:p>
            <a:pPr lvl="2"/>
            <a:endParaRPr lang="en-US" dirty="0">
              <a:solidFill>
                <a:srgbClr val="FF6600"/>
              </a:solidFill>
              <a:sym typeface="Wingdings"/>
            </a:endParaRPr>
          </a:p>
          <a:p>
            <a:pPr lvl="2"/>
            <a:endParaRPr lang="en-US" dirty="0">
              <a:solidFill>
                <a:srgbClr val="FF6600"/>
              </a:solidFill>
              <a:sym typeface="Wingdings"/>
            </a:endParaRPr>
          </a:p>
          <a:p>
            <a:pPr lvl="2"/>
            <a:r>
              <a:rPr lang="en-US" dirty="0">
                <a:solidFill>
                  <a:srgbClr val="FF6600"/>
                </a:solidFill>
                <a:sym typeface="Wingdings"/>
              </a:rPr>
              <a:t>Increases dynamic power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A89A230-9BBB-7B42-9234-3E28EED243E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911768"/>
              </p:ext>
            </p:extLst>
          </p:nvPr>
        </p:nvGraphicFramePr>
        <p:xfrm>
          <a:off x="2738085" y="2563851"/>
          <a:ext cx="3129315" cy="788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3" imgW="1663700" imgH="419100" progId="Equation.3">
                  <p:embed/>
                </p:oleObj>
              </mc:Choice>
              <mc:Fallback>
                <p:oleObj name="Equation" r:id="rId3" imgW="166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085" y="2563851"/>
                        <a:ext cx="3129315" cy="788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78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(F) Reduce </a:t>
            </a:r>
            <a:r>
              <a:rPr lang="en-US" dirty="0" err="1"/>
              <a:t>Vdd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as reduce V?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Energy?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Dynamic </a:t>
            </a:r>
            <a:r>
              <a:rPr lang="en-US" dirty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>
              <a:solidFill>
                <a:srgbClr val="FF6600"/>
              </a:solidFill>
            </a:endParaRPr>
          </a:p>
          <a:p>
            <a:pPr lvl="2"/>
            <a:r>
              <a:rPr lang="en-US" dirty="0">
                <a:solidFill>
                  <a:srgbClr val="FF6600"/>
                </a:solidFill>
              </a:rPr>
              <a:t>Static </a:t>
            </a:r>
            <a:r>
              <a:rPr lang="en-US" dirty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Switching Delay? </a:t>
            </a:r>
            <a:r>
              <a:rPr lang="en-US" dirty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400" dirty="0">
                <a:latin typeface="Symbol" charset="2"/>
              </a:rPr>
              <a:t> </a:t>
            </a:r>
            <a:r>
              <a:rPr lang="en-US" sz="2400" dirty="0" err="1">
                <a:latin typeface="Symbol" charset="2"/>
              </a:rPr>
              <a:t>t</a:t>
            </a:r>
            <a:r>
              <a:rPr lang="en-US" sz="2400" baseline="-25000" dirty="0" err="1"/>
              <a:t>gd</a:t>
            </a:r>
            <a:r>
              <a:rPr lang="en-US" sz="2400" dirty="0"/>
              <a:t>=Q/I=(CV)/I</a:t>
            </a:r>
          </a:p>
          <a:p>
            <a:pPr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I</a:t>
            </a:r>
            <a:r>
              <a:rPr lang="en-US" sz="2400" baseline="-25000" dirty="0">
                <a:solidFill>
                  <a:srgbClr val="000000"/>
                </a:solidFill>
              </a:rPr>
              <a:t>d</a:t>
            </a:r>
            <a:r>
              <a:rPr lang="en-US" sz="2400" dirty="0">
                <a:solidFill>
                  <a:srgbClr val="000000"/>
                </a:solidFill>
              </a:rPr>
              <a:t>=(</a:t>
            </a:r>
            <a:r>
              <a:rPr lang="en-US" sz="2400" dirty="0" err="1">
                <a:solidFill>
                  <a:srgbClr val="000000"/>
                </a:solidFill>
                <a:latin typeface="Symbol" charset="2"/>
              </a:rPr>
              <a:t>m</a:t>
            </a:r>
            <a:r>
              <a:rPr lang="en-US" sz="2400" dirty="0" err="1">
                <a:solidFill>
                  <a:srgbClr val="000000"/>
                </a:solidFill>
              </a:rPr>
              <a:t>C</a:t>
            </a:r>
            <a:r>
              <a:rPr lang="en-US" sz="2400" baseline="-25000" dirty="0" err="1">
                <a:solidFill>
                  <a:srgbClr val="000000"/>
                </a:solidFill>
              </a:rPr>
              <a:t>OX</a:t>
            </a:r>
            <a:r>
              <a:rPr lang="en-US" sz="2400" dirty="0">
                <a:solidFill>
                  <a:srgbClr val="000000"/>
                </a:solidFill>
              </a:rPr>
              <a:t>/2)(W/L)(</a:t>
            </a:r>
            <a:r>
              <a:rPr lang="en-US" sz="2400" dirty="0" err="1">
                <a:solidFill>
                  <a:srgbClr val="000000"/>
                </a:solidFill>
              </a:rPr>
              <a:t>V</a:t>
            </a:r>
            <a:r>
              <a:rPr lang="en-US" sz="2400" baseline="-25000" dirty="0" err="1">
                <a:solidFill>
                  <a:srgbClr val="000000"/>
                </a:solidFill>
              </a:rPr>
              <a:t>gs</a:t>
            </a:r>
            <a:r>
              <a:rPr lang="en-US" sz="2400" dirty="0">
                <a:solidFill>
                  <a:srgbClr val="000000"/>
                </a:solidFill>
              </a:rPr>
              <a:t>-V</a:t>
            </a:r>
            <a:r>
              <a:rPr lang="en-US" sz="2400" baseline="-25000" dirty="0">
                <a:solidFill>
                  <a:srgbClr val="000000"/>
                </a:solidFill>
              </a:rPr>
              <a:t>TH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aseline="30000" dirty="0">
                <a:solidFill>
                  <a:srgbClr val="000000"/>
                </a:solidFill>
              </a:rPr>
              <a:t>2</a:t>
            </a:r>
          </a:p>
          <a:p>
            <a:pPr>
              <a:buFont typeface="Wingdings" charset="2"/>
              <a:buChar char="§"/>
            </a:pPr>
            <a:r>
              <a:rPr lang="en-US" sz="2400" dirty="0" err="1">
                <a:solidFill>
                  <a:srgbClr val="FF6600"/>
                </a:solidFill>
                <a:latin typeface="Symbol" charset="2"/>
              </a:rPr>
              <a:t>t</a:t>
            </a:r>
            <a:r>
              <a:rPr lang="en-US" sz="2400" baseline="-25000" dirty="0" err="1">
                <a:solidFill>
                  <a:srgbClr val="FF6600"/>
                </a:solidFill>
              </a:rPr>
              <a:t>gd</a:t>
            </a:r>
            <a:r>
              <a:rPr lang="en-US" sz="2400" baseline="-25000" dirty="0">
                <a:solidFill>
                  <a:srgbClr val="FF6600"/>
                </a:solidFill>
              </a:rPr>
              <a:t> </a:t>
            </a:r>
            <a:r>
              <a:rPr lang="en-US" sz="2400" dirty="0">
                <a:solidFill>
                  <a:srgbClr val="FF6600"/>
                </a:solidFill>
              </a:rPr>
              <a:t> impact?</a:t>
            </a:r>
            <a:endParaRPr lang="en-US" sz="2400" dirty="0">
              <a:solidFill>
                <a:srgbClr val="FF6600"/>
              </a:solidFill>
              <a:latin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sz="2400" dirty="0" err="1">
                <a:latin typeface="Symbol" charset="2"/>
              </a:rPr>
              <a:t>t</a:t>
            </a:r>
            <a:r>
              <a:rPr lang="en-US" sz="2400" baseline="-25000" dirty="0" err="1"/>
              <a:t>gd</a:t>
            </a:r>
            <a:r>
              <a:rPr lang="en-US" sz="2400" baseline="-25000" dirty="0"/>
              <a:t> </a:t>
            </a:r>
            <a:r>
              <a:rPr lang="en-US" sz="2400" dirty="0"/>
              <a:t>α 1/V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>
              <a:buFont typeface="Wingdings" charset="2"/>
              <a:buChar char="§"/>
            </a:pPr>
            <a:endParaRPr lang="en-US" sz="11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FF6600"/>
                </a:solidFill>
              </a:rPr>
              <a:t>Limit on </a:t>
            </a:r>
            <a:r>
              <a:rPr lang="en-US" dirty="0" err="1">
                <a:solidFill>
                  <a:srgbClr val="FF6600"/>
                </a:solidFill>
              </a:rPr>
              <a:t>Vdd</a:t>
            </a:r>
            <a:r>
              <a:rPr lang="en-US" dirty="0">
                <a:solidFill>
                  <a:srgbClr val="FF6600"/>
                </a:solidFill>
              </a:rPr>
              <a:t>?</a:t>
            </a:r>
            <a:endParaRPr lang="en-US" sz="3200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2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0041D92-7F91-7646-A8BB-5AC83B00E5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7" name="Picture 4" descr="charge_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447800"/>
            <a:ext cx="227853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971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(G) Increase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impact of increasing threshold on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Dynamic Energy? </a:t>
            </a:r>
            <a:r>
              <a:rPr lang="en-US" dirty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Leakage Energy? </a:t>
            </a:r>
            <a:r>
              <a:rPr lang="en-US" dirty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Delay? </a:t>
            </a:r>
            <a:r>
              <a:rPr lang="en-US" dirty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400" dirty="0" err="1">
                <a:latin typeface="Symbol" charset="2"/>
              </a:rPr>
              <a:t>t</a:t>
            </a:r>
            <a:r>
              <a:rPr lang="en-US" sz="2400" baseline="-25000" dirty="0" err="1"/>
              <a:t>gd</a:t>
            </a:r>
            <a:r>
              <a:rPr lang="en-US" sz="2400" dirty="0"/>
              <a:t>=Q/I=(CV)/I</a:t>
            </a:r>
          </a:p>
          <a:p>
            <a:pPr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I</a:t>
            </a:r>
            <a:r>
              <a:rPr lang="en-US" sz="2400" baseline="-25000" dirty="0">
                <a:solidFill>
                  <a:srgbClr val="000000"/>
                </a:solidFill>
              </a:rPr>
              <a:t>ds</a:t>
            </a:r>
            <a:r>
              <a:rPr lang="en-US" sz="2400" dirty="0">
                <a:solidFill>
                  <a:srgbClr val="000000"/>
                </a:solidFill>
              </a:rPr>
              <a:t>=(</a:t>
            </a:r>
            <a:r>
              <a:rPr lang="en-US" sz="24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2400" baseline="-25000" dirty="0" err="1">
                <a:solidFill>
                  <a:srgbClr val="000000"/>
                </a:solidFill>
                <a:cs typeface="Symbol" charset="2"/>
              </a:rPr>
              <a:t>sat</a:t>
            </a:r>
            <a:r>
              <a:rPr lang="en-US" sz="2400" dirty="0" err="1">
                <a:solidFill>
                  <a:srgbClr val="000000"/>
                </a:solidFill>
                <a:cs typeface="Symbol" charset="2"/>
              </a:rPr>
              <a:t>C</a:t>
            </a:r>
            <a:r>
              <a:rPr lang="en-US" sz="2400" baseline="-25000" dirty="0" err="1">
                <a:solidFill>
                  <a:srgbClr val="000000"/>
                </a:solidFill>
                <a:cs typeface="Symbol" charset="2"/>
              </a:rPr>
              <a:t>OX</a:t>
            </a:r>
            <a:r>
              <a:rPr lang="en-US" sz="2400" dirty="0">
                <a:solidFill>
                  <a:srgbClr val="000000"/>
                </a:solidFill>
              </a:rPr>
              <a:t>)(W)(</a:t>
            </a:r>
            <a:r>
              <a:rPr lang="en-US" sz="2400" dirty="0" err="1">
                <a:solidFill>
                  <a:srgbClr val="000000"/>
                </a:solidFill>
              </a:rPr>
              <a:t>V</a:t>
            </a:r>
            <a:r>
              <a:rPr lang="en-US" sz="2400" baseline="-25000" dirty="0" err="1">
                <a:solidFill>
                  <a:srgbClr val="000000"/>
                </a:solidFill>
              </a:rPr>
              <a:t>gs</a:t>
            </a:r>
            <a:r>
              <a:rPr lang="en-US" sz="2400" dirty="0">
                <a:solidFill>
                  <a:srgbClr val="000000"/>
                </a:solidFill>
              </a:rPr>
              <a:t>-V</a:t>
            </a:r>
            <a:r>
              <a:rPr lang="en-US" sz="2400" baseline="-25000" dirty="0">
                <a:solidFill>
                  <a:srgbClr val="000000"/>
                </a:solidFill>
              </a:rPr>
              <a:t>TH</a:t>
            </a:r>
            <a:r>
              <a:rPr lang="en-US" sz="2400" dirty="0">
                <a:solidFill>
                  <a:srgbClr val="000000"/>
                </a:solidFill>
              </a:rPr>
              <a:t>-V</a:t>
            </a:r>
            <a:r>
              <a:rPr lang="en-US" sz="2400" baseline="-25000" dirty="0">
                <a:solidFill>
                  <a:srgbClr val="000000"/>
                </a:solidFill>
              </a:rPr>
              <a:t>DSAT</a:t>
            </a:r>
            <a:r>
              <a:rPr lang="en-US" sz="2400" dirty="0">
                <a:solidFill>
                  <a:srgbClr val="000000"/>
                </a:solidFill>
              </a:rPr>
              <a:t>/2)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773770A-C64C-944E-9A95-A1B3DD7DDD2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7" name="Picture 4" descr="charge_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05000"/>
            <a:ext cx="24209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79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many things we can do to our circuits</a:t>
            </a:r>
          </a:p>
          <a:p>
            <a:r>
              <a:rPr lang="en-US" dirty="0"/>
              <a:t>Design space is large</a:t>
            </a:r>
          </a:p>
          <a:p>
            <a:r>
              <a:rPr lang="en-US" dirty="0"/>
              <a:t>Systematically identify dimensions</a:t>
            </a:r>
          </a:p>
          <a:p>
            <a:r>
              <a:rPr lang="en-US" dirty="0"/>
              <a:t>Identify continuum (trends) tuning when possible</a:t>
            </a:r>
          </a:p>
          <a:p>
            <a:r>
              <a:rPr lang="en-US" dirty="0"/>
              <a:t>Watch tradeoffs	</a:t>
            </a:r>
          </a:p>
          <a:p>
            <a:pPr lvl="1"/>
            <a:r>
              <a:rPr lang="en-US" dirty="0"/>
              <a:t>…don’t over-tune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C40D85A-15CC-E54C-B47E-E362D8A08A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535931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Pass Transistor Logic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43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Transistor Logic </a:t>
            </a:r>
            <a:r>
              <a:rPr lang="en-US" dirty="0">
                <a:solidFill>
                  <a:srgbClr val="FF6C09"/>
                </a:solidFill>
              </a:rPr>
              <a:t>(</a:t>
            </a:r>
            <a:r>
              <a:rPr lang="en-US" dirty="0" err="1">
                <a:solidFill>
                  <a:srgbClr val="FF6C09"/>
                </a:solidFill>
              </a:rPr>
              <a:t>Preclass</a:t>
            </a:r>
            <a:r>
              <a:rPr lang="en-US" dirty="0">
                <a:solidFill>
                  <a:srgbClr val="FF6C09"/>
                </a:solidFill>
              </a:rPr>
              <a:t> 1)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6600"/>
                </a:solidFill>
              </a:rPr>
              <a:t>What does this do?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53FA76B-C02D-DB44-9754-84A86FA5980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09800"/>
            <a:ext cx="5638800" cy="33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759"/>
              </p:ext>
            </p:extLst>
          </p:nvPr>
        </p:nvGraphicFramePr>
        <p:xfrm>
          <a:off x="6781800" y="1828800"/>
          <a:ext cx="1981200" cy="233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62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Function </a:t>
            </a:r>
            <a:r>
              <a:rPr lang="en-US" dirty="0">
                <a:solidFill>
                  <a:srgbClr val="FF6C09"/>
                </a:solidFill>
              </a:rPr>
              <a:t>(</a:t>
            </a:r>
            <a:r>
              <a:rPr lang="en-US" dirty="0" err="1">
                <a:solidFill>
                  <a:srgbClr val="FF6C09"/>
                </a:solidFill>
              </a:rPr>
              <a:t>Preclass</a:t>
            </a:r>
            <a:r>
              <a:rPr lang="en-US" dirty="0">
                <a:solidFill>
                  <a:srgbClr val="FF6C09"/>
                </a:solidFill>
              </a:rPr>
              <a:t> 2)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function is this?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9AA2BCE-D19A-6043-BC41-42539B24BF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676400"/>
            <a:ext cx="472440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19106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Compare PT with CMOS circuit?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9E25D76-DD20-B246-9322-DEA0DD131B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43200"/>
            <a:ext cx="371920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752600"/>
            <a:ext cx="3825703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16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Is this a regenerating/restoring gate?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A61D5B3-74C9-3649-92FD-DD00C16CD1B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09800"/>
            <a:ext cx="5638800" cy="33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95350"/>
              </p:ext>
            </p:extLst>
          </p:nvPr>
        </p:nvGraphicFramePr>
        <p:xfrm>
          <a:off x="6781800" y="1828800"/>
          <a:ext cx="1981200" cy="233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97885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output look like (DC transfer)?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(B=1, </a:t>
            </a:r>
            <a:r>
              <a:rPr lang="en-US" dirty="0" err="1">
                <a:solidFill>
                  <a:srgbClr val="FF6600"/>
                </a:solidFill>
              </a:rPr>
              <a:t>notB</a:t>
            </a:r>
            <a:r>
              <a:rPr lang="en-US" dirty="0">
                <a:solidFill>
                  <a:srgbClr val="FF6600"/>
                </a:solidFill>
              </a:rPr>
              <a:t>=0, sweep A, </a:t>
            </a:r>
            <a:r>
              <a:rPr lang="en-US" dirty="0" err="1">
                <a:solidFill>
                  <a:srgbClr val="FF6600"/>
                </a:solidFill>
              </a:rPr>
              <a:t>notA</a:t>
            </a:r>
            <a:r>
              <a:rPr lang="en-US" dirty="0">
                <a:solidFill>
                  <a:srgbClr val="FF6600"/>
                </a:solidFill>
              </a:rPr>
              <a:t>=CMOS </a:t>
            </a:r>
            <a:r>
              <a:rPr lang="en-US" dirty="0" err="1">
                <a:solidFill>
                  <a:srgbClr val="FF6600"/>
                </a:solidFill>
              </a:rPr>
              <a:t>inv(A</a:t>
            </a:r>
            <a:r>
              <a:rPr lang="en-US" dirty="0">
                <a:solidFill>
                  <a:srgbClr val="FF6600"/>
                </a:solidFill>
              </a:rPr>
              <a:t>))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A61D5B3-74C9-3649-92FD-DD00C16CD1B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09800"/>
            <a:ext cx="5638800" cy="33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80272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 Space Exploration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89A230-9BBB-7B42-9234-3E28EED243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3416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TR transfer (B=1)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9F64B8B-51B5-9647-A7A4-69F977DFFB1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482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05000"/>
            <a:ext cx="64516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7620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18210" y="6172200"/>
            <a:ext cx="135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Sweep A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238974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 Output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Reasonable Input to CMOS Inverter?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4AF70B0-576A-D24A-AABD-0BD99FAFFCB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687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4600575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538" y="2362200"/>
            <a:ext cx="44624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651353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Transistor xor2 with </a:t>
            </a:r>
            <a:r>
              <a:rPr lang="en-US" dirty="0" err="1"/>
              <a:t>inv</a:t>
            </a:r>
            <a:r>
              <a:rPr lang="en-US" dirty="0"/>
              <a:t> restore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4801E97-F38D-1D4A-A3A4-568CF304671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789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67056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58414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to use?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should we add to make suitable comparison with CMOS?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F5FEC6F-20F6-A944-8028-76A22FEC6CE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737483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Restore Output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22B0DCD-D7C2-7A4B-B998-2209CFAFAB5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994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14600"/>
            <a:ext cx="6553200" cy="21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0292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should we add to make suitable comparison with CMOS?</a:t>
            </a:r>
          </a:p>
        </p:txBody>
      </p:sp>
    </p:spTree>
    <p:extLst>
      <p:ext uri="{BB962C8B-B14F-4D97-AF65-F5344CB8AC3E}">
        <p14:creationId xmlns:p14="http://schemas.microsoft.com/office/powerpoint/2010/main" val="1654644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Restore Output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Area? (compare to CMOS)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22B0DCD-D7C2-7A4B-B998-2209CFAFAB5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4448518" cy="144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057400"/>
            <a:ext cx="366967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8386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 Together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6ACAD9B-F4F2-AB4E-94A9-0431C3F4527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6FCEE0-9122-BC49-B0F9-BA7D95A147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8305800" cy="91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9526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Analyze Stage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E106401-42B1-6444-9767-7455A9F45CF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5249BB-5606-C247-BA63-7F04E3F5D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733800"/>
            <a:ext cx="4317502" cy="237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7AD87C-B8A5-B341-B5F8-44CDFB3FCD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8305800" cy="91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B9087A-3C5C-5644-9DFF-01F1F39F4EEE}"/>
              </a:ext>
            </a:extLst>
          </p:cNvPr>
          <p:cNvSpPr/>
          <p:nvPr/>
        </p:nvSpPr>
        <p:spPr bwMode="auto">
          <a:xfrm>
            <a:off x="1295400" y="1524000"/>
            <a:ext cx="2743200" cy="182880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5B82B4-C4B1-F144-968E-A35117C6B021}"/>
              </a:ext>
            </a:extLst>
          </p:cNvPr>
          <p:cNvSpPr/>
          <p:nvPr/>
        </p:nvSpPr>
        <p:spPr bwMode="auto">
          <a:xfrm>
            <a:off x="4191000" y="3505200"/>
            <a:ext cx="4648200" cy="2743200"/>
          </a:xfrm>
          <a:prstGeom prst="rect">
            <a:avLst/>
          </a:prstGeom>
          <a:noFill/>
          <a:ln w="25400" cap="flat" cmpd="sng" algn="ctr">
            <a:solidFill>
              <a:srgbClr val="A6A6A6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A89C37-84B9-044D-9B08-B77B6A719F37}"/>
              </a:ext>
            </a:extLst>
          </p:cNvPr>
          <p:cNvCxnSpPr/>
          <p:nvPr/>
        </p:nvCxnSpPr>
        <p:spPr bwMode="auto">
          <a:xfrm>
            <a:off x="1295400" y="1524000"/>
            <a:ext cx="2895600" cy="19812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AF785A-2DD9-8C4D-8204-E172EFA5843D}"/>
              </a:ext>
            </a:extLst>
          </p:cNvPr>
          <p:cNvCxnSpPr/>
          <p:nvPr/>
        </p:nvCxnSpPr>
        <p:spPr bwMode="auto">
          <a:xfrm>
            <a:off x="4038600" y="1524000"/>
            <a:ext cx="4800600" cy="19812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6330F9-35C3-F845-B19C-79EEC6FD9F1A}"/>
              </a:ext>
            </a:extLst>
          </p:cNvPr>
          <p:cNvCxnSpPr/>
          <p:nvPr/>
        </p:nvCxnSpPr>
        <p:spPr bwMode="auto">
          <a:xfrm>
            <a:off x="1295400" y="3352800"/>
            <a:ext cx="2895600" cy="28956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08337B-9325-EC4E-946C-D8FB48C0A2BD}"/>
              </a:ext>
            </a:extLst>
          </p:cNvPr>
          <p:cNvCxnSpPr/>
          <p:nvPr/>
        </p:nvCxnSpPr>
        <p:spPr bwMode="auto">
          <a:xfrm>
            <a:off x="4038600" y="3352800"/>
            <a:ext cx="228600" cy="1524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4357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Capacitance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7AEAD39-95B5-1744-A9B3-F9CE859EE22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151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524000"/>
            <a:ext cx="40894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0292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baseline="-25000" dirty="0"/>
              <a:t>GS</a:t>
            </a:r>
            <a:r>
              <a:rPr lang="en-US" dirty="0"/>
              <a:t>=C</a:t>
            </a:r>
            <a:r>
              <a:rPr lang="en-US" baseline="-25000" dirty="0"/>
              <a:t>GCS</a:t>
            </a:r>
            <a:r>
              <a:rPr lang="en-US" dirty="0"/>
              <a:t>+C</a:t>
            </a:r>
            <a:r>
              <a:rPr lang="en-US" baseline="-25000" dirty="0"/>
              <a:t>GSO</a:t>
            </a:r>
          </a:p>
          <a:p>
            <a:r>
              <a:rPr lang="en-US" dirty="0"/>
              <a:t>C</a:t>
            </a:r>
            <a:r>
              <a:rPr lang="en-US" baseline="-25000" dirty="0"/>
              <a:t>GD</a:t>
            </a:r>
            <a:r>
              <a:rPr lang="en-US" dirty="0"/>
              <a:t>=C</a:t>
            </a:r>
            <a:r>
              <a:rPr lang="en-US" baseline="-25000" dirty="0"/>
              <a:t>GCD</a:t>
            </a:r>
            <a:r>
              <a:rPr lang="en-US" dirty="0"/>
              <a:t>+C</a:t>
            </a:r>
            <a:r>
              <a:rPr lang="en-US" baseline="-25000" dirty="0"/>
              <a:t>GDO</a:t>
            </a:r>
          </a:p>
          <a:p>
            <a:r>
              <a:rPr lang="en-US" dirty="0"/>
              <a:t>C</a:t>
            </a:r>
            <a:r>
              <a:rPr lang="en-US" baseline="-25000" dirty="0"/>
              <a:t>GB</a:t>
            </a:r>
            <a:r>
              <a:rPr lang="en-US" dirty="0"/>
              <a:t>=C</a:t>
            </a:r>
            <a:r>
              <a:rPr lang="en-US" baseline="-25000" dirty="0"/>
              <a:t>GCB</a:t>
            </a:r>
          </a:p>
          <a:p>
            <a:r>
              <a:rPr lang="en-US" dirty="0"/>
              <a:t>C</a:t>
            </a:r>
            <a:r>
              <a:rPr lang="en-US" baseline="-25000" dirty="0"/>
              <a:t>SB</a:t>
            </a:r>
            <a:r>
              <a:rPr lang="en-US" dirty="0"/>
              <a:t>=</a:t>
            </a:r>
            <a:r>
              <a:rPr lang="en-US" dirty="0" err="1"/>
              <a:t>C</a:t>
            </a:r>
            <a:r>
              <a:rPr lang="en-US" baseline="-25000" dirty="0" err="1"/>
              <a:t>diff</a:t>
            </a:r>
            <a:endParaRPr lang="en-US" dirty="0"/>
          </a:p>
          <a:p>
            <a:r>
              <a:rPr lang="en-US" dirty="0"/>
              <a:t>C</a:t>
            </a:r>
            <a:r>
              <a:rPr lang="en-US" baseline="-25000" dirty="0"/>
              <a:t>DB</a:t>
            </a:r>
            <a:r>
              <a:rPr lang="en-US" dirty="0"/>
              <a:t>=</a:t>
            </a:r>
            <a:r>
              <a:rPr lang="en-US" dirty="0" err="1"/>
              <a:t>C</a:t>
            </a:r>
            <a:r>
              <a:rPr lang="en-US" baseline="-25000" dirty="0" err="1"/>
              <a:t>diff</a:t>
            </a:r>
            <a:endParaRPr lang="en-US" baseline="-25000" dirty="0"/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326198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Contact/Diffusion Capacitance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</a:t>
            </a:r>
            <a:r>
              <a:rPr lang="en-US" baseline="-25000"/>
              <a:t>j</a:t>
            </a:r>
            <a:r>
              <a:rPr lang="en-US"/>
              <a:t> – diffusion depletion</a:t>
            </a:r>
          </a:p>
          <a:p>
            <a:r>
              <a:rPr lang="en-US"/>
              <a:t>C</a:t>
            </a:r>
            <a:r>
              <a:rPr lang="en-US" baseline="-25000"/>
              <a:t>jsw</a:t>
            </a:r>
            <a:r>
              <a:rPr lang="en-US"/>
              <a:t> – sidewall capacitance</a:t>
            </a:r>
          </a:p>
          <a:p>
            <a:r>
              <a:rPr lang="en-US"/>
              <a:t>L</a:t>
            </a:r>
            <a:r>
              <a:rPr lang="en-US" baseline="-25000"/>
              <a:t>S</a:t>
            </a:r>
            <a:r>
              <a:rPr lang="en-US"/>
              <a:t> – length of diffusion </a:t>
            </a:r>
            <a:endParaRPr lang="en-US" baseline="-25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491385A-7F15-6F4E-A59C-CC171FF7358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608995"/>
              </p:ext>
            </p:extLst>
          </p:nvPr>
        </p:nvGraphicFramePr>
        <p:xfrm>
          <a:off x="304800" y="3276600"/>
          <a:ext cx="5867400" cy="74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Equation" r:id="rId3" imgW="1905000" imgH="241300" progId="Equation.3">
                  <p:embed/>
                </p:oleObj>
              </mc:Choice>
              <mc:Fallback>
                <p:oleObj name="Equation" r:id="rId3" imgW="1905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76600"/>
                        <a:ext cx="5867400" cy="743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6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057400"/>
            <a:ext cx="23987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7" name="Straight Connector 9"/>
          <p:cNvCxnSpPr>
            <a:cxnSpLocks noChangeShapeType="1"/>
          </p:cNvCxnSpPr>
          <p:nvPr/>
        </p:nvCxnSpPr>
        <p:spPr bwMode="auto">
          <a:xfrm rot="5400000">
            <a:off x="6172201" y="4191000"/>
            <a:ext cx="10668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38" name="Straight Connector 10"/>
          <p:cNvCxnSpPr>
            <a:cxnSpLocks noChangeShapeType="1"/>
          </p:cNvCxnSpPr>
          <p:nvPr/>
        </p:nvCxnSpPr>
        <p:spPr bwMode="auto">
          <a:xfrm rot="5400000">
            <a:off x="6782594" y="4190206"/>
            <a:ext cx="1066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6781800" y="4503738"/>
            <a:ext cx="53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L</a:t>
            </a:r>
            <a:r>
              <a:rPr lang="en-US" sz="2800" baseline="-25000"/>
              <a:t>S</a:t>
            </a:r>
            <a:endParaRPr lang="en-US" baseline="-2500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895002"/>
              </p:ext>
            </p:extLst>
          </p:nvPr>
        </p:nvGraphicFramePr>
        <p:xfrm>
          <a:off x="385763" y="5257800"/>
          <a:ext cx="634523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Equation" r:id="rId6" imgW="1435100" imgH="228600" progId="Equation.3">
                  <p:embed/>
                </p:oleObj>
              </mc:Choice>
              <mc:Fallback>
                <p:oleObj name="Equation" r:id="rId6" imgW="1435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5257800"/>
                        <a:ext cx="6345237" cy="1011238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495186"/>
              </p:ext>
            </p:extLst>
          </p:nvPr>
        </p:nvGraphicFramePr>
        <p:xfrm>
          <a:off x="2362200" y="4292595"/>
          <a:ext cx="2290762" cy="73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8" imgW="711200" imgH="228600" progId="Equation.3">
                  <p:embed/>
                </p:oleObj>
              </mc:Choice>
              <mc:Fallback>
                <p:oleObj name="Equation" r:id="rId8" imgW="71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292595"/>
                        <a:ext cx="2290762" cy="736605"/>
                      </a:xfrm>
                      <a:prstGeom prst="rect">
                        <a:avLst/>
                      </a:prstGeom>
                      <a:noFill/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4267200"/>
            <a:ext cx="13684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/>
                <a:cs typeface="Garamond"/>
              </a:rPr>
              <a:t>Define: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29642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Function: Identify equivalence of two 32bit inputs</a:t>
            </a:r>
          </a:p>
          <a:p>
            <a:r>
              <a:rPr lang="en-US" dirty="0"/>
              <a:t>Optimize: Minimize total energy</a:t>
            </a:r>
          </a:p>
          <a:p>
            <a:r>
              <a:rPr lang="en-US" dirty="0"/>
              <a:t>Assumptions: Match case uncommon</a:t>
            </a:r>
          </a:p>
          <a:p>
            <a:pPr lvl="1"/>
            <a:r>
              <a:rPr lang="en-US" dirty="0" err="1"/>
              <a:t>Ie</a:t>
            </a:r>
            <a:r>
              <a:rPr lang="en-US" dirty="0"/>
              <a:t>. Most of the time, the inputs won’t be matched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Deliberately focus on Energy to complement project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…but will still talk about delay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A89A230-9BBB-7B42-9234-3E28EED243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148621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Order Model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7772400" cy="3048000"/>
          </a:xfrm>
        </p:spPr>
        <p:txBody>
          <a:bodyPr/>
          <a:lstStyle/>
          <a:p>
            <a:r>
              <a:rPr lang="en-US" dirty="0"/>
              <a:t>Switch </a:t>
            </a:r>
          </a:p>
          <a:p>
            <a:pPr lvl="1"/>
            <a:r>
              <a:rPr lang="en-US" dirty="0"/>
              <a:t>Loads </a:t>
            </a:r>
            <a:r>
              <a:rPr lang="en-US" dirty="0">
                <a:solidFill>
                  <a:srgbClr val="FF0000"/>
                </a:solidFill>
              </a:rPr>
              <a:t>all terminals </a:t>
            </a:r>
            <a:r>
              <a:rPr lang="en-US" dirty="0" err="1"/>
              <a:t>capacitively</a:t>
            </a:r>
            <a:endParaRPr lang="en-US" dirty="0"/>
          </a:p>
          <a:p>
            <a:pPr lvl="2"/>
            <a:r>
              <a:rPr lang="en-US" dirty="0"/>
              <a:t>Draw no steady-state current for a CMOS gate</a:t>
            </a:r>
          </a:p>
          <a:p>
            <a:pPr lvl="2"/>
            <a:r>
              <a:rPr lang="en-US" dirty="0"/>
              <a:t>Does not impact steady-state output voltage</a:t>
            </a:r>
          </a:p>
          <a:p>
            <a:pPr lvl="2"/>
            <a:r>
              <a:rPr lang="en-US" dirty="0">
                <a:solidFill>
                  <a:srgbClr val="3366FF"/>
                </a:solidFill>
              </a:rPr>
              <a:t>Impacts Settling time/Delay</a:t>
            </a:r>
          </a:p>
          <a:p>
            <a:pPr lvl="1"/>
            <a:r>
              <a:rPr lang="en-US" dirty="0"/>
              <a:t>Has finite drive strength</a:t>
            </a:r>
          </a:p>
          <a:p>
            <a:pPr lvl="2"/>
            <a:r>
              <a:rPr lang="en-US" dirty="0"/>
              <a:t>Could form voltage divider with resistive load</a:t>
            </a:r>
          </a:p>
          <a:p>
            <a:pPr lvl="2"/>
            <a:r>
              <a:rPr lang="en-US" dirty="0">
                <a:solidFill>
                  <a:srgbClr val="3366FF"/>
                </a:solidFill>
              </a:rPr>
              <a:t>Impacts Settling time/Delay</a:t>
            </a:r>
          </a:p>
          <a:p>
            <a:pPr lvl="2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19200"/>
            <a:ext cx="2712720" cy="2145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1593" y="2362200"/>
            <a:ext cx="4346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Bold"/>
                <a:cs typeface="Times Bold"/>
              </a:rPr>
              <a:t>C</a:t>
            </a:r>
            <a:r>
              <a:rPr lang="en-US" sz="1600" i="1" baseline="-25000" dirty="0">
                <a:latin typeface="Times Bold"/>
                <a:cs typeface="Times Bold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3961" y="2209800"/>
            <a:ext cx="42308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Bold"/>
                <a:cs typeface="Times Bold"/>
              </a:rPr>
              <a:t>R</a:t>
            </a:r>
            <a:r>
              <a:rPr lang="en-US" sz="1600" i="1" baseline="-25000" dirty="0">
                <a:latin typeface="Times Bold"/>
                <a:cs typeface="Times Bold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3198" y="1676400"/>
            <a:ext cx="6170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Bold"/>
                <a:cs typeface="Times Bold"/>
              </a:rPr>
              <a:t>C</a:t>
            </a:r>
            <a:r>
              <a:rPr lang="en-US" sz="1600" i="1" baseline="-25000" dirty="0">
                <a:latin typeface="Times Bold"/>
                <a:cs typeface="Times Bold"/>
              </a:rPr>
              <a:t>diff0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1664" y="2836332"/>
            <a:ext cx="6170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Bold"/>
                <a:cs typeface="Times Bold"/>
              </a:rPr>
              <a:t>C</a:t>
            </a:r>
            <a:r>
              <a:rPr lang="en-US" sz="1600" i="1" baseline="-25000" dirty="0">
                <a:latin typeface="Times Bold"/>
                <a:cs typeface="Times Bold"/>
              </a:rPr>
              <a:t>diff0</a:t>
            </a:r>
          </a:p>
        </p:txBody>
      </p:sp>
    </p:spTree>
    <p:extLst>
      <p:ext uri="{BB962C8B-B14F-4D97-AF65-F5344CB8AC3E}">
        <p14:creationId xmlns:p14="http://schemas.microsoft.com/office/powerpoint/2010/main" val="3956176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Order Delay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baseline="-25000" dirty="0"/>
              <a:t>0</a:t>
            </a:r>
            <a:r>
              <a:rPr lang="en-US" dirty="0"/>
              <a:t> = Resistance of minimum size NMOS device</a:t>
            </a:r>
          </a:p>
          <a:p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 = gate capacitance of minimum size NMOS device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baseline="-25000" dirty="0">
                <a:solidFill>
                  <a:srgbClr val="FF0000"/>
                </a:solidFill>
              </a:rPr>
              <a:t>diff0 </a:t>
            </a:r>
            <a:r>
              <a:rPr lang="en-US" dirty="0">
                <a:solidFill>
                  <a:srgbClr val="FF0000"/>
                </a:solidFill>
              </a:rPr>
              <a:t>= diffusion capacitance on minimum size NMOS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baseline="-25000" dirty="0">
                <a:solidFill>
                  <a:srgbClr val="FF0000"/>
                </a:solidFill>
              </a:rPr>
              <a:t>diff0 </a:t>
            </a:r>
            <a:r>
              <a:rPr lang="en-US" dirty="0">
                <a:solidFill>
                  <a:srgbClr val="FF0000"/>
                </a:solidFill>
              </a:rPr>
              <a:t>=γC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r>
              <a:rPr lang="en-US" dirty="0" err="1"/>
              <a:t>R</a:t>
            </a:r>
            <a:r>
              <a:rPr lang="en-US" baseline="-25000" dirty="0" err="1"/>
              <a:t>drive</a:t>
            </a:r>
            <a:r>
              <a:rPr lang="en-US" dirty="0"/>
              <a:t> = R</a:t>
            </a:r>
            <a:r>
              <a:rPr lang="en-US" baseline="-25000" dirty="0"/>
              <a:t>0</a:t>
            </a:r>
            <a:r>
              <a:rPr lang="en-US" dirty="0"/>
              <a:t>/W </a:t>
            </a:r>
          </a:p>
          <a:p>
            <a:r>
              <a:rPr lang="en-US" dirty="0"/>
              <a:t>C</a:t>
            </a:r>
            <a:r>
              <a:rPr lang="en-US" baseline="-25000" dirty="0"/>
              <a:t>g</a:t>
            </a:r>
            <a:r>
              <a:rPr lang="en-US" dirty="0"/>
              <a:t> = WC</a:t>
            </a:r>
            <a:r>
              <a:rPr lang="en-US" baseline="-25000" dirty="0"/>
              <a:t>0</a:t>
            </a:r>
          </a:p>
          <a:p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diff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WC</a:t>
            </a:r>
            <a:r>
              <a:rPr lang="en-US" baseline="-25000" dirty="0">
                <a:solidFill>
                  <a:srgbClr val="FF0000"/>
                </a:solidFill>
              </a:rPr>
              <a:t>diff0 </a:t>
            </a:r>
            <a:r>
              <a:rPr lang="en-US" dirty="0">
                <a:solidFill>
                  <a:srgbClr val="FF0000"/>
                </a:solidFill>
              </a:rPr>
              <a:t>= γWC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86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Inverter Delay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driving another (min size) inverter?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Include </a:t>
            </a:r>
            <a:r>
              <a:rPr lang="en-US" dirty="0" err="1">
                <a:solidFill>
                  <a:srgbClr val="FF6600"/>
                </a:solidFill>
              </a:rPr>
              <a:t>C</a:t>
            </a:r>
            <a:r>
              <a:rPr lang="en-US" baseline="-25000" dirty="0" err="1">
                <a:solidFill>
                  <a:srgbClr val="FF6600"/>
                </a:solidFill>
              </a:rPr>
              <a:t>diff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 err="1">
                <a:solidFill>
                  <a:srgbClr val="FF6600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err="1">
                <a:solidFill>
                  <a:srgbClr val="FF6600"/>
                </a:solidFill>
              </a:rPr>
              <a:t>C</a:t>
            </a:r>
            <a:r>
              <a:rPr lang="en-US" baseline="-25000" dirty="0" err="1">
                <a:solidFill>
                  <a:srgbClr val="FF6600"/>
                </a:solidFill>
              </a:rPr>
              <a:t>g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>
                <a:solidFill>
                  <a:srgbClr val="FF6600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>
                <a:solidFill>
                  <a:srgbClr val="FF6600"/>
                </a:solidFill>
              </a:rPr>
              <a:t>WC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1522A25-FCBE-4148-B93A-910E5B967EF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663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133600"/>
            <a:ext cx="35242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6629400" y="4800600"/>
            <a:ext cx="854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W=1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20975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A=1, B=0, C</a:t>
            </a:r>
            <a:r>
              <a:rPr lang="en-US" baseline="-25000" dirty="0">
                <a:solidFill>
                  <a:srgbClr val="FF6600"/>
                </a:solidFill>
              </a:rPr>
              <a:t>diff0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g</a:t>
            </a:r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? </a:t>
            </a:r>
            <a:r>
              <a:rPr lang="en-US" dirty="0">
                <a:solidFill>
                  <a:srgbClr val="FF6C09"/>
                </a:solidFill>
              </a:rPr>
              <a:t>(</a:t>
            </a:r>
            <a:r>
              <a:rPr lang="en-US" dirty="0" err="1">
                <a:solidFill>
                  <a:srgbClr val="FF6C09"/>
                </a:solidFill>
              </a:rPr>
              <a:t>Preclass</a:t>
            </a:r>
            <a:r>
              <a:rPr lang="en-US" dirty="0">
                <a:solidFill>
                  <a:srgbClr val="FF6C09"/>
                </a:solidFill>
              </a:rPr>
              <a:t> 3)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3537"/>
            <a:ext cx="7905750" cy="4348663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 rotWithShape="1">
          <a:blip r:embed="rId3"/>
          <a:srcRect l="11414" r="54587"/>
          <a:stretch/>
        </p:blipFill>
        <p:spPr bwMode="auto">
          <a:xfrm>
            <a:off x="5943600" y="914400"/>
            <a:ext cx="2823932" cy="91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5587" t="32634" r="28437"/>
          <a:stretch/>
        </p:blipFill>
        <p:spPr>
          <a:xfrm>
            <a:off x="7848600" y="4419600"/>
            <a:ext cx="903687" cy="16970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1942" y="4648200"/>
            <a:ext cx="5720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2C</a:t>
            </a:r>
            <a:r>
              <a:rPr lang="en-US" sz="2000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53849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A=1, B=0, C</a:t>
            </a:r>
            <a:r>
              <a:rPr lang="en-US" baseline="-25000" dirty="0">
                <a:solidFill>
                  <a:srgbClr val="FF6600"/>
                </a:solidFill>
              </a:rPr>
              <a:t>diff0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g</a:t>
            </a:r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? </a:t>
            </a:r>
            <a:r>
              <a:rPr lang="en-US" dirty="0">
                <a:solidFill>
                  <a:srgbClr val="FF6C09"/>
                </a:solidFill>
              </a:rPr>
              <a:t>(</a:t>
            </a:r>
            <a:r>
              <a:rPr lang="en-US" dirty="0" err="1">
                <a:solidFill>
                  <a:srgbClr val="FF6C09"/>
                </a:solidFill>
              </a:rPr>
              <a:t>Preclass</a:t>
            </a:r>
            <a:r>
              <a:rPr lang="en-US" dirty="0">
                <a:solidFill>
                  <a:srgbClr val="FF6C09"/>
                </a:solidFill>
              </a:rPr>
              <a:t> 3)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equivalent RC circuit?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3537"/>
            <a:ext cx="7905750" cy="4348663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5587" t="32634" r="28437"/>
          <a:stretch/>
        </p:blipFill>
        <p:spPr>
          <a:xfrm>
            <a:off x="7848600" y="4419600"/>
            <a:ext cx="903687" cy="16970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1942" y="4648200"/>
            <a:ext cx="5720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2C</a:t>
            </a:r>
            <a:r>
              <a:rPr lang="en-US" sz="2000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63761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A=1, B=0, C</a:t>
            </a:r>
            <a:r>
              <a:rPr lang="en-US" baseline="-25000" dirty="0">
                <a:solidFill>
                  <a:srgbClr val="FF6600"/>
                </a:solidFill>
              </a:rPr>
              <a:t>diff0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g</a:t>
            </a:r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? </a:t>
            </a:r>
            <a:r>
              <a:rPr lang="en-US" dirty="0">
                <a:solidFill>
                  <a:srgbClr val="FF6C09"/>
                </a:solidFill>
              </a:rPr>
              <a:t>(</a:t>
            </a:r>
            <a:r>
              <a:rPr lang="en-US" dirty="0" err="1">
                <a:solidFill>
                  <a:srgbClr val="FF6C09"/>
                </a:solidFill>
              </a:rPr>
              <a:t>Preclass</a:t>
            </a:r>
            <a:r>
              <a:rPr lang="en-US" dirty="0">
                <a:solidFill>
                  <a:srgbClr val="FF6C09"/>
                </a:solidFill>
              </a:rPr>
              <a:t> 3)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equivalent RC circuit?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826" y="1823537"/>
            <a:ext cx="4026924" cy="2215063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172200" y="1828800"/>
            <a:ext cx="2438400" cy="1066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9712" t="32634" r="28437"/>
          <a:stretch/>
        </p:blipFill>
        <p:spPr>
          <a:xfrm>
            <a:off x="8310531" y="3124200"/>
            <a:ext cx="376270" cy="8585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1942" y="3200400"/>
            <a:ext cx="5720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2C</a:t>
            </a:r>
            <a:r>
              <a:rPr lang="en-US" sz="1600" baseline="-25000" dirty="0"/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B227E3-112A-5940-A45F-944077C1FFD5}"/>
              </a:ext>
            </a:extLst>
          </p:cNvPr>
          <p:cNvSpPr/>
          <p:nvPr/>
        </p:nvSpPr>
        <p:spPr bwMode="auto">
          <a:xfrm>
            <a:off x="2548072" y="3429000"/>
            <a:ext cx="528002" cy="68991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F5C1F0-D727-7A41-894C-8E25FC70BDDB}"/>
              </a:ext>
            </a:extLst>
          </p:cNvPr>
          <p:cNvSpPr/>
          <p:nvPr/>
        </p:nvSpPr>
        <p:spPr bwMode="auto">
          <a:xfrm>
            <a:off x="3753945" y="3428999"/>
            <a:ext cx="528002" cy="68991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30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A=1, B=1, C</a:t>
            </a:r>
            <a:r>
              <a:rPr lang="en-US" baseline="-25000" dirty="0">
                <a:solidFill>
                  <a:srgbClr val="FF6600"/>
                </a:solidFill>
              </a:rPr>
              <a:t>diff0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g</a:t>
            </a:r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? </a:t>
            </a:r>
            <a:r>
              <a:rPr lang="en-US" dirty="0">
                <a:solidFill>
                  <a:srgbClr val="FF6C09"/>
                </a:solidFill>
              </a:rPr>
              <a:t>(</a:t>
            </a:r>
            <a:r>
              <a:rPr lang="en-US" dirty="0" err="1">
                <a:solidFill>
                  <a:srgbClr val="FF6C09"/>
                </a:solidFill>
              </a:rPr>
              <a:t>Preclass</a:t>
            </a:r>
            <a:r>
              <a:rPr lang="en-US" dirty="0">
                <a:solidFill>
                  <a:srgbClr val="FF6C09"/>
                </a:solidFill>
              </a:rPr>
              <a:t> 3)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7905750" cy="4348663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5587" t="32634" r="28437"/>
          <a:stretch/>
        </p:blipFill>
        <p:spPr>
          <a:xfrm>
            <a:off x="7848600" y="4419600"/>
            <a:ext cx="903687" cy="16970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1942" y="4648200"/>
            <a:ext cx="5720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2C</a:t>
            </a:r>
            <a:r>
              <a:rPr lang="en-US" sz="2000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83213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A=1, B=1, C</a:t>
            </a:r>
            <a:r>
              <a:rPr lang="en-US" baseline="-25000" dirty="0">
                <a:solidFill>
                  <a:srgbClr val="FF6600"/>
                </a:solidFill>
              </a:rPr>
              <a:t>diff0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g</a:t>
            </a:r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? </a:t>
            </a:r>
            <a:r>
              <a:rPr lang="en-US" dirty="0">
                <a:solidFill>
                  <a:srgbClr val="FF6C09"/>
                </a:solidFill>
              </a:rPr>
              <a:t>(</a:t>
            </a:r>
            <a:r>
              <a:rPr lang="en-US" dirty="0" err="1">
                <a:solidFill>
                  <a:srgbClr val="FF6C09"/>
                </a:solidFill>
              </a:rPr>
              <a:t>Preclass</a:t>
            </a:r>
            <a:r>
              <a:rPr lang="en-US" dirty="0">
                <a:solidFill>
                  <a:srgbClr val="FF6C09"/>
                </a:solidFill>
              </a:rPr>
              <a:t> 3)</a:t>
            </a:r>
            <a:r>
              <a:rPr lang="en-US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equivalent RC circuit?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826" y="1823537"/>
            <a:ext cx="4026924" cy="221506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4876800" y="2667000"/>
            <a:ext cx="1219200" cy="838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010400" y="3124200"/>
            <a:ext cx="1219200" cy="838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9712" t="32634" r="28437"/>
          <a:stretch/>
        </p:blipFill>
        <p:spPr>
          <a:xfrm>
            <a:off x="8310531" y="3124200"/>
            <a:ext cx="376270" cy="8585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71942" y="3200400"/>
            <a:ext cx="5720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2C</a:t>
            </a:r>
            <a:r>
              <a:rPr lang="en-US" sz="1600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39117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this do?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828800"/>
            <a:ext cx="3406775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07388" y="4495800"/>
            <a:ext cx="369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6192" y="2743200"/>
            <a:ext cx="366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60397"/>
              </p:ext>
            </p:extLst>
          </p:nvPr>
        </p:nvGraphicFramePr>
        <p:xfrm>
          <a:off x="6781800" y="1828800"/>
          <a:ext cx="1981200" cy="233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257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other circuit disciplines</a:t>
            </a:r>
          </a:p>
          <a:p>
            <a:r>
              <a:rPr lang="en-US" dirty="0"/>
              <a:t>Can use pass transistors for logic</a:t>
            </a:r>
          </a:p>
          <a:p>
            <a:pPr lvl="1"/>
            <a:r>
              <a:rPr lang="en-US" dirty="0"/>
              <a:t>Sometimes gives area or delay win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D192701-BDFE-4D47-A378-1E7D2F07CD7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8047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Space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Topology</a:t>
            </a:r>
          </a:p>
          <a:p>
            <a:pPr lvl="1"/>
            <a:r>
              <a:rPr lang="en-US" dirty="0"/>
              <a:t>(A) Gate choice, logical optimization</a:t>
            </a:r>
          </a:p>
          <a:p>
            <a:pPr lvl="1"/>
            <a:r>
              <a:rPr lang="en-US" dirty="0"/>
              <a:t>(B) </a:t>
            </a:r>
            <a:r>
              <a:rPr lang="en-US" dirty="0" err="1"/>
              <a:t>Fanin</a:t>
            </a:r>
            <a:r>
              <a:rPr lang="en-US" dirty="0"/>
              <a:t>, </a:t>
            </a:r>
            <a:r>
              <a:rPr lang="en-US" dirty="0" err="1"/>
              <a:t>fanout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(C) Serial vs. parallel</a:t>
            </a:r>
          </a:p>
          <a:p>
            <a:pPr lvl="2"/>
            <a:r>
              <a:rPr lang="en-US" dirty="0"/>
              <a:t>Chain vs. tree</a:t>
            </a:r>
          </a:p>
          <a:p>
            <a:r>
              <a:rPr lang="en-US" dirty="0"/>
              <a:t>Gate style / logic family</a:t>
            </a:r>
          </a:p>
          <a:p>
            <a:pPr lvl="1"/>
            <a:r>
              <a:rPr lang="en-US" dirty="0"/>
              <a:t>(D) CMOS, </a:t>
            </a:r>
            <a:r>
              <a:rPr lang="en-US" dirty="0" err="1"/>
              <a:t>Ratioed</a:t>
            </a:r>
            <a:r>
              <a:rPr lang="en-US" dirty="0"/>
              <a:t> (N load, P load),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Pass (coming soon)</a:t>
            </a:r>
          </a:p>
          <a:p>
            <a:r>
              <a:rPr lang="en-US" dirty="0"/>
              <a:t>(E) Transistor Sizing</a:t>
            </a:r>
          </a:p>
          <a:p>
            <a:r>
              <a:rPr lang="en-US" dirty="0"/>
              <a:t>(F) </a:t>
            </a:r>
            <a:r>
              <a:rPr lang="en-US" dirty="0" err="1"/>
              <a:t>Vdd</a:t>
            </a:r>
            <a:endParaRPr lang="en-US" dirty="0"/>
          </a:p>
          <a:p>
            <a:r>
              <a:rPr lang="en-US" dirty="0"/>
              <a:t>(G) </a:t>
            </a:r>
            <a:r>
              <a:rPr lang="en-US" dirty="0" err="1"/>
              <a:t>Vth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A89A230-9BBB-7B42-9234-3E28EED243E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768614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</a:t>
            </a:r>
          </a:p>
          <a:p>
            <a:pPr lvl="1"/>
            <a:r>
              <a:rPr lang="en-US" dirty="0"/>
              <a:t>Milestone due tonight @midnight</a:t>
            </a:r>
          </a:p>
          <a:p>
            <a:pPr lvl="2"/>
            <a:r>
              <a:rPr lang="en-US" dirty="0"/>
              <a:t>Will get feedback by Sunday morning</a:t>
            </a:r>
          </a:p>
          <a:p>
            <a:pPr lvl="1"/>
            <a:r>
              <a:rPr lang="en-US" dirty="0"/>
              <a:t>Can’t pass the class if you don’t turn in projects</a:t>
            </a:r>
          </a:p>
          <a:p>
            <a:pPr lvl="2"/>
            <a:r>
              <a:rPr lang="en-US" dirty="0"/>
              <a:t>Can’t do project last minute </a:t>
            </a:r>
          </a:p>
          <a:p>
            <a:pPr lvl="1"/>
            <a:r>
              <a:rPr lang="en-US" dirty="0"/>
              <a:t>Really should be into exploring optimizations for baseline</a:t>
            </a:r>
          </a:p>
          <a:p>
            <a:pPr lvl="1"/>
            <a:endParaRPr lang="en-US" dirty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E87B08-2CC1-264F-BCB7-60C9837C27E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80673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(A) What gates might we build?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A89A230-9BBB-7B42-9234-3E28EED243E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4" name="Picture 3" descr="screen-capture-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699919" cy="2170111"/>
          </a:xfrm>
          <a:prstGeom prst="rect">
            <a:avLst/>
          </a:prstGeom>
        </p:spPr>
      </p:pic>
      <p:pic>
        <p:nvPicPr>
          <p:cNvPr id="7" name="Picture 6" descr="screen-capture-2.png">
            <a:extLst>
              <a:ext uri="{FF2B5EF4-FFF2-40B4-BE49-F238E27FC236}">
                <a16:creationId xmlns:a16="http://schemas.microsoft.com/office/drawing/2014/main" id="{BD1AFA09-2238-5B4F-8884-2BA4836FB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95" y="1752600"/>
            <a:ext cx="664612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0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(A) What gates might we build?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A89A230-9BBB-7B42-9234-3E28EED243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4" name="Picture 3" descr="screen-capture-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699919" cy="21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Fan-in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(B) High fan-in?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A89A230-9BBB-7B42-9234-3E28EED243E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7" name="Picture 6" descr="screen-capture-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30"/>
          <a:stretch/>
        </p:blipFill>
        <p:spPr>
          <a:xfrm>
            <a:off x="1066800" y="1905000"/>
            <a:ext cx="7362653" cy="4136333"/>
          </a:xfrm>
          <a:prstGeom prst="rect">
            <a:avLst/>
          </a:prstGeom>
        </p:spPr>
      </p:pic>
      <p:pic>
        <p:nvPicPr>
          <p:cNvPr id="8" name="Picture 7" descr="screen-capture-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76" r="43216" b="7093"/>
          <a:stretch/>
        </p:blipFill>
        <p:spPr>
          <a:xfrm>
            <a:off x="1066800" y="5768317"/>
            <a:ext cx="4180823" cy="2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5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(C) Serial-Parallel?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A89A230-9BBB-7B42-9234-3E28EED243E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4" name="Picture 3" descr="screen-capture-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8576762" cy="34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6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(D) Logic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Considerations for each logic family?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CMOS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Ratioed</a:t>
            </a:r>
            <a:r>
              <a:rPr lang="en-US" dirty="0">
                <a:solidFill>
                  <a:srgbClr val="FF6600"/>
                </a:solidFill>
              </a:rPr>
              <a:t> with PMOS load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Ratioed</a:t>
            </a:r>
            <a:r>
              <a:rPr lang="en-US" dirty="0">
                <a:solidFill>
                  <a:srgbClr val="FF6600"/>
                </a:solidFill>
              </a:rPr>
              <a:t> with NMOS load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r>
              <a:rPr lang="en-US" dirty="0" err="1">
                <a:solidFill>
                  <a:srgbClr val="FF6600"/>
                </a:solidFill>
              </a:rPr>
              <a:t>Ratioed</a:t>
            </a:r>
            <a:r>
              <a:rPr lang="en-US" dirty="0">
                <a:solidFill>
                  <a:srgbClr val="FF6600"/>
                </a:solidFill>
              </a:rPr>
              <a:t> Logic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Reduced </a:t>
            </a:r>
            <a:r>
              <a:rPr lang="en-US" dirty="0" err="1">
                <a:solidFill>
                  <a:srgbClr val="FF6600"/>
                </a:solidFill>
              </a:rPr>
              <a:t>C</a:t>
            </a:r>
            <a:r>
              <a:rPr lang="en-US" baseline="-25000" dirty="0" err="1">
                <a:solidFill>
                  <a:srgbClr val="FF6600"/>
                </a:solidFill>
              </a:rPr>
              <a:t>loads</a:t>
            </a:r>
            <a:r>
              <a:rPr lang="en-US" dirty="0">
                <a:solidFill>
                  <a:srgbClr val="FF6600"/>
                </a:solidFill>
              </a:rPr>
              <a:t> result in lower switching power (</a:t>
            </a:r>
            <a:r>
              <a:rPr lang="en-US" dirty="0" err="1">
                <a:solidFill>
                  <a:srgbClr val="FF6600"/>
                </a:solidFill>
              </a:rPr>
              <a:t>P</a:t>
            </a:r>
            <a:r>
              <a:rPr lang="en-US" baseline="-25000" dirty="0" err="1">
                <a:solidFill>
                  <a:srgbClr val="FF6600"/>
                </a:solidFill>
              </a:rPr>
              <a:t>dyn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>
                <a:solidFill>
                  <a:srgbClr val="FF6600"/>
                </a:solidFill>
                <a:latin typeface="Garamond"/>
                <a:ea typeface="Wingdings"/>
                <a:cs typeface="Garamond"/>
                <a:sym typeface="Wingdings"/>
              </a:rPr>
              <a:t>)</a:t>
            </a:r>
          </a:p>
          <a:p>
            <a:pPr lvl="1"/>
            <a:r>
              <a:rPr lang="en-US" dirty="0">
                <a:solidFill>
                  <a:srgbClr val="FF6600"/>
                </a:solidFill>
                <a:latin typeface="Garamond"/>
                <a:cs typeface="Garamond"/>
              </a:rPr>
              <a:t>Increased static power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A89A230-9BBB-7B42-9234-3E28EED243E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262993965"/>
      </p:ext>
    </p:extLst>
  </p:cSld>
  <p:clrMapOvr>
    <a:masterClrMapping/>
  </p:clrMapOvr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30033</TotalTime>
  <Words>1200</Words>
  <Application>Microsoft Macintosh PowerPoint</Application>
  <PresentationFormat>On-screen Show (4:3)</PresentationFormat>
  <Paragraphs>303</Paragraphs>
  <Slides>40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Garamond</vt:lpstr>
      <vt:lpstr>Symbol</vt:lpstr>
      <vt:lpstr>Tahoma</vt:lpstr>
      <vt:lpstr>Times Bold</vt:lpstr>
      <vt:lpstr>Times New Roman</vt:lpstr>
      <vt:lpstr>Wingdings</vt:lpstr>
      <vt:lpstr>Penn</vt:lpstr>
      <vt:lpstr>Equation</vt:lpstr>
      <vt:lpstr>PowerPoint Presentation</vt:lpstr>
      <vt:lpstr>Design Space Exploration</vt:lpstr>
      <vt:lpstr>Design Problem</vt:lpstr>
      <vt:lpstr>Design Space Dimensions</vt:lpstr>
      <vt:lpstr>Gate Choice</vt:lpstr>
      <vt:lpstr>Gate Choice</vt:lpstr>
      <vt:lpstr>Gate Fan-in</vt:lpstr>
      <vt:lpstr>Gate Topology</vt:lpstr>
      <vt:lpstr>(D) Logic Family</vt:lpstr>
      <vt:lpstr>(E) Sizing</vt:lpstr>
      <vt:lpstr>(F) Reduce Vdd</vt:lpstr>
      <vt:lpstr>(G) Increase Vth?</vt:lpstr>
      <vt:lpstr>Ideas</vt:lpstr>
      <vt:lpstr>Pass Transistor Logic</vt:lpstr>
      <vt:lpstr>Pass Transistor Logic (Preclass 1)</vt:lpstr>
      <vt:lpstr>Identify Function (Preclass 2)</vt:lpstr>
      <vt:lpstr>Area</vt:lpstr>
      <vt:lpstr>Output</vt:lpstr>
      <vt:lpstr>Output</vt:lpstr>
      <vt:lpstr>Pass TR transfer (B=1)</vt:lpstr>
      <vt:lpstr>XOR Output</vt:lpstr>
      <vt:lpstr>Pass Transistor xor2 with inv restore</vt:lpstr>
      <vt:lpstr>Required to use?</vt:lpstr>
      <vt:lpstr>Restore Output</vt:lpstr>
      <vt:lpstr>Restore Output</vt:lpstr>
      <vt:lpstr>Chain Together</vt:lpstr>
      <vt:lpstr>Analyze Stage</vt:lpstr>
      <vt:lpstr>Impact of Capacitance</vt:lpstr>
      <vt:lpstr>Contact/Diffusion Capacitance</vt:lpstr>
      <vt:lpstr>First Order Model</vt:lpstr>
      <vt:lpstr>First Order Delay</vt:lpstr>
      <vt:lpstr>Inverter Delay</vt:lpstr>
      <vt:lpstr>Delay A=1, B=0, Cdiff0=gC0? (Preclass 3)</vt:lpstr>
      <vt:lpstr>Delay A=1, B=0, Cdiff0=gC0? (Preclass 3)</vt:lpstr>
      <vt:lpstr>Delay A=1, B=0, Cdiff0=gC0? (Preclass 3)</vt:lpstr>
      <vt:lpstr>Delay A=1, B=1, Cdiff0=gC0? (Preclass 3)</vt:lpstr>
      <vt:lpstr>Delay A=1, B=1, Cdiff0=gC0? (Preclass 3) </vt:lpstr>
      <vt:lpstr>Bonus</vt:lpstr>
      <vt:lpstr>Idea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2097</cp:revision>
  <cp:lastPrinted>2020-10-21T15:22:13Z</cp:lastPrinted>
  <dcterms:created xsi:type="dcterms:W3CDTF">2001-05-14T03:33:13Z</dcterms:created>
  <dcterms:modified xsi:type="dcterms:W3CDTF">2021-10-22T13:05:50Z</dcterms:modified>
</cp:coreProperties>
</file>