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32" r:id="rId2"/>
    <p:sldId id="259" r:id="rId3"/>
    <p:sldId id="260" r:id="rId4"/>
    <p:sldId id="310" r:id="rId5"/>
    <p:sldId id="311" r:id="rId6"/>
    <p:sldId id="320" r:id="rId7"/>
    <p:sldId id="312" r:id="rId8"/>
    <p:sldId id="268" r:id="rId9"/>
    <p:sldId id="269" r:id="rId10"/>
    <p:sldId id="270" r:id="rId11"/>
    <p:sldId id="322" r:id="rId12"/>
    <p:sldId id="321" r:id="rId13"/>
    <p:sldId id="330" r:id="rId14"/>
    <p:sldId id="313" r:id="rId15"/>
    <p:sldId id="324" r:id="rId16"/>
    <p:sldId id="323" r:id="rId17"/>
    <p:sldId id="316" r:id="rId18"/>
    <p:sldId id="318" r:id="rId19"/>
    <p:sldId id="317" r:id="rId20"/>
    <p:sldId id="279" r:id="rId21"/>
    <p:sldId id="331" r:id="rId22"/>
    <p:sldId id="278" r:id="rId23"/>
    <p:sldId id="280" r:id="rId24"/>
    <p:sldId id="281" r:id="rId25"/>
    <p:sldId id="333" r:id="rId26"/>
    <p:sldId id="282" r:id="rId27"/>
    <p:sldId id="326" r:id="rId28"/>
    <p:sldId id="283" r:id="rId29"/>
    <p:sldId id="284" r:id="rId30"/>
    <p:sldId id="285" r:id="rId31"/>
    <p:sldId id="286" r:id="rId32"/>
    <p:sldId id="325" r:id="rId33"/>
    <p:sldId id="287" r:id="rId34"/>
    <p:sldId id="288" r:id="rId35"/>
    <p:sldId id="289" r:id="rId36"/>
    <p:sldId id="290" r:id="rId37"/>
    <p:sldId id="291" r:id="rId38"/>
    <p:sldId id="292" r:id="rId39"/>
    <p:sldId id="334" r:id="rId40"/>
    <p:sldId id="293" r:id="rId41"/>
    <p:sldId id="294" r:id="rId42"/>
    <p:sldId id="296" r:id="rId43"/>
    <p:sldId id="297" r:id="rId44"/>
    <p:sldId id="299" r:id="rId45"/>
    <p:sldId id="300" r:id="rId46"/>
    <p:sldId id="301" r:id="rId47"/>
    <p:sldId id="302" r:id="rId48"/>
    <p:sldId id="327" r:id="rId49"/>
    <p:sldId id="303" r:id="rId50"/>
    <p:sldId id="304" r:id="rId51"/>
    <p:sldId id="306" r:id="rId52"/>
    <p:sldId id="307" r:id="rId5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1"/>
    <a:srgbClr val="5F5F5F"/>
    <a:srgbClr val="808080"/>
    <a:srgbClr val="080808"/>
    <a:srgbClr val="FF0000"/>
    <a:srgbClr val="0000FF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 autoAdjust="0"/>
    <p:restoredTop sz="71145" autoAdjust="0"/>
  </p:normalViewPr>
  <p:slideViewPr>
    <p:cSldViewPr>
      <p:cViewPr varScale="1">
        <p:scale>
          <a:sx n="75" d="100"/>
          <a:sy n="75" d="100"/>
        </p:scale>
        <p:origin x="2472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8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4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5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30:  November 19,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Inductive Noise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0257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4984502"/>
              </p:ext>
            </p:extLst>
          </p:nvPr>
        </p:nvGraphicFramePr>
        <p:xfrm>
          <a:off x="5943600" y="3048000"/>
          <a:ext cx="25844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5844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367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9011311"/>
              </p:ext>
            </p:extLst>
          </p:nvPr>
        </p:nvGraphicFramePr>
        <p:xfrm>
          <a:off x="5943600" y="3048000"/>
          <a:ext cx="25844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5844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55427"/>
              </p:ext>
            </p:extLst>
          </p:nvPr>
        </p:nvGraphicFramePr>
        <p:xfrm>
          <a:off x="1066800" y="1295400"/>
          <a:ext cx="24209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6" imgW="1028700" imgH="1066800" progId="Equation.3">
                  <p:embed/>
                </p:oleObj>
              </mc:Choice>
              <mc:Fallback>
                <p:oleObj name="Equation" r:id="rId6" imgW="1028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242093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245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9011311"/>
              </p:ext>
            </p:extLst>
          </p:nvPr>
        </p:nvGraphicFramePr>
        <p:xfrm>
          <a:off x="5943600" y="3048000"/>
          <a:ext cx="25844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2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5844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192662"/>
              </p:ext>
            </p:extLst>
          </p:nvPr>
        </p:nvGraphicFramePr>
        <p:xfrm>
          <a:off x="1143000" y="3962400"/>
          <a:ext cx="6940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3" name="Equation" r:id="rId6" imgW="2781300" imgH="762000" progId="Equation.3">
                  <p:embed/>
                </p:oleObj>
              </mc:Choice>
              <mc:Fallback>
                <p:oleObj name="Equation" r:id="rId6" imgW="27813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6940550" cy="190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355427"/>
              </p:ext>
            </p:extLst>
          </p:nvPr>
        </p:nvGraphicFramePr>
        <p:xfrm>
          <a:off x="1066800" y="1295400"/>
          <a:ext cx="24209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" name="Equation" r:id="rId8" imgW="1028700" imgH="1066800" progId="Equation.3">
                  <p:embed/>
                </p:oleObj>
              </mc:Choice>
              <mc:Fallback>
                <p:oleObj name="Equation" r:id="rId8" imgW="1028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242093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85800" y="5105400"/>
            <a:ext cx="7620000" cy="914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6925751"/>
              </p:ext>
            </p:extLst>
          </p:nvPr>
        </p:nvGraphicFramePr>
        <p:xfrm>
          <a:off x="5943600" y="3048000"/>
          <a:ext cx="25844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9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5844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80728"/>
              </p:ext>
            </p:extLst>
          </p:nvPr>
        </p:nvGraphicFramePr>
        <p:xfrm>
          <a:off x="1143000" y="3962400"/>
          <a:ext cx="6940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Equation" r:id="rId6" imgW="2781300" imgH="762000" progId="Equation.3">
                  <p:embed/>
                </p:oleObj>
              </mc:Choice>
              <mc:Fallback>
                <p:oleObj name="Equation" r:id="rId6" imgW="27813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6940550" cy="190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94159"/>
              </p:ext>
            </p:extLst>
          </p:nvPr>
        </p:nvGraphicFramePr>
        <p:xfrm>
          <a:off x="1066800" y="1295400"/>
          <a:ext cx="24209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8" imgW="1028700" imgH="1066800" progId="Equation.3">
                  <p:embed/>
                </p:oleObj>
              </mc:Choice>
              <mc:Fallback>
                <p:oleObj name="Equation" r:id="rId8" imgW="1028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242093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833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3606842"/>
              </p:ext>
            </p:extLst>
          </p:nvPr>
        </p:nvGraphicFramePr>
        <p:xfrm>
          <a:off x="5943600" y="3048000"/>
          <a:ext cx="25844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0"/>
                        <a:ext cx="258445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10872"/>
              </p:ext>
            </p:extLst>
          </p:nvPr>
        </p:nvGraphicFramePr>
        <p:xfrm>
          <a:off x="1143000" y="4127500"/>
          <a:ext cx="694055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Equation" r:id="rId6" imgW="2781300" imgH="812800" progId="Equation.3">
                  <p:embed/>
                </p:oleObj>
              </mc:Choice>
              <mc:Fallback>
                <p:oleObj name="Equation" r:id="rId6" imgW="27813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7500"/>
                        <a:ext cx="6940550" cy="2027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57180"/>
              </p:ext>
            </p:extLst>
          </p:nvPr>
        </p:nvGraphicFramePr>
        <p:xfrm>
          <a:off x="1066800" y="1295400"/>
          <a:ext cx="24209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Equation" r:id="rId8" imgW="1028700" imgH="1066800" progId="Equation.3">
                  <p:embed/>
                </p:oleObj>
              </mc:Choice>
              <mc:Fallback>
                <p:oleObj name="Equation" r:id="rId8" imgW="10287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2420938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579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86837"/>
              </p:ext>
            </p:extLst>
          </p:nvPr>
        </p:nvGraphicFramePr>
        <p:xfrm>
          <a:off x="533400" y="1447800"/>
          <a:ext cx="4087813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Equation" r:id="rId4" imgW="1638300" imgH="685800" progId="Equation.3">
                  <p:embed/>
                </p:oleObj>
              </mc:Choice>
              <mc:Fallback>
                <p:oleObj name="Equation" r:id="rId4" imgW="16383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4087813" cy="1709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45616"/>
              </p:ext>
            </p:extLst>
          </p:nvPr>
        </p:nvGraphicFramePr>
        <p:xfrm>
          <a:off x="685800" y="3762375"/>
          <a:ext cx="354012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Equation" r:id="rId6" imgW="1600200" imgH="1193800" progId="Equation.3">
                  <p:embed/>
                </p:oleObj>
              </mc:Choice>
              <mc:Fallback>
                <p:oleObj name="Equation" r:id="rId6" imgW="16002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62375"/>
                        <a:ext cx="3540125" cy="2643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050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25871"/>
              </p:ext>
            </p:extLst>
          </p:nvPr>
        </p:nvGraphicFramePr>
        <p:xfrm>
          <a:off x="533400" y="1447800"/>
          <a:ext cx="4087813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Equation" r:id="rId4" imgW="1638300" imgH="685800" progId="Equation.3">
                  <p:embed/>
                </p:oleObj>
              </mc:Choice>
              <mc:Fallback>
                <p:oleObj name="Equation" r:id="rId4" imgW="16383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4087813" cy="1709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059407"/>
              </p:ext>
            </p:extLst>
          </p:nvPr>
        </p:nvGraphicFramePr>
        <p:xfrm>
          <a:off x="685800" y="3762375"/>
          <a:ext cx="3540125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Equation" r:id="rId6" imgW="1600200" imgH="1193800" progId="Equation.3">
                  <p:embed/>
                </p:oleObj>
              </mc:Choice>
              <mc:Fallback>
                <p:oleObj name="Equation" r:id="rId6" imgW="16002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62375"/>
                        <a:ext cx="3540125" cy="2643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50481"/>
              </p:ext>
            </p:extLst>
          </p:nvPr>
        </p:nvGraphicFramePr>
        <p:xfrm>
          <a:off x="4572000" y="3124200"/>
          <a:ext cx="4064000" cy="331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Equation" r:id="rId8" imgW="1727200" imgH="1409700" progId="Equation.3">
                  <p:embed/>
                </p:oleObj>
              </mc:Choice>
              <mc:Fallback>
                <p:oleObj name="Equation" r:id="rId8" imgW="1727200" imgH="140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24200"/>
                        <a:ext cx="4064000" cy="3319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923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44082"/>
              </p:ext>
            </p:extLst>
          </p:nvPr>
        </p:nvGraphicFramePr>
        <p:xfrm>
          <a:off x="457200" y="16764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2819400"/>
            <a:ext cx="7772400" cy="14618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For what R does this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circuit oscillate?</a:t>
            </a:r>
          </a:p>
          <a:p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2667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14110"/>
              </p:ext>
            </p:extLst>
          </p:nvPr>
        </p:nvGraphicFramePr>
        <p:xfrm>
          <a:off x="457200" y="16764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2819400"/>
            <a:ext cx="7772400" cy="14618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For what R does this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circuit oscillate?</a:t>
            </a:r>
          </a:p>
          <a:p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26621"/>
              </p:ext>
            </p:extLst>
          </p:nvPr>
        </p:nvGraphicFramePr>
        <p:xfrm>
          <a:off x="1295400" y="3962400"/>
          <a:ext cx="2438400" cy="14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name="Equation" r:id="rId6" imgW="1574800" imgH="927100" progId="Equation.3">
                  <p:embed/>
                </p:oleObj>
              </mc:Choice>
              <mc:Fallback>
                <p:oleObj name="Equation" r:id="rId6" imgW="15748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2438400" cy="14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8713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81200" y="1295400"/>
            <a:ext cx="2590798" cy="1524000"/>
            <a:chOff x="3886200" y="5334000"/>
            <a:chExt cx="4343399" cy="1524000"/>
          </a:xfrm>
        </p:grpSpPr>
        <p:grpSp>
          <p:nvGrpSpPr>
            <p:cNvPr id="14" name="Group 13"/>
            <p:cNvGrpSpPr/>
            <p:nvPr/>
          </p:nvGrpSpPr>
          <p:grpSpPr>
            <a:xfrm>
              <a:off x="3886200" y="5334000"/>
              <a:ext cx="1446723" cy="1524000"/>
              <a:chOff x="3886200" y="4648200"/>
              <a:chExt cx="1481168" cy="2209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3886200" y="4648200"/>
                <a:ext cx="1438675" cy="2209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987757" y="4648200"/>
                <a:ext cx="137961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Decay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91418" y="5334000"/>
              <a:ext cx="2938181" cy="1524000"/>
              <a:chOff x="5297662" y="4648200"/>
              <a:chExt cx="3008138" cy="2209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5297662" y="4648200"/>
                <a:ext cx="3008138" cy="22098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16298" y="4648200"/>
                <a:ext cx="2097139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Oscillation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800600" y="1219200"/>
            <a:ext cx="3784600" cy="2414588"/>
            <a:chOff x="4419600" y="1219200"/>
            <a:chExt cx="3784600" cy="2414588"/>
          </a:xfrm>
        </p:grpSpPr>
        <p:pic>
          <p:nvPicPr>
            <p:cNvPr id="29704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219200"/>
              <a:ext cx="37846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7253634" y="1219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220B5A6-BBC2-DC4D-9E4C-AA963AE7791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2819400"/>
            <a:ext cx="7772400" cy="146180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For what R does this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circuit oscillate?</a:t>
            </a:r>
          </a:p>
          <a:p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76717"/>
              </p:ext>
            </p:extLst>
          </p:nvPr>
        </p:nvGraphicFramePr>
        <p:xfrm>
          <a:off x="1295400" y="3962400"/>
          <a:ext cx="2438400" cy="14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6" name="Equation" r:id="rId4" imgW="1574800" imgH="927100" progId="Equation.3">
                  <p:embed/>
                </p:oleObj>
              </mc:Choice>
              <mc:Fallback>
                <p:oleObj name="Equation" r:id="rId4" imgW="15748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2438400" cy="14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67887"/>
              </p:ext>
            </p:extLst>
          </p:nvPr>
        </p:nvGraphicFramePr>
        <p:xfrm>
          <a:off x="457200" y="16764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7" name="Equation" r:id="rId6" imgW="1727200" imgH="469900" progId="Equation.3">
                  <p:embed/>
                </p:oleObj>
              </mc:Choice>
              <mc:Fallback>
                <p:oleObj name="Equation" r:id="rId6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7643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Inductive Responses</a:t>
            </a:r>
          </a:p>
          <a:p>
            <a:r>
              <a:rPr lang="en-US" dirty="0"/>
              <a:t>Calculating L</a:t>
            </a:r>
          </a:p>
          <a:p>
            <a:r>
              <a:rPr lang="en-US" dirty="0"/>
              <a:t>Where inductances show up</a:t>
            </a:r>
          </a:p>
          <a:p>
            <a:r>
              <a:rPr lang="en-US" dirty="0"/>
              <a:t>Impact of inductance on digital circuits</a:t>
            </a:r>
          </a:p>
          <a:p>
            <a:r>
              <a:rPr lang="en-US" dirty="0"/>
              <a:t>How to address inductive 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295B700-EF00-4D46-96D2-123754EE18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8289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Oscillate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what R does this particular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circuit oscillate?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46E0802-7413-404A-9728-7E864A0192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789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90800"/>
            <a:ext cx="4820398" cy="30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343400" y="2667000"/>
            <a:ext cx="76200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25146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0741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Oscillate</a:t>
            </a: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For what R does this particular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circuit oscillate?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46E0802-7413-404A-9728-7E864A01924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789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590800"/>
            <a:ext cx="4820398" cy="307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82709"/>
              </p:ext>
            </p:extLst>
          </p:nvPr>
        </p:nvGraphicFramePr>
        <p:xfrm>
          <a:off x="6553200" y="1447800"/>
          <a:ext cx="1676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Equation" r:id="rId5" imgW="609600" imgH="406400" progId="Equation.3">
                  <p:embed/>
                </p:oleObj>
              </mc:Choice>
              <mc:Fallback>
                <p:oleObj name="Equation" r:id="rId5" imgW="609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47800"/>
                        <a:ext cx="16764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854176"/>
              </p:ext>
            </p:extLst>
          </p:nvPr>
        </p:nvGraphicFramePr>
        <p:xfrm>
          <a:off x="6477000" y="2971800"/>
          <a:ext cx="202565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Equation" r:id="rId7" imgW="736600" imgH="406400" progId="Equation.3">
                  <p:embed/>
                </p:oleObj>
              </mc:Choice>
              <mc:Fallback>
                <p:oleObj name="Equation" r:id="rId7" imgW="736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202565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4343400" y="2667000"/>
            <a:ext cx="76200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2514600"/>
            <a:ext cx="838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491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 (R=100)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0214D4B-C572-744F-A309-A89B9C98F0B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6869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2517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911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E9470A1-50FB-B441-8B45-B301068F21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64897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7434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Inductance of Wire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E80AEF-C313-8A46-80BF-D6E2205944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4103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Wire RC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1676400"/>
            <a:ext cx="2754542" cy="2642974"/>
            <a:chOff x="2569550" y="1063149"/>
            <a:chExt cx="3304031" cy="3170208"/>
          </a:xfrm>
        </p:grpSpPr>
        <p:sp>
          <p:nvSpPr>
            <p:cNvPr id="8" name="Cube 7"/>
            <p:cNvSpPr/>
            <p:nvPr/>
          </p:nvSpPr>
          <p:spPr>
            <a:xfrm>
              <a:off x="3681975" y="1346906"/>
              <a:ext cx="1757598" cy="2180705"/>
            </a:xfrm>
            <a:prstGeom prst="cube">
              <a:avLst>
                <a:gd name="adj" fmla="val 74147"/>
              </a:avLst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08833" y="2650112"/>
              <a:ext cx="0" cy="877499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81975" y="3832868"/>
              <a:ext cx="454392" cy="0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408833" y="1346906"/>
              <a:ext cx="1303206" cy="130320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93801" y="1611211"/>
              <a:ext cx="53497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69550" y="2879619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0.2 mm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4424" y="3901101"/>
              <a:ext cx="846647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0.1 mm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909630" y="3097398"/>
              <a:ext cx="1008320" cy="1008321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9573" y="1143000"/>
              <a:ext cx="434008" cy="434008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420562" y="2979817"/>
              <a:ext cx="332184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2049" y="1063149"/>
              <a:ext cx="330291" cy="332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</a:t>
              </a:r>
            </a:p>
          </p:txBody>
        </p:sp>
      </p:grpSp>
      <p:graphicFrame>
        <p:nvGraphicFramePr>
          <p:cNvPr id="20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14261"/>
              </p:ext>
            </p:extLst>
          </p:nvPr>
        </p:nvGraphicFramePr>
        <p:xfrm>
          <a:off x="457200" y="1371600"/>
          <a:ext cx="1143000" cy="8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Equation" r:id="rId3" imgW="495300" imgH="355600" progId="Equation.3">
                  <p:embed/>
                </p:oleObj>
              </mc:Choice>
              <mc:Fallback>
                <p:oleObj name="Equation" r:id="rId3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1143000" cy="8203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2018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14800" y="1905000"/>
            <a:ext cx="5181600" cy="2438400"/>
            <a:chOff x="197602" y="681744"/>
            <a:chExt cx="9330112" cy="4161192"/>
          </a:xfrm>
        </p:grpSpPr>
        <p:sp>
          <p:nvSpPr>
            <p:cNvPr id="24" name="Cube 23"/>
            <p:cNvSpPr/>
            <p:nvPr/>
          </p:nvSpPr>
          <p:spPr>
            <a:xfrm>
              <a:off x="197602" y="1569481"/>
              <a:ext cx="8458200" cy="2923526"/>
            </a:xfrm>
            <a:prstGeom prst="cube">
              <a:avLst>
                <a:gd name="adj" fmla="val 9652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5" name="Cube 24"/>
            <p:cNvSpPr/>
            <p:nvPr/>
          </p:nvSpPr>
          <p:spPr>
            <a:xfrm rot="16200000" flipH="1">
              <a:off x="3921870" y="2139745"/>
              <a:ext cx="1303208" cy="1757598"/>
            </a:xfrm>
            <a:prstGeom prst="cube">
              <a:avLst>
                <a:gd name="adj" fmla="val 100000"/>
              </a:avLst>
            </a:prstGeom>
            <a:solidFill>
              <a:schemeClr val="bg1">
                <a:lumMod val="65000"/>
              </a:schemeClr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6" name="Cube 25"/>
            <p:cNvSpPr/>
            <p:nvPr/>
          </p:nvSpPr>
          <p:spPr>
            <a:xfrm>
              <a:off x="197602" y="1051076"/>
              <a:ext cx="8458200" cy="3347865"/>
            </a:xfrm>
            <a:prstGeom prst="cube">
              <a:avLst>
                <a:gd name="adj" fmla="val 84405"/>
              </a:avLst>
            </a:prstGeom>
            <a:solidFill>
              <a:schemeClr val="bg1">
                <a:lumMod val="85000"/>
                <a:alpha val="14000"/>
              </a:schemeClr>
            </a:solidFill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247897" y="681744"/>
              <a:ext cx="3625684" cy="3241719"/>
              <a:chOff x="2247897" y="1063149"/>
              <a:chExt cx="3625684" cy="3241719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3681975" y="1346906"/>
                <a:ext cx="1757598" cy="2180705"/>
              </a:xfrm>
              <a:prstGeom prst="cube">
                <a:avLst>
                  <a:gd name="adj" fmla="val 74147"/>
                </a:avLst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3408833" y="2650112"/>
                <a:ext cx="0" cy="877499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681975" y="3705868"/>
                <a:ext cx="454392" cy="0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3408833" y="1346906"/>
                <a:ext cx="1303206" cy="1303206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3384185" y="1611211"/>
                <a:ext cx="954206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4 m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47897" y="2879619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0.2 mm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232772" y="3716433"/>
                <a:ext cx="1489949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0.1 mm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2909630" y="3097398"/>
                <a:ext cx="1008320" cy="1008321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5439573" y="1143000"/>
                <a:ext cx="434008" cy="434008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263594" y="2979816"/>
                <a:ext cx="64612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256012" y="1063149"/>
                <a:ext cx="602364" cy="588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B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567833" y="1838494"/>
              <a:ext cx="0" cy="528446"/>
            </a:xfrm>
            <a:prstGeom prst="line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17622" y="1896720"/>
              <a:ext cx="1489949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0.1 mm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118825" y="4267201"/>
              <a:ext cx="617151" cy="1317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427401" y="3591458"/>
              <a:ext cx="621099" cy="78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72570" y="4254502"/>
              <a:ext cx="198076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metal plate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40932" y="3485484"/>
              <a:ext cx="2886782" cy="58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dielectric material</a:t>
              </a:r>
            </a:p>
          </p:txBody>
        </p:sp>
      </p:grpSp>
      <p:graphicFrame>
        <p:nvGraphicFramePr>
          <p:cNvPr id="45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399780"/>
              </p:ext>
            </p:extLst>
          </p:nvPr>
        </p:nvGraphicFramePr>
        <p:xfrm>
          <a:off x="7453313" y="1066800"/>
          <a:ext cx="13668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5" imgW="571500" imgH="406400" progId="Equation.3">
                  <p:embed/>
                </p:oleObj>
              </mc:Choice>
              <mc:Fallback>
                <p:oleObj name="Equation" r:id="rId5" imgW="571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1066800"/>
                        <a:ext cx="1366837" cy="9731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55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Inductance: Wire over Ground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33600"/>
            <a:ext cx="5713820" cy="1524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68920"/>
              </p:ext>
            </p:extLst>
          </p:nvPr>
        </p:nvGraphicFramePr>
        <p:xfrm>
          <a:off x="5416550" y="2325688"/>
          <a:ext cx="3225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5" imgW="863600" imgH="495300" progId="Equation.3">
                  <p:embed/>
                </p:oleObj>
              </mc:Choice>
              <mc:Fallback>
                <p:oleObj name="Equation" r:id="rId5" imgW="863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325688"/>
                        <a:ext cx="3225800" cy="185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3571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Inductance: Wire over Ground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33600"/>
            <a:ext cx="5713820" cy="1524000"/>
          </a:xfrm>
          <a:prstGeom prst="rect">
            <a:avLst/>
          </a:prstGeom>
        </p:spPr>
      </p:pic>
      <p:graphicFrame>
        <p:nvGraphicFramePr>
          <p:cNvPr id="8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71257"/>
              </p:ext>
            </p:extLst>
          </p:nvPr>
        </p:nvGraphicFramePr>
        <p:xfrm>
          <a:off x="468313" y="4267200"/>
          <a:ext cx="5378450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5" imgW="1930400" imgH="469900" progId="Equation.3">
                  <p:embed/>
                </p:oleObj>
              </mc:Choice>
              <mc:Fallback>
                <p:oleObj name="Equation" r:id="rId5" imgW="1930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67200"/>
                        <a:ext cx="5378450" cy="1309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103372"/>
              </p:ext>
            </p:extLst>
          </p:nvPr>
        </p:nvGraphicFramePr>
        <p:xfrm>
          <a:off x="5416550" y="2325688"/>
          <a:ext cx="3225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Equation" r:id="rId7" imgW="863600" imgH="495300" progId="Equation.3">
                  <p:embed/>
                </p:oleObj>
              </mc:Choice>
              <mc:Fallback>
                <p:oleObj name="Equation" r:id="rId7" imgW="863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2325688"/>
                        <a:ext cx="3225800" cy="185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049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6C55AA7-D679-B34C-B053-C28CEAD3F4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0962" name="Content Placeholder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25686299"/>
              </p:ext>
            </p:extLst>
          </p:nvPr>
        </p:nvGraphicFramePr>
        <p:xfrm>
          <a:off x="3548063" y="2549525"/>
          <a:ext cx="18938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Equation" r:id="rId3" imgW="635000" imgH="203200" progId="Equation.3">
                  <p:embed/>
                </p:oleObj>
              </mc:Choice>
              <mc:Fallback>
                <p:oleObj name="Equation" r:id="rId3" imgW="635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49525"/>
                        <a:ext cx="1893887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86865"/>
              </p:ext>
            </p:extLst>
          </p:nvPr>
        </p:nvGraphicFramePr>
        <p:xfrm>
          <a:off x="3249613" y="4087813"/>
          <a:ext cx="2708275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Equation" r:id="rId5" imgW="495300" imgH="393700" progId="Equation.3">
                  <p:embed/>
                </p:oleObj>
              </mc:Choice>
              <mc:Fallback>
                <p:oleObj name="Equation" r:id="rId5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087813"/>
                        <a:ext cx="2708275" cy="215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6180" y="3352800"/>
            <a:ext cx="4108016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latin typeface="+mn-lt"/>
              </a:rPr>
              <a:t>C’</a:t>
            </a:r>
            <a:r>
              <a:rPr lang="en-US" sz="3200" dirty="0">
                <a:latin typeface="+mn-lt"/>
              </a:rPr>
              <a:t> and </a:t>
            </a:r>
            <a:r>
              <a:rPr lang="en-US" sz="3200" i="1" dirty="0">
                <a:latin typeface="+mn-lt"/>
              </a:rPr>
              <a:t>L’ </a:t>
            </a:r>
            <a:r>
              <a:rPr lang="en-US" sz="3200" dirty="0">
                <a:latin typeface="+mn-lt"/>
              </a:rPr>
              <a:t>per unit length</a:t>
            </a:r>
          </a:p>
        </p:txBody>
      </p:sp>
      <p:graphicFrame>
        <p:nvGraphicFramePr>
          <p:cNvPr id="8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05200"/>
              </p:ext>
            </p:extLst>
          </p:nvPr>
        </p:nvGraphicFramePr>
        <p:xfrm>
          <a:off x="1563688" y="1166813"/>
          <a:ext cx="1946275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7" imgW="698500" imgH="393700" progId="Equation.3">
                  <p:embed/>
                </p:oleObj>
              </mc:Choice>
              <mc:Fallback>
                <p:oleObj name="Equation" r:id="rId7" imgW="69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1166813"/>
                        <a:ext cx="1946275" cy="1096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24530"/>
              </p:ext>
            </p:extLst>
          </p:nvPr>
        </p:nvGraphicFramePr>
        <p:xfrm>
          <a:off x="4800600" y="1167688"/>
          <a:ext cx="2286000" cy="119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Equation" r:id="rId9" imgW="825500" imgH="431800" progId="Equation.3">
                  <p:embed/>
                </p:oleObj>
              </mc:Choice>
              <mc:Fallback>
                <p:oleObj name="Equation" r:id="rId9" imgW="82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167688"/>
                        <a:ext cx="2286000" cy="1194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/>
              <a:t>Inductance: Wire over Ground Plane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83817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Chip Inductance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US" baseline="-25000"/>
              <a:t>wire </a:t>
            </a:r>
            <a:r>
              <a:rPr lang="en-US"/>
              <a:t>= 0.16 pF 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(</a:t>
            </a:r>
            <a:r>
              <a:rPr lang="en-US">
                <a:ea typeface="Symbol" charset="2"/>
                <a:cs typeface="Symbol" charset="2"/>
              </a:rPr>
              <a:t>for the 1mm)</a:t>
            </a:r>
          </a:p>
          <a:p>
            <a:r>
              <a:rPr lang="en-US"/>
              <a:t>C</a:t>
            </a:r>
            <a:r>
              <a:rPr lang="en-US" baseline="-25000"/>
              <a:t>wire = </a:t>
            </a:r>
            <a:r>
              <a:rPr lang="en-US"/>
              <a:t>0.16nF/m</a:t>
            </a:r>
            <a:endParaRPr lang="en-US">
              <a:ea typeface="Symbol" charset="2"/>
              <a:cs typeface="Symbol" charset="2"/>
            </a:endParaRPr>
          </a:p>
          <a:p>
            <a:endParaRPr lang="en-US">
              <a:ea typeface="Symbol" charset="2"/>
              <a:cs typeface="Symbol" charset="2"/>
            </a:endParaRPr>
          </a:p>
          <a:p>
            <a:r>
              <a:rPr lang="en-US">
                <a:ea typeface="Symbol" charset="2"/>
                <a:cs typeface="Symbol" charset="2"/>
              </a:rPr>
              <a:t>Permeability 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>
                <a:ea typeface="Symbol" charset="2"/>
                <a:cs typeface="Symbol" charset="2"/>
              </a:rPr>
              <a:t>0</a:t>
            </a:r>
            <a:r>
              <a:rPr lang="en-US">
                <a:ea typeface="Symbol" charset="2"/>
                <a:cs typeface="Symbol" charset="2"/>
              </a:rPr>
              <a:t>≈ 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>
                <a:ea typeface="Symbol" charset="2"/>
                <a:cs typeface="Symbol" charset="2"/>
              </a:rPr>
              <a:t>Si02</a:t>
            </a:r>
            <a:r>
              <a:rPr lang="en-US">
                <a:ea typeface="Symbol" charset="2"/>
                <a:cs typeface="Symbol" charset="2"/>
              </a:rPr>
              <a:t>=12.6×10</a:t>
            </a:r>
            <a:r>
              <a:rPr lang="en-US" baseline="30000">
                <a:ea typeface="Symbol" charset="2"/>
                <a:cs typeface="Symbol" charset="2"/>
              </a:rPr>
              <a:t>-7</a:t>
            </a:r>
            <a:r>
              <a:rPr lang="en-US">
                <a:ea typeface="Symbol" charset="2"/>
                <a:cs typeface="Symbol" charset="2"/>
              </a:rPr>
              <a:t>H/m</a:t>
            </a:r>
            <a:endParaRPr lang="en-US" baseline="30000">
              <a:ea typeface="Symbol" charset="2"/>
              <a:cs typeface="Symbol" charset="2"/>
            </a:endParaRPr>
          </a:p>
          <a:p>
            <a:r>
              <a:rPr lang="en-US">
                <a:ea typeface="Symbol" charset="2"/>
                <a:cs typeface="Symbol" charset="2"/>
              </a:rPr>
              <a:t>Permitivity 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>
                <a:ea typeface="Symbol" charset="2"/>
                <a:cs typeface="Symbol" charset="2"/>
              </a:rPr>
              <a:t>ox</a:t>
            </a:r>
            <a:r>
              <a:rPr lang="en-US">
                <a:ea typeface="Symbol" charset="2"/>
                <a:cs typeface="Symbol" charset="2"/>
              </a:rPr>
              <a:t>=3.5×10</a:t>
            </a:r>
            <a:r>
              <a:rPr lang="en-US" baseline="30000">
                <a:ea typeface="Symbol" charset="2"/>
                <a:cs typeface="Symbol" charset="2"/>
              </a:rPr>
              <a:t>-11</a:t>
            </a:r>
            <a:r>
              <a:rPr lang="en-US">
                <a:ea typeface="Symbol" charset="2"/>
                <a:cs typeface="Symbol" charset="2"/>
              </a:rPr>
              <a:t>F/m</a:t>
            </a:r>
            <a:endParaRPr lang="en-US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35231D3-4939-C143-A80A-7B32EB1A5BD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12085"/>
              </p:ext>
            </p:extLst>
          </p:nvPr>
        </p:nvGraphicFramePr>
        <p:xfrm>
          <a:off x="3249613" y="4087813"/>
          <a:ext cx="2708275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3" imgW="495300" imgH="393700" progId="Equation.3">
                  <p:embed/>
                </p:oleObj>
              </mc:Choice>
              <mc:Fallback>
                <p:oleObj name="Equation" r:id="rId3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087813"/>
                        <a:ext cx="2708275" cy="215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0022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Response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2EB893-AF40-054A-8F1C-261B84F1C8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0600" y="1600200"/>
            <a:ext cx="3378972" cy="2417763"/>
            <a:chOff x="4800600" y="1600200"/>
            <a:chExt cx="3378972" cy="2417763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752600"/>
              <a:ext cx="3378972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634634" y="1600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graphicFrame>
        <p:nvGraphicFramePr>
          <p:cNvPr id="12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82547"/>
              </p:ext>
            </p:extLst>
          </p:nvPr>
        </p:nvGraphicFramePr>
        <p:xfrm>
          <a:off x="457200" y="1981200"/>
          <a:ext cx="40782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Equation" r:id="rId4" imgW="1587500" imgH="393700" progId="Equation.3">
                  <p:embed/>
                </p:oleObj>
              </mc:Choice>
              <mc:Fallback>
                <p:oleObj name="Equation" r:id="rId4" imgW="1587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078288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20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Chip Inductance 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baseline="-25000" dirty="0"/>
              <a:t> </a:t>
            </a:r>
            <a:r>
              <a:rPr lang="en-US" dirty="0"/>
              <a:t>= 0.16 pF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(</a:t>
            </a:r>
            <a:r>
              <a:rPr lang="en-US" dirty="0">
                <a:ea typeface="Symbol" charset="2"/>
                <a:cs typeface="Symbol" charset="2"/>
              </a:rPr>
              <a:t>for the 1mm)</a:t>
            </a:r>
          </a:p>
          <a:p>
            <a:r>
              <a:rPr lang="en-US" dirty="0" err="1"/>
              <a:t>C</a:t>
            </a:r>
            <a:r>
              <a:rPr lang="en-US" baseline="-25000" dirty="0" err="1"/>
              <a:t>wire</a:t>
            </a:r>
            <a:r>
              <a:rPr lang="en-US" baseline="-25000" dirty="0"/>
              <a:t> = </a:t>
            </a:r>
            <a:r>
              <a:rPr lang="en-US" dirty="0"/>
              <a:t>0.16nF/m</a:t>
            </a:r>
            <a:endParaRPr lang="en-US" dirty="0">
              <a:ea typeface="Symbol" charset="2"/>
              <a:cs typeface="Symbol" charset="2"/>
            </a:endParaRPr>
          </a:p>
          <a:p>
            <a:endParaRPr lang="en-US" dirty="0">
              <a:ea typeface="Symbol" charset="2"/>
              <a:cs typeface="Symbol" charset="2"/>
            </a:endParaRPr>
          </a:p>
          <a:p>
            <a:r>
              <a:rPr lang="en-US" dirty="0">
                <a:ea typeface="Symbol" charset="2"/>
                <a:cs typeface="Symbol" charset="2"/>
              </a:rPr>
              <a:t>Permeability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>
                <a:ea typeface="Symbol" charset="2"/>
                <a:cs typeface="Symbol" charset="2"/>
              </a:rPr>
              <a:t>0</a:t>
            </a:r>
            <a:r>
              <a:rPr lang="en-US" dirty="0">
                <a:ea typeface="Symbol" charset="2"/>
                <a:cs typeface="Symbol" charset="2"/>
              </a:rPr>
              <a:t>≈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baseline="-25000" dirty="0">
                <a:ea typeface="Symbol" charset="2"/>
                <a:cs typeface="Symbol" charset="2"/>
              </a:rPr>
              <a:t>Si02</a:t>
            </a:r>
            <a:r>
              <a:rPr lang="en-US" dirty="0">
                <a:ea typeface="Symbol" charset="2"/>
                <a:cs typeface="Symbol" charset="2"/>
              </a:rPr>
              <a:t>=12.6×10</a:t>
            </a:r>
            <a:r>
              <a:rPr lang="en-US" baseline="30000" dirty="0">
                <a:ea typeface="Symbol" charset="2"/>
                <a:cs typeface="Symbol" charset="2"/>
              </a:rPr>
              <a:t>-7</a:t>
            </a:r>
            <a:r>
              <a:rPr lang="en-US" dirty="0">
                <a:ea typeface="Symbol" charset="2"/>
                <a:cs typeface="Symbol" charset="2"/>
              </a:rPr>
              <a:t>H/m</a:t>
            </a:r>
            <a:endParaRPr lang="en-US" baseline="30000" dirty="0">
              <a:ea typeface="Symbol" charset="2"/>
              <a:cs typeface="Symbol" charset="2"/>
            </a:endParaRPr>
          </a:p>
          <a:p>
            <a:r>
              <a:rPr lang="en-US" dirty="0" err="1">
                <a:ea typeface="Symbol" charset="2"/>
                <a:cs typeface="Symbol" charset="2"/>
              </a:rPr>
              <a:t>Permitivity</a:t>
            </a:r>
            <a:r>
              <a:rPr lang="en-US" dirty="0">
                <a:ea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baseline="-25000" dirty="0" err="1">
                <a:ea typeface="Symbol" charset="2"/>
                <a:cs typeface="Symbol" charset="2"/>
              </a:rPr>
              <a:t>ox</a:t>
            </a:r>
            <a:r>
              <a:rPr lang="en-US" dirty="0">
                <a:ea typeface="Symbol" charset="2"/>
                <a:cs typeface="Symbol" charset="2"/>
              </a:rPr>
              <a:t>=3.5×10</a:t>
            </a:r>
            <a:r>
              <a:rPr lang="en-US" baseline="30000" dirty="0">
                <a:ea typeface="Symbol" charset="2"/>
                <a:cs typeface="Symbol" charset="2"/>
              </a:rPr>
              <a:t>-11</a:t>
            </a:r>
            <a:r>
              <a:rPr lang="en-US" dirty="0">
                <a:ea typeface="Symbol" charset="2"/>
                <a:cs typeface="Symbol" charset="2"/>
              </a:rPr>
              <a:t>F/m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276 </a:t>
            </a:r>
            <a:r>
              <a:rPr lang="en-US" dirty="0">
                <a:ea typeface="Symbol" charset="2"/>
                <a:cs typeface="Symbol" charset="2"/>
              </a:rPr>
              <a:t>pH (for 1 mm)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8EE48C3-8323-9147-A263-7D4D53E0CF2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12085"/>
              </p:ext>
            </p:extLst>
          </p:nvPr>
        </p:nvGraphicFramePr>
        <p:xfrm>
          <a:off x="3249613" y="4087813"/>
          <a:ext cx="2708275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3" imgW="495300" imgH="393700" progId="Equation.3">
                  <p:embed/>
                </p:oleObj>
              </mc:Choice>
              <mc:Fallback>
                <p:oleObj name="Equation" r:id="rId3" imgW="49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087813"/>
                        <a:ext cx="2708275" cy="215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06973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PCB Trace Inductance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Inductance per cm of PCB trace with h=3mil, w=5mil (1mil = .001 inch)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𝞵</a:t>
            </a:r>
            <a:r>
              <a:rPr lang="en-US" baseline="-25000" dirty="0">
                <a:solidFill>
                  <a:srgbClr val="FF6600"/>
                </a:solidFill>
              </a:rPr>
              <a:t>0 </a:t>
            </a:r>
            <a:r>
              <a:rPr lang="en-US" dirty="0">
                <a:solidFill>
                  <a:srgbClr val="FF6600"/>
                </a:solidFill>
              </a:rPr>
              <a:t>= 1.26 x 10</a:t>
            </a:r>
            <a:r>
              <a:rPr lang="en-US" baseline="30000" dirty="0">
                <a:solidFill>
                  <a:srgbClr val="FF6600"/>
                </a:solidFill>
              </a:rPr>
              <a:t>-6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𝞵</a:t>
            </a:r>
            <a:r>
              <a:rPr lang="en-US" baseline="-25000" dirty="0">
                <a:solidFill>
                  <a:srgbClr val="FF6600"/>
                </a:solidFill>
              </a:rPr>
              <a:t>r </a:t>
            </a:r>
            <a:r>
              <a:rPr lang="en-US" dirty="0">
                <a:solidFill>
                  <a:srgbClr val="FF6600"/>
                </a:solidFill>
              </a:rPr>
              <a:t>= 1</a:t>
            </a:r>
            <a:endParaRPr lang="en-US" baseline="300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63646E-23A3-9940-8098-0A84BB99613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E5BA4E-9940-1B48-A4C4-0A991CB02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084367"/>
              </p:ext>
            </p:extLst>
          </p:nvPr>
        </p:nvGraphicFramePr>
        <p:xfrm>
          <a:off x="5715000" y="2057400"/>
          <a:ext cx="2514600" cy="14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4" imgW="863600" imgH="495300" progId="Equation.3">
                  <p:embed/>
                </p:oleObj>
              </mc:Choice>
              <mc:Fallback>
                <p:oleObj name="Equation" r:id="rId4" imgW="863600" imgH="4953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2514600" cy="14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120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5mil trace on PCB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7.56nH/cm</a:t>
            </a:r>
          </a:p>
          <a:p>
            <a:r>
              <a:rPr lang="en-US" dirty="0"/>
              <a:t>Breadboard wires (0.6mm diameter)</a:t>
            </a:r>
          </a:p>
          <a:p>
            <a:pPr lvl="1"/>
            <a:r>
              <a:rPr lang="en-US" dirty="0"/>
              <a:t>About 7nH/cm</a:t>
            </a:r>
          </a:p>
          <a:p>
            <a:r>
              <a:rPr lang="en-US" dirty="0"/>
              <a:t>On chip wire</a:t>
            </a:r>
          </a:p>
          <a:p>
            <a:pPr lvl="1"/>
            <a:r>
              <a:rPr lang="en-US" dirty="0"/>
              <a:t>0.28nH/mm = 2.8nH/cm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63646E-23A3-9940-8098-0A84BB99613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147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Inductors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Bond pads</a:t>
            </a:r>
          </a:p>
          <a:p>
            <a:r>
              <a:rPr lang="en-US"/>
              <a:t>Chip leads</a:t>
            </a:r>
          </a:p>
          <a:p>
            <a:r>
              <a:rPr lang="en-US"/>
              <a:t>Long wire runs</a:t>
            </a:r>
          </a:p>
          <a:p>
            <a:r>
              <a:rPr lang="en-US"/>
              <a:t>Cables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C79DE52-2BBE-2F46-9DF2-2AB799CEE2F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50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0" y="1676400"/>
            <a:ext cx="5588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200400" y="4800600"/>
            <a:ext cx="5376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Src: http://en.wikipedia.org/wiki/File:Wirebonding2.svg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24031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Inductance Arises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our digital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FECF616-0B83-554F-80B2-F233114E5C3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57903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Path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AFD8E65-94D1-004A-B9C6-823A886989A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71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532765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1143000"/>
            <a:ext cx="30956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899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981A1BC-9239-9D48-B42C-797E35CA72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813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752600"/>
            <a:ext cx="326548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95600"/>
            <a:ext cx="30956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328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Power/Ground Example: 74x04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2792B98-FF6E-4549-AAE2-92C5DB0CCC1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3697631" cy="49530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01531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-25000" dirty="0" err="1"/>
              <a:t>eq</a:t>
            </a:r>
            <a:r>
              <a:rPr lang="en-US" dirty="0"/>
              <a:t> for gates in parallel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0.01 </a:t>
            </a:r>
            <a:r>
              <a:rPr lang="en-US" dirty="0" err="1"/>
              <a:t>fF</a:t>
            </a:r>
            <a:endParaRPr lang="en-US" dirty="0"/>
          </a:p>
          <a:p>
            <a:pPr lvl="2"/>
            <a:r>
              <a:rPr lang="en-US" dirty="0"/>
              <a:t> say 10C</a:t>
            </a:r>
            <a:r>
              <a:rPr lang="en-US" baseline="-25000" dirty="0"/>
              <a:t>0</a:t>
            </a:r>
            <a:r>
              <a:rPr lang="en-US" dirty="0"/>
              <a:t>=0.1fF for typical load</a:t>
            </a:r>
          </a:p>
          <a:p>
            <a:r>
              <a:rPr lang="en-US" dirty="0"/>
              <a:t>250 gates switching at clock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3597922-9F9E-5146-8071-2CFBF8CC97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2819400"/>
            <a:ext cx="2590798" cy="1524000"/>
            <a:chOff x="3886200" y="5334000"/>
            <a:chExt cx="4343399" cy="1524000"/>
          </a:xfrm>
        </p:grpSpPr>
        <p:grpSp>
          <p:nvGrpSpPr>
            <p:cNvPr id="8" name="Group 7"/>
            <p:cNvGrpSpPr/>
            <p:nvPr/>
          </p:nvGrpSpPr>
          <p:grpSpPr>
            <a:xfrm>
              <a:off x="3886200" y="5334000"/>
              <a:ext cx="1446723" cy="1524000"/>
              <a:chOff x="3886200" y="4648200"/>
              <a:chExt cx="1481168" cy="2209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3886200" y="4648200"/>
                <a:ext cx="1438675" cy="2209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87757" y="4648200"/>
                <a:ext cx="137961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Decay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291418" y="5334000"/>
              <a:ext cx="2938181" cy="1524000"/>
              <a:chOff x="5297662" y="4648200"/>
              <a:chExt cx="3008138" cy="2209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5297662" y="4648200"/>
                <a:ext cx="3008138" cy="22098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16298" y="4648200"/>
                <a:ext cx="2097139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Oscillation</a:t>
                </a:r>
              </a:p>
            </p:txBody>
          </p:sp>
        </p:grpSp>
      </p:grp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226202"/>
              </p:ext>
            </p:extLst>
          </p:nvPr>
        </p:nvGraphicFramePr>
        <p:xfrm>
          <a:off x="4876800" y="32004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64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, </a:t>
            </a:r>
            <a:r>
              <a:rPr lang="en-US" dirty="0" err="1"/>
              <a:t>C</a:t>
            </a:r>
            <a:r>
              <a:rPr lang="en-US" baseline="-25000" dirty="0" err="1"/>
              <a:t>eq</a:t>
            </a:r>
            <a:r>
              <a:rPr lang="en-US" dirty="0"/>
              <a:t> for gates in parallel</a:t>
            </a:r>
          </a:p>
          <a:p>
            <a:pPr lvl="1"/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= 25K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 = 0.01 </a:t>
            </a:r>
            <a:r>
              <a:rPr lang="en-US" dirty="0" err="1"/>
              <a:t>fF</a:t>
            </a:r>
            <a:endParaRPr lang="en-US" dirty="0"/>
          </a:p>
          <a:p>
            <a:pPr lvl="2"/>
            <a:r>
              <a:rPr lang="en-US" dirty="0"/>
              <a:t> say 10C</a:t>
            </a:r>
            <a:r>
              <a:rPr lang="en-US" baseline="-25000" dirty="0"/>
              <a:t>0</a:t>
            </a:r>
            <a:r>
              <a:rPr lang="en-US" dirty="0"/>
              <a:t>=0.1fF for typical load</a:t>
            </a:r>
          </a:p>
          <a:p>
            <a:r>
              <a:rPr lang="en-US" dirty="0"/>
              <a:t>250 gates switching at clock</a:t>
            </a:r>
          </a:p>
          <a:p>
            <a:r>
              <a:rPr lang="en-US" dirty="0" err="1"/>
              <a:t>R</a:t>
            </a:r>
            <a:r>
              <a:rPr lang="en-US" baseline="-25000" dirty="0" err="1"/>
              <a:t>eq</a:t>
            </a:r>
            <a:r>
              <a:rPr lang="en-US" dirty="0"/>
              <a:t> = 100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    </a:t>
            </a:r>
            <a:r>
              <a:rPr lang="en-US" dirty="0" err="1"/>
              <a:t>C</a:t>
            </a:r>
            <a:r>
              <a:rPr lang="en-US" baseline="-25000" dirty="0" err="1"/>
              <a:t>eq</a:t>
            </a:r>
            <a:r>
              <a:rPr lang="en-US" dirty="0"/>
              <a:t>=25fF</a:t>
            </a:r>
          </a:p>
          <a:p>
            <a:r>
              <a:rPr lang="en-US" dirty="0"/>
              <a:t>Assume L=1nH</a:t>
            </a:r>
          </a:p>
          <a:p>
            <a:r>
              <a:rPr lang="en-US" dirty="0">
                <a:solidFill>
                  <a:srgbClr val="FF6600"/>
                </a:solidFill>
              </a:rPr>
              <a:t>How long to settle? Oscillation </a:t>
            </a:r>
            <a:r>
              <a:rPr lang="en-US" dirty="0" err="1">
                <a:solidFill>
                  <a:srgbClr val="FF6600"/>
                </a:solidFill>
              </a:rPr>
              <a:t>freq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3597922-9F9E-5146-8071-2CFBF8CC97A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2819400"/>
            <a:ext cx="2590798" cy="1524000"/>
            <a:chOff x="3886200" y="5334000"/>
            <a:chExt cx="4343399" cy="1524000"/>
          </a:xfrm>
        </p:grpSpPr>
        <p:grpSp>
          <p:nvGrpSpPr>
            <p:cNvPr id="8" name="Group 7"/>
            <p:cNvGrpSpPr/>
            <p:nvPr/>
          </p:nvGrpSpPr>
          <p:grpSpPr>
            <a:xfrm>
              <a:off x="3886200" y="5334000"/>
              <a:ext cx="1446723" cy="1524000"/>
              <a:chOff x="3886200" y="4648200"/>
              <a:chExt cx="1481168" cy="22098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3886200" y="4648200"/>
                <a:ext cx="1438675" cy="2209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87757" y="4648200"/>
                <a:ext cx="137961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Decay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291418" y="5334000"/>
              <a:ext cx="2938181" cy="1524000"/>
              <a:chOff x="5297662" y="4648200"/>
              <a:chExt cx="3008138" cy="2209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5297662" y="4648200"/>
                <a:ext cx="3008138" cy="22098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816298" y="4648200"/>
                <a:ext cx="2097139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Oscillation</a:t>
                </a:r>
              </a:p>
            </p:txBody>
          </p:sp>
        </p:grpSp>
      </p:grp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58104"/>
              </p:ext>
            </p:extLst>
          </p:nvPr>
        </p:nvGraphicFramePr>
        <p:xfrm>
          <a:off x="4876800" y="32004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392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Response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2EB893-AF40-054A-8F1C-261B84F1C8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0600" y="1600200"/>
            <a:ext cx="3378972" cy="2417763"/>
            <a:chOff x="4800600" y="1600200"/>
            <a:chExt cx="3378972" cy="2417763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752600"/>
              <a:ext cx="3378972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634634" y="1600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195380"/>
              </p:ext>
            </p:extLst>
          </p:nvPr>
        </p:nvGraphicFramePr>
        <p:xfrm>
          <a:off x="457200" y="3200400"/>
          <a:ext cx="404812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Equation" r:id="rId4" imgW="1574800" imgH="812800" progId="Equation.3">
                  <p:embed/>
                </p:oleObj>
              </mc:Choice>
              <mc:Fallback>
                <p:oleObj name="Equation" r:id="rId4" imgW="1574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4048125" cy="2087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461620"/>
              </p:ext>
            </p:extLst>
          </p:nvPr>
        </p:nvGraphicFramePr>
        <p:xfrm>
          <a:off x="646113" y="5410200"/>
          <a:ext cx="33782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6" name="Equation" r:id="rId6" imgW="1092200" imgH="406400" progId="Equation.3">
                  <p:embed/>
                </p:oleObj>
              </mc:Choice>
              <mc:Fallback>
                <p:oleObj name="Equation" r:id="rId6" imgW="1092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5410200"/>
                        <a:ext cx="3378200" cy="125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17417"/>
              </p:ext>
            </p:extLst>
          </p:nvPr>
        </p:nvGraphicFramePr>
        <p:xfrm>
          <a:off x="457200" y="1981200"/>
          <a:ext cx="407828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Equation" r:id="rId8" imgW="1587500" imgH="393700" progId="Equation.3">
                  <p:embed/>
                </p:oleObj>
              </mc:Choice>
              <mc:Fallback>
                <p:oleObj name="Equation" r:id="rId8" imgW="1587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4078288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294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D0AD046-48EB-844E-A777-622523B3329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752600"/>
            <a:ext cx="326548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667000" y="2058194"/>
            <a:ext cx="609600" cy="1677194"/>
            <a:chOff x="2667000" y="2058194"/>
            <a:chExt cx="609600" cy="167719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5400000">
              <a:off x="1905000" y="2895600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2667000" y="3733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611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3572D63-0331-0441-BE32-BB0D45B8564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223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6815138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4068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Today’s chips: Multiple Power/Ground Pins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many power/ground pins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Divide switching gates by pins</a:t>
            </a:r>
          </a:p>
          <a:p>
            <a:pPr lvl="1"/>
            <a:r>
              <a:rPr lang="en-US" dirty="0"/>
              <a:t>To get effective load on each pin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B91F904-8B16-0A47-A5B3-9960C46C5C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 descr="Intel-Pentium-Dual-Core-T2370-SLA4J-1-73-1M-533-PGA-original-official-version-supports-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05000"/>
            <a:ext cx="3378200" cy="202692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315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Improve Performance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A61AB8-9DFA-9F4B-95A2-F32DEFEF662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81519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Minimize the 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wires short</a:t>
            </a:r>
          </a:p>
          <a:p>
            <a:r>
              <a:rPr lang="en-US" dirty="0"/>
              <a:t>Use power and ground planes</a:t>
            </a:r>
          </a:p>
          <a:p>
            <a:pPr lvl="1"/>
            <a:r>
              <a:rPr lang="en-US" dirty="0"/>
              <a:t>Think of power plane as a very wide wire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4BC8DF-6B31-2B42-9578-52675858228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90364"/>
              </p:ext>
            </p:extLst>
          </p:nvPr>
        </p:nvGraphicFramePr>
        <p:xfrm>
          <a:off x="2667000" y="3733800"/>
          <a:ext cx="34036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3403600" cy="162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281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Chip, Area 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 descr="areaio_solder_bump_gr_Fig07_600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3657603" cy="3621027"/>
          </a:xfrm>
          <a:prstGeom prst="rect">
            <a:avLst/>
          </a:prstGeom>
        </p:spPr>
      </p:pic>
      <p:pic>
        <p:nvPicPr>
          <p:cNvPr id="7" name="Picture 6" descr="flipchip_AR_3158_F1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722557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6598" y="5562600"/>
            <a:ext cx="803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http://www.izm.fraunhofer.de/en/abteilungen/high_density_interconnectwaferlevelpackaging/arbeitsgebiete/arbeitsgebiet1.html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600035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ga_comp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438400"/>
            <a:ext cx="6527800" cy="3976024"/>
          </a:xfrm>
          <a:prstGeom prst="rect">
            <a:avLst/>
          </a:prstGeom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Good C’s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Bypass Capacitors – inside the inductances</a:t>
            </a:r>
          </a:p>
          <a:p>
            <a:pPr lvl="1"/>
            <a:r>
              <a:rPr lang="en-US" dirty="0"/>
              <a:t>On board</a:t>
            </a:r>
          </a:p>
          <a:p>
            <a:pPr lvl="1"/>
            <a:r>
              <a:rPr lang="en-US" dirty="0"/>
              <a:t>On package</a:t>
            </a:r>
          </a:p>
          <a:p>
            <a:pPr lvl="1"/>
            <a:r>
              <a:rPr lang="en-US" dirty="0"/>
              <a:t>On chip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DDE0E04-96BC-C540-BFC1-A884B4F5966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5731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 Capacitor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680200" cy="4233382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43390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 Capacitor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657600" cy="2317898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1676400"/>
            <a:ext cx="838200" cy="1676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295400"/>
            <a:ext cx="3962400" cy="2412113"/>
            <a:chOff x="4648200" y="1295400"/>
            <a:chExt cx="3962400" cy="24121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1295400"/>
              <a:ext cx="3806271" cy="2412113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 bwMode="auto">
            <a:xfrm>
              <a:off x="7543800" y="1600200"/>
              <a:ext cx="1066800" cy="16764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00800" y="1371600"/>
              <a:ext cx="3810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324600" y="3200400"/>
              <a:ext cx="381000" cy="2286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6544728" y="3153837"/>
              <a:ext cx="0" cy="3048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>
              <a:endCxn id="7" idx="0"/>
            </p:cNvCxnSpPr>
            <p:nvPr/>
          </p:nvCxnSpPr>
          <p:spPr bwMode="auto">
            <a:xfrm flipV="1">
              <a:off x="6544734" y="1295400"/>
              <a:ext cx="6602" cy="457200"/>
            </a:xfrm>
            <a:prstGeom prst="line">
              <a:avLst/>
            </a:prstGeom>
            <a:noFill/>
            <a:ln w="63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Rectangle 18"/>
          <p:cNvSpPr/>
          <p:nvPr/>
        </p:nvSpPr>
        <p:spPr bwMode="auto">
          <a:xfrm>
            <a:off x="6934200" y="1219200"/>
            <a:ext cx="1066800" cy="381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3581400" cy="22696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3581400"/>
            <a:ext cx="286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 bypass cap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0" y="3581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No package inductance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5943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package inductance w/ bypass cap</a:t>
            </a:r>
          </a:p>
        </p:txBody>
      </p:sp>
    </p:spTree>
    <p:extLst>
      <p:ext uri="{BB962C8B-B14F-4D97-AF65-F5344CB8AC3E}">
        <p14:creationId xmlns:p14="http://schemas.microsoft.com/office/powerpoint/2010/main" val="491800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Bypassed Supplies (@ transistor)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184572" cy="50292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7531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Response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2EB893-AF40-054A-8F1C-261B84F1C8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0600" y="1600200"/>
            <a:ext cx="3378972" cy="2417763"/>
            <a:chOff x="4800600" y="1600200"/>
            <a:chExt cx="3378972" cy="2417763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752600"/>
              <a:ext cx="3378972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634634" y="1600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765931"/>
              </p:ext>
            </p:extLst>
          </p:nvPr>
        </p:nvGraphicFramePr>
        <p:xfrm>
          <a:off x="1108075" y="1828800"/>
          <a:ext cx="29686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4" imgW="1092200" imgH="406400" progId="Equation.3">
                  <p:embed/>
                </p:oleObj>
              </mc:Choice>
              <mc:Fallback>
                <p:oleObj name="Equation" r:id="rId4" imgW="1092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828800"/>
                        <a:ext cx="2968625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332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Bypassed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678D307-A417-9D45-B7D2-FD79EE8CF2F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162800" cy="501396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10204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37846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wires are inductive</a:t>
            </a:r>
          </a:p>
          <a:p>
            <a:pPr lvl="1"/>
            <a:r>
              <a:rPr lang="en-US" b="1" dirty="0"/>
              <a:t>Avoid</a:t>
            </a:r>
            <a:r>
              <a:rPr lang="en-US" dirty="0"/>
              <a:t> them</a:t>
            </a:r>
          </a:p>
          <a:p>
            <a:pPr lvl="1"/>
            <a:r>
              <a:rPr lang="en-US" dirty="0"/>
              <a:t>Especially on power supplies</a:t>
            </a:r>
          </a:p>
          <a:p>
            <a:r>
              <a:rPr lang="en-US" dirty="0"/>
              <a:t>Bypass capacitors help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678EE3F-AC7C-7F42-8907-4DF2DB848BC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0" y="3352800"/>
            <a:ext cx="2590798" cy="1524000"/>
            <a:chOff x="3886200" y="5334000"/>
            <a:chExt cx="4343399" cy="1524000"/>
          </a:xfrm>
        </p:grpSpPr>
        <p:grpSp>
          <p:nvGrpSpPr>
            <p:cNvPr id="18" name="Group 17"/>
            <p:cNvGrpSpPr/>
            <p:nvPr/>
          </p:nvGrpSpPr>
          <p:grpSpPr>
            <a:xfrm>
              <a:off x="3886200" y="5334000"/>
              <a:ext cx="1446723" cy="1524000"/>
              <a:chOff x="3886200" y="4648200"/>
              <a:chExt cx="1481168" cy="22098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886200" y="4648200"/>
                <a:ext cx="1438675" cy="2209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87757" y="4648200"/>
                <a:ext cx="1379611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Decay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291418" y="5334000"/>
              <a:ext cx="2938181" cy="1524000"/>
              <a:chOff x="5297662" y="4648200"/>
              <a:chExt cx="3008138" cy="2209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5297662" y="4648200"/>
                <a:ext cx="3008138" cy="22098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16298" y="4648200"/>
                <a:ext cx="2097139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Oscillation</a:t>
                </a:r>
              </a:p>
            </p:txBody>
          </p:sp>
        </p:grpSp>
      </p:grp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66262"/>
              </p:ext>
            </p:extLst>
          </p:nvPr>
        </p:nvGraphicFramePr>
        <p:xfrm>
          <a:off x="762000" y="3733800"/>
          <a:ext cx="40640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4064000" cy="1106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55014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</a:t>
            </a:r>
          </a:p>
          <a:p>
            <a:pPr lvl="1"/>
            <a:r>
              <a:rPr lang="en-US" dirty="0"/>
              <a:t>Milestone due Monday</a:t>
            </a:r>
          </a:p>
          <a:p>
            <a:pPr lvl="2"/>
            <a:r>
              <a:rPr lang="en-US" dirty="0"/>
              <a:t>Feedback by Wednesday</a:t>
            </a:r>
          </a:p>
          <a:p>
            <a:pPr lvl="1"/>
            <a:r>
              <a:rPr lang="en-US" dirty="0"/>
              <a:t>Final due Friday 12/3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0BA830-B0AC-234F-99E0-6D585C4C591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9774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Response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2EB893-AF40-054A-8F1C-261B84F1C8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0600" y="1600200"/>
            <a:ext cx="3378972" cy="2417763"/>
            <a:chOff x="4800600" y="1600200"/>
            <a:chExt cx="3378972" cy="2417763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752600"/>
              <a:ext cx="3378972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634634" y="1600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36485"/>
              </p:ext>
            </p:extLst>
          </p:nvPr>
        </p:nvGraphicFramePr>
        <p:xfrm>
          <a:off x="1108075" y="1828800"/>
          <a:ext cx="29686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5" name="Equation" r:id="rId4" imgW="1092200" imgH="406400" progId="Equation.3">
                  <p:embed/>
                </p:oleObj>
              </mc:Choice>
              <mc:Fallback>
                <p:oleObj name="Equation" r:id="rId4" imgW="1092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828800"/>
                        <a:ext cx="2968625" cy="1104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904904"/>
              </p:ext>
            </p:extLst>
          </p:nvPr>
        </p:nvGraphicFramePr>
        <p:xfrm>
          <a:off x="5630863" y="4114800"/>
          <a:ext cx="28956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6" name="Equation" r:id="rId6" imgW="1028700" imgH="660400" progId="Equation.3">
                  <p:embed/>
                </p:oleObj>
              </mc:Choice>
              <mc:Fallback>
                <p:oleObj name="Equation" r:id="rId6" imgW="1028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4114800"/>
                        <a:ext cx="2895600" cy="186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62952"/>
              </p:ext>
            </p:extLst>
          </p:nvPr>
        </p:nvGraphicFramePr>
        <p:xfrm>
          <a:off x="215900" y="3124200"/>
          <a:ext cx="4968875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Equation" r:id="rId8" imgW="1828800" imgH="1168400" progId="Equation.3">
                  <p:embed/>
                </p:oleObj>
              </mc:Choice>
              <mc:Fallback>
                <p:oleObj name="Equation" r:id="rId8" imgW="18288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3124200"/>
                        <a:ext cx="4968875" cy="317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1277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Response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here?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A2EB893-AF40-054A-8F1C-261B84F1C8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0600" y="1600200"/>
            <a:ext cx="3378972" cy="2417763"/>
            <a:chOff x="4800600" y="1600200"/>
            <a:chExt cx="3378972" cy="2417763"/>
          </a:xfrm>
        </p:grpSpPr>
        <p:pic>
          <p:nvPicPr>
            <p:cNvPr id="1946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0600" y="1752600"/>
              <a:ext cx="3378972" cy="226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7634634" y="1600200"/>
              <a:ext cx="4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</p:grp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645720"/>
              </p:ext>
            </p:extLst>
          </p:nvPr>
        </p:nvGraphicFramePr>
        <p:xfrm>
          <a:off x="1219200" y="3200400"/>
          <a:ext cx="23955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2395538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59697"/>
              </p:ext>
            </p:extLst>
          </p:nvPr>
        </p:nvGraphicFramePr>
        <p:xfrm>
          <a:off x="1371600" y="1828800"/>
          <a:ext cx="1724025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6" imgW="635000" imgH="431800" progId="Equation.3">
                  <p:embed/>
                </p:oleObj>
              </mc:Choice>
              <mc:Fallback>
                <p:oleObj name="Equation" r:id="rId6" imgW="63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1724025" cy="1176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0656"/>
              </p:ext>
            </p:extLst>
          </p:nvPr>
        </p:nvGraphicFramePr>
        <p:xfrm>
          <a:off x="1011238" y="4097338"/>
          <a:ext cx="323691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Equation" r:id="rId8" imgW="1092200" imgH="457200" progId="Equation.3">
                  <p:embed/>
                </p:oleObj>
              </mc:Choice>
              <mc:Fallback>
                <p:oleObj name="Equation" r:id="rId8" imgW="109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4097338"/>
                        <a:ext cx="3236912" cy="135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50600"/>
              </p:ext>
            </p:extLst>
          </p:nvPr>
        </p:nvGraphicFramePr>
        <p:xfrm>
          <a:off x="4859338" y="4135438"/>
          <a:ext cx="384651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" name="Equation" r:id="rId10" imgW="1320800" imgH="228600" progId="Equation.3">
                  <p:embed/>
                </p:oleObj>
              </mc:Choice>
              <mc:Fallback>
                <p:oleObj name="Equation" r:id="rId10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135438"/>
                        <a:ext cx="3846512" cy="6651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017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LC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FC2D68-C785-1E45-A827-1E3F7A5D4A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6718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4729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Response?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C25811F-72CA-344C-B0C3-F663FE9D6C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867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6802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417721" y="2209800"/>
            <a:ext cx="6281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V</a:t>
            </a:r>
            <a:r>
              <a:rPr lang="en-US" sz="3600" baseline="-25000" dirty="0"/>
              <a:t>2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43694385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24846</TotalTime>
  <Words>1060</Words>
  <Application>Microsoft Macintosh PowerPoint</Application>
  <PresentationFormat>On-screen Show (4:3)</PresentationFormat>
  <Paragraphs>286</Paragraphs>
  <Slides>52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Today</vt:lpstr>
      <vt:lpstr>LC Response (preclass 1)</vt:lpstr>
      <vt:lpstr>LC Response</vt:lpstr>
      <vt:lpstr>LC Response</vt:lpstr>
      <vt:lpstr>LC Response</vt:lpstr>
      <vt:lpstr>LC Response</vt:lpstr>
      <vt:lpstr>LC Response</vt:lpstr>
      <vt:lpstr>Response? (preclass 1)</vt:lpstr>
      <vt:lpstr>RLC Response</vt:lpstr>
      <vt:lpstr>RLC Response</vt:lpstr>
      <vt:lpstr>RLC Response</vt:lpstr>
      <vt:lpstr>RLC Response</vt:lpstr>
      <vt:lpstr>RLC Response</vt:lpstr>
      <vt:lpstr>RLC Response</vt:lpstr>
      <vt:lpstr>RLC Response</vt:lpstr>
      <vt:lpstr>RLC Response</vt:lpstr>
      <vt:lpstr>RLC Response</vt:lpstr>
      <vt:lpstr>RLC Response</vt:lpstr>
      <vt:lpstr>When Oscillate</vt:lpstr>
      <vt:lpstr>When Oscillate</vt:lpstr>
      <vt:lpstr>RLC Response (R=100)</vt:lpstr>
      <vt:lpstr>RLC Response</vt:lpstr>
      <vt:lpstr>Inductance of Wire</vt:lpstr>
      <vt:lpstr>Isolated Wire RC</vt:lpstr>
      <vt:lpstr>Inductance: Wire over Ground Plane</vt:lpstr>
      <vt:lpstr>Inductance: Wire over Ground Plane</vt:lpstr>
      <vt:lpstr>PowerPoint Presentation</vt:lpstr>
      <vt:lpstr>On Chip Inductance</vt:lpstr>
      <vt:lpstr>On Chip Inductance </vt:lpstr>
      <vt:lpstr>PCB Trace Inductance (preclass 2)</vt:lpstr>
      <vt:lpstr>Comparisons</vt:lpstr>
      <vt:lpstr>Inductors</vt:lpstr>
      <vt:lpstr>Where Inductance Arises</vt:lpstr>
      <vt:lpstr>Signal Path</vt:lpstr>
      <vt:lpstr>Power Ground</vt:lpstr>
      <vt:lpstr>Shared Power/Ground Example: 74x04</vt:lpstr>
      <vt:lpstr>Estimate</vt:lpstr>
      <vt:lpstr>Estimate</vt:lpstr>
      <vt:lpstr>Power Ground</vt:lpstr>
      <vt:lpstr>RLC Response</vt:lpstr>
      <vt:lpstr>Today’s chips: Multiple Power/Ground Pins</vt:lpstr>
      <vt:lpstr>Improve Performance</vt:lpstr>
      <vt:lpstr>Minimize the L</vt:lpstr>
      <vt:lpstr>Flip Chip, Area IO</vt:lpstr>
      <vt:lpstr>Add Good C’s</vt:lpstr>
      <vt:lpstr>Bypass Capacitor Example</vt:lpstr>
      <vt:lpstr>Bypass Capacitor Example</vt:lpstr>
      <vt:lpstr>Bypassed Supplies (@ transistor)</vt:lpstr>
      <vt:lpstr>Bypassed Output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2050</cp:revision>
  <cp:lastPrinted>2020-11-23T16:41:04Z</cp:lastPrinted>
  <dcterms:created xsi:type="dcterms:W3CDTF">2001-05-14T03:33:13Z</dcterms:created>
  <dcterms:modified xsi:type="dcterms:W3CDTF">2021-11-18T23:21:18Z</dcterms:modified>
</cp:coreProperties>
</file>