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1" r:id="rId1"/>
  </p:sldMasterIdLst>
  <p:notesMasterIdLst>
    <p:notesMasterId r:id="rId50"/>
  </p:notesMasterIdLst>
  <p:handoutMasterIdLst>
    <p:handoutMasterId r:id="rId51"/>
  </p:handoutMasterIdLst>
  <p:sldIdLst>
    <p:sldId id="339" r:id="rId2"/>
    <p:sldId id="259" r:id="rId3"/>
    <p:sldId id="260" r:id="rId4"/>
    <p:sldId id="261" r:id="rId5"/>
    <p:sldId id="262" r:id="rId6"/>
    <p:sldId id="299" r:id="rId7"/>
    <p:sldId id="300" r:id="rId8"/>
    <p:sldId id="301" r:id="rId9"/>
    <p:sldId id="267" r:id="rId10"/>
    <p:sldId id="268" r:id="rId11"/>
    <p:sldId id="270" r:id="rId12"/>
    <p:sldId id="333" r:id="rId13"/>
    <p:sldId id="323" r:id="rId14"/>
    <p:sldId id="340" r:id="rId15"/>
    <p:sldId id="341" r:id="rId16"/>
    <p:sldId id="342" r:id="rId17"/>
    <p:sldId id="336" r:id="rId18"/>
    <p:sldId id="338" r:id="rId19"/>
    <p:sldId id="271" r:id="rId20"/>
    <p:sldId id="272" r:id="rId21"/>
    <p:sldId id="275" r:id="rId22"/>
    <p:sldId id="276" r:id="rId23"/>
    <p:sldId id="277" r:id="rId24"/>
    <p:sldId id="307" r:id="rId25"/>
    <p:sldId id="316" r:id="rId26"/>
    <p:sldId id="278" r:id="rId27"/>
    <p:sldId id="279" r:id="rId28"/>
    <p:sldId id="280" r:id="rId29"/>
    <p:sldId id="308" r:id="rId30"/>
    <p:sldId id="311" r:id="rId31"/>
    <p:sldId id="309" r:id="rId32"/>
    <p:sldId id="312" r:id="rId33"/>
    <p:sldId id="285" r:id="rId34"/>
    <p:sldId id="313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345" r:id="rId45"/>
    <p:sldId id="332" r:id="rId46"/>
    <p:sldId id="328" r:id="rId47"/>
    <p:sldId id="329" r:id="rId48"/>
    <p:sldId id="296" r:id="rId49"/>
  </p:sldIdLst>
  <p:sldSz cx="9144000" cy="6858000" type="screen4x3"/>
  <p:notesSz cx="7150100" cy="94488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5pPr>
    <a:lvl6pPr marL="2286000" algn="l" defTabSz="457200" rtl="0" eaLnBrk="1" latinLnBrk="0" hangingPunct="1"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6pPr>
    <a:lvl7pPr marL="2743200" algn="l" defTabSz="457200" rtl="0" eaLnBrk="1" latinLnBrk="0" hangingPunct="1"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7pPr>
    <a:lvl8pPr marL="3200400" algn="l" defTabSz="457200" rtl="0" eaLnBrk="1" latinLnBrk="0" hangingPunct="1"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8pPr>
    <a:lvl9pPr marL="3657600" algn="l" defTabSz="457200" rtl="0" eaLnBrk="1" latinLnBrk="0" hangingPunct="1"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Animation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00"/>
    <a:srgbClr val="5F5F5F"/>
    <a:srgbClr val="808080"/>
    <a:srgbClr val="080808"/>
    <a:srgbClr val="FF0000"/>
    <a:srgbClr val="0000FF"/>
    <a:srgbClr val="B2B2B2"/>
    <a:srgbClr val="00FF00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48" autoAdjust="0"/>
    <p:restoredTop sz="90302" autoAdjust="0"/>
  </p:normalViewPr>
  <p:slideViewPr>
    <p:cSldViewPr snapToGrid="0">
      <p:cViewPr varScale="1">
        <p:scale>
          <a:sx n="97" d="100"/>
          <a:sy n="97" d="100"/>
        </p:scale>
        <p:origin x="1808" y="200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1065353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9880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51300" y="0"/>
            <a:ext cx="309880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77313"/>
            <a:ext cx="309880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51300" y="8977313"/>
            <a:ext cx="309880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50BF880-7453-6942-8BD8-578097F5AD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479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9880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51300" y="0"/>
            <a:ext cx="309880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2850" y="709613"/>
            <a:ext cx="4724400" cy="3543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52500" y="4487863"/>
            <a:ext cx="5245100" cy="425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77313"/>
            <a:ext cx="309880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51300" y="8977313"/>
            <a:ext cx="309880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55AC371-8CC6-DA45-B341-BAA00A4711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7772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0D6A74-2847-A24A-8592-02888CAD403B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1153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5082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F31328A-7294-8F42-80A0-915F06D3E5E8}" type="slidenum">
              <a:rPr lang="en-US"/>
              <a:pPr/>
              <a:t>44</a:t>
            </a:fld>
            <a:endParaRPr lang="en-US"/>
          </a:p>
        </p:txBody>
      </p:sp>
      <p:sp>
        <p:nvSpPr>
          <p:cNvPr id="14336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12850" y="717550"/>
            <a:ext cx="4724400" cy="3543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4336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15594" y="4487286"/>
            <a:ext cx="5720373" cy="416665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6583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F31328A-7294-8F42-80A0-915F06D3E5E8}" type="slidenum">
              <a:rPr lang="en-US"/>
              <a:pPr/>
              <a:t>45</a:t>
            </a:fld>
            <a:endParaRPr lang="en-US"/>
          </a:p>
        </p:txBody>
      </p:sp>
      <p:sp>
        <p:nvSpPr>
          <p:cNvPr id="14336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12850" y="717550"/>
            <a:ext cx="4724400" cy="3543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4336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15594" y="4487286"/>
            <a:ext cx="5720373" cy="416665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F31328A-7294-8F42-80A0-915F06D3E5E8}" type="slidenum">
              <a:rPr lang="en-US"/>
              <a:pPr/>
              <a:t>46</a:t>
            </a:fld>
            <a:endParaRPr lang="en-US"/>
          </a:p>
        </p:txBody>
      </p:sp>
      <p:sp>
        <p:nvSpPr>
          <p:cNvPr id="14336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12850" y="717550"/>
            <a:ext cx="4724400" cy="3543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4336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15594" y="4487286"/>
            <a:ext cx="5720373" cy="416665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4C76980-EA36-0741-9BD9-AB7BEA1D4C52}" type="slidenum">
              <a:rPr lang="en-US"/>
              <a:pPr/>
              <a:t>47</a:t>
            </a:fld>
            <a:endParaRPr lang="en-US"/>
          </a:p>
        </p:txBody>
      </p:sp>
      <p:sp>
        <p:nvSpPr>
          <p:cNvPr id="14438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12850" y="717550"/>
            <a:ext cx="4724400" cy="3543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4438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15594" y="4487286"/>
            <a:ext cx="5720373" cy="416665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444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324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136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912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9640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9127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8D4D381-8BD9-014B-B642-FDBE94692241}" type="slidenum">
              <a:rPr lang="en-US"/>
              <a:pPr/>
              <a:t>14</a:t>
            </a:fld>
            <a:endParaRPr lang="en-US"/>
          </a:p>
        </p:txBody>
      </p:sp>
      <p:sp>
        <p:nvSpPr>
          <p:cNvPr id="9011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12850" y="717550"/>
            <a:ext cx="4724400" cy="3543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9011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15594" y="4487286"/>
            <a:ext cx="5720373" cy="416665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12468DD-541C-1D4A-AFFF-77A1063EB86E}" type="slidenum">
              <a:rPr lang="en-US"/>
              <a:pPr/>
              <a:t>15</a:t>
            </a:fld>
            <a:endParaRPr lang="en-US"/>
          </a:p>
        </p:txBody>
      </p:sp>
      <p:sp>
        <p:nvSpPr>
          <p:cNvPr id="9216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12850" y="717550"/>
            <a:ext cx="4724400" cy="3543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9216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15594" y="4487286"/>
            <a:ext cx="5720373" cy="416665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121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64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362200"/>
            <a:ext cx="6400800" cy="9144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grpSp>
        <p:nvGrpSpPr>
          <p:cNvPr id="13" name="Group 12"/>
          <p:cNvGrpSpPr>
            <a:grpSpLocks/>
          </p:cNvGrpSpPr>
          <p:nvPr userDrawn="1"/>
        </p:nvGrpSpPr>
        <p:grpSpPr>
          <a:xfrm>
            <a:off x="533400" y="2133600"/>
            <a:ext cx="8229600" cy="91018"/>
            <a:chOff x="381000" y="958850"/>
            <a:chExt cx="8382000" cy="91018"/>
          </a:xfrm>
        </p:grpSpPr>
        <p:sp>
          <p:nvSpPr>
            <p:cNvPr id="14" name="Line 7"/>
            <p:cNvSpPr>
              <a:spLocks noChangeShapeType="1"/>
            </p:cNvSpPr>
            <p:nvPr userDrawn="1"/>
          </p:nvSpPr>
          <p:spPr bwMode="auto">
            <a:xfrm>
              <a:off x="381000" y="1004359"/>
              <a:ext cx="8382000" cy="0"/>
            </a:xfrm>
            <a:prstGeom prst="line">
              <a:avLst/>
            </a:prstGeom>
            <a:noFill/>
            <a:ln w="25400">
              <a:solidFill>
                <a:srgbClr val="00009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" name="Line 10"/>
            <p:cNvSpPr>
              <a:spLocks noChangeShapeType="1"/>
            </p:cNvSpPr>
            <p:nvPr userDrawn="1"/>
          </p:nvSpPr>
          <p:spPr bwMode="auto">
            <a:xfrm>
              <a:off x="381000" y="1049868"/>
              <a:ext cx="8382000" cy="0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6" name="Line 11"/>
            <p:cNvSpPr>
              <a:spLocks noChangeShapeType="1"/>
            </p:cNvSpPr>
            <p:nvPr userDrawn="1"/>
          </p:nvSpPr>
          <p:spPr bwMode="auto">
            <a:xfrm>
              <a:off x="381000" y="958850"/>
              <a:ext cx="8382000" cy="0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17" name="Picture 5" descr="penn_logo_nonam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246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600">
                <a:latin typeface="+mn-lt"/>
                <a:ea typeface="굴림" charset="0"/>
                <a:cs typeface="굴림" charset="0"/>
              </a:defRPr>
            </a:lvl1pPr>
          </a:lstStyle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246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600">
                <a:latin typeface="+mn-lt"/>
                <a:ea typeface="굴림" charset="0"/>
                <a:cs typeface="굴림" charset="0"/>
              </a:defRPr>
            </a:lvl1pPr>
          </a:lstStyle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+mn-lt"/>
              </a:defRPr>
            </a:lvl1pPr>
          </a:lstStyle>
          <a:p>
            <a:fld id="{7723C7D0-C6A6-FA42-AD2B-EF6F0A0E71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980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3810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810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4A062BF-547F-DC4B-89E8-CE6EE6995C2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246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600">
                <a:latin typeface="+mn-lt"/>
                <a:ea typeface="굴림" charset="0"/>
                <a:cs typeface="굴림" charset="0"/>
              </a:defRPr>
            </a:lvl1pPr>
          </a:lstStyle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2064997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75248D-43C6-1347-B7C5-B96934628E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246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600">
                <a:latin typeface="+mn-lt"/>
                <a:ea typeface="굴림" charset="0"/>
                <a:cs typeface="굴림" charset="0"/>
              </a:defRPr>
            </a:lvl1pPr>
          </a:lstStyle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3136671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00013"/>
            <a:ext cx="77930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4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4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246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600">
                <a:latin typeface="+mn-lt"/>
                <a:ea typeface="굴림" charset="0"/>
                <a:cs typeface="굴림" charset="0"/>
              </a:defRPr>
            </a:lvl1pPr>
          </a:lstStyle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64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+mn-lt"/>
              </a:defRPr>
            </a:lvl1pPr>
          </a:lstStyle>
          <a:p>
            <a:fld id="{7723C7D0-C6A6-FA42-AD2B-EF6F0A0E71F9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" name="Group 1"/>
          <p:cNvGrpSpPr>
            <a:grpSpLocks/>
          </p:cNvGrpSpPr>
          <p:nvPr/>
        </p:nvGrpSpPr>
        <p:grpSpPr>
          <a:xfrm>
            <a:off x="533400" y="958850"/>
            <a:ext cx="8229600" cy="91018"/>
            <a:chOff x="381000" y="958850"/>
            <a:chExt cx="8382000" cy="91018"/>
          </a:xfrm>
        </p:grpSpPr>
        <p:sp>
          <p:nvSpPr>
            <p:cNvPr id="648199" name="Line 7"/>
            <p:cNvSpPr>
              <a:spLocks noChangeShapeType="1"/>
            </p:cNvSpPr>
            <p:nvPr userDrawn="1"/>
          </p:nvSpPr>
          <p:spPr bwMode="auto">
            <a:xfrm>
              <a:off x="381000" y="1004359"/>
              <a:ext cx="8382000" cy="0"/>
            </a:xfrm>
            <a:prstGeom prst="line">
              <a:avLst/>
            </a:prstGeom>
            <a:noFill/>
            <a:ln w="25400">
              <a:solidFill>
                <a:srgbClr val="00009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8202" name="Line 10"/>
            <p:cNvSpPr>
              <a:spLocks noChangeShapeType="1"/>
            </p:cNvSpPr>
            <p:nvPr userDrawn="1"/>
          </p:nvSpPr>
          <p:spPr bwMode="auto">
            <a:xfrm>
              <a:off x="381000" y="1049868"/>
              <a:ext cx="8382000" cy="0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648203" name="Line 11"/>
            <p:cNvSpPr>
              <a:spLocks noChangeShapeType="1"/>
            </p:cNvSpPr>
            <p:nvPr userDrawn="1"/>
          </p:nvSpPr>
          <p:spPr bwMode="auto">
            <a:xfrm>
              <a:off x="381000" y="958850"/>
              <a:ext cx="8382000" cy="0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648206" name="Line 14"/>
          <p:cNvSpPr>
            <a:spLocks noChangeShapeType="1"/>
          </p:cNvSpPr>
          <p:nvPr/>
        </p:nvSpPr>
        <p:spPr bwMode="auto">
          <a:xfrm flipV="1">
            <a:off x="412750" y="12700"/>
            <a:ext cx="0" cy="838200"/>
          </a:xfrm>
          <a:prstGeom prst="line">
            <a:avLst/>
          </a:prstGeom>
          <a:noFill/>
          <a:ln w="63500" cap="rnd">
            <a:solidFill>
              <a:srgbClr val="B2B2B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8207" name="Line 15"/>
          <p:cNvSpPr>
            <a:spLocks noChangeShapeType="1"/>
          </p:cNvSpPr>
          <p:nvPr/>
        </p:nvSpPr>
        <p:spPr bwMode="auto">
          <a:xfrm flipV="1">
            <a:off x="482600" y="76200"/>
            <a:ext cx="0" cy="838200"/>
          </a:xfrm>
          <a:prstGeom prst="line">
            <a:avLst/>
          </a:prstGeom>
          <a:noFill/>
          <a:ln w="63500" cap="rnd">
            <a:solidFill>
              <a:srgbClr val="00009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5" r:id="rId3"/>
    <p:sldLayoutId id="2147483657" r:id="rId4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0"/>
        <a:buChar char="q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FF00"/>
        </a:buClr>
        <a:buSzPct val="55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7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7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0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0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31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8.emf"/><Relationship Id="rId4" Type="http://schemas.openxmlformats.org/officeDocument/2006/relationships/image" Target="../media/image5.png"/><Relationship Id="rId9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5" descr="penn_logo_nona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609600" y="685800"/>
            <a:ext cx="8077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r>
              <a:rPr lang="en-US" dirty="0"/>
              <a:t>ESE370: Circuit-Level </a:t>
            </a:r>
            <a:r>
              <a:rPr lang="en-US" sz="4000" dirty="0"/>
              <a:t>Modeling, Design, and Optimization </a:t>
            </a:r>
            <a:r>
              <a:rPr lang="en-US" dirty="0"/>
              <a:t>for Digital Systems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371600" y="30480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0"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FF00"/>
              </a:buClr>
              <a:buSzPct val="55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 err="1"/>
              <a:t>Lec</a:t>
            </a:r>
            <a:r>
              <a:rPr lang="en-US" dirty="0"/>
              <a:t> 5:  September 15, </a:t>
            </a:r>
            <a:r>
              <a:rPr lang="is-IS" dirty="0"/>
              <a:t>2021</a:t>
            </a:r>
            <a:endParaRPr lang="en-US" dirty="0"/>
          </a:p>
          <a:p>
            <a:r>
              <a:rPr lang="en-US" dirty="0"/>
              <a:t>Delay and RC Response</a:t>
            </a:r>
          </a:p>
        </p:txBody>
      </p:sp>
      <p:sp>
        <p:nvSpPr>
          <p:cNvPr id="13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2016732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Shape of Curve </a:t>
            </a:r>
            <a:r>
              <a:rPr lang="en-US" dirty="0">
                <a:solidFill>
                  <a:srgbClr val="FF6600"/>
                </a:solidFill>
              </a:rPr>
              <a:t>(</a:t>
            </a:r>
            <a:r>
              <a:rPr lang="en-US" dirty="0" err="1">
                <a:solidFill>
                  <a:srgbClr val="FF6600"/>
                </a:solidFill>
              </a:rPr>
              <a:t>preclass</a:t>
            </a:r>
            <a:r>
              <a:rPr lang="en-US" dirty="0">
                <a:solidFill>
                  <a:srgbClr val="FF6600"/>
                </a:solidFill>
              </a:rPr>
              <a:t> 1c)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5180469"/>
              </p:ext>
            </p:extLst>
          </p:nvPr>
        </p:nvGraphicFramePr>
        <p:xfrm>
          <a:off x="685800" y="1143000"/>
          <a:ext cx="777240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baseline="0" dirty="0"/>
                        <a:t>t (in </a:t>
                      </a:r>
                      <a:r>
                        <a:rPr lang="en-US" sz="4000" baseline="0" dirty="0" err="1"/>
                        <a:t>ps</a:t>
                      </a:r>
                      <a:r>
                        <a:rPr lang="en-US" sz="4000" baseline="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aseline="0" dirty="0"/>
                        <a:t> e</a:t>
                      </a:r>
                      <a:r>
                        <a:rPr lang="en-US" sz="4000" baseline="30000" dirty="0"/>
                        <a:t>-t/RC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/>
                        <a:t>1-</a:t>
                      </a:r>
                      <a:r>
                        <a:rPr lang="en-US" sz="4000" baseline="0" dirty="0"/>
                        <a:t>e</a:t>
                      </a:r>
                      <a:r>
                        <a:rPr lang="en-US" sz="4000" baseline="30000" dirty="0"/>
                        <a:t>-t/RC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8" name="Content Placeholder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2291964"/>
              </p:ext>
            </p:extLst>
          </p:nvPr>
        </p:nvGraphicFramePr>
        <p:xfrm>
          <a:off x="2209800" y="5029200"/>
          <a:ext cx="4953000" cy="1075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7" name="Equation" r:id="rId4" imgW="1460500" imgH="317500" progId="Equation.3">
                  <p:embed/>
                </p:oleObj>
              </mc:Choice>
              <mc:Fallback>
                <p:oleObj name="Equation" r:id="rId4" imgW="1460500" imgH="317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5029200"/>
                        <a:ext cx="4953000" cy="1075880"/>
                      </a:xfrm>
                      <a:prstGeom prst="rect">
                        <a:avLst/>
                      </a:prstGeom>
                      <a:noFill/>
                      <a:ln w="28575" cmpd="sng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81133" y="5105400"/>
            <a:ext cx="11304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Garamond"/>
                <a:cs typeface="Garamond"/>
              </a:rPr>
              <a:t>V</a:t>
            </a:r>
            <a:r>
              <a:rPr lang="en-US" sz="3200" baseline="-25000" dirty="0">
                <a:latin typeface="Garamond"/>
                <a:cs typeface="Garamond"/>
              </a:rPr>
              <a:t>in</a:t>
            </a:r>
            <a:r>
              <a:rPr lang="en-US" sz="3200" dirty="0">
                <a:latin typeface="Garamond"/>
                <a:cs typeface="Garamond"/>
              </a:rPr>
              <a:t>=1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10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11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346880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Rise Time: 10—90%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295400"/>
            <a:ext cx="6319837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 bwMode="auto">
          <a:xfrm>
            <a:off x="3081337" y="2362200"/>
            <a:ext cx="304800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rot="5400000">
            <a:off x="1786731" y="3580606"/>
            <a:ext cx="335280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rot="5400000">
            <a:off x="2686781" y="3580606"/>
            <a:ext cx="335280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3157537" y="4605194"/>
            <a:ext cx="304800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2581699" y="5715000"/>
            <a:ext cx="4068743" cy="646331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Garamond"/>
                <a:cs typeface="Garamond"/>
              </a:rPr>
              <a:t>t</a:t>
            </a:r>
            <a:r>
              <a:rPr lang="en-US" sz="3600" baseline="-25000" dirty="0" err="1">
                <a:latin typeface="Garamond"/>
                <a:cs typeface="Garamond"/>
              </a:rPr>
              <a:t>rise</a:t>
            </a:r>
            <a:r>
              <a:rPr lang="en-US" sz="3600" dirty="0">
                <a:latin typeface="Garamond"/>
                <a:cs typeface="Garamond"/>
              </a:rPr>
              <a:t> ~= 2.2ps ~= 2.2τ</a:t>
            </a: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11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14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114969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Shape of Curve </a:t>
            </a:r>
            <a:r>
              <a:rPr lang="en-US" dirty="0">
                <a:solidFill>
                  <a:srgbClr val="FF6600"/>
                </a:solidFill>
              </a:rPr>
              <a:t>(</a:t>
            </a:r>
            <a:r>
              <a:rPr lang="en-US" dirty="0" err="1">
                <a:solidFill>
                  <a:srgbClr val="FF6600"/>
                </a:solidFill>
              </a:rPr>
              <a:t>preclass</a:t>
            </a:r>
            <a:r>
              <a:rPr lang="en-US" dirty="0">
                <a:solidFill>
                  <a:srgbClr val="FF6600"/>
                </a:solidFill>
              </a:rPr>
              <a:t> 1d)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9994541"/>
              </p:ext>
            </p:extLst>
          </p:nvPr>
        </p:nvGraphicFramePr>
        <p:xfrm>
          <a:off x="685800" y="1143000"/>
          <a:ext cx="777240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baseline="0" dirty="0"/>
                        <a:t>t (in </a:t>
                      </a:r>
                      <a:r>
                        <a:rPr lang="en-US" sz="4000" baseline="0" dirty="0" err="1"/>
                        <a:t>ps</a:t>
                      </a:r>
                      <a:r>
                        <a:rPr lang="en-US" sz="4000" baseline="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aseline="0" dirty="0"/>
                        <a:t> e</a:t>
                      </a:r>
                      <a:r>
                        <a:rPr lang="en-US" sz="4000" baseline="30000" dirty="0"/>
                        <a:t>-t/RC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/>
                        <a:t>1-</a:t>
                      </a:r>
                      <a:r>
                        <a:rPr lang="en-US" sz="4000" baseline="0" dirty="0"/>
                        <a:t>e</a:t>
                      </a:r>
                      <a:r>
                        <a:rPr lang="en-US" sz="4000" baseline="30000" dirty="0"/>
                        <a:t>-t/RC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8" name="Content Placeholder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0648908"/>
              </p:ext>
            </p:extLst>
          </p:nvPr>
        </p:nvGraphicFramePr>
        <p:xfrm>
          <a:off x="2209800" y="5029200"/>
          <a:ext cx="4953000" cy="1075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6" name="Equation" r:id="rId4" imgW="1460500" imgH="317500" progId="Equation.3">
                  <p:embed/>
                </p:oleObj>
              </mc:Choice>
              <mc:Fallback>
                <p:oleObj name="Equation" r:id="rId4" imgW="1460500" imgH="317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5029200"/>
                        <a:ext cx="4953000" cy="1075880"/>
                      </a:xfrm>
                      <a:prstGeom prst="rect">
                        <a:avLst/>
                      </a:prstGeom>
                      <a:noFill/>
                      <a:ln w="28575" cmpd="sng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81000" y="5105400"/>
            <a:ext cx="113070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Garamond"/>
                <a:cs typeface="Garamond"/>
              </a:rPr>
              <a:t>V</a:t>
            </a:r>
            <a:r>
              <a:rPr lang="en-US" sz="3200" baseline="-25000" dirty="0">
                <a:latin typeface="Garamond"/>
                <a:cs typeface="Garamond"/>
              </a:rPr>
              <a:t>in</a:t>
            </a:r>
            <a:r>
              <a:rPr lang="en-US" sz="3200" dirty="0">
                <a:latin typeface="Garamond"/>
                <a:cs typeface="Garamond"/>
              </a:rPr>
              <a:t>=1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12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11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38400" y="6096000"/>
            <a:ext cx="6660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6600"/>
                </a:solidFill>
              </a:rPr>
              <a:t>At what time is </a:t>
            </a:r>
            <a:r>
              <a:rPr lang="en-US" sz="2800" dirty="0" err="1">
                <a:solidFill>
                  <a:srgbClr val="FF6600"/>
                </a:solidFill>
              </a:rPr>
              <a:t>V</a:t>
            </a:r>
            <a:r>
              <a:rPr lang="en-US" sz="2800" baseline="-25000" dirty="0" err="1">
                <a:solidFill>
                  <a:srgbClr val="FF6600"/>
                </a:solidFill>
              </a:rPr>
              <a:t>measure</a:t>
            </a:r>
            <a:r>
              <a:rPr lang="en-US" sz="2800" dirty="0">
                <a:solidFill>
                  <a:srgbClr val="FF6600"/>
                </a:solidFill>
              </a:rPr>
              <a:t> 50% of its value?</a:t>
            </a:r>
            <a:endParaRPr lang="en-US" sz="2800" baseline="-250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16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Delay Time: 50% (in)—50% (out)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295400"/>
            <a:ext cx="6319837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 bwMode="auto">
          <a:xfrm rot="5400000">
            <a:off x="1704804" y="3580606"/>
            <a:ext cx="335280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rot="5400000">
            <a:off x="2044389" y="3580606"/>
            <a:ext cx="335280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2537066" y="3490360"/>
            <a:ext cx="304800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2496742" y="5715000"/>
            <a:ext cx="4238661" cy="646331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Garamond"/>
                <a:cs typeface="Garamond"/>
              </a:rPr>
              <a:t>t</a:t>
            </a:r>
            <a:r>
              <a:rPr lang="en-US" sz="3600" baseline="-25000" dirty="0" err="1">
                <a:latin typeface="Garamond"/>
                <a:cs typeface="Garamond"/>
              </a:rPr>
              <a:t>PLH</a:t>
            </a:r>
            <a:r>
              <a:rPr lang="en-US" sz="3600" dirty="0">
                <a:latin typeface="Garamond"/>
                <a:cs typeface="Garamond"/>
              </a:rPr>
              <a:t> ~= .69ps ~= .69τ</a:t>
            </a: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13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14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327086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Propagation Delay Definitions</a:t>
            </a:r>
          </a:p>
        </p:txBody>
      </p:sp>
      <p:sp>
        <p:nvSpPr>
          <p:cNvPr id="19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fld id="{4B985CE8-9CD6-DA41-A022-1F2E18613B3D}" type="slidenum">
              <a:rPr lang="en-US"/>
              <a:pPr/>
              <a:t>14</a:t>
            </a:fld>
            <a:endParaRPr lang="en-US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3000"/>
            <a:ext cx="7585650" cy="5528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8113501" y="1196453"/>
            <a:ext cx="249419" cy="211265"/>
          </a:xfrm>
          <a:prstGeom prst="rect">
            <a:avLst/>
          </a:prstGeom>
          <a:solidFill>
            <a:srgbClr val="FFFFFF"/>
          </a:solidFill>
          <a:ln w="9525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1408454" y="3165289"/>
            <a:ext cx="5021469" cy="1273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6510092" y="3156381"/>
            <a:ext cx="234149" cy="358896"/>
          </a:xfrm>
          <a:prstGeom prst="roundRect">
            <a:avLst>
              <a:gd name="adj" fmla="val 542"/>
            </a:avLst>
          </a:prstGeom>
          <a:solidFill>
            <a:srgbClr val="FFFFFF"/>
          </a:solidFill>
          <a:ln w="9525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6465553" y="2922207"/>
            <a:ext cx="692265" cy="433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6421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r>
              <a:rPr lang="en-US" sz="2900">
                <a:latin typeface="Times New Roman" charset="0"/>
              </a:rPr>
              <a:t>t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981200" y="1066800"/>
            <a:ext cx="5867400" cy="38100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1295400" y="6137296"/>
            <a:ext cx="6248400" cy="533400"/>
          </a:xfrm>
          <a:prstGeom prst="rect">
            <a:avLst/>
          </a:prstGeom>
          <a:noFill/>
          <a:ln w="28575" cap="flat" cmpd="sng" algn="ctr">
            <a:solidFill>
              <a:srgbClr val="F225E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2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20426436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Rise/Fall Times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fld id="{94108DD3-A5A8-6740-A2EB-35E11B05A806}" type="slidenum">
              <a:rPr lang="en-US"/>
              <a:pPr/>
              <a:t>15</a:t>
            </a:fld>
            <a:endParaRPr lang="en-US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57"/>
          <a:stretch/>
        </p:blipFill>
        <p:spPr bwMode="auto">
          <a:xfrm>
            <a:off x="424800" y="1218282"/>
            <a:ext cx="8275680" cy="4968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3950905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Delay Time: 50% (in)—50% (out)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295400"/>
            <a:ext cx="6319837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 bwMode="auto">
          <a:xfrm rot="5400000">
            <a:off x="1704804" y="3580606"/>
            <a:ext cx="335280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rot="5400000">
            <a:off x="2044389" y="3580606"/>
            <a:ext cx="335280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2537066" y="3490360"/>
            <a:ext cx="304800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2496742" y="5715000"/>
            <a:ext cx="4238661" cy="646331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Garamond"/>
                <a:cs typeface="Garamond"/>
              </a:rPr>
              <a:t>t</a:t>
            </a:r>
            <a:r>
              <a:rPr lang="en-US" sz="3600" baseline="-25000" dirty="0" err="1">
                <a:latin typeface="Garamond"/>
                <a:cs typeface="Garamond"/>
              </a:rPr>
              <a:t>PLH</a:t>
            </a:r>
            <a:r>
              <a:rPr lang="en-US" sz="3600" dirty="0">
                <a:latin typeface="Garamond"/>
                <a:cs typeface="Garamond"/>
              </a:rPr>
              <a:t> ~= .69ps ~= .69τ</a:t>
            </a: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16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14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12337A-A710-6C44-973D-EA58805D3355}"/>
              </a:ext>
            </a:extLst>
          </p:cNvPr>
          <p:cNvSpPr txBox="1"/>
          <p:nvPr/>
        </p:nvSpPr>
        <p:spPr>
          <a:xfrm>
            <a:off x="1261079" y="2292264"/>
            <a:ext cx="5977921" cy="2215991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3800" dirty="0" err="1">
                <a:latin typeface="Garamond"/>
                <a:cs typeface="Garamond"/>
              </a:rPr>
              <a:t>τ</a:t>
            </a:r>
            <a:r>
              <a:rPr lang="en-US" sz="13800" dirty="0">
                <a:latin typeface="Garamond"/>
                <a:cs typeface="Garamond"/>
              </a:rPr>
              <a:t> = RC</a:t>
            </a:r>
          </a:p>
        </p:txBody>
      </p:sp>
    </p:spTree>
    <p:extLst>
      <p:ext uri="{BB962C8B-B14F-4D97-AF65-F5344CB8AC3E}">
        <p14:creationId xmlns:p14="http://schemas.microsoft.com/office/powerpoint/2010/main" val="311378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Voltage Waveform at Output/Input Node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37512" b="72011"/>
          <a:stretch/>
        </p:blipFill>
        <p:spPr>
          <a:xfrm>
            <a:off x="2667000" y="4419600"/>
            <a:ext cx="3567055" cy="1027289"/>
          </a:xfrm>
          <a:prstGeom prst="rect">
            <a:avLst/>
          </a:prstGeom>
        </p:spPr>
      </p:pic>
      <p:cxnSp>
        <p:nvCxnSpPr>
          <p:cNvPr id="8" name="Elbow Connector 7"/>
          <p:cNvCxnSpPr/>
          <p:nvPr/>
        </p:nvCxnSpPr>
        <p:spPr bwMode="auto">
          <a:xfrm rot="10800000">
            <a:off x="3429000" y="3505200"/>
            <a:ext cx="838200" cy="685800"/>
          </a:xfrm>
          <a:prstGeom prst="bentConnector3">
            <a:avLst>
              <a:gd name="adj1" fmla="val -505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1447800" y="1828800"/>
            <a:ext cx="26142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Garamond"/>
                <a:cs typeface="Garamond"/>
              </a:rPr>
              <a:t>R</a:t>
            </a:r>
            <a:r>
              <a:rPr lang="en-US" sz="3200" baseline="-25000" dirty="0" err="1">
                <a:latin typeface="Garamond"/>
                <a:cs typeface="Garamond"/>
              </a:rPr>
              <a:t>drive</a:t>
            </a:r>
            <a:r>
              <a:rPr lang="en-US" sz="3200" dirty="0">
                <a:latin typeface="Garamond"/>
                <a:cs typeface="Garamond"/>
              </a:rPr>
              <a:t> from looking into output stages</a:t>
            </a:r>
          </a:p>
        </p:txBody>
      </p:sp>
      <p:cxnSp>
        <p:nvCxnSpPr>
          <p:cNvPr id="11" name="Elbow Connector 10"/>
          <p:cNvCxnSpPr/>
          <p:nvPr/>
        </p:nvCxnSpPr>
        <p:spPr bwMode="auto">
          <a:xfrm rot="10800000" flipH="1">
            <a:off x="4876800" y="3505200"/>
            <a:ext cx="838200" cy="685800"/>
          </a:xfrm>
          <a:prstGeom prst="bentConnector3">
            <a:avLst>
              <a:gd name="adj1" fmla="val -505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4724400" y="1828800"/>
            <a:ext cx="26142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Garamond"/>
                <a:cs typeface="Garamond"/>
              </a:rPr>
              <a:t>C</a:t>
            </a:r>
            <a:r>
              <a:rPr lang="en-US" sz="3200" baseline="-25000" dirty="0" err="1">
                <a:latin typeface="Garamond"/>
                <a:cs typeface="Garamond"/>
              </a:rPr>
              <a:t>load</a:t>
            </a:r>
            <a:r>
              <a:rPr lang="en-US" sz="3200" dirty="0">
                <a:latin typeface="Garamond"/>
                <a:cs typeface="Garamond"/>
              </a:rPr>
              <a:t> from looking into input stages</a:t>
            </a: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17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19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24547864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Voltage Waveform at Output/Input Node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37512" b="72011"/>
          <a:stretch/>
        </p:blipFill>
        <p:spPr>
          <a:xfrm>
            <a:off x="2667000" y="4419600"/>
            <a:ext cx="3567055" cy="1027289"/>
          </a:xfrm>
          <a:prstGeom prst="rect">
            <a:avLst/>
          </a:prstGeom>
        </p:spPr>
      </p:pic>
      <p:cxnSp>
        <p:nvCxnSpPr>
          <p:cNvPr id="8" name="Elbow Connector 7"/>
          <p:cNvCxnSpPr/>
          <p:nvPr/>
        </p:nvCxnSpPr>
        <p:spPr bwMode="auto">
          <a:xfrm rot="10800000">
            <a:off x="3429000" y="3505200"/>
            <a:ext cx="838200" cy="685800"/>
          </a:xfrm>
          <a:prstGeom prst="bentConnector3">
            <a:avLst>
              <a:gd name="adj1" fmla="val -505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1447800" y="1828800"/>
            <a:ext cx="261428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Garamond"/>
                <a:cs typeface="Garamond"/>
              </a:rPr>
              <a:t>R</a:t>
            </a:r>
            <a:r>
              <a:rPr lang="en-US" sz="3200" baseline="-25000" dirty="0" err="1">
                <a:latin typeface="Garamond"/>
                <a:cs typeface="Garamond"/>
              </a:rPr>
              <a:t>drive</a:t>
            </a:r>
            <a:r>
              <a:rPr lang="en-US" sz="3200" dirty="0">
                <a:latin typeface="Garamond"/>
                <a:cs typeface="Garamond"/>
              </a:rPr>
              <a:t> from looking into output stages</a:t>
            </a:r>
          </a:p>
          <a:p>
            <a:r>
              <a:rPr lang="en-US" sz="3200" dirty="0">
                <a:latin typeface="Garamond"/>
                <a:cs typeface="Garamond"/>
              </a:rPr>
              <a:t>and wires</a:t>
            </a:r>
          </a:p>
        </p:txBody>
      </p:sp>
      <p:cxnSp>
        <p:nvCxnSpPr>
          <p:cNvPr id="11" name="Elbow Connector 10"/>
          <p:cNvCxnSpPr/>
          <p:nvPr/>
        </p:nvCxnSpPr>
        <p:spPr bwMode="auto">
          <a:xfrm rot="10800000" flipH="1">
            <a:off x="4876800" y="3505200"/>
            <a:ext cx="838200" cy="685800"/>
          </a:xfrm>
          <a:prstGeom prst="bentConnector3">
            <a:avLst>
              <a:gd name="adj1" fmla="val -505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4724400" y="1828800"/>
            <a:ext cx="261428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Garamond"/>
                <a:cs typeface="Garamond"/>
              </a:rPr>
              <a:t>C</a:t>
            </a:r>
            <a:r>
              <a:rPr lang="en-US" sz="3200" baseline="-25000" dirty="0" err="1">
                <a:latin typeface="Garamond"/>
                <a:cs typeface="Garamond"/>
              </a:rPr>
              <a:t>load</a:t>
            </a:r>
            <a:r>
              <a:rPr lang="en-US" sz="3200" dirty="0">
                <a:latin typeface="Garamond"/>
                <a:cs typeface="Garamond"/>
              </a:rPr>
              <a:t> from looking into input stages</a:t>
            </a:r>
          </a:p>
          <a:p>
            <a:r>
              <a:rPr lang="en-US" sz="3200" dirty="0">
                <a:latin typeface="Garamond"/>
                <a:cs typeface="Garamond"/>
              </a:rPr>
              <a:t>and wires</a:t>
            </a: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18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19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29726308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What is C?</a:t>
            </a:r>
          </a:p>
        </p:txBody>
      </p:sp>
      <p:sp>
        <p:nvSpPr>
          <p:cNvPr id="27651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19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1925380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Delay is RC Charging</a:t>
            </a:r>
          </a:p>
        </p:txBody>
      </p:sp>
      <p:pic>
        <p:nvPicPr>
          <p:cNvPr id="18437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371600"/>
            <a:ext cx="3441700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1752600"/>
            <a:ext cx="4239409" cy="3816350"/>
          </a:xfrm>
          <a:prstGeom prst="rect">
            <a:avLst/>
          </a:prstGeom>
        </p:spPr>
      </p:pic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2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10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36197185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Capacitance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Wire</a:t>
            </a:r>
          </a:p>
          <a:p>
            <a:r>
              <a:rPr lang="en-US" dirty="0" err="1"/>
              <a:t>Fanout</a:t>
            </a:r>
            <a:r>
              <a:rPr lang="en-US" dirty="0"/>
              <a:t> -- Total gate load</a:t>
            </a:r>
          </a:p>
          <a:p>
            <a:pPr lvl="1"/>
            <a:r>
              <a:rPr lang="en-US" dirty="0"/>
              <a:t>Logical Gate</a:t>
            </a:r>
          </a:p>
          <a:p>
            <a:pPr lvl="2"/>
            <a:r>
              <a:rPr lang="en-US" dirty="0"/>
              <a:t>MOSFET gate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20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18470469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Fanout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Number of things to which a gate output connects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21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1529901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Fanout</a:t>
            </a:r>
            <a:r>
              <a:rPr lang="en-US" dirty="0"/>
              <a:t> in Circuit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Output routed to many gate inputs</a:t>
            </a:r>
          </a:p>
          <a:p>
            <a:pPr lvl="1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834" y="2514600"/>
            <a:ext cx="5708416" cy="3670300"/>
          </a:xfrm>
          <a:prstGeom prst="rect">
            <a:avLst/>
          </a:prstGeom>
        </p:spPr>
      </p:pic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22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10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5029200" y="4334933"/>
            <a:ext cx="152400" cy="152400"/>
          </a:xfrm>
          <a:prstGeom prst="ellipse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029200" y="5223932"/>
            <a:ext cx="152400" cy="152400"/>
          </a:xfrm>
          <a:prstGeom prst="ellipse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7086600" y="4191000"/>
            <a:ext cx="152400" cy="152400"/>
          </a:xfrm>
          <a:prstGeom prst="ellipse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7376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Fanout in Circuit </a:t>
            </a:r>
            <a:r>
              <a:rPr lang="en-US" dirty="0">
                <a:solidFill>
                  <a:srgbClr val="FF6600"/>
                </a:solidFill>
              </a:rPr>
              <a:t>(</a:t>
            </a:r>
            <a:r>
              <a:rPr lang="en-US" dirty="0" err="1">
                <a:solidFill>
                  <a:srgbClr val="FF6600"/>
                </a:solidFill>
              </a:rPr>
              <a:t>preclass</a:t>
            </a:r>
            <a:r>
              <a:rPr lang="en-US" dirty="0">
                <a:solidFill>
                  <a:srgbClr val="FF6600"/>
                </a:solidFill>
              </a:rPr>
              <a:t>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Maximum </a:t>
            </a:r>
            <a:r>
              <a:rPr lang="en-US" dirty="0" err="1">
                <a:solidFill>
                  <a:srgbClr val="FF6600"/>
                </a:solidFill>
              </a:rPr>
              <a:t>fanout</a:t>
            </a:r>
            <a:r>
              <a:rPr lang="en-US" dirty="0">
                <a:solidFill>
                  <a:srgbClr val="FF6600"/>
                </a:solidFill>
              </a:rPr>
              <a:t>?</a:t>
            </a:r>
          </a:p>
          <a:p>
            <a:r>
              <a:rPr lang="en-US" dirty="0">
                <a:solidFill>
                  <a:srgbClr val="FF6600"/>
                </a:solidFill>
              </a:rPr>
              <a:t>Second?</a:t>
            </a:r>
          </a:p>
          <a:p>
            <a:r>
              <a:rPr lang="en-US" dirty="0">
                <a:solidFill>
                  <a:srgbClr val="FF6600"/>
                </a:solidFill>
              </a:rPr>
              <a:t>Min?</a:t>
            </a:r>
          </a:p>
          <a:p>
            <a:pPr lvl="1"/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23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9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149834" y="2514600"/>
            <a:ext cx="5708416" cy="3670300"/>
            <a:chOff x="3149834" y="2514600"/>
            <a:chExt cx="5708416" cy="36703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49834" y="2514600"/>
              <a:ext cx="5708416" cy="3670300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 bwMode="auto">
            <a:xfrm>
              <a:off x="5029200" y="4334933"/>
              <a:ext cx="152400" cy="1524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charset="0"/>
                <a:ea typeface="ＭＳ Ｐゴシック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5029200" y="5223932"/>
              <a:ext cx="152400" cy="1524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charset="0"/>
                <a:ea typeface="ＭＳ Ｐゴシック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7086600" y="4191000"/>
              <a:ext cx="152400" cy="1524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291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MOSFET Capacitance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“load of 1”?</a:t>
            </a:r>
          </a:p>
          <a:p>
            <a:pPr lvl="1"/>
            <a:r>
              <a:rPr lang="en-US" dirty="0"/>
              <a:t>Capacitive </a:t>
            </a:r>
          </a:p>
        </p:txBody>
      </p:sp>
      <p:pic>
        <p:nvPicPr>
          <p:cNvPr id="6" name="Picture 5" descr="nand2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676400"/>
            <a:ext cx="4491739" cy="36484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37512" b="72011"/>
          <a:stretch/>
        </p:blipFill>
        <p:spPr>
          <a:xfrm>
            <a:off x="304800" y="4953000"/>
            <a:ext cx="3567055" cy="102728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2286000" y="4648200"/>
            <a:ext cx="1524000" cy="1524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429000" y="1447800"/>
            <a:ext cx="5181600" cy="39624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2286000" y="1447800"/>
            <a:ext cx="1143000" cy="3200400"/>
          </a:xfrm>
          <a:prstGeom prst="line">
            <a:avLst/>
          </a:prstGeom>
          <a:noFill/>
          <a:ln w="25400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 flipV="1">
            <a:off x="2286000" y="5410200"/>
            <a:ext cx="1143000" cy="762000"/>
          </a:xfrm>
          <a:prstGeom prst="line">
            <a:avLst/>
          </a:prstGeom>
          <a:noFill/>
          <a:ln w="25400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 flipV="1">
            <a:off x="3886200" y="5410200"/>
            <a:ext cx="4648200" cy="685800"/>
          </a:xfrm>
          <a:prstGeom prst="line">
            <a:avLst/>
          </a:prstGeom>
          <a:noFill/>
          <a:ln w="25400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24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22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21738085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MOSFET Capacitance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“load of 1”?</a:t>
            </a:r>
          </a:p>
          <a:p>
            <a:pPr lvl="1"/>
            <a:r>
              <a:rPr lang="en-US" dirty="0"/>
              <a:t>Capacitive </a:t>
            </a:r>
          </a:p>
        </p:txBody>
      </p:sp>
      <p:pic>
        <p:nvPicPr>
          <p:cNvPr id="6" name="Picture 5" descr="nand2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676400"/>
            <a:ext cx="4491739" cy="36484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37512" b="72011"/>
          <a:stretch/>
        </p:blipFill>
        <p:spPr>
          <a:xfrm>
            <a:off x="304800" y="4953000"/>
            <a:ext cx="3567055" cy="102728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2286000" y="4648200"/>
            <a:ext cx="1524000" cy="1524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429000" y="1447800"/>
            <a:ext cx="5181600" cy="39624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2286000" y="1447800"/>
            <a:ext cx="1143000" cy="3200400"/>
          </a:xfrm>
          <a:prstGeom prst="line">
            <a:avLst/>
          </a:prstGeom>
          <a:noFill/>
          <a:ln w="25400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 flipV="1">
            <a:off x="2286000" y="5410200"/>
            <a:ext cx="1143000" cy="762000"/>
          </a:xfrm>
          <a:prstGeom prst="line">
            <a:avLst/>
          </a:prstGeom>
          <a:noFill/>
          <a:ln w="25400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 flipV="1">
            <a:off x="3886200" y="5410200"/>
            <a:ext cx="4648200" cy="685800"/>
          </a:xfrm>
          <a:prstGeom prst="line">
            <a:avLst/>
          </a:prstGeom>
          <a:noFill/>
          <a:ln w="25400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5" name="Picture 14" descr="nmos_r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5029200"/>
            <a:ext cx="1828800" cy="14974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17" name="Rectangle 16"/>
          <p:cNvSpPr/>
          <p:nvPr/>
        </p:nvSpPr>
        <p:spPr bwMode="auto">
          <a:xfrm>
            <a:off x="6553200" y="3810000"/>
            <a:ext cx="533400" cy="6096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 flipH="1">
            <a:off x="4114800" y="3810000"/>
            <a:ext cx="2362200" cy="1219200"/>
          </a:xfrm>
          <a:prstGeom prst="line">
            <a:avLst/>
          </a:prstGeom>
          <a:noFill/>
          <a:ln w="25400" cap="flat" cmpd="sng" algn="ctr">
            <a:solidFill>
              <a:schemeClr val="bg1">
                <a:lumMod val="8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 flipH="1">
            <a:off x="5943600" y="3810000"/>
            <a:ext cx="1143000" cy="1219200"/>
          </a:xfrm>
          <a:prstGeom prst="line">
            <a:avLst/>
          </a:prstGeom>
          <a:noFill/>
          <a:ln w="25400" cap="flat" cmpd="sng" algn="ctr">
            <a:solidFill>
              <a:schemeClr val="bg1">
                <a:lumMod val="8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 flipH="1">
            <a:off x="5943600" y="4419600"/>
            <a:ext cx="1143000" cy="2057400"/>
          </a:xfrm>
          <a:prstGeom prst="line">
            <a:avLst/>
          </a:prstGeom>
          <a:noFill/>
          <a:ln w="25400" cap="flat" cmpd="sng" algn="ctr">
            <a:solidFill>
              <a:schemeClr val="bg1">
                <a:lumMod val="8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25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24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3212019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Lumped Capacitive Load</a:t>
            </a:r>
          </a:p>
        </p:txBody>
      </p:sp>
      <p:graphicFrame>
        <p:nvGraphicFramePr>
          <p:cNvPr id="36866" name="Content Placeholder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1384787"/>
              </p:ext>
            </p:extLst>
          </p:nvPr>
        </p:nvGraphicFramePr>
        <p:xfrm>
          <a:off x="1143000" y="2649538"/>
          <a:ext cx="6858000" cy="157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5" name="Equation" r:id="rId3" imgW="1714500" imgH="393700" progId="Equation.3">
                  <p:embed/>
                </p:oleObj>
              </mc:Choice>
              <mc:Fallback>
                <p:oleObj name="Equation" r:id="rId3" imgW="17145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649538"/>
                        <a:ext cx="6858000" cy="157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26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8778055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What is R?</a:t>
            </a:r>
          </a:p>
        </p:txBody>
      </p:sp>
      <p:sp>
        <p:nvSpPr>
          <p:cNvPr id="37891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27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27688665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Resistance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685800" y="3962400"/>
            <a:ext cx="7772400" cy="2209800"/>
          </a:xfrm>
        </p:spPr>
        <p:txBody>
          <a:bodyPr/>
          <a:lstStyle/>
          <a:p>
            <a:r>
              <a:rPr lang="en-US" dirty="0"/>
              <a:t>Wire resistance</a:t>
            </a:r>
          </a:p>
          <a:p>
            <a:pPr lvl="1"/>
            <a:r>
              <a:rPr lang="en-US" dirty="0"/>
              <a:t>From supply (</a:t>
            </a:r>
            <a:r>
              <a:rPr lang="en-US" dirty="0" err="1"/>
              <a:t>Vdd</a:t>
            </a:r>
            <a:r>
              <a:rPr lang="en-US" dirty="0"/>
              <a:t> or </a:t>
            </a:r>
            <a:r>
              <a:rPr lang="en-US" dirty="0" err="1"/>
              <a:t>Gnd</a:t>
            </a:r>
            <a:r>
              <a:rPr lang="en-US" dirty="0"/>
              <a:t>) to transistor source</a:t>
            </a:r>
          </a:p>
          <a:p>
            <a:pPr lvl="1"/>
            <a:r>
              <a:rPr lang="en-US" dirty="0"/>
              <a:t>From transistor output to gate it is driving</a:t>
            </a:r>
          </a:p>
          <a:p>
            <a:r>
              <a:rPr lang="en-US" dirty="0"/>
              <a:t>Transistor equivalent resistance (R</a:t>
            </a:r>
            <a:r>
              <a:rPr lang="en-US" baseline="-25000" dirty="0"/>
              <a:t>on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1371600"/>
            <a:ext cx="2209800" cy="270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28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9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24816675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Equivalent Resistance</a:t>
            </a:r>
          </a:p>
        </p:txBody>
      </p:sp>
      <p:pic>
        <p:nvPicPr>
          <p:cNvPr id="6" name="Picture 5" descr="nand2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676400"/>
            <a:ext cx="4491739" cy="36484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37512" b="72011"/>
          <a:stretch/>
        </p:blipFill>
        <p:spPr>
          <a:xfrm>
            <a:off x="304800" y="4953000"/>
            <a:ext cx="3567055" cy="102728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457200" y="4648200"/>
            <a:ext cx="1524000" cy="1524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429000" y="1447800"/>
            <a:ext cx="5181600" cy="39624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457200" y="1447800"/>
            <a:ext cx="2971800" cy="3200400"/>
          </a:xfrm>
          <a:prstGeom prst="line">
            <a:avLst/>
          </a:prstGeom>
          <a:noFill/>
          <a:ln w="25400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 flipV="1">
            <a:off x="457200" y="5410200"/>
            <a:ext cx="2971800" cy="762000"/>
          </a:xfrm>
          <a:prstGeom prst="line">
            <a:avLst/>
          </a:prstGeom>
          <a:noFill/>
          <a:ln w="25400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 flipV="1">
            <a:off x="1981200" y="5410200"/>
            <a:ext cx="6553200" cy="762000"/>
          </a:xfrm>
          <a:prstGeom prst="line">
            <a:avLst/>
          </a:prstGeom>
          <a:noFill/>
          <a:ln w="25400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 flipV="1">
            <a:off x="1905000" y="3886200"/>
            <a:ext cx="1524000" cy="762000"/>
          </a:xfrm>
          <a:prstGeom prst="line">
            <a:avLst/>
          </a:prstGeom>
          <a:noFill/>
          <a:ln w="25400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0" name="Picture 19" descr="nmos_r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5029200"/>
            <a:ext cx="1828800" cy="1497464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</p:pic>
      <p:sp>
        <p:nvSpPr>
          <p:cNvPr id="2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29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24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6553200" y="3810000"/>
            <a:ext cx="533400" cy="6096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 flipH="1">
            <a:off x="4114800" y="3810000"/>
            <a:ext cx="2362200" cy="1219200"/>
          </a:xfrm>
          <a:prstGeom prst="line">
            <a:avLst/>
          </a:prstGeom>
          <a:noFill/>
          <a:ln w="25400" cap="flat" cmpd="sng" algn="ctr">
            <a:solidFill>
              <a:schemeClr val="bg1">
                <a:lumMod val="8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 flipH="1">
            <a:off x="5943600" y="3810000"/>
            <a:ext cx="1143000" cy="1219200"/>
          </a:xfrm>
          <a:prstGeom prst="line">
            <a:avLst/>
          </a:prstGeom>
          <a:noFill/>
          <a:ln w="25400" cap="flat" cmpd="sng" algn="ctr">
            <a:solidFill>
              <a:schemeClr val="bg1">
                <a:lumMod val="8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 flipH="1">
            <a:off x="5943600" y="4419600"/>
            <a:ext cx="1143000" cy="2057400"/>
          </a:xfrm>
          <a:prstGeom prst="line">
            <a:avLst/>
          </a:prstGeom>
          <a:noFill/>
          <a:ln w="25400" cap="flat" cmpd="sng" algn="ctr">
            <a:solidFill>
              <a:schemeClr val="bg1">
                <a:lumMod val="8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03091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Gate Delay is RC Charging</a:t>
            </a:r>
          </a:p>
        </p:txBody>
      </p:sp>
      <p:sp>
        <p:nvSpPr>
          <p:cNvPr id="19459" name="Content Placeholder 6"/>
          <p:cNvSpPr>
            <a:spLocks noGrp="1"/>
          </p:cNvSpPr>
          <p:nvPr>
            <p:ph idx="1"/>
          </p:nvPr>
        </p:nvSpPr>
        <p:spPr>
          <a:xfrm>
            <a:off x="685800" y="1143000"/>
            <a:ext cx="3810000" cy="5029200"/>
          </a:xfrm>
        </p:spPr>
        <p:txBody>
          <a:bodyPr/>
          <a:lstStyle/>
          <a:p>
            <a:pPr>
              <a:buNone/>
            </a:pPr>
            <a:r>
              <a:rPr lang="en-US" dirty="0"/>
              <a:t>Strategy:</a:t>
            </a:r>
          </a:p>
          <a:p>
            <a:r>
              <a:rPr lang="en-US" dirty="0"/>
              <a:t>Use zero-order model to understand switch state</a:t>
            </a:r>
          </a:p>
          <a:p>
            <a:r>
              <a:rPr lang="en-US" dirty="0"/>
              <a:t>Break into output/input stages</a:t>
            </a:r>
          </a:p>
          <a:p>
            <a:r>
              <a:rPr lang="en-US" dirty="0"/>
              <a:t>For each stage</a:t>
            </a:r>
          </a:p>
          <a:p>
            <a:pPr lvl="1"/>
            <a:r>
              <a:rPr lang="en-US" dirty="0"/>
              <a:t>Understand </a:t>
            </a:r>
            <a:r>
              <a:rPr lang="en-US" dirty="0" err="1"/>
              <a:t>R</a:t>
            </a:r>
            <a:r>
              <a:rPr lang="en-US" baseline="-25000" dirty="0" err="1"/>
              <a:t>drive</a:t>
            </a:r>
            <a:endParaRPr lang="en-US" baseline="-25000" dirty="0"/>
          </a:p>
          <a:p>
            <a:pPr lvl="1"/>
            <a:r>
              <a:rPr lang="en-US" dirty="0"/>
              <a:t>Understand </a:t>
            </a:r>
            <a:r>
              <a:rPr lang="en-US" dirty="0" err="1"/>
              <a:t>C</a:t>
            </a:r>
            <a:r>
              <a:rPr lang="en-US" baseline="-25000" dirty="0" err="1"/>
              <a:t>load</a:t>
            </a:r>
            <a:endParaRPr lang="en-US" baseline="-25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828800"/>
            <a:ext cx="4245898" cy="382219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6096000" y="1981200"/>
            <a:ext cx="1371600" cy="34290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3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12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35124957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Equivalent Resistance </a:t>
            </a:r>
            <a:r>
              <a:rPr lang="en-US" dirty="0">
                <a:solidFill>
                  <a:srgbClr val="FF6600"/>
                </a:solidFill>
              </a:rPr>
              <a:t>(</a:t>
            </a:r>
            <a:r>
              <a:rPr lang="en-US" dirty="0" err="1">
                <a:solidFill>
                  <a:srgbClr val="FF6600"/>
                </a:solidFill>
              </a:rPr>
              <a:t>prelcass</a:t>
            </a:r>
            <a:r>
              <a:rPr lang="en-US" dirty="0">
                <a:solidFill>
                  <a:srgbClr val="FF6600"/>
                </a:solidFill>
              </a:rPr>
              <a:t> 3)</a:t>
            </a:r>
          </a:p>
        </p:txBody>
      </p:sp>
      <p:pic>
        <p:nvPicPr>
          <p:cNvPr id="6" name="Picture 5" descr="nand2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676400"/>
            <a:ext cx="4491739" cy="36484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37512" b="72011"/>
          <a:stretch/>
        </p:blipFill>
        <p:spPr>
          <a:xfrm>
            <a:off x="304800" y="4953000"/>
            <a:ext cx="3567055" cy="102728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457200" y="4648200"/>
            <a:ext cx="1524000" cy="1524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429000" y="1447800"/>
            <a:ext cx="5181600" cy="39624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457200" y="1447800"/>
            <a:ext cx="2971800" cy="3200400"/>
          </a:xfrm>
          <a:prstGeom prst="line">
            <a:avLst/>
          </a:prstGeom>
          <a:noFill/>
          <a:ln w="25400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 flipV="1">
            <a:off x="457200" y="5410200"/>
            <a:ext cx="2971800" cy="762000"/>
          </a:xfrm>
          <a:prstGeom prst="line">
            <a:avLst/>
          </a:prstGeom>
          <a:noFill/>
          <a:ln w="25400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 flipV="1">
            <a:off x="1981200" y="5410200"/>
            <a:ext cx="6553200" cy="762000"/>
          </a:xfrm>
          <a:prstGeom prst="line">
            <a:avLst/>
          </a:prstGeom>
          <a:noFill/>
          <a:ln w="25400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 flipV="1">
            <a:off x="1905000" y="3886200"/>
            <a:ext cx="1524000" cy="762000"/>
          </a:xfrm>
          <a:prstGeom prst="line">
            <a:avLst/>
          </a:prstGeom>
          <a:noFill/>
          <a:ln w="25400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0" y="1219200"/>
            <a:ext cx="3886200" cy="228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0"/>
              <a:buChar char="q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FF00"/>
              </a:buClr>
              <a:buSzPct val="55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/>
              <a:t>What resistances might transistors contribute?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How many cases?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Assume R</a:t>
            </a:r>
            <a:r>
              <a:rPr lang="en-US" baseline="-25000" dirty="0">
                <a:solidFill>
                  <a:srgbClr val="FF6600"/>
                </a:solidFill>
              </a:rPr>
              <a:t>on</a:t>
            </a:r>
            <a:r>
              <a:rPr lang="en-US" dirty="0">
                <a:solidFill>
                  <a:srgbClr val="FF6600"/>
                </a:solidFill>
              </a:rPr>
              <a:t>=</a:t>
            </a:r>
            <a:r>
              <a:rPr lang="en-US" dirty="0" err="1">
                <a:solidFill>
                  <a:srgbClr val="FF6600"/>
                </a:solidFill>
              </a:rPr>
              <a:t>R</a:t>
            </a:r>
            <a:r>
              <a:rPr lang="en-US" baseline="-25000" dirty="0" err="1">
                <a:solidFill>
                  <a:srgbClr val="FF6600"/>
                </a:solidFill>
              </a:rPr>
              <a:t>on,p</a:t>
            </a:r>
            <a:r>
              <a:rPr lang="en-US" dirty="0">
                <a:solidFill>
                  <a:srgbClr val="FF6600"/>
                </a:solidFill>
              </a:rPr>
              <a:t>=</a:t>
            </a:r>
            <a:r>
              <a:rPr lang="en-US" dirty="0" err="1">
                <a:solidFill>
                  <a:srgbClr val="FF6600"/>
                </a:solidFill>
              </a:rPr>
              <a:t>R</a:t>
            </a:r>
            <a:r>
              <a:rPr lang="en-US" baseline="-25000" dirty="0" err="1">
                <a:solidFill>
                  <a:srgbClr val="FF6600"/>
                </a:solidFill>
              </a:rPr>
              <a:t>on,n</a:t>
            </a:r>
            <a:br>
              <a:rPr lang="en-US" dirty="0">
                <a:solidFill>
                  <a:srgbClr val="FF6600"/>
                </a:solidFill>
              </a:rPr>
            </a:br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15" name="Picture 14" descr="nmos_r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5029200"/>
            <a:ext cx="1828800" cy="14974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19" name="Rectangle 18"/>
          <p:cNvSpPr/>
          <p:nvPr/>
        </p:nvSpPr>
        <p:spPr bwMode="auto">
          <a:xfrm>
            <a:off x="6553200" y="3810000"/>
            <a:ext cx="533400" cy="6096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 flipH="1">
            <a:off x="4114800" y="3810000"/>
            <a:ext cx="2362200" cy="1219200"/>
          </a:xfrm>
          <a:prstGeom prst="line">
            <a:avLst/>
          </a:prstGeom>
          <a:noFill/>
          <a:ln w="25400" cap="flat" cmpd="sng" algn="ctr">
            <a:solidFill>
              <a:schemeClr val="bg1">
                <a:lumMod val="8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 flipH="1">
            <a:off x="5943600" y="3810000"/>
            <a:ext cx="1143000" cy="1219200"/>
          </a:xfrm>
          <a:prstGeom prst="line">
            <a:avLst/>
          </a:prstGeom>
          <a:noFill/>
          <a:ln w="25400" cap="flat" cmpd="sng" algn="ctr">
            <a:solidFill>
              <a:schemeClr val="bg1">
                <a:lumMod val="8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 flipH="1">
            <a:off x="5943600" y="4419600"/>
            <a:ext cx="1143000" cy="2057400"/>
          </a:xfrm>
          <a:prstGeom prst="line">
            <a:avLst/>
          </a:prstGeom>
          <a:noFill/>
          <a:ln w="25400" cap="flat" cmpd="sng" algn="ctr">
            <a:solidFill>
              <a:schemeClr val="bg1">
                <a:lumMod val="8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30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25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393308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 bldLvl="2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Equivalent Resistance </a:t>
            </a:r>
            <a:r>
              <a:rPr lang="en-US" dirty="0">
                <a:solidFill>
                  <a:srgbClr val="FF6600"/>
                </a:solidFill>
              </a:rPr>
              <a:t>(</a:t>
            </a:r>
            <a:r>
              <a:rPr lang="en-US" dirty="0" err="1">
                <a:solidFill>
                  <a:srgbClr val="FF6600"/>
                </a:solidFill>
              </a:rPr>
              <a:t>prelcass</a:t>
            </a:r>
            <a:r>
              <a:rPr lang="en-US" dirty="0">
                <a:solidFill>
                  <a:srgbClr val="FF6600"/>
                </a:solidFill>
              </a:rPr>
              <a:t> 3)</a:t>
            </a:r>
            <a:endParaRPr lang="en-US" dirty="0"/>
          </a:p>
        </p:txBody>
      </p:sp>
      <p:pic>
        <p:nvPicPr>
          <p:cNvPr id="6" name="Picture 5" descr="nand2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676400"/>
            <a:ext cx="4491739" cy="36484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37512" b="72011"/>
          <a:stretch/>
        </p:blipFill>
        <p:spPr>
          <a:xfrm>
            <a:off x="304800" y="4953000"/>
            <a:ext cx="3567055" cy="102728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457200" y="4648200"/>
            <a:ext cx="1524000" cy="1524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429000" y="1447800"/>
            <a:ext cx="5181600" cy="39624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457200" y="1447800"/>
            <a:ext cx="2971800" cy="3200400"/>
          </a:xfrm>
          <a:prstGeom prst="line">
            <a:avLst/>
          </a:prstGeom>
          <a:noFill/>
          <a:ln w="25400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 flipV="1">
            <a:off x="457200" y="5410200"/>
            <a:ext cx="2971800" cy="762000"/>
          </a:xfrm>
          <a:prstGeom prst="line">
            <a:avLst/>
          </a:prstGeom>
          <a:noFill/>
          <a:ln w="25400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 flipV="1">
            <a:off x="1981200" y="5410200"/>
            <a:ext cx="6553200" cy="762000"/>
          </a:xfrm>
          <a:prstGeom prst="line">
            <a:avLst/>
          </a:prstGeom>
          <a:noFill/>
          <a:ln w="25400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 flipV="1">
            <a:off x="1905000" y="3886200"/>
            <a:ext cx="1524000" cy="762000"/>
          </a:xfrm>
          <a:prstGeom prst="line">
            <a:avLst/>
          </a:prstGeom>
          <a:noFill/>
          <a:ln w="25400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0" y="1219200"/>
            <a:ext cx="3886200" cy="228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0"/>
              <a:buChar char="q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FF00"/>
              </a:buClr>
              <a:buSzPct val="55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/>
              <a:t>What resistances might transistors contribute?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How many cases?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Assume R</a:t>
            </a:r>
            <a:r>
              <a:rPr lang="en-US" baseline="-25000" dirty="0">
                <a:solidFill>
                  <a:srgbClr val="FF6600"/>
                </a:solidFill>
              </a:rPr>
              <a:t>on</a:t>
            </a:r>
            <a:r>
              <a:rPr lang="en-US" dirty="0">
                <a:solidFill>
                  <a:srgbClr val="FF6600"/>
                </a:solidFill>
              </a:rPr>
              <a:t>=</a:t>
            </a:r>
            <a:r>
              <a:rPr lang="en-US" dirty="0" err="1">
                <a:solidFill>
                  <a:srgbClr val="FF6600"/>
                </a:solidFill>
              </a:rPr>
              <a:t>R</a:t>
            </a:r>
            <a:r>
              <a:rPr lang="en-US" baseline="-25000" dirty="0" err="1">
                <a:solidFill>
                  <a:srgbClr val="FF6600"/>
                </a:solidFill>
              </a:rPr>
              <a:t>on,p</a:t>
            </a:r>
            <a:r>
              <a:rPr lang="en-US" dirty="0">
                <a:solidFill>
                  <a:srgbClr val="FF6600"/>
                </a:solidFill>
              </a:rPr>
              <a:t>=</a:t>
            </a:r>
            <a:r>
              <a:rPr lang="en-US" dirty="0" err="1">
                <a:solidFill>
                  <a:srgbClr val="FF6600"/>
                </a:solidFill>
              </a:rPr>
              <a:t>R</a:t>
            </a:r>
            <a:r>
              <a:rPr lang="en-US" baseline="-25000" dirty="0" err="1">
                <a:solidFill>
                  <a:srgbClr val="FF6600"/>
                </a:solidFill>
              </a:rPr>
              <a:t>on,n</a:t>
            </a:r>
            <a:br>
              <a:rPr lang="en-US" dirty="0">
                <a:solidFill>
                  <a:srgbClr val="FF6600"/>
                </a:solidFill>
              </a:rPr>
            </a:br>
            <a:endParaRPr lang="en-US" dirty="0">
              <a:solidFill>
                <a:srgbClr val="FF6600"/>
              </a:solidFill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548297"/>
              </p:ext>
            </p:extLst>
          </p:nvPr>
        </p:nvGraphicFramePr>
        <p:xfrm>
          <a:off x="304800" y="3810000"/>
          <a:ext cx="32766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Rout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31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177547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 bldLvl="2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Rise/Fall Times</a:t>
            </a:r>
          </a:p>
        </p:txBody>
      </p:sp>
      <p:pic>
        <p:nvPicPr>
          <p:cNvPr id="6" name="Picture 5" descr="nand2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676400"/>
            <a:ext cx="4491739" cy="36484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37512" b="72011"/>
          <a:stretch/>
        </p:blipFill>
        <p:spPr>
          <a:xfrm>
            <a:off x="304800" y="4953000"/>
            <a:ext cx="3567055" cy="102728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457200" y="4648200"/>
            <a:ext cx="1524000" cy="1524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429000" y="1447800"/>
            <a:ext cx="5181600" cy="39624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457200" y="1447800"/>
            <a:ext cx="2971800" cy="3200400"/>
          </a:xfrm>
          <a:prstGeom prst="line">
            <a:avLst/>
          </a:prstGeom>
          <a:noFill/>
          <a:ln w="25400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 flipV="1">
            <a:off x="457200" y="5410200"/>
            <a:ext cx="2971800" cy="762000"/>
          </a:xfrm>
          <a:prstGeom prst="line">
            <a:avLst/>
          </a:prstGeom>
          <a:noFill/>
          <a:ln w="25400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 flipV="1">
            <a:off x="1981200" y="5410200"/>
            <a:ext cx="6553200" cy="762000"/>
          </a:xfrm>
          <a:prstGeom prst="line">
            <a:avLst/>
          </a:prstGeom>
          <a:noFill/>
          <a:ln w="25400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 flipV="1">
            <a:off x="1905000" y="3886200"/>
            <a:ext cx="1524000" cy="762000"/>
          </a:xfrm>
          <a:prstGeom prst="line">
            <a:avLst/>
          </a:prstGeom>
          <a:noFill/>
          <a:ln w="25400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0" y="1219200"/>
            <a:ext cx="3886200" cy="228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0"/>
              <a:buChar char="q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FF00"/>
              </a:buClr>
              <a:buSzPct val="55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/>
              <a:t>Rise and Fall time may differ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Why?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What is worst case?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What is best case?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1568555"/>
              </p:ext>
            </p:extLst>
          </p:nvPr>
        </p:nvGraphicFramePr>
        <p:xfrm>
          <a:off x="304800" y="3810000"/>
          <a:ext cx="32766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Rout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32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325514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 bldLvl="2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Lumped Resistive Source</a:t>
            </a:r>
          </a:p>
        </p:txBody>
      </p:sp>
      <p:graphicFrame>
        <p:nvGraphicFramePr>
          <p:cNvPr id="43010" name="Content Placeholder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260279"/>
              </p:ext>
            </p:extLst>
          </p:nvPr>
        </p:nvGraphicFramePr>
        <p:xfrm>
          <a:off x="1909763" y="2219325"/>
          <a:ext cx="5322887" cy="13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8" name="Equation" r:id="rId3" imgW="1409700" imgH="368300" progId="Equation.3">
                  <p:embed/>
                </p:oleObj>
              </mc:Choice>
              <mc:Fallback>
                <p:oleObj name="Equation" r:id="rId3" imgW="14097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9763" y="2219325"/>
                        <a:ext cx="5322887" cy="1390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90600" y="4495800"/>
            <a:ext cx="7252505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 err="1">
                <a:latin typeface="+mn-lt"/>
              </a:rPr>
              <a:t>R</a:t>
            </a:r>
            <a:r>
              <a:rPr lang="en-US" sz="2800" baseline="-25000" dirty="0" err="1">
                <a:latin typeface="+mn-lt"/>
              </a:rPr>
              <a:t>tr,net</a:t>
            </a:r>
            <a:r>
              <a:rPr lang="en-US" sz="2800" dirty="0">
                <a:latin typeface="+mn-lt"/>
              </a:rPr>
              <a:t> = transistor network resistance = parallel and </a:t>
            </a:r>
            <a:br>
              <a:rPr lang="en-US" sz="2800" dirty="0">
                <a:latin typeface="+mn-lt"/>
              </a:rPr>
            </a:br>
            <a:r>
              <a:rPr lang="en-US" sz="2800" dirty="0">
                <a:latin typeface="+mn-lt"/>
              </a:rPr>
              <a:t>series combination of </a:t>
            </a:r>
            <a:r>
              <a:rPr lang="en-US" sz="2800" dirty="0" err="1">
                <a:latin typeface="+mn-lt"/>
              </a:rPr>
              <a:t>R</a:t>
            </a:r>
            <a:r>
              <a:rPr lang="en-US" sz="2800" baseline="-25000" dirty="0" err="1">
                <a:latin typeface="+mn-lt"/>
              </a:rPr>
              <a:t>tr</a:t>
            </a:r>
            <a:endParaRPr lang="en-US" sz="2800" baseline="-25000" dirty="0">
              <a:latin typeface="+mn-lt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33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10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24439134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Voltage Waveform at Output/Input Node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37512" b="72011"/>
          <a:stretch/>
        </p:blipFill>
        <p:spPr>
          <a:xfrm>
            <a:off x="2667000" y="4419600"/>
            <a:ext cx="3567055" cy="1027289"/>
          </a:xfrm>
          <a:prstGeom prst="rect">
            <a:avLst/>
          </a:prstGeom>
        </p:spPr>
      </p:pic>
      <p:cxnSp>
        <p:nvCxnSpPr>
          <p:cNvPr id="8" name="Elbow Connector 7"/>
          <p:cNvCxnSpPr/>
          <p:nvPr/>
        </p:nvCxnSpPr>
        <p:spPr bwMode="auto">
          <a:xfrm rot="10800000">
            <a:off x="3429000" y="3505200"/>
            <a:ext cx="838200" cy="685800"/>
          </a:xfrm>
          <a:prstGeom prst="bentConnector3">
            <a:avLst>
              <a:gd name="adj1" fmla="val -505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1447800" y="1828800"/>
            <a:ext cx="26142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Garamond"/>
                <a:cs typeface="Garamond"/>
              </a:rPr>
              <a:t>R</a:t>
            </a:r>
            <a:r>
              <a:rPr lang="en-US" sz="3200" baseline="-25000" dirty="0" err="1">
                <a:latin typeface="Garamond"/>
                <a:cs typeface="Garamond"/>
              </a:rPr>
              <a:t>drive</a:t>
            </a:r>
            <a:r>
              <a:rPr lang="en-US" sz="3200" dirty="0">
                <a:latin typeface="Garamond"/>
                <a:cs typeface="Garamond"/>
              </a:rPr>
              <a:t> from output stages and wires </a:t>
            </a:r>
          </a:p>
        </p:txBody>
      </p:sp>
      <p:cxnSp>
        <p:nvCxnSpPr>
          <p:cNvPr id="11" name="Elbow Connector 10"/>
          <p:cNvCxnSpPr/>
          <p:nvPr/>
        </p:nvCxnSpPr>
        <p:spPr bwMode="auto">
          <a:xfrm rot="10800000" flipH="1">
            <a:off x="4876800" y="3505200"/>
            <a:ext cx="838200" cy="685800"/>
          </a:xfrm>
          <a:prstGeom prst="bentConnector3">
            <a:avLst>
              <a:gd name="adj1" fmla="val -505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4724400" y="1828800"/>
            <a:ext cx="26142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Garamond"/>
                <a:cs typeface="Garamond"/>
              </a:rPr>
              <a:t>C</a:t>
            </a:r>
            <a:r>
              <a:rPr lang="en-US" sz="3200" baseline="-25000" dirty="0" err="1">
                <a:latin typeface="Garamond"/>
                <a:cs typeface="Garamond"/>
              </a:rPr>
              <a:t>Load</a:t>
            </a:r>
            <a:r>
              <a:rPr lang="en-US" sz="3200" dirty="0">
                <a:latin typeface="Garamond"/>
                <a:cs typeface="Garamond"/>
              </a:rPr>
              <a:t> from input stages and wires</a:t>
            </a: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34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19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28679149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Measuring Delay</a:t>
            </a:r>
          </a:p>
        </p:txBody>
      </p:sp>
      <p:sp>
        <p:nvSpPr>
          <p:cNvPr id="44035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35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14212653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Gate Propagation Delay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876800"/>
            <a:ext cx="7772400" cy="1295400"/>
          </a:xfrm>
        </p:spPr>
        <p:txBody>
          <a:bodyPr/>
          <a:lstStyle/>
          <a:p>
            <a:r>
              <a:rPr lang="en-US" dirty="0"/>
              <a:t>Next stage starts to switch before first finishes</a:t>
            </a:r>
          </a:p>
          <a:p>
            <a:r>
              <a:rPr lang="en-US" dirty="0"/>
              <a:t>Measure from 50% of input swing to 50% of output swing</a:t>
            </a:r>
          </a:p>
        </p:txBody>
      </p:sp>
      <p:pic>
        <p:nvPicPr>
          <p:cNvPr id="45062" name="Picture 6"/>
          <p:cNvPicPr>
            <a:picLocks noChangeAspect="1"/>
          </p:cNvPicPr>
          <p:nvPr/>
        </p:nvPicPr>
        <p:blipFill rotWithShape="1">
          <a:blip r:embed="rId2"/>
          <a:srcRect t="10315"/>
          <a:stretch/>
        </p:blipFill>
        <p:spPr bwMode="auto">
          <a:xfrm>
            <a:off x="1371600" y="1143000"/>
            <a:ext cx="5867400" cy="3680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>
            <a:off x="2315779" y="2794895"/>
            <a:ext cx="4923221" cy="140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 rot="5400000">
            <a:off x="3104704" y="3475631"/>
            <a:ext cx="1888358" cy="140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 rot="5400000">
            <a:off x="4293358" y="3541667"/>
            <a:ext cx="1888358" cy="140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649469" y="1905000"/>
            <a:ext cx="9354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67ps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863906" y="1905000"/>
            <a:ext cx="9354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80ps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086600" y="1752600"/>
            <a:ext cx="1975671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 err="1">
                <a:latin typeface="Arial"/>
                <a:cs typeface="Arial"/>
              </a:rPr>
              <a:t>t</a:t>
            </a:r>
            <a:r>
              <a:rPr lang="en-US" sz="2800" baseline="-25000" dirty="0" err="1">
                <a:latin typeface="Arial"/>
                <a:cs typeface="Arial"/>
              </a:rPr>
              <a:t>plh</a:t>
            </a:r>
            <a:r>
              <a:rPr lang="en-US" sz="3200" dirty="0">
                <a:latin typeface="Arial"/>
                <a:cs typeface="Arial"/>
              </a:rPr>
              <a:t> = 13ps</a:t>
            </a: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36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17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392788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/>
      <p:bldP spid="1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Characterizing Gate/Technology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Delay measure of a logic gate will be </a:t>
            </a:r>
          </a:p>
          <a:p>
            <a:pPr lvl="1"/>
            <a:r>
              <a:rPr lang="en-US" dirty="0"/>
              <a:t>Function of load on logic gate</a:t>
            </a:r>
          </a:p>
          <a:p>
            <a:pPr lvl="1"/>
            <a:r>
              <a:rPr lang="en-US" dirty="0"/>
              <a:t>Function of input signal rise time</a:t>
            </a:r>
          </a:p>
          <a:p>
            <a:pPr lvl="2"/>
            <a:r>
              <a:rPr lang="en-US" dirty="0"/>
              <a:t>Which, in turn, may be a function of input loading from the driving logic gate</a:t>
            </a:r>
          </a:p>
          <a:p>
            <a:pPr lvl="1"/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37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8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14055723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79900" y="1600200"/>
            <a:ext cx="4864100" cy="340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Delay vs. Risetime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562600"/>
            <a:ext cx="7772400" cy="609600"/>
          </a:xfrm>
        </p:spPr>
        <p:txBody>
          <a:bodyPr/>
          <a:lstStyle/>
          <a:p>
            <a:r>
              <a:rPr lang="en-US" dirty="0"/>
              <a:t>If we didn’t know the input rise time, we wouldn’t know what a 13ps delay meant</a:t>
            </a:r>
          </a:p>
          <a:p>
            <a:endParaRPr lang="en-US" dirty="0"/>
          </a:p>
        </p:txBody>
      </p:sp>
      <p:pic>
        <p:nvPicPr>
          <p:cNvPr id="47110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1524000"/>
            <a:ext cx="5048250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>
            <a:off x="762000" y="3276600"/>
            <a:ext cx="381000" cy="158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</p:cxnSp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>
            <a:off x="7162800" y="3276600"/>
            <a:ext cx="685800" cy="1588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</p:spPr>
      </p:cxnSp>
      <p:sp>
        <p:nvSpPr>
          <p:cNvPr id="15" name="TextBox 14"/>
          <p:cNvSpPr txBox="1"/>
          <p:nvPr/>
        </p:nvSpPr>
        <p:spPr>
          <a:xfrm>
            <a:off x="1676400" y="5029200"/>
            <a:ext cx="19208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latin typeface="+mn-lt"/>
              </a:rPr>
              <a:t>10ps delay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67400" y="4953000"/>
            <a:ext cx="19208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latin typeface="+mn-lt"/>
              </a:rPr>
              <a:t>20ps delay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15526" y="1143000"/>
            <a:ext cx="205840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latin typeface="+mn-lt"/>
              </a:rPr>
              <a:t>1ps input rise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38235" y="1143000"/>
            <a:ext cx="239503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latin typeface="+mn-lt"/>
              </a:rPr>
              <a:t>100ps input rise</a:t>
            </a:r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38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365456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Characterizing Gate/Technology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Delay measure will be</a:t>
            </a:r>
          </a:p>
          <a:p>
            <a:pPr lvl="1"/>
            <a:r>
              <a:rPr lang="en-US" dirty="0"/>
              <a:t>Function of load on gate</a:t>
            </a:r>
          </a:p>
          <a:p>
            <a:pPr lvl="1"/>
            <a:r>
              <a:rPr lang="en-US" dirty="0"/>
              <a:t>Function of input signal rise time</a:t>
            </a:r>
          </a:p>
          <a:p>
            <a:pPr lvl="2"/>
            <a:r>
              <a:rPr lang="en-US" dirty="0"/>
              <a:t>Which, in turn, may be a function of input loading</a:t>
            </a:r>
          </a:p>
          <a:p>
            <a:r>
              <a:rPr lang="en-US" dirty="0"/>
              <a:t>Want to understand typical delay times</a:t>
            </a:r>
          </a:p>
          <a:p>
            <a:pPr lvl="1"/>
            <a:r>
              <a:rPr lang="en-US" dirty="0"/>
              <a:t>Allows us to compare designs with a (somewhat) normalized delay metric</a:t>
            </a:r>
          </a:p>
          <a:p>
            <a:pPr lvl="1"/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39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1737496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RC Charging</a:t>
            </a:r>
          </a:p>
          <a:p>
            <a:pPr lvl="1"/>
            <a:r>
              <a:rPr lang="en-US" dirty="0"/>
              <a:t>RC Step Response Curve</a:t>
            </a:r>
          </a:p>
          <a:p>
            <a:r>
              <a:rPr lang="en-US" dirty="0"/>
              <a:t>What is the C?</a:t>
            </a:r>
          </a:p>
          <a:p>
            <a:pPr lvl="1"/>
            <a:r>
              <a:rPr lang="en-US" dirty="0"/>
              <a:t>Capacitive </a:t>
            </a:r>
            <a:r>
              <a:rPr lang="en-US" dirty="0">
                <a:solidFill>
                  <a:srgbClr val="FF6600"/>
                </a:solidFill>
              </a:rPr>
              <a:t>load</a:t>
            </a:r>
            <a:r>
              <a:rPr lang="en-US" dirty="0"/>
              <a:t> on logic gate output node</a:t>
            </a:r>
          </a:p>
          <a:p>
            <a:r>
              <a:rPr lang="en-US" dirty="0"/>
              <a:t>What is the R?</a:t>
            </a:r>
          </a:p>
          <a:p>
            <a:pPr lvl="1"/>
            <a:r>
              <a:rPr lang="en-US" dirty="0"/>
              <a:t>Equivalent </a:t>
            </a:r>
            <a:r>
              <a:rPr lang="en-US" dirty="0">
                <a:solidFill>
                  <a:srgbClr val="FF6600"/>
                </a:solidFill>
              </a:rPr>
              <a:t>output resistance </a:t>
            </a:r>
            <a:r>
              <a:rPr lang="en-US" dirty="0"/>
              <a:t>on the current path </a:t>
            </a:r>
            <a:r>
              <a:rPr lang="en-US" dirty="0">
                <a:solidFill>
                  <a:srgbClr val="FF6600"/>
                </a:solidFill>
              </a:rPr>
              <a:t>driving</a:t>
            </a:r>
            <a:r>
              <a:rPr lang="en-US" dirty="0"/>
              <a:t> the output node </a:t>
            </a:r>
          </a:p>
          <a:p>
            <a:r>
              <a:rPr lang="en-US" dirty="0"/>
              <a:t>Approximating and Measuring Delay</a:t>
            </a:r>
          </a:p>
          <a:p>
            <a:pPr lvl="1"/>
            <a:r>
              <a:rPr lang="en-US" dirty="0"/>
              <a:t>Tau estimate!</a:t>
            </a:r>
          </a:p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4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3170348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Standard Measurement for Characterization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/>
              <a:t>Drive with a gate </a:t>
            </a:r>
          </a:p>
          <a:p>
            <a:pPr lvl="1"/>
            <a:r>
              <a:rPr lang="en-US" b="1" dirty="0"/>
              <a:t>Not</a:t>
            </a:r>
            <a:r>
              <a:rPr lang="en-US" dirty="0"/>
              <a:t> an ideal source</a:t>
            </a:r>
          </a:p>
          <a:p>
            <a:pPr lvl="1"/>
            <a:r>
              <a:rPr lang="en-US" dirty="0"/>
              <a:t>Input rise time typically would see in circuit</a:t>
            </a:r>
          </a:p>
          <a:p>
            <a:r>
              <a:rPr lang="en-US" dirty="0"/>
              <a:t>Measure loaded gate</a:t>
            </a:r>
          </a:p>
          <a:p>
            <a:pPr lvl="1"/>
            <a:r>
              <a:rPr lang="en-US" dirty="0"/>
              <a:t>Typical loading – FO4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70583" b="78547"/>
          <a:stretch/>
        </p:blipFill>
        <p:spPr>
          <a:xfrm>
            <a:off x="3581400" y="4597400"/>
            <a:ext cx="1679222" cy="787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 bwMode="auto">
          <a:xfrm>
            <a:off x="1371600" y="4267200"/>
            <a:ext cx="1905000" cy="1447800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charset="0"/>
                <a:ea typeface="ＭＳ Ｐゴシック" charset="0"/>
              </a:rPr>
              <a:t>Function Generator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5638800" y="4267200"/>
            <a:ext cx="1905000" cy="1447800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charset="0"/>
                <a:ea typeface="ＭＳ Ｐゴシック" charset="0"/>
              </a:rPr>
              <a:t>Oscilloscope</a:t>
            </a: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40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13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19400" y="5791200"/>
            <a:ext cx="4328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Not realistic measurement</a:t>
            </a:r>
          </a:p>
        </p:txBody>
      </p:sp>
    </p:spTree>
    <p:extLst>
      <p:ext uri="{BB962C8B-B14F-4D97-AF65-F5344CB8AC3E}">
        <p14:creationId xmlns:p14="http://schemas.microsoft.com/office/powerpoint/2010/main" val="2580486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HW2 Measurement Setup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0182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0"/>
            <a:ext cx="8083550" cy="467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/>
          </p:cNvPicPr>
          <p:nvPr/>
        </p:nvPicPr>
        <p:blipFill rotWithShape="1">
          <a:blip r:embed="rId2"/>
          <a:srcRect l="48284" t="33530" r="47875" b="62847"/>
          <a:stretch/>
        </p:blipFill>
        <p:spPr bwMode="auto">
          <a:xfrm>
            <a:off x="6743697" y="3564466"/>
            <a:ext cx="310445" cy="169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/>
          <p:cNvPicPr>
            <a:picLocks noChangeAspect="1"/>
          </p:cNvPicPr>
          <p:nvPr/>
        </p:nvPicPr>
        <p:blipFill rotWithShape="1">
          <a:blip r:embed="rId2"/>
          <a:srcRect l="45352" t="59843" r="51506" b="34722"/>
          <a:stretch/>
        </p:blipFill>
        <p:spPr bwMode="auto">
          <a:xfrm rot="10800000">
            <a:off x="7103536" y="2154765"/>
            <a:ext cx="2540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41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14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83C2A4-2543-2D49-9511-C9A526A85A47}"/>
              </a:ext>
            </a:extLst>
          </p:cNvPr>
          <p:cNvSpPr txBox="1"/>
          <p:nvPr/>
        </p:nvSpPr>
        <p:spPr>
          <a:xfrm>
            <a:off x="2956698" y="2960272"/>
            <a:ext cx="699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Driving gate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16F51D-BBE2-A14E-9E81-035B8B600416}"/>
              </a:ext>
            </a:extLst>
          </p:cNvPr>
          <p:cNvSpPr txBox="1"/>
          <p:nvPr/>
        </p:nvSpPr>
        <p:spPr>
          <a:xfrm>
            <a:off x="4758522" y="2960272"/>
            <a:ext cx="835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Gate under test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6DAF819-7D62-9740-9035-5ED48FC3A7F3}"/>
              </a:ext>
            </a:extLst>
          </p:cNvPr>
          <p:cNvSpPr txBox="1"/>
          <p:nvPr/>
        </p:nvSpPr>
        <p:spPr>
          <a:xfrm>
            <a:off x="6965865" y="3523129"/>
            <a:ext cx="835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Loading gate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830E2C-61FC-1E41-A9BA-62265269FD69}"/>
              </a:ext>
            </a:extLst>
          </p:cNvPr>
          <p:cNvSpPr txBox="1"/>
          <p:nvPr/>
        </p:nvSpPr>
        <p:spPr>
          <a:xfrm>
            <a:off x="7295805" y="2154765"/>
            <a:ext cx="835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Loading gate</a:t>
            </a:r>
          </a:p>
        </p:txBody>
      </p:sp>
    </p:spTree>
    <p:extLst>
      <p:ext uri="{BB962C8B-B14F-4D97-AF65-F5344CB8AC3E}">
        <p14:creationId xmlns:p14="http://schemas.microsoft.com/office/powerpoint/2010/main" val="26405292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 for Characterization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Drive with a gate </a:t>
            </a:r>
          </a:p>
          <a:p>
            <a:pPr lvl="1"/>
            <a:r>
              <a:rPr lang="en-US" b="1" dirty="0"/>
              <a:t>Not</a:t>
            </a:r>
            <a:r>
              <a:rPr lang="en-US" dirty="0"/>
              <a:t> an ideal source (</a:t>
            </a:r>
            <a:r>
              <a:rPr lang="en-US" dirty="0">
                <a:solidFill>
                  <a:srgbClr val="FF0000"/>
                </a:solidFill>
              </a:rPr>
              <a:t>how does delay change if drive is ideal?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Input rise time typically would see in circuit</a:t>
            </a:r>
          </a:p>
          <a:p>
            <a:r>
              <a:rPr lang="en-US" dirty="0"/>
              <a:t>Measure loaded gate</a:t>
            </a:r>
          </a:p>
          <a:p>
            <a:pPr lvl="1"/>
            <a:r>
              <a:rPr lang="en-US" dirty="0"/>
              <a:t>Typical loading – FO4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3733800"/>
            <a:ext cx="4343400" cy="3038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42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8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3003606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 for Characterization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Drive with a gate </a:t>
            </a:r>
          </a:p>
          <a:p>
            <a:pPr lvl="1"/>
            <a:r>
              <a:rPr lang="en-US" b="1" dirty="0"/>
              <a:t>Not</a:t>
            </a:r>
            <a:r>
              <a:rPr lang="en-US" dirty="0"/>
              <a:t> an ideal source</a:t>
            </a:r>
          </a:p>
          <a:p>
            <a:pPr lvl="1"/>
            <a:r>
              <a:rPr lang="en-US" dirty="0"/>
              <a:t>Input rise time typically would see in circuit</a:t>
            </a:r>
          </a:p>
          <a:p>
            <a:r>
              <a:rPr lang="en-US" dirty="0"/>
              <a:t>Measure loaded gate</a:t>
            </a:r>
          </a:p>
          <a:p>
            <a:pPr lvl="1"/>
            <a:r>
              <a:rPr lang="en-US" dirty="0"/>
              <a:t>Typical loading – FO4 (</a:t>
            </a:r>
            <a:r>
              <a:rPr lang="en-US" dirty="0">
                <a:solidFill>
                  <a:srgbClr val="FF0000"/>
                </a:solidFill>
              </a:rPr>
              <a:t>how does delay change if gate is unloaded?</a:t>
            </a:r>
            <a:r>
              <a:rPr lang="en-US" dirty="0"/>
              <a:t>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3733800"/>
            <a:ext cx="4343400" cy="3038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43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9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26099521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Ring Oscillator (If time)</a:t>
            </a:r>
          </a:p>
        </p:txBody>
      </p:sp>
      <p:sp>
        <p:nvSpPr>
          <p:cNvPr id="35" name="Slide Number Placeholder 2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fld id="{20ABCB0D-4EBE-5841-BD89-26D3682D4103}" type="slidenum">
              <a:rPr lang="en-US"/>
              <a:pPr/>
              <a:t>44</a:t>
            </a:fld>
            <a:endParaRPr lang="en-US" dirty="0"/>
          </a:p>
        </p:txBody>
      </p:sp>
      <p:pic>
        <p:nvPicPr>
          <p:cNvPr id="34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7" b="55059"/>
          <a:stretch/>
        </p:blipFill>
        <p:spPr bwMode="auto">
          <a:xfrm>
            <a:off x="2133600" y="1219200"/>
            <a:ext cx="4648200" cy="1561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907122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Ring Oscillator (If time)</a:t>
            </a:r>
          </a:p>
        </p:txBody>
      </p:sp>
      <p:sp>
        <p:nvSpPr>
          <p:cNvPr id="35" name="Slide Number Placeholder 2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fld id="{20ABCB0D-4EBE-5841-BD89-26D3682D4103}" type="slidenum">
              <a:rPr lang="en-US"/>
              <a:pPr/>
              <a:t>45</a:t>
            </a:fld>
            <a:endParaRPr lang="en-US" dirty="0"/>
          </a:p>
        </p:txBody>
      </p:sp>
      <p:pic>
        <p:nvPicPr>
          <p:cNvPr id="34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7" b="55059"/>
          <a:stretch/>
        </p:blipFill>
        <p:spPr bwMode="auto">
          <a:xfrm>
            <a:off x="2133600" y="1219200"/>
            <a:ext cx="4648200" cy="1561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3259035"/>
            <a:ext cx="2743200" cy="207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0" y="3151389"/>
            <a:ext cx="2743200" cy="2375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13591386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Ring Oscillator (If time)</a:t>
            </a:r>
          </a:p>
        </p:txBody>
      </p:sp>
      <p:sp>
        <p:nvSpPr>
          <p:cNvPr id="32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fld id="{3C5C74A6-23EB-B946-A200-0DA5FF3F2F32}" type="slidenum">
              <a:rPr lang="en-US"/>
              <a:pPr/>
              <a:t>46</a:t>
            </a:fld>
            <a:endParaRPr lang="en-US"/>
          </a:p>
        </p:txBody>
      </p:sp>
      <p:pic>
        <p:nvPicPr>
          <p:cNvPr id="59393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13"/>
          <a:stretch/>
        </p:blipFill>
        <p:spPr bwMode="auto">
          <a:xfrm>
            <a:off x="609120" y="2969172"/>
            <a:ext cx="7309440" cy="3407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9394" name="AutoShape 2"/>
          <p:cNvSpPr>
            <a:spLocks noChangeArrowheads="1"/>
          </p:cNvSpPr>
          <p:nvPr/>
        </p:nvSpPr>
        <p:spPr bwMode="auto">
          <a:xfrm>
            <a:off x="1" y="6310743"/>
            <a:ext cx="2285280" cy="109451"/>
          </a:xfrm>
          <a:prstGeom prst="roundRect">
            <a:avLst>
              <a:gd name="adj" fmla="val 1315"/>
            </a:avLst>
          </a:prstGeom>
          <a:solidFill>
            <a:srgbClr val="FFFFFF"/>
          </a:solidFill>
          <a:ln w="9525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216000" y="3398757"/>
            <a:ext cx="7027200" cy="3053121"/>
          </a:xfrm>
          <a:prstGeom prst="rect">
            <a:avLst/>
          </a:prstGeom>
          <a:solidFill>
            <a:srgbClr val="FFFFFF"/>
          </a:solidFill>
          <a:ln w="9525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pic>
        <p:nvPicPr>
          <p:cNvPr id="593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00" y="3623421"/>
            <a:ext cx="6168960" cy="2721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989280" y="3545652"/>
            <a:ext cx="200160" cy="139695"/>
          </a:xfrm>
          <a:prstGeom prst="rect">
            <a:avLst/>
          </a:prstGeom>
          <a:solidFill>
            <a:srgbClr val="FFFFFF"/>
          </a:solidFill>
          <a:ln w="9525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59400" name="Rectangle 8"/>
          <p:cNvSpPr>
            <a:spLocks noChangeArrowheads="1"/>
          </p:cNvSpPr>
          <p:nvPr/>
        </p:nvSpPr>
        <p:spPr bwMode="auto">
          <a:xfrm>
            <a:off x="960480" y="5393367"/>
            <a:ext cx="2217600" cy="260667"/>
          </a:xfrm>
          <a:prstGeom prst="rect">
            <a:avLst/>
          </a:prstGeom>
          <a:solidFill>
            <a:srgbClr val="FFFFFF"/>
          </a:solidFill>
          <a:ln w="9525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59401" name="Rectangle 9"/>
          <p:cNvSpPr>
            <a:spLocks noChangeArrowheads="1"/>
          </p:cNvSpPr>
          <p:nvPr/>
        </p:nvSpPr>
        <p:spPr bwMode="auto">
          <a:xfrm>
            <a:off x="1440000" y="5664115"/>
            <a:ext cx="541440" cy="290911"/>
          </a:xfrm>
          <a:prstGeom prst="rect">
            <a:avLst/>
          </a:prstGeom>
          <a:solidFill>
            <a:srgbClr val="FFFFFF"/>
          </a:solidFill>
          <a:ln w="9525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59402" name="Text Box 10"/>
          <p:cNvSpPr txBox="1">
            <a:spLocks noChangeArrowheads="1"/>
          </p:cNvSpPr>
          <p:nvPr/>
        </p:nvSpPr>
        <p:spPr bwMode="auto">
          <a:xfrm>
            <a:off x="912960" y="5236390"/>
            <a:ext cx="790560" cy="492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83566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>
              <a:lnSpc>
                <a:spcPct val="83000"/>
              </a:lnSpc>
            </a:pPr>
            <a:r>
              <a:rPr lang="en-US" sz="2000">
                <a:solidFill>
                  <a:srgbClr val="FF0000"/>
                </a:solidFill>
                <a:latin typeface="Symbol" charset="0"/>
              </a:rPr>
              <a:t>t</a:t>
            </a:r>
            <a:r>
              <a:rPr lang="en-US" sz="2000" baseline="-33000">
                <a:solidFill>
                  <a:srgbClr val="FF0000"/>
                </a:solidFill>
                <a:latin typeface="Times New Roman" charset="0"/>
              </a:rPr>
              <a:t>PHL2</a:t>
            </a:r>
          </a:p>
        </p:txBody>
      </p:sp>
      <p:sp>
        <p:nvSpPr>
          <p:cNvPr id="59403" name="Rectangle 11"/>
          <p:cNvSpPr>
            <a:spLocks noChangeArrowheads="1"/>
          </p:cNvSpPr>
          <p:nvPr/>
        </p:nvSpPr>
        <p:spPr bwMode="auto">
          <a:xfrm>
            <a:off x="2240640" y="5726041"/>
            <a:ext cx="1290240" cy="249147"/>
          </a:xfrm>
          <a:prstGeom prst="rect">
            <a:avLst/>
          </a:prstGeom>
          <a:solidFill>
            <a:srgbClr val="FFFFFF"/>
          </a:solidFill>
          <a:ln w="9525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59404" name="Line 12"/>
          <p:cNvSpPr>
            <a:spLocks noChangeShapeType="1"/>
          </p:cNvSpPr>
          <p:nvPr/>
        </p:nvSpPr>
        <p:spPr bwMode="auto">
          <a:xfrm flipV="1">
            <a:off x="2282401" y="3994979"/>
            <a:ext cx="1440" cy="565980"/>
          </a:xfrm>
          <a:prstGeom prst="line">
            <a:avLst/>
          </a:prstGeom>
          <a:noFill/>
          <a:ln w="9525" cap="flat">
            <a:solidFill>
              <a:srgbClr val="99CC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59405" name="Text Box 13"/>
          <p:cNvSpPr txBox="1">
            <a:spLocks noChangeArrowheads="1"/>
          </p:cNvSpPr>
          <p:nvPr/>
        </p:nvSpPr>
        <p:spPr bwMode="auto">
          <a:xfrm>
            <a:off x="1787041" y="5278155"/>
            <a:ext cx="790560" cy="45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83566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>
              <a:lnSpc>
                <a:spcPct val="83000"/>
              </a:lnSpc>
            </a:pPr>
            <a:r>
              <a:rPr lang="en-US" sz="2000">
                <a:solidFill>
                  <a:srgbClr val="0000FF"/>
                </a:solidFill>
                <a:latin typeface="Symbol" charset="0"/>
              </a:rPr>
              <a:t>t</a:t>
            </a:r>
            <a:r>
              <a:rPr lang="en-US" sz="2000" baseline="-33000">
                <a:solidFill>
                  <a:srgbClr val="0000FF"/>
                </a:solidFill>
                <a:latin typeface="Times New Roman" charset="0"/>
              </a:rPr>
              <a:t>PHL1</a:t>
            </a:r>
          </a:p>
        </p:txBody>
      </p:sp>
      <p:sp>
        <p:nvSpPr>
          <p:cNvPr id="59406" name="Text Box 14"/>
          <p:cNvSpPr txBox="1">
            <a:spLocks noChangeArrowheads="1"/>
          </p:cNvSpPr>
          <p:nvPr/>
        </p:nvSpPr>
        <p:spPr bwMode="auto">
          <a:xfrm>
            <a:off x="2203200" y="5590667"/>
            <a:ext cx="790560" cy="491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83566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>
              <a:lnSpc>
                <a:spcPct val="83000"/>
              </a:lnSpc>
            </a:pPr>
            <a:r>
              <a:rPr lang="en-US" sz="2000">
                <a:solidFill>
                  <a:srgbClr val="FF0000"/>
                </a:solidFill>
                <a:latin typeface="Symbol" charset="0"/>
              </a:rPr>
              <a:t>t</a:t>
            </a:r>
            <a:r>
              <a:rPr lang="en-US" sz="2000" baseline="-33000">
                <a:solidFill>
                  <a:srgbClr val="FF0000"/>
                </a:solidFill>
                <a:latin typeface="Times New Roman" charset="0"/>
              </a:rPr>
              <a:t>PLH2</a:t>
            </a:r>
          </a:p>
        </p:txBody>
      </p:sp>
      <p:sp>
        <p:nvSpPr>
          <p:cNvPr id="59407" name="Text Box 15"/>
          <p:cNvSpPr txBox="1">
            <a:spLocks noChangeArrowheads="1"/>
          </p:cNvSpPr>
          <p:nvPr/>
        </p:nvSpPr>
        <p:spPr bwMode="auto">
          <a:xfrm>
            <a:off x="2567521" y="5257993"/>
            <a:ext cx="790560" cy="485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87452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>
              <a:lnSpc>
                <a:spcPct val="83000"/>
              </a:lnSpc>
            </a:pPr>
            <a:r>
              <a:rPr lang="en-US" sz="2200">
                <a:solidFill>
                  <a:srgbClr val="00FF00"/>
                </a:solidFill>
                <a:latin typeface="Symbol" charset="0"/>
              </a:rPr>
              <a:t>t</a:t>
            </a:r>
            <a:r>
              <a:rPr lang="en-US" sz="2200" baseline="-33000">
                <a:solidFill>
                  <a:srgbClr val="00FF00"/>
                </a:solidFill>
                <a:latin typeface="Times New Roman" charset="0"/>
              </a:rPr>
              <a:t>PHL3</a:t>
            </a:r>
          </a:p>
        </p:txBody>
      </p:sp>
      <p:sp>
        <p:nvSpPr>
          <p:cNvPr id="59408" name="Line 16"/>
          <p:cNvSpPr>
            <a:spLocks noChangeShapeType="1"/>
          </p:cNvSpPr>
          <p:nvPr/>
        </p:nvSpPr>
        <p:spPr bwMode="auto">
          <a:xfrm flipH="1" flipV="1">
            <a:off x="1418400" y="3964737"/>
            <a:ext cx="23040" cy="596223"/>
          </a:xfrm>
          <a:prstGeom prst="line">
            <a:avLst/>
          </a:prstGeom>
          <a:noFill/>
          <a:ln w="9525" cap="flat">
            <a:solidFill>
              <a:srgbClr val="99CC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59409" name="Text Box 17"/>
          <p:cNvSpPr txBox="1">
            <a:spLocks noChangeArrowheads="1"/>
          </p:cNvSpPr>
          <p:nvPr/>
        </p:nvSpPr>
        <p:spPr bwMode="auto">
          <a:xfrm>
            <a:off x="1370880" y="5538822"/>
            <a:ext cx="790560" cy="47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83566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>
              <a:lnSpc>
                <a:spcPct val="83000"/>
              </a:lnSpc>
            </a:pPr>
            <a:r>
              <a:rPr lang="en-US" sz="2000">
                <a:solidFill>
                  <a:srgbClr val="00FF00"/>
                </a:solidFill>
                <a:latin typeface="Symbol" charset="0"/>
              </a:rPr>
              <a:t>t</a:t>
            </a:r>
            <a:r>
              <a:rPr lang="en-US" sz="2000" baseline="-33000">
                <a:solidFill>
                  <a:srgbClr val="00FF00"/>
                </a:solidFill>
                <a:latin typeface="Times New Roman" charset="0"/>
              </a:rPr>
              <a:t>PLH3</a:t>
            </a:r>
          </a:p>
        </p:txBody>
      </p:sp>
      <p:sp>
        <p:nvSpPr>
          <p:cNvPr id="59410" name="Text Box 18"/>
          <p:cNvSpPr txBox="1">
            <a:spLocks noChangeArrowheads="1"/>
          </p:cNvSpPr>
          <p:nvPr/>
        </p:nvSpPr>
        <p:spPr bwMode="auto">
          <a:xfrm>
            <a:off x="3042721" y="5570505"/>
            <a:ext cx="790560" cy="47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83566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>
              <a:lnSpc>
                <a:spcPct val="83000"/>
              </a:lnSpc>
            </a:pPr>
            <a:r>
              <a:rPr lang="en-US" sz="2000">
                <a:solidFill>
                  <a:srgbClr val="0000FF"/>
                </a:solidFill>
                <a:latin typeface="Symbol" charset="0"/>
              </a:rPr>
              <a:t>t</a:t>
            </a:r>
            <a:r>
              <a:rPr lang="en-US" sz="2000" baseline="-33000">
                <a:solidFill>
                  <a:srgbClr val="0000FF"/>
                </a:solidFill>
                <a:latin typeface="Times New Roman" charset="0"/>
              </a:rPr>
              <a:t>PLH1</a:t>
            </a:r>
          </a:p>
        </p:txBody>
      </p:sp>
      <p:sp>
        <p:nvSpPr>
          <p:cNvPr id="59411" name="Rectangle 19"/>
          <p:cNvSpPr>
            <a:spLocks noChangeArrowheads="1"/>
          </p:cNvSpPr>
          <p:nvPr/>
        </p:nvSpPr>
        <p:spPr bwMode="auto">
          <a:xfrm>
            <a:off x="5541121" y="3966177"/>
            <a:ext cx="603360" cy="1248612"/>
          </a:xfrm>
          <a:prstGeom prst="rect">
            <a:avLst/>
          </a:prstGeom>
          <a:solidFill>
            <a:srgbClr val="FFFFFF"/>
          </a:solidFill>
          <a:ln w="9525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59412" name="Rectangle 20"/>
          <p:cNvSpPr>
            <a:spLocks noChangeArrowheads="1"/>
          </p:cNvSpPr>
          <p:nvPr/>
        </p:nvSpPr>
        <p:spPr bwMode="auto">
          <a:xfrm>
            <a:off x="6225120" y="6516685"/>
            <a:ext cx="447840" cy="113771"/>
          </a:xfrm>
          <a:prstGeom prst="rect">
            <a:avLst/>
          </a:prstGeom>
          <a:solidFill>
            <a:srgbClr val="FFFFFF"/>
          </a:solidFill>
          <a:ln w="9525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59413" name="Rectangle 21"/>
          <p:cNvSpPr>
            <a:spLocks noChangeArrowheads="1"/>
          </p:cNvSpPr>
          <p:nvPr/>
        </p:nvSpPr>
        <p:spPr bwMode="auto">
          <a:xfrm>
            <a:off x="7619040" y="6496523"/>
            <a:ext cx="696960" cy="187220"/>
          </a:xfrm>
          <a:prstGeom prst="rect">
            <a:avLst/>
          </a:prstGeom>
          <a:solidFill>
            <a:srgbClr val="FFFFFF"/>
          </a:solidFill>
          <a:ln w="9525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59414" name="Line 22"/>
          <p:cNvSpPr>
            <a:spLocks noChangeShapeType="1"/>
          </p:cNvSpPr>
          <p:nvPr/>
        </p:nvSpPr>
        <p:spPr bwMode="auto">
          <a:xfrm>
            <a:off x="5041440" y="5194626"/>
            <a:ext cx="696960" cy="1440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59415" name="Text Box 23"/>
          <p:cNvSpPr txBox="1">
            <a:spLocks noChangeArrowheads="1"/>
          </p:cNvSpPr>
          <p:nvPr/>
        </p:nvSpPr>
        <p:spPr bwMode="auto">
          <a:xfrm>
            <a:off x="5489281" y="4788504"/>
            <a:ext cx="551520" cy="40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/>
          <a:p>
            <a:r>
              <a:rPr lang="en-US" sz="2200">
                <a:solidFill>
                  <a:srgbClr val="000000"/>
                </a:solidFill>
                <a:latin typeface="Times New Roman" charset="0"/>
              </a:rPr>
              <a:t>t</a:t>
            </a:r>
          </a:p>
        </p:txBody>
      </p:sp>
      <p:sp>
        <p:nvSpPr>
          <p:cNvPr id="59416" name="Rectangle 24"/>
          <p:cNvSpPr>
            <a:spLocks noChangeArrowheads="1"/>
          </p:cNvSpPr>
          <p:nvPr/>
        </p:nvSpPr>
        <p:spPr bwMode="auto">
          <a:xfrm>
            <a:off x="5895360" y="5029008"/>
            <a:ext cx="593280" cy="374439"/>
          </a:xfrm>
          <a:prstGeom prst="rect">
            <a:avLst/>
          </a:prstGeom>
          <a:solidFill>
            <a:srgbClr val="FFFFFF"/>
          </a:solidFill>
          <a:ln w="9525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pic>
        <p:nvPicPr>
          <p:cNvPr id="59417" name="Picture 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400" y="3770316"/>
            <a:ext cx="3291840" cy="2798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9418" name="Rectangle 26"/>
          <p:cNvSpPr>
            <a:spLocks noChangeArrowheads="1"/>
          </p:cNvSpPr>
          <p:nvPr/>
        </p:nvSpPr>
        <p:spPr bwMode="auto">
          <a:xfrm>
            <a:off x="6495840" y="3695428"/>
            <a:ext cx="2540160" cy="177139"/>
          </a:xfrm>
          <a:prstGeom prst="rect">
            <a:avLst/>
          </a:prstGeom>
          <a:solidFill>
            <a:srgbClr val="FFFFFF"/>
          </a:solidFill>
          <a:ln w="9525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59419" name="Rectangle 27"/>
          <p:cNvSpPr>
            <a:spLocks noChangeArrowheads="1"/>
          </p:cNvSpPr>
          <p:nvPr/>
        </p:nvSpPr>
        <p:spPr bwMode="auto">
          <a:xfrm>
            <a:off x="8390881" y="3872567"/>
            <a:ext cx="676800" cy="707114"/>
          </a:xfrm>
          <a:prstGeom prst="rect">
            <a:avLst/>
          </a:prstGeom>
          <a:solidFill>
            <a:srgbClr val="FFFFFF"/>
          </a:solidFill>
          <a:ln w="9525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59420" name="Text Box 28"/>
          <p:cNvSpPr txBox="1">
            <a:spLocks noChangeArrowheads="1"/>
          </p:cNvSpPr>
          <p:nvPr/>
        </p:nvSpPr>
        <p:spPr bwMode="auto">
          <a:xfrm>
            <a:off x="6808320" y="2998395"/>
            <a:ext cx="1873440" cy="37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8421" rIns="81639" bIns="4082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r>
              <a:rPr lang="en-US" sz="2000">
                <a:latin typeface="Times New Roman" charset="0"/>
              </a:rPr>
              <a:t>= </a:t>
            </a:r>
            <a:r>
              <a:rPr lang="en-US" sz="2000">
                <a:solidFill>
                  <a:srgbClr val="B84747"/>
                </a:solidFill>
                <a:latin typeface="Times New Roman" charset="0"/>
              </a:rPr>
              <a:t>SYM INV</a:t>
            </a:r>
          </a:p>
        </p:txBody>
      </p:sp>
      <p:sp>
        <p:nvSpPr>
          <p:cNvPr id="59421" name="Text Box 29"/>
          <p:cNvSpPr txBox="1">
            <a:spLocks noChangeArrowheads="1"/>
          </p:cNvSpPr>
          <p:nvPr/>
        </p:nvSpPr>
        <p:spPr bwMode="auto">
          <a:xfrm>
            <a:off x="2600640" y="6155206"/>
            <a:ext cx="2937600" cy="46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8360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9803" tIns="66585" rIns="89803" bIns="48983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r>
              <a:rPr lang="en-US" sz="2000" dirty="0">
                <a:solidFill>
                  <a:srgbClr val="B84747"/>
                </a:solidFill>
                <a:latin typeface="Times New Roman" charset="0"/>
              </a:rPr>
              <a:t>SYM INV</a:t>
            </a:r>
            <a:r>
              <a:rPr lang="en-US" sz="2000" dirty="0">
                <a:latin typeface="Times New Roman" charset="0"/>
              </a:rPr>
              <a:t> =&gt; </a:t>
            </a:r>
            <a:r>
              <a:rPr lang="en-US" sz="2000" dirty="0" err="1">
                <a:latin typeface="Symbol" charset="0"/>
              </a:rPr>
              <a:t>t</a:t>
            </a:r>
            <a:r>
              <a:rPr lang="en-US" sz="2000" baseline="-33000" dirty="0" err="1">
                <a:latin typeface="Times New Roman" charset="0"/>
              </a:rPr>
              <a:t>PHL</a:t>
            </a:r>
            <a:r>
              <a:rPr lang="en-US" sz="2000" dirty="0">
                <a:latin typeface="Times New Roman" charset="0"/>
              </a:rPr>
              <a:t> = </a:t>
            </a:r>
            <a:r>
              <a:rPr lang="en-US" sz="2000" dirty="0" err="1">
                <a:latin typeface="Symbol" charset="0"/>
              </a:rPr>
              <a:t>t</a:t>
            </a:r>
            <a:r>
              <a:rPr lang="en-US" sz="2000" baseline="-33000" dirty="0" err="1">
                <a:latin typeface="Times New Roman" charset="0"/>
              </a:rPr>
              <a:t>PLH</a:t>
            </a:r>
            <a:endParaRPr lang="en-US" sz="2000" baseline="-33000" dirty="0">
              <a:latin typeface="Times New Roman" charset="0"/>
            </a:endParaRPr>
          </a:p>
        </p:txBody>
      </p:sp>
      <p:pic>
        <p:nvPicPr>
          <p:cNvPr id="34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7" b="55059"/>
          <a:stretch/>
        </p:blipFill>
        <p:spPr bwMode="auto">
          <a:xfrm>
            <a:off x="2133600" y="1219200"/>
            <a:ext cx="4648200" cy="1561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5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21688071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fld id="{BEFAB5E6-5FC5-524C-95E7-192A8121C674}" type="slidenum">
              <a:rPr lang="en-US"/>
              <a:pPr/>
              <a:t>47</a:t>
            </a:fld>
            <a:endParaRPr lang="en-US"/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313"/>
          <a:stretch/>
        </p:blipFill>
        <p:spPr bwMode="auto">
          <a:xfrm>
            <a:off x="914400" y="1219200"/>
            <a:ext cx="7335360" cy="3517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5283361" y="3496080"/>
            <a:ext cx="3437280" cy="429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84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r>
              <a:rPr lang="en-US" sz="2000">
                <a:solidFill>
                  <a:srgbClr val="800000"/>
                </a:solidFill>
                <a:latin typeface="Times New Roman" charset="0"/>
              </a:rPr>
              <a:t>SYM INV</a:t>
            </a:r>
            <a:r>
              <a:rPr lang="en-US" sz="2000">
                <a:latin typeface="Times New Roman" charset="0"/>
              </a:rPr>
              <a:t> =&gt; </a:t>
            </a:r>
            <a:r>
              <a:rPr lang="en-US" sz="2000">
                <a:latin typeface="Symbol" charset="0"/>
              </a:rPr>
              <a:t>t</a:t>
            </a:r>
            <a:r>
              <a:rPr lang="en-US" sz="2000" baseline="-33000">
                <a:latin typeface="Times New Roman" charset="0"/>
              </a:rPr>
              <a:t>PHL</a:t>
            </a:r>
            <a:r>
              <a:rPr lang="en-US" sz="2000">
                <a:latin typeface="Times New Roman" charset="0"/>
              </a:rPr>
              <a:t> = </a:t>
            </a:r>
            <a:r>
              <a:rPr lang="en-US" sz="2000">
                <a:latin typeface="Symbol" charset="0"/>
              </a:rPr>
              <a:t>t</a:t>
            </a:r>
            <a:r>
              <a:rPr lang="en-US" sz="2000" baseline="-33000">
                <a:latin typeface="Times New Roman" charset="0"/>
              </a:rPr>
              <a:t>PLH</a:t>
            </a:r>
            <a:r>
              <a:rPr lang="en-US" sz="2000">
                <a:latin typeface="Times New Roman" charset="0"/>
              </a:rPr>
              <a:t> = </a:t>
            </a:r>
            <a:r>
              <a:rPr lang="en-US" sz="2000">
                <a:latin typeface="Symbol" charset="0"/>
              </a:rPr>
              <a:t>t</a:t>
            </a:r>
            <a:r>
              <a:rPr lang="en-US" sz="2000" baseline="-33000">
                <a:latin typeface="Times New Roman" charset="0"/>
              </a:rPr>
              <a:t>p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73" b="33321"/>
          <a:stretch/>
        </p:blipFill>
        <p:spPr bwMode="auto">
          <a:xfrm>
            <a:off x="1013760" y="4183159"/>
            <a:ext cx="7335360" cy="543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6440117"/>
              </p:ext>
            </p:extLst>
          </p:nvPr>
        </p:nvGraphicFramePr>
        <p:xfrm>
          <a:off x="2971800" y="5105400"/>
          <a:ext cx="3071813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1" name="Equation" r:id="rId5" imgW="2019300" imgH="444500" progId="Equation.3">
                  <p:embed/>
                </p:oleObj>
              </mc:Choice>
              <mc:Fallback>
                <p:oleObj name="Equation" r:id="rId5" imgW="20193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71800" y="5105400"/>
                        <a:ext cx="3071813" cy="676275"/>
                      </a:xfrm>
                      <a:prstGeom prst="rect">
                        <a:avLst/>
                      </a:prstGeom>
                      <a:ln w="28575" cmpd="sng">
                        <a:solidFill>
                          <a:srgbClr val="F225E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Ring Oscillator (If time)</a:t>
            </a:r>
          </a:p>
        </p:txBody>
      </p:sp>
      <p:sp>
        <p:nvSpPr>
          <p:cNvPr id="9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25531220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HW 2 due 9/20</a:t>
            </a:r>
          </a:p>
          <a:p>
            <a:pPr lvl="1"/>
            <a:r>
              <a:rPr lang="en-US" dirty="0"/>
              <a:t>If you haven’t started, start now!</a:t>
            </a:r>
          </a:p>
          <a:p>
            <a:pPr lvl="1"/>
            <a:r>
              <a:rPr lang="en-US" dirty="0"/>
              <a:t>Office hours on every weekday</a:t>
            </a:r>
          </a:p>
          <a:p>
            <a:r>
              <a:rPr lang="en-US" dirty="0"/>
              <a:t>Setup Spice Work Flow</a:t>
            </a:r>
          </a:p>
          <a:p>
            <a:pPr lvl="2"/>
            <a:r>
              <a:rPr lang="en-US" dirty="0"/>
              <a:t>access to electric, setup for spice, run </a:t>
            </a:r>
            <a:r>
              <a:rPr lang="en-US" dirty="0" err="1"/>
              <a:t>ngspice</a:t>
            </a:r>
            <a:endParaRPr lang="en-US" dirty="0"/>
          </a:p>
          <a:p>
            <a:pPr lvl="3"/>
            <a:r>
              <a:rPr lang="en-US" dirty="0"/>
              <a:t>See tool guides on website</a:t>
            </a:r>
          </a:p>
          <a:p>
            <a:pPr lvl="3"/>
            <a:r>
              <a:rPr lang="en-US" dirty="0"/>
              <a:t>https://</a:t>
            </a:r>
            <a:r>
              <a:rPr lang="en-US" dirty="0" err="1"/>
              <a:t>www.seas.upenn.edu</a:t>
            </a:r>
            <a:r>
              <a:rPr lang="en-US" dirty="0"/>
              <a:t>/~ese370/#tools</a:t>
            </a:r>
          </a:p>
          <a:p>
            <a:pPr lvl="2"/>
            <a:r>
              <a:rPr lang="en-US" dirty="0"/>
              <a:t>read spice style guide on webpage:</a:t>
            </a:r>
          </a:p>
          <a:p>
            <a:pPr lvl="3"/>
            <a:r>
              <a:rPr lang="en-US" dirty="0"/>
              <a:t>https://</a:t>
            </a:r>
            <a:r>
              <a:rPr lang="en-US" dirty="0" err="1"/>
              <a:t>www.seas.upenn.edu</a:t>
            </a:r>
            <a:r>
              <a:rPr lang="en-US" dirty="0"/>
              <a:t>/~ese370/fall</a:t>
            </a:r>
            <a:r>
              <a:rPr lang="is-IS" dirty="0"/>
              <a:t>2021</a:t>
            </a:r>
            <a:r>
              <a:rPr lang="en-US" dirty="0"/>
              <a:t>/handouts/</a:t>
            </a:r>
            <a:r>
              <a:rPr lang="en-US" dirty="0" err="1"/>
              <a:t>spice_style_guide.pdf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48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3106072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90% Rise Time? (</a:t>
            </a:r>
            <a:r>
              <a:rPr lang="en-US" dirty="0" err="1">
                <a:solidFill>
                  <a:srgbClr val="FF6600"/>
                </a:solidFill>
              </a:rPr>
              <a:t>preclass</a:t>
            </a:r>
            <a:r>
              <a:rPr lang="en-US" dirty="0">
                <a:solidFill>
                  <a:srgbClr val="FF6600"/>
                </a:solidFill>
              </a:rPr>
              <a:t> 1ab)</a:t>
            </a:r>
          </a:p>
        </p:txBody>
      </p:sp>
      <p:pic>
        <p:nvPicPr>
          <p:cNvPr id="21510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524000"/>
            <a:ext cx="6781800" cy="3101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211149" y="5047130"/>
            <a:ext cx="46455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FF6600"/>
                </a:solidFill>
                <a:latin typeface="Garamond"/>
                <a:cs typeface="Garamond"/>
              </a:rPr>
              <a:t>What is final </a:t>
            </a:r>
            <a:r>
              <a:rPr lang="en-US" sz="3600" dirty="0" err="1">
                <a:solidFill>
                  <a:srgbClr val="FF6600"/>
                </a:solidFill>
                <a:latin typeface="Garamond"/>
                <a:cs typeface="Garamond"/>
              </a:rPr>
              <a:t>V</a:t>
            </a:r>
            <a:r>
              <a:rPr lang="en-US" sz="3600" baseline="-25000" dirty="0" err="1">
                <a:solidFill>
                  <a:srgbClr val="FF6600"/>
                </a:solidFill>
                <a:latin typeface="Garamond"/>
                <a:cs typeface="Garamond"/>
              </a:rPr>
              <a:t>measure</a:t>
            </a:r>
            <a:r>
              <a:rPr lang="en-US" sz="3600" dirty="0">
                <a:solidFill>
                  <a:srgbClr val="FF6600"/>
                </a:solidFill>
                <a:latin typeface="Garamond"/>
                <a:cs typeface="Garamond"/>
              </a:rPr>
              <a:t>?</a:t>
            </a:r>
          </a:p>
          <a:p>
            <a:pPr algn="l"/>
            <a:r>
              <a:rPr lang="en-US" sz="3600" dirty="0">
                <a:solidFill>
                  <a:srgbClr val="FF6600"/>
                </a:solidFill>
                <a:latin typeface="Garamond"/>
                <a:cs typeface="Garamond"/>
              </a:rPr>
              <a:t>What is time constant, </a:t>
            </a:r>
            <a:r>
              <a:rPr lang="en-US" sz="3600" dirty="0" err="1">
                <a:solidFill>
                  <a:srgbClr val="FF6600"/>
                </a:solidFill>
                <a:latin typeface="Garamond"/>
                <a:cs typeface="Garamond"/>
              </a:rPr>
              <a:t>τ</a:t>
            </a:r>
            <a:r>
              <a:rPr lang="en-US" sz="3600" dirty="0">
                <a:solidFill>
                  <a:srgbClr val="FF6600"/>
                </a:solidFill>
                <a:latin typeface="Garamond"/>
                <a:cs typeface="Garamond"/>
              </a:rPr>
              <a:t>?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5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9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1740323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Governing Equations? (KCL)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685800" y="4191000"/>
            <a:ext cx="7772400" cy="19050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KCL @ </a:t>
            </a:r>
            <a:r>
              <a:rPr lang="en-US" dirty="0" err="1">
                <a:solidFill>
                  <a:srgbClr val="FF6600"/>
                </a:solidFill>
              </a:rPr>
              <a:t>V</a:t>
            </a:r>
            <a:r>
              <a:rPr lang="en-US" baseline="-25000" dirty="0" err="1">
                <a:solidFill>
                  <a:srgbClr val="FF6600"/>
                </a:solidFill>
              </a:rPr>
              <a:t>measure</a:t>
            </a:r>
            <a:r>
              <a:rPr lang="en-US" dirty="0">
                <a:solidFill>
                  <a:srgbClr val="FF6600"/>
                </a:solidFill>
              </a:rPr>
              <a:t> </a:t>
            </a:r>
          </a:p>
          <a:p>
            <a:pPr lvl="1"/>
            <a:r>
              <a:rPr lang="en-US" dirty="0" err="1">
                <a:solidFill>
                  <a:srgbClr val="FF6600"/>
                </a:solidFill>
              </a:rPr>
              <a:t>Kirchoff’s</a:t>
            </a:r>
            <a:r>
              <a:rPr lang="en-US" dirty="0">
                <a:solidFill>
                  <a:srgbClr val="FF6600"/>
                </a:solidFill>
              </a:rPr>
              <a:t> Current Law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Sum of all currents into a node = 0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Current entering a node = current exiting a node</a:t>
            </a:r>
          </a:p>
          <a:p>
            <a:pPr lvl="1"/>
            <a:r>
              <a:rPr lang="en-US" i="1" dirty="0">
                <a:solidFill>
                  <a:srgbClr val="FF6600"/>
                </a:solidFill>
              </a:rPr>
              <a:t>I</a:t>
            </a:r>
            <a:r>
              <a:rPr lang="en-US" i="1" baseline="-25000" dirty="0">
                <a:solidFill>
                  <a:srgbClr val="FF6600"/>
                </a:solidFill>
              </a:rPr>
              <a:t>R</a:t>
            </a:r>
            <a:r>
              <a:rPr lang="en-US" i="1" dirty="0">
                <a:solidFill>
                  <a:srgbClr val="FF6600"/>
                </a:solidFill>
              </a:rPr>
              <a:t>=I</a:t>
            </a:r>
            <a:r>
              <a:rPr lang="en-US" i="1" baseline="-25000" dirty="0">
                <a:solidFill>
                  <a:srgbClr val="FF6600"/>
                </a:solidFill>
              </a:rPr>
              <a:t>C</a:t>
            </a:r>
          </a:p>
        </p:txBody>
      </p:sp>
      <p:pic>
        <p:nvPicPr>
          <p:cNvPr id="21510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524000"/>
            <a:ext cx="5257800" cy="2404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 bwMode="auto">
          <a:xfrm>
            <a:off x="3276600" y="1295400"/>
            <a:ext cx="609600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/>
          <p:nvPr/>
        </p:nvCxnSpPr>
        <p:spPr bwMode="auto">
          <a:xfrm rot="5400000">
            <a:off x="5562600" y="2895600"/>
            <a:ext cx="609600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5943600" y="2590800"/>
            <a:ext cx="5154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/>
                <a:cs typeface="Garamond"/>
              </a:rPr>
              <a:t>I</a:t>
            </a:r>
            <a:r>
              <a:rPr lang="en-US" sz="2800" i="1" baseline="-25000" dirty="0">
                <a:latin typeface="Garamond"/>
                <a:cs typeface="Garamond"/>
              </a:rPr>
              <a:t>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43200" y="1000780"/>
            <a:ext cx="5154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/>
                <a:cs typeface="Garamond"/>
              </a:rPr>
              <a:t>I</a:t>
            </a:r>
            <a:r>
              <a:rPr lang="en-US" sz="2800" i="1" baseline="-25000" dirty="0">
                <a:latin typeface="Garamond"/>
                <a:cs typeface="Garamond"/>
              </a:rPr>
              <a:t>R</a:t>
            </a: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6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17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126630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Governing Equations? (KCL)</a:t>
            </a:r>
          </a:p>
        </p:txBody>
      </p:sp>
      <p:pic>
        <p:nvPicPr>
          <p:cNvPr id="21510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1524000"/>
            <a:ext cx="5257800" cy="2404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 bwMode="auto">
          <a:xfrm>
            <a:off x="3276600" y="1295400"/>
            <a:ext cx="609600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/>
          <p:nvPr/>
        </p:nvCxnSpPr>
        <p:spPr bwMode="auto">
          <a:xfrm rot="5400000">
            <a:off x="5562600" y="2895600"/>
            <a:ext cx="609600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5943600" y="2590800"/>
            <a:ext cx="5154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/>
                <a:cs typeface="Garamond"/>
              </a:rPr>
              <a:t>I</a:t>
            </a:r>
            <a:r>
              <a:rPr lang="en-US" sz="2800" i="1" baseline="-25000" dirty="0">
                <a:latin typeface="Garamond"/>
                <a:cs typeface="Garamond"/>
              </a:rPr>
              <a:t>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43200" y="1000780"/>
            <a:ext cx="5154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/>
                <a:cs typeface="Garamond"/>
              </a:rPr>
              <a:t>I</a:t>
            </a:r>
            <a:r>
              <a:rPr lang="en-US" sz="2800" i="1" baseline="-25000" dirty="0">
                <a:latin typeface="Garamond"/>
                <a:cs typeface="Garamond"/>
              </a:rPr>
              <a:t>R</a:t>
            </a:r>
          </a:p>
        </p:txBody>
      </p:sp>
      <p:graphicFrame>
        <p:nvGraphicFramePr>
          <p:cNvPr id="11" name="Content Placeholder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6393066"/>
              </p:ext>
            </p:extLst>
          </p:nvPr>
        </p:nvGraphicFramePr>
        <p:xfrm>
          <a:off x="304800" y="4191000"/>
          <a:ext cx="3581400" cy="2315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2" name="Equation" r:id="rId4" imgW="1511300" imgH="977900" progId="Equation.3">
                  <p:embed/>
                </p:oleObj>
              </mc:Choice>
              <mc:Fallback>
                <p:oleObj name="Equation" r:id="rId4" imgW="1511300" imgH="977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191000"/>
                        <a:ext cx="3581400" cy="23154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7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15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832420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Governing Equations? (KCL)</a:t>
            </a:r>
          </a:p>
        </p:txBody>
      </p:sp>
      <p:pic>
        <p:nvPicPr>
          <p:cNvPr id="21510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1524000"/>
            <a:ext cx="5257800" cy="2404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 bwMode="auto">
          <a:xfrm>
            <a:off x="3276600" y="1295400"/>
            <a:ext cx="609600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/>
          <p:nvPr/>
        </p:nvCxnSpPr>
        <p:spPr bwMode="auto">
          <a:xfrm rot="5400000">
            <a:off x="5562600" y="2895600"/>
            <a:ext cx="609600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5943600" y="2590800"/>
            <a:ext cx="5154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/>
                <a:cs typeface="Garamond"/>
              </a:rPr>
              <a:t>I</a:t>
            </a:r>
            <a:r>
              <a:rPr lang="en-US" sz="2800" i="1" baseline="-25000" dirty="0">
                <a:latin typeface="Garamond"/>
                <a:cs typeface="Garamond"/>
              </a:rPr>
              <a:t>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43200" y="1000780"/>
            <a:ext cx="5154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/>
                <a:cs typeface="Garamond"/>
              </a:rPr>
              <a:t>I</a:t>
            </a:r>
            <a:r>
              <a:rPr lang="en-US" sz="2800" i="1" baseline="-25000" dirty="0">
                <a:latin typeface="Garamond"/>
                <a:cs typeface="Garamond"/>
              </a:rPr>
              <a:t>R</a:t>
            </a:r>
          </a:p>
        </p:txBody>
      </p:sp>
      <p:graphicFrame>
        <p:nvGraphicFramePr>
          <p:cNvPr id="11" name="Content Placeholder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6291126"/>
              </p:ext>
            </p:extLst>
          </p:nvPr>
        </p:nvGraphicFramePr>
        <p:xfrm>
          <a:off x="304800" y="4191000"/>
          <a:ext cx="3581400" cy="2315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9" name="Equation" r:id="rId5" imgW="1511300" imgH="977900" progId="Equation.3">
                  <p:embed/>
                </p:oleObj>
              </mc:Choice>
              <mc:Fallback>
                <p:oleObj name="Equation" r:id="rId5" imgW="1511300" imgH="977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191000"/>
                        <a:ext cx="3581400" cy="23154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Content Placeholder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9836850"/>
              </p:ext>
            </p:extLst>
          </p:nvPr>
        </p:nvGraphicFramePr>
        <p:xfrm>
          <a:off x="4343400" y="4038600"/>
          <a:ext cx="4454525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0" name="Equation" r:id="rId7" imgW="1879600" imgH="355600" progId="Equation.3">
                  <p:embed/>
                </p:oleObj>
              </mc:Choice>
              <mc:Fallback>
                <p:oleObj name="Equation" r:id="rId7" imgW="18796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038600"/>
                        <a:ext cx="4454525" cy="8429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Content Placeholder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1278215"/>
              </p:ext>
            </p:extLst>
          </p:nvPr>
        </p:nvGraphicFramePr>
        <p:xfrm>
          <a:off x="4572000" y="5151438"/>
          <a:ext cx="3983038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1" name="Equation" r:id="rId9" imgW="1460500" imgH="508000" progId="Equation.3">
                  <p:embed/>
                </p:oleObj>
              </mc:Choice>
              <mc:Fallback>
                <p:oleObj name="Equation" r:id="rId9" imgW="14605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151438"/>
                        <a:ext cx="3983038" cy="1384300"/>
                      </a:xfrm>
                      <a:prstGeom prst="rect">
                        <a:avLst/>
                      </a:prstGeom>
                      <a:noFill/>
                      <a:ln w="28575" cmpd="sng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8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16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126756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does look like?</a:t>
            </a:r>
          </a:p>
        </p:txBody>
      </p:sp>
      <p:pic>
        <p:nvPicPr>
          <p:cNvPr id="24582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524000"/>
            <a:ext cx="4827588" cy="337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Content Placeholder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8466851"/>
              </p:ext>
            </p:extLst>
          </p:nvPr>
        </p:nvGraphicFramePr>
        <p:xfrm>
          <a:off x="1981200" y="5257800"/>
          <a:ext cx="4953000" cy="1075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2" name="Equation" r:id="rId4" imgW="1460500" imgH="317500" progId="Equation.3">
                  <p:embed/>
                </p:oleObj>
              </mc:Choice>
              <mc:Fallback>
                <p:oleObj name="Equation" r:id="rId4" imgW="1460500" imgH="317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257800"/>
                        <a:ext cx="4953000" cy="1075880"/>
                      </a:xfrm>
                      <a:prstGeom prst="rect">
                        <a:avLst/>
                      </a:prstGeom>
                      <a:noFill/>
                      <a:ln w="28575" cmpd="sng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9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9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91147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enn">
  <a:themeElements>
    <a:clrScheme name="Blank Presentation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ank Presentation">
      <a:majorFont>
        <a:latin typeface="Garamond"/>
        <a:ea typeface="ＭＳ Ｐゴシック"/>
        <a:cs typeface=""/>
      </a:majorFont>
      <a:minorFont>
        <a:latin typeface="Garamond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accent2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ahom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accent2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ahoma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Penn.potx</Template>
  <TotalTime>28439</TotalTime>
  <Words>1316</Words>
  <Application>Microsoft Macintosh PowerPoint</Application>
  <PresentationFormat>On-screen Show (4:3)</PresentationFormat>
  <Paragraphs>334</Paragraphs>
  <Slides>48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6" baseType="lpstr">
      <vt:lpstr>Arial</vt:lpstr>
      <vt:lpstr>Garamond</vt:lpstr>
      <vt:lpstr>Symbol</vt:lpstr>
      <vt:lpstr>Tahoma</vt:lpstr>
      <vt:lpstr>Times New Roman</vt:lpstr>
      <vt:lpstr>Wingdings</vt:lpstr>
      <vt:lpstr>Penn</vt:lpstr>
      <vt:lpstr>Equation</vt:lpstr>
      <vt:lpstr>PowerPoint Presentation</vt:lpstr>
      <vt:lpstr>Delay is RC Charging</vt:lpstr>
      <vt:lpstr>Gate Delay is RC Charging</vt:lpstr>
      <vt:lpstr>Today</vt:lpstr>
      <vt:lpstr>90% Rise Time? (preclass 1ab)</vt:lpstr>
      <vt:lpstr>Governing Equations? (KCL)</vt:lpstr>
      <vt:lpstr>Governing Equations? (KCL)</vt:lpstr>
      <vt:lpstr>Governing Equations? (KCL)</vt:lpstr>
      <vt:lpstr>What does look like?</vt:lpstr>
      <vt:lpstr>Shape of Curve (preclass 1c)</vt:lpstr>
      <vt:lpstr>Rise Time: 10—90%</vt:lpstr>
      <vt:lpstr>Shape of Curve (preclass 1d)</vt:lpstr>
      <vt:lpstr>Delay Time: 50% (in)—50% (out)</vt:lpstr>
      <vt:lpstr>Propagation Delay Definitions</vt:lpstr>
      <vt:lpstr>Rise/Fall Times</vt:lpstr>
      <vt:lpstr>Delay Time: 50% (in)—50% (out)</vt:lpstr>
      <vt:lpstr>Voltage Waveform at Output/Input Node</vt:lpstr>
      <vt:lpstr>Voltage Waveform at Output/Input Node</vt:lpstr>
      <vt:lpstr>What is C?</vt:lpstr>
      <vt:lpstr>Capacitance</vt:lpstr>
      <vt:lpstr>Fanout</vt:lpstr>
      <vt:lpstr>Fanout in Circuit</vt:lpstr>
      <vt:lpstr>Fanout in Circuit (preclass 2)</vt:lpstr>
      <vt:lpstr>MOSFET Capacitance</vt:lpstr>
      <vt:lpstr>MOSFET Capacitance</vt:lpstr>
      <vt:lpstr>Lumped Capacitive Load</vt:lpstr>
      <vt:lpstr>What is R?</vt:lpstr>
      <vt:lpstr>Resistance</vt:lpstr>
      <vt:lpstr>Equivalent Resistance</vt:lpstr>
      <vt:lpstr>Equivalent Resistance (prelcass 3)</vt:lpstr>
      <vt:lpstr>Equivalent Resistance (prelcass 3)</vt:lpstr>
      <vt:lpstr>Rise/Fall Times</vt:lpstr>
      <vt:lpstr>Lumped Resistive Source</vt:lpstr>
      <vt:lpstr>Voltage Waveform at Output/Input Node</vt:lpstr>
      <vt:lpstr>Measuring Delay</vt:lpstr>
      <vt:lpstr>Measuring Gate Propagation Delay</vt:lpstr>
      <vt:lpstr>Characterizing Gate/Technology</vt:lpstr>
      <vt:lpstr>Delay vs. Risetime</vt:lpstr>
      <vt:lpstr>Characterizing Gate/Technology</vt:lpstr>
      <vt:lpstr>Standard Measurement for Characterization</vt:lpstr>
      <vt:lpstr>HW2 Measurement Setup</vt:lpstr>
      <vt:lpstr>Measurement for Characterization</vt:lpstr>
      <vt:lpstr>Measurement for Characterization</vt:lpstr>
      <vt:lpstr>Ring Oscillator (If time)</vt:lpstr>
      <vt:lpstr>Ring Oscillator (If time)</vt:lpstr>
      <vt:lpstr>Ring Oscillator (If time)</vt:lpstr>
      <vt:lpstr>Ring Oscillator (If time)</vt:lpstr>
      <vt:lpstr>Admin</vt:lpstr>
    </vt:vector>
  </TitlesOfParts>
  <Company>MIT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Vladimir Stojanovic</dc:creator>
  <cp:lastModifiedBy>Khanna, Tania</cp:lastModifiedBy>
  <cp:revision>2091</cp:revision>
  <cp:lastPrinted>2021-09-14T15:02:54Z</cp:lastPrinted>
  <dcterms:created xsi:type="dcterms:W3CDTF">2001-05-14T03:33:13Z</dcterms:created>
  <dcterms:modified xsi:type="dcterms:W3CDTF">2021-09-14T15:03:24Z</dcterms:modified>
</cp:coreProperties>
</file>