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54"/>
  </p:notesMasterIdLst>
  <p:handoutMasterIdLst>
    <p:handoutMasterId r:id="rId55"/>
  </p:handoutMasterIdLst>
  <p:sldIdLst>
    <p:sldId id="351" r:id="rId2"/>
    <p:sldId id="258" r:id="rId3"/>
    <p:sldId id="372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350" r:id="rId12"/>
    <p:sldId id="331" r:id="rId13"/>
    <p:sldId id="268" r:id="rId14"/>
    <p:sldId id="269" r:id="rId15"/>
    <p:sldId id="368" r:id="rId16"/>
    <p:sldId id="311" r:id="rId17"/>
    <p:sldId id="273" r:id="rId18"/>
    <p:sldId id="366" r:id="rId19"/>
    <p:sldId id="274" r:id="rId20"/>
    <p:sldId id="324" r:id="rId21"/>
    <p:sldId id="277" r:id="rId22"/>
    <p:sldId id="275" r:id="rId23"/>
    <p:sldId id="276" r:id="rId24"/>
    <p:sldId id="278" r:id="rId25"/>
    <p:sldId id="279" r:id="rId26"/>
    <p:sldId id="281" r:id="rId27"/>
    <p:sldId id="283" r:id="rId28"/>
    <p:sldId id="332" r:id="rId29"/>
    <p:sldId id="334" r:id="rId30"/>
    <p:sldId id="287" r:id="rId31"/>
    <p:sldId id="325" r:id="rId32"/>
    <p:sldId id="313" r:id="rId33"/>
    <p:sldId id="328" r:id="rId34"/>
    <p:sldId id="333" r:id="rId35"/>
    <p:sldId id="363" r:id="rId36"/>
    <p:sldId id="295" r:id="rId37"/>
    <p:sldId id="296" r:id="rId38"/>
    <p:sldId id="314" r:id="rId39"/>
    <p:sldId id="353" r:id="rId40"/>
    <p:sldId id="354" r:id="rId41"/>
    <p:sldId id="355" r:id="rId42"/>
    <p:sldId id="356" r:id="rId43"/>
    <p:sldId id="357" r:id="rId44"/>
    <p:sldId id="358" r:id="rId45"/>
    <p:sldId id="369" r:id="rId46"/>
    <p:sldId id="359" r:id="rId47"/>
    <p:sldId id="360" r:id="rId48"/>
    <p:sldId id="361" r:id="rId49"/>
    <p:sldId id="364" r:id="rId50"/>
    <p:sldId id="304" r:id="rId51"/>
    <p:sldId id="305" r:id="rId52"/>
    <p:sldId id="306" r:id="rId53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FF6601"/>
    <a:srgbClr val="5F5F5F"/>
    <a:srgbClr val="808080"/>
    <a:srgbClr val="080808"/>
    <a:srgbClr val="B2B2B2"/>
    <a:srgbClr val="00FF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6" autoAdjust="0"/>
    <p:restoredTop sz="70747" autoAdjust="0"/>
  </p:normalViewPr>
  <p:slideViewPr>
    <p:cSldViewPr>
      <p:cViewPr varScale="1">
        <p:scale>
          <a:sx n="75" d="100"/>
          <a:sy n="75" d="100"/>
        </p:scale>
        <p:origin x="1704" y="160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1.emf"/><Relationship Id="rId4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9.emf"/><Relationship Id="rId1" Type="http://schemas.openxmlformats.org/officeDocument/2006/relationships/image" Target="../media/image37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55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5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9C41CF-67E4-C74F-A41A-9CB1694CB8E7}" type="slidenum">
              <a:rPr lang="en-US"/>
              <a:pPr/>
              <a:t>40</a:t>
            </a:fld>
            <a:endParaRPr lang="en-US"/>
          </a:p>
        </p:txBody>
      </p:sp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9C41CF-67E4-C74F-A41A-9CB1694CB8E7}" type="slidenum">
              <a:rPr lang="en-US"/>
              <a:pPr/>
              <a:t>41</a:t>
            </a:fld>
            <a:endParaRPr lang="en-US"/>
          </a:p>
        </p:txBody>
      </p:sp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9C41CF-67E4-C74F-A41A-9CB1694CB8E7}" type="slidenum">
              <a:rPr lang="en-US"/>
              <a:pPr/>
              <a:t>42</a:t>
            </a:fld>
            <a:endParaRPr lang="en-US"/>
          </a:p>
        </p:txBody>
      </p:sp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9C41CF-67E4-C74F-A41A-9CB1694CB8E7}" type="slidenum">
              <a:rPr lang="en-US"/>
              <a:pPr/>
              <a:t>43</a:t>
            </a:fld>
            <a:endParaRPr lang="en-US"/>
          </a:p>
        </p:txBody>
      </p:sp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9C41CF-67E4-C74F-A41A-9CB1694CB8E7}" type="slidenum">
              <a:rPr lang="en-US"/>
              <a:pPr/>
              <a:t>44</a:t>
            </a:fld>
            <a:endParaRPr lang="en-US"/>
          </a:p>
        </p:txBody>
      </p:sp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9C41CF-67E4-C74F-A41A-9CB1694CB8E7}" type="slidenum">
              <a:rPr lang="en-US"/>
              <a:pPr/>
              <a:t>45</a:t>
            </a:fld>
            <a:endParaRPr lang="en-US"/>
          </a:p>
        </p:txBody>
      </p:sp>
      <p:sp>
        <p:nvSpPr>
          <p:cNvPr id="696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96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538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5D1BF0-5111-6E42-A2CF-D1F1802CB313}" type="slidenum">
              <a:rPr lang="en-US"/>
              <a:pPr/>
              <a:t>46</a:t>
            </a:fld>
            <a:endParaRPr lang="en-US"/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5D1BF0-5111-6E42-A2CF-D1F1802CB313}" type="slidenum">
              <a:rPr lang="en-US"/>
              <a:pPr/>
              <a:t>47</a:t>
            </a:fld>
            <a:endParaRPr lang="en-US"/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5D1BF0-5111-6E42-A2CF-D1F1802CB313}" type="slidenum">
              <a:rPr lang="en-US"/>
              <a:pPr/>
              <a:t>48</a:t>
            </a:fld>
            <a:endParaRPr lang="en-US"/>
          </a:p>
        </p:txBody>
      </p:sp>
      <p:sp>
        <p:nvSpPr>
          <p:cNvPr id="706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2850" y="717550"/>
            <a:ext cx="4724400" cy="3543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06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15594" y="4487286"/>
            <a:ext cx="5720373" cy="416665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02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01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33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0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21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19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33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62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02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0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77000"/>
            <a:ext cx="42672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Penn ESE370 Fall2014 -- DeHon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D1076-AB7A-F841-807B-1FEDEBE11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7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png"/><Relationship Id="rId4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8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2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33.png"/><Relationship Id="rId9" Type="http://schemas.openxmlformats.org/officeDocument/2006/relationships/image" Target="../media/image35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4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1.emf"/><Relationship Id="rId12" Type="http://schemas.openxmlformats.org/officeDocument/2006/relationships/image" Target="../media/image4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7.emf"/><Relationship Id="rId5" Type="http://schemas.openxmlformats.org/officeDocument/2006/relationships/image" Target="../media/image34.png"/><Relationship Id="rId10" Type="http://schemas.openxmlformats.org/officeDocument/2006/relationships/oleObject" Target="../embeddings/oleObject20.bin"/><Relationship Id="rId4" Type="http://schemas.openxmlformats.org/officeDocument/2006/relationships/image" Target="../media/image33.png"/><Relationship Id="rId9" Type="http://schemas.openxmlformats.org/officeDocument/2006/relationships/image" Target="../media/image36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8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7.emf"/><Relationship Id="rId5" Type="http://schemas.openxmlformats.org/officeDocument/2006/relationships/image" Target="../media/image34.png"/><Relationship Id="rId15" Type="http://schemas.openxmlformats.org/officeDocument/2006/relationships/image" Target="../media/image42.pn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33.png"/><Relationship Id="rId9" Type="http://schemas.openxmlformats.org/officeDocument/2006/relationships/image" Target="../media/image36.emf"/><Relationship Id="rId14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25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7.emf"/><Relationship Id="rId10" Type="http://schemas.openxmlformats.org/officeDocument/2006/relationships/image" Target="../media/image45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6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7:  September 20,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MOS Transistor Operating Regions</a:t>
            </a:r>
          </a:p>
          <a:p>
            <a:r>
              <a:rPr lang="en-US" dirty="0"/>
              <a:t>Part 1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25768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429000"/>
            <a:ext cx="75438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Voltage where strong inversion occurs </a:t>
            </a:r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threshold voltage</a:t>
            </a:r>
          </a:p>
          <a:p>
            <a:pPr lvl="1"/>
            <a:r>
              <a:rPr lang="en-US" dirty="0" err="1">
                <a:sym typeface="Wingdings" charset="2"/>
              </a:rPr>
              <a:t>V</a:t>
            </a:r>
            <a:r>
              <a:rPr lang="en-US" baseline="-25000" dirty="0" err="1">
                <a:sym typeface="Wingdings" charset="2"/>
              </a:rPr>
              <a:t>th</a:t>
            </a:r>
            <a:r>
              <a:rPr lang="en-US" dirty="0">
                <a:sym typeface="Wingdings" charset="2"/>
              </a:rPr>
              <a:t> ~= 2</a:t>
            </a:r>
            <a:r>
              <a:rPr lang="en-US" dirty="0">
                <a:latin typeface="Lucida Grande" charset="0"/>
                <a:ea typeface="Lucida Grande" charset="0"/>
                <a:cs typeface="Lucida Grande" charset="0"/>
                <a:sym typeface="Wingdings" charset="2"/>
              </a:rPr>
              <a:t>ϕ</a:t>
            </a:r>
            <a:r>
              <a:rPr lang="en-US" baseline="-25000" dirty="0">
                <a:ea typeface="Lucida Grande" charset="0"/>
                <a:cs typeface="Lucida Grande" charset="0"/>
                <a:sym typeface="Wingdings" charset="2"/>
              </a:rPr>
              <a:t>F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93548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429000"/>
            <a:ext cx="75438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</a:t>
            </a:r>
          </a:p>
        </p:txBody>
      </p:sp>
      <p:sp>
        <p:nvSpPr>
          <p:cNvPr id="266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Voltage where strong inversion occurs </a:t>
            </a:r>
            <a:r>
              <a:rPr lang="en-US" dirty="0" err="1">
                <a:sym typeface="Wingdings" charset="2"/>
              </a:rPr>
              <a:t></a:t>
            </a:r>
            <a:r>
              <a:rPr lang="en-US" dirty="0">
                <a:sym typeface="Wingdings" charset="2"/>
              </a:rPr>
              <a:t> threshold voltage</a:t>
            </a:r>
          </a:p>
          <a:p>
            <a:pPr lvl="1"/>
            <a:r>
              <a:rPr lang="en-US" dirty="0" err="1">
                <a:sym typeface="Wingdings" charset="2"/>
              </a:rPr>
              <a:t>V</a:t>
            </a:r>
            <a:r>
              <a:rPr lang="en-US" baseline="-25000" dirty="0" err="1">
                <a:sym typeface="Wingdings" charset="2"/>
              </a:rPr>
              <a:t>th</a:t>
            </a:r>
            <a:r>
              <a:rPr lang="en-US" dirty="0">
                <a:sym typeface="Wingdings" charset="2"/>
              </a:rPr>
              <a:t> ~= 2</a:t>
            </a:r>
            <a:r>
              <a:rPr lang="en-US" dirty="0">
                <a:latin typeface="Lucida Grande" charset="0"/>
                <a:ea typeface="Lucida Grande" charset="0"/>
                <a:cs typeface="Lucida Grande" charset="0"/>
                <a:sym typeface="Wingdings" charset="2"/>
              </a:rPr>
              <a:t>ϕ</a:t>
            </a:r>
            <a:r>
              <a:rPr lang="en-US" baseline="-25000" dirty="0">
                <a:ea typeface="Lucida Grande" charset="0"/>
                <a:cs typeface="Lucida Grande" charset="0"/>
                <a:sym typeface="Wingdings" charset="2"/>
              </a:rPr>
              <a:t>F</a:t>
            </a:r>
          </a:p>
          <a:p>
            <a:pPr lvl="1"/>
            <a:r>
              <a:rPr lang="en-US" dirty="0">
                <a:ea typeface="Lucida Grande" charset="0"/>
                <a:cs typeface="Lucida Grande" charset="0"/>
                <a:sym typeface="Wingdings" charset="2"/>
              </a:rPr>
              <a:t>Engineer by controlling doping (N</a:t>
            </a:r>
            <a:r>
              <a:rPr lang="en-US" baseline="-25000" dirty="0">
                <a:ea typeface="Lucida Grande" charset="0"/>
                <a:cs typeface="Lucida Grande" charset="0"/>
                <a:sym typeface="Wingdings" charset="2"/>
              </a:rPr>
              <a:t>A</a:t>
            </a:r>
            <a:r>
              <a:rPr lang="en-US" dirty="0">
                <a:ea typeface="Lucida Grande" charset="0"/>
                <a:cs typeface="Lucida Grande" charset="0"/>
                <a:sym typeface="Wingdings" charset="2"/>
              </a:rPr>
              <a:t>)</a:t>
            </a:r>
            <a:endParaRPr lang="en-US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8315406"/>
              </p:ext>
            </p:extLst>
          </p:nvPr>
        </p:nvGraphicFramePr>
        <p:xfrm>
          <a:off x="5932488" y="2005013"/>
          <a:ext cx="2822575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1" name="Equation" r:id="rId5" imgW="1028700" imgH="482600" progId="Equation.3">
                  <p:embed/>
                </p:oleObj>
              </mc:Choice>
              <mc:Fallback>
                <p:oleObj name="Equation" r:id="rId5" imgW="1028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2488" y="2005013"/>
                        <a:ext cx="2822575" cy="1323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065966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– IV Characteristics</a:t>
            </a:r>
          </a:p>
        </p:txBody>
      </p:sp>
      <p:pic>
        <p:nvPicPr>
          <p:cNvPr id="2048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66294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3505200" y="60960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DS</a:t>
            </a:r>
            <a:endParaRPr lang="en-US" sz="2800" baseline="-25000" dirty="0">
              <a:latin typeface="Times"/>
              <a:cs typeface="Times"/>
            </a:endParaRP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-381000" y="30480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I</a:t>
            </a:r>
            <a:r>
              <a:rPr lang="en-US" sz="2800" i="1" baseline="-25000" dirty="0">
                <a:latin typeface="Times"/>
                <a:cs typeface="Times"/>
              </a:rPr>
              <a:t>DS</a:t>
            </a:r>
            <a:endParaRPr lang="en-US" sz="2800" baseline="-25000" dirty="0">
              <a:latin typeface="Times"/>
              <a:cs typeface="Times"/>
            </a:endParaRP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543800" y="28194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GS </a:t>
            </a:r>
            <a:r>
              <a:rPr lang="en-US" sz="2800" i="1" dirty="0">
                <a:latin typeface="Times"/>
                <a:cs typeface="Times"/>
              </a:rPr>
              <a:t>-</a:t>
            </a:r>
            <a:r>
              <a:rPr lang="en-US" sz="2800" i="1" dirty="0" err="1">
                <a:latin typeface="Times"/>
                <a:cs typeface="Times"/>
              </a:rPr>
              <a:t>V</a:t>
            </a:r>
            <a:r>
              <a:rPr lang="en-US" sz="2800" i="1" baseline="-25000" dirty="0" err="1">
                <a:latin typeface="Times"/>
                <a:cs typeface="Times"/>
              </a:rPr>
              <a:t>th</a:t>
            </a:r>
            <a:endParaRPr lang="en-US" sz="2800" baseline="-25000" dirty="0">
              <a:latin typeface="Times"/>
              <a:cs typeface="Times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7010400" y="1828800"/>
            <a:ext cx="838200" cy="914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7010400" y="3124200"/>
            <a:ext cx="6096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7010400" y="3352800"/>
            <a:ext cx="685800" cy="838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7010400" y="3505200"/>
            <a:ext cx="914400" cy="1219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7010400" y="2743200"/>
            <a:ext cx="685800" cy="15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7086600" y="3505200"/>
            <a:ext cx="1066800" cy="1600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4419600" y="3657600"/>
            <a:ext cx="2286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DS </a:t>
            </a:r>
            <a:r>
              <a:rPr lang="en-US" sz="2800" dirty="0">
                <a:latin typeface="Times"/>
                <a:cs typeface="Times"/>
              </a:rPr>
              <a:t>≥</a:t>
            </a: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GS </a:t>
            </a:r>
            <a:r>
              <a:rPr lang="en-US" sz="2800" i="1" dirty="0">
                <a:latin typeface="Times"/>
                <a:cs typeface="Times"/>
              </a:rPr>
              <a:t>-V</a:t>
            </a:r>
            <a:r>
              <a:rPr lang="en-US" sz="2800" i="1" baseline="-25000" dirty="0">
                <a:latin typeface="Times"/>
                <a:cs typeface="Times"/>
              </a:rPr>
              <a:t>TH</a:t>
            </a:r>
            <a:endParaRPr lang="en-US" sz="2800" baseline="-25000" dirty="0">
              <a:latin typeface="Times"/>
              <a:cs typeface="Times"/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1905000" y="1752600"/>
            <a:ext cx="2286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DS </a:t>
            </a:r>
            <a:r>
              <a:rPr lang="en-US" sz="2800" i="1" dirty="0">
                <a:latin typeface="Times"/>
                <a:cs typeface="Times"/>
              </a:rPr>
              <a:t>&lt;V</a:t>
            </a:r>
            <a:r>
              <a:rPr lang="en-US" sz="2800" i="1" baseline="-25000" dirty="0">
                <a:latin typeface="Times"/>
                <a:cs typeface="Times"/>
              </a:rPr>
              <a:t>GS </a:t>
            </a:r>
            <a:r>
              <a:rPr lang="en-US" sz="2800" i="1" dirty="0">
                <a:latin typeface="Times"/>
                <a:cs typeface="Times"/>
              </a:rPr>
              <a:t>-V</a:t>
            </a:r>
            <a:r>
              <a:rPr lang="en-US" sz="2800" i="1" baseline="-25000" dirty="0">
                <a:latin typeface="Times"/>
                <a:cs typeface="Times"/>
              </a:rPr>
              <a:t>TH</a:t>
            </a:r>
            <a:endParaRPr lang="en-US" sz="2800" baseline="-25000" dirty="0">
              <a:latin typeface="Times"/>
              <a:cs typeface="Time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8288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8282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Region</a:t>
            </a:r>
          </a:p>
        </p:txBody>
      </p:sp>
      <p:sp>
        <p:nvSpPr>
          <p:cNvPr id="276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baseline="-25000" dirty="0"/>
              <a:t>GS</a:t>
            </a:r>
            <a:r>
              <a:rPr lang="en-US" dirty="0"/>
              <a:t>&gt;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 and V</a:t>
            </a:r>
            <a:r>
              <a:rPr lang="en-US" baseline="-25000" dirty="0"/>
              <a:t>DS</a:t>
            </a:r>
            <a:r>
              <a:rPr lang="en-US" dirty="0"/>
              <a:t> small</a:t>
            </a:r>
            <a:endParaRPr lang="en-US" baseline="-25000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58503"/>
              </p:ext>
            </p:extLst>
          </p:nvPr>
        </p:nvGraphicFramePr>
        <p:xfrm>
          <a:off x="1457325" y="4281488"/>
          <a:ext cx="63071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9" name="Equation" r:id="rId4" imgW="2311400" imgH="469900" progId="Equation.3">
                  <p:embed/>
                </p:oleObj>
              </mc:Choice>
              <mc:Fallback>
                <p:oleObj name="Equation" r:id="rId4" imgW="2311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4281488"/>
                        <a:ext cx="6307138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6477000" y="1828800"/>
          <a:ext cx="18637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0" name="Equation" r:id="rId6" imgW="660400" imgH="393700" progId="Equation.3">
                  <p:embed/>
                </p:oleObj>
              </mc:Choice>
              <mc:Fallback>
                <p:oleObj name="Equation" r:id="rId6" imgW="660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828800"/>
                        <a:ext cx="1863725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6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0" y="2133600"/>
            <a:ext cx="46482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67411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Region</a:t>
            </a:r>
          </a:p>
        </p:txBody>
      </p:sp>
      <p:sp>
        <p:nvSpPr>
          <p:cNvPr id="286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baseline="-25000" dirty="0"/>
              <a:t>GS</a:t>
            </a:r>
            <a:r>
              <a:rPr lang="en-US" dirty="0"/>
              <a:t>&gt;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 and V</a:t>
            </a:r>
            <a:r>
              <a:rPr lang="en-US" baseline="-25000" dirty="0"/>
              <a:t>DS</a:t>
            </a:r>
            <a:r>
              <a:rPr lang="en-US" dirty="0"/>
              <a:t> small</a:t>
            </a:r>
            <a:endParaRPr lang="en-US" baseline="-25000" dirty="0"/>
          </a:p>
          <a:p>
            <a:r>
              <a:rPr lang="en-US" dirty="0"/>
              <a:t>V</a:t>
            </a:r>
            <a:r>
              <a:rPr lang="en-US" baseline="-25000" dirty="0"/>
              <a:t>GS</a:t>
            </a:r>
            <a:r>
              <a:rPr lang="en-US" dirty="0"/>
              <a:t> fixed </a:t>
            </a:r>
            <a:r>
              <a:rPr lang="en-US" dirty="0">
                <a:sym typeface="Wingdings" charset="2"/>
              </a:rPr>
              <a:t> looks like resistor</a:t>
            </a:r>
          </a:p>
          <a:p>
            <a:pPr lvl="1"/>
            <a:r>
              <a:rPr lang="en-US" dirty="0">
                <a:sym typeface="Wingdings" charset="2"/>
              </a:rPr>
              <a:t>Current linear in </a:t>
            </a:r>
            <a:r>
              <a:rPr lang="en-US" dirty="0"/>
              <a:t>V</a:t>
            </a:r>
            <a:r>
              <a:rPr lang="en-US" baseline="-25000" dirty="0"/>
              <a:t>DS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532447"/>
              </p:ext>
            </p:extLst>
          </p:nvPr>
        </p:nvGraphicFramePr>
        <p:xfrm>
          <a:off x="1465262" y="2971800"/>
          <a:ext cx="6307138" cy="29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" name="Equation" r:id="rId3" imgW="2311400" imgH="1079500" progId="Equation.3">
                  <p:embed/>
                </p:oleObj>
              </mc:Choice>
              <mc:Fallback>
                <p:oleObj name="Equation" r:id="rId3" imgW="2311400" imgH="1079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2" y="2971800"/>
                        <a:ext cx="6307138" cy="294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45F67CA-E292-6D4D-ADC4-91C50E3EB8C6}"/>
              </a:ext>
            </a:extLst>
          </p:cNvPr>
          <p:cNvSpPr/>
          <p:nvPr/>
        </p:nvSpPr>
        <p:spPr bwMode="auto">
          <a:xfrm>
            <a:off x="685800" y="4343400"/>
            <a:ext cx="6781800" cy="15240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81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Region</a:t>
            </a:r>
          </a:p>
        </p:txBody>
      </p:sp>
      <p:sp>
        <p:nvSpPr>
          <p:cNvPr id="2867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baseline="-25000" dirty="0"/>
              <a:t>GS</a:t>
            </a:r>
            <a:r>
              <a:rPr lang="en-US" dirty="0"/>
              <a:t>&gt;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 and V</a:t>
            </a:r>
            <a:r>
              <a:rPr lang="en-US" baseline="-25000" dirty="0"/>
              <a:t>DS</a:t>
            </a:r>
            <a:r>
              <a:rPr lang="en-US" dirty="0"/>
              <a:t> small</a:t>
            </a:r>
            <a:endParaRPr lang="en-US" baseline="-25000" dirty="0"/>
          </a:p>
          <a:p>
            <a:r>
              <a:rPr lang="en-US" dirty="0"/>
              <a:t>V</a:t>
            </a:r>
            <a:r>
              <a:rPr lang="en-US" baseline="-25000" dirty="0"/>
              <a:t>GS</a:t>
            </a:r>
            <a:r>
              <a:rPr lang="en-US" dirty="0"/>
              <a:t> fixed </a:t>
            </a:r>
            <a:r>
              <a:rPr lang="en-US" dirty="0">
                <a:sym typeface="Wingdings" charset="2"/>
              </a:rPr>
              <a:t> looks like resistor</a:t>
            </a:r>
          </a:p>
          <a:p>
            <a:pPr lvl="1"/>
            <a:r>
              <a:rPr lang="en-US" dirty="0">
                <a:sym typeface="Wingdings" charset="2"/>
              </a:rPr>
              <a:t>Current linear in </a:t>
            </a:r>
            <a:r>
              <a:rPr lang="en-US" dirty="0"/>
              <a:t>V</a:t>
            </a:r>
            <a:r>
              <a:rPr lang="en-US" baseline="-25000" dirty="0"/>
              <a:t>DS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1465262" y="2971800"/>
          <a:ext cx="6307138" cy="294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Equation" r:id="rId3" imgW="2311400" imgH="1079500" progId="Equation.3">
                  <p:embed/>
                </p:oleObj>
              </mc:Choice>
              <mc:Fallback>
                <p:oleObj name="Equation" r:id="rId3" imgW="2311400" imgH="1079500" progId="Equation.3">
                  <p:embed/>
                  <p:pic>
                    <p:nvPicPr>
                      <p:cNvPr id="2867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262" y="2971800"/>
                        <a:ext cx="6307138" cy="294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6934200" y="2743200"/>
            <a:ext cx="914400" cy="1371600"/>
          </a:xfrm>
          <a:prstGeom prst="straightConnector1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7620000" y="2286000"/>
            <a:ext cx="576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~0</a:t>
            </a:r>
          </a:p>
        </p:txBody>
      </p:sp>
    </p:spTree>
    <p:extLst>
      <p:ext uri="{BB962C8B-B14F-4D97-AF65-F5344CB8AC3E}">
        <p14:creationId xmlns:p14="http://schemas.microsoft.com/office/powerpoint/2010/main" val="507012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– IV Characteristics</a:t>
            </a:r>
          </a:p>
        </p:txBody>
      </p:sp>
      <p:pic>
        <p:nvPicPr>
          <p:cNvPr id="2048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447800"/>
            <a:ext cx="66294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3505200" y="60960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DS</a:t>
            </a:r>
            <a:endParaRPr lang="en-US" sz="2800" baseline="-25000" dirty="0">
              <a:latin typeface="Times"/>
              <a:cs typeface="Times"/>
            </a:endParaRP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-381000" y="30480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I</a:t>
            </a:r>
            <a:r>
              <a:rPr lang="en-US" sz="2800" i="1" baseline="-25000" dirty="0">
                <a:latin typeface="Times"/>
                <a:cs typeface="Times"/>
              </a:rPr>
              <a:t>DS</a:t>
            </a:r>
            <a:endParaRPr lang="en-US" sz="2800" baseline="-25000" dirty="0">
              <a:latin typeface="Times"/>
              <a:cs typeface="Times"/>
            </a:endParaRP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543800" y="28194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GS </a:t>
            </a:r>
            <a:r>
              <a:rPr lang="en-US" sz="2800" i="1" dirty="0">
                <a:latin typeface="Times"/>
                <a:cs typeface="Times"/>
              </a:rPr>
              <a:t>-</a:t>
            </a:r>
            <a:r>
              <a:rPr lang="en-US" sz="2800" i="1" dirty="0" err="1">
                <a:latin typeface="Times"/>
                <a:cs typeface="Times"/>
              </a:rPr>
              <a:t>V</a:t>
            </a:r>
            <a:r>
              <a:rPr lang="en-US" sz="2800" i="1" baseline="-25000" dirty="0" err="1">
                <a:latin typeface="Times"/>
                <a:cs typeface="Times"/>
              </a:rPr>
              <a:t>th</a:t>
            </a:r>
            <a:endParaRPr lang="en-US" sz="2800" baseline="-25000" dirty="0">
              <a:latin typeface="Times"/>
              <a:cs typeface="Times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7010400" y="1828800"/>
            <a:ext cx="838200" cy="914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7010400" y="3124200"/>
            <a:ext cx="6096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7010400" y="3352800"/>
            <a:ext cx="685800" cy="838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7010400" y="3505200"/>
            <a:ext cx="914400" cy="1219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7010400" y="2743200"/>
            <a:ext cx="685800" cy="15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7086600" y="3505200"/>
            <a:ext cx="1066800" cy="1600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4419600" y="3657600"/>
            <a:ext cx="2286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DS </a:t>
            </a:r>
            <a:r>
              <a:rPr lang="en-US" sz="2800" dirty="0">
                <a:latin typeface="Times"/>
                <a:cs typeface="Times"/>
              </a:rPr>
              <a:t>≥</a:t>
            </a: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GS </a:t>
            </a:r>
            <a:r>
              <a:rPr lang="en-US" sz="2800" i="1" dirty="0">
                <a:latin typeface="Times"/>
                <a:cs typeface="Times"/>
              </a:rPr>
              <a:t>-V</a:t>
            </a:r>
            <a:r>
              <a:rPr lang="en-US" sz="2800" i="1" baseline="-25000" dirty="0">
                <a:latin typeface="Times"/>
                <a:cs typeface="Times"/>
              </a:rPr>
              <a:t>TH</a:t>
            </a:r>
            <a:endParaRPr lang="en-US" sz="2800" baseline="-25000" dirty="0">
              <a:latin typeface="Times"/>
              <a:cs typeface="Times"/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1905000" y="1752600"/>
            <a:ext cx="2286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DS </a:t>
            </a:r>
            <a:r>
              <a:rPr lang="en-US" sz="2800" i="1" dirty="0">
                <a:latin typeface="Times"/>
                <a:cs typeface="Times"/>
              </a:rPr>
              <a:t>&lt;V</a:t>
            </a:r>
            <a:r>
              <a:rPr lang="en-US" sz="2800" i="1" baseline="-25000" dirty="0">
                <a:latin typeface="Times"/>
                <a:cs typeface="Times"/>
              </a:rPr>
              <a:t>GS </a:t>
            </a:r>
            <a:r>
              <a:rPr lang="en-US" sz="2800" i="1" dirty="0">
                <a:latin typeface="Times"/>
                <a:cs typeface="Times"/>
              </a:rPr>
              <a:t>-V</a:t>
            </a:r>
            <a:r>
              <a:rPr lang="en-US" sz="2800" i="1" baseline="-25000" dirty="0">
                <a:latin typeface="Times"/>
                <a:cs typeface="Times"/>
              </a:rPr>
              <a:t>TH</a:t>
            </a:r>
            <a:endParaRPr lang="en-US" sz="2800" baseline="-25000" dirty="0">
              <a:latin typeface="Times"/>
              <a:cs typeface="Time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8288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095225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Reference: I</a:t>
            </a:r>
            <a:r>
              <a:rPr lang="en-US" baseline="-25000" dirty="0">
                <a:solidFill>
                  <a:srgbClr val="FF6600"/>
                </a:solidFill>
              </a:rPr>
              <a:t>ds</a:t>
            </a:r>
            <a:r>
              <a:rPr lang="en-US" dirty="0">
                <a:solidFill>
                  <a:srgbClr val="FF6600"/>
                </a:solidFill>
              </a:rPr>
              <a:t> for single transistor with </a:t>
            </a:r>
            <a:r>
              <a:rPr lang="en-US" dirty="0" err="1">
                <a:solidFill>
                  <a:srgbClr val="FF6600"/>
                </a:solidFill>
              </a:rPr>
              <a:t>Vgs</a:t>
            </a:r>
            <a:r>
              <a:rPr lang="en-US" dirty="0">
                <a:solidFill>
                  <a:srgbClr val="FF6600"/>
                </a:solidFill>
              </a:rPr>
              <a:t> and </a:t>
            </a:r>
            <a:r>
              <a:rPr lang="en-US" dirty="0" err="1">
                <a:solidFill>
                  <a:srgbClr val="FF6600"/>
                </a:solidFill>
              </a:rPr>
              <a:t>Vds</a:t>
            </a:r>
            <a:r>
              <a:rPr lang="en-US" dirty="0">
                <a:solidFill>
                  <a:srgbClr val="FF6600"/>
                </a:solidFill>
              </a:rPr>
              <a:t> bias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813340-75C5-074A-983E-D0EA87EE8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93" y="2286000"/>
            <a:ext cx="353147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1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</a:t>
            </a:r>
            <a:r>
              <a:rPr lang="en-US" baseline="-25000" dirty="0">
                <a:solidFill>
                  <a:srgbClr val="FF6600"/>
                </a:solidFill>
              </a:rPr>
              <a:t>ds</a:t>
            </a:r>
            <a:r>
              <a:rPr lang="en-US" dirty="0">
                <a:solidFill>
                  <a:srgbClr val="FF6600"/>
                </a:solidFill>
              </a:rPr>
              <a:t> for identical transistors in parallel?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0" y="2133600"/>
            <a:ext cx="4114800" cy="3915918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15C56A-6190-A94B-ADD7-505771F92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29000"/>
            <a:ext cx="1905000" cy="17264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EA83A0-33D0-D64F-9D03-1058BD248F91}"/>
              </a:ext>
            </a:extLst>
          </p:cNvPr>
          <p:cNvSpPr txBox="1"/>
          <p:nvPr/>
        </p:nvSpPr>
        <p:spPr>
          <a:xfrm>
            <a:off x="435023" y="2893367"/>
            <a:ext cx="1644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1"/>
                </a:solidFill>
              </a:rPr>
              <a:t>Reference: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E051B0-2DCA-534B-BC83-11CCAD2A2460}"/>
              </a:ext>
            </a:extLst>
          </p:cNvPr>
          <p:cNvSpPr/>
          <p:nvPr/>
        </p:nvSpPr>
        <p:spPr bwMode="auto">
          <a:xfrm>
            <a:off x="-304800" y="2819400"/>
            <a:ext cx="2895600" cy="251460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96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057400"/>
            <a:ext cx="3898900" cy="3851681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</a:t>
            </a:r>
            <a:r>
              <a:rPr lang="en-US" baseline="-25000" dirty="0">
                <a:solidFill>
                  <a:srgbClr val="FF6600"/>
                </a:solidFill>
              </a:rPr>
              <a:t>ds</a:t>
            </a:r>
            <a:r>
              <a:rPr lang="en-US" dirty="0">
                <a:solidFill>
                  <a:srgbClr val="FF6600"/>
                </a:solidFill>
              </a:rPr>
              <a:t> for identical transistors in series?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Vds</a:t>
            </a:r>
            <a:r>
              <a:rPr lang="en-US" dirty="0"/>
              <a:t> small)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19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78A67E-7865-9A47-9224-81FADF14A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29000"/>
            <a:ext cx="1905000" cy="17264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0367880-D909-574B-AAC5-716241D70D50}"/>
              </a:ext>
            </a:extLst>
          </p:cNvPr>
          <p:cNvSpPr txBox="1"/>
          <p:nvPr/>
        </p:nvSpPr>
        <p:spPr>
          <a:xfrm>
            <a:off x="435023" y="2893367"/>
            <a:ext cx="1644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1"/>
                </a:solidFill>
              </a:rPr>
              <a:t>Reference: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40A562-F35C-EF42-A8CD-6A6132A5381C}"/>
              </a:ext>
            </a:extLst>
          </p:cNvPr>
          <p:cNvSpPr/>
          <p:nvPr/>
        </p:nvSpPr>
        <p:spPr bwMode="auto">
          <a:xfrm>
            <a:off x="-304800" y="2819400"/>
            <a:ext cx="2895600" cy="2514600"/>
          </a:xfrm>
          <a:prstGeom prst="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0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 Transistor Topology</a:t>
            </a:r>
          </a:p>
          <a:p>
            <a:r>
              <a:rPr lang="en-US" dirty="0"/>
              <a:t>Threshold</a:t>
            </a:r>
          </a:p>
          <a:p>
            <a:r>
              <a:rPr lang="en-US" dirty="0"/>
              <a:t>Operating Regions</a:t>
            </a:r>
          </a:p>
          <a:p>
            <a:pPr lvl="1"/>
            <a:r>
              <a:rPr lang="en-US" dirty="0"/>
              <a:t>Resistive</a:t>
            </a:r>
          </a:p>
          <a:p>
            <a:pPr lvl="1"/>
            <a:r>
              <a:rPr lang="en-US" dirty="0"/>
              <a:t>Saturation</a:t>
            </a:r>
          </a:p>
          <a:p>
            <a:pPr lvl="1"/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Subthreshold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(next class)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Velocity Saturation (next class)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428034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Channel Length (L)</a:t>
            </a:r>
          </a:p>
          <a:p>
            <a:r>
              <a:rPr lang="en-US" sz="2800"/>
              <a:t>Channel Width (W)</a:t>
            </a:r>
          </a:p>
          <a:p>
            <a:r>
              <a:rPr lang="en-US" sz="2800"/>
              <a:t>Oxide Thickness (T</a:t>
            </a:r>
            <a:r>
              <a:rPr lang="en-US" sz="2800" baseline="-25000"/>
              <a:t>ox</a:t>
            </a:r>
            <a:r>
              <a:rPr lang="en-US" sz="2800"/>
              <a:t>)</a:t>
            </a:r>
          </a:p>
          <a:p>
            <a:endParaRPr lang="en-US" sz="2800"/>
          </a:p>
        </p:txBody>
      </p:sp>
      <p:pic>
        <p:nvPicPr>
          <p:cNvPr id="30726" name="Picture 4" descr="mosfet_medi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209800"/>
            <a:ext cx="3876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4713" y="0"/>
            <a:ext cx="31892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3600" y="4732338"/>
            <a:ext cx="56324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918152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</a:t>
            </a:r>
            <a:r>
              <a:rPr lang="en-US" baseline="-25000"/>
              <a:t>drawn</a:t>
            </a:r>
            <a:r>
              <a:rPr lang="en-US"/>
              <a:t> vs. L</a:t>
            </a:r>
            <a:r>
              <a:rPr lang="en-US" baseline="-25000"/>
              <a:t>effective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Doping not perfectly straight</a:t>
            </a:r>
          </a:p>
          <a:p>
            <a:r>
              <a:rPr lang="en-US"/>
              <a:t>Spreads under gate</a:t>
            </a:r>
          </a:p>
          <a:p>
            <a:r>
              <a:rPr lang="en-US"/>
              <a:t>Effective L smaller than draw gate width</a:t>
            </a:r>
          </a:p>
        </p:txBody>
      </p:sp>
      <p:pic>
        <p:nvPicPr>
          <p:cNvPr id="3379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124200"/>
            <a:ext cx="45561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02490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Transistor Strength (W/L)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099334"/>
              </p:ext>
            </p:extLst>
          </p:nvPr>
        </p:nvGraphicFramePr>
        <p:xfrm>
          <a:off x="1381125" y="4572000"/>
          <a:ext cx="6307138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" name="Equation" r:id="rId3" imgW="2311400" imgH="469900" progId="Equation.3">
                  <p:embed/>
                </p:oleObj>
              </mc:Choice>
              <mc:Fallback>
                <p:oleObj name="Equation" r:id="rId3" imgW="2311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572000"/>
                        <a:ext cx="6307138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5" name="Picture 4" descr="mosfet_medi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91000" y="1600200"/>
            <a:ext cx="38766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59465"/>
              </p:ext>
            </p:extLst>
          </p:nvPr>
        </p:nvGraphicFramePr>
        <p:xfrm>
          <a:off x="1219200" y="2057400"/>
          <a:ext cx="18637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" name="Equation" r:id="rId6" imgW="660400" imgH="393700" progId="Equation.3">
                  <p:embed/>
                </p:oleObj>
              </mc:Choice>
              <mc:Fallback>
                <p:oleObj name="Equation" r:id="rId6" imgW="660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57400"/>
                        <a:ext cx="1863725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3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726409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Transistor Strength (W/L)</a:t>
            </a:r>
          </a:p>
        </p:txBody>
      </p:sp>
      <p:sp>
        <p:nvSpPr>
          <p:cNvPr id="307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Shape dependence match Resistance intuition</a:t>
            </a:r>
          </a:p>
          <a:p>
            <a:pPr lvl="1"/>
            <a:r>
              <a:rPr lang="en-US" dirty="0"/>
              <a:t>Wider = parallel resistors </a:t>
            </a:r>
            <a:r>
              <a:rPr lang="en-US" dirty="0">
                <a:sym typeface="Wingdings" charset="2"/>
              </a:rPr>
              <a:t> decrease R</a:t>
            </a:r>
          </a:p>
          <a:p>
            <a:pPr lvl="1"/>
            <a:r>
              <a:rPr lang="en-US" dirty="0">
                <a:sym typeface="Wingdings" charset="2"/>
              </a:rPr>
              <a:t>Longer = series resistors  increase R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2808343"/>
              </p:ext>
            </p:extLst>
          </p:nvPr>
        </p:nvGraphicFramePr>
        <p:xfrm>
          <a:off x="1381125" y="4572000"/>
          <a:ext cx="63071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" name="Equation" r:id="rId3" imgW="2311400" imgH="469900" progId="Equation.3">
                  <p:embed/>
                </p:oleObj>
              </mc:Choice>
              <mc:Fallback>
                <p:oleObj name="Equation" r:id="rId3" imgW="23114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25" y="4572000"/>
                        <a:ext cx="6307138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333683"/>
              </p:ext>
            </p:extLst>
          </p:nvPr>
        </p:nvGraphicFramePr>
        <p:xfrm>
          <a:off x="3505200" y="2819400"/>
          <a:ext cx="1947862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" name="Equation" r:id="rId5" imgW="495300" imgH="355600" progId="Equation.3">
                  <p:embed/>
                </p:oleObj>
              </mc:Choice>
              <mc:Fallback>
                <p:oleObj name="Equation" r:id="rId5" imgW="4953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819400"/>
                        <a:ext cx="1947862" cy="139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76797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 bldLvl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895600"/>
            <a:ext cx="80708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Channel Voltage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channel as resistor</a:t>
            </a:r>
          </a:p>
          <a:p>
            <a:r>
              <a:rPr lang="en-US" dirty="0"/>
              <a:t>Voltage varies along channel</a:t>
            </a:r>
          </a:p>
          <a:p>
            <a:pPr lvl="1"/>
            <a:endParaRPr lang="en-US" baseline="-250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76242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is voltage in the middle of a resistive medium?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Relative to V1 and V2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halfway between terminals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19400"/>
            <a:ext cx="6616700" cy="2987124"/>
          </a:xfrm>
          <a:prstGeom prst="rect">
            <a:avLst/>
          </a:prstGeom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517361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505200"/>
            <a:ext cx="80708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Channel Voltage</a:t>
            </a:r>
          </a:p>
        </p:txBody>
      </p:sp>
      <p:sp>
        <p:nvSpPr>
          <p:cNvPr id="3277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Think of channel as resistor</a:t>
            </a:r>
          </a:p>
          <a:p>
            <a:r>
              <a:rPr lang="en-US" dirty="0"/>
              <a:t>Voltage varies along channel</a:t>
            </a:r>
          </a:p>
          <a:p>
            <a:pPr lvl="1"/>
            <a:r>
              <a:rPr lang="en-US" dirty="0"/>
              <a:t>Serves as a voltage divider between V</a:t>
            </a:r>
            <a:r>
              <a:rPr lang="en-US" baseline="-25000" dirty="0"/>
              <a:t>S</a:t>
            </a:r>
            <a:r>
              <a:rPr lang="en-US" dirty="0"/>
              <a:t> and V</a:t>
            </a:r>
            <a:r>
              <a:rPr lang="en-US" baseline="-25000" dirty="0"/>
              <a:t>D</a:t>
            </a:r>
          </a:p>
          <a:p>
            <a:pPr lvl="1"/>
            <a:endParaRPr lang="en-US" baseline="-250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89215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46225"/>
            <a:ext cx="80708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along Channel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8382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does voltage along the channel look like?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92716" y="1676400"/>
            <a:ext cx="2413752" cy="3738265"/>
            <a:chOff x="3168916" y="2819400"/>
            <a:chExt cx="2413752" cy="3738265"/>
          </a:xfrm>
        </p:grpSpPr>
        <p:cxnSp>
          <p:nvCxnSpPr>
            <p:cNvPr id="9" name="Straight Connector 8"/>
            <p:cNvCxnSpPr/>
            <p:nvPr/>
          </p:nvCxnSpPr>
          <p:spPr bwMode="auto">
            <a:xfrm rot="5400000">
              <a:off x="1905000" y="4419600"/>
              <a:ext cx="3200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3658394" y="4418806"/>
              <a:ext cx="3200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505200" y="5562600"/>
              <a:ext cx="1752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168916" y="6096000"/>
              <a:ext cx="728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x</a:t>
              </a:r>
              <a:r>
                <a:rPr lang="en-US" sz="2400" dirty="0"/>
                <a:t>=0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68560" y="6096000"/>
              <a:ext cx="7141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x</a:t>
              </a:r>
              <a:r>
                <a:rPr lang="en-US" sz="2400" dirty="0"/>
                <a:t>=L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514600" y="5562600"/>
            <a:ext cx="3310354" cy="1146671"/>
            <a:chOff x="2514600" y="5563394"/>
            <a:chExt cx="3310354" cy="1146671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5400000">
              <a:off x="2895600" y="60960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429000" y="6629400"/>
              <a:ext cx="1752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5486400" y="62484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x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514600" y="5791200"/>
              <a:ext cx="765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V(x</a:t>
              </a:r>
              <a:r>
                <a:rPr lang="en-US" sz="2400" dirty="0"/>
                <a:t>)</a:t>
              </a:r>
            </a:p>
          </p:txBody>
        </p:sp>
      </p:grpSp>
      <p:sp>
        <p:nvSpPr>
          <p:cNvPr id="2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24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11464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46225"/>
            <a:ext cx="80708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685800" y="1143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What does voltage along the channel look like?</a:t>
            </a:r>
          </a:p>
        </p:txBody>
      </p:sp>
      <p:cxnSp>
        <p:nvCxnSpPr>
          <p:cNvPr id="30" name="Straight Connector 29"/>
          <p:cNvCxnSpPr>
            <a:stCxn id="27" idx="6"/>
            <a:endCxn id="28" idx="6"/>
          </p:cNvCxnSpPr>
          <p:nvPr/>
        </p:nvCxnSpPr>
        <p:spPr bwMode="auto">
          <a:xfrm flipV="1">
            <a:off x="3505200" y="5867400"/>
            <a:ext cx="1828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along Channel</a:t>
            </a:r>
          </a:p>
        </p:txBody>
      </p:sp>
      <p:grpSp>
        <p:nvGrpSpPr>
          <p:cNvPr id="8" name="Group 14"/>
          <p:cNvGrpSpPr/>
          <p:nvPr/>
        </p:nvGrpSpPr>
        <p:grpSpPr>
          <a:xfrm>
            <a:off x="3092716" y="1676400"/>
            <a:ext cx="2413752" cy="3738265"/>
            <a:chOff x="3168916" y="2819400"/>
            <a:chExt cx="2413752" cy="3738265"/>
          </a:xfrm>
        </p:grpSpPr>
        <p:cxnSp>
          <p:nvCxnSpPr>
            <p:cNvPr id="9" name="Straight Connector 8"/>
            <p:cNvCxnSpPr/>
            <p:nvPr/>
          </p:nvCxnSpPr>
          <p:spPr bwMode="auto">
            <a:xfrm rot="5400000">
              <a:off x="1905000" y="4419600"/>
              <a:ext cx="3200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3658394" y="4418806"/>
              <a:ext cx="3200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505200" y="5562600"/>
              <a:ext cx="1752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168916" y="6096000"/>
              <a:ext cx="728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x</a:t>
              </a:r>
              <a:r>
                <a:rPr lang="en-US" sz="2400" dirty="0"/>
                <a:t>=0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68560" y="6096000"/>
              <a:ext cx="7141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x</a:t>
              </a:r>
              <a:r>
                <a:rPr lang="en-US" sz="2400" dirty="0"/>
                <a:t>=L</a:t>
              </a:r>
            </a:p>
          </p:txBody>
        </p:sp>
      </p:grpSp>
      <p:grpSp>
        <p:nvGrpSpPr>
          <p:cNvPr id="11" name="Group 21"/>
          <p:cNvGrpSpPr/>
          <p:nvPr/>
        </p:nvGrpSpPr>
        <p:grpSpPr>
          <a:xfrm>
            <a:off x="1447800" y="5563394"/>
            <a:ext cx="4377154" cy="1146671"/>
            <a:chOff x="1447800" y="5563394"/>
            <a:chExt cx="4377154" cy="1146671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5400000">
              <a:off x="2895600" y="60960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429000" y="6629400"/>
              <a:ext cx="1752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5486400" y="62484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x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7800" y="5791200"/>
              <a:ext cx="765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V(x</a:t>
              </a:r>
              <a:r>
                <a:rPr lang="en-US" sz="2400" dirty="0"/>
                <a:t>)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06120" y="6096000"/>
            <a:ext cx="50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30596" y="5562600"/>
            <a:ext cx="53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Vd</a:t>
            </a:r>
            <a:endParaRPr lang="en-US" sz="2400" dirty="0"/>
          </a:p>
        </p:txBody>
      </p:sp>
      <p:cxnSp>
        <p:nvCxnSpPr>
          <p:cNvPr id="25" name="Straight Connector 24"/>
          <p:cNvCxnSpPr>
            <a:stCxn id="22" idx="3"/>
          </p:cNvCxnSpPr>
          <p:nvPr/>
        </p:nvCxnSpPr>
        <p:spPr bwMode="auto">
          <a:xfrm flipV="1">
            <a:off x="3411787" y="6324601"/>
            <a:ext cx="1769813" cy="2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3429000" y="5867400"/>
            <a:ext cx="1759293" cy="22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3352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181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8939" y="5132752"/>
            <a:ext cx="184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75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46225"/>
            <a:ext cx="80708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685800" y="1143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rgbClr val="FF6600"/>
                </a:solidFill>
              </a:rPr>
              <a:t>What does voltage along the channel look like?</a:t>
            </a:r>
          </a:p>
        </p:txBody>
      </p:sp>
      <p:cxnSp>
        <p:nvCxnSpPr>
          <p:cNvPr id="30" name="Straight Connector 29"/>
          <p:cNvCxnSpPr>
            <a:stCxn id="27" idx="6"/>
            <a:endCxn id="28" idx="6"/>
          </p:cNvCxnSpPr>
          <p:nvPr/>
        </p:nvCxnSpPr>
        <p:spPr bwMode="auto">
          <a:xfrm flipV="1">
            <a:off x="3505200" y="5867400"/>
            <a:ext cx="1828800" cy="457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along Channel</a:t>
            </a:r>
          </a:p>
        </p:txBody>
      </p:sp>
      <p:grpSp>
        <p:nvGrpSpPr>
          <p:cNvPr id="8" name="Group 14"/>
          <p:cNvGrpSpPr/>
          <p:nvPr/>
        </p:nvGrpSpPr>
        <p:grpSpPr>
          <a:xfrm>
            <a:off x="3092716" y="1676400"/>
            <a:ext cx="2413752" cy="3738265"/>
            <a:chOff x="3168916" y="2819400"/>
            <a:chExt cx="2413752" cy="3738265"/>
          </a:xfrm>
        </p:grpSpPr>
        <p:cxnSp>
          <p:nvCxnSpPr>
            <p:cNvPr id="9" name="Straight Connector 8"/>
            <p:cNvCxnSpPr/>
            <p:nvPr/>
          </p:nvCxnSpPr>
          <p:spPr bwMode="auto">
            <a:xfrm rot="5400000">
              <a:off x="1905000" y="4419600"/>
              <a:ext cx="3200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3658394" y="4418806"/>
              <a:ext cx="32004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505200" y="5562600"/>
              <a:ext cx="1752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168916" y="6096000"/>
              <a:ext cx="7289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x</a:t>
              </a:r>
              <a:r>
                <a:rPr lang="en-US" sz="2400" dirty="0"/>
                <a:t>=0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68560" y="6096000"/>
              <a:ext cx="7141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x</a:t>
              </a:r>
              <a:r>
                <a:rPr lang="en-US" sz="2400" dirty="0"/>
                <a:t>=L</a:t>
              </a:r>
            </a:p>
          </p:txBody>
        </p:sp>
      </p:grpSp>
      <p:grpSp>
        <p:nvGrpSpPr>
          <p:cNvPr id="11" name="Group 21"/>
          <p:cNvGrpSpPr/>
          <p:nvPr/>
        </p:nvGrpSpPr>
        <p:grpSpPr>
          <a:xfrm>
            <a:off x="1447800" y="5563394"/>
            <a:ext cx="4377154" cy="1146671"/>
            <a:chOff x="1447800" y="5563394"/>
            <a:chExt cx="4377154" cy="1146671"/>
          </a:xfrm>
        </p:grpSpPr>
        <p:cxnSp>
          <p:nvCxnSpPr>
            <p:cNvPr id="17" name="Straight Connector 16"/>
            <p:cNvCxnSpPr/>
            <p:nvPr/>
          </p:nvCxnSpPr>
          <p:spPr bwMode="auto">
            <a:xfrm rot="5400000">
              <a:off x="2895600" y="60960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3429000" y="6629400"/>
              <a:ext cx="1752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TextBox 19"/>
            <p:cNvSpPr txBox="1"/>
            <p:nvPr/>
          </p:nvSpPr>
          <p:spPr>
            <a:xfrm>
              <a:off x="5486400" y="62484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x</a:t>
              </a:r>
              <a:endParaRPr lang="en-US" sz="2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47800" y="5791200"/>
              <a:ext cx="7658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V(x</a:t>
              </a:r>
              <a:r>
                <a:rPr lang="en-US" sz="2400" dirty="0"/>
                <a:t>)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906120" y="6096000"/>
            <a:ext cx="505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830596" y="5562600"/>
            <a:ext cx="53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Vd</a:t>
            </a:r>
            <a:endParaRPr lang="en-US" sz="2400" dirty="0"/>
          </a:p>
        </p:txBody>
      </p:sp>
      <p:cxnSp>
        <p:nvCxnSpPr>
          <p:cNvPr id="25" name="Straight Connector 24"/>
          <p:cNvCxnSpPr>
            <a:stCxn id="22" idx="3"/>
          </p:cNvCxnSpPr>
          <p:nvPr/>
        </p:nvCxnSpPr>
        <p:spPr bwMode="auto">
          <a:xfrm flipV="1">
            <a:off x="3411787" y="6324601"/>
            <a:ext cx="1769813" cy="22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3429000" y="5867400"/>
            <a:ext cx="1759293" cy="223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3352800" y="6248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5181600" y="5791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29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3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8939" y="5132752"/>
            <a:ext cx="184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816244"/>
              </p:ext>
            </p:extLst>
          </p:nvPr>
        </p:nvGraphicFramePr>
        <p:xfrm>
          <a:off x="5921375" y="4778375"/>
          <a:ext cx="309245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8" name="Equation" r:id="rId4" imgW="1981200" imgH="1104900" progId="Equation.3">
                  <p:embed/>
                </p:oleObj>
              </mc:Choice>
              <mc:Fallback>
                <p:oleObj name="Equation" r:id="rId4" imgW="1981200" imgH="1104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21375" y="4778375"/>
                        <a:ext cx="3092450" cy="172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29F1ED-3CE4-6C4E-B0F0-97E6862676E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072187" y="6220779"/>
                <a:ext cx="2917406" cy="4594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𝐷𝑆</m:t>
                              </m:r>
                            </m:sub>
                          </m:sSub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29F1ED-3CE4-6C4E-B0F0-97E6862676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187" y="6220779"/>
                <a:ext cx="2917406" cy="459421"/>
              </a:xfrm>
              <a:prstGeom prst="rect">
                <a:avLst/>
              </a:prstGeom>
              <a:blipFill>
                <a:blip r:embed="rId6"/>
                <a:stretch>
                  <a:fillRect t="-263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09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– MOS model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50910" y="990600"/>
            <a:ext cx="3991897" cy="1965158"/>
            <a:chOff x="4876800" y="1879600"/>
            <a:chExt cx="3886200" cy="1778000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 rotWithShape="1">
            <a:blip r:embed="rId2"/>
            <a:srcRect t="27644"/>
            <a:stretch/>
          </p:blipFill>
          <p:spPr bwMode="auto">
            <a:xfrm>
              <a:off x="4876800" y="2260843"/>
              <a:ext cx="3886200" cy="1396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5715000" y="2794000"/>
              <a:ext cx="23622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semiconductor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24600" y="1879600"/>
              <a:ext cx="1143000" cy="533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gate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0" y="2413000"/>
              <a:ext cx="1143000" cy="533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source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81600" y="2413000"/>
              <a:ext cx="1143000" cy="533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latin typeface="+mn-lt"/>
                </a:rPr>
                <a:t>drain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74751" y="5486400"/>
            <a:ext cx="12937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NMOS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66111" y="4826000"/>
            <a:ext cx="12460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PMOS</a:t>
            </a:r>
          </a:p>
        </p:txBody>
      </p:sp>
      <p:pic>
        <p:nvPicPr>
          <p:cNvPr id="29" name="Picture 7">
            <a:extLst>
              <a:ext uri="{FF2B5EF4-FFF2-40B4-BE49-F238E27FC236}">
                <a16:creationId xmlns:a16="http://schemas.microsoft.com/office/drawing/2014/main" id="{A2D21D1F-3195-544B-80B7-832AA551B2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09" y="3556000"/>
            <a:ext cx="3886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3FD7045E-AF4B-BC45-99A2-334C38B0B0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4495" y="3581400"/>
            <a:ext cx="38862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5">
            <a:extLst>
              <a:ext uri="{FF2B5EF4-FFF2-40B4-BE49-F238E27FC236}">
                <a16:creationId xmlns:a16="http://schemas.microsoft.com/office/drawing/2014/main" id="{BE1EA2F2-2285-064C-8132-1EFDDA437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072" y="4040496"/>
            <a:ext cx="14350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/>
              <a:t>+ + + + +</a:t>
            </a:r>
          </a:p>
        </p:txBody>
      </p:sp>
      <p:sp>
        <p:nvSpPr>
          <p:cNvPr id="41" name="TextBox 6">
            <a:extLst>
              <a:ext uri="{FF2B5EF4-FFF2-40B4-BE49-F238E27FC236}">
                <a16:creationId xmlns:a16="http://schemas.microsoft.com/office/drawing/2014/main" id="{9F27EE19-2E14-0E40-AE92-0841221C4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967" y="4546600"/>
            <a:ext cx="133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- - - - - - </a:t>
            </a:r>
          </a:p>
        </p:txBody>
      </p:sp>
      <p:sp>
        <p:nvSpPr>
          <p:cNvPr id="42" name="TextBox 13">
            <a:extLst>
              <a:ext uri="{FF2B5EF4-FFF2-40B4-BE49-F238E27FC236}">
                <a16:creationId xmlns:a16="http://schemas.microsoft.com/office/drawing/2014/main" id="{B56EC213-0EBF-574A-9E35-DE034058D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253" y="4038600"/>
            <a:ext cx="133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- - - - - - </a:t>
            </a:r>
          </a:p>
        </p:txBody>
      </p:sp>
      <p:sp>
        <p:nvSpPr>
          <p:cNvPr id="43" name="TextBox 14">
            <a:extLst>
              <a:ext uri="{FF2B5EF4-FFF2-40B4-BE49-F238E27FC236}">
                <a16:creationId xmlns:a16="http://schemas.microsoft.com/office/drawing/2014/main" id="{BF112694-FF13-D546-BC4F-976F4A709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6095" y="4648200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sp>
        <p:nvSpPr>
          <p:cNvPr id="31" name="TextBox 7">
            <a:extLst>
              <a:ext uri="{FF2B5EF4-FFF2-40B4-BE49-F238E27FC236}">
                <a16:creationId xmlns:a16="http://schemas.microsoft.com/office/drawing/2014/main" id="{2FD74E32-A9BC-4A45-8556-049813F49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095" y="47244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32" name="TextBox 7">
            <a:extLst>
              <a:ext uri="{FF2B5EF4-FFF2-40B4-BE49-F238E27FC236}">
                <a16:creationId xmlns:a16="http://schemas.microsoft.com/office/drawing/2014/main" id="{2EA1F370-2703-D247-95FF-93ECB0111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695" y="47244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33" name="TextBox 7">
            <a:extLst>
              <a:ext uri="{FF2B5EF4-FFF2-40B4-BE49-F238E27FC236}">
                <a16:creationId xmlns:a16="http://schemas.microsoft.com/office/drawing/2014/main" id="{5EA25AB0-3296-7745-AEDE-B3FBC780E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2695" y="46482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34" name="TextBox 7">
            <a:extLst>
              <a:ext uri="{FF2B5EF4-FFF2-40B4-BE49-F238E27FC236}">
                <a16:creationId xmlns:a16="http://schemas.microsoft.com/office/drawing/2014/main" id="{00B4FD63-AFBE-0547-84AC-A2D970B3B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7095" y="4724400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35" name="TextBox 7">
            <a:extLst>
              <a:ext uri="{FF2B5EF4-FFF2-40B4-BE49-F238E27FC236}">
                <a16:creationId xmlns:a16="http://schemas.microsoft.com/office/drawing/2014/main" id="{6548D3F4-038B-1E48-92DF-9BDE319BD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570" y="4852888"/>
            <a:ext cx="280878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+    +   +   +   +   +   +   +   + +   +</a:t>
            </a:r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E1113854-1984-E64F-8B5E-536EF561E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8895" y="4675496"/>
            <a:ext cx="20441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Garamond"/>
                <a:cs typeface="Garamond"/>
              </a:rPr>
              <a:t> +   +   +   +   +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EF21AE7C-FE87-A34D-B3A4-D3051840A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5576" y="4672168"/>
            <a:ext cx="915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 -      -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328204-0A14-7C47-8AB6-8F10B46A0C27}"/>
              </a:ext>
            </a:extLst>
          </p:cNvPr>
          <p:cNvSpPr txBox="1"/>
          <p:nvPr/>
        </p:nvSpPr>
        <p:spPr>
          <a:xfrm>
            <a:off x="5815045" y="5486400"/>
            <a:ext cx="12460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PMOS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29468F-5910-AB4B-AE32-D682A6F6C426}"/>
              </a:ext>
            </a:extLst>
          </p:cNvPr>
          <p:cNvSpPr txBox="1"/>
          <p:nvPr/>
        </p:nvSpPr>
        <p:spPr>
          <a:xfrm>
            <a:off x="7482677" y="3603853"/>
            <a:ext cx="16137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Garamond"/>
                <a:cs typeface="Garamond"/>
              </a:rPr>
              <a:t>V</a:t>
            </a:r>
            <a:r>
              <a:rPr lang="en-US" sz="2400" baseline="-25000" dirty="0" err="1">
                <a:latin typeface="Garamond"/>
                <a:cs typeface="Garamond"/>
              </a:rPr>
              <a:t>gs</a:t>
            </a:r>
            <a:r>
              <a:rPr lang="en-US" sz="2400" dirty="0">
                <a:latin typeface="Garamond"/>
                <a:cs typeface="Garamond"/>
              </a:rPr>
              <a:t> negative</a:t>
            </a:r>
          </a:p>
          <a:p>
            <a:r>
              <a:rPr lang="en-US" sz="2400" dirty="0">
                <a:latin typeface="Garamond"/>
                <a:cs typeface="Garamond"/>
              </a:rPr>
              <a:t>Conducts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A659CC-C45C-6B48-95AA-123E43E19BC9}"/>
              </a:ext>
            </a:extLst>
          </p:cNvPr>
          <p:cNvSpPr txBox="1"/>
          <p:nvPr/>
        </p:nvSpPr>
        <p:spPr>
          <a:xfrm>
            <a:off x="2997828" y="3623101"/>
            <a:ext cx="15309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Garamond"/>
                <a:cs typeface="Garamond"/>
              </a:rPr>
              <a:t>V</a:t>
            </a:r>
            <a:r>
              <a:rPr lang="en-US" sz="2400" baseline="-25000" dirty="0" err="1">
                <a:latin typeface="Garamond"/>
                <a:cs typeface="Garamond"/>
              </a:rPr>
              <a:t>gs</a:t>
            </a:r>
            <a:r>
              <a:rPr lang="en-US" sz="2400" baseline="-25000" dirty="0">
                <a:latin typeface="Garamond"/>
                <a:cs typeface="Garamond"/>
              </a:rPr>
              <a:t> </a:t>
            </a:r>
            <a:r>
              <a:rPr lang="en-US" sz="2400" dirty="0">
                <a:latin typeface="Garamond"/>
                <a:cs typeface="Garamond"/>
              </a:rPr>
              <a:t>positive</a:t>
            </a:r>
          </a:p>
          <a:p>
            <a:r>
              <a:rPr lang="en-US" sz="2400" dirty="0">
                <a:latin typeface="Garamond"/>
                <a:cs typeface="Garamond"/>
              </a:rPr>
              <a:t>Conducts</a:t>
            </a:r>
          </a:p>
        </p:txBody>
      </p:sp>
    </p:spTree>
    <p:extLst>
      <p:ext uri="{BB962C8B-B14F-4D97-AF65-F5344CB8AC3E}">
        <p14:creationId xmlns:p14="http://schemas.microsoft.com/office/powerpoint/2010/main" val="1899595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55900"/>
            <a:ext cx="68770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Channel Field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voltage gap V</a:t>
            </a:r>
            <a:r>
              <a:rPr lang="en-US" baseline="-25000" dirty="0"/>
              <a:t>G</a:t>
            </a:r>
            <a:r>
              <a:rPr lang="en-US" dirty="0"/>
              <a:t>-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drops below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, drops out of inversion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3400" y="3581400"/>
            <a:ext cx="469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V</a:t>
            </a:r>
            <a:r>
              <a:rPr lang="en-US" sz="2400" baseline="-25000" dirty="0" err="1"/>
              <a:t>x</a:t>
            </a:r>
            <a:endParaRPr lang="en-US" sz="2400" baseline="-25000" dirty="0"/>
          </a:p>
        </p:txBody>
      </p:sp>
      <p:sp>
        <p:nvSpPr>
          <p:cNvPr id="3" name="Oval 2"/>
          <p:cNvSpPr/>
          <p:nvPr/>
        </p:nvSpPr>
        <p:spPr bwMode="auto">
          <a:xfrm>
            <a:off x="4648200" y="4038600"/>
            <a:ext cx="76200" cy="762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9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755900"/>
            <a:ext cx="68770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Channel Field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voltage gap V</a:t>
            </a:r>
            <a:r>
              <a:rPr lang="en-US" baseline="-25000" dirty="0"/>
              <a:t>G</a:t>
            </a:r>
            <a:r>
              <a:rPr lang="en-US" dirty="0"/>
              <a:t>-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drops below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, drops out of inversion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Saturation Edge: </a:t>
            </a:r>
            <a:r>
              <a:rPr lang="en-US" dirty="0"/>
              <a:t>V</a:t>
            </a:r>
            <a:r>
              <a:rPr lang="en-US" baseline="-25000" dirty="0"/>
              <a:t>DS </a:t>
            </a:r>
            <a:r>
              <a:rPr lang="en-US" dirty="0"/>
              <a:t>= V</a:t>
            </a:r>
            <a:r>
              <a:rPr lang="en-US" baseline="-25000" dirty="0"/>
              <a:t>GS </a:t>
            </a:r>
            <a:r>
              <a:rPr lang="en-US" dirty="0"/>
              <a:t>–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baseline="-25000" dirty="0"/>
              <a:t>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/>
              <a:t>V</a:t>
            </a:r>
            <a:r>
              <a:rPr lang="en-US" baseline="-25000" dirty="0"/>
              <a:t>G </a:t>
            </a:r>
            <a:r>
              <a:rPr lang="en-US" dirty="0"/>
              <a:t>– V</a:t>
            </a:r>
            <a:r>
              <a:rPr lang="en-US" baseline="-25000" dirty="0"/>
              <a:t>X</a:t>
            </a:r>
            <a:r>
              <a:rPr lang="en-US" dirty="0"/>
              <a:t>(@ D)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6600"/>
                </a:solidFill>
              </a:rPr>
              <a:t>?</a:t>
            </a:r>
            <a:r>
              <a:rPr lang="en-US" baseline="-25000" dirty="0"/>
              <a:t>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3581400"/>
            <a:ext cx="469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V</a:t>
            </a:r>
            <a:r>
              <a:rPr lang="en-US" sz="2400" baseline="-25000" dirty="0" err="1"/>
              <a:t>x</a:t>
            </a:r>
            <a:endParaRPr lang="en-US" sz="2400" baseline="-25000" dirty="0"/>
          </a:p>
        </p:txBody>
      </p:sp>
      <p:sp>
        <p:nvSpPr>
          <p:cNvPr id="10" name="Oval 9"/>
          <p:cNvSpPr/>
          <p:nvPr/>
        </p:nvSpPr>
        <p:spPr bwMode="auto">
          <a:xfrm>
            <a:off x="4648200" y="4038600"/>
            <a:ext cx="76200" cy="762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F69595-5448-7B4F-B28C-394625885CE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228600" y="5598004"/>
                <a:ext cx="2917406" cy="574196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)=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𝐷𝑆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F69595-5448-7B4F-B28C-394625885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598004"/>
                <a:ext cx="2917406" cy="574196"/>
              </a:xfrm>
              <a:prstGeom prst="rect">
                <a:avLst/>
              </a:prstGeom>
              <a:blipFill>
                <a:blip r:embed="rId3"/>
                <a:stretch>
                  <a:fillRect b="-12766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0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755900"/>
            <a:ext cx="68770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Channel Field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voltage gap V</a:t>
            </a:r>
            <a:r>
              <a:rPr lang="en-US" baseline="-25000" dirty="0"/>
              <a:t>G</a:t>
            </a:r>
            <a:r>
              <a:rPr lang="en-US" dirty="0"/>
              <a:t>-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drops below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, drops out of inversion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Deep Saturation: </a:t>
            </a:r>
            <a:r>
              <a:rPr lang="en-US" dirty="0"/>
              <a:t>V</a:t>
            </a:r>
            <a:r>
              <a:rPr lang="en-US" baseline="-25000" dirty="0"/>
              <a:t>DS </a:t>
            </a:r>
            <a:r>
              <a:rPr lang="en-US" dirty="0"/>
              <a:t>&gt; V</a:t>
            </a:r>
            <a:r>
              <a:rPr lang="en-US" baseline="-25000" dirty="0"/>
              <a:t>GS </a:t>
            </a:r>
            <a:r>
              <a:rPr lang="en-US" dirty="0"/>
              <a:t>–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baseline="-25000" dirty="0"/>
              <a:t>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/>
              <a:t>V</a:t>
            </a:r>
            <a:r>
              <a:rPr lang="en-US" baseline="-25000" dirty="0"/>
              <a:t>G </a:t>
            </a:r>
            <a:r>
              <a:rPr lang="en-US" dirty="0"/>
              <a:t>– V</a:t>
            </a:r>
            <a:r>
              <a:rPr lang="en-US" baseline="-25000" dirty="0"/>
              <a:t>X</a:t>
            </a:r>
            <a:r>
              <a:rPr lang="en-US" dirty="0"/>
              <a:t>(@ D)</a:t>
            </a:r>
            <a:r>
              <a:rPr lang="en-US" baseline="-25000" dirty="0"/>
              <a:t> </a:t>
            </a:r>
            <a:r>
              <a:rPr lang="en-US" dirty="0"/>
              <a:t>= ?</a:t>
            </a:r>
            <a:r>
              <a:rPr lang="en-US" baseline="-25000" dirty="0"/>
              <a:t> 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 rotWithShape="1">
          <a:blip r:embed="rId3"/>
          <a:srcRect l="34072" t="50984" r="44968" b="40148"/>
          <a:stretch/>
        </p:blipFill>
        <p:spPr bwMode="auto">
          <a:xfrm>
            <a:off x="3790950" y="407035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 rotWithShape="1">
          <a:blip r:embed="rId3"/>
          <a:srcRect l="44229" t="55172" r="47646" b="40148"/>
          <a:stretch/>
        </p:blipFill>
        <p:spPr bwMode="auto">
          <a:xfrm>
            <a:off x="4686300" y="4083050"/>
            <a:ext cx="5588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343400" y="3581400"/>
            <a:ext cx="469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V</a:t>
            </a:r>
            <a:r>
              <a:rPr lang="en-US" sz="2400" baseline="-25000" dirty="0" err="1"/>
              <a:t>x</a:t>
            </a:r>
            <a:endParaRPr lang="en-US" sz="2400" baseline="-25000" dirty="0"/>
          </a:p>
        </p:txBody>
      </p:sp>
      <p:sp>
        <p:nvSpPr>
          <p:cNvPr id="12" name="Oval 11"/>
          <p:cNvSpPr/>
          <p:nvPr/>
        </p:nvSpPr>
        <p:spPr bwMode="auto">
          <a:xfrm>
            <a:off x="4648200" y="4038600"/>
            <a:ext cx="76200" cy="762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0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755900"/>
            <a:ext cx="687705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Channel Field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voltage gap V</a:t>
            </a:r>
            <a:r>
              <a:rPr lang="en-US" baseline="-25000" dirty="0"/>
              <a:t>G</a:t>
            </a:r>
            <a:r>
              <a:rPr lang="en-US" dirty="0"/>
              <a:t>-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drops below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, drops out of inversion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Deep Saturation: </a:t>
            </a:r>
            <a:r>
              <a:rPr lang="en-US" dirty="0"/>
              <a:t>V</a:t>
            </a:r>
            <a:r>
              <a:rPr lang="en-US" baseline="-25000" dirty="0"/>
              <a:t>DS </a:t>
            </a:r>
            <a:r>
              <a:rPr lang="en-US" dirty="0"/>
              <a:t>&gt; V</a:t>
            </a:r>
            <a:r>
              <a:rPr lang="en-US" baseline="-25000" dirty="0"/>
              <a:t>GS </a:t>
            </a:r>
            <a:r>
              <a:rPr lang="en-US" dirty="0"/>
              <a:t>–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baseline="-25000" dirty="0"/>
              <a:t> </a:t>
            </a:r>
            <a:r>
              <a:rPr lang="en-US" dirty="0">
                <a:sym typeface="Wingdings" charset="2"/>
              </a:rPr>
              <a:t></a:t>
            </a:r>
            <a:r>
              <a:rPr lang="en-US" dirty="0"/>
              <a:t>V</a:t>
            </a:r>
            <a:r>
              <a:rPr lang="en-US" baseline="-25000" dirty="0"/>
              <a:t>G </a:t>
            </a:r>
            <a:r>
              <a:rPr lang="en-US" dirty="0"/>
              <a:t>– V</a:t>
            </a:r>
            <a:r>
              <a:rPr lang="en-US" baseline="-25000" dirty="0"/>
              <a:t>X</a:t>
            </a:r>
            <a:r>
              <a:rPr lang="en-US" dirty="0"/>
              <a:t>(@ D)</a:t>
            </a:r>
            <a:r>
              <a:rPr lang="en-US" baseline="-25000" dirty="0"/>
              <a:t> </a:t>
            </a:r>
            <a:r>
              <a:rPr lang="en-US" dirty="0"/>
              <a:t>&lt;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baseline="-25000" dirty="0"/>
              <a:t> </a:t>
            </a:r>
            <a:r>
              <a:rPr lang="en-US" dirty="0">
                <a:solidFill>
                  <a:srgbClr val="3366FF"/>
                </a:solidFill>
              </a:rPr>
              <a:t>Upper limit on current, channel is “pinched off”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33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 rotWithShape="1">
          <a:blip r:embed="rId3"/>
          <a:srcRect l="34072" t="50984" r="44968" b="40148"/>
          <a:stretch/>
        </p:blipFill>
        <p:spPr bwMode="auto">
          <a:xfrm>
            <a:off x="3790950" y="4070350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/>
          </p:cNvPicPr>
          <p:nvPr/>
        </p:nvPicPr>
        <p:blipFill rotWithShape="1">
          <a:blip r:embed="rId3"/>
          <a:srcRect l="44229" t="55172" r="47646" b="40148"/>
          <a:stretch/>
        </p:blipFill>
        <p:spPr bwMode="auto">
          <a:xfrm>
            <a:off x="4686300" y="4083050"/>
            <a:ext cx="558800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343400" y="3581400"/>
            <a:ext cx="469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V</a:t>
            </a:r>
            <a:r>
              <a:rPr lang="en-US" sz="2400" baseline="-25000" dirty="0" err="1"/>
              <a:t>x</a:t>
            </a:r>
            <a:endParaRPr lang="en-US" sz="2400" baseline="-25000" dirty="0"/>
          </a:p>
        </p:txBody>
      </p:sp>
      <p:sp>
        <p:nvSpPr>
          <p:cNvPr id="12" name="Oval 11"/>
          <p:cNvSpPr/>
          <p:nvPr/>
        </p:nvSpPr>
        <p:spPr bwMode="auto">
          <a:xfrm>
            <a:off x="4648200" y="4038600"/>
            <a:ext cx="76200" cy="762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8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Channel Field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voltage gap V</a:t>
            </a:r>
            <a:r>
              <a:rPr lang="en-US" baseline="-25000" dirty="0"/>
              <a:t>G</a:t>
            </a:r>
            <a:r>
              <a:rPr lang="en-US" dirty="0"/>
              <a:t>-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drops below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, drops out of inversion</a:t>
            </a:r>
          </a:p>
          <a:p>
            <a:pPr lvl="1"/>
            <a:r>
              <a:rPr lang="en-US" dirty="0"/>
              <a:t>What if V</a:t>
            </a:r>
            <a:r>
              <a:rPr lang="en-US" baseline="-25000" dirty="0"/>
              <a:t>DS </a:t>
            </a:r>
            <a:r>
              <a:rPr lang="en-US" dirty="0"/>
              <a:t>&gt; V</a:t>
            </a:r>
            <a:r>
              <a:rPr lang="en-US" baseline="-25000" dirty="0"/>
              <a:t>GS </a:t>
            </a:r>
            <a:r>
              <a:rPr lang="en-US" dirty="0"/>
              <a:t>–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?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Upper limit on current, channel is “pinched off”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For what x, is V</a:t>
            </a:r>
            <a:r>
              <a:rPr lang="en-US" baseline="-25000" dirty="0">
                <a:solidFill>
                  <a:srgbClr val="FF6600"/>
                </a:solidFill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-V(x)=V</a:t>
            </a:r>
            <a:r>
              <a:rPr lang="en-US" baseline="-25000" dirty="0">
                <a:solidFill>
                  <a:srgbClr val="FF6600"/>
                </a:solidFill>
              </a:rPr>
              <a:t>T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4038600"/>
            <a:ext cx="5488089" cy="2057400"/>
            <a:chOff x="1447800" y="2755900"/>
            <a:chExt cx="6877050" cy="2578100"/>
          </a:xfrm>
        </p:grpSpPr>
        <p:pic>
          <p:nvPicPr>
            <p:cNvPr id="35842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7800" y="2755900"/>
              <a:ext cx="687705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/>
            </p:cNvPicPr>
            <p:nvPr/>
          </p:nvPicPr>
          <p:blipFill rotWithShape="1">
            <a:blip r:embed="rId2"/>
            <a:srcRect l="34072" t="50984" r="44968" b="40148"/>
            <a:stretch/>
          </p:blipFill>
          <p:spPr bwMode="auto">
            <a:xfrm>
              <a:off x="3790950" y="4070350"/>
              <a:ext cx="914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/>
            </p:cNvPicPr>
            <p:nvPr/>
          </p:nvPicPr>
          <p:blipFill rotWithShape="1">
            <a:blip r:embed="rId2"/>
            <a:srcRect l="44229" t="55172" r="47646" b="40148"/>
            <a:stretch/>
          </p:blipFill>
          <p:spPr bwMode="auto">
            <a:xfrm>
              <a:off x="4686300" y="4083050"/>
              <a:ext cx="5588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2667000" y="4592484"/>
            <a:ext cx="469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V</a:t>
            </a:r>
            <a:r>
              <a:rPr lang="en-US" sz="2400" baseline="-25000" dirty="0" err="1"/>
              <a:t>x</a:t>
            </a:r>
            <a:endParaRPr lang="en-US" sz="2400" baseline="-25000" dirty="0"/>
          </a:p>
        </p:txBody>
      </p:sp>
      <p:sp>
        <p:nvSpPr>
          <p:cNvPr id="12" name="Oval 11"/>
          <p:cNvSpPr/>
          <p:nvPr/>
        </p:nvSpPr>
        <p:spPr bwMode="auto">
          <a:xfrm>
            <a:off x="2971800" y="5049684"/>
            <a:ext cx="76200" cy="762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04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Channel Field</a:t>
            </a:r>
          </a:p>
        </p:txBody>
      </p:sp>
      <p:sp>
        <p:nvSpPr>
          <p:cNvPr id="3379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voltage gap V</a:t>
            </a:r>
            <a:r>
              <a:rPr lang="en-US" baseline="-25000" dirty="0"/>
              <a:t>G</a:t>
            </a:r>
            <a:r>
              <a:rPr lang="en-US" dirty="0"/>
              <a:t>-</a:t>
            </a:r>
            <a:r>
              <a:rPr lang="en-US" dirty="0" err="1"/>
              <a:t>V</a:t>
            </a:r>
            <a:r>
              <a:rPr lang="en-US" baseline="-25000" dirty="0" err="1"/>
              <a:t>x</a:t>
            </a:r>
            <a:r>
              <a:rPr lang="en-US" baseline="-25000" dirty="0"/>
              <a:t> </a:t>
            </a:r>
            <a:r>
              <a:rPr lang="en-US" dirty="0"/>
              <a:t>drops below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, drops out of inversion</a:t>
            </a:r>
          </a:p>
          <a:p>
            <a:pPr lvl="1"/>
            <a:r>
              <a:rPr lang="en-US" dirty="0"/>
              <a:t>What if V</a:t>
            </a:r>
            <a:r>
              <a:rPr lang="en-US" baseline="-25000" dirty="0"/>
              <a:t>DS </a:t>
            </a:r>
            <a:r>
              <a:rPr lang="en-US" dirty="0"/>
              <a:t>&gt; V</a:t>
            </a:r>
            <a:r>
              <a:rPr lang="en-US" baseline="-25000" dirty="0"/>
              <a:t>GS </a:t>
            </a:r>
            <a:r>
              <a:rPr lang="en-US" dirty="0"/>
              <a:t>–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?</a:t>
            </a:r>
          </a:p>
          <a:p>
            <a:pPr lvl="2"/>
            <a:r>
              <a:rPr lang="en-US" dirty="0">
                <a:solidFill>
                  <a:srgbClr val="3366FF"/>
                </a:solidFill>
              </a:rPr>
              <a:t>Upper limit on current, channel is “pinched off”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For what x, is V</a:t>
            </a:r>
            <a:r>
              <a:rPr lang="en-US" baseline="-25000" dirty="0">
                <a:solidFill>
                  <a:srgbClr val="FF6600"/>
                </a:solidFill>
              </a:rPr>
              <a:t>G</a:t>
            </a:r>
            <a:r>
              <a:rPr lang="en-US" dirty="0">
                <a:solidFill>
                  <a:srgbClr val="FF6600"/>
                </a:solidFill>
              </a:rPr>
              <a:t>-V(x)=V</a:t>
            </a:r>
            <a:r>
              <a:rPr lang="en-US" baseline="-25000" dirty="0">
                <a:solidFill>
                  <a:srgbClr val="FF6600"/>
                </a:solidFill>
              </a:rPr>
              <a:t>T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57200" y="4038600"/>
            <a:ext cx="5488089" cy="2057400"/>
            <a:chOff x="1447800" y="2755900"/>
            <a:chExt cx="6877050" cy="2578100"/>
          </a:xfrm>
        </p:grpSpPr>
        <p:pic>
          <p:nvPicPr>
            <p:cNvPr id="35842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7800" y="2755900"/>
              <a:ext cx="6877050" cy="2578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/>
            </p:cNvPicPr>
            <p:nvPr/>
          </p:nvPicPr>
          <p:blipFill rotWithShape="1">
            <a:blip r:embed="rId3"/>
            <a:srcRect l="34072" t="50984" r="44968" b="40148"/>
            <a:stretch/>
          </p:blipFill>
          <p:spPr bwMode="auto">
            <a:xfrm>
              <a:off x="3790950" y="4070350"/>
              <a:ext cx="914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/>
            <p:cNvPicPr>
              <a:picLocks noChangeAspect="1"/>
            </p:cNvPicPr>
            <p:nvPr/>
          </p:nvPicPr>
          <p:blipFill rotWithShape="1">
            <a:blip r:embed="rId3"/>
            <a:srcRect l="44229" t="55172" r="47646" b="40148"/>
            <a:stretch/>
          </p:blipFill>
          <p:spPr bwMode="auto">
            <a:xfrm>
              <a:off x="4686300" y="4083050"/>
              <a:ext cx="558800" cy="12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Rectangle 10"/>
          <p:cNvSpPr/>
          <p:nvPr/>
        </p:nvSpPr>
        <p:spPr>
          <a:xfrm>
            <a:off x="2667000" y="4592484"/>
            <a:ext cx="469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V</a:t>
            </a:r>
            <a:r>
              <a:rPr lang="en-US" sz="2400" baseline="-25000" dirty="0" err="1"/>
              <a:t>x</a:t>
            </a:r>
            <a:endParaRPr lang="en-US" sz="2400" baseline="-25000" dirty="0"/>
          </a:p>
        </p:txBody>
      </p:sp>
      <p:sp>
        <p:nvSpPr>
          <p:cNvPr id="12" name="Oval 11"/>
          <p:cNvSpPr/>
          <p:nvPr/>
        </p:nvSpPr>
        <p:spPr bwMode="auto">
          <a:xfrm>
            <a:off x="2971800" y="5049684"/>
            <a:ext cx="76200" cy="76200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408A34-298B-E846-8343-2B8DFF0E806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436654" y="3337467"/>
                <a:ext cx="3546475" cy="13717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𝐷𝑆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B050"/>
                  </a:solidFill>
                </a:endParaRPr>
              </a:p>
              <a:p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408A34-298B-E846-8343-2B8DFF0E8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654" y="3337467"/>
                <a:ext cx="3546475" cy="1371786"/>
              </a:xfrm>
              <a:prstGeom prst="rect">
                <a:avLst/>
              </a:prstGeom>
              <a:blipFill>
                <a:blip r:embed="rId4"/>
                <a:stretch>
                  <a:fillRect t="-1818" b="-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611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Pinch Off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voltage along the channel drops below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dirty="0"/>
              <a:t>, the channel drops out of inversion</a:t>
            </a:r>
          </a:p>
          <a:p>
            <a:pPr lvl="1"/>
            <a:r>
              <a:rPr lang="en-US" dirty="0"/>
              <a:t>Occurs when:   V</a:t>
            </a:r>
            <a:r>
              <a:rPr lang="en-US" baseline="-25000" dirty="0"/>
              <a:t>G </a:t>
            </a:r>
            <a:r>
              <a:rPr lang="en-US" dirty="0"/>
              <a:t>– V</a:t>
            </a:r>
            <a:r>
              <a:rPr lang="en-US" baseline="-25000" dirty="0"/>
              <a:t>X</a:t>
            </a:r>
            <a:r>
              <a:rPr lang="en-US" dirty="0"/>
              <a:t>(@ D)</a:t>
            </a:r>
            <a:r>
              <a:rPr lang="en-US" baseline="-25000" dirty="0"/>
              <a:t> </a:t>
            </a:r>
            <a:r>
              <a:rPr lang="en-US" dirty="0"/>
              <a:t>&lt;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baseline="-25000" dirty="0"/>
              <a:t> </a:t>
            </a:r>
            <a:r>
              <a:rPr lang="en-US" dirty="0">
                <a:sym typeface="Wingdings" charset="2"/>
              </a:rPr>
              <a:t> </a:t>
            </a:r>
            <a:r>
              <a:rPr lang="en-US" dirty="0"/>
              <a:t>V</a:t>
            </a:r>
            <a:r>
              <a:rPr lang="en-US" baseline="-25000" dirty="0"/>
              <a:t>DS </a:t>
            </a:r>
            <a:r>
              <a:rPr lang="en-US" dirty="0"/>
              <a:t>&gt; V</a:t>
            </a:r>
            <a:r>
              <a:rPr lang="en-US" baseline="-25000" dirty="0"/>
              <a:t>GS </a:t>
            </a:r>
            <a:r>
              <a:rPr lang="en-US" dirty="0"/>
              <a:t>–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endParaRPr lang="en-US" baseline="-25000" dirty="0"/>
          </a:p>
          <a:p>
            <a:endParaRPr lang="en-US" b="1" dirty="0"/>
          </a:p>
          <a:p>
            <a:r>
              <a:rPr lang="en-US" b="1" dirty="0"/>
              <a:t>Conclusion: </a:t>
            </a:r>
          </a:p>
          <a:p>
            <a:pPr lvl="1"/>
            <a:r>
              <a:rPr lang="en-US" dirty="0"/>
              <a:t>current cannot increase with V</a:t>
            </a:r>
            <a:r>
              <a:rPr lang="en-US" baseline="-25000" dirty="0"/>
              <a:t>DS </a:t>
            </a:r>
            <a:r>
              <a:rPr lang="en-US" dirty="0"/>
              <a:t>once  V</a:t>
            </a:r>
            <a:r>
              <a:rPr lang="en-US" baseline="-25000" dirty="0"/>
              <a:t>DS  </a:t>
            </a:r>
            <a:r>
              <a:rPr lang="en-US" dirty="0"/>
              <a:t>&gt; V</a:t>
            </a:r>
            <a:r>
              <a:rPr lang="en-US" baseline="-25000" dirty="0"/>
              <a:t>GS</a:t>
            </a:r>
            <a:r>
              <a:rPr lang="en-US" dirty="0"/>
              <a:t>-V</a:t>
            </a:r>
            <a:r>
              <a:rPr lang="en-US" baseline="-25000" dirty="0"/>
              <a:t>T</a:t>
            </a:r>
          </a:p>
          <a:p>
            <a:pPr lvl="2"/>
            <a:r>
              <a:rPr lang="en-US" dirty="0"/>
              <a:t>Not true!  More later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4267200"/>
            <a:ext cx="3276600" cy="229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5608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Saturation</a:t>
            </a:r>
          </a:p>
        </p:txBody>
      </p:sp>
      <p:sp>
        <p:nvSpPr>
          <p:cNvPr id="378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edge of saturation, V</a:t>
            </a:r>
            <a:r>
              <a:rPr lang="en-US" baseline="-25000" dirty="0"/>
              <a:t>DS</a:t>
            </a:r>
            <a:r>
              <a:rPr lang="en-US" dirty="0"/>
              <a:t>= V</a:t>
            </a:r>
            <a:r>
              <a:rPr lang="en-US" baseline="-25000" dirty="0"/>
              <a:t>GS</a:t>
            </a:r>
            <a:r>
              <a:rPr lang="en-US" dirty="0"/>
              <a:t>-V</a:t>
            </a:r>
            <a:r>
              <a:rPr lang="en-US" baseline="-25000" dirty="0"/>
              <a:t>T</a:t>
            </a:r>
          </a:p>
          <a:p>
            <a:pPr>
              <a:buFontTx/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Becomes: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636810"/>
              </p:ext>
            </p:extLst>
          </p:nvPr>
        </p:nvGraphicFramePr>
        <p:xfrm>
          <a:off x="1371600" y="1905000"/>
          <a:ext cx="6480175" cy="121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" name="Equation" r:id="rId3" imgW="2374900" imgH="444500" progId="Equation.3">
                  <p:embed/>
                </p:oleObj>
              </mc:Choice>
              <mc:Fallback>
                <p:oleObj name="Equation" r:id="rId3" imgW="2374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05000"/>
                        <a:ext cx="6480175" cy="1212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47821"/>
              </p:ext>
            </p:extLst>
          </p:nvPr>
        </p:nvGraphicFramePr>
        <p:xfrm>
          <a:off x="990600" y="3733800"/>
          <a:ext cx="7277100" cy="149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" name="Equation" r:id="rId5" imgW="2667000" imgH="546100" progId="Equation.3">
                  <p:embed/>
                </p:oleObj>
              </mc:Choice>
              <mc:Fallback>
                <p:oleObj name="Equation" r:id="rId5" imgW="26670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733800"/>
                        <a:ext cx="7277100" cy="1490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674797"/>
              </p:ext>
            </p:extLst>
          </p:nvPr>
        </p:nvGraphicFramePr>
        <p:xfrm>
          <a:off x="2133600" y="5326062"/>
          <a:ext cx="5059363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" name="Equation" r:id="rId7" imgW="1854200" imgH="393700" progId="Equation.3">
                  <p:embed/>
                </p:oleObj>
              </mc:Choice>
              <mc:Fallback>
                <p:oleObj name="Equation" r:id="rId7" imgW="1854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326062"/>
                        <a:ext cx="5059363" cy="107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987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– IV Characteristics</a:t>
            </a:r>
          </a:p>
        </p:txBody>
      </p:sp>
      <p:pic>
        <p:nvPicPr>
          <p:cNvPr id="20487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66294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57"/>
          <p:cNvSpPr txBox="1">
            <a:spLocks noChangeArrowheads="1"/>
          </p:cNvSpPr>
          <p:nvPr/>
        </p:nvSpPr>
        <p:spPr bwMode="auto">
          <a:xfrm>
            <a:off x="3505200" y="60960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DS</a:t>
            </a:r>
            <a:endParaRPr lang="en-US" sz="2800" baseline="-25000" dirty="0">
              <a:latin typeface="Times"/>
              <a:cs typeface="Times"/>
            </a:endParaRP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-381000" y="30480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I</a:t>
            </a:r>
            <a:r>
              <a:rPr lang="en-US" sz="2800" i="1" baseline="-25000" dirty="0">
                <a:latin typeface="Times"/>
                <a:cs typeface="Times"/>
              </a:rPr>
              <a:t>DS</a:t>
            </a:r>
            <a:endParaRPr lang="en-US" sz="2800" baseline="-25000" dirty="0">
              <a:latin typeface="Times"/>
              <a:cs typeface="Times"/>
            </a:endParaRPr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543800" y="2819400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GS </a:t>
            </a:r>
            <a:r>
              <a:rPr lang="en-US" sz="2800" i="1" dirty="0">
                <a:latin typeface="Times"/>
                <a:cs typeface="Times"/>
              </a:rPr>
              <a:t>-</a:t>
            </a:r>
            <a:r>
              <a:rPr lang="en-US" sz="2800" i="1" dirty="0" err="1">
                <a:latin typeface="Times"/>
                <a:cs typeface="Times"/>
              </a:rPr>
              <a:t>V</a:t>
            </a:r>
            <a:r>
              <a:rPr lang="en-US" sz="2800" i="1" baseline="-25000" dirty="0" err="1">
                <a:latin typeface="Times"/>
                <a:cs typeface="Times"/>
              </a:rPr>
              <a:t>th</a:t>
            </a:r>
            <a:endParaRPr lang="en-US" sz="2800" baseline="-25000" dirty="0">
              <a:latin typeface="Times"/>
              <a:cs typeface="Times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7010400" y="1828800"/>
            <a:ext cx="838200" cy="914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7010400" y="3124200"/>
            <a:ext cx="609600" cy="381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7010400" y="3352800"/>
            <a:ext cx="685800" cy="838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7010400" y="3505200"/>
            <a:ext cx="914400" cy="1219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7010400" y="2743200"/>
            <a:ext cx="685800" cy="152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7086600" y="3505200"/>
            <a:ext cx="1066800" cy="1600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57"/>
          <p:cNvSpPr txBox="1">
            <a:spLocks noChangeArrowheads="1"/>
          </p:cNvSpPr>
          <p:nvPr/>
        </p:nvSpPr>
        <p:spPr bwMode="auto">
          <a:xfrm>
            <a:off x="4419600" y="3657600"/>
            <a:ext cx="2286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DS </a:t>
            </a:r>
            <a:r>
              <a:rPr lang="en-US" sz="2800" dirty="0">
                <a:latin typeface="Times"/>
                <a:cs typeface="Times"/>
              </a:rPr>
              <a:t>≥</a:t>
            </a: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GS </a:t>
            </a:r>
            <a:r>
              <a:rPr lang="en-US" sz="2800" i="1" dirty="0">
                <a:latin typeface="Times"/>
                <a:cs typeface="Times"/>
              </a:rPr>
              <a:t>-V</a:t>
            </a:r>
            <a:r>
              <a:rPr lang="en-US" sz="2800" i="1" baseline="-25000" dirty="0">
                <a:latin typeface="Times"/>
                <a:cs typeface="Times"/>
              </a:rPr>
              <a:t>TH</a:t>
            </a:r>
            <a:endParaRPr lang="en-US" sz="2800" baseline="-25000" dirty="0">
              <a:latin typeface="Times"/>
              <a:cs typeface="Times"/>
            </a:endParaRP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1905000" y="1752600"/>
            <a:ext cx="22860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>
                <a:latin typeface="Times"/>
                <a:cs typeface="Times"/>
              </a:rPr>
              <a:t>V</a:t>
            </a:r>
            <a:r>
              <a:rPr lang="en-US" sz="2800" i="1" baseline="-25000" dirty="0">
                <a:latin typeface="Times"/>
                <a:cs typeface="Times"/>
              </a:rPr>
              <a:t>DS </a:t>
            </a:r>
            <a:r>
              <a:rPr lang="en-US" sz="2800" i="1" dirty="0">
                <a:latin typeface="Times"/>
                <a:cs typeface="Times"/>
              </a:rPr>
              <a:t>&lt;V</a:t>
            </a:r>
            <a:r>
              <a:rPr lang="en-US" sz="2800" i="1" baseline="-25000" dirty="0">
                <a:latin typeface="Times"/>
                <a:cs typeface="Times"/>
              </a:rPr>
              <a:t>GS </a:t>
            </a:r>
            <a:r>
              <a:rPr lang="en-US" sz="2800" i="1" dirty="0">
                <a:latin typeface="Times"/>
                <a:cs typeface="Times"/>
              </a:rPr>
              <a:t>-V</a:t>
            </a:r>
            <a:r>
              <a:rPr lang="en-US" sz="2800" i="1" baseline="-25000" dirty="0">
                <a:latin typeface="Times"/>
                <a:cs typeface="Times"/>
              </a:rPr>
              <a:t>TH</a:t>
            </a:r>
            <a:endParaRPr lang="en-US" sz="2800" baseline="-25000" dirty="0">
              <a:latin typeface="Times"/>
              <a:cs typeface="Time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8288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38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682341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Channel Length Modulation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</p:spPr>
        <p:txBody>
          <a:bodyPr/>
          <a:lstStyle/>
          <a:p>
            <a:fld id="{7723C7D0-C6A6-FA42-AD2B-EF6F0A0E71F9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5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Refinement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Depletion region around D/S</a:t>
            </a:r>
            <a:r>
              <a:rPr lang="en-US" sz="2800" dirty="0">
                <a:sym typeface="Wingdings"/>
              </a:rPr>
              <a:t> excess carriers depleted</a:t>
            </a:r>
            <a:endParaRPr lang="en-US" sz="2800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4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209800"/>
            <a:ext cx="7162800" cy="307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9120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D4220257-A0DB-174D-9B35-8B944B492E68}" type="slidenum">
              <a:rPr lang="en-US"/>
              <a:pPr/>
              <a:t>40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2" b="47993"/>
          <a:stretch/>
        </p:blipFill>
        <p:spPr bwMode="auto">
          <a:xfrm>
            <a:off x="228961" y="1164168"/>
            <a:ext cx="8290080" cy="238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8354880" y="459409"/>
            <a:ext cx="175680" cy="197300"/>
          </a:xfrm>
          <a:prstGeom prst="roundRect">
            <a:avLst>
              <a:gd name="adj" fmla="val 81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127680" y="1925483"/>
            <a:ext cx="2646720" cy="164177"/>
          </a:xfrm>
          <a:prstGeom prst="roundRect">
            <a:avLst>
              <a:gd name="adj" fmla="val 875"/>
            </a:avLst>
          </a:prstGeom>
          <a:solidFill>
            <a:srgbClr val="FFCC99"/>
          </a:solidFill>
          <a:ln w="9525" cap="flat">
            <a:solidFill>
              <a:srgbClr val="FFCC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117601" y="1913962"/>
            <a:ext cx="2679840" cy="185779"/>
          </a:xfrm>
          <a:prstGeom prst="roundRect">
            <a:avLst>
              <a:gd name="adj" fmla="val 778"/>
            </a:avLst>
          </a:prstGeom>
          <a:noFill/>
          <a:ln w="18360" cap="flat">
            <a:solidFill>
              <a:srgbClr val="CC66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106080" y="1816031"/>
            <a:ext cx="2701440" cy="87849"/>
          </a:xfrm>
          <a:prstGeom prst="roundRect">
            <a:avLst>
              <a:gd name="adj" fmla="val 1667"/>
            </a:avLst>
          </a:prstGeom>
          <a:solidFill>
            <a:srgbClr val="FF0000"/>
          </a:solidFill>
          <a:ln w="9525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729600" y="2132865"/>
            <a:ext cx="262080" cy="197300"/>
          </a:xfrm>
          <a:prstGeom prst="roundRect">
            <a:avLst>
              <a:gd name="adj" fmla="val 731"/>
            </a:avLst>
          </a:prstGeom>
          <a:solidFill>
            <a:srgbClr val="FFFF99"/>
          </a:solidFill>
          <a:ln w="9525" cap="flat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068001" y="2132864"/>
            <a:ext cx="295200" cy="120973"/>
          </a:xfrm>
          <a:prstGeom prst="roundRect">
            <a:avLst>
              <a:gd name="adj" fmla="val 1190"/>
            </a:avLst>
          </a:prstGeom>
          <a:solidFill>
            <a:srgbClr val="FFFF99"/>
          </a:solidFill>
          <a:ln w="9525" cap="flat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374721" y="2122783"/>
            <a:ext cx="131040" cy="97930"/>
          </a:xfrm>
          <a:prstGeom prst="roundRect">
            <a:avLst>
              <a:gd name="adj" fmla="val 1468"/>
            </a:avLst>
          </a:prstGeom>
          <a:solidFill>
            <a:srgbClr val="FFFF99"/>
          </a:solidFill>
          <a:ln w="9525" cap="flat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4386240" y="2242316"/>
            <a:ext cx="152640" cy="33123"/>
          </a:xfrm>
          <a:prstGeom prst="roundRect">
            <a:avLst>
              <a:gd name="adj" fmla="val 4542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4341600" y="2164548"/>
            <a:ext cx="437760" cy="90729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3696480" y="2384891"/>
            <a:ext cx="766080" cy="142575"/>
          </a:xfrm>
          <a:prstGeom prst="roundRect">
            <a:avLst>
              <a:gd name="adj" fmla="val 101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849121" y="2122783"/>
            <a:ext cx="514080" cy="1441"/>
          </a:xfrm>
          <a:prstGeom prst="line">
            <a:avLst/>
          </a:prstGeom>
          <a:noFill/>
          <a:ln w="9525" cap="flat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3772800" y="2340246"/>
            <a:ext cx="197280" cy="46085"/>
          </a:xfrm>
          <a:prstGeom prst="line">
            <a:avLst/>
          </a:prstGeom>
          <a:noFill/>
          <a:ln w="54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4122721" y="2449698"/>
            <a:ext cx="262080" cy="109451"/>
          </a:xfrm>
          <a:prstGeom prst="roundRect">
            <a:avLst>
              <a:gd name="adj" fmla="val 131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3477601" y="2504424"/>
            <a:ext cx="1258560" cy="87849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00" y="2554828"/>
            <a:ext cx="149760" cy="1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0" y="2610995"/>
            <a:ext cx="204480" cy="1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5129280" y="2122784"/>
            <a:ext cx="383040" cy="175698"/>
          </a:xfrm>
          <a:prstGeom prst="roundRect">
            <a:avLst>
              <a:gd name="adj" fmla="val 81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4950720" y="2069498"/>
            <a:ext cx="86400" cy="74888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4124160" y="2569230"/>
            <a:ext cx="437760" cy="46085"/>
          </a:xfrm>
          <a:prstGeom prst="line">
            <a:avLst/>
          </a:prstGeom>
          <a:noFill/>
          <a:ln w="36720" cap="flat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907520" y="1336460"/>
            <a:ext cx="783360" cy="47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V</a:t>
            </a:r>
            <a:r>
              <a:rPr lang="en-US" sz="2000" baseline="-33000" dirty="0">
                <a:latin typeface="Times New Roman" charset="0"/>
              </a:rPr>
              <a:t>x</a:t>
            </a: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H="1">
            <a:off x="5021281" y="1682097"/>
            <a:ext cx="118080" cy="345636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14" name="Freeform 30"/>
          <p:cNvSpPr>
            <a:spLocks noChangeArrowheads="1"/>
          </p:cNvSpPr>
          <p:nvPr/>
        </p:nvSpPr>
        <p:spPr bwMode="auto">
          <a:xfrm>
            <a:off x="5644801" y="2112703"/>
            <a:ext cx="1133280" cy="774801"/>
          </a:xfrm>
          <a:custGeom>
            <a:avLst/>
            <a:gdLst>
              <a:gd name="T0" fmla="*/ 3470 w 3471"/>
              <a:gd name="T1" fmla="*/ 0 h 2371"/>
              <a:gd name="T2" fmla="*/ 3381 w 3471"/>
              <a:gd name="T3" fmla="*/ 1735 h 2371"/>
              <a:gd name="T4" fmla="*/ 3300 w 3471"/>
              <a:gd name="T5" fmla="*/ 2264 h 2371"/>
              <a:gd name="T6" fmla="*/ 469 w 3471"/>
              <a:gd name="T7" fmla="*/ 2370 h 2371"/>
              <a:gd name="T8" fmla="*/ 0 w 3471"/>
              <a:gd name="T9" fmla="*/ 1764 h 2371"/>
              <a:gd name="T10" fmla="*/ 3 w 3471"/>
              <a:gd name="T11" fmla="*/ 3 h 2371"/>
              <a:gd name="T12" fmla="*/ 3470 w 3471"/>
              <a:gd name="T13" fmla="*/ 0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1" h="2371">
                <a:moveTo>
                  <a:pt x="3470" y="0"/>
                </a:moveTo>
                <a:lnTo>
                  <a:pt x="3381" y="1735"/>
                </a:lnTo>
                <a:lnTo>
                  <a:pt x="3300" y="2264"/>
                </a:lnTo>
                <a:lnTo>
                  <a:pt x="469" y="2370"/>
                </a:lnTo>
                <a:lnTo>
                  <a:pt x="0" y="1764"/>
                </a:lnTo>
                <a:lnTo>
                  <a:pt x="3" y="3"/>
                </a:lnTo>
                <a:lnTo>
                  <a:pt x="3470" y="0"/>
                </a:lnTo>
              </a:path>
            </a:pathLst>
          </a:cu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15" name="Freeform 31"/>
          <p:cNvSpPr>
            <a:spLocks noChangeArrowheads="1"/>
          </p:cNvSpPr>
          <p:nvPr/>
        </p:nvSpPr>
        <p:spPr bwMode="auto">
          <a:xfrm>
            <a:off x="3322080" y="2121344"/>
            <a:ext cx="1641600" cy="289470"/>
          </a:xfrm>
          <a:custGeom>
            <a:avLst/>
            <a:gdLst>
              <a:gd name="T0" fmla="*/ 29 w 5025"/>
              <a:gd name="T1" fmla="*/ 2 h 885"/>
              <a:gd name="T2" fmla="*/ 0 w 5025"/>
              <a:gd name="T3" fmla="*/ 884 h 885"/>
              <a:gd name="T4" fmla="*/ 5024 w 5025"/>
              <a:gd name="T5" fmla="*/ 29 h 885"/>
              <a:gd name="T6" fmla="*/ 5024 w 5025"/>
              <a:gd name="T7" fmla="*/ 0 h 885"/>
              <a:gd name="T8" fmla="*/ 29 w 5025"/>
              <a:gd name="T9" fmla="*/ 2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5" h="885">
                <a:moveTo>
                  <a:pt x="29" y="2"/>
                </a:moveTo>
                <a:lnTo>
                  <a:pt x="0" y="884"/>
                </a:lnTo>
                <a:lnTo>
                  <a:pt x="5024" y="29"/>
                </a:lnTo>
                <a:lnTo>
                  <a:pt x="5024" y="0"/>
                </a:lnTo>
                <a:lnTo>
                  <a:pt x="29" y="2"/>
                </a:lnTo>
              </a:path>
            </a:pathLst>
          </a:custGeom>
          <a:solidFill>
            <a:srgbClr val="94BD5E"/>
          </a:solidFill>
          <a:ln w="9525" cap="flat">
            <a:solidFill>
              <a:srgbClr val="94BD5E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16" name="Freeform 32"/>
          <p:cNvSpPr>
            <a:spLocks noChangeArrowheads="1"/>
          </p:cNvSpPr>
          <p:nvPr/>
        </p:nvSpPr>
        <p:spPr bwMode="auto">
          <a:xfrm>
            <a:off x="2246401" y="2121344"/>
            <a:ext cx="1133280" cy="756079"/>
          </a:xfrm>
          <a:custGeom>
            <a:avLst/>
            <a:gdLst>
              <a:gd name="T0" fmla="*/ 3470 w 3471"/>
              <a:gd name="T1" fmla="*/ 0 h 2314"/>
              <a:gd name="T2" fmla="*/ 3381 w 3471"/>
              <a:gd name="T3" fmla="*/ 1735 h 2314"/>
              <a:gd name="T4" fmla="*/ 3176 w 3471"/>
              <a:gd name="T5" fmla="*/ 2260 h 2314"/>
              <a:gd name="T6" fmla="*/ 398 w 3471"/>
              <a:gd name="T7" fmla="*/ 2313 h 2314"/>
              <a:gd name="T8" fmla="*/ 0 w 3471"/>
              <a:gd name="T9" fmla="*/ 1764 h 2314"/>
              <a:gd name="T10" fmla="*/ 3 w 3471"/>
              <a:gd name="T11" fmla="*/ 3 h 2314"/>
              <a:gd name="T12" fmla="*/ 3470 w 3471"/>
              <a:gd name="T13" fmla="*/ 0 h 2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1" h="2314">
                <a:moveTo>
                  <a:pt x="3470" y="0"/>
                </a:moveTo>
                <a:lnTo>
                  <a:pt x="3381" y="1735"/>
                </a:lnTo>
                <a:lnTo>
                  <a:pt x="3176" y="2260"/>
                </a:lnTo>
                <a:lnTo>
                  <a:pt x="398" y="2313"/>
                </a:lnTo>
                <a:lnTo>
                  <a:pt x="0" y="1764"/>
                </a:lnTo>
                <a:lnTo>
                  <a:pt x="3" y="3"/>
                </a:lnTo>
                <a:lnTo>
                  <a:pt x="3470" y="0"/>
                </a:lnTo>
              </a:path>
            </a:pathLst>
          </a:cu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2571840" y="2256718"/>
            <a:ext cx="421920" cy="4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n</a:t>
            </a:r>
            <a:r>
              <a:rPr lang="en-US" sz="2200" baseline="33000">
                <a:solidFill>
                  <a:srgbClr val="000000"/>
                </a:solidFill>
                <a:latin typeface="Times New Roman" charset="0"/>
              </a:rPr>
              <a:t>+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6019200" y="2180389"/>
            <a:ext cx="421920" cy="4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n</a:t>
            </a:r>
            <a:r>
              <a:rPr lang="en-US" sz="2200" baseline="33000">
                <a:solidFill>
                  <a:srgbClr val="000000"/>
                </a:solidFill>
                <a:latin typeface="Times New Roman" charset="0"/>
              </a:rPr>
              <a:t>+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6705600" y="1143000"/>
            <a:ext cx="2133600" cy="87647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V</a:t>
            </a:r>
            <a:r>
              <a:rPr lang="en-US" sz="2200" baseline="-33000" dirty="0">
                <a:latin typeface="Times New Roman" charset="0"/>
              </a:rPr>
              <a:t>GS</a:t>
            </a:r>
            <a:r>
              <a:rPr lang="en-US" sz="2200" dirty="0">
                <a:latin typeface="Times New Roman" charset="0"/>
              </a:rPr>
              <a:t> &gt; V</a:t>
            </a:r>
            <a:r>
              <a:rPr lang="en-US" sz="2200" baseline="-25000" dirty="0">
                <a:latin typeface="Times New Roman" charset="0"/>
              </a:rPr>
              <a:t>T0</a:t>
            </a:r>
          </a:p>
          <a:p>
            <a:r>
              <a:rPr lang="en-US" sz="2200" dirty="0">
                <a:latin typeface="Times New Roman" charset="0"/>
              </a:rPr>
              <a:t>V</a:t>
            </a:r>
            <a:r>
              <a:rPr lang="en-US" sz="2200" baseline="-25000" dirty="0">
                <a:latin typeface="Times New Roman" charset="0"/>
              </a:rPr>
              <a:t>DS  </a:t>
            </a:r>
            <a:r>
              <a:rPr lang="en-US" sz="2200" dirty="0">
                <a:latin typeface="Times New Roman" charset="0"/>
              </a:rPr>
              <a:t>&gt; V</a:t>
            </a:r>
            <a:r>
              <a:rPr lang="en-US" sz="2200" baseline="-25000" dirty="0">
                <a:latin typeface="Times New Roman" charset="0"/>
              </a:rPr>
              <a:t>GS </a:t>
            </a:r>
            <a:r>
              <a:rPr lang="en-US" sz="2200" dirty="0">
                <a:latin typeface="Times New Roman" charset="0"/>
              </a:rPr>
              <a:t>– V</a:t>
            </a:r>
            <a:r>
              <a:rPr lang="en-US" sz="2200" baseline="-25000" dirty="0">
                <a:latin typeface="Times New Roman" charset="0"/>
              </a:rPr>
              <a:t>T0</a:t>
            </a:r>
            <a:endParaRPr lang="en-US" sz="2200" dirty="0">
              <a:latin typeface="Symbol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41530"/>
              </p:ext>
            </p:extLst>
          </p:nvPr>
        </p:nvGraphicFramePr>
        <p:xfrm>
          <a:off x="5105400" y="2057400"/>
          <a:ext cx="401637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6" imgW="228600" imgH="165100" progId="Equation.3">
                  <p:embed/>
                </p:oleObj>
              </mc:Choice>
              <mc:Fallback>
                <p:oleObj name="Equation" r:id="rId6" imgW="2286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5400" y="2057400"/>
                        <a:ext cx="401637" cy="290512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5198423"/>
              </p:ext>
            </p:extLst>
          </p:nvPr>
        </p:nvGraphicFramePr>
        <p:xfrm>
          <a:off x="1143000" y="3505200"/>
          <a:ext cx="6858000" cy="290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" name="Equation" r:id="rId8" imgW="3606800" imgH="1790700" progId="Equation.3">
                  <p:embed/>
                </p:oleObj>
              </mc:Choice>
              <mc:Fallback>
                <p:oleObj name="Equation" r:id="rId8" imgW="3606800" imgH="179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3505200"/>
                        <a:ext cx="6858000" cy="2909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IV Characteristics - Saturation</a:t>
            </a: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62000" y="4191000"/>
            <a:ext cx="5486400" cy="22098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BE513C-3D50-4A48-AAF1-F1F5D92AFC4D}"/>
                  </a:ext>
                </a:extLst>
              </p:cNvPr>
              <p:cNvSpPr txBox="1"/>
              <p:nvPr/>
            </p:nvSpPr>
            <p:spPr>
              <a:xfrm>
                <a:off x="1066800" y="3669268"/>
                <a:ext cx="762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4BE513C-3D50-4A48-AAF1-F1F5D92AF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669268"/>
                <a:ext cx="762000" cy="369332"/>
              </a:xfrm>
              <a:prstGeom prst="rect">
                <a:avLst/>
              </a:prstGeom>
              <a:blipFill>
                <a:blip r:embed="rId10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7906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D4220257-A0DB-174D-9B35-8B944B492E68}" type="slidenum">
              <a:rPr lang="en-US"/>
              <a:pPr/>
              <a:t>41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2" b="47993"/>
          <a:stretch/>
        </p:blipFill>
        <p:spPr bwMode="auto">
          <a:xfrm>
            <a:off x="228961" y="1164168"/>
            <a:ext cx="8290080" cy="238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8354880" y="459409"/>
            <a:ext cx="175680" cy="197300"/>
          </a:xfrm>
          <a:prstGeom prst="roundRect">
            <a:avLst>
              <a:gd name="adj" fmla="val 81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127680" y="1925483"/>
            <a:ext cx="2646720" cy="164177"/>
          </a:xfrm>
          <a:prstGeom prst="roundRect">
            <a:avLst>
              <a:gd name="adj" fmla="val 875"/>
            </a:avLst>
          </a:prstGeom>
          <a:solidFill>
            <a:srgbClr val="FFCC99"/>
          </a:solidFill>
          <a:ln w="9525" cap="flat">
            <a:solidFill>
              <a:srgbClr val="FFCC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117601" y="1913962"/>
            <a:ext cx="2679840" cy="185779"/>
          </a:xfrm>
          <a:prstGeom prst="roundRect">
            <a:avLst>
              <a:gd name="adj" fmla="val 778"/>
            </a:avLst>
          </a:prstGeom>
          <a:noFill/>
          <a:ln w="18360" cap="flat">
            <a:solidFill>
              <a:srgbClr val="CC66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106080" y="1816031"/>
            <a:ext cx="2701440" cy="87849"/>
          </a:xfrm>
          <a:prstGeom prst="roundRect">
            <a:avLst>
              <a:gd name="adj" fmla="val 1667"/>
            </a:avLst>
          </a:prstGeom>
          <a:solidFill>
            <a:srgbClr val="FF0000"/>
          </a:solidFill>
          <a:ln w="9525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729600" y="2132865"/>
            <a:ext cx="262080" cy="197300"/>
          </a:xfrm>
          <a:prstGeom prst="roundRect">
            <a:avLst>
              <a:gd name="adj" fmla="val 731"/>
            </a:avLst>
          </a:prstGeom>
          <a:solidFill>
            <a:srgbClr val="FFFF99"/>
          </a:solidFill>
          <a:ln w="9525" cap="flat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068001" y="2132864"/>
            <a:ext cx="295200" cy="120973"/>
          </a:xfrm>
          <a:prstGeom prst="roundRect">
            <a:avLst>
              <a:gd name="adj" fmla="val 1190"/>
            </a:avLst>
          </a:prstGeom>
          <a:solidFill>
            <a:srgbClr val="FFFF99"/>
          </a:solidFill>
          <a:ln w="9525" cap="flat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374721" y="2122783"/>
            <a:ext cx="131040" cy="97930"/>
          </a:xfrm>
          <a:prstGeom prst="roundRect">
            <a:avLst>
              <a:gd name="adj" fmla="val 1468"/>
            </a:avLst>
          </a:prstGeom>
          <a:solidFill>
            <a:srgbClr val="FFFF99"/>
          </a:solidFill>
          <a:ln w="9525" cap="flat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4386240" y="2242316"/>
            <a:ext cx="152640" cy="33123"/>
          </a:xfrm>
          <a:prstGeom prst="roundRect">
            <a:avLst>
              <a:gd name="adj" fmla="val 4542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4341600" y="2164548"/>
            <a:ext cx="437760" cy="90729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3696480" y="2384891"/>
            <a:ext cx="766080" cy="142575"/>
          </a:xfrm>
          <a:prstGeom prst="roundRect">
            <a:avLst>
              <a:gd name="adj" fmla="val 101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849121" y="2122783"/>
            <a:ext cx="514080" cy="1441"/>
          </a:xfrm>
          <a:prstGeom prst="line">
            <a:avLst/>
          </a:prstGeom>
          <a:noFill/>
          <a:ln w="9525" cap="flat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3772800" y="2340246"/>
            <a:ext cx="197280" cy="46085"/>
          </a:xfrm>
          <a:prstGeom prst="line">
            <a:avLst/>
          </a:prstGeom>
          <a:noFill/>
          <a:ln w="54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4122721" y="2449698"/>
            <a:ext cx="262080" cy="109451"/>
          </a:xfrm>
          <a:prstGeom prst="roundRect">
            <a:avLst>
              <a:gd name="adj" fmla="val 131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3477601" y="2504424"/>
            <a:ext cx="1258560" cy="87849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00" y="2554828"/>
            <a:ext cx="149760" cy="1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0" y="2610995"/>
            <a:ext cx="204480" cy="1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5129280" y="2122784"/>
            <a:ext cx="383040" cy="175698"/>
          </a:xfrm>
          <a:prstGeom prst="roundRect">
            <a:avLst>
              <a:gd name="adj" fmla="val 81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4950720" y="2069498"/>
            <a:ext cx="86400" cy="74888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4124160" y="2569230"/>
            <a:ext cx="437760" cy="46085"/>
          </a:xfrm>
          <a:prstGeom prst="line">
            <a:avLst/>
          </a:prstGeom>
          <a:noFill/>
          <a:ln w="36720" cap="flat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907520" y="1336460"/>
            <a:ext cx="783360" cy="47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V</a:t>
            </a:r>
            <a:r>
              <a:rPr lang="en-US" sz="2000" baseline="-33000" dirty="0">
                <a:latin typeface="Times New Roman" charset="0"/>
              </a:rPr>
              <a:t>x</a:t>
            </a: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H="1">
            <a:off x="5021281" y="1682097"/>
            <a:ext cx="118080" cy="345636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14" name="Freeform 30"/>
          <p:cNvSpPr>
            <a:spLocks noChangeArrowheads="1"/>
          </p:cNvSpPr>
          <p:nvPr/>
        </p:nvSpPr>
        <p:spPr bwMode="auto">
          <a:xfrm>
            <a:off x="5644801" y="2112703"/>
            <a:ext cx="1133280" cy="774801"/>
          </a:xfrm>
          <a:custGeom>
            <a:avLst/>
            <a:gdLst>
              <a:gd name="T0" fmla="*/ 3470 w 3471"/>
              <a:gd name="T1" fmla="*/ 0 h 2371"/>
              <a:gd name="T2" fmla="*/ 3381 w 3471"/>
              <a:gd name="T3" fmla="*/ 1735 h 2371"/>
              <a:gd name="T4" fmla="*/ 3300 w 3471"/>
              <a:gd name="T5" fmla="*/ 2264 h 2371"/>
              <a:gd name="T6" fmla="*/ 469 w 3471"/>
              <a:gd name="T7" fmla="*/ 2370 h 2371"/>
              <a:gd name="T8" fmla="*/ 0 w 3471"/>
              <a:gd name="T9" fmla="*/ 1764 h 2371"/>
              <a:gd name="T10" fmla="*/ 3 w 3471"/>
              <a:gd name="T11" fmla="*/ 3 h 2371"/>
              <a:gd name="T12" fmla="*/ 3470 w 3471"/>
              <a:gd name="T13" fmla="*/ 0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1" h="2371">
                <a:moveTo>
                  <a:pt x="3470" y="0"/>
                </a:moveTo>
                <a:lnTo>
                  <a:pt x="3381" y="1735"/>
                </a:lnTo>
                <a:lnTo>
                  <a:pt x="3300" y="2264"/>
                </a:lnTo>
                <a:lnTo>
                  <a:pt x="469" y="2370"/>
                </a:lnTo>
                <a:lnTo>
                  <a:pt x="0" y="1764"/>
                </a:lnTo>
                <a:lnTo>
                  <a:pt x="3" y="3"/>
                </a:lnTo>
                <a:lnTo>
                  <a:pt x="3470" y="0"/>
                </a:lnTo>
              </a:path>
            </a:pathLst>
          </a:cu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15" name="Freeform 31"/>
          <p:cNvSpPr>
            <a:spLocks noChangeArrowheads="1"/>
          </p:cNvSpPr>
          <p:nvPr/>
        </p:nvSpPr>
        <p:spPr bwMode="auto">
          <a:xfrm>
            <a:off x="3322080" y="2121344"/>
            <a:ext cx="1641600" cy="289470"/>
          </a:xfrm>
          <a:custGeom>
            <a:avLst/>
            <a:gdLst>
              <a:gd name="T0" fmla="*/ 29 w 5025"/>
              <a:gd name="T1" fmla="*/ 2 h 885"/>
              <a:gd name="T2" fmla="*/ 0 w 5025"/>
              <a:gd name="T3" fmla="*/ 884 h 885"/>
              <a:gd name="T4" fmla="*/ 5024 w 5025"/>
              <a:gd name="T5" fmla="*/ 29 h 885"/>
              <a:gd name="T6" fmla="*/ 5024 w 5025"/>
              <a:gd name="T7" fmla="*/ 0 h 885"/>
              <a:gd name="T8" fmla="*/ 29 w 5025"/>
              <a:gd name="T9" fmla="*/ 2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5" h="885">
                <a:moveTo>
                  <a:pt x="29" y="2"/>
                </a:moveTo>
                <a:lnTo>
                  <a:pt x="0" y="884"/>
                </a:lnTo>
                <a:lnTo>
                  <a:pt x="5024" y="29"/>
                </a:lnTo>
                <a:lnTo>
                  <a:pt x="5024" y="0"/>
                </a:lnTo>
                <a:lnTo>
                  <a:pt x="29" y="2"/>
                </a:lnTo>
              </a:path>
            </a:pathLst>
          </a:custGeom>
          <a:solidFill>
            <a:srgbClr val="94BD5E"/>
          </a:solidFill>
          <a:ln w="9525" cap="flat">
            <a:solidFill>
              <a:srgbClr val="94BD5E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16" name="Freeform 32"/>
          <p:cNvSpPr>
            <a:spLocks noChangeArrowheads="1"/>
          </p:cNvSpPr>
          <p:nvPr/>
        </p:nvSpPr>
        <p:spPr bwMode="auto">
          <a:xfrm>
            <a:off x="2246401" y="2121344"/>
            <a:ext cx="1133280" cy="756079"/>
          </a:xfrm>
          <a:custGeom>
            <a:avLst/>
            <a:gdLst>
              <a:gd name="T0" fmla="*/ 3470 w 3471"/>
              <a:gd name="T1" fmla="*/ 0 h 2314"/>
              <a:gd name="T2" fmla="*/ 3381 w 3471"/>
              <a:gd name="T3" fmla="*/ 1735 h 2314"/>
              <a:gd name="T4" fmla="*/ 3176 w 3471"/>
              <a:gd name="T5" fmla="*/ 2260 h 2314"/>
              <a:gd name="T6" fmla="*/ 398 w 3471"/>
              <a:gd name="T7" fmla="*/ 2313 h 2314"/>
              <a:gd name="T8" fmla="*/ 0 w 3471"/>
              <a:gd name="T9" fmla="*/ 1764 h 2314"/>
              <a:gd name="T10" fmla="*/ 3 w 3471"/>
              <a:gd name="T11" fmla="*/ 3 h 2314"/>
              <a:gd name="T12" fmla="*/ 3470 w 3471"/>
              <a:gd name="T13" fmla="*/ 0 h 2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1" h="2314">
                <a:moveTo>
                  <a:pt x="3470" y="0"/>
                </a:moveTo>
                <a:lnTo>
                  <a:pt x="3381" y="1735"/>
                </a:lnTo>
                <a:lnTo>
                  <a:pt x="3176" y="2260"/>
                </a:lnTo>
                <a:lnTo>
                  <a:pt x="398" y="2313"/>
                </a:lnTo>
                <a:lnTo>
                  <a:pt x="0" y="1764"/>
                </a:lnTo>
                <a:lnTo>
                  <a:pt x="3" y="3"/>
                </a:lnTo>
                <a:lnTo>
                  <a:pt x="3470" y="0"/>
                </a:lnTo>
              </a:path>
            </a:pathLst>
          </a:cu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2571840" y="2256718"/>
            <a:ext cx="421920" cy="4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n</a:t>
            </a:r>
            <a:r>
              <a:rPr lang="en-US" sz="2200" baseline="33000">
                <a:solidFill>
                  <a:srgbClr val="000000"/>
                </a:solidFill>
                <a:latin typeface="Times New Roman" charset="0"/>
              </a:rPr>
              <a:t>+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6019200" y="2180389"/>
            <a:ext cx="421920" cy="4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n</a:t>
            </a:r>
            <a:r>
              <a:rPr lang="en-US" sz="2200" baseline="33000">
                <a:solidFill>
                  <a:srgbClr val="000000"/>
                </a:solidFill>
                <a:latin typeface="Times New Roman" charset="0"/>
              </a:rPr>
              <a:t>+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6705600" y="1143000"/>
            <a:ext cx="2133600" cy="87647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V</a:t>
            </a:r>
            <a:r>
              <a:rPr lang="en-US" sz="2200" baseline="-33000" dirty="0">
                <a:latin typeface="Times New Roman" charset="0"/>
              </a:rPr>
              <a:t>GS</a:t>
            </a:r>
            <a:r>
              <a:rPr lang="en-US" sz="2200" dirty="0">
                <a:latin typeface="Times New Roman" charset="0"/>
              </a:rPr>
              <a:t> &gt; V</a:t>
            </a:r>
            <a:r>
              <a:rPr lang="en-US" sz="2200" baseline="-25000" dirty="0">
                <a:latin typeface="Times New Roman" charset="0"/>
              </a:rPr>
              <a:t>T0</a:t>
            </a:r>
          </a:p>
          <a:p>
            <a:r>
              <a:rPr lang="en-US" sz="2200" dirty="0">
                <a:latin typeface="Times New Roman" charset="0"/>
              </a:rPr>
              <a:t>V</a:t>
            </a:r>
            <a:r>
              <a:rPr lang="en-US" sz="2200" baseline="-25000" dirty="0">
                <a:latin typeface="Times New Roman" charset="0"/>
              </a:rPr>
              <a:t>DS  </a:t>
            </a:r>
            <a:r>
              <a:rPr lang="en-US" sz="2200" dirty="0">
                <a:latin typeface="Times New Roman" charset="0"/>
              </a:rPr>
              <a:t>&gt; V</a:t>
            </a:r>
            <a:r>
              <a:rPr lang="en-US" sz="2200" baseline="-25000" dirty="0">
                <a:latin typeface="Times New Roman" charset="0"/>
              </a:rPr>
              <a:t>GS </a:t>
            </a:r>
            <a:r>
              <a:rPr lang="en-US" sz="2200" dirty="0">
                <a:latin typeface="Times New Roman" charset="0"/>
              </a:rPr>
              <a:t>– V</a:t>
            </a:r>
            <a:r>
              <a:rPr lang="en-US" sz="2200" baseline="-25000" dirty="0">
                <a:latin typeface="Times New Roman" charset="0"/>
              </a:rPr>
              <a:t>T0</a:t>
            </a:r>
            <a:endParaRPr lang="en-US" sz="2200" dirty="0">
              <a:latin typeface="Symbol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714156"/>
              </p:ext>
            </p:extLst>
          </p:nvPr>
        </p:nvGraphicFramePr>
        <p:xfrm>
          <a:off x="5105400" y="2057400"/>
          <a:ext cx="401637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6" name="Equation" r:id="rId6" imgW="228600" imgH="165100" progId="Equation.3">
                  <p:embed/>
                </p:oleObj>
              </mc:Choice>
              <mc:Fallback>
                <p:oleObj name="Equation" r:id="rId6" imgW="2286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5400" y="2057400"/>
                        <a:ext cx="401637" cy="290512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291442"/>
              </p:ext>
            </p:extLst>
          </p:nvPr>
        </p:nvGraphicFramePr>
        <p:xfrm>
          <a:off x="1143000" y="3505200"/>
          <a:ext cx="6858000" cy="2909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7" name="Equation" r:id="rId8" imgW="3606800" imgH="1790700" progId="Equation.3">
                  <p:embed/>
                </p:oleObj>
              </mc:Choice>
              <mc:Fallback>
                <p:oleObj name="Equation" r:id="rId8" imgW="3606800" imgH="179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43000" y="3505200"/>
                        <a:ext cx="6858000" cy="290950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IV Characteristics - Saturation</a:t>
            </a: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8CB9FAF-9AD7-3F49-AC0A-73761B39D8D2}"/>
                  </a:ext>
                </a:extLst>
              </p:cNvPr>
              <p:cNvSpPr txBox="1"/>
              <p:nvPr/>
            </p:nvSpPr>
            <p:spPr>
              <a:xfrm>
                <a:off x="1066800" y="3669268"/>
                <a:ext cx="762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8CB9FAF-9AD7-3F49-AC0A-73761B39D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669268"/>
                <a:ext cx="762000" cy="369332"/>
              </a:xfrm>
              <a:prstGeom prst="rect">
                <a:avLst/>
              </a:prstGeom>
              <a:blipFill>
                <a:blip r:embed="rId10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1429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D4220257-A0DB-174D-9B35-8B944B492E68}" type="slidenum">
              <a:rPr lang="en-US"/>
              <a:pPr/>
              <a:t>42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2" b="47993"/>
          <a:stretch/>
        </p:blipFill>
        <p:spPr bwMode="auto">
          <a:xfrm>
            <a:off x="228961" y="1164168"/>
            <a:ext cx="8290080" cy="238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8354880" y="459409"/>
            <a:ext cx="175680" cy="197300"/>
          </a:xfrm>
          <a:prstGeom prst="roundRect">
            <a:avLst>
              <a:gd name="adj" fmla="val 81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127680" y="1925483"/>
            <a:ext cx="2646720" cy="164177"/>
          </a:xfrm>
          <a:prstGeom prst="roundRect">
            <a:avLst>
              <a:gd name="adj" fmla="val 875"/>
            </a:avLst>
          </a:prstGeom>
          <a:solidFill>
            <a:srgbClr val="FFCC99"/>
          </a:solidFill>
          <a:ln w="9525" cap="flat">
            <a:solidFill>
              <a:srgbClr val="FFCC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117601" y="1913962"/>
            <a:ext cx="2679840" cy="185779"/>
          </a:xfrm>
          <a:prstGeom prst="roundRect">
            <a:avLst>
              <a:gd name="adj" fmla="val 778"/>
            </a:avLst>
          </a:prstGeom>
          <a:noFill/>
          <a:ln w="18360" cap="flat">
            <a:solidFill>
              <a:srgbClr val="CC66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106080" y="1816031"/>
            <a:ext cx="2701440" cy="87849"/>
          </a:xfrm>
          <a:prstGeom prst="roundRect">
            <a:avLst>
              <a:gd name="adj" fmla="val 1667"/>
            </a:avLst>
          </a:prstGeom>
          <a:solidFill>
            <a:srgbClr val="FF0000"/>
          </a:solidFill>
          <a:ln w="9525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729600" y="2132865"/>
            <a:ext cx="262080" cy="197300"/>
          </a:xfrm>
          <a:prstGeom prst="roundRect">
            <a:avLst>
              <a:gd name="adj" fmla="val 731"/>
            </a:avLst>
          </a:prstGeom>
          <a:solidFill>
            <a:srgbClr val="FFFF99"/>
          </a:solidFill>
          <a:ln w="9525" cap="flat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068001" y="2132864"/>
            <a:ext cx="295200" cy="120973"/>
          </a:xfrm>
          <a:prstGeom prst="roundRect">
            <a:avLst>
              <a:gd name="adj" fmla="val 1190"/>
            </a:avLst>
          </a:prstGeom>
          <a:solidFill>
            <a:srgbClr val="FFFF99"/>
          </a:solidFill>
          <a:ln w="9525" cap="flat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374721" y="2122783"/>
            <a:ext cx="131040" cy="97930"/>
          </a:xfrm>
          <a:prstGeom prst="roundRect">
            <a:avLst>
              <a:gd name="adj" fmla="val 1468"/>
            </a:avLst>
          </a:prstGeom>
          <a:solidFill>
            <a:srgbClr val="FFFF99"/>
          </a:solidFill>
          <a:ln w="9525" cap="flat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4386240" y="2242316"/>
            <a:ext cx="152640" cy="33123"/>
          </a:xfrm>
          <a:prstGeom prst="roundRect">
            <a:avLst>
              <a:gd name="adj" fmla="val 4542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4341600" y="2164548"/>
            <a:ext cx="437760" cy="90729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3696480" y="2384891"/>
            <a:ext cx="766080" cy="142575"/>
          </a:xfrm>
          <a:prstGeom prst="roundRect">
            <a:avLst>
              <a:gd name="adj" fmla="val 101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849121" y="2122783"/>
            <a:ext cx="514080" cy="1441"/>
          </a:xfrm>
          <a:prstGeom prst="line">
            <a:avLst/>
          </a:prstGeom>
          <a:noFill/>
          <a:ln w="9525" cap="flat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3772800" y="2340246"/>
            <a:ext cx="197280" cy="46085"/>
          </a:xfrm>
          <a:prstGeom prst="line">
            <a:avLst/>
          </a:prstGeom>
          <a:noFill/>
          <a:ln w="54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4122721" y="2449698"/>
            <a:ext cx="262080" cy="109451"/>
          </a:xfrm>
          <a:prstGeom prst="roundRect">
            <a:avLst>
              <a:gd name="adj" fmla="val 131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3477601" y="2504424"/>
            <a:ext cx="1258560" cy="87849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00" y="2554828"/>
            <a:ext cx="149760" cy="1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0" y="2610995"/>
            <a:ext cx="204480" cy="1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5129280" y="2122784"/>
            <a:ext cx="383040" cy="175698"/>
          </a:xfrm>
          <a:prstGeom prst="roundRect">
            <a:avLst>
              <a:gd name="adj" fmla="val 81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4950720" y="2069498"/>
            <a:ext cx="86400" cy="74888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4124160" y="2569230"/>
            <a:ext cx="437760" cy="46085"/>
          </a:xfrm>
          <a:prstGeom prst="line">
            <a:avLst/>
          </a:prstGeom>
          <a:noFill/>
          <a:ln w="36720" cap="flat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931640" y="1336460"/>
            <a:ext cx="783360" cy="47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V</a:t>
            </a:r>
            <a:r>
              <a:rPr lang="en-US" sz="2000" baseline="-33000" dirty="0">
                <a:latin typeface="Times New Roman" charset="0"/>
              </a:rPr>
              <a:t>x</a:t>
            </a: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H="1">
            <a:off x="5021281" y="1682097"/>
            <a:ext cx="118080" cy="345636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2378880" y="4520635"/>
            <a:ext cx="1552320" cy="426285"/>
          </a:xfrm>
          <a:prstGeom prst="roundRect">
            <a:avLst>
              <a:gd name="adj" fmla="val 333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14" name="Freeform 30"/>
          <p:cNvSpPr>
            <a:spLocks noChangeArrowheads="1"/>
          </p:cNvSpPr>
          <p:nvPr/>
        </p:nvSpPr>
        <p:spPr bwMode="auto">
          <a:xfrm>
            <a:off x="5644801" y="2112703"/>
            <a:ext cx="1133280" cy="774801"/>
          </a:xfrm>
          <a:custGeom>
            <a:avLst/>
            <a:gdLst>
              <a:gd name="T0" fmla="*/ 3470 w 3471"/>
              <a:gd name="T1" fmla="*/ 0 h 2371"/>
              <a:gd name="T2" fmla="*/ 3381 w 3471"/>
              <a:gd name="T3" fmla="*/ 1735 h 2371"/>
              <a:gd name="T4" fmla="*/ 3300 w 3471"/>
              <a:gd name="T5" fmla="*/ 2264 h 2371"/>
              <a:gd name="T6" fmla="*/ 469 w 3471"/>
              <a:gd name="T7" fmla="*/ 2370 h 2371"/>
              <a:gd name="T8" fmla="*/ 0 w 3471"/>
              <a:gd name="T9" fmla="*/ 1764 h 2371"/>
              <a:gd name="T10" fmla="*/ 3 w 3471"/>
              <a:gd name="T11" fmla="*/ 3 h 2371"/>
              <a:gd name="T12" fmla="*/ 3470 w 3471"/>
              <a:gd name="T13" fmla="*/ 0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1" h="2371">
                <a:moveTo>
                  <a:pt x="3470" y="0"/>
                </a:moveTo>
                <a:lnTo>
                  <a:pt x="3381" y="1735"/>
                </a:lnTo>
                <a:lnTo>
                  <a:pt x="3300" y="2264"/>
                </a:lnTo>
                <a:lnTo>
                  <a:pt x="469" y="2370"/>
                </a:lnTo>
                <a:lnTo>
                  <a:pt x="0" y="1764"/>
                </a:lnTo>
                <a:lnTo>
                  <a:pt x="3" y="3"/>
                </a:lnTo>
                <a:lnTo>
                  <a:pt x="3470" y="0"/>
                </a:lnTo>
              </a:path>
            </a:pathLst>
          </a:cu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15" name="Freeform 31"/>
          <p:cNvSpPr>
            <a:spLocks noChangeArrowheads="1"/>
          </p:cNvSpPr>
          <p:nvPr/>
        </p:nvSpPr>
        <p:spPr bwMode="auto">
          <a:xfrm>
            <a:off x="3322080" y="2121344"/>
            <a:ext cx="1641600" cy="289470"/>
          </a:xfrm>
          <a:custGeom>
            <a:avLst/>
            <a:gdLst>
              <a:gd name="T0" fmla="*/ 29 w 5025"/>
              <a:gd name="T1" fmla="*/ 2 h 885"/>
              <a:gd name="T2" fmla="*/ 0 w 5025"/>
              <a:gd name="T3" fmla="*/ 884 h 885"/>
              <a:gd name="T4" fmla="*/ 5024 w 5025"/>
              <a:gd name="T5" fmla="*/ 29 h 885"/>
              <a:gd name="T6" fmla="*/ 5024 w 5025"/>
              <a:gd name="T7" fmla="*/ 0 h 885"/>
              <a:gd name="T8" fmla="*/ 29 w 5025"/>
              <a:gd name="T9" fmla="*/ 2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5" h="885">
                <a:moveTo>
                  <a:pt x="29" y="2"/>
                </a:moveTo>
                <a:lnTo>
                  <a:pt x="0" y="884"/>
                </a:lnTo>
                <a:lnTo>
                  <a:pt x="5024" y="29"/>
                </a:lnTo>
                <a:lnTo>
                  <a:pt x="5024" y="0"/>
                </a:lnTo>
                <a:lnTo>
                  <a:pt x="29" y="2"/>
                </a:lnTo>
              </a:path>
            </a:pathLst>
          </a:custGeom>
          <a:solidFill>
            <a:srgbClr val="94BD5E"/>
          </a:solidFill>
          <a:ln w="9525" cap="flat">
            <a:solidFill>
              <a:srgbClr val="94BD5E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16" name="Freeform 32"/>
          <p:cNvSpPr>
            <a:spLocks noChangeArrowheads="1"/>
          </p:cNvSpPr>
          <p:nvPr/>
        </p:nvSpPr>
        <p:spPr bwMode="auto">
          <a:xfrm>
            <a:off x="2246401" y="2121344"/>
            <a:ext cx="1133280" cy="756079"/>
          </a:xfrm>
          <a:custGeom>
            <a:avLst/>
            <a:gdLst>
              <a:gd name="T0" fmla="*/ 3470 w 3471"/>
              <a:gd name="T1" fmla="*/ 0 h 2314"/>
              <a:gd name="T2" fmla="*/ 3381 w 3471"/>
              <a:gd name="T3" fmla="*/ 1735 h 2314"/>
              <a:gd name="T4" fmla="*/ 3176 w 3471"/>
              <a:gd name="T5" fmla="*/ 2260 h 2314"/>
              <a:gd name="T6" fmla="*/ 398 w 3471"/>
              <a:gd name="T7" fmla="*/ 2313 h 2314"/>
              <a:gd name="T8" fmla="*/ 0 w 3471"/>
              <a:gd name="T9" fmla="*/ 1764 h 2314"/>
              <a:gd name="T10" fmla="*/ 3 w 3471"/>
              <a:gd name="T11" fmla="*/ 3 h 2314"/>
              <a:gd name="T12" fmla="*/ 3470 w 3471"/>
              <a:gd name="T13" fmla="*/ 0 h 2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1" h="2314">
                <a:moveTo>
                  <a:pt x="3470" y="0"/>
                </a:moveTo>
                <a:lnTo>
                  <a:pt x="3381" y="1735"/>
                </a:lnTo>
                <a:lnTo>
                  <a:pt x="3176" y="2260"/>
                </a:lnTo>
                <a:lnTo>
                  <a:pt x="398" y="2313"/>
                </a:lnTo>
                <a:lnTo>
                  <a:pt x="0" y="1764"/>
                </a:lnTo>
                <a:lnTo>
                  <a:pt x="3" y="3"/>
                </a:lnTo>
                <a:lnTo>
                  <a:pt x="3470" y="0"/>
                </a:lnTo>
              </a:path>
            </a:pathLst>
          </a:cu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2571840" y="2256718"/>
            <a:ext cx="421920" cy="4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n</a:t>
            </a:r>
            <a:r>
              <a:rPr lang="en-US" sz="2200" baseline="33000">
                <a:solidFill>
                  <a:srgbClr val="000000"/>
                </a:solidFill>
                <a:latin typeface="Times New Roman" charset="0"/>
              </a:rPr>
              <a:t>+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6019200" y="2180389"/>
            <a:ext cx="421920" cy="4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n</a:t>
            </a:r>
            <a:r>
              <a:rPr lang="en-US" sz="2200" baseline="33000">
                <a:solidFill>
                  <a:srgbClr val="000000"/>
                </a:solidFill>
                <a:latin typeface="Times New Roman" charset="0"/>
              </a:rPr>
              <a:t>+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6705600" y="1143000"/>
            <a:ext cx="2133600" cy="87647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V</a:t>
            </a:r>
            <a:r>
              <a:rPr lang="en-US" sz="2200" baseline="-33000" dirty="0">
                <a:latin typeface="Times New Roman" charset="0"/>
              </a:rPr>
              <a:t>GS</a:t>
            </a:r>
            <a:r>
              <a:rPr lang="en-US" sz="2200" dirty="0">
                <a:latin typeface="Times New Roman" charset="0"/>
              </a:rPr>
              <a:t> &gt; V</a:t>
            </a:r>
            <a:r>
              <a:rPr lang="en-US" sz="2200" baseline="-25000" dirty="0">
                <a:latin typeface="Times New Roman" charset="0"/>
              </a:rPr>
              <a:t>T0</a:t>
            </a:r>
          </a:p>
          <a:p>
            <a:r>
              <a:rPr lang="en-US" sz="2200" dirty="0">
                <a:latin typeface="Times New Roman" charset="0"/>
              </a:rPr>
              <a:t>V</a:t>
            </a:r>
            <a:r>
              <a:rPr lang="en-US" sz="2200" baseline="-25000" dirty="0">
                <a:latin typeface="Times New Roman" charset="0"/>
              </a:rPr>
              <a:t>DS  </a:t>
            </a:r>
            <a:r>
              <a:rPr lang="en-US" sz="2200" dirty="0">
                <a:latin typeface="Times New Roman" charset="0"/>
              </a:rPr>
              <a:t>&gt; V</a:t>
            </a:r>
            <a:r>
              <a:rPr lang="en-US" sz="2200" baseline="-25000" dirty="0">
                <a:latin typeface="Times New Roman" charset="0"/>
              </a:rPr>
              <a:t>GS </a:t>
            </a:r>
            <a:r>
              <a:rPr lang="en-US" sz="2200" dirty="0">
                <a:latin typeface="Times New Roman" charset="0"/>
              </a:rPr>
              <a:t>– V</a:t>
            </a:r>
            <a:r>
              <a:rPr lang="en-US" sz="2200" baseline="-25000" dirty="0">
                <a:latin typeface="Times New Roman" charset="0"/>
              </a:rPr>
              <a:t>T0</a:t>
            </a:r>
            <a:endParaRPr lang="en-US" sz="2200" dirty="0">
              <a:latin typeface="Symbol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409822"/>
              </p:ext>
            </p:extLst>
          </p:nvPr>
        </p:nvGraphicFramePr>
        <p:xfrm>
          <a:off x="5105400" y="2057400"/>
          <a:ext cx="401637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7" name="Equation" r:id="rId6" imgW="228600" imgH="165100" progId="Equation.3">
                  <p:embed/>
                </p:oleObj>
              </mc:Choice>
              <mc:Fallback>
                <p:oleObj name="Equation" r:id="rId6" imgW="2286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5400" y="2057400"/>
                        <a:ext cx="401637" cy="290512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19984"/>
              </p:ext>
            </p:extLst>
          </p:nvPr>
        </p:nvGraphicFramePr>
        <p:xfrm>
          <a:off x="1905000" y="3505200"/>
          <a:ext cx="493553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8" name="Equation" r:id="rId8" imgW="2400300" imgH="685800" progId="Equation.3">
                  <p:embed/>
                </p:oleObj>
              </mc:Choice>
              <mc:Fallback>
                <p:oleObj name="Equation" r:id="rId8" imgW="24003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5000" y="3505200"/>
                        <a:ext cx="4935538" cy="1203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694622"/>
              </p:ext>
            </p:extLst>
          </p:nvPr>
        </p:nvGraphicFramePr>
        <p:xfrm>
          <a:off x="4876800" y="4724400"/>
          <a:ext cx="23241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49" name="Equation" r:id="rId10" imgW="1130300" imgH="393700" progId="Equation.3">
                  <p:embed/>
                </p:oleObj>
              </mc:Choice>
              <mc:Fallback>
                <p:oleObj name="Equation" r:id="rId10" imgW="1130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76800" y="4724400"/>
                        <a:ext cx="2324100" cy="690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3810000" y="5105400"/>
            <a:ext cx="914400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3612120" y="4648200"/>
            <a:ext cx="12651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empirically</a:t>
            </a:r>
          </a:p>
        </p:txBody>
      </p:sp>
      <p:sp>
        <p:nvSpPr>
          <p:cNvPr id="4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IV Characteristics - Saturation</a:t>
            </a: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AA7518-32A7-F845-AB6A-7E5BA8D437E9}"/>
                  </a:ext>
                </a:extLst>
              </p:cNvPr>
              <p:cNvSpPr txBox="1"/>
              <p:nvPr/>
            </p:nvSpPr>
            <p:spPr>
              <a:xfrm>
                <a:off x="780532" y="4844216"/>
                <a:ext cx="2713242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𝐷𝑆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AAA7518-32A7-F845-AB6A-7E5BA8D43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32" y="4844216"/>
                <a:ext cx="2713242" cy="372731"/>
              </a:xfrm>
              <a:prstGeom prst="rect">
                <a:avLst/>
              </a:prstGeom>
              <a:blipFill>
                <a:blip r:embed="rId12"/>
                <a:stretch>
                  <a:fillRect l="-2791" r="-46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98A055-EF97-A249-BD3A-DBAA61C9E311}"/>
                  </a:ext>
                </a:extLst>
              </p:cNvPr>
              <p:cNvSpPr txBox="1"/>
              <p:nvPr/>
            </p:nvSpPr>
            <p:spPr>
              <a:xfrm>
                <a:off x="1859280" y="3733800"/>
                <a:ext cx="762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398A055-EF97-A249-BD3A-DBAA61C9E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280" y="3733800"/>
                <a:ext cx="762000" cy="369332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48820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D4220257-A0DB-174D-9B35-8B944B492E68}" type="slidenum">
              <a:rPr lang="en-US"/>
              <a:pPr/>
              <a:t>43</a:t>
            </a:fld>
            <a:endParaRPr lang="en-US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2" b="47993"/>
          <a:stretch/>
        </p:blipFill>
        <p:spPr bwMode="auto">
          <a:xfrm>
            <a:off x="228961" y="1164168"/>
            <a:ext cx="8290080" cy="2381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8354880" y="459409"/>
            <a:ext cx="175680" cy="197300"/>
          </a:xfrm>
          <a:prstGeom prst="roundRect">
            <a:avLst>
              <a:gd name="adj" fmla="val 81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127680" y="1925483"/>
            <a:ext cx="2646720" cy="164177"/>
          </a:xfrm>
          <a:prstGeom prst="roundRect">
            <a:avLst>
              <a:gd name="adj" fmla="val 875"/>
            </a:avLst>
          </a:prstGeom>
          <a:solidFill>
            <a:srgbClr val="FFCC99"/>
          </a:solidFill>
          <a:ln w="9525" cap="flat">
            <a:solidFill>
              <a:srgbClr val="FFCC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117601" y="1913962"/>
            <a:ext cx="2679840" cy="185779"/>
          </a:xfrm>
          <a:prstGeom prst="roundRect">
            <a:avLst>
              <a:gd name="adj" fmla="val 778"/>
            </a:avLst>
          </a:prstGeom>
          <a:noFill/>
          <a:ln w="18360" cap="flat">
            <a:solidFill>
              <a:srgbClr val="CC6633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106080" y="1816031"/>
            <a:ext cx="2701440" cy="87849"/>
          </a:xfrm>
          <a:prstGeom prst="roundRect">
            <a:avLst>
              <a:gd name="adj" fmla="val 1667"/>
            </a:avLst>
          </a:prstGeom>
          <a:solidFill>
            <a:srgbClr val="FF0000"/>
          </a:solidFill>
          <a:ln w="9525" cap="flat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3729600" y="2132865"/>
            <a:ext cx="262080" cy="197300"/>
          </a:xfrm>
          <a:prstGeom prst="roundRect">
            <a:avLst>
              <a:gd name="adj" fmla="val 731"/>
            </a:avLst>
          </a:prstGeom>
          <a:solidFill>
            <a:srgbClr val="FFFF99"/>
          </a:solidFill>
          <a:ln w="9525" cap="flat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068001" y="2132864"/>
            <a:ext cx="295200" cy="120973"/>
          </a:xfrm>
          <a:prstGeom prst="roundRect">
            <a:avLst>
              <a:gd name="adj" fmla="val 1190"/>
            </a:avLst>
          </a:prstGeom>
          <a:solidFill>
            <a:srgbClr val="FFFF99"/>
          </a:solidFill>
          <a:ln w="9525" cap="flat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374721" y="2122783"/>
            <a:ext cx="131040" cy="97930"/>
          </a:xfrm>
          <a:prstGeom prst="roundRect">
            <a:avLst>
              <a:gd name="adj" fmla="val 1468"/>
            </a:avLst>
          </a:prstGeom>
          <a:solidFill>
            <a:srgbClr val="FFFF99"/>
          </a:solidFill>
          <a:ln w="9525" cap="flat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4386240" y="2242316"/>
            <a:ext cx="152640" cy="33123"/>
          </a:xfrm>
          <a:prstGeom prst="roundRect">
            <a:avLst>
              <a:gd name="adj" fmla="val 4542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4341600" y="2164548"/>
            <a:ext cx="437760" cy="90729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3696480" y="2384891"/>
            <a:ext cx="766080" cy="142575"/>
          </a:xfrm>
          <a:prstGeom prst="roundRect">
            <a:avLst>
              <a:gd name="adj" fmla="val 101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3849121" y="2122783"/>
            <a:ext cx="514080" cy="1441"/>
          </a:xfrm>
          <a:prstGeom prst="line">
            <a:avLst/>
          </a:prstGeom>
          <a:noFill/>
          <a:ln w="9525" cap="flat">
            <a:solidFill>
              <a:srgbClr val="FFFF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3772800" y="2340246"/>
            <a:ext cx="197280" cy="46085"/>
          </a:xfrm>
          <a:prstGeom prst="line">
            <a:avLst/>
          </a:prstGeom>
          <a:noFill/>
          <a:ln w="54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398" name="AutoShape 14"/>
          <p:cNvSpPr>
            <a:spLocks noChangeArrowheads="1"/>
          </p:cNvSpPr>
          <p:nvPr/>
        </p:nvSpPr>
        <p:spPr bwMode="auto">
          <a:xfrm>
            <a:off x="4122721" y="2449698"/>
            <a:ext cx="262080" cy="109451"/>
          </a:xfrm>
          <a:prstGeom prst="roundRect">
            <a:avLst>
              <a:gd name="adj" fmla="val 131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3477601" y="2504424"/>
            <a:ext cx="1258560" cy="87849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pic>
        <p:nvPicPr>
          <p:cNvPr id="1640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200" y="2554828"/>
            <a:ext cx="149760" cy="1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40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20" y="2610995"/>
            <a:ext cx="204480" cy="16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5129280" y="2122784"/>
            <a:ext cx="383040" cy="175698"/>
          </a:xfrm>
          <a:prstGeom prst="roundRect">
            <a:avLst>
              <a:gd name="adj" fmla="val 81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04" name="Oval 20"/>
          <p:cNvSpPr>
            <a:spLocks noChangeArrowheads="1"/>
          </p:cNvSpPr>
          <p:nvPr/>
        </p:nvSpPr>
        <p:spPr bwMode="auto">
          <a:xfrm>
            <a:off x="4950720" y="2069498"/>
            <a:ext cx="86400" cy="74888"/>
          </a:xfrm>
          <a:prstGeom prst="ellipse">
            <a:avLst/>
          </a:prstGeom>
          <a:solidFill>
            <a:srgbClr val="000000"/>
          </a:solidFill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4124160" y="2569230"/>
            <a:ext cx="437760" cy="46085"/>
          </a:xfrm>
          <a:prstGeom prst="line">
            <a:avLst/>
          </a:prstGeom>
          <a:noFill/>
          <a:ln w="36720" cap="flat">
            <a:solidFill>
              <a:srgbClr val="99CC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4907520" y="1336460"/>
            <a:ext cx="783360" cy="47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000" dirty="0">
                <a:latin typeface="Times New Roman" charset="0"/>
              </a:rPr>
              <a:t>V</a:t>
            </a:r>
            <a:r>
              <a:rPr lang="en-US" sz="2000" baseline="-33000" dirty="0">
                <a:latin typeface="Times New Roman" charset="0"/>
              </a:rPr>
              <a:t>x</a:t>
            </a:r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 flipH="1">
            <a:off x="5021281" y="1682097"/>
            <a:ext cx="118080" cy="345636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6408" name="AutoShape 24"/>
          <p:cNvSpPr>
            <a:spLocks noChangeArrowheads="1"/>
          </p:cNvSpPr>
          <p:nvPr/>
        </p:nvSpPr>
        <p:spPr bwMode="auto">
          <a:xfrm>
            <a:off x="2378880" y="4520635"/>
            <a:ext cx="1552320" cy="426285"/>
          </a:xfrm>
          <a:prstGeom prst="roundRect">
            <a:avLst>
              <a:gd name="adj" fmla="val 333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14" name="Freeform 30"/>
          <p:cNvSpPr>
            <a:spLocks noChangeArrowheads="1"/>
          </p:cNvSpPr>
          <p:nvPr/>
        </p:nvSpPr>
        <p:spPr bwMode="auto">
          <a:xfrm>
            <a:off x="5644801" y="2112703"/>
            <a:ext cx="1133280" cy="774801"/>
          </a:xfrm>
          <a:custGeom>
            <a:avLst/>
            <a:gdLst>
              <a:gd name="T0" fmla="*/ 3470 w 3471"/>
              <a:gd name="T1" fmla="*/ 0 h 2371"/>
              <a:gd name="T2" fmla="*/ 3381 w 3471"/>
              <a:gd name="T3" fmla="*/ 1735 h 2371"/>
              <a:gd name="T4" fmla="*/ 3300 w 3471"/>
              <a:gd name="T5" fmla="*/ 2264 h 2371"/>
              <a:gd name="T6" fmla="*/ 469 w 3471"/>
              <a:gd name="T7" fmla="*/ 2370 h 2371"/>
              <a:gd name="T8" fmla="*/ 0 w 3471"/>
              <a:gd name="T9" fmla="*/ 1764 h 2371"/>
              <a:gd name="T10" fmla="*/ 3 w 3471"/>
              <a:gd name="T11" fmla="*/ 3 h 2371"/>
              <a:gd name="T12" fmla="*/ 3470 w 3471"/>
              <a:gd name="T13" fmla="*/ 0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1" h="2371">
                <a:moveTo>
                  <a:pt x="3470" y="0"/>
                </a:moveTo>
                <a:lnTo>
                  <a:pt x="3381" y="1735"/>
                </a:lnTo>
                <a:lnTo>
                  <a:pt x="3300" y="2264"/>
                </a:lnTo>
                <a:lnTo>
                  <a:pt x="469" y="2370"/>
                </a:lnTo>
                <a:lnTo>
                  <a:pt x="0" y="1764"/>
                </a:lnTo>
                <a:lnTo>
                  <a:pt x="3" y="3"/>
                </a:lnTo>
                <a:lnTo>
                  <a:pt x="3470" y="0"/>
                </a:lnTo>
              </a:path>
            </a:pathLst>
          </a:cu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15" name="Freeform 31"/>
          <p:cNvSpPr>
            <a:spLocks noChangeArrowheads="1"/>
          </p:cNvSpPr>
          <p:nvPr/>
        </p:nvSpPr>
        <p:spPr bwMode="auto">
          <a:xfrm>
            <a:off x="3322080" y="2121344"/>
            <a:ext cx="1641600" cy="289470"/>
          </a:xfrm>
          <a:custGeom>
            <a:avLst/>
            <a:gdLst>
              <a:gd name="T0" fmla="*/ 29 w 5025"/>
              <a:gd name="T1" fmla="*/ 2 h 885"/>
              <a:gd name="T2" fmla="*/ 0 w 5025"/>
              <a:gd name="T3" fmla="*/ 884 h 885"/>
              <a:gd name="T4" fmla="*/ 5024 w 5025"/>
              <a:gd name="T5" fmla="*/ 29 h 885"/>
              <a:gd name="T6" fmla="*/ 5024 w 5025"/>
              <a:gd name="T7" fmla="*/ 0 h 885"/>
              <a:gd name="T8" fmla="*/ 29 w 5025"/>
              <a:gd name="T9" fmla="*/ 2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25" h="885">
                <a:moveTo>
                  <a:pt x="29" y="2"/>
                </a:moveTo>
                <a:lnTo>
                  <a:pt x="0" y="884"/>
                </a:lnTo>
                <a:lnTo>
                  <a:pt x="5024" y="29"/>
                </a:lnTo>
                <a:lnTo>
                  <a:pt x="5024" y="0"/>
                </a:lnTo>
                <a:lnTo>
                  <a:pt x="29" y="2"/>
                </a:lnTo>
              </a:path>
            </a:pathLst>
          </a:custGeom>
          <a:solidFill>
            <a:srgbClr val="94BD5E"/>
          </a:solidFill>
          <a:ln w="9525" cap="flat">
            <a:solidFill>
              <a:srgbClr val="94BD5E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16" name="Freeform 32"/>
          <p:cNvSpPr>
            <a:spLocks noChangeArrowheads="1"/>
          </p:cNvSpPr>
          <p:nvPr/>
        </p:nvSpPr>
        <p:spPr bwMode="auto">
          <a:xfrm>
            <a:off x="2246401" y="2121344"/>
            <a:ext cx="1133280" cy="756079"/>
          </a:xfrm>
          <a:custGeom>
            <a:avLst/>
            <a:gdLst>
              <a:gd name="T0" fmla="*/ 3470 w 3471"/>
              <a:gd name="T1" fmla="*/ 0 h 2314"/>
              <a:gd name="T2" fmla="*/ 3381 w 3471"/>
              <a:gd name="T3" fmla="*/ 1735 h 2314"/>
              <a:gd name="T4" fmla="*/ 3176 w 3471"/>
              <a:gd name="T5" fmla="*/ 2260 h 2314"/>
              <a:gd name="T6" fmla="*/ 398 w 3471"/>
              <a:gd name="T7" fmla="*/ 2313 h 2314"/>
              <a:gd name="T8" fmla="*/ 0 w 3471"/>
              <a:gd name="T9" fmla="*/ 1764 h 2314"/>
              <a:gd name="T10" fmla="*/ 3 w 3471"/>
              <a:gd name="T11" fmla="*/ 3 h 2314"/>
              <a:gd name="T12" fmla="*/ 3470 w 3471"/>
              <a:gd name="T13" fmla="*/ 0 h 23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71" h="2314">
                <a:moveTo>
                  <a:pt x="3470" y="0"/>
                </a:moveTo>
                <a:lnTo>
                  <a:pt x="3381" y="1735"/>
                </a:lnTo>
                <a:lnTo>
                  <a:pt x="3176" y="2260"/>
                </a:lnTo>
                <a:lnTo>
                  <a:pt x="398" y="2313"/>
                </a:lnTo>
                <a:lnTo>
                  <a:pt x="0" y="1764"/>
                </a:lnTo>
                <a:lnTo>
                  <a:pt x="3" y="3"/>
                </a:lnTo>
                <a:lnTo>
                  <a:pt x="3470" y="0"/>
                </a:lnTo>
              </a:path>
            </a:pathLst>
          </a:custGeom>
          <a:solidFill>
            <a:srgbClr val="00FF00"/>
          </a:solidFill>
          <a:ln w="9525" cap="flat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6417" name="Text Box 33"/>
          <p:cNvSpPr txBox="1">
            <a:spLocks noChangeArrowheads="1"/>
          </p:cNvSpPr>
          <p:nvPr/>
        </p:nvSpPr>
        <p:spPr bwMode="auto">
          <a:xfrm>
            <a:off x="2571840" y="2256718"/>
            <a:ext cx="421920" cy="4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n</a:t>
            </a:r>
            <a:r>
              <a:rPr lang="en-US" sz="2200" baseline="33000">
                <a:solidFill>
                  <a:srgbClr val="000000"/>
                </a:solidFill>
                <a:latin typeface="Times New Roman" charset="0"/>
              </a:rPr>
              <a:t>+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6019200" y="2180389"/>
            <a:ext cx="421920" cy="41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/>
          <a:p>
            <a:r>
              <a:rPr lang="en-US" sz="2200">
                <a:solidFill>
                  <a:srgbClr val="000000"/>
                </a:solidFill>
                <a:latin typeface="Times New Roman" charset="0"/>
              </a:rPr>
              <a:t>n</a:t>
            </a:r>
            <a:r>
              <a:rPr lang="en-US" sz="2200" baseline="33000">
                <a:solidFill>
                  <a:srgbClr val="000000"/>
                </a:solidFill>
                <a:latin typeface="Times New Roman" charset="0"/>
              </a:rPr>
              <a:t>+</a:t>
            </a:r>
          </a:p>
        </p:txBody>
      </p:sp>
      <p:sp>
        <p:nvSpPr>
          <p:cNvPr id="37" name="Text Box 9"/>
          <p:cNvSpPr txBox="1">
            <a:spLocks noChangeArrowheads="1"/>
          </p:cNvSpPr>
          <p:nvPr/>
        </p:nvSpPr>
        <p:spPr bwMode="auto">
          <a:xfrm>
            <a:off x="6705600" y="1143000"/>
            <a:ext cx="2133600" cy="876476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200" dirty="0">
                <a:latin typeface="Times New Roman" charset="0"/>
              </a:rPr>
              <a:t>V</a:t>
            </a:r>
            <a:r>
              <a:rPr lang="en-US" sz="2200" baseline="-33000" dirty="0">
                <a:latin typeface="Times New Roman" charset="0"/>
              </a:rPr>
              <a:t>GS</a:t>
            </a:r>
            <a:r>
              <a:rPr lang="en-US" sz="2200" dirty="0">
                <a:latin typeface="Times New Roman" charset="0"/>
              </a:rPr>
              <a:t> &gt; V</a:t>
            </a:r>
            <a:r>
              <a:rPr lang="en-US" sz="2200" baseline="-25000" dirty="0">
                <a:latin typeface="Times New Roman" charset="0"/>
              </a:rPr>
              <a:t>T0</a:t>
            </a:r>
          </a:p>
          <a:p>
            <a:r>
              <a:rPr lang="en-US" sz="2200" dirty="0">
                <a:latin typeface="Times New Roman" charset="0"/>
              </a:rPr>
              <a:t>V</a:t>
            </a:r>
            <a:r>
              <a:rPr lang="en-US" sz="2200" baseline="-25000" dirty="0">
                <a:latin typeface="Times New Roman" charset="0"/>
              </a:rPr>
              <a:t>DS  </a:t>
            </a:r>
            <a:r>
              <a:rPr lang="en-US" sz="2200" dirty="0">
                <a:latin typeface="Times New Roman" charset="0"/>
              </a:rPr>
              <a:t>&gt; V</a:t>
            </a:r>
            <a:r>
              <a:rPr lang="en-US" sz="2200" baseline="-25000" dirty="0">
                <a:latin typeface="Times New Roman" charset="0"/>
              </a:rPr>
              <a:t>GS </a:t>
            </a:r>
            <a:r>
              <a:rPr lang="en-US" sz="2200" dirty="0">
                <a:latin typeface="Times New Roman" charset="0"/>
              </a:rPr>
              <a:t>– V</a:t>
            </a:r>
            <a:r>
              <a:rPr lang="en-US" sz="2200" baseline="-25000" dirty="0">
                <a:latin typeface="Times New Roman" charset="0"/>
              </a:rPr>
              <a:t>T0</a:t>
            </a:r>
            <a:endParaRPr lang="en-US" sz="2200" dirty="0">
              <a:latin typeface="Symbol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952282"/>
              </p:ext>
            </p:extLst>
          </p:nvPr>
        </p:nvGraphicFramePr>
        <p:xfrm>
          <a:off x="5105400" y="2057400"/>
          <a:ext cx="401637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4" name="Equation" r:id="rId6" imgW="228600" imgH="165100" progId="Equation.3">
                  <p:embed/>
                </p:oleObj>
              </mc:Choice>
              <mc:Fallback>
                <p:oleObj name="Equation" r:id="rId6" imgW="2286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05400" y="2057400"/>
                        <a:ext cx="401637" cy="290512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200107"/>
              </p:ext>
            </p:extLst>
          </p:nvPr>
        </p:nvGraphicFramePr>
        <p:xfrm>
          <a:off x="1905000" y="3505200"/>
          <a:ext cx="493553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5" name="Equation" r:id="rId8" imgW="2400300" imgH="685800" progId="Equation.3">
                  <p:embed/>
                </p:oleObj>
              </mc:Choice>
              <mc:Fallback>
                <p:oleObj name="Equation" r:id="rId8" imgW="24003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05000" y="3505200"/>
                        <a:ext cx="4935538" cy="1203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43764"/>
              </p:ext>
            </p:extLst>
          </p:nvPr>
        </p:nvGraphicFramePr>
        <p:xfrm>
          <a:off x="4876800" y="4724400"/>
          <a:ext cx="23241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6" name="Equation" r:id="rId10" imgW="1130300" imgH="393700" progId="Equation.3">
                  <p:embed/>
                </p:oleObj>
              </mc:Choice>
              <mc:Fallback>
                <p:oleObj name="Equation" r:id="rId10" imgW="1130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76800" y="4724400"/>
                        <a:ext cx="2324100" cy="690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3810000" y="5105400"/>
            <a:ext cx="914400" cy="0"/>
          </a:xfrm>
          <a:prstGeom prst="line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3612120" y="4648200"/>
            <a:ext cx="12651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empirically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524000" y="5791200"/>
            <a:ext cx="145551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If </a:t>
            </a:r>
            <a:r>
              <a:rPr lang="en-US" sz="1800" dirty="0" err="1">
                <a:solidFill>
                  <a:srgbClr val="0000FF"/>
                </a:solidFill>
              </a:rPr>
              <a:t>λ</a:t>
            </a:r>
            <a:r>
              <a:rPr lang="en-US" sz="1100" dirty="0" err="1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1800" dirty="0" err="1">
                <a:solidFill>
                  <a:srgbClr val="0000FF"/>
                </a:solidFill>
              </a:rPr>
              <a:t>V</a:t>
            </a:r>
            <a:r>
              <a:rPr lang="en-US" sz="1800" baseline="-25000" dirty="0" err="1">
                <a:solidFill>
                  <a:srgbClr val="0000FF"/>
                </a:solidFill>
              </a:rPr>
              <a:t>DS</a:t>
            </a:r>
            <a:r>
              <a:rPr lang="en-US" sz="1800" dirty="0">
                <a:solidFill>
                  <a:srgbClr val="0000FF"/>
                </a:solidFill>
              </a:rPr>
              <a:t>&lt;&lt;1, </a:t>
            </a:r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742040"/>
              </p:ext>
            </p:extLst>
          </p:nvPr>
        </p:nvGraphicFramePr>
        <p:xfrm>
          <a:off x="3663950" y="5583238"/>
          <a:ext cx="276860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7" name="Equation" r:id="rId12" imgW="1346200" imgH="457200" progId="Equation.3">
                  <p:embed/>
                </p:oleObj>
              </mc:Choice>
              <mc:Fallback>
                <p:oleObj name="Equation" r:id="rId12" imgW="1346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663950" y="5583238"/>
                        <a:ext cx="2768600" cy="801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5257800" y="5715000"/>
            <a:ext cx="1219200" cy="533400"/>
          </a:xfrm>
          <a:prstGeom prst="rect">
            <a:avLst/>
          </a:prstGeom>
          <a:noFill/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IV Characteristics - Saturation</a:t>
            </a:r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7F2C328-8D10-FB4A-A50A-17F7E77D8498}"/>
                  </a:ext>
                </a:extLst>
              </p:cNvPr>
              <p:cNvSpPr txBox="1"/>
              <p:nvPr/>
            </p:nvSpPr>
            <p:spPr>
              <a:xfrm>
                <a:off x="780531" y="4844216"/>
                <a:ext cx="2713243" cy="3727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𝐷𝑆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7F2C328-8D10-FB4A-A50A-17F7E77D84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31" y="4844216"/>
                <a:ext cx="2713243" cy="372731"/>
              </a:xfrm>
              <a:prstGeom prst="rect">
                <a:avLst/>
              </a:prstGeom>
              <a:blipFill>
                <a:blip r:embed="rId14"/>
                <a:stretch>
                  <a:fillRect l="-2791" r="-465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C7F185-903C-934D-811D-335DF52EBCDA}"/>
                  </a:ext>
                </a:extLst>
              </p:cNvPr>
              <p:cNvSpPr txBox="1"/>
              <p:nvPr/>
            </p:nvSpPr>
            <p:spPr>
              <a:xfrm>
                <a:off x="1859280" y="3733800"/>
                <a:ext cx="762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9C7F185-903C-934D-811D-335DF52EB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280" y="3733800"/>
                <a:ext cx="762000" cy="369332"/>
              </a:xfrm>
              <a:prstGeom prst="rect">
                <a:avLst/>
              </a:prstGeom>
              <a:blipFill>
                <a:blip r:embed="rId1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776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D4220257-A0DB-174D-9B35-8B944B492E68}" type="slidenum">
              <a:rPr lang="en-US"/>
              <a:pPr/>
              <a:t>44</a:t>
            </a:fld>
            <a:endParaRPr lang="en-US"/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8354880" y="459409"/>
            <a:ext cx="175680" cy="197300"/>
          </a:xfrm>
          <a:prstGeom prst="roundRect">
            <a:avLst>
              <a:gd name="adj" fmla="val 81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842560"/>
              </p:ext>
            </p:extLst>
          </p:nvPr>
        </p:nvGraphicFramePr>
        <p:xfrm>
          <a:off x="3208115" y="2411372"/>
          <a:ext cx="23241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8" name="Equation" r:id="rId4" imgW="1130300" imgH="393700" progId="Equation.3">
                  <p:embed/>
                </p:oleObj>
              </mc:Choice>
              <mc:Fallback>
                <p:oleObj name="Equation" r:id="rId4" imgW="1130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8115" y="2411372"/>
                        <a:ext cx="2324100" cy="690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IV Characteristics - Saturation</a:t>
            </a:r>
          </a:p>
        </p:txBody>
      </p:sp>
      <p:sp>
        <p:nvSpPr>
          <p:cNvPr id="4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2215028"/>
              </p:ext>
            </p:extLst>
          </p:nvPr>
        </p:nvGraphicFramePr>
        <p:xfrm>
          <a:off x="1981200" y="1219200"/>
          <a:ext cx="493553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9" name="Equation" r:id="rId6" imgW="2400300" imgH="685800" progId="Equation.3">
                  <p:embed/>
                </p:oleObj>
              </mc:Choice>
              <mc:Fallback>
                <p:oleObj name="Equation" r:id="rId6" imgW="2400300" imgH="685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81200" y="1219200"/>
                        <a:ext cx="4935538" cy="1203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403705-B144-6346-BC6E-11D1417D72C2}"/>
                  </a:ext>
                </a:extLst>
              </p:cNvPr>
              <p:cNvSpPr txBox="1"/>
              <p:nvPr/>
            </p:nvSpPr>
            <p:spPr>
              <a:xfrm>
                <a:off x="1971040" y="1451530"/>
                <a:ext cx="762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403705-B144-6346-BC6E-11D1417D72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40" y="1451530"/>
                <a:ext cx="762000" cy="369332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721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D4220257-A0DB-174D-9B35-8B944B492E68}" type="slidenum">
              <a:rPr lang="en-US"/>
              <a:pPr/>
              <a:t>45</a:t>
            </a:fld>
            <a:endParaRPr lang="en-US"/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8354880" y="459409"/>
            <a:ext cx="175680" cy="197300"/>
          </a:xfrm>
          <a:prstGeom prst="roundRect">
            <a:avLst>
              <a:gd name="adj" fmla="val 81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208115" y="2411372"/>
          <a:ext cx="23241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69" name="Equation" r:id="rId4" imgW="1130300" imgH="393700" progId="Equation.3">
                  <p:embed/>
                </p:oleObj>
              </mc:Choice>
              <mc:Fallback>
                <p:oleObj name="Equation" r:id="rId4" imgW="1130300" imgH="3937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8115" y="2411372"/>
                        <a:ext cx="2324100" cy="6905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1981200" y="4648200"/>
            <a:ext cx="5334000" cy="9144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4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IV Characteristics - Saturation</a:t>
            </a: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/>
        </p:nvGraphicFramePr>
        <p:xfrm>
          <a:off x="2236788" y="4760913"/>
          <a:ext cx="48053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0" name="Equation" r:id="rId6" imgW="2336800" imgH="393700" progId="Equation.3">
                  <p:embed/>
                </p:oleObj>
              </mc:Choice>
              <mc:Fallback>
                <p:oleObj name="Equation" r:id="rId6" imgW="2336800" imgH="393700" progId="Equation.3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36788" y="4760913"/>
                        <a:ext cx="4805362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981200" y="1219200"/>
          <a:ext cx="493553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1" name="Equation" r:id="rId8" imgW="2400300" imgH="685800" progId="Equation.3">
                  <p:embed/>
                </p:oleObj>
              </mc:Choice>
              <mc:Fallback>
                <p:oleObj name="Equation" r:id="rId8" imgW="2400300" imgH="6858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981200" y="1219200"/>
                        <a:ext cx="4935538" cy="1203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08A80F-725B-0743-A8FF-A7CBCE4A95C9}"/>
                  </a:ext>
                </a:extLst>
              </p:cNvPr>
              <p:cNvSpPr txBox="1"/>
              <p:nvPr/>
            </p:nvSpPr>
            <p:spPr>
              <a:xfrm>
                <a:off x="1971040" y="1451530"/>
                <a:ext cx="762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808A80F-725B-0743-A8FF-A7CBCE4A9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40" y="1451530"/>
                <a:ext cx="762000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424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0F6A9EFA-C93E-894D-9BAE-FDC11F9F8A2A}" type="slidenum">
              <a:rPr lang="en-US"/>
              <a:pPr/>
              <a:t>46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1"/>
          <a:stretch/>
        </p:blipFill>
        <p:spPr bwMode="auto">
          <a:xfrm>
            <a:off x="125280" y="3862917"/>
            <a:ext cx="8496000" cy="258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8464321" y="481011"/>
            <a:ext cx="252000" cy="164177"/>
          </a:xfrm>
          <a:prstGeom prst="roundRect">
            <a:avLst>
              <a:gd name="adj" fmla="val 87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396321" y="1813151"/>
            <a:ext cx="2472480" cy="453647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5408640" y="4333416"/>
            <a:ext cx="663840" cy="275068"/>
          </a:xfrm>
          <a:prstGeom prst="roundRect">
            <a:avLst>
              <a:gd name="adj" fmla="val 523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171041" y="4784183"/>
            <a:ext cx="663840" cy="275069"/>
          </a:xfrm>
          <a:prstGeom prst="roundRect">
            <a:avLst>
              <a:gd name="adj" fmla="val 523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5159521" y="5234950"/>
            <a:ext cx="663840" cy="275068"/>
          </a:xfrm>
          <a:prstGeom prst="roundRect">
            <a:avLst>
              <a:gd name="adj" fmla="val 523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6220800" y="3341151"/>
            <a:ext cx="1128960" cy="368679"/>
          </a:xfrm>
          <a:prstGeom prst="roundRect">
            <a:avLst>
              <a:gd name="adj" fmla="val 38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898560" y="2557708"/>
            <a:ext cx="172800" cy="1313418"/>
          </a:xfrm>
          <a:prstGeom prst="roundRect">
            <a:avLst>
              <a:gd name="adj" fmla="val 833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990720" y="3801999"/>
            <a:ext cx="5368320" cy="103691"/>
          </a:xfrm>
          <a:prstGeom prst="roundRect">
            <a:avLst>
              <a:gd name="adj" fmla="val 138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564800" y="4781302"/>
            <a:ext cx="1560960" cy="1441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4309921" y="4661770"/>
            <a:ext cx="1944000" cy="120973"/>
          </a:xfrm>
          <a:prstGeom prst="line">
            <a:avLst/>
          </a:prstGeom>
          <a:noFill/>
          <a:ln w="273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3808800" y="5233509"/>
            <a:ext cx="2319840" cy="1441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3759841" y="5076534"/>
            <a:ext cx="2466720" cy="146895"/>
          </a:xfrm>
          <a:prstGeom prst="line">
            <a:avLst/>
          </a:prstGeom>
          <a:noFill/>
          <a:ln w="273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3288960" y="6028473"/>
            <a:ext cx="2926080" cy="1441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3062880" y="5664115"/>
            <a:ext cx="136800" cy="23042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229921" y="5685717"/>
            <a:ext cx="2877120" cy="1441"/>
          </a:xfrm>
          <a:prstGeom prst="line">
            <a:avLst/>
          </a:prstGeom>
          <a:noFill/>
          <a:ln w="54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3229921" y="5665555"/>
            <a:ext cx="3013920" cy="10082"/>
          </a:xfrm>
          <a:prstGeom prst="line">
            <a:avLst/>
          </a:prstGeom>
          <a:noFill/>
          <a:ln w="27360" cap="flat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4379041" y="5204706"/>
            <a:ext cx="1748160" cy="1441"/>
          </a:xfrm>
          <a:prstGeom prst="line">
            <a:avLst/>
          </a:prstGeom>
          <a:noFill/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5027040" y="4752499"/>
            <a:ext cx="1139040" cy="1441"/>
          </a:xfrm>
          <a:prstGeom prst="line">
            <a:avLst/>
          </a:prstGeom>
          <a:noFill/>
          <a:ln w="27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V="1">
            <a:off x="4271041" y="4651689"/>
            <a:ext cx="2031840" cy="131054"/>
          </a:xfrm>
          <a:prstGeom prst="line">
            <a:avLst/>
          </a:prstGeom>
          <a:noFill/>
          <a:ln w="54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V="1">
            <a:off x="4250880" y="4751059"/>
            <a:ext cx="1944000" cy="23042"/>
          </a:xfrm>
          <a:prstGeom prst="line">
            <a:avLst/>
          </a:prstGeom>
          <a:noFill/>
          <a:ln w="27360" cap="flat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4271040" y="4614245"/>
            <a:ext cx="1915200" cy="159857"/>
          </a:xfrm>
          <a:prstGeom prst="line">
            <a:avLst/>
          </a:prstGeom>
          <a:noFill/>
          <a:ln w="273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V="1">
            <a:off x="3780001" y="5075093"/>
            <a:ext cx="2473920" cy="139695"/>
          </a:xfrm>
          <a:prstGeom prst="line">
            <a:avLst/>
          </a:prstGeom>
          <a:noFill/>
          <a:ln w="54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3780001" y="5201826"/>
            <a:ext cx="2386080" cy="12962"/>
          </a:xfrm>
          <a:prstGeom prst="line">
            <a:avLst/>
          </a:prstGeom>
          <a:noFill/>
          <a:ln w="27360" cap="flat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V="1">
            <a:off x="3761280" y="5065012"/>
            <a:ext cx="2414880" cy="159856"/>
          </a:xfrm>
          <a:prstGeom prst="line">
            <a:avLst/>
          </a:prstGeom>
          <a:noFill/>
          <a:ln w="273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6187681" y="3416039"/>
            <a:ext cx="129600" cy="28803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8706274"/>
              </p:ext>
            </p:extLst>
          </p:nvPr>
        </p:nvGraphicFramePr>
        <p:xfrm>
          <a:off x="3886200" y="2286000"/>
          <a:ext cx="48053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" name="Equation" r:id="rId5" imgW="2336800" imgH="393700" progId="Equation.3">
                  <p:embed/>
                </p:oleObj>
              </mc:Choice>
              <mc:Fallback>
                <p:oleObj name="Equation" r:id="rId5" imgW="2336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6200" y="2286000"/>
                        <a:ext cx="4805362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791200" y="3733800"/>
            <a:ext cx="593582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λ≠0</a:t>
            </a:r>
          </a:p>
          <a:p>
            <a:r>
              <a:rPr lang="en-US" sz="1800" dirty="0" err="1">
                <a:solidFill>
                  <a:srgbClr val="00FF00"/>
                </a:solidFill>
              </a:rPr>
              <a:t>λ</a:t>
            </a:r>
            <a:r>
              <a:rPr lang="en-US" sz="1800" dirty="0">
                <a:solidFill>
                  <a:srgbClr val="00FF00"/>
                </a:solidFill>
              </a:rPr>
              <a:t>=0</a:t>
            </a:r>
          </a:p>
          <a:p>
            <a:endParaRPr lang="en-US" sz="1800" dirty="0">
              <a:solidFill>
                <a:srgbClr val="0000FF"/>
              </a:solidFill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187100"/>
              </p:ext>
            </p:extLst>
          </p:nvPr>
        </p:nvGraphicFramePr>
        <p:xfrm>
          <a:off x="4267200" y="1219200"/>
          <a:ext cx="4017962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" name="Equation" r:id="rId7" imgW="2286000" imgH="660400" progId="Equation.3">
                  <p:embed/>
                </p:oleObj>
              </mc:Choice>
              <mc:Fallback>
                <p:oleObj name="Equation" r:id="rId7" imgW="22860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7200" y="1219200"/>
                        <a:ext cx="4017962" cy="1160462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-1447800" y="2362200"/>
            <a:ext cx="4995360" cy="52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r"/>
            <a:r>
              <a:rPr lang="en-US" sz="2200" dirty="0">
                <a:solidFill>
                  <a:srgbClr val="FF00FF"/>
                </a:solidFill>
                <a:latin typeface="Times New Roman" charset="0"/>
              </a:rPr>
              <a:t>Saturation Region:</a:t>
            </a: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-1447800" y="1371600"/>
            <a:ext cx="4995360" cy="52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r"/>
            <a:r>
              <a:rPr lang="en-US" sz="2200" dirty="0">
                <a:solidFill>
                  <a:srgbClr val="FF00FF"/>
                </a:solidFill>
                <a:latin typeface="Times New Roman" charset="0"/>
              </a:rPr>
              <a:t>Linear Region:</a:t>
            </a:r>
          </a:p>
        </p:txBody>
      </p:sp>
      <p:sp>
        <p:nvSpPr>
          <p:cNvPr id="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IV Characteristics</a:t>
            </a:r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7486779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0F6A9EFA-C93E-894D-9BAE-FDC11F9F8A2A}" type="slidenum">
              <a:rPr lang="en-US"/>
              <a:pPr/>
              <a:t>47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1"/>
          <a:stretch/>
        </p:blipFill>
        <p:spPr bwMode="auto">
          <a:xfrm>
            <a:off x="125280" y="3862917"/>
            <a:ext cx="8496000" cy="258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8464321" y="481011"/>
            <a:ext cx="252000" cy="164177"/>
          </a:xfrm>
          <a:prstGeom prst="roundRect">
            <a:avLst>
              <a:gd name="adj" fmla="val 87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396321" y="1813151"/>
            <a:ext cx="2472480" cy="453647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5408640" y="4333416"/>
            <a:ext cx="663840" cy="275068"/>
          </a:xfrm>
          <a:prstGeom prst="roundRect">
            <a:avLst>
              <a:gd name="adj" fmla="val 523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171041" y="4784183"/>
            <a:ext cx="663840" cy="275069"/>
          </a:xfrm>
          <a:prstGeom prst="roundRect">
            <a:avLst>
              <a:gd name="adj" fmla="val 523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5159521" y="5234950"/>
            <a:ext cx="663840" cy="275068"/>
          </a:xfrm>
          <a:prstGeom prst="roundRect">
            <a:avLst>
              <a:gd name="adj" fmla="val 523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6220800" y="3341151"/>
            <a:ext cx="1128960" cy="368679"/>
          </a:xfrm>
          <a:prstGeom prst="roundRect">
            <a:avLst>
              <a:gd name="adj" fmla="val 38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898560" y="2557708"/>
            <a:ext cx="172800" cy="1313418"/>
          </a:xfrm>
          <a:prstGeom prst="roundRect">
            <a:avLst>
              <a:gd name="adj" fmla="val 833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990720" y="3801999"/>
            <a:ext cx="5368320" cy="103691"/>
          </a:xfrm>
          <a:prstGeom prst="roundRect">
            <a:avLst>
              <a:gd name="adj" fmla="val 138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564800" y="4781302"/>
            <a:ext cx="1560960" cy="1441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4309921" y="4661770"/>
            <a:ext cx="1944000" cy="120973"/>
          </a:xfrm>
          <a:prstGeom prst="line">
            <a:avLst/>
          </a:prstGeom>
          <a:noFill/>
          <a:ln w="273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3808800" y="5233509"/>
            <a:ext cx="2319840" cy="1441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3759841" y="5076534"/>
            <a:ext cx="2466720" cy="146895"/>
          </a:xfrm>
          <a:prstGeom prst="line">
            <a:avLst/>
          </a:prstGeom>
          <a:noFill/>
          <a:ln w="273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3288960" y="6028473"/>
            <a:ext cx="2926080" cy="1441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3062880" y="5664115"/>
            <a:ext cx="136800" cy="23042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229921" y="5685717"/>
            <a:ext cx="2877120" cy="1441"/>
          </a:xfrm>
          <a:prstGeom prst="line">
            <a:avLst/>
          </a:prstGeom>
          <a:noFill/>
          <a:ln w="54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3229921" y="5665555"/>
            <a:ext cx="3013920" cy="10082"/>
          </a:xfrm>
          <a:prstGeom prst="line">
            <a:avLst/>
          </a:prstGeom>
          <a:noFill/>
          <a:ln w="27360" cap="flat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4379041" y="5204706"/>
            <a:ext cx="1748160" cy="1441"/>
          </a:xfrm>
          <a:prstGeom prst="line">
            <a:avLst/>
          </a:prstGeom>
          <a:noFill/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5027040" y="4752499"/>
            <a:ext cx="1139040" cy="1441"/>
          </a:xfrm>
          <a:prstGeom prst="line">
            <a:avLst/>
          </a:prstGeom>
          <a:noFill/>
          <a:ln w="27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V="1">
            <a:off x="4271041" y="4651689"/>
            <a:ext cx="2031840" cy="131054"/>
          </a:xfrm>
          <a:prstGeom prst="line">
            <a:avLst/>
          </a:prstGeom>
          <a:noFill/>
          <a:ln w="54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V="1">
            <a:off x="4250880" y="4751059"/>
            <a:ext cx="1944000" cy="23042"/>
          </a:xfrm>
          <a:prstGeom prst="line">
            <a:avLst/>
          </a:prstGeom>
          <a:noFill/>
          <a:ln w="27360" cap="flat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4271040" y="4614245"/>
            <a:ext cx="1915200" cy="159857"/>
          </a:xfrm>
          <a:prstGeom prst="line">
            <a:avLst/>
          </a:prstGeom>
          <a:noFill/>
          <a:ln w="273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V="1">
            <a:off x="3780001" y="5075093"/>
            <a:ext cx="2473920" cy="139695"/>
          </a:xfrm>
          <a:prstGeom prst="line">
            <a:avLst/>
          </a:prstGeom>
          <a:noFill/>
          <a:ln w="54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3780001" y="5201826"/>
            <a:ext cx="2386080" cy="12962"/>
          </a:xfrm>
          <a:prstGeom prst="line">
            <a:avLst/>
          </a:prstGeom>
          <a:noFill/>
          <a:ln w="27360" cap="flat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V="1">
            <a:off x="3761280" y="5065012"/>
            <a:ext cx="2414880" cy="159856"/>
          </a:xfrm>
          <a:prstGeom prst="line">
            <a:avLst/>
          </a:prstGeom>
          <a:noFill/>
          <a:ln w="273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6187681" y="3416039"/>
            <a:ext cx="129600" cy="28803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406431"/>
              </p:ext>
            </p:extLst>
          </p:nvPr>
        </p:nvGraphicFramePr>
        <p:xfrm>
          <a:off x="3886200" y="2286000"/>
          <a:ext cx="48053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6" name="Equation" r:id="rId5" imgW="2336800" imgH="393700" progId="Equation.3">
                  <p:embed/>
                </p:oleObj>
              </mc:Choice>
              <mc:Fallback>
                <p:oleObj name="Equation" r:id="rId5" imgW="2336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6200" y="2286000"/>
                        <a:ext cx="4805362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791200" y="3733800"/>
            <a:ext cx="593582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λ≠0</a:t>
            </a:r>
          </a:p>
          <a:p>
            <a:r>
              <a:rPr lang="en-US" sz="1800" dirty="0" err="1">
                <a:solidFill>
                  <a:srgbClr val="00FF00"/>
                </a:solidFill>
              </a:rPr>
              <a:t>λ</a:t>
            </a:r>
            <a:r>
              <a:rPr lang="en-US" sz="1800" dirty="0">
                <a:solidFill>
                  <a:srgbClr val="00FF00"/>
                </a:solidFill>
              </a:rPr>
              <a:t>=0</a:t>
            </a:r>
          </a:p>
          <a:p>
            <a:endParaRPr lang="en-US" sz="1800" dirty="0">
              <a:solidFill>
                <a:srgbClr val="0000FF"/>
              </a:solidFill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8988848"/>
              </p:ext>
            </p:extLst>
          </p:nvPr>
        </p:nvGraphicFramePr>
        <p:xfrm>
          <a:off x="4267200" y="1219200"/>
          <a:ext cx="4017962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7" name="Equation" r:id="rId7" imgW="2286000" imgH="660400" progId="Equation.3">
                  <p:embed/>
                </p:oleObj>
              </mc:Choice>
              <mc:Fallback>
                <p:oleObj name="Equation" r:id="rId7" imgW="22860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267200" y="1219200"/>
                        <a:ext cx="4017962" cy="1160462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-1447800" y="2362200"/>
            <a:ext cx="4995360" cy="52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r"/>
            <a:r>
              <a:rPr lang="en-US" sz="2200" dirty="0">
                <a:solidFill>
                  <a:srgbClr val="FF00FF"/>
                </a:solidFill>
                <a:latin typeface="Times New Roman" charset="0"/>
              </a:rPr>
              <a:t>Saturation Region:</a:t>
            </a: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-1447800" y="1371600"/>
            <a:ext cx="4995360" cy="52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r"/>
            <a:r>
              <a:rPr lang="en-US" sz="2200" dirty="0">
                <a:solidFill>
                  <a:srgbClr val="FF00FF"/>
                </a:solidFill>
                <a:latin typeface="Times New Roman" charset="0"/>
              </a:rPr>
              <a:t>Linear Region:</a:t>
            </a:r>
          </a:p>
        </p:txBody>
      </p:sp>
      <p:sp>
        <p:nvSpPr>
          <p:cNvPr id="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IV Characteristics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6376439" y="2838281"/>
            <a:ext cx="2543040" cy="78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200" dirty="0">
                <a:solidFill>
                  <a:srgbClr val="800000"/>
                </a:solidFill>
                <a:latin typeface="Times New Roman" charset="0"/>
              </a:rPr>
              <a:t>DISCONTINUOUS! @ V</a:t>
            </a:r>
            <a:r>
              <a:rPr lang="en-US" sz="2200" baseline="-33000" dirty="0">
                <a:solidFill>
                  <a:srgbClr val="800000"/>
                </a:solidFill>
                <a:latin typeface="Times New Roman" charset="0"/>
              </a:rPr>
              <a:t>DS</a:t>
            </a:r>
            <a:r>
              <a:rPr lang="en-US" sz="2200" dirty="0">
                <a:solidFill>
                  <a:srgbClr val="800000"/>
                </a:solidFill>
                <a:latin typeface="Times New Roman" charset="0"/>
              </a:rPr>
              <a:t> = V</a:t>
            </a:r>
            <a:r>
              <a:rPr lang="en-US" sz="2200" baseline="-33000" dirty="0">
                <a:solidFill>
                  <a:srgbClr val="800000"/>
                </a:solidFill>
                <a:latin typeface="Times New Roman" charset="0"/>
              </a:rPr>
              <a:t>GS</a:t>
            </a:r>
            <a:r>
              <a:rPr lang="en-US" sz="2200" dirty="0">
                <a:solidFill>
                  <a:srgbClr val="800000"/>
                </a:solidFill>
                <a:latin typeface="Times New Roman" charset="0"/>
              </a:rPr>
              <a:t>-V</a:t>
            </a:r>
            <a:r>
              <a:rPr lang="en-US" sz="2200" baseline="-33000" dirty="0">
                <a:solidFill>
                  <a:srgbClr val="800000"/>
                </a:solidFill>
                <a:latin typeface="Times New Roman" charset="0"/>
              </a:rPr>
              <a:t>T</a:t>
            </a:r>
            <a:endParaRPr lang="en-US" sz="2200" dirty="0">
              <a:solidFill>
                <a:srgbClr val="800000"/>
              </a:solidFill>
              <a:latin typeface="Times New Roman" charset="0"/>
            </a:endParaRPr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4105560" y="4612548"/>
            <a:ext cx="285120" cy="285150"/>
          </a:xfrm>
          <a:prstGeom prst="ellipse">
            <a:avLst/>
          </a:prstGeom>
          <a:noFill/>
          <a:ln w="9525" cap="flat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flipH="1">
            <a:off x="4495800" y="3581400"/>
            <a:ext cx="2556000" cy="1080113"/>
          </a:xfrm>
          <a:prstGeom prst="line">
            <a:avLst/>
          </a:prstGeom>
          <a:noFill/>
          <a:ln w="9525" cap="flat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7928376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fld id="{0F6A9EFA-C93E-894D-9BAE-FDC11F9F8A2A}" type="slidenum">
              <a:rPr lang="en-US"/>
              <a:pPr/>
              <a:t>48</a:t>
            </a:fld>
            <a:endParaRPr lang="en-US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1"/>
          <a:stretch/>
        </p:blipFill>
        <p:spPr bwMode="auto">
          <a:xfrm>
            <a:off x="125280" y="3862917"/>
            <a:ext cx="8496000" cy="258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8464321" y="481011"/>
            <a:ext cx="252000" cy="164177"/>
          </a:xfrm>
          <a:prstGeom prst="roundRect">
            <a:avLst>
              <a:gd name="adj" fmla="val 875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396321" y="1813151"/>
            <a:ext cx="2472480" cy="453647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5408640" y="4333416"/>
            <a:ext cx="663840" cy="275068"/>
          </a:xfrm>
          <a:prstGeom prst="roundRect">
            <a:avLst>
              <a:gd name="adj" fmla="val 523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171041" y="4784183"/>
            <a:ext cx="663840" cy="275069"/>
          </a:xfrm>
          <a:prstGeom prst="roundRect">
            <a:avLst>
              <a:gd name="adj" fmla="val 523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5159521" y="5234950"/>
            <a:ext cx="663840" cy="275068"/>
          </a:xfrm>
          <a:prstGeom prst="roundRect">
            <a:avLst>
              <a:gd name="adj" fmla="val 523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6220800" y="3341151"/>
            <a:ext cx="1128960" cy="368679"/>
          </a:xfrm>
          <a:prstGeom prst="roundRect">
            <a:avLst>
              <a:gd name="adj" fmla="val 38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>
            <a:off x="898560" y="2557708"/>
            <a:ext cx="172800" cy="1313418"/>
          </a:xfrm>
          <a:prstGeom prst="roundRect">
            <a:avLst>
              <a:gd name="adj" fmla="val 833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>
            <a:off x="990720" y="3801999"/>
            <a:ext cx="5368320" cy="103691"/>
          </a:xfrm>
          <a:prstGeom prst="roundRect">
            <a:avLst>
              <a:gd name="adj" fmla="val 1389"/>
            </a:avLst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4564800" y="4781302"/>
            <a:ext cx="1560960" cy="1441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V="1">
            <a:off x="4309921" y="4661770"/>
            <a:ext cx="1944000" cy="120973"/>
          </a:xfrm>
          <a:prstGeom prst="line">
            <a:avLst/>
          </a:prstGeom>
          <a:noFill/>
          <a:ln w="273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>
            <a:off x="3808800" y="5233509"/>
            <a:ext cx="2319840" cy="1441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>
            <a:off x="3759841" y="5076534"/>
            <a:ext cx="2466720" cy="146895"/>
          </a:xfrm>
          <a:prstGeom prst="line">
            <a:avLst/>
          </a:prstGeom>
          <a:noFill/>
          <a:ln w="273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29" name="Line 21"/>
          <p:cNvSpPr>
            <a:spLocks noChangeShapeType="1"/>
          </p:cNvSpPr>
          <p:nvPr/>
        </p:nvSpPr>
        <p:spPr bwMode="auto">
          <a:xfrm>
            <a:off x="3288960" y="6028473"/>
            <a:ext cx="2926080" cy="1441"/>
          </a:xfrm>
          <a:prstGeom prst="line">
            <a:avLst/>
          </a:prstGeom>
          <a:noFill/>
          <a:ln w="36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 flipV="1">
            <a:off x="3062880" y="5664115"/>
            <a:ext cx="136800" cy="23042"/>
          </a:xfrm>
          <a:prstGeom prst="line">
            <a:avLst/>
          </a:prstGeom>
          <a:noFill/>
          <a:ln w="27360" cap="flat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229921" y="5685717"/>
            <a:ext cx="2877120" cy="1441"/>
          </a:xfrm>
          <a:prstGeom prst="line">
            <a:avLst/>
          </a:prstGeom>
          <a:noFill/>
          <a:ln w="54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2" name="Line 24"/>
          <p:cNvSpPr>
            <a:spLocks noChangeShapeType="1"/>
          </p:cNvSpPr>
          <p:nvPr/>
        </p:nvSpPr>
        <p:spPr bwMode="auto">
          <a:xfrm>
            <a:off x="3229921" y="5665555"/>
            <a:ext cx="3013920" cy="10082"/>
          </a:xfrm>
          <a:prstGeom prst="line">
            <a:avLst/>
          </a:prstGeom>
          <a:noFill/>
          <a:ln w="27360" cap="flat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3" name="Line 25"/>
          <p:cNvSpPr>
            <a:spLocks noChangeShapeType="1"/>
          </p:cNvSpPr>
          <p:nvPr/>
        </p:nvSpPr>
        <p:spPr bwMode="auto">
          <a:xfrm>
            <a:off x="4379041" y="5204706"/>
            <a:ext cx="1748160" cy="1441"/>
          </a:xfrm>
          <a:prstGeom prst="line">
            <a:avLst/>
          </a:prstGeom>
          <a:noFill/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4" name="Line 26"/>
          <p:cNvSpPr>
            <a:spLocks noChangeShapeType="1"/>
          </p:cNvSpPr>
          <p:nvPr/>
        </p:nvSpPr>
        <p:spPr bwMode="auto">
          <a:xfrm>
            <a:off x="5027040" y="4752499"/>
            <a:ext cx="1139040" cy="1441"/>
          </a:xfrm>
          <a:prstGeom prst="line">
            <a:avLst/>
          </a:prstGeom>
          <a:noFill/>
          <a:ln w="2736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5" name="Line 27"/>
          <p:cNvSpPr>
            <a:spLocks noChangeShapeType="1"/>
          </p:cNvSpPr>
          <p:nvPr/>
        </p:nvSpPr>
        <p:spPr bwMode="auto">
          <a:xfrm flipV="1">
            <a:off x="4271041" y="4651689"/>
            <a:ext cx="2031840" cy="131054"/>
          </a:xfrm>
          <a:prstGeom prst="line">
            <a:avLst/>
          </a:prstGeom>
          <a:noFill/>
          <a:ln w="54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6" name="Line 28"/>
          <p:cNvSpPr>
            <a:spLocks noChangeShapeType="1"/>
          </p:cNvSpPr>
          <p:nvPr/>
        </p:nvSpPr>
        <p:spPr bwMode="auto">
          <a:xfrm flipV="1">
            <a:off x="4250880" y="4751059"/>
            <a:ext cx="1944000" cy="23042"/>
          </a:xfrm>
          <a:prstGeom prst="line">
            <a:avLst/>
          </a:prstGeom>
          <a:noFill/>
          <a:ln w="27360" cap="flat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7" name="Line 29"/>
          <p:cNvSpPr>
            <a:spLocks noChangeShapeType="1"/>
          </p:cNvSpPr>
          <p:nvPr/>
        </p:nvSpPr>
        <p:spPr bwMode="auto">
          <a:xfrm flipV="1">
            <a:off x="4271040" y="4614245"/>
            <a:ext cx="1915200" cy="159857"/>
          </a:xfrm>
          <a:prstGeom prst="line">
            <a:avLst/>
          </a:prstGeom>
          <a:noFill/>
          <a:ln w="273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8" name="Line 30"/>
          <p:cNvSpPr>
            <a:spLocks noChangeShapeType="1"/>
          </p:cNvSpPr>
          <p:nvPr/>
        </p:nvSpPr>
        <p:spPr bwMode="auto">
          <a:xfrm flipV="1">
            <a:off x="3780001" y="5075093"/>
            <a:ext cx="2473920" cy="139695"/>
          </a:xfrm>
          <a:prstGeom prst="line">
            <a:avLst/>
          </a:prstGeom>
          <a:noFill/>
          <a:ln w="54720" cap="flat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39" name="Line 31"/>
          <p:cNvSpPr>
            <a:spLocks noChangeShapeType="1"/>
          </p:cNvSpPr>
          <p:nvPr/>
        </p:nvSpPr>
        <p:spPr bwMode="auto">
          <a:xfrm flipV="1">
            <a:off x="3780001" y="5201826"/>
            <a:ext cx="2386080" cy="12962"/>
          </a:xfrm>
          <a:prstGeom prst="line">
            <a:avLst/>
          </a:prstGeom>
          <a:noFill/>
          <a:ln w="27360" cap="flat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 flipV="1">
            <a:off x="3761280" y="5065012"/>
            <a:ext cx="2414880" cy="159856"/>
          </a:xfrm>
          <a:prstGeom prst="line">
            <a:avLst/>
          </a:prstGeom>
          <a:noFill/>
          <a:ln w="27360" cap="flat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6187681" y="3416039"/>
            <a:ext cx="129600" cy="28803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791223"/>
              </p:ext>
            </p:extLst>
          </p:nvPr>
        </p:nvGraphicFramePr>
        <p:xfrm>
          <a:off x="3886200" y="2286000"/>
          <a:ext cx="480536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0" name="Equation" r:id="rId5" imgW="2336800" imgH="393700" progId="Equation.3">
                  <p:embed/>
                </p:oleObj>
              </mc:Choice>
              <mc:Fallback>
                <p:oleObj name="Equation" r:id="rId5" imgW="2336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86200" y="2286000"/>
                        <a:ext cx="4805362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5791200" y="3733800"/>
            <a:ext cx="593582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</a:rPr>
              <a:t>λ≠0</a:t>
            </a:r>
          </a:p>
          <a:p>
            <a:r>
              <a:rPr lang="en-US" sz="1800" dirty="0" err="1">
                <a:solidFill>
                  <a:srgbClr val="00FF00"/>
                </a:solidFill>
              </a:rPr>
              <a:t>λ</a:t>
            </a:r>
            <a:r>
              <a:rPr lang="en-US" sz="1800" dirty="0">
                <a:solidFill>
                  <a:srgbClr val="00FF00"/>
                </a:solidFill>
              </a:rPr>
              <a:t>=0</a:t>
            </a:r>
          </a:p>
          <a:p>
            <a:endParaRPr lang="en-US" sz="1800" dirty="0">
              <a:solidFill>
                <a:srgbClr val="0000FF"/>
              </a:solidFill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717950"/>
              </p:ext>
            </p:extLst>
          </p:nvPr>
        </p:nvGraphicFramePr>
        <p:xfrm>
          <a:off x="3733800" y="1219200"/>
          <a:ext cx="5202237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1" name="Equation" r:id="rId7" imgW="2959100" imgH="660400" progId="Equation.3">
                  <p:embed/>
                </p:oleObj>
              </mc:Choice>
              <mc:Fallback>
                <p:oleObj name="Equation" r:id="rId7" imgW="29591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33800" y="1219200"/>
                        <a:ext cx="5202237" cy="1160463"/>
                      </a:xfrm>
                      <a:prstGeom prst="rect">
                        <a:avLst/>
                      </a:prstGeom>
                      <a:ln w="28575" cmpd="sng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-1447800" y="2362200"/>
            <a:ext cx="4995360" cy="52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r"/>
            <a:r>
              <a:rPr lang="en-US" sz="2200" dirty="0">
                <a:solidFill>
                  <a:srgbClr val="FF00FF"/>
                </a:solidFill>
                <a:latin typeface="Times New Roman" charset="0"/>
              </a:rPr>
              <a:t>Saturation Region:</a:t>
            </a:r>
          </a:p>
        </p:txBody>
      </p:sp>
      <p:sp>
        <p:nvSpPr>
          <p:cNvPr id="42" name="Text Box 23"/>
          <p:cNvSpPr txBox="1">
            <a:spLocks noChangeArrowheads="1"/>
          </p:cNvSpPr>
          <p:nvPr/>
        </p:nvSpPr>
        <p:spPr bwMode="auto">
          <a:xfrm>
            <a:off x="-1447800" y="1371600"/>
            <a:ext cx="4995360" cy="52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pPr algn="r"/>
            <a:r>
              <a:rPr lang="en-US" sz="2200" dirty="0">
                <a:solidFill>
                  <a:srgbClr val="FF00FF"/>
                </a:solidFill>
                <a:latin typeface="Times New Roman" charset="0"/>
              </a:rPr>
              <a:t>Linear Region:</a:t>
            </a:r>
          </a:p>
        </p:txBody>
      </p:sp>
      <p:sp>
        <p:nvSpPr>
          <p:cNvPr id="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MOSFET IV Characteristics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6376439" y="2838281"/>
            <a:ext cx="2543040" cy="78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60021" rIns="81639" bIns="4082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MS Gothic" charset="0"/>
              </a:defRPr>
            </a:lvl9pPr>
          </a:lstStyle>
          <a:p>
            <a:r>
              <a:rPr lang="en-US" sz="2200" strike="sngStrike" dirty="0">
                <a:solidFill>
                  <a:srgbClr val="800000"/>
                </a:solidFill>
                <a:latin typeface="Times New Roman" charset="0"/>
              </a:rPr>
              <a:t>DIS</a:t>
            </a:r>
            <a:r>
              <a:rPr lang="en-US" sz="2200" dirty="0">
                <a:solidFill>
                  <a:srgbClr val="800000"/>
                </a:solidFill>
                <a:latin typeface="Times New Roman" charset="0"/>
              </a:rPr>
              <a:t>CONTINUOUS! @ V</a:t>
            </a:r>
            <a:r>
              <a:rPr lang="en-US" sz="2200" baseline="-33000" dirty="0">
                <a:solidFill>
                  <a:srgbClr val="800000"/>
                </a:solidFill>
                <a:latin typeface="Times New Roman" charset="0"/>
              </a:rPr>
              <a:t>DS</a:t>
            </a:r>
            <a:r>
              <a:rPr lang="en-US" sz="2200" dirty="0">
                <a:solidFill>
                  <a:srgbClr val="800000"/>
                </a:solidFill>
                <a:latin typeface="Times New Roman" charset="0"/>
              </a:rPr>
              <a:t> = V</a:t>
            </a:r>
            <a:r>
              <a:rPr lang="en-US" sz="2200" baseline="-33000" dirty="0">
                <a:solidFill>
                  <a:srgbClr val="800000"/>
                </a:solidFill>
                <a:latin typeface="Times New Roman" charset="0"/>
              </a:rPr>
              <a:t>GS</a:t>
            </a:r>
            <a:r>
              <a:rPr lang="en-US" sz="2200" dirty="0">
                <a:solidFill>
                  <a:srgbClr val="800000"/>
                </a:solidFill>
                <a:latin typeface="Times New Roman" charset="0"/>
              </a:rPr>
              <a:t>-V</a:t>
            </a:r>
            <a:r>
              <a:rPr lang="en-US" sz="2200" baseline="-33000" dirty="0">
                <a:solidFill>
                  <a:srgbClr val="800000"/>
                </a:solidFill>
                <a:latin typeface="Times New Roman" charset="0"/>
              </a:rPr>
              <a:t>T</a:t>
            </a:r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4105560" y="4612548"/>
            <a:ext cx="285120" cy="285150"/>
          </a:xfrm>
          <a:prstGeom prst="ellipse">
            <a:avLst/>
          </a:prstGeom>
          <a:noFill/>
          <a:ln w="9525" cap="flat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3" name="Line 11"/>
          <p:cNvSpPr>
            <a:spLocks noChangeShapeType="1"/>
          </p:cNvSpPr>
          <p:nvPr/>
        </p:nvSpPr>
        <p:spPr bwMode="auto">
          <a:xfrm flipH="1">
            <a:off x="4495800" y="3581400"/>
            <a:ext cx="2556000" cy="1080113"/>
          </a:xfrm>
          <a:prstGeom prst="line">
            <a:avLst/>
          </a:prstGeom>
          <a:noFill/>
          <a:ln w="9525" cap="flat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44" name="Oval 10"/>
          <p:cNvSpPr>
            <a:spLocks noChangeArrowheads="1"/>
          </p:cNvSpPr>
          <p:nvPr/>
        </p:nvSpPr>
        <p:spPr bwMode="auto">
          <a:xfrm>
            <a:off x="7543800" y="1295400"/>
            <a:ext cx="1524000" cy="685800"/>
          </a:xfrm>
          <a:prstGeom prst="ellipse">
            <a:avLst/>
          </a:prstGeom>
          <a:noFill/>
          <a:ln w="9525" cap="flat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945" tIns="41473" rIns="82945" bIns="41473" anchor="ctr"/>
          <a:lstStyle/>
          <a:p>
            <a:endParaRPr lang="en-US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</a:t>
            </a:r>
            <a:r>
              <a:rPr lang="is-IS" altLang="ko-KR" dirty="0"/>
              <a:t>370</a:t>
            </a:r>
            <a:r>
              <a:rPr lang="en-US" altLang="ko-KR" dirty="0"/>
              <a:t>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202812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pMOS</a:t>
            </a:r>
            <a:r>
              <a:rPr lang="en-US" dirty="0"/>
              <a:t>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Content Placeholder 5" descr="screen-capture-15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t="63204" r="18661"/>
          <a:stretch/>
        </p:blipFill>
        <p:spPr>
          <a:xfrm>
            <a:off x="1440673" y="3581400"/>
            <a:ext cx="6283982" cy="2667000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200" y="12954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Analagous</a:t>
            </a:r>
            <a:r>
              <a:rPr lang="en-US" dirty="0"/>
              <a:t> phenomena to NMOS</a:t>
            </a:r>
          </a:p>
          <a:p>
            <a:r>
              <a:rPr lang="en-US" dirty="0"/>
              <a:t>Opposite polarity</a:t>
            </a:r>
          </a:p>
          <a:p>
            <a:pPr lvl="1"/>
            <a:r>
              <a:rPr lang="en-US" dirty="0"/>
              <a:t>Negative </a:t>
            </a:r>
            <a:r>
              <a:rPr lang="en-US" dirty="0" err="1"/>
              <a:t>V</a:t>
            </a:r>
            <a:r>
              <a:rPr lang="en-US" baseline="-25000" dirty="0" err="1"/>
              <a:t>th</a:t>
            </a:r>
            <a:r>
              <a:rPr lang="en-US" baseline="-25000" dirty="0"/>
              <a:t>, </a:t>
            </a:r>
            <a:r>
              <a:rPr lang="en-US" dirty="0" err="1"/>
              <a:t>λ</a:t>
            </a:r>
            <a:r>
              <a:rPr lang="en-US" dirty="0"/>
              <a:t> </a:t>
            </a:r>
          </a:p>
          <a:p>
            <a:r>
              <a:rPr lang="en-US" dirty="0"/>
              <a:t>Reason based on oppositely charged carriers</a:t>
            </a:r>
          </a:p>
          <a:p>
            <a:pPr marL="0" indent="0">
              <a:buFont typeface="Wingdings" charset="0"/>
              <a:buNone/>
            </a:pP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76029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Bulk/Body Contact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 actually has four contacts</a:t>
            </a:r>
          </a:p>
          <a:p>
            <a:r>
              <a:rPr lang="en-US" dirty="0"/>
              <a:t>Also effects fields</a:t>
            </a:r>
          </a:p>
          <a:p>
            <a:r>
              <a:rPr lang="en-US" dirty="0"/>
              <a:t>Ideally substrate and source connected</a:t>
            </a:r>
          </a:p>
          <a:p>
            <a:pPr lvl="1"/>
            <a:r>
              <a:rPr lang="en-US" dirty="0"/>
              <a:t>Settle for substrate being &lt;= source</a:t>
            </a:r>
          </a:p>
          <a:p>
            <a:pPr lvl="1"/>
            <a:r>
              <a:rPr lang="en-US" dirty="0" err="1"/>
              <a:t>Gnd</a:t>
            </a:r>
            <a:r>
              <a:rPr lang="en-US" dirty="0"/>
              <a:t> for </a:t>
            </a:r>
            <a:r>
              <a:rPr lang="en-US" dirty="0" err="1"/>
              <a:t>nmos</a:t>
            </a:r>
            <a:r>
              <a:rPr lang="en-US" dirty="0"/>
              <a:t> (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 for </a:t>
            </a:r>
            <a:r>
              <a:rPr lang="en-US" dirty="0" err="1"/>
              <a:t>pmos</a:t>
            </a:r>
            <a:r>
              <a:rPr lang="en-US" dirty="0"/>
              <a:t>)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172200" y="2514600"/>
            <a:ext cx="2347753" cy="2111673"/>
            <a:chOff x="1374140" y="1388429"/>
            <a:chExt cx="2347753" cy="2111673"/>
          </a:xfrm>
        </p:grpSpPr>
        <p:grpSp>
          <p:nvGrpSpPr>
            <p:cNvPr id="11" name="Group 10"/>
            <p:cNvGrpSpPr/>
            <p:nvPr/>
          </p:nvGrpSpPr>
          <p:grpSpPr>
            <a:xfrm>
              <a:off x="1688164" y="1696300"/>
              <a:ext cx="886595" cy="1507639"/>
              <a:chOff x="2304569" y="2590521"/>
              <a:chExt cx="417465" cy="709892"/>
            </a:xfrm>
          </p:grpSpPr>
          <p:sp>
            <p:nvSpPr>
              <p:cNvPr id="17" name="Line 195"/>
              <p:cNvSpPr>
                <a:spLocks noChangeShapeType="1"/>
              </p:cNvSpPr>
              <p:nvPr/>
            </p:nvSpPr>
            <p:spPr bwMode="auto">
              <a:xfrm>
                <a:off x="2484438" y="2822512"/>
                <a:ext cx="0" cy="253864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Line 196"/>
              <p:cNvSpPr>
                <a:spLocks noChangeShapeType="1"/>
              </p:cNvSpPr>
              <p:nvPr/>
            </p:nvSpPr>
            <p:spPr bwMode="auto">
              <a:xfrm>
                <a:off x="2548259" y="2762195"/>
                <a:ext cx="0" cy="374499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Line 197"/>
              <p:cNvSpPr>
                <a:spLocks noChangeShapeType="1"/>
              </p:cNvSpPr>
              <p:nvPr/>
            </p:nvSpPr>
            <p:spPr bwMode="auto">
              <a:xfrm>
                <a:off x="2552492" y="2829141"/>
                <a:ext cx="169541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Line 198"/>
              <p:cNvSpPr>
                <a:spLocks noChangeShapeType="1"/>
              </p:cNvSpPr>
              <p:nvPr/>
            </p:nvSpPr>
            <p:spPr bwMode="auto">
              <a:xfrm>
                <a:off x="2544026" y="3068422"/>
                <a:ext cx="17800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Line 200"/>
              <p:cNvSpPr>
                <a:spLocks noChangeShapeType="1"/>
              </p:cNvSpPr>
              <p:nvPr/>
            </p:nvSpPr>
            <p:spPr bwMode="auto">
              <a:xfrm flipV="1">
                <a:off x="2717429" y="3068422"/>
                <a:ext cx="0" cy="2319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Line 237"/>
              <p:cNvSpPr>
                <a:spLocks noChangeShapeType="1"/>
              </p:cNvSpPr>
              <p:nvPr/>
            </p:nvSpPr>
            <p:spPr bwMode="auto">
              <a:xfrm flipH="1">
                <a:off x="2304569" y="2945607"/>
                <a:ext cx="181456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Line 200"/>
              <p:cNvSpPr>
                <a:spLocks noChangeShapeType="1"/>
              </p:cNvSpPr>
              <p:nvPr/>
            </p:nvSpPr>
            <p:spPr bwMode="auto">
              <a:xfrm flipV="1">
                <a:off x="2717429" y="2590521"/>
                <a:ext cx="0" cy="2319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2" name="Text Box 57"/>
            <p:cNvSpPr txBox="1">
              <a:spLocks noChangeArrowheads="1"/>
            </p:cNvSpPr>
            <p:nvPr/>
          </p:nvSpPr>
          <p:spPr bwMode="auto">
            <a:xfrm>
              <a:off x="2364740" y="3130770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S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  <p:sp>
          <p:nvSpPr>
            <p:cNvPr id="13" name="Text Box 57"/>
            <p:cNvSpPr txBox="1">
              <a:spLocks noChangeArrowheads="1"/>
            </p:cNvSpPr>
            <p:nvPr/>
          </p:nvSpPr>
          <p:spPr bwMode="auto">
            <a:xfrm>
              <a:off x="2373156" y="1388429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D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  <p:sp>
          <p:nvSpPr>
            <p:cNvPr id="14" name="Text Box 57"/>
            <p:cNvSpPr txBox="1">
              <a:spLocks noChangeArrowheads="1"/>
            </p:cNvSpPr>
            <p:nvPr/>
          </p:nvSpPr>
          <p:spPr bwMode="auto">
            <a:xfrm>
              <a:off x="1374140" y="2074229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G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  <p:sp>
          <p:nvSpPr>
            <p:cNvPr id="15" name="Line 197"/>
            <p:cNvSpPr>
              <a:spLocks noChangeShapeType="1"/>
            </p:cNvSpPr>
            <p:nvPr/>
          </p:nvSpPr>
          <p:spPr bwMode="auto">
            <a:xfrm>
              <a:off x="2214694" y="2450417"/>
              <a:ext cx="1017455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lg" len="lg"/>
              <a:tailEnd type="none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57"/>
            <p:cNvSpPr txBox="1">
              <a:spLocks noChangeArrowheads="1"/>
            </p:cNvSpPr>
            <p:nvPr/>
          </p:nvSpPr>
          <p:spPr bwMode="auto">
            <a:xfrm>
              <a:off x="3078426" y="2246701"/>
              <a:ext cx="6434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latin typeface="Times"/>
                  <a:cs typeface="Times"/>
                </a:rPr>
                <a:t>B</a:t>
              </a:r>
              <a:endParaRPr lang="en-US" sz="1800" baseline="-25000" dirty="0">
                <a:latin typeface="Times"/>
                <a:cs typeface="Times"/>
              </a:endParaRPr>
            </a:p>
          </p:txBody>
        </p:sp>
      </p:grpSp>
      <p:pic>
        <p:nvPicPr>
          <p:cNvPr id="24" name="Picture 5">
            <a:extLst>
              <a:ext uri="{FF2B5EF4-FFF2-40B4-BE49-F238E27FC236}">
                <a16:creationId xmlns:a16="http://schemas.microsoft.com/office/drawing/2014/main" id="{63FD62ED-7232-0B40-9CBD-DB8DB24EC2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6995" y="4083763"/>
            <a:ext cx="5012970" cy="215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845BE6-7BD2-294B-994B-4B88E2D20E6D}"/>
              </a:ext>
            </a:extLst>
          </p:cNvPr>
          <p:cNvSpPr txBox="1"/>
          <p:nvPr/>
        </p:nvSpPr>
        <p:spPr>
          <a:xfrm>
            <a:off x="5090025" y="6200745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09979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Region</a:t>
            </a:r>
          </a:p>
          <a:p>
            <a:r>
              <a:rPr lang="en-US" dirty="0"/>
              <a:t>Drives governing equations</a:t>
            </a:r>
          </a:p>
          <a:p>
            <a:pPr lvl="1"/>
            <a:r>
              <a:rPr lang="en-US" dirty="0"/>
              <a:t>See </a:t>
            </a:r>
            <a:r>
              <a:rPr lang="en-US" dirty="0" err="1"/>
              <a:t>preclass</a:t>
            </a:r>
            <a:r>
              <a:rPr lang="en-US" dirty="0"/>
              <a:t> reference (</a:t>
            </a:r>
            <a:r>
              <a:rPr lang="en-US" dirty="0" err="1"/>
              <a:t>pg</a:t>
            </a:r>
            <a:r>
              <a:rPr lang="en-US" dirty="0"/>
              <a:t> 2)</a:t>
            </a:r>
          </a:p>
          <a:p>
            <a:r>
              <a:rPr lang="en-US" dirty="0"/>
              <a:t>Use region and equations to understand operation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50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429000"/>
            <a:ext cx="231858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0977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 Idea</a:t>
            </a:r>
          </a:p>
        </p:txBody>
      </p:sp>
      <p:sp>
        <p:nvSpPr>
          <p:cNvPr id="51204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Regions of operation for MOSFET</a:t>
            </a:r>
          </a:p>
          <a:p>
            <a:pPr lvl="1"/>
            <a:r>
              <a:rPr lang="en-US" dirty="0"/>
              <a:t>Linear</a:t>
            </a:r>
          </a:p>
          <a:p>
            <a:pPr lvl="1"/>
            <a:r>
              <a:rPr lang="en-US" dirty="0"/>
              <a:t>Saturation</a:t>
            </a:r>
          </a:p>
          <a:p>
            <a:pPr lvl="2"/>
            <a:r>
              <a:rPr lang="en-US" dirty="0"/>
              <a:t>With channel length modulation</a:t>
            </a:r>
          </a:p>
          <a:p>
            <a:pPr lvl="1"/>
            <a:r>
              <a:rPr lang="en-US" dirty="0" err="1">
                <a:solidFill>
                  <a:srgbClr val="7F7F7F"/>
                </a:solidFill>
              </a:rPr>
              <a:t>Subthreshold</a:t>
            </a:r>
            <a:r>
              <a:rPr lang="en-US" dirty="0">
                <a:solidFill>
                  <a:srgbClr val="7F7F7F"/>
                </a:solidFill>
              </a:rPr>
              <a:t> (next class)</a:t>
            </a:r>
          </a:p>
          <a:p>
            <a:pPr lvl="1"/>
            <a:endParaRPr lang="en-US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22416" y="3429000"/>
            <a:ext cx="446650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51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0597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Text 3.3.2 – highly recommend read!!</a:t>
            </a:r>
          </a:p>
          <a:p>
            <a:pPr lvl="1"/>
            <a:r>
              <a:rPr lang="en-US" dirty="0"/>
              <a:t>Second half on Wednesday</a:t>
            </a:r>
          </a:p>
          <a:p>
            <a:r>
              <a:rPr lang="en-US" dirty="0"/>
              <a:t>HW2 due tonight</a:t>
            </a:r>
          </a:p>
          <a:p>
            <a:r>
              <a:rPr lang="en-US" dirty="0"/>
              <a:t>HW3 out </a:t>
            </a:r>
          </a:p>
          <a:p>
            <a:pPr lvl="1"/>
            <a:r>
              <a:rPr lang="en-US" dirty="0"/>
              <a:t>Get started now</a:t>
            </a:r>
          </a:p>
          <a:p>
            <a:pPr lvl="1"/>
            <a:r>
              <a:rPr lang="en-US" dirty="0"/>
              <a:t>Long and time-consuming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52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05931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Field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</a:t>
            </a:r>
            <a:r>
              <a:rPr lang="en-US" baseline="-25000"/>
              <a:t>GS</a:t>
            </a:r>
            <a:r>
              <a:rPr lang="en-US"/>
              <a:t>=0, V</a:t>
            </a:r>
            <a:r>
              <a:rPr lang="en-US" baseline="-25000"/>
              <a:t>DS</a:t>
            </a:r>
            <a:r>
              <a:rPr lang="en-US"/>
              <a:t>=0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200400"/>
            <a:ext cx="7162800" cy="307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6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88045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429000"/>
            <a:ext cx="6781800" cy="3211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V</a:t>
            </a:r>
            <a:r>
              <a:rPr lang="en-US" baseline="-25000"/>
              <a:t>GS</a:t>
            </a:r>
            <a:r>
              <a:rPr lang="en-US"/>
              <a:t>&gt;0</a:t>
            </a:r>
            <a:endParaRPr lang="en-US" baseline="-2500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Deplete excess positive charge under oxide</a:t>
            </a:r>
          </a:p>
          <a:p>
            <a:r>
              <a:rPr lang="en-US" dirty="0"/>
              <a:t>Left with negative charge</a:t>
            </a:r>
          </a:p>
          <a:p>
            <a:pPr lvl="1"/>
            <a:r>
              <a:rPr lang="en-US" dirty="0"/>
              <a:t>Repel holes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7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4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45750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Evolution -- Increasing </a:t>
            </a:r>
            <a:r>
              <a:rPr lang="en-US" dirty="0" err="1"/>
              <a:t>Vgs</a:t>
            </a:r>
            <a:endParaRPr lang="en-US" dirty="0"/>
          </a:p>
        </p:txBody>
      </p:sp>
      <p:pic>
        <p:nvPicPr>
          <p:cNvPr id="3891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133600"/>
            <a:ext cx="3395663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209800"/>
            <a:ext cx="31242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15201"/>
          <a:stretch/>
        </p:blipFill>
        <p:spPr bwMode="auto">
          <a:xfrm>
            <a:off x="304800" y="4343400"/>
            <a:ext cx="4227513" cy="169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4343400"/>
            <a:ext cx="43434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8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12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67600" y="2971800"/>
            <a:ext cx="159374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depletion region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8600" y="5334000"/>
            <a:ext cx="1136543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inversion layer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1400" y="5282624"/>
            <a:ext cx="1060343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depletion region</a:t>
            </a:r>
          </a:p>
        </p:txBody>
      </p:sp>
    </p:spTree>
    <p:extLst>
      <p:ext uri="{BB962C8B-B14F-4D97-AF65-F5344CB8AC3E}">
        <p14:creationId xmlns:p14="http://schemas.microsoft.com/office/powerpoint/2010/main" val="20817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Inversion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Surface builds electrons</a:t>
            </a:r>
          </a:p>
          <a:p>
            <a:pPr lvl="1"/>
            <a:r>
              <a:rPr lang="en-US" dirty="0"/>
              <a:t>Inverts to n-type</a:t>
            </a:r>
          </a:p>
          <a:p>
            <a:pPr lvl="1"/>
            <a:r>
              <a:rPr lang="en-US" dirty="0"/>
              <a:t>Draws electrons from n</a:t>
            </a:r>
            <a:r>
              <a:rPr lang="en-US" baseline="30000" dirty="0"/>
              <a:t>+</a:t>
            </a:r>
            <a:r>
              <a:rPr lang="en-US" dirty="0"/>
              <a:t> source terminal</a:t>
            </a:r>
          </a:p>
        </p:txBody>
      </p:sp>
      <p:pic>
        <p:nvPicPr>
          <p:cNvPr id="2560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429000"/>
            <a:ext cx="75438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0CF0C079-CAD7-CB42-8667-A53097DF0697}" type="slidenum">
              <a:rPr lang="en-US" sz="1800" smtClean="0">
                <a:latin typeface="Garamond"/>
                <a:cs typeface="Garamond"/>
              </a:rPr>
              <a:pPr algn="r">
                <a:defRPr/>
              </a:pPr>
              <a:t>9</a:t>
            </a:fld>
            <a:endParaRPr lang="en-US" sz="1800" dirty="0">
              <a:latin typeface="Garamond"/>
              <a:cs typeface="Garamond"/>
            </a:endParaRPr>
          </a:p>
        </p:txBody>
      </p:sp>
      <p:sp>
        <p:nvSpPr>
          <p:cNvPr id="8" name="Date Placeholder 3"/>
          <p:cNvSpPr txBox="1">
            <a:spLocks/>
          </p:cNvSpPr>
          <p:nvPr/>
        </p:nvSpPr>
        <p:spPr>
          <a:xfrm>
            <a:off x="0" y="6477000"/>
            <a:ext cx="4267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4400" kern="1200">
                <a:solidFill>
                  <a:schemeClr val="tx1"/>
                </a:solidFill>
                <a:latin typeface="Tahoma" charset="0"/>
                <a:ea typeface="ＭＳ Ｐゴシック" charset="0"/>
                <a:cs typeface="+mn-cs"/>
              </a:defRPr>
            </a:lvl9pPr>
          </a:lstStyle>
          <a:p>
            <a:pPr algn="l">
              <a:defRPr/>
            </a:pPr>
            <a:r>
              <a:rPr lang="en-US" sz="1800" dirty="0">
                <a:latin typeface="Garamond"/>
                <a:cs typeface="Garamond"/>
              </a:rPr>
              <a:t>Penn ESE370 Fall</a:t>
            </a:r>
            <a:r>
              <a:rPr lang="is-IS" sz="1800" dirty="0">
                <a:latin typeface="Garamond"/>
                <a:cs typeface="Garamond"/>
              </a:rPr>
              <a:t>2021</a:t>
            </a:r>
            <a:r>
              <a:rPr lang="en-US" sz="1800" dirty="0">
                <a:latin typeface="Garamond"/>
                <a:cs typeface="Garamond"/>
              </a:rPr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633227514"/>
      </p:ext>
    </p:extLst>
  </p:cSld>
  <p:clrMapOvr>
    <a:masterClrMapping/>
  </p:clrMapOvr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24417</TotalTime>
  <Words>1506</Words>
  <Application>Microsoft Macintosh PowerPoint</Application>
  <PresentationFormat>On-screen Show (4:3)</PresentationFormat>
  <Paragraphs>420</Paragraphs>
  <Slides>52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Cambria Math</vt:lpstr>
      <vt:lpstr>Garamond</vt:lpstr>
      <vt:lpstr>Lucida Grande</vt:lpstr>
      <vt:lpstr>Symbol</vt:lpstr>
      <vt:lpstr>Tahoma</vt:lpstr>
      <vt:lpstr>Times</vt:lpstr>
      <vt:lpstr>Times New Roman</vt:lpstr>
      <vt:lpstr>Wingdings</vt:lpstr>
      <vt:lpstr>Penn</vt:lpstr>
      <vt:lpstr>Equation</vt:lpstr>
      <vt:lpstr>PowerPoint Presentation</vt:lpstr>
      <vt:lpstr>Today</vt:lpstr>
      <vt:lpstr>Last Time – MOS model</vt:lpstr>
      <vt:lpstr>Refinement</vt:lpstr>
      <vt:lpstr>Bulk/Body Contact</vt:lpstr>
      <vt:lpstr>No Field</vt:lpstr>
      <vt:lpstr>Apply VGS&gt;0</vt:lpstr>
      <vt:lpstr>Channel Evolution -- Increasing Vgs</vt:lpstr>
      <vt:lpstr>Inversion</vt:lpstr>
      <vt:lpstr>Threshold</vt:lpstr>
      <vt:lpstr>Threshold</vt:lpstr>
      <vt:lpstr>MOSFET – IV Characteristics</vt:lpstr>
      <vt:lpstr>Linear Region</vt:lpstr>
      <vt:lpstr>Linear Region</vt:lpstr>
      <vt:lpstr>Linear Region</vt:lpstr>
      <vt:lpstr>MOSFET – IV Characteristics</vt:lpstr>
      <vt:lpstr>Preclass 1</vt:lpstr>
      <vt:lpstr>Preclass 1</vt:lpstr>
      <vt:lpstr>Preclass 1</vt:lpstr>
      <vt:lpstr>Dimensions</vt:lpstr>
      <vt:lpstr>Ldrawn vs. Leffective</vt:lpstr>
      <vt:lpstr>Transistor Strength (W/L)</vt:lpstr>
      <vt:lpstr>Transistor Strength (W/L)</vt:lpstr>
      <vt:lpstr>Channel Voltage</vt:lpstr>
      <vt:lpstr>Preclass 2 </vt:lpstr>
      <vt:lpstr>Channel Voltage</vt:lpstr>
      <vt:lpstr>Voltage along Channel</vt:lpstr>
      <vt:lpstr>Voltage along Channel</vt:lpstr>
      <vt:lpstr>Voltage along Channel</vt:lpstr>
      <vt:lpstr>Channel Field</vt:lpstr>
      <vt:lpstr>Channel Field</vt:lpstr>
      <vt:lpstr>Channel Field</vt:lpstr>
      <vt:lpstr>Channel Field</vt:lpstr>
      <vt:lpstr>Channel Field</vt:lpstr>
      <vt:lpstr>Channel Field</vt:lpstr>
      <vt:lpstr>Pinch Off</vt:lpstr>
      <vt:lpstr>Saturation</vt:lpstr>
      <vt:lpstr>MOSFET – IV Characteristics</vt:lpstr>
      <vt:lpstr>Channel Length Modulation</vt:lpstr>
      <vt:lpstr>MOSFET IV Characteristics - Saturation</vt:lpstr>
      <vt:lpstr>MOSFET IV Characteristics - Saturation</vt:lpstr>
      <vt:lpstr>MOSFET IV Characteristics - Saturation</vt:lpstr>
      <vt:lpstr>MOSFET IV Characteristics - Saturation</vt:lpstr>
      <vt:lpstr>MOSFET IV Characteristics - Saturation</vt:lpstr>
      <vt:lpstr>MOSFET IV Characteristics - Saturation</vt:lpstr>
      <vt:lpstr>MOSFET IV Characteristics</vt:lpstr>
      <vt:lpstr>MOSFET IV Characteristics</vt:lpstr>
      <vt:lpstr>MOSFET IV Characteristics</vt:lpstr>
      <vt:lpstr>pMOS Device</vt:lpstr>
      <vt:lpstr>Approach</vt:lpstr>
      <vt:lpstr>Big Idea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2096</cp:revision>
  <cp:lastPrinted>2020-09-21T14:40:21Z</cp:lastPrinted>
  <dcterms:created xsi:type="dcterms:W3CDTF">2001-05-14T03:33:13Z</dcterms:created>
  <dcterms:modified xsi:type="dcterms:W3CDTF">2021-09-20T01:51:54Z</dcterms:modified>
</cp:coreProperties>
</file>