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90" r:id="rId10"/>
    <p:sldId id="389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24" r:id="rId30"/>
    <p:sldId id="413" r:id="rId31"/>
    <p:sldId id="414" r:id="rId32"/>
    <p:sldId id="436" r:id="rId33"/>
    <p:sldId id="409" r:id="rId34"/>
    <p:sldId id="410" r:id="rId35"/>
    <p:sldId id="425" r:id="rId36"/>
    <p:sldId id="411" r:id="rId37"/>
    <p:sldId id="412" r:id="rId38"/>
    <p:sldId id="426" r:id="rId39"/>
    <p:sldId id="432" r:id="rId40"/>
    <p:sldId id="437" r:id="rId41"/>
    <p:sldId id="438" r:id="rId42"/>
    <p:sldId id="415" r:id="rId43"/>
    <p:sldId id="416" r:id="rId44"/>
    <p:sldId id="417" r:id="rId45"/>
    <p:sldId id="418" r:id="rId46"/>
    <p:sldId id="433" r:id="rId47"/>
    <p:sldId id="419" r:id="rId48"/>
    <p:sldId id="420" r:id="rId49"/>
    <p:sldId id="427" r:id="rId50"/>
    <p:sldId id="421" r:id="rId51"/>
    <p:sldId id="434" r:id="rId52"/>
    <p:sldId id="422" r:id="rId53"/>
    <p:sldId id="423" r:id="rId54"/>
    <p:sldId id="429" r:id="rId55"/>
    <p:sldId id="435" r:id="rId56"/>
    <p:sldId id="439" r:id="rId57"/>
    <p:sldId id="430" r:id="rId58"/>
    <p:sldId id="431" r:id="rId59"/>
    <p:sldId id="299" r:id="rId60"/>
    <p:sldId id="300" r:id="rId6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20:  November 7, 2018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Verification 1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3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1: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pPr lvl="2"/>
            <a:r>
              <a:rPr lang="en-US" dirty="0"/>
              <a:t>All possible inputs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  <a:p>
            <a:pPr lvl="2"/>
            <a:r>
              <a:rPr lang="en-US" dirty="0"/>
              <a:t>Manually identify correct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CBE46-9DEB-2449-81BC-E2AF8B8FA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4876800"/>
            <a:ext cx="3000375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2536A2-8633-354A-B9BF-050826CDA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825" y="4953000"/>
            <a:ext cx="300037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CC05-E0C9-5543-96F0-D20016D9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Feedback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9060-935A-504D-A266-559E42D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state</a:t>
            </a:r>
          </a:p>
          <a:p>
            <a:pPr lvl="1"/>
            <a:r>
              <a:rPr lang="en-US" dirty="0"/>
              <a:t>Different inputs can produce different outputs</a:t>
            </a:r>
          </a:p>
          <a:p>
            <a:r>
              <a:rPr lang="en-US" dirty="0"/>
              <a:t>Behavior depends on state</a:t>
            </a:r>
          </a:p>
          <a:p>
            <a:r>
              <a:rPr lang="en-US" dirty="0"/>
              <a:t>Need to reason about all states the design can be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9EED-9630-C540-90E9-8A9D10A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2C15E-1156-F549-98B4-506F8031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2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08B6-E576-4449-A9C3-9105A39D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CD3-BAEC-A54D-AAB5-A9E5746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Process 1000 Byte packet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No state kept between packets</a:t>
            </a:r>
          </a:p>
          <a:p>
            <a:r>
              <a:rPr lang="en-US" dirty="0">
                <a:solidFill>
                  <a:srgbClr val="FF6600"/>
                </a:solidFill>
              </a:rPr>
              <a:t>Process 1000 Byte packets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Keep 32b of state between packets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46F9-5A5F-5140-9BEC-17B51767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93C09-D5E4-1B46-9C26-ACFDCD1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D34A-BD14-D44C-8D38-FC1ECACC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D4F0-2B78-4A43-8311-2742D070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afford</a:t>
            </a:r>
          </a:p>
          <a:p>
            <a:pPr lvl="1"/>
            <a:r>
              <a:rPr lang="en-US" dirty="0"/>
              <a:t>Exhaustively generate input cases</a:t>
            </a:r>
          </a:p>
          <a:p>
            <a:pPr lvl="1"/>
            <a:r>
              <a:rPr lang="en-US" dirty="0"/>
              <a:t>Manual write output expectations</a:t>
            </a:r>
          </a:p>
          <a:p>
            <a:endParaRPr lang="en-US" dirty="0"/>
          </a:p>
          <a:p>
            <a:r>
              <a:rPr lang="en-US" dirty="0"/>
              <a:t>Will need to be smarter about test case selection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7687-B89E-524D-A411-53C77FB6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98DD9-C294-E740-915C-3204B7EA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07B4-5424-8F42-A6BF-D459C02C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Simplifications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7E8D-8ED2-9B46-9230-E2F677F4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cases if treat as 7-input function?</a:t>
            </a:r>
          </a:p>
          <a:p>
            <a:r>
              <a:rPr lang="en-US" dirty="0"/>
              <a:t>How many useful cases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0?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1?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Together total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4624-A32E-CB41-9BE1-994FA527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40E94-0B35-8046-856B-E77036DC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1DE17C-D08A-4C42-AECD-6C8A361D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124200"/>
            <a:ext cx="2493323" cy="2572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AD0DBE-0FF7-994B-B5E3-452E1144B684}"/>
              </a:ext>
            </a:extLst>
          </p:cNvPr>
          <p:cNvSpPr txBox="1"/>
          <p:nvPr/>
        </p:nvSpPr>
        <p:spPr>
          <a:xfrm>
            <a:off x="6324600" y="2893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10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7520-7946-8747-B121-D1A56704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4FEC3-3766-2D49-AA92-66F6E05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s,a,b,c,d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(s&gt;20)</a:t>
            </a:r>
          </a:p>
          <a:p>
            <a:pPr marL="0" indent="0">
              <a:buNone/>
            </a:pPr>
            <a:r>
              <a:rPr lang="en-US" dirty="0"/>
              <a:t>      if (s&gt;100)</a:t>
            </a:r>
          </a:p>
          <a:p>
            <a:pPr marL="0" indent="0">
              <a:buNone/>
            </a:pPr>
            <a:r>
              <a:rPr lang="en-US" dirty="0"/>
              <a:t>        return(</a:t>
            </a:r>
            <a:r>
              <a:rPr lang="en-US" dirty="0" err="1"/>
              <a:t>a+b</a:t>
            </a:r>
            <a:r>
              <a:rPr lang="en-US" dirty="0"/>
              <a:t>); else return(</a:t>
            </a:r>
            <a:r>
              <a:rPr lang="en-US" dirty="0" err="1"/>
              <a:t>b+c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else </a:t>
            </a:r>
          </a:p>
          <a:p>
            <a:pPr marL="0" indent="0">
              <a:buNone/>
            </a:pPr>
            <a:r>
              <a:rPr lang="en-US" dirty="0"/>
              <a:t>     if (s&lt;0)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c+d</a:t>
            </a:r>
            <a:r>
              <a:rPr lang="en-US" dirty="0"/>
              <a:t>); else return(</a:t>
            </a:r>
            <a:r>
              <a:rPr lang="en-US" dirty="0" err="1"/>
              <a:t>a+d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3314-2906-0D44-BBCE-D1DBC69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AA8F3-E124-FB4B-869D-14535E3A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F8F8A2-E2C6-FC4E-A4FE-B29491D92655}"/>
              </a:ext>
            </a:extLst>
          </p:cNvPr>
          <p:cNvSpPr txBox="1"/>
          <p:nvPr/>
        </p:nvSpPr>
        <p:spPr>
          <a:xfrm>
            <a:off x="5562600" y="1981200"/>
            <a:ext cx="2975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values of s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will be interesting?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BD8AD-88F6-4F4F-A76E-6CE3BB5B031E}"/>
              </a:ext>
            </a:extLst>
          </p:cNvPr>
          <p:cNvSpPr txBox="1"/>
          <p:nvPr/>
        </p:nvSpPr>
        <p:spPr>
          <a:xfrm>
            <a:off x="5360922" y="4343400"/>
            <a:ext cx="3756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When s=10,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what values of a, b, c, d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interesting?</a:t>
            </a:r>
          </a:p>
        </p:txBody>
      </p:sp>
    </p:spTree>
    <p:extLst>
      <p:ext uri="{BB962C8B-B14F-4D97-AF65-F5344CB8AC3E}">
        <p14:creationId xmlns:p14="http://schemas.microsoft.com/office/powerpoint/2010/main" val="42852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Challenge and Coverage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Golden Model / Reference Specification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Automation and Regression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F219-B458-B847-A555-03F5621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1C0-14E0-1E4A-B993-472E6D9AC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8745"/>
            <a:ext cx="9067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input cases should we try to exercise for an FSM? (goal for test cases)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state;</a:t>
            </a:r>
          </a:p>
          <a:p>
            <a:pPr marL="0" indent="0">
              <a:buNone/>
            </a:pPr>
            <a:r>
              <a:rPr lang="en-US" dirty="0"/>
              <a:t>while (true) {</a:t>
            </a:r>
          </a:p>
          <a:p>
            <a:pPr marL="0" indent="0">
              <a:buNone/>
            </a:pPr>
            <a:r>
              <a:rPr lang="en-US" dirty="0"/>
              <a:t>    switch (state) {</a:t>
            </a:r>
          </a:p>
          <a:p>
            <a:pPr marL="0" indent="0">
              <a:buNone/>
            </a:pPr>
            <a:r>
              <a:rPr lang="en-US" dirty="0"/>
              <a:t>        case (ST1): out=1; state=ST2; break;</a:t>
            </a:r>
          </a:p>
          <a:p>
            <a:pPr marL="0" indent="0">
              <a:buNone/>
            </a:pPr>
            <a:r>
              <a:rPr lang="en-US" dirty="0"/>
              <a:t>        case (ST2):  if (in&gt;0) {out=2; state=ST3;}</a:t>
            </a:r>
          </a:p>
          <a:p>
            <a:pPr marL="0" indent="0">
              <a:buNone/>
            </a:pPr>
            <a:r>
              <a:rPr lang="en-US" dirty="0"/>
              <a:t>                            else {out=0; state=ST2;} break;</a:t>
            </a:r>
          </a:p>
          <a:p>
            <a:pPr marL="0" indent="0">
              <a:buNone/>
            </a:pPr>
            <a:r>
              <a:rPr lang="en-US" dirty="0"/>
              <a:t>         case (ST3): ….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E9E38-5FFB-C044-9A25-A00746C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3F165-9356-7746-9C0C-C582E26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99B-21ED-2F4A-AA03-19215853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DC27-539F-DF43-9037-FA8F364E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Do our tests execute every line of code?</a:t>
            </a:r>
          </a:p>
          <a:p>
            <a:pPr lvl="1"/>
            <a:r>
              <a:rPr lang="en-US" dirty="0"/>
              <a:t>What percentage of the code is exercised?</a:t>
            </a:r>
          </a:p>
          <a:p>
            <a:r>
              <a:rPr lang="en-US" dirty="0"/>
              <a:t>Gate-level designs</a:t>
            </a:r>
          </a:p>
          <a:p>
            <a:pPr lvl="1"/>
            <a:r>
              <a:rPr lang="en-US" dirty="0"/>
              <a:t>Can we toggle every gate output?</a:t>
            </a:r>
          </a:p>
          <a:p>
            <a:r>
              <a:rPr lang="en-US" dirty="0"/>
              <a:t>Necessary but not sufficient</a:t>
            </a:r>
          </a:p>
          <a:p>
            <a:pPr lvl="1"/>
            <a:r>
              <a:rPr lang="en-US" dirty="0"/>
              <a:t>Not exercised or not toggled, definitely not testing some functionality</a:t>
            </a:r>
          </a:p>
          <a:p>
            <a:pPr lvl="2"/>
            <a:r>
              <a:rPr lang="en-US" dirty="0"/>
              <a:t>Remember: If you don’t test it, it doesn’t work.</a:t>
            </a:r>
          </a:p>
          <a:p>
            <a:r>
              <a:rPr lang="en-US" dirty="0"/>
              <a:t>Measurable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BD31-46C4-5446-BF1D-73144DC7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93E5D-31AC-5D4C-B156-9E10CA56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C0A6-E1FC-6C40-A8C7-CA3903B9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68EE-6F9B-BD40-BE54-22E415E5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test stimulus important and tricky</a:t>
            </a:r>
          </a:p>
          <a:p>
            <a:pPr lvl="1"/>
            <a:r>
              <a:rPr lang="en-US" dirty="0"/>
              <a:t>Cannot generally afford exhaustive</a:t>
            </a:r>
          </a:p>
          <a:p>
            <a:pPr lvl="1"/>
            <a:r>
              <a:rPr lang="en-US" dirty="0"/>
              <a:t>Need understand/exploit structure</a:t>
            </a:r>
          </a:p>
          <a:p>
            <a:r>
              <a:rPr lang="en-US" dirty="0"/>
              <a:t>Coverage metrics a start</a:t>
            </a:r>
          </a:p>
          <a:p>
            <a:pPr lvl="1"/>
            <a:r>
              <a:rPr lang="en-US" dirty="0"/>
              <a:t>Not complete answer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2206-804D-F04A-8435-B4E9BA61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263D5-4CD7-F641-BEAF-61794794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660-72D9-7B47-83B3-8A0FB5C3F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 Specification</a:t>
            </a:r>
            <a:br>
              <a:rPr lang="en-US" dirty="0"/>
            </a:br>
            <a:r>
              <a:rPr lang="en-US" dirty="0"/>
              <a:t>(Golden Model)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17090-4C27-5C42-8032-05CB76DA7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257F-B0C6-8A42-97E3-AB846402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DAEF-3D6B-2B4A-91EE-66C3C15D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6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B27-6586-6E47-BEEB-23B7F0C6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65FB-DA6C-4D4A-9F44-A463483C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writing down results for all input cases</a:t>
            </a:r>
          </a:p>
          <a:p>
            <a:pPr lvl="1"/>
            <a:r>
              <a:rPr lang="en-US" dirty="0"/>
              <a:t>Tedious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…simple not viable for large number cases need to cover</a:t>
            </a:r>
          </a:p>
          <a:p>
            <a:pPr lvl="2"/>
            <a:r>
              <a:rPr lang="en-US" dirty="0"/>
              <a:t>Definitely not viable exhaustive</a:t>
            </a:r>
          </a:p>
          <a:p>
            <a:pPr lvl="2"/>
            <a:r>
              <a:rPr lang="en-US" dirty="0"/>
              <a:t>…and still not viable when select intelligently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64F4-B33D-CA43-A23D-473BE49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1DDB4-C3FE-4F4B-ADEA-A15A3513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4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B456-3A1C-F74E-B862-55F90E14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3A96-145F-4C4D-AEBD-07F90967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have a function that can</a:t>
            </a:r>
          </a:p>
          <a:p>
            <a:pPr lvl="1"/>
            <a:r>
              <a:rPr lang="en-US" dirty="0"/>
              <a:t>compute the correct output</a:t>
            </a:r>
          </a:p>
          <a:p>
            <a:pPr lvl="1"/>
            <a:r>
              <a:rPr lang="en-US" dirty="0"/>
              <a:t>for any input sequence</a:t>
            </a:r>
          </a:p>
          <a:p>
            <a:r>
              <a:rPr lang="en-US" dirty="0"/>
              <a:t>``Gold Standard” – an oracle</a:t>
            </a:r>
          </a:p>
          <a:p>
            <a:pPr lvl="1"/>
            <a:r>
              <a:rPr lang="en-US" dirty="0"/>
              <a:t>Whatever the function says is truth</a:t>
            </a:r>
          </a:p>
          <a:p>
            <a:r>
              <a:rPr lang="en-US" dirty="0"/>
              <a:t>Could be another program</a:t>
            </a:r>
          </a:p>
          <a:p>
            <a:pPr lvl="1"/>
            <a:r>
              <a:rPr lang="en-US" dirty="0"/>
              <a:t>Written in a different language? Same language?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31D5-347B-CA41-9254-B4BC5788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3792-AAC0-EC49-847E-BD676A7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0FD5-66D6-9B4B-B423-902D14A9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against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A63B-DAFF-CC4E-A179-0A11F9E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Relieved ourselves of writing outputs</a:t>
            </a:r>
          </a:p>
          <a:p>
            <a:r>
              <a:rPr lang="en-US" dirty="0"/>
              <a:t>Still have to select input cases</a:t>
            </a:r>
          </a:p>
          <a:p>
            <a:pPr lvl="1"/>
            <a:r>
              <a:rPr lang="en-US" dirty="0"/>
              <a:t>Can freely use larger set since not responsible for manually generating output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63F6-29D5-C242-A256-7C8E87F0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6E355-807D-7349-9B36-0669F194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DA1-0343-AB4B-89BF-9A22107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58"/>
            <a:ext cx="7772400" cy="1143000"/>
          </a:xfrm>
        </p:spPr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2F1D-5E24-154E-8612-61071476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358"/>
            <a:ext cx="7772400" cy="5143500"/>
          </a:xfrm>
        </p:spPr>
        <p:txBody>
          <a:bodyPr/>
          <a:lstStyle/>
          <a:p>
            <a:r>
              <a:rPr lang="en-US" dirty="0"/>
              <a:t>Can use random inputs</a:t>
            </a:r>
          </a:p>
          <a:p>
            <a:pPr lvl="1"/>
            <a:r>
              <a:rPr lang="en-US" dirty="0"/>
              <a:t>Since can generate expected output for any case</a:t>
            </a:r>
          </a:p>
          <a:p>
            <a:r>
              <a:rPr lang="en-US" dirty="0"/>
              <a:t>Use coverage metric to see how well random inputs are exercising the code</a:t>
            </a:r>
          </a:p>
          <a:p>
            <a:r>
              <a:rPr lang="en-US" dirty="0"/>
              <a:t>Can be particularly good to identify interactions and corner cases didn’t think of manually</a:t>
            </a:r>
          </a:p>
          <a:p>
            <a:r>
              <a:rPr lang="en-US" dirty="0"/>
              <a:t>Still unlikely to generate very obscure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BECE-6243-6C49-8968-1FE5EA6A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05DCF-25BB-FD4F-99DA-73DF0BDA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would we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like to happen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to reduce?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we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select manually?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93939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9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68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you don’t get it, it doesn’t work.</a:t>
            </a:r>
          </a:p>
          <a:p>
            <a:endParaRPr lang="en-US" dirty="0"/>
          </a:p>
          <a:p>
            <a:r>
              <a:rPr lang="en-US" dirty="0"/>
              <a:t>Verification is important and challenging</a:t>
            </a:r>
          </a:p>
          <a:p>
            <a:r>
              <a:rPr lang="en-US" dirty="0"/>
              <a:t>Demands careful thought</a:t>
            </a:r>
          </a:p>
          <a:p>
            <a:pPr lvl="1"/>
            <a:r>
              <a:rPr lang="en-US" dirty="0"/>
              <a:t>Tractable and adequate coverage</a:t>
            </a:r>
          </a:p>
          <a:p>
            <a:r>
              <a:rPr lang="en-US" dirty="0"/>
              <a:t>Value to a simple functional reference</a:t>
            </a:r>
          </a:p>
          <a:p>
            <a:r>
              <a:rPr lang="en-US" b="1" dirty="0"/>
              <a:t>Must</a:t>
            </a:r>
            <a:r>
              <a:rPr lang="en-US" dirty="0"/>
              <a:t> be automated and rerun with changes</a:t>
            </a:r>
          </a:p>
          <a:p>
            <a:pPr lvl="1"/>
            <a:r>
              <a:rPr lang="en-US" dirty="0"/>
              <a:t>Often throughout lifecycle of design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8518-D604-874C-A020-42540FC6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A3E6-8C96-0942-9C56-666544E6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752600"/>
            <a:ext cx="7772400" cy="4114800"/>
          </a:xfrm>
        </p:spPr>
        <p:txBody>
          <a:bodyPr/>
          <a:lstStyle/>
          <a:p>
            <a:r>
              <a:rPr lang="en-US" dirty="0"/>
              <a:t>Completely random may be just as bad as exhaustive</a:t>
            </a:r>
          </a:p>
          <a:p>
            <a:pPr lvl="1"/>
            <a:r>
              <a:rPr lang="en-US" dirty="0"/>
              <a:t>Expected time to exercise interesting piece of code</a:t>
            </a:r>
          </a:p>
          <a:p>
            <a:pPr lvl="1"/>
            <a:r>
              <a:rPr lang="en-US" dirty="0"/>
              <a:t>Expected time to produce a legal input</a:t>
            </a:r>
          </a:p>
          <a:p>
            <a:pPr lvl="2"/>
            <a:r>
              <a:rPr lang="en-US" dirty="0"/>
              <a:t>E.g. – random packets will almost always have erroneous checksums</a:t>
            </a:r>
          </a:p>
          <a:p>
            <a:pPr lvl="1"/>
            <a:r>
              <a:rPr lang="en-US" dirty="0"/>
              <a:t>E.g. random bytes won’t generate duplicate chunks, or much opportunity for LZW compression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7955-6CC1-6541-B9A1-FD79F0E1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ACCC8-6B2F-9846-A628-BA510959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AF1F-08CD-4043-B77C-AD316F94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6FE0-5C6F-F341-956B-9AE65F4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Non-uniform random generation of inputs</a:t>
            </a:r>
          </a:p>
          <a:p>
            <a:pPr lvl="1"/>
            <a:r>
              <a:rPr lang="en-US" dirty="0"/>
              <a:t>Compute checksums correctly most of the time</a:t>
            </a:r>
          </a:p>
          <a:p>
            <a:pPr lvl="2"/>
            <a:r>
              <a:rPr lang="en-US" dirty="0"/>
              <a:t>Control rate and distribution of checksum errors</a:t>
            </a:r>
          </a:p>
          <a:p>
            <a:r>
              <a:rPr lang="en-US" dirty="0"/>
              <a:t>Randomize properties of input, E.g.</a:t>
            </a:r>
          </a:p>
          <a:p>
            <a:pPr lvl="1"/>
            <a:r>
              <a:rPr lang="en-US" dirty="0"/>
              <a:t>Lengths of repeated sequences</a:t>
            </a:r>
          </a:p>
          <a:p>
            <a:pPr lvl="1"/>
            <a:r>
              <a:rPr lang="en-US" dirty="0"/>
              <a:t>Distance between repeated sequences</a:t>
            </a:r>
          </a:p>
          <a:p>
            <a:pPr lvl="1"/>
            <a:r>
              <a:rPr lang="en-US" dirty="0"/>
              <a:t>Edit sequence applied to differentiate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C03A-1624-9D4C-952A-4460715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1784F-1413-BB42-9C2D-560D593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8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A581-D75D-2F43-BF4F-143DFD8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1331-4C89-5A4C-8899-272F1D1C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we get a reference specification?</a:t>
            </a:r>
          </a:p>
          <a:p>
            <a:pPr lvl="1"/>
            <a:r>
              <a:rPr lang="en-US" dirty="0"/>
              <a:t>and why should we trust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Isn’t this just another design that can be </a:t>
            </a:r>
            <a:r>
              <a:rPr lang="en-US" i="1" dirty="0"/>
              <a:t>equally</a:t>
            </a:r>
            <a:r>
              <a:rPr lang="en-US" dirty="0"/>
              <a:t> buggy?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0B7BC-ABE9-0344-ACBA-08E81A9F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C398F-7CD6-064F-9C30-0ED7F38C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standards includes a reference implementation.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17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there’s an existing product or open-source implementation…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4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6CB0-95CB-5B42-AB66-B70C3CE5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8DD7-939A-E645-8716-806F8E88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develop a simple, functional implementation as part of early design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7606D-5FC9-B346-A15C-3C7389AC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0090-AEBA-284A-AFC1-B1C7A00C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4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E792-FB3F-BF43-A6BA-092F7246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FCC1-B823-394D-8480-6D357B9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know the specification is correct? -- why should we trust it?</a:t>
            </a:r>
          </a:p>
          <a:p>
            <a:pPr lvl="1"/>
            <a:r>
              <a:rPr lang="en-US" dirty="0"/>
              <a:t>Simpler/smaller</a:t>
            </a:r>
          </a:p>
          <a:p>
            <a:pPr lvl="2"/>
            <a:r>
              <a:rPr lang="en-US" dirty="0"/>
              <a:t>Less opportunity for bugs</a:t>
            </a:r>
          </a:p>
          <a:p>
            <a:pPr lvl="2"/>
            <a:r>
              <a:rPr lang="en-US" dirty="0"/>
              <a:t>Written for function/clarity not performance</a:t>
            </a:r>
          </a:p>
          <a:p>
            <a:pPr lvl="1"/>
            <a:r>
              <a:rPr lang="en-US" dirty="0"/>
              <a:t>Different</a:t>
            </a:r>
          </a:p>
          <a:p>
            <a:pPr lvl="2"/>
            <a:r>
              <a:rPr lang="en-US" dirty="0"/>
              <a:t>Ok as long as reference and implementation don’t have same bugs</a:t>
            </a:r>
          </a:p>
          <a:p>
            <a:pPr lvl="3"/>
            <a:r>
              <a:rPr lang="en-US" dirty="0"/>
              <a:t>Debug and test them against each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33F9-0B73-7D4F-82E1-5AFA726F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26366-1103-7C49-8349-24B2B61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3BE8-8607-6B42-9086-A9FF5244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581A-9A3E-A249-B5BC-BC692E98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Examples of functional specification being simpler than implementation?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2CBD-08F4-374E-9DDB-4FC8F45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EB78-0971-894F-9FB2-0BA80E98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4F35-39AA-674D-AD30-35035415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3B44-1D8F-3049-AB58-FD1673218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vs. parallel</a:t>
            </a:r>
          </a:p>
          <a:p>
            <a:r>
              <a:rPr lang="en-US" dirty="0"/>
              <a:t>Unpipelined vs. pipelined</a:t>
            </a:r>
          </a:p>
          <a:p>
            <a:r>
              <a:rPr lang="en-US" dirty="0"/>
              <a:t>Simple algorithm</a:t>
            </a:r>
          </a:p>
          <a:p>
            <a:pPr lvl="1"/>
            <a:r>
              <a:rPr lang="en-US" dirty="0"/>
              <a:t>Brute force?</a:t>
            </a:r>
          </a:p>
          <a:p>
            <a:r>
              <a:rPr lang="en-US" dirty="0"/>
              <a:t>No data movement optimizations</a:t>
            </a:r>
          </a:p>
          <a:p>
            <a:r>
              <a:rPr lang="en-US" dirty="0"/>
              <a:t>Use robust, mature (well-tested) building blocks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BC1F-8F73-144D-89CA-C3814E43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0F0EA-BF77-2C4B-BBD8-848B51B0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DA4F-9BDE-7444-8AAE-9C763AED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A2EF-C8D4-E945-811A-C69BC756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Assure design works correctly</a:t>
            </a:r>
          </a:p>
          <a:p>
            <a:pPr lvl="1"/>
            <a:r>
              <a:rPr lang="en-US" dirty="0"/>
              <a:t>Not fail and lose consumer confidence.</a:t>
            </a:r>
          </a:p>
          <a:p>
            <a:pPr lvl="1"/>
            <a:r>
              <a:rPr lang="en-US" dirty="0"/>
              <a:t>Not kill anyone</a:t>
            </a:r>
          </a:p>
          <a:p>
            <a:pPr lvl="2"/>
            <a:r>
              <a:rPr lang="en-US" dirty="0"/>
              <a:t>Ethical issue</a:t>
            </a:r>
          </a:p>
          <a:p>
            <a:pPr lvl="2"/>
            <a:r>
              <a:rPr lang="en-US" dirty="0"/>
              <a:t>…or lose them money, privacy, service availability….</a:t>
            </a:r>
          </a:p>
          <a:p>
            <a:pPr lvl="1"/>
            <a:r>
              <a:rPr lang="en-US" dirty="0"/>
              <a:t>Not lose points on your grade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6490-AB31-254B-AA3E-FFDB8961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2AAC-1CF6-5D48-869C-48A2F71A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E2FB-F2CF-4148-A504-0CEDDD3D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66" y="304800"/>
            <a:ext cx="7772400" cy="1143000"/>
          </a:xfrm>
        </p:spPr>
        <p:txBody>
          <a:bodyPr/>
          <a:lstStyle/>
          <a:p>
            <a:r>
              <a:rPr lang="en-US" dirty="0"/>
              <a:t>Common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AC05-A6C6-564B-8726-EEB71FCE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02" y="1143000"/>
            <a:ext cx="7772400" cy="4114800"/>
          </a:xfrm>
        </p:spPr>
        <p:txBody>
          <a:bodyPr/>
          <a:lstStyle/>
          <a:p>
            <a:r>
              <a:rPr lang="en-US" dirty="0"/>
              <a:t>Combinational (for simplicity)</a:t>
            </a:r>
          </a:p>
          <a:p>
            <a:r>
              <a:rPr lang="en-US" dirty="0"/>
              <a:t>10 input function</a:t>
            </a:r>
          </a:p>
          <a:p>
            <a:r>
              <a:rPr lang="en-US" dirty="0"/>
              <a:t>Assume two specifications have 1% error rate (1% of input cases wrong)</a:t>
            </a:r>
          </a:p>
          <a:p>
            <a:r>
              <a:rPr lang="en-US" dirty="0"/>
              <a:t>Assume independent</a:t>
            </a:r>
          </a:p>
          <a:p>
            <a:pPr lvl="1"/>
            <a:r>
              <a:rPr lang="en-US" dirty="0"/>
              <a:t>(key assumption – weaker to extent wrong)</a:t>
            </a:r>
          </a:p>
          <a:p>
            <a:r>
              <a:rPr lang="en-US" dirty="0"/>
              <a:t>Probability of both giving same wrong result?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For a particular input case?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Across all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50A1-3CCA-9347-AFA3-7C622924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7AE8D-4212-0E44-91A4-FF98727F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>
                <a:solidFill>
                  <a:schemeClr val="accent2"/>
                </a:solidFill>
              </a:rPr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implementation under test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7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9D4B-E664-D740-BFCD-5CB77749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D837-F0E1-ED47-84E4-7A3A81C1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specification or implementation?</a:t>
            </a:r>
          </a:p>
          <a:p>
            <a:pPr lvl="1"/>
            <a:r>
              <a:rPr lang="en-US" dirty="0"/>
              <a:t>Almost certainly both</a:t>
            </a:r>
          </a:p>
          <a:p>
            <a:r>
              <a:rPr lang="en-US" dirty="0"/>
              <a:t>Specification may have a case split that implementation doesn’t have</a:t>
            </a:r>
          </a:p>
          <a:p>
            <a:pPr lvl="1"/>
            <a:r>
              <a:rPr lang="en-US" dirty="0"/>
              <a:t>E.g. handle exceptional case</a:t>
            </a:r>
          </a:p>
          <a:p>
            <a:r>
              <a:rPr lang="en-US" dirty="0"/>
              <a:t>Implementation typically have many more cases to handle in general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AFB6-3232-A34F-AAE6-BC159DB5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4A02-29CB-1446-B499-1889ED7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FE9F-3387-D147-9091-5AD96F8E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Automation and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27B3C-327F-7A4A-A564-3CFF47B1C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A5AE-AC2C-F64B-8790-E1E8AA05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CDEF6-BED6-F444-A57C-DCF8B0A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895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1BDB-E4EC-F842-A795-DC786654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54A1-DDDB-0E4A-A484-62DFFF7C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suite </a:t>
            </a:r>
            <a:r>
              <a:rPr lang="en-US" b="1" dirty="0"/>
              <a:t>must</a:t>
            </a:r>
            <a:r>
              <a:rPr lang="en-US" dirty="0"/>
              <a:t> be automated</a:t>
            </a:r>
          </a:p>
          <a:p>
            <a:pPr lvl="1"/>
            <a:r>
              <a:rPr lang="en-US" dirty="0"/>
              <a:t>Single script or make build to run</a:t>
            </a:r>
          </a:p>
          <a:p>
            <a:pPr lvl="1"/>
            <a:r>
              <a:rPr lang="en-US" dirty="0"/>
              <a:t>Just start the script</a:t>
            </a:r>
          </a:p>
          <a:p>
            <a:pPr lvl="1"/>
            <a:r>
              <a:rPr lang="en-US" dirty="0"/>
              <a:t>Runs through all testing and comparison without manual interaction</a:t>
            </a:r>
          </a:p>
          <a:p>
            <a:pPr lvl="1"/>
            <a:r>
              <a:rPr lang="en-US" dirty="0"/>
              <a:t>Including scoring and reporting a single pass/fail result</a:t>
            </a:r>
          </a:p>
          <a:p>
            <a:pPr lvl="2"/>
            <a:r>
              <a:rPr lang="en-US" dirty="0"/>
              <a:t>Maybe a count of failing cases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9830-F37D-B841-AD50-42108662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85B01-C3AA-C343-85A8-7CC57F78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95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B782-3AD0-A048-A624-6B7B4977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A6AA-E3F8-A747-BDB5-1EC5599E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Test -- Suite of tests to run and validate functionality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8D2F-434A-AA41-B5A4-3D830782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32099-5067-2845-81A6-83093258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25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A36-5985-5E41-B907-60CF5DA1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0C3D-17CA-704A-85EF-45D8CE2D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big test or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big test(s)?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2D59B-DCA6-4340-A99F-DC44F92D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9BFFF-7767-D24F-8007-252474FB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48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C8AA-E1AC-F04D-841B-1021AD34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Mandatory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8D0C5-97BF-A34E-8120-03436735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run regression suite repeatedly during Life Cycle</a:t>
            </a:r>
          </a:p>
          <a:p>
            <a:pPr lvl="1"/>
            <a:r>
              <a:rPr lang="en-US" dirty="0"/>
              <a:t>Every change</a:t>
            </a:r>
          </a:p>
          <a:p>
            <a:pPr lvl="1"/>
            <a:r>
              <a:rPr lang="en-US" dirty="0"/>
              <a:t>As optimize</a:t>
            </a:r>
          </a:p>
          <a:p>
            <a:pPr lvl="1"/>
            <a:r>
              <a:rPr lang="en-US" dirty="0"/>
              <a:t>Every bug 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EE405-3721-914C-A63D-B45B285D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DEFD7-F138-AD4A-8CA4-8F6FB59E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3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0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9272-ECBA-D146-9DA1-16961AED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A6AE-A0F6-3548-AE39-7EB4759E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/>
          <a:lstStyle/>
          <a:p>
            <a:r>
              <a:rPr lang="en-US" dirty="0"/>
              <a:t>Engineer time is bottleneck </a:t>
            </a:r>
          </a:p>
          <a:p>
            <a:pPr lvl="1"/>
            <a:r>
              <a:rPr lang="en-US" dirty="0"/>
              <a:t>Expensive, limited resource</a:t>
            </a:r>
          </a:p>
          <a:p>
            <a:pPr lvl="1"/>
            <a:r>
              <a:rPr lang="en-US" dirty="0"/>
              <a:t>Esp. the engineer(s) that understand what the design should do</a:t>
            </a:r>
          </a:p>
          <a:p>
            <a:r>
              <a:rPr lang="en-US" dirty="0"/>
              <a:t>Cannot spend that time evaluating/running tests</a:t>
            </a:r>
          </a:p>
          <a:p>
            <a:r>
              <a:rPr lang="en-US" dirty="0"/>
              <a:t>Reserve it for debug, design, creating tests</a:t>
            </a:r>
          </a:p>
          <a:p>
            <a:r>
              <a:rPr lang="en-US" dirty="0"/>
              <a:t>Capture knowledge in tools and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2D04-FA2F-5D4E-985D-71D9AB7B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61432-323A-5A4C-B166-7F689E83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2AFF-71B1-534D-B91C-05D41D3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06DF-C215-1C44-9F11-1E8F2C7BE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Designs are complex</a:t>
            </a:r>
          </a:p>
          <a:p>
            <a:pPr lvl="1"/>
            <a:r>
              <a:rPr lang="en-US" dirty="0"/>
              <a:t>Lots of ways things can go wrong</a:t>
            </a:r>
          </a:p>
          <a:p>
            <a:pPr lvl="1"/>
            <a:r>
              <a:rPr lang="en-US" dirty="0"/>
              <a:t>Lots of subtle ways things can go wrong</a:t>
            </a:r>
          </a:p>
          <a:p>
            <a:pPr lvl="1"/>
            <a:r>
              <a:rPr lang="en-US" dirty="0"/>
              <a:t>Lots of tricky interactions</a:t>
            </a:r>
          </a:p>
          <a:p>
            <a:r>
              <a:rPr lang="en-US" dirty="0"/>
              <a:t>Designs are often poorly specified</a:t>
            </a:r>
          </a:p>
          <a:p>
            <a:pPr lvl="1"/>
            <a:r>
              <a:rPr lang="en-US" dirty="0"/>
              <a:t>Complex to completely specify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EB2A4-AAEA-A34E-99B6-E6332DB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CD9C-40DB-2341-AE07-3ED549FE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find a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regression suite didn’t originally find it</a:t>
            </a:r>
          </a:p>
          <a:p>
            <a:pPr lvl="1"/>
            <a:r>
              <a:rPr lang="en-US" dirty="0"/>
              <a:t>Add a test (expand regression suite) so will have a test to cover </a:t>
            </a:r>
          </a:p>
          <a:p>
            <a:r>
              <a:rPr lang="en-US" dirty="0"/>
              <a:t>Make sure won’t miss it again</a:t>
            </a:r>
          </a:p>
          <a:p>
            <a:r>
              <a:rPr lang="en-US" dirty="0"/>
              <a:t>Test suite monotonically improving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add a feature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test to validate that feature</a:t>
            </a:r>
          </a:p>
          <a:p>
            <a:pPr lvl="1"/>
            <a:r>
              <a:rPr lang="en-US" dirty="0"/>
              <a:t>And interaction with existing functionality</a:t>
            </a:r>
          </a:p>
          <a:p>
            <a:endParaRPr lang="en-US" dirty="0"/>
          </a:p>
          <a:p>
            <a:r>
              <a:rPr lang="en-US" dirty="0"/>
              <a:t>Maybe add the test first…</a:t>
            </a:r>
          </a:p>
          <a:p>
            <a:pPr lvl="1"/>
            <a:r>
              <a:rPr lang="en-US" dirty="0"/>
              <a:t>See test identifies lack of feature before add functionality</a:t>
            </a:r>
          </a:p>
          <a:p>
            <a:pPr lvl="1"/>
            <a:r>
              <a:rPr lang="en-US" dirty="0"/>
              <a:t>…then see (correctly added) feature satisfies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CE57-027A-3D4B-90B0-C712D3B2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6708-0FCE-3648-9C65-23069415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When commit code to shared repo (git, </a:t>
            </a:r>
            <a:r>
              <a:rPr lang="en-US" dirty="0" err="1"/>
              <a:t>svn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Build and run regression suite</a:t>
            </a:r>
          </a:p>
          <a:p>
            <a:pPr lvl="1"/>
            <a:r>
              <a:rPr lang="en-US" dirty="0"/>
              <a:t>Perhaps before allow commit</a:t>
            </a:r>
          </a:p>
          <a:p>
            <a:pPr lvl="1"/>
            <a:r>
              <a:rPr lang="en-US" dirty="0"/>
              <a:t>Guarantee not break good version</a:t>
            </a:r>
          </a:p>
          <a:p>
            <a:pPr lvl="2"/>
            <a:r>
              <a:rPr lang="en-US" dirty="0"/>
              <a:t>Or, at least, know how function/broken the current version is</a:t>
            </a:r>
          </a:p>
          <a:p>
            <a:r>
              <a:rPr lang="en-US" dirty="0"/>
              <a:t>Alternately, nightly regression</a:t>
            </a:r>
          </a:p>
          <a:p>
            <a:pPr lvl="1"/>
            <a:r>
              <a:rPr lang="en-US" dirty="0"/>
              <a:t>Automation to check out, build, run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F305-ED5F-334E-A035-FF24B6A7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2787E-5CA1-C146-AF6A-BB47DD46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93C1-CD1D-1049-8218-D50B02C7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Regression Test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431-D46A-DB41-86F5-2238E867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5712"/>
            <a:ext cx="7772400" cy="5105400"/>
          </a:xfrm>
        </p:spPr>
        <p:txBody>
          <a:bodyPr/>
          <a:lstStyle/>
          <a:p>
            <a:r>
              <a:rPr lang="en-US" dirty="0"/>
              <a:t>Want to be comprehensive</a:t>
            </a:r>
          </a:p>
          <a:p>
            <a:pPr lvl="1"/>
            <a:r>
              <a:rPr lang="en-US" dirty="0"/>
              <a:t>More tests better….</a:t>
            </a:r>
          </a:p>
          <a:p>
            <a:r>
              <a:rPr lang="en-US" dirty="0"/>
              <a:t>Want to run in tractable time</a:t>
            </a:r>
          </a:p>
          <a:p>
            <a:pPr lvl="1"/>
            <a:r>
              <a:rPr lang="en-US" dirty="0"/>
              <a:t>Few minutes once make change or when </a:t>
            </a:r>
            <a:r>
              <a:rPr lang="en-US" dirty="0" err="1"/>
              <a:t>checkin</a:t>
            </a:r>
            <a:endParaRPr lang="en-US" dirty="0"/>
          </a:p>
          <a:p>
            <a:pPr lvl="1"/>
            <a:r>
              <a:rPr lang="en-US" dirty="0"/>
              <a:t>Cannot run for weeks or months</a:t>
            </a:r>
          </a:p>
          <a:p>
            <a:pPr lvl="1"/>
            <a:r>
              <a:rPr lang="en-US" dirty="0"/>
              <a:t>Might want to at least run overnight</a:t>
            </a:r>
          </a:p>
          <a:p>
            <a:r>
              <a:rPr lang="en-US" dirty="0"/>
              <a:t>Sometimes forced to subset</a:t>
            </a:r>
          </a:p>
          <a:p>
            <a:pPr lvl="1"/>
            <a:r>
              <a:rPr lang="en-US" dirty="0"/>
              <a:t>Small, focused subset for immediate test</a:t>
            </a:r>
          </a:p>
          <a:p>
            <a:pPr lvl="1"/>
            <a:r>
              <a:rPr lang="en-US" dirty="0"/>
              <a:t>Comprehensive test for full validation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C6E21-FB99-0C4F-B2B0-1EF8DCA7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16CD7-606A-8549-A20C-786D2E4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E571-C64C-7441-8029-D64CD9D7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F9B70-E584-704C-80B6-72020E92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r>
              <a:rPr lang="en-US" dirty="0"/>
              <a:t>Regression for individual components</a:t>
            </a:r>
          </a:p>
          <a:p>
            <a:r>
              <a:rPr lang="en-US" dirty="0"/>
              <a:t>Good to validate independently</a:t>
            </a:r>
          </a:p>
          <a:p>
            <a:r>
              <a:rPr lang="en-US" dirty="0"/>
              <a:t>Lower complexity</a:t>
            </a:r>
          </a:p>
          <a:p>
            <a:pPr lvl="1"/>
            <a:r>
              <a:rPr lang="en-US" dirty="0"/>
              <a:t>Fewer tests</a:t>
            </a:r>
          </a:p>
          <a:p>
            <a:pPr lvl="1"/>
            <a:r>
              <a:rPr lang="en-US" dirty="0"/>
              <a:t>Complete quickly</a:t>
            </a:r>
          </a:p>
          <a:p>
            <a:r>
              <a:rPr lang="en-US" dirty="0"/>
              <a:t>Make sure component(s) working before run top-level design tests</a:t>
            </a:r>
          </a:p>
          <a:p>
            <a:pPr lvl="1"/>
            <a:r>
              <a:rPr lang="en-US" dirty="0"/>
              <a:t>One strategy for long top-level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C0A9-4C72-8F42-BEC6-84CFBCB2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1FECB-94E8-9446-8064-1427A7BB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1CEBD-8286-8344-9DD1-7DE9BFF44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2895600"/>
            <a:ext cx="1676400" cy="188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2018 --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9AB7F-80B5-CF4E-BA5A-D4BF9E60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0"/>
            <a:ext cx="3573379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81C407-E52D-104C-98B2-E250D85A6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482" y="4572000"/>
            <a:ext cx="357337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r>
              <a:rPr lang="en-US" dirty="0"/>
              <a:t>Independent test of integration for that module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2018 --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447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Run reference component and implementation together and check outputs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2018 --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FD1817-FCC5-9E4C-94FA-85E44B2F3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67199"/>
            <a:ext cx="4648200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578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D8F0-46C4-7A4B-BBB7-2F4E89DC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Decompose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8E4A-F57F-464C-9BFA-A4955B59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25" y="1676400"/>
            <a:ext cx="7772400" cy="4648200"/>
          </a:xfrm>
        </p:spPr>
        <p:txBody>
          <a:bodyPr/>
          <a:lstStyle/>
          <a:p>
            <a:r>
              <a:rPr lang="en-US" dirty="0"/>
              <a:t>Should specification decompose like implementation?</a:t>
            </a:r>
          </a:p>
          <a:p>
            <a:pPr lvl="1"/>
            <a:r>
              <a:rPr lang="en-US" dirty="0"/>
              <a:t>ultimate golden reference </a:t>
            </a:r>
          </a:p>
          <a:p>
            <a:pPr lvl="2"/>
            <a:r>
              <a:rPr lang="en-US" dirty="0"/>
              <a:t>Only if that decomposition is simplest</a:t>
            </a:r>
          </a:p>
          <a:p>
            <a:r>
              <a:rPr lang="en-US" dirty="0"/>
              <a:t>But, worth refining</a:t>
            </a:r>
          </a:p>
          <a:p>
            <a:pPr lvl="1"/>
            <a:r>
              <a:rPr lang="en-US" dirty="0"/>
              <a:t>Golden reference simplest</a:t>
            </a:r>
          </a:p>
          <a:p>
            <a:pPr lvl="1"/>
            <a:r>
              <a:rPr lang="en-US" dirty="0"/>
              <a:t>Intermediate functional decomposed</a:t>
            </a:r>
          </a:p>
          <a:p>
            <a:pPr lvl="2"/>
            <a:r>
              <a:rPr lang="en-US" dirty="0"/>
              <a:t>Validate it versus golden</a:t>
            </a:r>
          </a:p>
          <a:p>
            <a:pPr lvl="2"/>
            <a:r>
              <a:rPr lang="en-US" dirty="0"/>
              <a:t>Still simpler than final implementation</a:t>
            </a:r>
          </a:p>
          <a:p>
            <a:pPr lvl="2"/>
            <a:r>
              <a:rPr lang="en-US" dirty="0"/>
              <a:t>Then use with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4BDB0-E930-8442-B301-77F023D6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9FF44-42B1-424F-850F-BC63B379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42456"/>
            <a:ext cx="8153400" cy="4876800"/>
          </a:xfrm>
        </p:spPr>
        <p:txBody>
          <a:bodyPr/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Designs are complicated, need extensive validation – </a:t>
            </a:r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pPr lvl="1"/>
            <a:r>
              <a:rPr lang="en-US" dirty="0"/>
              <a:t>Exhaustive testing not tractable</a:t>
            </a:r>
          </a:p>
          <a:p>
            <a:pPr lvl="1"/>
            <a:r>
              <a:rPr lang="en-US" dirty="0"/>
              <a:t>Demands care</a:t>
            </a:r>
          </a:p>
          <a:p>
            <a:pPr lvl="1"/>
            <a:r>
              <a:rPr lang="en-US" dirty="0"/>
              <a:t>Coverage one tool for helping identify</a:t>
            </a:r>
          </a:p>
          <a:p>
            <a:r>
              <a:rPr lang="en-US" dirty="0"/>
              <a:t>Reference specification as “gold” standard</a:t>
            </a:r>
          </a:p>
          <a:p>
            <a:pPr lvl="1"/>
            <a:r>
              <a:rPr lang="en-US" dirty="0"/>
              <a:t>Simple, functional</a:t>
            </a:r>
          </a:p>
          <a:p>
            <a:r>
              <a:rPr lang="en-US" dirty="0"/>
              <a:t>Must automate regression</a:t>
            </a:r>
          </a:p>
          <a:p>
            <a:pPr lvl="1"/>
            <a:r>
              <a:rPr lang="en-US" dirty="0"/>
              <a:t>Use regularly throughout life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6661-DB86-0247-9899-B505D36F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42145-F5EA-B24C-92D4-5E0CACCBB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dominant cost in product</a:t>
            </a:r>
          </a:p>
          <a:p>
            <a:pPr lvl="1"/>
            <a:r>
              <a:rPr lang="en-US" dirty="0"/>
              <a:t>Requires most manpower (cost)</a:t>
            </a:r>
          </a:p>
          <a:p>
            <a:pPr lvl="1"/>
            <a:r>
              <a:rPr lang="en-US" dirty="0"/>
              <a:t>Takes up most of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C7B1C-10C7-8143-9E32-A8912319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1B496-46F7-A74E-9915-3395BA2C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95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P2 due Friday</a:t>
            </a:r>
          </a:p>
          <a:p>
            <a:r>
              <a:rPr lang="en-US" dirty="0">
                <a:sym typeface="Wingdings"/>
              </a:rPr>
              <a:t>P3 ... Later today?</a:t>
            </a:r>
          </a:p>
          <a:p>
            <a:pPr lvl="1"/>
            <a:r>
              <a:rPr lang="en-US" dirty="0">
                <a:sym typeface="Wingdings"/>
              </a:rPr>
              <a:t>Not out, yet … but coming soon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44A1-329A-3544-9221-B0A510EA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D696-10A8-2C47-A144-C5C735FD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How do we define correctness for a design?</a:t>
            </a:r>
          </a:p>
          <a:p>
            <a:r>
              <a:rPr lang="en-US" dirty="0"/>
              <a:t>How do we know the design is correct?</a:t>
            </a:r>
          </a:p>
          <a:p>
            <a:r>
              <a:rPr lang="en-US" dirty="0"/>
              <a:t>How do we know the design remains correct when?</a:t>
            </a:r>
          </a:p>
          <a:p>
            <a:pPr lvl="1"/>
            <a:r>
              <a:rPr lang="en-US" dirty="0"/>
              <a:t>Add a some feature</a:t>
            </a:r>
          </a:p>
          <a:p>
            <a:pPr lvl="1"/>
            <a:r>
              <a:rPr lang="en-US" dirty="0"/>
              <a:t>Perform an optimization</a:t>
            </a:r>
          </a:p>
          <a:p>
            <a:pPr lvl="1"/>
            <a:r>
              <a:rPr lang="en-US" dirty="0"/>
              <a:t>Fix a bug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81C4-ADDD-BE4A-B556-160AED1F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B15B2-7B75-C240-BF1C-506E7A72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B94F-DE3E-4F41-A501-5172E8116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and Coverage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C0C85-2360-A147-B276-69B2C6059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8513-BAE6-F341-9033-8A3C7942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FBCA9-C1DA-9140-8D98-865C7AED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58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34294</TotalTime>
  <Words>2381</Words>
  <Application>Microsoft Macintosh PowerPoint</Application>
  <PresentationFormat>On-screen Show (4:3)</PresentationFormat>
  <Paragraphs>492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ＭＳ Ｐゴシック</vt:lpstr>
      <vt:lpstr>Arial</vt:lpstr>
      <vt:lpstr>Times New Roman</vt:lpstr>
      <vt:lpstr>Wingdings</vt:lpstr>
      <vt:lpstr>Blank Presentation</vt:lpstr>
      <vt:lpstr>ESE532: System-on-a-Chip Architecture</vt:lpstr>
      <vt:lpstr>Today</vt:lpstr>
      <vt:lpstr>Message</vt:lpstr>
      <vt:lpstr>Goal</vt:lpstr>
      <vt:lpstr>Challenge</vt:lpstr>
      <vt:lpstr>Verification</vt:lpstr>
      <vt:lpstr>Correct?</vt:lpstr>
      <vt:lpstr>Life Cycle</vt:lpstr>
      <vt:lpstr>Testing and Coverage</vt:lpstr>
      <vt:lpstr>Strawman Testing</vt:lpstr>
      <vt:lpstr>Strawman: Inputs and Outputs</vt:lpstr>
      <vt:lpstr>Try 1: Inputs and Outputs</vt:lpstr>
      <vt:lpstr>How many input cases?</vt:lpstr>
      <vt:lpstr>Add Pipelining</vt:lpstr>
      <vt:lpstr>Add Feedback State</vt:lpstr>
      <vt:lpstr>How many input cases?</vt:lpstr>
      <vt:lpstr>Observation</vt:lpstr>
      <vt:lpstr>Structural Simplifications</vt:lpstr>
      <vt:lpstr>Useful Test Cases</vt:lpstr>
      <vt:lpstr>Finite State Machine</vt:lpstr>
      <vt:lpstr>Coverage</vt:lpstr>
      <vt:lpstr>So far…</vt:lpstr>
      <vt:lpstr>Reference Specification (Golden Model)</vt:lpstr>
      <vt:lpstr>Problem</vt:lpstr>
      <vt:lpstr>Specification Model</vt:lpstr>
      <vt:lpstr>Testing with Reference Specification</vt:lpstr>
      <vt:lpstr>Test against Specification</vt:lpstr>
      <vt:lpstr>Random Inputs</vt:lpstr>
      <vt:lpstr>Random Inputs</vt:lpstr>
      <vt:lpstr>Random Testing</vt:lpstr>
      <vt:lpstr>Biased Random</vt:lpstr>
      <vt:lpstr>Testing with Reference Specification</vt:lpstr>
      <vt:lpstr>Specification</vt:lpstr>
      <vt:lpstr>Standard</vt:lpstr>
      <vt:lpstr>Existing Product</vt:lpstr>
      <vt:lpstr>Develop Specification</vt:lpstr>
      <vt:lpstr>Specification Correct?</vt:lpstr>
      <vt:lpstr>Simpler Functional</vt:lpstr>
      <vt:lpstr>Simpler Functional</vt:lpstr>
      <vt:lpstr>Common Bugs</vt:lpstr>
      <vt:lpstr>Testing with Reference Specification</vt:lpstr>
      <vt:lpstr>Coverage</vt:lpstr>
      <vt:lpstr>Automation and Regression</vt:lpstr>
      <vt:lpstr>Automated</vt:lpstr>
      <vt:lpstr>Regression Test</vt:lpstr>
      <vt:lpstr>Regression Tests</vt:lpstr>
      <vt:lpstr>Automation Mandatory</vt:lpstr>
      <vt:lpstr>Life Cycle</vt:lpstr>
      <vt:lpstr>Automation Value</vt:lpstr>
      <vt:lpstr>When find a bug</vt:lpstr>
      <vt:lpstr>When add a feature</vt:lpstr>
      <vt:lpstr>Continuous Integration</vt:lpstr>
      <vt:lpstr>Regression Test Size</vt:lpstr>
      <vt:lpstr>Unit Tests</vt:lpstr>
      <vt:lpstr>Functional Scaffolding</vt:lpstr>
      <vt:lpstr>Functional Scaffolding</vt:lpstr>
      <vt:lpstr>Functional Scaffolding</vt:lpstr>
      <vt:lpstr>Decompose Specification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179</cp:revision>
  <cp:lastPrinted>2018-11-07T14:06:49Z</cp:lastPrinted>
  <dcterms:created xsi:type="dcterms:W3CDTF">2017-10-18T12:49:09Z</dcterms:created>
  <dcterms:modified xsi:type="dcterms:W3CDTF">2018-11-07T15:03:09Z</dcterms:modified>
</cp:coreProperties>
</file>