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381" r:id="rId2"/>
    <p:sldId id="627" r:id="rId3"/>
    <p:sldId id="563" r:id="rId4"/>
    <p:sldId id="382" r:id="rId5"/>
    <p:sldId id="477" r:id="rId6"/>
    <p:sldId id="429" r:id="rId7"/>
    <p:sldId id="580" r:id="rId8"/>
    <p:sldId id="464" r:id="rId9"/>
    <p:sldId id="476" r:id="rId10"/>
    <p:sldId id="441" r:id="rId11"/>
    <p:sldId id="475" r:id="rId12"/>
    <p:sldId id="446" r:id="rId13"/>
    <p:sldId id="485" r:id="rId14"/>
    <p:sldId id="484" r:id="rId15"/>
    <p:sldId id="611" r:id="rId16"/>
    <p:sldId id="486" r:id="rId17"/>
    <p:sldId id="487" r:id="rId18"/>
    <p:sldId id="490" r:id="rId19"/>
    <p:sldId id="491" r:id="rId20"/>
    <p:sldId id="626" r:id="rId21"/>
    <p:sldId id="492" r:id="rId22"/>
    <p:sldId id="579" r:id="rId23"/>
    <p:sldId id="479" r:id="rId24"/>
    <p:sldId id="497" r:id="rId25"/>
    <p:sldId id="625" r:id="rId26"/>
    <p:sldId id="496" r:id="rId27"/>
    <p:sldId id="587" r:id="rId28"/>
    <p:sldId id="588" r:id="rId29"/>
    <p:sldId id="620" r:id="rId30"/>
    <p:sldId id="590" r:id="rId31"/>
    <p:sldId id="586" r:id="rId32"/>
    <p:sldId id="574" r:id="rId33"/>
    <p:sldId id="575" r:id="rId34"/>
    <p:sldId id="591" r:id="rId35"/>
    <p:sldId id="585" r:id="rId36"/>
    <p:sldId id="569" r:id="rId37"/>
    <p:sldId id="499" r:id="rId38"/>
    <p:sldId id="505" r:id="rId39"/>
    <p:sldId id="570" r:id="rId40"/>
    <p:sldId id="571" r:id="rId41"/>
    <p:sldId id="599" r:id="rId42"/>
    <p:sldId id="593" r:id="rId43"/>
    <p:sldId id="600" r:id="rId44"/>
    <p:sldId id="594" r:id="rId45"/>
    <p:sldId id="595" r:id="rId46"/>
    <p:sldId id="596" r:id="rId47"/>
    <p:sldId id="597" r:id="rId48"/>
    <p:sldId id="598" r:id="rId49"/>
    <p:sldId id="618" r:id="rId50"/>
    <p:sldId id="445" r:id="rId51"/>
    <p:sldId id="500" r:id="rId52"/>
    <p:sldId id="533" r:id="rId53"/>
    <p:sldId id="616" r:id="rId54"/>
    <p:sldId id="572" r:id="rId55"/>
    <p:sldId id="498" r:id="rId56"/>
    <p:sldId id="615" r:id="rId57"/>
    <p:sldId id="578" r:id="rId58"/>
    <p:sldId id="501" r:id="rId59"/>
    <p:sldId id="507" r:id="rId60"/>
    <p:sldId id="534" r:id="rId61"/>
    <p:sldId id="535" r:id="rId62"/>
    <p:sldId id="502" r:id="rId63"/>
    <p:sldId id="508" r:id="rId64"/>
    <p:sldId id="537" r:id="rId65"/>
    <p:sldId id="536" r:id="rId66"/>
    <p:sldId id="617" r:id="rId67"/>
    <p:sldId id="566" r:id="rId68"/>
    <p:sldId id="583" r:id="rId69"/>
    <p:sldId id="470" r:id="rId70"/>
    <p:sldId id="392" r:id="rId71"/>
    <p:sldId id="471" r:id="rId72"/>
    <p:sldId id="584" r:id="rId73"/>
    <p:sldId id="472" r:id="rId74"/>
    <p:sldId id="612" r:id="rId75"/>
    <p:sldId id="601" r:id="rId76"/>
    <p:sldId id="603" r:id="rId77"/>
    <p:sldId id="474" r:id="rId78"/>
    <p:sldId id="582" r:id="rId79"/>
    <p:sldId id="488" r:id="rId80"/>
    <p:sldId id="489" r:id="rId81"/>
    <p:sldId id="604" r:id="rId82"/>
    <p:sldId id="326" r:id="rId83"/>
    <p:sldId id="324" r:id="rId84"/>
    <p:sldId id="387" r:id="rId85"/>
    <p:sldId id="452" r:id="rId86"/>
    <p:sldId id="453" r:id="rId87"/>
    <p:sldId id="454" r:id="rId88"/>
    <p:sldId id="581" r:id="rId89"/>
    <p:sldId id="450" r:id="rId90"/>
    <p:sldId id="466" r:id="rId91"/>
    <p:sldId id="467" r:id="rId92"/>
    <p:sldId id="468" r:id="rId93"/>
    <p:sldId id="469" r:id="rId94"/>
    <p:sldId id="428" r:id="rId95"/>
    <p:sldId id="300" r:id="rId9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009900"/>
    <a:srgbClr val="FF66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9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16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E638-D235-8B40-9934-232E674D0593}" type="slidenum">
              <a:rPr lang="en-US"/>
              <a:pPr/>
              <a:t>16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4BA3C-F0C4-5C46-9578-C9E0AEB1C801}" type="slidenum">
              <a:rPr lang="en-US"/>
              <a:pPr/>
              <a:t>82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8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CAC5B-4B36-964B-914B-7622613D8C47}" type="slidenum">
              <a:rPr lang="en-US"/>
              <a:pPr/>
              <a:t>83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6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95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AE638-D235-8B40-9934-232E674D0593}" type="slidenum">
              <a:rPr lang="en-US"/>
              <a:pPr/>
              <a:t>17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18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19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8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C4546-9004-C443-8D9F-4E1FB33B75CA}" type="slidenum">
              <a:rPr lang="en-US"/>
              <a:pPr/>
              <a:t>20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9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215F-0765-DF46-81F5-9A262DAC9D2B}" type="slidenum">
              <a:rPr lang="en-US"/>
              <a:pPr/>
              <a:t>21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1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1F4CC-7ECE-8B48-9176-F2BF22C92BC0}" type="slidenum">
              <a:rPr lang="en-US"/>
              <a:pPr/>
              <a:t>80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8215F-0765-DF46-81F5-9A262DAC9D2B}" type="slidenum">
              <a:rPr lang="en-US"/>
              <a:pPr/>
              <a:t>81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ilinx.com/support/documentation/sw_manuals/xilinx2018_3/ug902-vivado-high-level-synthesis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9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9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9.pd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11:  October 10, 2022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Coding HLS for Accelerators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A94D18-20E8-5F48-9EC8-1BC57A354717}"/>
              </a:ext>
            </a:extLst>
          </p:cNvPr>
          <p:cNvSpPr txBox="1"/>
          <p:nvPr/>
        </p:nvSpPr>
        <p:spPr>
          <a:xfrm>
            <a:off x="187492" y="5598467"/>
            <a:ext cx="2762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Midterm average: 60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Arrays as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772400" cy="4114800"/>
          </a:xfrm>
        </p:spPr>
        <p:txBody>
          <a:bodyPr/>
          <a:lstStyle/>
          <a:p>
            <a:r>
              <a:rPr lang="en-US" dirty="0"/>
              <a:t>Hardware expression: Sometimes we will want to describe computations with separate memory banks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a[1024], b[1024], </a:t>
            </a:r>
            <a:br>
              <a:rPr lang="en-US" dirty="0">
                <a:solidFill>
                  <a:srgbClr val="000000"/>
                </a:solidFill>
                <a:latin typeface="Courier"/>
                <a:cs typeface="Courier"/>
              </a:rPr>
            </a:b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c[1024];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for(i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bigmem[offset+i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for 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B250D1-3912-2347-93EF-9ED15B946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976020"/>
            <a:ext cx="1066800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1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Memory Port as Limited Shared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single memory port</a:t>
            </a:r>
          </a:p>
          <a:p>
            <a:pPr lvl="1"/>
            <a:r>
              <a:rPr lang="en-US" dirty="0"/>
              <a:t>Must </a:t>
            </a:r>
            <a:r>
              <a:rPr lang="en-US" dirty="0" err="1"/>
              <a:t>sequentialize</a:t>
            </a:r>
            <a:r>
              <a:rPr lang="en-US" dirty="0"/>
              <a:t> on use of memory port</a:t>
            </a:r>
          </a:p>
          <a:p>
            <a:pPr lvl="1"/>
            <a:r>
              <a:rPr lang="en-US" dirty="0"/>
              <a:t>Reason for memory banking</a:t>
            </a:r>
          </a:p>
          <a:p>
            <a:pPr lvl="2"/>
            <a:r>
              <a:rPr lang="en-US" dirty="0"/>
              <a:t>Put in separate memories, </a:t>
            </a:r>
            <a:br>
              <a:rPr lang="en-US" dirty="0"/>
            </a:br>
            <a:r>
              <a:rPr lang="en-US" dirty="0"/>
              <a:t>so operations can occur simultaneously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105400"/>
            <a:ext cx="304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Ultra96 DRAM 1 port</a:t>
            </a:r>
          </a:p>
          <a:p>
            <a:r>
              <a:rPr lang="en-US" dirty="0" err="1">
                <a:latin typeface="+mn-lt"/>
              </a:rPr>
              <a:t>Virtex</a:t>
            </a:r>
            <a:r>
              <a:rPr lang="en-US" dirty="0">
                <a:latin typeface="+mn-lt"/>
              </a:rPr>
              <a:t> BRAM 2 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19A0EA-7A54-544B-8EC2-7A3181CA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36" y="4318462"/>
            <a:ext cx="1296132" cy="24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C64EE9-FD2B-7640-8651-20A37B84E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112626"/>
            <a:ext cx="1066800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things to put in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114800"/>
          </a:xfrm>
        </p:spPr>
        <p:txBody>
          <a:bodyPr/>
          <a:lstStyle/>
          <a:p>
            <a:r>
              <a:rPr lang="en-US" dirty="0"/>
              <a:t>Computational expression: </a:t>
            </a:r>
          </a:p>
          <a:p>
            <a:pPr lvl="1"/>
            <a:r>
              <a:rPr lang="en-US" dirty="0"/>
              <a:t>sometimes it is useful to express computation</a:t>
            </a:r>
          </a:p>
          <a:p>
            <a:pPr lvl="1"/>
            <a:r>
              <a:rPr lang="en-US" b="1" dirty="0"/>
              <a:t>then</a:t>
            </a:r>
            <a:r>
              <a:rPr lang="en-US" dirty="0"/>
              <a:t> decide how to pack array state into memory banks for different </a:t>
            </a:r>
          </a:p>
          <a:p>
            <a:pPr lvl="2"/>
            <a:r>
              <a:rPr lang="en-US" dirty="0"/>
              <a:t>Hardware availability</a:t>
            </a:r>
          </a:p>
          <a:p>
            <a:pPr lvl="2"/>
            <a:r>
              <a:rPr lang="en-US" dirty="0"/>
              <a:t>Area-Time tradeoffs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FDF5C-58EF-8B41-8B19-836C6F436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4324558"/>
            <a:ext cx="1296132" cy="2404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7E7D0-0536-9744-B1ED-D54012692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44" y="3154513"/>
            <a:ext cx="1066800" cy="3610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A0D41A-85C3-E949-AEBF-AC80E0047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988" y="3886200"/>
            <a:ext cx="1156786" cy="28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3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/>
              <a:t>Arrays as Local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r>
              <a:rPr lang="en-US" dirty="0"/>
              <a:t>Hardware/Computational expression: natural way of describing local state</a:t>
            </a:r>
          </a:p>
          <a:p>
            <a:pPr>
              <a:buNone/>
            </a:pPr>
            <a:r>
              <a:rPr lang="en-US" sz="2800" dirty="0" err="1">
                <a:latin typeface="Courier"/>
                <a:cs typeface="Courier"/>
              </a:rPr>
              <a:t>hist(int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err="1">
                <a:latin typeface="Courier"/>
                <a:cs typeface="Courier"/>
              </a:rPr>
              <a:t>a[SIZE</a:t>
            </a:r>
            <a:r>
              <a:rPr lang="en-US" sz="2800" dirty="0">
                <a:latin typeface="Courier"/>
                <a:cs typeface="Courier"/>
              </a:rPr>
              <a:t>], </a:t>
            </a:r>
            <a:r>
              <a:rPr lang="en-US" sz="2800" dirty="0" err="1">
                <a:latin typeface="Courier"/>
                <a:cs typeface="Courier"/>
              </a:rPr>
              <a:t>out[EVENTS</a:t>
            </a:r>
            <a:r>
              <a:rPr lang="en-US" sz="2800" dirty="0">
                <a:latin typeface="Courier"/>
                <a:cs typeface="Courier"/>
              </a:rPr>
              <a:t>]) {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solidFill>
                  <a:srgbClr val="009900"/>
                </a:solidFill>
                <a:latin typeface="Courier"/>
                <a:cs typeface="Courier"/>
              </a:rPr>
              <a:t>int</a:t>
            </a:r>
            <a:r>
              <a:rPr lang="en-US" sz="2800" dirty="0">
                <a:solidFill>
                  <a:srgbClr val="009900"/>
                </a:solidFill>
                <a:latin typeface="Courier"/>
                <a:cs typeface="Courier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Courier"/>
                <a:cs typeface="Courier"/>
              </a:rPr>
              <a:t>local[EVENTS</a:t>
            </a:r>
            <a:r>
              <a:rPr lang="en-US" sz="2800" dirty="0">
                <a:solidFill>
                  <a:srgbClr val="009900"/>
                </a:solidFill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EVENTS;i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local[i</a:t>
            </a:r>
            <a:r>
              <a:rPr lang="en-US" sz="2800" dirty="0"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SIZE;i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local[a[i</a:t>
            </a:r>
            <a:r>
              <a:rPr lang="en-US" sz="2800" dirty="0">
                <a:latin typeface="Courier"/>
                <a:cs typeface="Courier"/>
              </a:rPr>
              <a:t>]]++;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</a:t>
            </a:r>
            <a:r>
              <a:rPr lang="en-US" sz="2800" dirty="0" err="1">
                <a:latin typeface="Courier"/>
                <a:cs typeface="Courier"/>
              </a:rPr>
              <a:t>for(i</a:t>
            </a:r>
            <a:r>
              <a:rPr lang="en-US" sz="2800" dirty="0">
                <a:latin typeface="Courier"/>
                <a:cs typeface="Courier"/>
              </a:rPr>
              <a:t>=0;i&lt;</a:t>
            </a:r>
            <a:r>
              <a:rPr lang="en-US" sz="2800" dirty="0" err="1">
                <a:latin typeface="Courier"/>
                <a:cs typeface="Courier"/>
              </a:rPr>
              <a:t>EVENTS;i</a:t>
            </a:r>
            <a:r>
              <a:rPr lang="en-US" sz="2800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      </a:t>
            </a:r>
            <a:r>
              <a:rPr lang="en-US" sz="2800" dirty="0" err="1">
                <a:latin typeface="Courier"/>
                <a:cs typeface="Courier"/>
              </a:rPr>
              <a:t>out[i</a:t>
            </a:r>
            <a:r>
              <a:rPr lang="en-US" sz="2800" dirty="0">
                <a:latin typeface="Courier"/>
                <a:cs typeface="Courier"/>
              </a:rPr>
              <a:t>]=</a:t>
            </a:r>
            <a:r>
              <a:rPr lang="en-US" sz="2800" dirty="0" err="1">
                <a:latin typeface="Courier"/>
                <a:cs typeface="Courier"/>
              </a:rPr>
              <a:t>local[i</a:t>
            </a:r>
            <a:r>
              <a:rPr lang="en-US" sz="2800" dirty="0"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sz="2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E49D8A-9950-9F47-B92E-BB6315EDE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10400" y="3024554"/>
            <a:ext cx="1676400" cy="322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276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as Inputs and 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Expression: arrays are often a natural way of expressing set of inputs and outputs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6576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=12;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while(true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+mn-ea"/>
                <a:cs typeface="Courier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{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aval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astream.read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();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int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bval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bstream.read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();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int res=aval*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bval+c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resstream.write(res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);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}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38100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Courier"/>
                <a:cs typeface="Courier"/>
              </a:rPr>
              <a:t>void op(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a[BLOCK], 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b[BLOCK], </a:t>
            </a:r>
            <a:r>
              <a:rPr lang="en-US" sz="1800" kern="0" dirty="0" err="1">
                <a:latin typeface="Courier"/>
                <a:cs typeface="Courier"/>
              </a:rPr>
              <a:t>int</a:t>
            </a:r>
            <a:r>
              <a:rPr lang="en-US" sz="1800" kern="0" dirty="0">
                <a:latin typeface="Courier"/>
                <a:cs typeface="Courier"/>
              </a:rPr>
              <a:t> out[BLOCK]) {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latin typeface="Courier"/>
                <a:cs typeface="Courier"/>
              </a:rPr>
              <a:t>     for (</a:t>
            </a:r>
            <a:r>
              <a:rPr lang="en-US" sz="1800" kern="0" dirty="0" err="1">
                <a:latin typeface="Courier"/>
                <a:cs typeface="Courier"/>
              </a:rPr>
              <a:t>i</a:t>
            </a:r>
            <a:r>
              <a:rPr lang="en-US" sz="1800" kern="0" dirty="0">
                <a:latin typeface="Courier"/>
                <a:cs typeface="Courier"/>
              </a:rPr>
              <a:t>=0;i&lt;</a:t>
            </a:r>
            <a:r>
              <a:rPr lang="en-US" sz="1800" kern="0" dirty="0" err="1">
                <a:latin typeface="Courier"/>
                <a:cs typeface="Courier"/>
              </a:rPr>
              <a:t>BLOCK;i</a:t>
            </a:r>
            <a:r>
              <a:rPr lang="en-US" sz="1800" kern="0" dirty="0">
                <a:latin typeface="Courier"/>
                <a:cs typeface="Courier"/>
              </a:rPr>
              <a:t>++)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+mn-ea"/>
              <a:cs typeface="Courier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   {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	   </a:t>
            </a:r>
            <a:r>
              <a:rPr lang="en-US" sz="1800" kern="0" dirty="0" err="1">
                <a:latin typeface="Courier"/>
                <a:ea typeface="ＭＳ Ｐゴシック" charset="-128"/>
                <a:cs typeface="Courier"/>
              </a:rPr>
              <a:t>out[i</a:t>
            </a:r>
            <a:r>
              <a:rPr lang="en-US" sz="1800" kern="0" dirty="0">
                <a:latin typeface="Courier"/>
                <a:ea typeface="ＭＳ Ｐゴシック" charset="-128"/>
                <a:cs typeface="Courier"/>
              </a:rPr>
              <a:t>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=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a[i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]*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b[i]+c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;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"/>
                <a:ea typeface="ＭＳ Ｐゴシック" charset="-128"/>
                <a:cs typeface="Courier"/>
              </a:rPr>
              <a:t>}</a:t>
            </a:r>
          </a:p>
          <a:p>
            <a:pPr marL="685800" lvl="1" indent="-228600">
              <a:spcBef>
                <a:spcPct val="20000"/>
              </a:spcBef>
            </a:pPr>
            <a:r>
              <a:rPr lang="en-US" sz="1800" kern="0" dirty="0">
                <a:latin typeface="Courier"/>
                <a:ea typeface="ＭＳ Ｐゴシック" charset="-128"/>
                <a:cs typeface="Courier"/>
              </a:rPr>
              <a:t>}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"/>
              <a:ea typeface="ＭＳ Ｐゴシック" charset="-128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4131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100584"/>
            <a:ext cx="7772400" cy="1143000"/>
          </a:xfrm>
        </p:spPr>
        <p:txBody>
          <a:bodyPr/>
          <a:lstStyle/>
          <a:p>
            <a:r>
              <a:rPr lang="en-US" dirty="0"/>
              <a:t>Array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114800"/>
          </a:xfrm>
        </p:spPr>
        <p:txBody>
          <a:bodyPr/>
          <a:lstStyle/>
          <a:p>
            <a:r>
              <a:rPr lang="en-US" dirty="0"/>
              <a:t>What does an array describe?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Compact expression  [write less code]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Memory banks           [where place data]</a:t>
            </a:r>
          </a:p>
          <a:p>
            <a:pPr marL="1371600" lvl="2" indent="-514350"/>
            <a:r>
              <a:rPr lang="en-US" dirty="0"/>
              <a:t>Things put in separate memory banks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Local memory           [not need to be shared]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I/O                             [source and sink of data]</a:t>
            </a:r>
          </a:p>
          <a:p>
            <a:r>
              <a:rPr lang="en-US" dirty="0"/>
              <a:t>We will want to use for all 4</a:t>
            </a:r>
          </a:p>
          <a:p>
            <a:r>
              <a:rPr lang="en-US" dirty="0"/>
              <a:t>C allows expressive use of arrays/memories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 will inhibit efficient hardware 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3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E38-A19B-4247-8A8C-2D433E067EDD}" type="slidenum">
              <a:rPr lang="en-US"/>
              <a:pPr/>
              <a:t>16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Memory Model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r>
              <a:rPr lang="en-US"/>
              <a:t>One big linear address space of locations</a:t>
            </a:r>
          </a:p>
          <a:p>
            <a:r>
              <a:rPr lang="en-US"/>
              <a:t>Most recent definition to location is value</a:t>
            </a:r>
          </a:p>
          <a:p>
            <a:r>
              <a:rPr lang="en-US"/>
              <a:t>Sequential flow of statements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3200400"/>
            <a:ext cx="914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077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4770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07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239000" y="3200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000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239000" y="3352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001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2390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002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239000" y="3810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005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2390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006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7239000" y="4114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007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7239000" y="4267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008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239000" y="4419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009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239000" y="4572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010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7239000" y="4724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011</a:t>
            </a:r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7239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004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308725" y="3546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7239000" y="22098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New value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010400" y="53340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 value</a:t>
            </a:r>
          </a:p>
        </p:txBody>
      </p:sp>
    </p:spTree>
    <p:extLst>
      <p:ext uri="{BB962C8B-B14F-4D97-AF65-F5344CB8AC3E}">
        <p14:creationId xmlns:p14="http://schemas.microsoft.com/office/powerpoint/2010/main" val="35638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1E38-A19B-4247-8A8C-2D433E067EDD}" type="slidenum">
              <a:rPr lang="en-US"/>
              <a:pPr/>
              <a:t>17</a:t>
            </a:fld>
            <a:endParaRPr lang="en-US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C Memory Model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562600" cy="411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One big linear address space of locations</a:t>
            </a:r>
          </a:p>
          <a:p>
            <a:r>
              <a:rPr lang="en-US" dirty="0"/>
              <a:t>Assumes all arrays live in same memory</a:t>
            </a:r>
          </a:p>
          <a:p>
            <a:r>
              <a:rPr lang="en-US" dirty="0"/>
              <a:t>Assumes arrays may overlap?</a:t>
            </a:r>
          </a:p>
          <a:p>
            <a:endParaRPr lang="en-US" dirty="0"/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7620000" y="3200400"/>
            <a:ext cx="914400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8077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64770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8077200" y="487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7239000" y="3200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000</a:t>
            </a: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7239000" y="3352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001</a:t>
            </a:r>
          </a:p>
        </p:txBody>
      </p:sp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7239000" y="3505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002</a:t>
            </a: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7239000" y="3810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005</a:t>
            </a:r>
          </a:p>
        </p:txBody>
      </p:sp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7239000" y="3962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006</a:t>
            </a:r>
          </a:p>
        </p:txBody>
      </p:sp>
      <p:sp>
        <p:nvSpPr>
          <p:cNvPr id="197647" name="Rectangle 15"/>
          <p:cNvSpPr>
            <a:spLocks noChangeArrowheads="1"/>
          </p:cNvSpPr>
          <p:nvPr/>
        </p:nvSpPr>
        <p:spPr bwMode="auto">
          <a:xfrm>
            <a:off x="7239000" y="41148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007</a:t>
            </a:r>
          </a:p>
        </p:txBody>
      </p: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7239000" y="42672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008</a:t>
            </a:r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239000" y="4419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009</a:t>
            </a:r>
          </a:p>
        </p:txBody>
      </p:sp>
      <p:sp>
        <p:nvSpPr>
          <p:cNvPr id="197650" name="Rectangle 18"/>
          <p:cNvSpPr>
            <a:spLocks noChangeArrowheads="1"/>
          </p:cNvSpPr>
          <p:nvPr/>
        </p:nvSpPr>
        <p:spPr bwMode="auto">
          <a:xfrm>
            <a:off x="7239000" y="45720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010</a:t>
            </a:r>
          </a:p>
        </p:txBody>
      </p:sp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7239000" y="47244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011</a:t>
            </a:r>
          </a:p>
        </p:txBody>
      </p:sp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7239000" y="3657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000"/>
              <a:t>004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308725" y="3546475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7239000" y="2209800"/>
            <a:ext cx="149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New value</a:t>
            </a: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010400" y="5334000"/>
            <a:ext cx="184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Current value</a:t>
            </a:r>
          </a:p>
        </p:txBody>
      </p:sp>
    </p:spTree>
    <p:extLst>
      <p:ext uri="{BB962C8B-B14F-4D97-AF65-F5344CB8AC3E}">
        <p14:creationId xmlns:p14="http://schemas.microsoft.com/office/powerpoint/2010/main" val="417700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18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pPr lvl="1"/>
            <a:r>
              <a:rPr lang="en-US" dirty="0"/>
              <a:t>A read cannot be moved before write to memory which may redefine the location of the read</a:t>
            </a:r>
          </a:p>
          <a:p>
            <a:pPr lvl="2"/>
            <a:r>
              <a:rPr lang="en-US" dirty="0"/>
              <a:t>Conservative: any write to memory</a:t>
            </a:r>
          </a:p>
          <a:p>
            <a:pPr lvl="2"/>
            <a:r>
              <a:rPr lang="en-US" dirty="0"/>
              <a:t>Sophisticated analysis may allow us to prove independence of read and write</a:t>
            </a:r>
          </a:p>
          <a:p>
            <a:pPr lvl="1"/>
            <a:r>
              <a:rPr lang="en-US" dirty="0"/>
              <a:t>Writes which may redefine the same location cannot be reordered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8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19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pPr lvl="1"/>
            <a:r>
              <a:rPr lang="en-US" dirty="0"/>
              <a:t>A read cannot be moved before write to memory which may redefine the location of the read</a:t>
            </a:r>
          </a:p>
          <a:p>
            <a:pPr lvl="1"/>
            <a:r>
              <a:rPr lang="en-US" dirty="0"/>
              <a:t>Writes which may redefine the same location cannot be reordered</a:t>
            </a:r>
          </a:p>
          <a:p>
            <a:r>
              <a:rPr lang="en-US" dirty="0"/>
              <a:t>Challenge for single array</a:t>
            </a:r>
          </a:p>
          <a:p>
            <a:pPr lvl="1"/>
            <a:r>
              <a:rPr lang="en-US" dirty="0"/>
              <a:t>Does A[B[</a:t>
            </a:r>
            <a:r>
              <a:rPr lang="en-US" dirty="0" err="1"/>
              <a:t>i</a:t>
            </a:r>
            <a:r>
              <a:rPr lang="en-US" dirty="0"/>
              <a:t>]] refer to same location as A[C[</a:t>
            </a:r>
            <a:r>
              <a:rPr lang="en-US" dirty="0" err="1"/>
              <a:t>i</a:t>
            </a:r>
            <a:r>
              <a:rPr lang="en-US" dirty="0"/>
              <a:t>]]?</a:t>
            </a:r>
          </a:p>
          <a:p>
            <a:pPr lvl="1"/>
            <a:r>
              <a:rPr lang="en-US" dirty="0"/>
              <a:t>So expression issue broader than C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5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FAEC-104B-1E4F-874C-FD565C54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98F73-C66E-F44D-A724-E54B85C05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 posted</a:t>
            </a:r>
          </a:p>
          <a:p>
            <a:r>
              <a:rPr lang="en-US" dirty="0"/>
              <a:t>Harder midterm</a:t>
            </a:r>
          </a:p>
          <a:p>
            <a:pPr lvl="1"/>
            <a:r>
              <a:rPr lang="en-US" dirty="0"/>
              <a:t>Critical Path problem for whole loop was definitely too much</a:t>
            </a:r>
          </a:p>
          <a:p>
            <a:r>
              <a:rPr lang="en-US" dirty="0"/>
              <a:t>Mostly diagnostic and warmup</a:t>
            </a:r>
          </a:p>
          <a:p>
            <a:r>
              <a:rPr lang="en-US" dirty="0"/>
              <a:t>Will take max(</a:t>
            </a:r>
            <a:r>
              <a:rPr lang="en-US" dirty="0" err="1"/>
              <a:t>midterm,final</a:t>
            </a:r>
            <a:r>
              <a:rPr lang="en-US" dirty="0"/>
              <a:t>) for midterm grade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309E6-4AB0-CD48-8C92-8D4DE918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4FE042-DF3C-214B-8666-55CE96A3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2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1C88-4837-3C4A-AC82-1E87769F1C26}" type="slidenum">
              <a:rPr lang="en-US"/>
              <a:pPr/>
              <a:t>20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 Memory/Pointer </a:t>
            </a:r>
            <a:r>
              <a:rPr lang="en-US" sz="4000" dirty="0" err="1"/>
              <a:t>Sequentialization</a:t>
            </a:r>
            <a:endParaRPr lang="en-US" sz="4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77200" cy="4648200"/>
          </a:xfrm>
        </p:spPr>
        <p:txBody>
          <a:bodyPr/>
          <a:lstStyle/>
          <a:p>
            <a:r>
              <a:rPr lang="en-US" dirty="0"/>
              <a:t>Must preserve ordering of memory operations</a:t>
            </a:r>
          </a:p>
          <a:p>
            <a:r>
              <a:rPr lang="en-US" dirty="0"/>
              <a:t>Challenge for single array:</a:t>
            </a:r>
          </a:p>
          <a:p>
            <a:pPr lvl="1"/>
            <a:r>
              <a:rPr lang="en-US" dirty="0"/>
              <a:t>Does A[B[</a:t>
            </a:r>
            <a:r>
              <a:rPr lang="en-US" dirty="0" err="1"/>
              <a:t>i</a:t>
            </a:r>
            <a:r>
              <a:rPr lang="en-US" dirty="0"/>
              <a:t>]] refer to same location as A[C[</a:t>
            </a:r>
            <a:r>
              <a:rPr lang="en-US" dirty="0" err="1"/>
              <a:t>i</a:t>
            </a:r>
            <a:r>
              <a:rPr lang="en-US" dirty="0"/>
              <a:t>]]?</a:t>
            </a:r>
          </a:p>
          <a:p>
            <a:r>
              <a:rPr lang="en-US" dirty="0"/>
              <a:t>Challenge multiple arrays:</a:t>
            </a:r>
          </a:p>
          <a:p>
            <a:pPr lvl="1"/>
            <a:r>
              <a:rPr lang="en-US" dirty="0"/>
              <a:t>Out-of-bounds reference for one array reference another?</a:t>
            </a:r>
          </a:p>
          <a:p>
            <a:pPr lvl="1"/>
            <a:r>
              <a:rPr lang="en-US" dirty="0"/>
              <a:t>void fun(int a[100], int b[100], int c[100])</a:t>
            </a:r>
          </a:p>
          <a:p>
            <a:pPr lvl="2"/>
            <a:r>
              <a:rPr lang="en-US" dirty="0"/>
              <a:t>{ for (int </a:t>
            </a:r>
            <a:r>
              <a:rPr lang="en-US" dirty="0" err="1"/>
              <a:t>i</a:t>
            </a:r>
            <a:r>
              <a:rPr lang="en-US" dirty="0"/>
              <a:t>=0;i&lt;100;i++) c[</a:t>
            </a:r>
            <a:r>
              <a:rPr lang="en-US" dirty="0" err="1"/>
              <a:t>i</a:t>
            </a:r>
            <a:r>
              <a:rPr lang="en-US" dirty="0"/>
              <a:t>]=a[b[</a:t>
            </a:r>
            <a:r>
              <a:rPr lang="en-US" dirty="0" err="1"/>
              <a:t>i</a:t>
            </a:r>
            <a:r>
              <a:rPr lang="en-US" dirty="0"/>
              <a:t>]]; }</a:t>
            </a:r>
          </a:p>
          <a:p>
            <a:pPr lvl="1"/>
            <a:r>
              <a:rPr lang="en-US" dirty="0"/>
              <a:t>What if called: fun(</a:t>
            </a:r>
            <a:r>
              <a:rPr lang="en-US" dirty="0" err="1"/>
              <a:t>a,perm,a</a:t>
            </a:r>
            <a:r>
              <a:rPr lang="en-US" dirty="0"/>
              <a:t>);</a:t>
            </a:r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D920-0677-724B-AB73-D6206FA40F41}" type="slidenum">
              <a:rPr lang="en-US"/>
              <a:pPr/>
              <a:t>21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b="1" dirty="0"/>
              <a:t>Expressions and operations </a:t>
            </a:r>
            <a:r>
              <a:rPr lang="en-US" dirty="0"/>
              <a:t>through variables (whose address is never taken) can be executed at any time</a:t>
            </a:r>
          </a:p>
          <a:p>
            <a:pPr lvl="1"/>
            <a:r>
              <a:rPr lang="en-US" dirty="0"/>
              <a:t>Just preserve the dataflow </a:t>
            </a:r>
          </a:p>
          <a:p>
            <a:r>
              <a:rPr lang="en-US" b="1" dirty="0"/>
              <a:t>Memory assignments </a:t>
            </a:r>
            <a:r>
              <a:rPr lang="en-US" dirty="0"/>
              <a:t>must execute in strict order</a:t>
            </a:r>
          </a:p>
          <a:p>
            <a:pPr lvl="1"/>
            <a:r>
              <a:rPr lang="en-US" dirty="0"/>
              <a:t>Ideally: partial order</a:t>
            </a:r>
          </a:p>
          <a:p>
            <a:pPr lvl="1"/>
            <a:r>
              <a:rPr lang="en-US" dirty="0"/>
              <a:t>Conservatively: strict sequential order of C</a:t>
            </a:r>
          </a:p>
        </p:txBody>
      </p:sp>
    </p:spTree>
    <p:extLst>
      <p:ext uri="{BB962C8B-B14F-4D97-AF65-F5344CB8AC3E}">
        <p14:creationId xmlns:p14="http://schemas.microsoft.com/office/powerpoint/2010/main" val="32581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78D9F-0EBF-6644-9F0A-A19E8810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at end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3165-5A9B-204D-B6FC-DFD293A19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Sequentialization and Dependencies</a:t>
            </a:r>
          </a:p>
          <a:p>
            <a:pPr lvl="1"/>
            <a:r>
              <a:rPr lang="en-US" dirty="0"/>
              <a:t>Slides there to review</a:t>
            </a:r>
          </a:p>
          <a:p>
            <a:pPr lvl="1"/>
            <a:r>
              <a:rPr lang="en-US" dirty="0"/>
              <a:t>Won’t cover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A1C99-BD7D-AE43-A5B8-B0B8B13D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5306F-346C-684B-913D-F30C10DA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10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Mapping Control:</a:t>
            </a:r>
            <a:br>
              <a:rPr lang="en-US" dirty="0"/>
            </a:br>
            <a:r>
              <a:rPr lang="en-US" dirty="0"/>
              <a:t>Compute Parallelism </a:t>
            </a:r>
            <a:br>
              <a:rPr lang="en-US" dirty="0"/>
            </a:br>
            <a:r>
              <a:rPr lang="en-US" dirty="0"/>
              <a:t>Loops, Dataflow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dataflow graph does this describe?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24200"/>
            <a:ext cx="4838700" cy="299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6E5F6-48FF-F243-A9F8-4F9110ECAA1C}"/>
              </a:ext>
            </a:extLst>
          </p:cNvPr>
          <p:cNvSpPr txBox="1"/>
          <p:nvPr/>
        </p:nvSpPr>
        <p:spPr>
          <a:xfrm>
            <a:off x="6629400" y="258893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Assume f?(</a:t>
            </a:r>
            <a:r>
              <a:rPr lang="en-US" dirty="0" err="1">
                <a:solidFill>
                  <a:srgbClr val="FF0000"/>
                </a:solidFill>
              </a:rPr>
              <a:t>in,out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73BC-2C6F-524E-8BE7-29C480F2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Define: Pragma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4988-EB69-7D44-8AF2-11EE6A4D6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2" y="1333500"/>
            <a:ext cx="7772400" cy="4114800"/>
          </a:xfrm>
        </p:spPr>
        <p:txBody>
          <a:bodyPr/>
          <a:lstStyle/>
          <a:p>
            <a:r>
              <a:rPr lang="en-US" dirty="0"/>
              <a:t>Pragma – directive to compiler</a:t>
            </a:r>
          </a:p>
          <a:p>
            <a:pPr lvl="1"/>
            <a:r>
              <a:rPr lang="en-US" dirty="0"/>
              <a:t>Usually compiler specific</a:t>
            </a:r>
          </a:p>
          <a:p>
            <a:pPr lvl="2"/>
            <a:r>
              <a:rPr lang="en-US" dirty="0"/>
              <a:t>So ignored by compilers that don’t support </a:t>
            </a:r>
            <a:br>
              <a:rPr lang="en-US" dirty="0"/>
            </a:br>
            <a:r>
              <a:rPr lang="en-US" dirty="0"/>
              <a:t>(where not relevant)</a:t>
            </a:r>
          </a:p>
          <a:p>
            <a:pPr lvl="2"/>
            <a:r>
              <a:rPr lang="en-US" dirty="0"/>
              <a:t>Gives compiler hints/direction on how to compile</a:t>
            </a:r>
          </a:p>
          <a:p>
            <a:pPr lvl="2"/>
            <a:r>
              <a:rPr lang="en-US" dirty="0"/>
              <a:t>Should not change meaning of computation</a:t>
            </a:r>
          </a:p>
          <a:p>
            <a:pPr lvl="3"/>
            <a:r>
              <a:rPr lang="en-US" dirty="0"/>
              <a:t>Should compute the same thing</a:t>
            </a:r>
          </a:p>
          <a:p>
            <a:pPr lvl="3"/>
            <a:r>
              <a:rPr lang="en-US" dirty="0"/>
              <a:t>…but may compute differently</a:t>
            </a:r>
          </a:p>
          <a:p>
            <a:r>
              <a:rPr lang="en-US" dirty="0"/>
              <a:t>Use Pragmas to direct Vitis HLS on how to compile our code for FPGA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D50DE-F440-8645-B997-A5E26117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7DED4-3593-3546-B8A5-B5936181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5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r>
              <a:rPr lang="en-US" dirty="0"/>
              <a:t> DATAFLOW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Enables streaming data between functions and loops</a:t>
            </a:r>
          </a:p>
          <a:p>
            <a:pPr lvl="1"/>
            <a:r>
              <a:rPr lang="en-US" dirty="0"/>
              <a:t>Don’t have to wait for entire array to be produced to move data and start downstream computation</a:t>
            </a:r>
          </a:p>
          <a:p>
            <a:r>
              <a:rPr lang="en-US" dirty="0"/>
              <a:t>Allows concurrent streaming execution</a:t>
            </a:r>
          </a:p>
          <a:p>
            <a:r>
              <a:rPr lang="en-US" dirty="0"/>
              <a:t>Requires data be produced/consumed sequentially</a:t>
            </a:r>
          </a:p>
          <a:p>
            <a:pPr lvl="1"/>
            <a:r>
              <a:rPr lang="en-US" dirty="0"/>
              <a:t>i.e. can connect with FIFO;</a:t>
            </a:r>
            <a:br>
              <a:rPr lang="en-US" dirty="0"/>
            </a:br>
            <a:r>
              <a:rPr lang="en-US" dirty="0"/>
              <a:t> not need reorder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1DE6-B0A5-2440-8F8D-0F4F1CD5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with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409A4-22A7-254A-8F58-446C309C2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53343-EF21-824C-87D6-C1FDDB98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386D-5282-FA49-80F8-EFA37E06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B4730-C326-C142-B557-3029BE37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2169289"/>
            <a:ext cx="63881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43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FD6E-3C37-2C43-A1DA-CDDAA16C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2EE8-41A3-5A48-AB13-B9EA18BD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1200"/>
            <a:ext cx="8839200" cy="4114800"/>
          </a:xfrm>
        </p:spPr>
        <p:txBody>
          <a:bodyPr/>
          <a:lstStyle/>
          <a:p>
            <a:r>
              <a:rPr lang="en-US" dirty="0"/>
              <a:t>When process input and output in order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81AB3-6891-7442-B0E3-310AC2DB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18F39-4C5C-0248-888A-309990E2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8ADB80-D6D0-C243-9D9F-C9CE62A4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548" y="3048000"/>
            <a:ext cx="7239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8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2FE3-9E69-5B45-8A79-6449DFAC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Cannot Stream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8656-219E-DD44-B7CE-21F3E8E27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Why?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void </a:t>
            </a:r>
            <a:r>
              <a:rPr lang="en-US" dirty="0" err="1">
                <a:latin typeface="Courier" pitchFamily="2" charset="0"/>
              </a:rPr>
              <a:t>fB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in[100], 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out[100])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]=in[100-i];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}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489E-01AE-AA48-B05F-B92338CE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09A7D-E710-8547-98C3-BC4A90F56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3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077200" cy="4114800"/>
          </a:xfrm>
        </p:spPr>
        <p:txBody>
          <a:bodyPr/>
          <a:lstStyle/>
          <a:p>
            <a:r>
              <a:rPr lang="en-US" dirty="0"/>
              <a:t>We can describe computational operations in C</a:t>
            </a:r>
          </a:p>
          <a:p>
            <a:pPr lvl="2"/>
            <a:r>
              <a:rPr lang="en-US" dirty="0"/>
              <a:t>Primitive operations (add, sub, multiply, and, or)</a:t>
            </a:r>
          </a:p>
          <a:p>
            <a:pPr lvl="2"/>
            <a:r>
              <a:rPr lang="en-US" dirty="0"/>
              <a:t>Dataflow graphs primitives</a:t>
            </a:r>
          </a:p>
          <a:p>
            <a:pPr lvl="2"/>
            <a:r>
              <a:rPr lang="en-US" dirty="0"/>
              <a:t>To bit level</a:t>
            </a:r>
          </a:p>
          <a:p>
            <a:pPr lvl="2"/>
            <a:r>
              <a:rPr lang="en-US" dirty="0"/>
              <a:t>Conditionals and loops</a:t>
            </a:r>
          </a:p>
          <a:p>
            <a:pPr lvl="2"/>
            <a:r>
              <a:rPr lang="en-US" dirty="0"/>
              <a:t>Function abstraction</a:t>
            </a:r>
          </a:p>
          <a:p>
            <a:pPr lvl="2"/>
            <a:r>
              <a:rPr lang="en-US" dirty="0"/>
              <a:t>Loops, Arrays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825D-385F-364D-9E8B-63C60D05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Streamable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F10F4-691F-AA45-BFFE-9F9CA71DD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Can stream input?</a:t>
            </a:r>
          </a:p>
          <a:p>
            <a:r>
              <a:rPr lang="en-US" dirty="0">
                <a:solidFill>
                  <a:srgbClr val="FF6600"/>
                </a:solidFill>
              </a:rPr>
              <a:t>Can stream output?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void </a:t>
            </a:r>
            <a:r>
              <a:rPr lang="en-US" dirty="0" err="1">
                <a:latin typeface="Courier" pitchFamily="2" charset="0"/>
              </a:rPr>
              <a:t>fC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in[100], 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out[100])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{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]=0;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for (</a:t>
            </a: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=0;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&lt;100;i++)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out[in[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]%100]++;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}</a:t>
            </a:r>
          </a:p>
          <a:p>
            <a:r>
              <a:rPr lang="en-US" dirty="0">
                <a:solidFill>
                  <a:srgbClr val="FF6600"/>
                </a:solidFill>
              </a:rPr>
              <a:t>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3BF98-749A-4446-8311-BEF35A77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E3B2-3926-FB4F-BB3B-ADD8C532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03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r>
              <a:rPr lang="en-US" dirty="0"/>
              <a:t> DATAFLOW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r>
              <a:rPr lang="en-US" dirty="0"/>
              <a:t>Enables streaming data between functions and loops</a:t>
            </a:r>
          </a:p>
          <a:p>
            <a:r>
              <a:rPr lang="en-US" dirty="0"/>
              <a:t>Allows concurrent streaming execution</a:t>
            </a:r>
          </a:p>
          <a:p>
            <a:r>
              <a:rPr lang="en-US" dirty="0"/>
              <a:t>Requires data be produced/consumed sequentially</a:t>
            </a:r>
          </a:p>
          <a:p>
            <a:pPr lvl="1"/>
            <a:r>
              <a:rPr lang="en-US" dirty="0"/>
              <a:t>i.e. can connect with FIFO; not need reorder</a:t>
            </a:r>
          </a:p>
          <a:p>
            <a:r>
              <a:rPr lang="en-US" dirty="0"/>
              <a:t>Useful to use stream data type between functions – communicates sequence</a:t>
            </a:r>
          </a:p>
          <a:p>
            <a:pPr lvl="1"/>
            <a:r>
              <a:rPr lang="en-US" dirty="0" err="1"/>
              <a:t>hls::stream</a:t>
            </a:r>
            <a:r>
              <a:rPr lang="en-US" dirty="0"/>
              <a:t>&lt;TYPE&gt;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6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r>
              <a:rPr lang="en-US" dirty="0"/>
              <a:t>Functions can have stream inputs and outputs</a:t>
            </a:r>
          </a:p>
          <a:p>
            <a:pPr lvl="1"/>
            <a:r>
              <a:rPr lang="en-US" dirty="0"/>
              <a:t>Must pass as pointers</a:t>
            </a:r>
          </a:p>
          <a:p>
            <a:pPr lvl="1">
              <a:buNone/>
            </a:pPr>
            <a:r>
              <a:rPr lang="en-US" dirty="0"/>
              <a:t>         </a:t>
            </a:r>
            <a:r>
              <a:rPr lang="en-US" dirty="0" err="1"/>
              <a:t>hls::stream</a:t>
            </a:r>
            <a:r>
              <a:rPr lang="en-US" dirty="0"/>
              <a:t>&lt;Type&gt; &amp;</a:t>
            </a:r>
            <a:r>
              <a:rPr lang="en-US" dirty="0" err="1"/>
              <a:t>strm</a:t>
            </a:r>
            <a:endParaRPr lang="en-US" dirty="0"/>
          </a:p>
          <a:p>
            <a:r>
              <a:rPr lang="en-US" dirty="0" err="1"/>
              <a:t>Vivado</a:t>
            </a:r>
            <a:r>
              <a:rPr lang="en-US" dirty="0"/>
              <a:t> HLS expressiveness to define hardware streaming operation pipelines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81600"/>
            <a:ext cx="8077200" cy="7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85800"/>
            <a:ext cx="6845300" cy="54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2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C6CA-A1C0-6C4E-904A-1F6942CE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stream_filter</a:t>
            </a:r>
            <a:r>
              <a:rPr lang="en-US" dirty="0"/>
              <a:t> Pipeline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2B3529-B74A-BD41-A64A-D8D6FD66C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218" y="1926550"/>
            <a:ext cx="5988050" cy="430029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3D0D4-C441-FB4B-BEF4-A4C1DDF2B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60A03-3994-FA4C-B142-DDA4AC6F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8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C9A1-13AF-5442-B656-63A5412F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DA0E-5196-D440-8F54-DF920653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 between loops, as well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54D9B-B916-0446-B121-82EFDBA6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788A6-569F-2C4F-BD3C-044E0D0E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9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4733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Between </a:t>
            </a:r>
            <a:br>
              <a:rPr lang="en-US" dirty="0"/>
            </a:br>
            <a:r>
              <a:rPr lang="en-US" dirty="0"/>
              <a:t>Loops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269EC1-C16E-6D4C-8781-81A33D2D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775" y="432486"/>
            <a:ext cx="5334000" cy="64255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 function or loop to be pipelined</a:t>
            </a:r>
          </a:p>
          <a:p>
            <a:r>
              <a:rPr lang="en-US" dirty="0"/>
              <a:t>Ideally start one loop or function body per cycle</a:t>
            </a:r>
          </a:p>
          <a:p>
            <a:pPr lvl="1"/>
            <a:r>
              <a:rPr lang="en-US" dirty="0"/>
              <a:t>Can control II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for (j=0;j&lt;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#pragma HLS PIPELINE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3?</a:t>
            </a:r>
          </a:p>
        </p:txBody>
      </p:sp>
    </p:spTree>
    <p:extLst>
      <p:ext uri="{BB962C8B-B14F-4D97-AF65-F5344CB8AC3E}">
        <p14:creationId xmlns:p14="http://schemas.microsoft.com/office/powerpoint/2010/main" val="232773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Dataflow allows coarse-grained pipelining among loops and functions</a:t>
            </a:r>
          </a:p>
          <a:p>
            <a:r>
              <a:rPr lang="en-US" dirty="0"/>
              <a:t>Pipeline causes loop bodies to be pipelined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6048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Arrays and Memory Sequentialization  – Part 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Controlling Parallelism in Vitis HLS C – Part 2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Controlling Memories in Vitis HLS C – Part 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Time permitting – Part 4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malloc, pointers,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Supplement – Part 5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more dependencies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6276" y="29718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top loop unpipelined?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33EF3FF-2DB7-4C49-831C-A8DCF202E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786" y="1430557"/>
            <a:ext cx="3682428" cy="4926718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F5F9004-C349-BF43-884A-BD77D8F7D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7717" y="3197177"/>
            <a:ext cx="1818920" cy="343222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46276" y="29718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top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loop 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28223A7-42C1-D84A-903A-1316B7845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1900" y="3327400"/>
            <a:ext cx="482600" cy="1422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EC2B0112-6C74-074A-8BE3-C6A2770D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30023" y="2514600"/>
            <a:ext cx="1308100" cy="385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EF2F64-C76D-A04B-B330-E3CA6240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86" y="142284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24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3969" y="2787583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bottom loop unpipelined?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AF94DC7B-2F32-D141-B845-42B0C689A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14600" y="3585972"/>
            <a:ext cx="1846162" cy="292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6B4587-A382-D74F-9F08-282C83C92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6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2784614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for bottom loop pipelined?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0668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14600" y="1600200"/>
            <a:ext cx="9144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3" name="Straight Arrow Connector 12"/>
          <p:cNvCxnSpPr>
            <a:stCxn id="10" idx="6"/>
            <a:endCxn id="11" idx="2"/>
          </p:cNvCxnSpPr>
          <p:nvPr/>
        </p:nvCxnSpPr>
        <p:spPr bwMode="auto">
          <a:xfrm>
            <a:off x="1981200" y="20574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Content Placeholder 15">
            <a:extLst>
              <a:ext uri="{FF2B5EF4-FFF2-40B4-BE49-F238E27FC236}">
                <a16:creationId xmlns:a16="http://schemas.microsoft.com/office/drawing/2014/main" id="{0702B715-AD48-6F4F-9ECE-2E09EB679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3214" y="3413496"/>
            <a:ext cx="1371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F77D57-D29F-0A48-B345-7B2AA329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02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5661" y="1719402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time, no dataflow, no pipelining?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4106C14-FAE8-E544-A417-0CB6438DB7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0600" y="3429000"/>
            <a:ext cx="2895600" cy="28173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74DE7F-9B79-5B48-9974-8D091352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0355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02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3242" y="160020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 dataflow only?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AD4544C-B653-3A41-A169-44175E16E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67842" y="2261930"/>
            <a:ext cx="1676400" cy="421803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6D3698-56E1-5A46-8F34-55BE623EA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08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2550" y="1231545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time pipelining only?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8EE7B53-C25F-6A46-BBD6-005089A17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2249" y="1996086"/>
            <a:ext cx="1139825" cy="46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7DCDF-91A4-5645-904E-28F0CF13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03" y="139337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67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Dataflow and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6692" y="1523010"/>
            <a:ext cx="4191000" cy="300499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Composite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time dataflow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and pipelining?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2" name="Content Placeholder 14">
            <a:extLst>
              <a:ext uri="{FF2B5EF4-FFF2-40B4-BE49-F238E27FC236}">
                <a16:creationId xmlns:a16="http://schemas.microsoft.com/office/drawing/2014/main" id="{370605A0-D82E-6D40-BCDF-8B361FBB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6361" y="1609840"/>
            <a:ext cx="1300183" cy="48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CED289-A8C0-F942-B11E-63F1FBADE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50331"/>
            <a:ext cx="3682428" cy="49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69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Compare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B70A3-3374-A14D-8ED0-7579F3D65E26}"/>
              </a:ext>
            </a:extLst>
          </p:cNvPr>
          <p:cNvCxnSpPr/>
          <p:nvPr/>
        </p:nvCxnSpPr>
        <p:spPr bwMode="auto">
          <a:xfrm>
            <a:off x="4495800" y="1371600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4A315-69B9-1648-B206-E9DD42E5DEED}"/>
              </a:ext>
            </a:extLst>
          </p:cNvPr>
          <p:cNvCxnSpPr/>
          <p:nvPr/>
        </p:nvCxnSpPr>
        <p:spPr bwMode="auto">
          <a:xfrm>
            <a:off x="914400" y="3886200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B4614B-2C84-0947-898F-BF1D9E425250}"/>
              </a:ext>
            </a:extLst>
          </p:cNvPr>
          <p:cNvSpPr txBox="1"/>
          <p:nvPr/>
        </p:nvSpPr>
        <p:spPr>
          <a:xfrm>
            <a:off x="2838002" y="616476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Unpipe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BD206-DCAF-6747-913C-4D5F4A5CA37A}"/>
              </a:ext>
            </a:extLst>
          </p:cNvPr>
          <p:cNvSpPr txBox="1"/>
          <p:nvPr/>
        </p:nvSpPr>
        <p:spPr>
          <a:xfrm>
            <a:off x="4610100" y="61721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E2FAA-5C32-EE40-8B25-CA4D0D6286A6}"/>
              </a:ext>
            </a:extLst>
          </p:cNvPr>
          <p:cNvSpPr txBox="1"/>
          <p:nvPr/>
        </p:nvSpPr>
        <p:spPr>
          <a:xfrm>
            <a:off x="-35864" y="397574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BBFC9-D547-374E-BFB8-605A6EA7A7F4}"/>
              </a:ext>
            </a:extLst>
          </p:cNvPr>
          <p:cNvSpPr txBox="1"/>
          <p:nvPr/>
        </p:nvSpPr>
        <p:spPr>
          <a:xfrm>
            <a:off x="-4681828" y="177930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B7C2-EDC5-404A-9EF0-9D519F94D8D2}"/>
              </a:ext>
            </a:extLst>
          </p:cNvPr>
          <p:cNvSpPr txBox="1"/>
          <p:nvPr/>
        </p:nvSpPr>
        <p:spPr>
          <a:xfrm>
            <a:off x="-17106" y="89164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 Dataflow</a:t>
            </a:r>
          </a:p>
        </p:txBody>
      </p:sp>
      <p:pic>
        <p:nvPicPr>
          <p:cNvPr id="22" name="Content Placeholder 14">
            <a:extLst>
              <a:ext uri="{FF2B5EF4-FFF2-40B4-BE49-F238E27FC236}">
                <a16:creationId xmlns:a16="http://schemas.microsoft.com/office/drawing/2014/main" id="{3C72775A-EF05-4F4F-BAB5-CE0F999B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8452" y="4102371"/>
            <a:ext cx="687242" cy="25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Content Placeholder 11">
            <a:extLst>
              <a:ext uri="{FF2B5EF4-FFF2-40B4-BE49-F238E27FC236}">
                <a16:creationId xmlns:a16="http://schemas.microsoft.com/office/drawing/2014/main" id="{BE072106-41EE-D64B-B75B-48024984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288076"/>
            <a:ext cx="858896" cy="3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Content Placeholder 2">
            <a:extLst>
              <a:ext uri="{FF2B5EF4-FFF2-40B4-BE49-F238E27FC236}">
                <a16:creationId xmlns:a16="http://schemas.microsoft.com/office/drawing/2014/main" id="{DA98ED0D-7021-5E45-B921-82874CC1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97303" y="4042317"/>
            <a:ext cx="993049" cy="24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Content Placeholder 2">
            <a:extLst>
              <a:ext uri="{FF2B5EF4-FFF2-40B4-BE49-F238E27FC236}">
                <a16:creationId xmlns:a16="http://schemas.microsoft.com/office/drawing/2014/main" id="{ED8F4EB6-05AE-AC45-A7C1-35EFBA369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03091" y="1677367"/>
            <a:ext cx="2104792" cy="20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5172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/>
              <a:t>Compare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B70A3-3374-A14D-8ED0-7579F3D65E26}"/>
              </a:ext>
            </a:extLst>
          </p:cNvPr>
          <p:cNvCxnSpPr/>
          <p:nvPr/>
        </p:nvCxnSpPr>
        <p:spPr bwMode="auto">
          <a:xfrm>
            <a:off x="4495800" y="1371600"/>
            <a:ext cx="0" cy="510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4A315-69B9-1648-B206-E9DD42E5DEED}"/>
              </a:ext>
            </a:extLst>
          </p:cNvPr>
          <p:cNvCxnSpPr/>
          <p:nvPr/>
        </p:nvCxnSpPr>
        <p:spPr bwMode="auto">
          <a:xfrm>
            <a:off x="914400" y="3886200"/>
            <a:ext cx="7391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5B4614B-2C84-0947-898F-BF1D9E425250}"/>
              </a:ext>
            </a:extLst>
          </p:cNvPr>
          <p:cNvSpPr txBox="1"/>
          <p:nvPr/>
        </p:nvSpPr>
        <p:spPr>
          <a:xfrm>
            <a:off x="2838002" y="6164766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Unpipe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BD206-DCAF-6747-913C-4D5F4A5CA37A}"/>
              </a:ext>
            </a:extLst>
          </p:cNvPr>
          <p:cNvSpPr txBox="1"/>
          <p:nvPr/>
        </p:nvSpPr>
        <p:spPr>
          <a:xfrm>
            <a:off x="4610100" y="617218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Pipe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E2FAA-5C32-EE40-8B25-CA4D0D6286A6}"/>
              </a:ext>
            </a:extLst>
          </p:cNvPr>
          <p:cNvSpPr txBox="1"/>
          <p:nvPr/>
        </p:nvSpPr>
        <p:spPr>
          <a:xfrm>
            <a:off x="-35864" y="3975747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BBFC9-D547-374E-BFB8-605A6EA7A7F4}"/>
              </a:ext>
            </a:extLst>
          </p:cNvPr>
          <p:cNvSpPr txBox="1"/>
          <p:nvPr/>
        </p:nvSpPr>
        <p:spPr>
          <a:xfrm>
            <a:off x="-4681828" y="1779306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Dataflow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3B7C2-EDC5-404A-9EF0-9D519F94D8D2}"/>
              </a:ext>
            </a:extLst>
          </p:cNvPr>
          <p:cNvSpPr txBox="1"/>
          <p:nvPr/>
        </p:nvSpPr>
        <p:spPr>
          <a:xfrm>
            <a:off x="-17106" y="89164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No Dataflow</a:t>
            </a:r>
          </a:p>
        </p:txBody>
      </p:sp>
      <p:pic>
        <p:nvPicPr>
          <p:cNvPr id="22" name="Content Placeholder 14">
            <a:extLst>
              <a:ext uri="{FF2B5EF4-FFF2-40B4-BE49-F238E27FC236}">
                <a16:creationId xmlns:a16="http://schemas.microsoft.com/office/drawing/2014/main" id="{3C72775A-EF05-4F4F-BAB5-CE0F999B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8452" y="4102371"/>
            <a:ext cx="687242" cy="25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Content Placeholder 11">
            <a:extLst>
              <a:ext uri="{FF2B5EF4-FFF2-40B4-BE49-F238E27FC236}">
                <a16:creationId xmlns:a16="http://schemas.microsoft.com/office/drawing/2014/main" id="{BE072106-41EE-D64B-B75B-48024984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288076"/>
            <a:ext cx="858896" cy="352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Content Placeholder 2">
            <a:extLst>
              <a:ext uri="{FF2B5EF4-FFF2-40B4-BE49-F238E27FC236}">
                <a16:creationId xmlns:a16="http://schemas.microsoft.com/office/drawing/2014/main" id="{DA98ED0D-7021-5E45-B921-82874CC1A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97303" y="4042317"/>
            <a:ext cx="993049" cy="24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Content Placeholder 2">
            <a:extLst>
              <a:ext uri="{FF2B5EF4-FFF2-40B4-BE49-F238E27FC236}">
                <a16:creationId xmlns:a16="http://schemas.microsoft.com/office/drawing/2014/main" id="{ED8F4EB6-05AE-AC45-A7C1-35EFBA369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03091" y="1677367"/>
            <a:ext cx="2104792" cy="204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3920F8-3F3C-954C-B755-81E2F9B4D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6937"/>
              </p:ext>
            </p:extLst>
          </p:nvPr>
        </p:nvGraphicFramePr>
        <p:xfrm>
          <a:off x="2340758" y="3553460"/>
          <a:ext cx="434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58888923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173492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5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8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46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r>
              <a:rPr lang="en-US" dirty="0"/>
              <a:t>Can specify HW computation in C</a:t>
            </a:r>
          </a:p>
          <a:p>
            <a:r>
              <a:rPr lang="en-US" dirty="0"/>
              <a:t>Vitis HLS gives control over how design mapped (area-time, streaming…)</a:t>
            </a:r>
          </a:p>
          <a:p>
            <a:r>
              <a:rPr lang="en-US" dirty="0"/>
              <a:t>Code may need some care and stylization to feed data efficiently</a:t>
            </a:r>
          </a:p>
          <a:p>
            <a:r>
              <a:rPr lang="en-US" dirty="0"/>
              <a:t>Read UG 1393 – Profiling, Optimizing, and Debugging &gt; Optimizing C++ Kernels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0876"/>
            <a:ext cx="7772400" cy="1143000"/>
          </a:xfrm>
        </p:spPr>
        <p:txBody>
          <a:bodyPr/>
          <a:lstStyle/>
          <a:p>
            <a:r>
              <a:rPr lang="en-US" dirty="0"/>
              <a:t>Unroll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458200" cy="4114800"/>
          </a:xfrm>
        </p:spPr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has </a:t>
            </a:r>
            <a:r>
              <a:rPr lang="en-US" dirty="0" err="1"/>
              <a:t>pragmas</a:t>
            </a:r>
            <a:r>
              <a:rPr lang="en-US" dirty="0"/>
              <a:t> for unrolling</a:t>
            </a:r>
          </a:p>
          <a:p>
            <a:r>
              <a:rPr lang="en-US" dirty="0"/>
              <a:t>UG902: </a:t>
            </a:r>
            <a:r>
              <a:rPr lang="en-US" dirty="0" err="1"/>
              <a:t>Vivado</a:t>
            </a:r>
            <a:r>
              <a:rPr lang="en-US" dirty="0"/>
              <a:t> Design Suite HLS User’s Guide</a:t>
            </a:r>
          </a:p>
          <a:p>
            <a:pPr lvl="1"/>
            <a:r>
              <a:rPr lang="en-US" dirty="0"/>
              <a:t>P139—142 (2020.1, 2018.3) </a:t>
            </a:r>
          </a:p>
          <a:p>
            <a:r>
              <a:rPr lang="en-US" b="1" dirty="0"/>
              <a:t>#</a:t>
            </a:r>
            <a:r>
              <a:rPr lang="en-US" b="1" dirty="0" err="1"/>
              <a:t>pragma</a:t>
            </a:r>
            <a:r>
              <a:rPr lang="en-US" b="1" dirty="0"/>
              <a:t> HLS UNROLL factor=… 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to control area-time points</a:t>
            </a:r>
          </a:p>
          <a:p>
            <a:pPr lvl="1"/>
            <a:r>
              <a:rPr lang="en-US" dirty="0"/>
              <a:t>Use of loop for spatial vs. temporal description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93B64C-816B-C94E-AA00-9EECEF116032}"/>
              </a:ext>
            </a:extLst>
          </p:cNvPr>
          <p:cNvSpPr/>
          <p:nvPr/>
        </p:nvSpPr>
        <p:spPr>
          <a:xfrm>
            <a:off x="1447800" y="43434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https://www.xilinx.com/support/documentation/sw_manuals/xilinx2018_3/ug902-vivado-high-level-synthesis.pdf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docs.xilinx.com</a:t>
            </a:r>
            <a:r>
              <a:rPr lang="en-US" dirty="0"/>
              <a:t>/v/u/</a:t>
            </a:r>
            <a:r>
              <a:rPr lang="en-US" dirty="0" err="1"/>
              <a:t>en</a:t>
            </a:r>
            <a:r>
              <a:rPr lang="en-US" dirty="0"/>
              <a:t>-US/ug902-vivado-high-level-synthesis</a:t>
            </a:r>
          </a:p>
        </p:txBody>
      </p:sp>
    </p:spTree>
    <p:extLst>
      <p:ext uri="{BB962C8B-B14F-4D97-AF65-F5344CB8AC3E}">
        <p14:creationId xmlns:p14="http://schemas.microsoft.com/office/powerpoint/2010/main" val="4180497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UNROLL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Unroll loop into spatial hardware</a:t>
            </a:r>
          </a:p>
          <a:p>
            <a:pPr lvl="1"/>
            <a:r>
              <a:rPr lang="en-US" dirty="0"/>
              <a:t>Can control level of unrolling</a:t>
            </a:r>
          </a:p>
          <a:p>
            <a:r>
              <a:rPr lang="en-US" dirty="0"/>
              <a:t>Any loops inside a pipelined loop gets unrolled by the PIPELINE directive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for (j=0;j&lt;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  #pragma HLS UNROLL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3?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yout</a:t>
            </a:r>
            <a:r>
              <a:rPr lang="en-US" dirty="0"/>
              <a:t>=0;</a:t>
            </a:r>
          </a:p>
          <a:p>
            <a:pPr>
              <a:buNone/>
            </a:pPr>
            <a:r>
              <a:rPr lang="en-US" dirty="0"/>
              <a:t>    #pragma HLS PIPELINE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j</a:t>
            </a:r>
            <a:r>
              <a:rPr lang="en-US" dirty="0"/>
              <a:t>=0;j&lt;</a:t>
            </a:r>
            <a:r>
              <a:rPr lang="en-US" dirty="0" err="1"/>
              <a:t>K;j</a:t>
            </a:r>
            <a:r>
              <a:rPr lang="en-US" dirty="0"/>
              <a:t>++)</a:t>
            </a:r>
          </a:p>
          <a:p>
            <a:pPr>
              <a:buNone/>
            </a:pPr>
            <a:r>
              <a:rPr lang="en-US" dirty="0"/>
              <a:t>          </a:t>
            </a:r>
            <a:r>
              <a:rPr lang="en-US" dirty="0" err="1"/>
              <a:t>yout</a:t>
            </a:r>
            <a:r>
              <a:rPr lang="en-US" dirty="0"/>
              <a:t>+=</a:t>
            </a:r>
            <a:r>
              <a:rPr lang="en-US" dirty="0" err="1"/>
              <a:t>in[i+j</a:t>
            </a:r>
            <a:r>
              <a:rPr lang="en-US" dirty="0"/>
              <a:t>]*</a:t>
            </a:r>
            <a:r>
              <a:rPr lang="en-US" dirty="0" err="1"/>
              <a:t>w[j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yout</a:t>
            </a:r>
            <a:r>
              <a:rPr lang="en-US" dirty="0"/>
              <a:t>;</a:t>
            </a:r>
          </a:p>
          <a:p>
            <a:pPr lvl="1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400" y="2286000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solution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from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preclass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3?</a:t>
            </a:r>
          </a:p>
        </p:txBody>
      </p:sp>
    </p:spTree>
    <p:extLst>
      <p:ext uri="{BB962C8B-B14F-4D97-AF65-F5344CB8AC3E}">
        <p14:creationId xmlns:p14="http://schemas.microsoft.com/office/powerpoint/2010/main" val="31069517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1143000"/>
          </a:xfrm>
        </p:spPr>
        <p:txBody>
          <a:bodyPr/>
          <a:lstStyle/>
          <a:p>
            <a:r>
              <a:rPr lang="en-US" dirty="0"/>
              <a:t>Dataflow, Unrolling, &amp; Pipelining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12123" y="1566553"/>
            <a:ext cx="3810000" cy="3657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unroll K-loop, dataflow, pipeline?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D74037-FAFA-1947-9548-66D8CFAC4E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367" y="2746485"/>
            <a:ext cx="4323309" cy="354775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0468D-4C7A-924B-BE05-C192340C9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72" y="1416132"/>
            <a:ext cx="3682428" cy="492671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INLINE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Collapse function body into caller</a:t>
            </a:r>
          </a:p>
          <a:p>
            <a:pPr lvl="1"/>
            <a:r>
              <a:rPr lang="en-US" dirty="0"/>
              <a:t>Eliminates interface code</a:t>
            </a:r>
          </a:p>
          <a:p>
            <a:pPr lvl="1"/>
            <a:r>
              <a:rPr lang="en-US" dirty="0"/>
              <a:t>Allows optimization of inline code</a:t>
            </a:r>
          </a:p>
          <a:p>
            <a:r>
              <a:rPr lang="en-US" dirty="0"/>
              <a:t>Recursive option to inline a hierarchy</a:t>
            </a:r>
          </a:p>
          <a:p>
            <a:pPr lvl="1"/>
            <a:r>
              <a:rPr lang="en-US" dirty="0"/>
              <a:t>Maybe useful when explore granularity of accelerator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Mapping Control:</a:t>
            </a:r>
            <a:br>
              <a:rPr lang="en-US" dirty="0"/>
            </a:br>
            <a:r>
              <a:rPr lang="en-US" dirty="0"/>
              <a:t>Memories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52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21" y="190500"/>
            <a:ext cx="7772400" cy="1143000"/>
          </a:xfrm>
        </p:spPr>
        <p:txBody>
          <a:bodyPr/>
          <a:lstStyle/>
          <a:p>
            <a:r>
              <a:rPr lang="en-US" dirty="0"/>
              <a:t>Zynq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3244"/>
            <a:ext cx="8686800" cy="4114800"/>
          </a:xfrm>
        </p:spPr>
        <p:txBody>
          <a:bodyPr/>
          <a:lstStyle/>
          <a:p>
            <a:r>
              <a:rPr lang="en-US" dirty="0"/>
              <a:t>36Kb of memory</a:t>
            </a:r>
          </a:p>
          <a:p>
            <a:pPr lvl="1"/>
            <a:r>
              <a:rPr lang="en-US" dirty="0"/>
              <a:t>Configurable width up to 72b</a:t>
            </a:r>
          </a:p>
          <a:p>
            <a:pPr lvl="2"/>
            <a:r>
              <a:rPr lang="en-US" dirty="0"/>
              <a:t>512x72 or … 32Kx1</a:t>
            </a:r>
          </a:p>
          <a:p>
            <a:pPr lvl="1"/>
            <a:r>
              <a:rPr lang="en-US" dirty="0"/>
              <a:t>Dual port</a:t>
            </a:r>
          </a:p>
          <a:p>
            <a:r>
              <a:rPr lang="en-US" dirty="0"/>
              <a:t>Can be operated as 2x18Kb memory banks</a:t>
            </a:r>
          </a:p>
          <a:p>
            <a:pPr lvl="1"/>
            <a:r>
              <a:rPr lang="en-US" dirty="0"/>
              <a:t>Configurable width up to 36b</a:t>
            </a:r>
          </a:p>
          <a:p>
            <a:pPr lvl="2"/>
            <a:r>
              <a:rPr lang="en-US" dirty="0"/>
              <a:t>512x36 or … 16Kx1</a:t>
            </a:r>
          </a:p>
          <a:p>
            <a:pPr lvl="1"/>
            <a:r>
              <a:rPr lang="en-US" dirty="0"/>
              <a:t>Each memory dual port</a:t>
            </a:r>
          </a:p>
          <a:p>
            <a:r>
              <a:rPr lang="en-US" sz="2800" dirty="0"/>
              <a:t>Xilinx UG573, </a:t>
            </a:r>
            <a:r>
              <a:rPr lang="en-US" sz="2800" dirty="0" err="1"/>
              <a:t>UltraScale</a:t>
            </a:r>
            <a:r>
              <a:rPr lang="en-US" sz="2800" dirty="0"/>
              <a:t> Architecture Memory Resources User Guide </a:t>
            </a:r>
            <a:endParaRPr lang="en-US" sz="36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ARRAY_PARTITION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 out array over multiple </a:t>
            </a:r>
            <a:r>
              <a:rPr lang="en-US" dirty="0" err="1"/>
              <a:t>BRAMs</a:t>
            </a:r>
            <a:endParaRPr lang="en-US" dirty="0"/>
          </a:p>
          <a:p>
            <a:pPr lvl="1"/>
            <a:r>
              <a:rPr lang="en-US" dirty="0"/>
              <a:t>By default placed in single BRAM</a:t>
            </a:r>
          </a:p>
          <a:p>
            <a:pPr lvl="2"/>
            <a:r>
              <a:rPr lang="en-US" dirty="0"/>
              <a:t>At most 2 ports</a:t>
            </a:r>
          </a:p>
          <a:p>
            <a:pPr lvl="1"/>
            <a:r>
              <a:rPr lang="en-US" dirty="0"/>
              <a:t>Use to remove memory bottleneck that prevents pipelining (limits II)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902 example </a:t>
            </a:r>
            <a:r>
              <a:rPr lang="en-US" dirty="0" err="1"/>
              <a:t>p</a:t>
            </a:r>
            <a:r>
              <a:rPr lang="en-US" dirty="0"/>
              <a:t>. 91-92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3917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UG1197 (2017.1) </a:t>
            </a:r>
            <a:r>
              <a:rPr lang="en-US" dirty="0" err="1"/>
              <a:t>p</a:t>
            </a:r>
            <a:r>
              <a:rPr lang="en-US" dirty="0"/>
              <a:t>. 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5334000"/>
            <a:ext cx="3622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problem if put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mem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in single BRAM?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Three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599"/>
            <a:ext cx="8001000" cy="502473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express spatial/hardware computations in C</a:t>
            </a:r>
          </a:p>
          <a:p>
            <a:pPr marL="971550" lvl="1" indent="-514350"/>
            <a:r>
              <a:rPr lang="en-US" dirty="0"/>
              <a:t>May want to avoid some constructs in 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express computations</a:t>
            </a:r>
          </a:p>
          <a:p>
            <a:pPr marL="971550" lvl="1" indent="-514350"/>
            <a:r>
              <a:rPr lang="en-US" dirty="0"/>
              <a:t>Hopefully, equally accessible to </a:t>
            </a:r>
            <a:br>
              <a:rPr lang="en-US" dirty="0"/>
            </a:br>
            <a:r>
              <a:rPr lang="en-US" dirty="0"/>
              <a:t>spatial and sequential implementations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Given C code: how could we implement in spatial hardware</a:t>
            </a:r>
          </a:p>
          <a:p>
            <a:pPr marL="914400" lvl="1" indent="-514350"/>
            <a:r>
              <a:rPr lang="en-US" dirty="0"/>
              <a:t>Some corner cases and technicalities make tricky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6EB040-B009-E346-8119-8CEA49E252AC}"/>
              </a:ext>
            </a:extLst>
          </p:cNvPr>
          <p:cNvSpPr txBox="1"/>
          <p:nvPr/>
        </p:nvSpPr>
        <p:spPr>
          <a:xfrm>
            <a:off x="7848600" y="2286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9</a:t>
            </a:r>
          </a:p>
        </p:txBody>
      </p:sp>
    </p:spTree>
    <p:extLst>
      <p:ext uri="{BB962C8B-B14F-4D97-AF65-F5344CB8AC3E}">
        <p14:creationId xmlns:p14="http://schemas.microsoft.com/office/powerpoint/2010/main" val="27051742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188200" cy="43863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6396335"/>
            <a:ext cx="5767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195 (145 in 2017.1 version)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Partition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#</a:t>
            </a:r>
            <a:r>
              <a:rPr lang="en-US" sz="2000" dirty="0" err="1"/>
              <a:t>pragma</a:t>
            </a:r>
            <a:r>
              <a:rPr lang="en-US" sz="2000" dirty="0"/>
              <a:t> ARRAY_PARTITION variable=</a:t>
            </a:r>
            <a:r>
              <a:rPr lang="en-US" sz="2000" dirty="0" err="1"/>
              <a:t>mem</a:t>
            </a:r>
            <a:r>
              <a:rPr lang="en-US" sz="2000" dirty="0"/>
              <a:t> </a:t>
            </a:r>
            <a:r>
              <a:rPr lang="en-US" sz="2000" dirty="0" err="1"/>
              <a:t>cylic</a:t>
            </a:r>
            <a:r>
              <a:rPr lang="en-US" sz="2000" dirty="0"/>
              <a:t> factor=4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Vivado</a:t>
            </a:r>
            <a:r>
              <a:rPr lang="en-US" dirty="0"/>
              <a:t> HLS </a:t>
            </a:r>
            <a:r>
              <a:rPr lang="en-US" dirty="0" err="1"/>
              <a:t>Pragma</a:t>
            </a:r>
            <a:br>
              <a:rPr lang="en-US" dirty="0"/>
            </a:br>
            <a:r>
              <a:rPr lang="en-US" dirty="0"/>
              <a:t>ARRAY_RESHAPE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 data into BRAM to improve access (reduce </a:t>
            </a:r>
            <a:r>
              <a:rPr lang="en-US" dirty="0" err="1"/>
              <a:t>BRAMs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provide similar benefit to partitioning without using more </a:t>
            </a:r>
            <a:r>
              <a:rPr lang="en-US" dirty="0" err="1"/>
              <a:t>BRAMs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8458200" cy="2647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383691"/>
            <a:ext cx="6559550" cy="3474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396335"/>
            <a:ext cx="392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(2017.1) </a:t>
            </a:r>
            <a:r>
              <a:rPr lang="en-US" dirty="0" err="1"/>
              <a:t>p</a:t>
            </a:r>
            <a:r>
              <a:rPr lang="en-US" dirty="0"/>
              <a:t>. 173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902 example </a:t>
            </a:r>
            <a:r>
              <a:rPr lang="en-US" dirty="0" err="1"/>
              <a:t>p</a:t>
            </a:r>
            <a:r>
              <a:rPr lang="en-US" dirty="0"/>
              <a:t>. 91-92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276600"/>
            <a:ext cx="334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fix if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dint_t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 is 16b?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752600"/>
            <a:ext cx="360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BRAM can be configured</a:t>
            </a:r>
          </a:p>
          <a:p>
            <a:r>
              <a:rPr lang="en-US" dirty="0">
                <a:latin typeface="+mn-lt"/>
              </a:rPr>
              <a:t>for 72b wide output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Reshape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/>
              <a:t>#</a:t>
            </a:r>
            <a:r>
              <a:rPr lang="en-US" sz="2000" dirty="0" err="1"/>
              <a:t>pragma</a:t>
            </a:r>
            <a:r>
              <a:rPr lang="en-US" sz="2000" dirty="0"/>
              <a:t> ARRAY_RESHAPE variable=</a:t>
            </a:r>
            <a:r>
              <a:rPr lang="en-US" sz="2000" dirty="0" err="1"/>
              <a:t>mem</a:t>
            </a:r>
            <a:r>
              <a:rPr lang="en-US" sz="2000" dirty="0"/>
              <a:t> </a:t>
            </a:r>
            <a:r>
              <a:rPr lang="en-US" sz="2000" dirty="0" err="1"/>
              <a:t>cylic</a:t>
            </a:r>
            <a:r>
              <a:rPr lang="en-US" sz="2000" dirty="0"/>
              <a:t> factor=4 dim=1</a:t>
            </a:r>
          </a:p>
          <a:p>
            <a:pPr>
              <a:buNone/>
            </a:pPr>
            <a:r>
              <a:rPr lang="en-US" sz="2000" dirty="0"/>
              <a:t>   (if </a:t>
            </a:r>
            <a:r>
              <a:rPr lang="en-US" sz="2000" dirty="0" err="1"/>
              <a:t>din_t</a:t>
            </a:r>
            <a:r>
              <a:rPr lang="en-US" sz="2000" dirty="0"/>
              <a:t> 16b)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5900"/>
            <a:ext cx="8267700" cy="410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UG902 </a:t>
            </a:r>
            <a:r>
              <a:rPr lang="en-US" dirty="0" err="1"/>
              <a:t>p</a:t>
            </a:r>
            <a:r>
              <a:rPr lang="en-US" dirty="0"/>
              <a:t>. 91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114800"/>
          </a:xfrm>
        </p:spPr>
        <p:txBody>
          <a:bodyPr/>
          <a:lstStyle/>
          <a:p>
            <a:r>
              <a:rPr lang="en-US" dirty="0"/>
              <a:t>What does a loop describe?</a:t>
            </a:r>
          </a:p>
          <a:p>
            <a:pPr lvl="1"/>
            <a:r>
              <a:rPr lang="en-US" dirty="0"/>
              <a:t>Sequential behavior  [when execute]</a:t>
            </a:r>
          </a:p>
          <a:p>
            <a:pPr lvl="1"/>
            <a:r>
              <a:rPr lang="en-US" dirty="0"/>
              <a:t>Spatial construction  [when create HW]</a:t>
            </a:r>
          </a:p>
          <a:p>
            <a:pPr lvl="1"/>
            <a:r>
              <a:rPr lang="en-US" dirty="0"/>
              <a:t>Data Parallelism [sameness of compute]</a:t>
            </a:r>
          </a:p>
          <a:p>
            <a:r>
              <a:rPr lang="en-US" dirty="0"/>
              <a:t>We will want to use for all 3</a:t>
            </a:r>
          </a:p>
          <a:p>
            <a:r>
              <a:rPr lang="en-US" dirty="0"/>
              <a:t>C allows expressive loops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Not compatible with spatial hardware construction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92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HLS Pragma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153400" cy="4114800"/>
          </a:xfrm>
        </p:spPr>
        <p:txBody>
          <a:bodyPr/>
          <a:lstStyle/>
          <a:p>
            <a:r>
              <a:rPr lang="en-US" dirty="0" err="1"/>
              <a:t>pragmas</a:t>
            </a:r>
            <a:r>
              <a:rPr lang="en-US" dirty="0"/>
              <a:t> allow us to control hardware mapping</a:t>
            </a:r>
          </a:p>
          <a:p>
            <a:pPr lvl="1"/>
            <a:r>
              <a:rPr lang="en-US" dirty="0"/>
              <a:t>How interpret loops (spatial </a:t>
            </a:r>
            <a:r>
              <a:rPr lang="en-US" dirty="0" err="1"/>
              <a:t>hw</a:t>
            </a:r>
            <a:r>
              <a:rPr lang="en-US" dirty="0"/>
              <a:t> vs. temporal)</a:t>
            </a:r>
          </a:p>
          <a:p>
            <a:pPr lvl="1"/>
            <a:r>
              <a:rPr lang="en-US" dirty="0"/>
              <a:t>How arrays get mapped to memories</a:t>
            </a:r>
          </a:p>
          <a:p>
            <a:pPr lvl="1"/>
            <a:r>
              <a:rPr lang="en-US" dirty="0"/>
              <a:t>How treat function calls</a:t>
            </a:r>
          </a:p>
          <a:p>
            <a:pPr lvl="1"/>
            <a:r>
              <a:rPr lang="en-US" dirty="0"/>
              <a:t>Turn area-time knobs</a:t>
            </a:r>
          </a:p>
          <a:p>
            <a:r>
              <a:rPr lang="en-US" dirty="0"/>
              <a:t>Could have rewritten code by hand</a:t>
            </a:r>
          </a:p>
          <a:p>
            <a:pPr lvl="1"/>
            <a:r>
              <a:rPr lang="en-US" dirty="0"/>
              <a:t>Unroll, separate arrays…</a:t>
            </a:r>
          </a:p>
          <a:p>
            <a:pPr lvl="1"/>
            <a:r>
              <a:rPr lang="en-US" dirty="0" err="1"/>
              <a:t>Pragmas</a:t>
            </a:r>
            <a:r>
              <a:rPr lang="en-US" dirty="0"/>
              <a:t> automate; we just need to provide instruction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  <a:br>
              <a:rPr lang="en-US" dirty="0"/>
            </a:br>
            <a:r>
              <a:rPr lang="en-US" dirty="0"/>
              <a:t>Part 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1BACDA2-B1F1-F44B-9693-3388B9439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Simple answer: “Don’t do it!”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30D2B1-13EA-5249-8C06-9942EE3D60AE}"/>
              </a:ext>
            </a:extLst>
          </p:cNvPr>
          <p:cNvSpPr txBox="1"/>
          <p:nvPr/>
        </p:nvSpPr>
        <p:spPr>
          <a:xfrm>
            <a:off x="3581400" y="5462885"/>
            <a:ext cx="211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850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malloc()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Data-dependent object (array) size</a:t>
            </a:r>
          </a:p>
          <a:p>
            <a:r>
              <a:rPr lang="en-US" dirty="0"/>
              <a:t>Data-dependent number of objects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Arrays and Memories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95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Hardware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724400"/>
          </a:xfrm>
        </p:spPr>
        <p:txBody>
          <a:bodyPr/>
          <a:lstStyle/>
          <a:p>
            <a:r>
              <a:rPr lang="en-US" dirty="0"/>
              <a:t>Typically small, fixed, local memory blocks</a:t>
            </a:r>
          </a:p>
          <a:p>
            <a:pPr lvl="1"/>
            <a:r>
              <a:rPr lang="en-US" dirty="0"/>
              <a:t>E.g. 36Kb </a:t>
            </a:r>
            <a:r>
              <a:rPr lang="en-US" dirty="0" err="1"/>
              <a:t>BRAMs</a:t>
            </a:r>
            <a:endParaRPr lang="en-US" dirty="0"/>
          </a:p>
          <a:p>
            <a:r>
              <a:rPr lang="en-US" dirty="0"/>
              <a:t>Reuse memory blocks</a:t>
            </a:r>
          </a:p>
          <a:p>
            <a:pPr lvl="1"/>
            <a:r>
              <a:rPr lang="en-US" dirty="0"/>
              <a:t>Not allocate new blocks</a:t>
            </a:r>
          </a:p>
          <a:p>
            <a:pPr lvl="1"/>
            <a:r>
              <a:rPr lang="en-US" dirty="0"/>
              <a:t>Cannot make data-dependent memory sized blocks</a:t>
            </a:r>
          </a:p>
          <a:p>
            <a:pPr lvl="1"/>
            <a:r>
              <a:rPr lang="en-US" dirty="0"/>
              <a:t>Cannot hold arbitrary-sized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malloc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 don’t want to use </a:t>
            </a:r>
            <a:r>
              <a:rPr lang="en-US" dirty="0" err="1"/>
              <a:t>malloc</a:t>
            </a:r>
            <a:r>
              <a:rPr lang="en-US" dirty="0"/>
              <a:t> with </a:t>
            </a:r>
          </a:p>
          <a:p>
            <a:pPr lvl="1"/>
            <a:r>
              <a:rPr lang="en-US" dirty="0"/>
              <a:t>Hardware Accelerated functions</a:t>
            </a:r>
          </a:p>
          <a:p>
            <a:pPr lvl="1"/>
            <a:r>
              <a:rPr lang="en-US" dirty="0"/>
              <a:t>Real-time computations</a:t>
            </a:r>
          </a:p>
          <a:p>
            <a:r>
              <a:rPr lang="en-US" dirty="0" err="1"/>
              <a:t>Vivado</a:t>
            </a:r>
            <a:r>
              <a:rPr lang="en-US" dirty="0"/>
              <a:t> HLS won’t let you use malloc()</a:t>
            </a:r>
          </a:p>
          <a:p>
            <a:pPr lvl="1"/>
            <a:r>
              <a:rPr lang="en-US" dirty="0"/>
              <a:t>For C running on FPGA array</a:t>
            </a:r>
          </a:p>
          <a:p>
            <a:endParaRPr lang="en-US" dirty="0"/>
          </a:p>
          <a:p>
            <a:r>
              <a:rPr lang="en-US" b="1" dirty="0"/>
              <a:t>Instead:</a:t>
            </a:r>
            <a:r>
              <a:rPr lang="en-US" dirty="0"/>
              <a:t> statically declare arrays of maximum size data may 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552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01452D5-5070-5343-800B-E51D6040E2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 careful…</a:t>
            </a:r>
          </a:p>
        </p:txBody>
      </p:sp>
    </p:spTree>
    <p:extLst>
      <p:ext uri="{BB962C8B-B14F-4D97-AF65-F5344CB8AC3E}">
        <p14:creationId xmlns:p14="http://schemas.microsoft.com/office/powerpoint/2010/main" val="12995607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it mean to pass a pointer into a function?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D1BAC-C73E-0343-90AF-5CBB98F3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90500"/>
            <a:ext cx="8077200" cy="1143000"/>
          </a:xfrm>
        </p:spPr>
        <p:txBody>
          <a:bodyPr/>
          <a:lstStyle/>
          <a:p>
            <a:r>
              <a:rPr lang="en-US" dirty="0"/>
              <a:t>Pointer Passing Interpretations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DE01-FA21-A940-A67F-4AF4E018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Multiple uses we may want to express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Specify which data to work on</a:t>
            </a:r>
          </a:p>
          <a:p>
            <a:pPr lvl="2"/>
            <a:r>
              <a:rPr lang="en-US" dirty="0"/>
              <a:t>Ok to copy that data to private accelerator memory and work with it</a:t>
            </a:r>
          </a:p>
          <a:p>
            <a:pPr lvl="2"/>
            <a:r>
              <a:rPr lang="en-US" dirty="0"/>
              <a:t>But, how much data to copy? (length)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Want to mutate data and have other (parallel) tasks see it</a:t>
            </a:r>
            <a:br>
              <a:rPr lang="en-US" dirty="0"/>
            </a:br>
            <a:r>
              <a:rPr lang="en-US" dirty="0"/>
              <a:t>OR want to see data mutated by other (parallel tasks)</a:t>
            </a:r>
          </a:p>
          <a:p>
            <a:pPr lvl="2"/>
            <a:r>
              <a:rPr lang="en-US" dirty="0"/>
              <a:t>Not OK to copy to private accelerator memory</a:t>
            </a:r>
          </a:p>
          <a:p>
            <a:pPr lvl="2"/>
            <a:r>
              <a:rPr lang="en-US" dirty="0"/>
              <a:t>Force use from large, shared memory</a:t>
            </a:r>
          </a:p>
          <a:p>
            <a:pPr lvl="2"/>
            <a:r>
              <a:rPr lang="en-US" dirty="0"/>
              <a:t>Forces sequentialization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2F2F-80E3-0747-9EE8-6D124429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CA35B-89B1-ED4F-A534-5EFF99C9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31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3371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accelerator doesn’t have access to the memory holding the data pointed to by the pointer?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A640DB9-0317-EE40-AB75-2754057F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2566851"/>
            <a:ext cx="2971800" cy="3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80889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9B55D-A6B7-214A-AE32-00A43250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8787"/>
          </a:xfrm>
        </p:spPr>
        <p:txBody>
          <a:bodyPr/>
          <a:lstStyle/>
          <a:p>
            <a:r>
              <a:rPr lang="en-US" dirty="0"/>
              <a:t>Pointer Passing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E85ED8-6830-7D44-A9A9-594F7C275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458851"/>
            <a:ext cx="4781331" cy="4038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47901-25AB-644A-83B4-F9786C9D0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FF6600"/>
                </a:solidFill>
              </a:rPr>
              <a:t>What happens if we give accelerators access to common memory holding data for pointer,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There’s only one port into memory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Memory is 10 cycles away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And there are 100 accelerators that may need access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600"/>
                </a:solidFill>
              </a:rPr>
              <a:t>Memory can only handle one memory op per cycle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A15B9-1E7A-AE47-8AB3-6292F486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B9EC3-9D10-DC45-BACB-97CCB57E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FEA8B-6C58-734B-B26A-3B8F41F6BFD4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7353E-9A54-C54E-A216-F6AACEAE5237}"/>
              </a:ext>
            </a:extLst>
          </p:cNvPr>
          <p:cNvSpPr txBox="1"/>
          <p:nvPr/>
        </p:nvSpPr>
        <p:spPr>
          <a:xfrm>
            <a:off x="282590" y="898884"/>
            <a:ext cx="6365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Maybe only reading data that will not change.</a:t>
            </a:r>
          </a:p>
        </p:txBody>
      </p:sp>
    </p:spTree>
    <p:extLst>
      <p:ext uri="{BB962C8B-B14F-4D97-AF65-F5344CB8AC3E}">
        <p14:creationId xmlns:p14="http://schemas.microsoft.com/office/powerpoint/2010/main" val="5932396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Pointer Passing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Tend to copy data into / move data among hardware accelerator memories rather than passing pointers.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55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Sequentialization and Data Dependencies</a:t>
            </a:r>
            <a:br>
              <a:rPr lang="en-US" dirty="0"/>
            </a:br>
            <a:r>
              <a:rPr lang="en-US" dirty="0"/>
              <a:t>Part 5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(unlikely to cover in class;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Review on own)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ACE0F-4804-0C47-A54D-F340194D3A4A}"/>
              </a:ext>
            </a:extLst>
          </p:cNvPr>
          <p:cNvSpPr txBox="1"/>
          <p:nvPr/>
        </p:nvSpPr>
        <p:spPr>
          <a:xfrm>
            <a:off x="3429000" y="594360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to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213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772400" cy="4114800"/>
          </a:xfrm>
        </p:spPr>
        <p:txBody>
          <a:bodyPr/>
          <a:lstStyle/>
          <a:p>
            <a:r>
              <a:rPr lang="en-US" dirty="0"/>
              <a:t>Assume a, b live in same memory</a:t>
            </a:r>
          </a:p>
          <a:p>
            <a:r>
              <a:rPr lang="en-US" dirty="0"/>
              <a:t>Placed in sequence as shown</a:t>
            </a:r>
          </a:p>
          <a:p>
            <a:r>
              <a:rPr lang="en-US" dirty="0"/>
              <a:t>What happens when</a:t>
            </a:r>
          </a:p>
          <a:p>
            <a:pPr lvl="1">
              <a:buNone/>
            </a:pP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a[16];</a:t>
            </a:r>
          </a:p>
          <a:p>
            <a:pPr lvl="1">
              <a:buNone/>
            </a:pP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b[16];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 from a[17]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Read from b[-2]</a:t>
            </a:r>
          </a:p>
          <a:p>
            <a:r>
              <a:rPr lang="en-US" dirty="0">
                <a:solidFill>
                  <a:srgbClr val="FF0000"/>
                </a:solidFill>
              </a:rPr>
              <a:t>Can inhibit separation into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memory banks,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6" name="Picture 5" descr="c_common_memory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705600" y="2590800"/>
            <a:ext cx="1778000" cy="37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Interpretations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1148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What does a loop describe?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Sequential behavior  [when execute]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construction  [when create HW]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Data Parallelism [sameness of compute]</a:t>
            </a:r>
          </a:p>
          <a:p>
            <a:r>
              <a:rPr lang="en-US" dirty="0">
                <a:solidFill>
                  <a:schemeClr val="bg2"/>
                </a:solidFill>
              </a:rPr>
              <a:t>We will want to use for all 3</a:t>
            </a:r>
          </a:p>
          <a:p>
            <a:r>
              <a:rPr lang="en-US" dirty="0"/>
              <a:t>C allows expressive loops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Some expressiveness</a:t>
            </a:r>
          </a:p>
          <a:p>
            <a:pPr lvl="2"/>
            <a:r>
              <a:rPr lang="en-US" dirty="0">
                <a:solidFill>
                  <a:schemeClr val="accent2"/>
                </a:solidFill>
              </a:rPr>
              <a:t>Not compatible with spatial hardware construction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794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7314-6D8B-3448-A71D-1AEA80AE1398}" type="slidenum">
              <a:rPr lang="en-US"/>
              <a:pPr/>
              <a:t>80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Operation Challenge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is just a set of location</a:t>
            </a:r>
          </a:p>
          <a:p>
            <a:r>
              <a:rPr lang="en-US" dirty="0"/>
              <a:t>But </a:t>
            </a:r>
            <a:r>
              <a:rPr lang="en-US" b="1" dirty="0"/>
              <a:t>memory expressions</a:t>
            </a:r>
            <a:r>
              <a:rPr lang="en-US" dirty="0"/>
              <a:t> in C can refer to variable locations</a:t>
            </a:r>
          </a:p>
          <a:p>
            <a:pPr lvl="1"/>
            <a:r>
              <a:rPr lang="en-US" dirty="0"/>
              <a:t>Does </a:t>
            </a:r>
            <a:r>
              <a:rPr lang="en-US" dirty="0" err="1"/>
              <a:t>A[i</a:t>
            </a:r>
            <a:r>
              <a:rPr lang="en-US" dirty="0"/>
              <a:t>], </a:t>
            </a:r>
            <a:r>
              <a:rPr lang="en-US" dirty="0" err="1"/>
              <a:t>B[j</a:t>
            </a:r>
            <a:r>
              <a:rPr lang="en-US" dirty="0"/>
              <a:t>] refer to same location?</a:t>
            </a:r>
          </a:p>
          <a:p>
            <a:pPr lvl="1"/>
            <a:r>
              <a:rPr lang="en-US" dirty="0"/>
              <a:t>A[f(</a:t>
            </a:r>
            <a:r>
              <a:rPr lang="en-US" dirty="0" err="1"/>
              <a:t>i</a:t>
            </a:r>
            <a:r>
              <a:rPr lang="en-US" dirty="0"/>
              <a:t>)], B[g(j)] 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Can inhibit banking, parallelism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Or add expensive interconnect</a:t>
            </a:r>
          </a:p>
        </p:txBody>
      </p:sp>
    </p:spTree>
    <p:extLst>
      <p:ext uri="{BB962C8B-B14F-4D97-AF65-F5344CB8AC3E}">
        <p14:creationId xmlns:p14="http://schemas.microsoft.com/office/powerpoint/2010/main" val="13301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D920-0677-724B-AB73-D6206FA40F41}" type="slidenum">
              <a:rPr lang="en-US"/>
              <a:pPr/>
              <a:t>81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Memory Consequence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b="1" dirty="0"/>
              <a:t>Expressions and operations </a:t>
            </a:r>
            <a:r>
              <a:rPr lang="en-US" dirty="0"/>
              <a:t>through variables (whose address is never taken) can be executed at any time</a:t>
            </a:r>
          </a:p>
          <a:p>
            <a:pPr lvl="1"/>
            <a:r>
              <a:rPr lang="en-US" dirty="0"/>
              <a:t>Just preserve the dataflow </a:t>
            </a:r>
          </a:p>
          <a:p>
            <a:r>
              <a:rPr lang="en-US" b="1" dirty="0"/>
              <a:t>Memory assignments </a:t>
            </a:r>
            <a:r>
              <a:rPr lang="en-US" dirty="0"/>
              <a:t>must execute in strict order</a:t>
            </a:r>
          </a:p>
          <a:p>
            <a:pPr lvl="1"/>
            <a:r>
              <a:rPr lang="en-US" dirty="0"/>
              <a:t>Ideally: partial order</a:t>
            </a:r>
          </a:p>
          <a:p>
            <a:pPr lvl="1"/>
            <a:r>
              <a:rPr lang="en-US" dirty="0"/>
              <a:t>Conservatively: strict sequential order of C</a:t>
            </a:r>
          </a:p>
        </p:txBody>
      </p:sp>
    </p:spTree>
    <p:extLst>
      <p:ext uri="{BB962C8B-B14F-4D97-AF65-F5344CB8AC3E}">
        <p14:creationId xmlns:p14="http://schemas.microsoft.com/office/powerpoint/2010/main" val="14718957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C8B5-8548-2349-8663-A3B94C4DF57C}" type="slidenum">
              <a:rPr lang="en-US"/>
              <a:pPr/>
              <a:t>82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Forcing Sequencing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Demands we introduce some discipline for deciding when operations occur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 FSM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be an explicit dataflow token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Callahan (reading) uses control register</a:t>
            </a:r>
          </a:p>
          <a:p>
            <a:pPr>
              <a:lnSpc>
                <a:spcPct val="90000"/>
              </a:lnSpc>
            </a:pPr>
            <a:r>
              <a:rPr lang="en-US" dirty="0"/>
              <a:t>Other uses for timing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Variable delay blocks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Looping </a:t>
            </a:r>
          </a:p>
        </p:txBody>
      </p:sp>
    </p:spTree>
    <p:extLst>
      <p:ext uri="{BB962C8B-B14F-4D97-AF65-F5344CB8AC3E}">
        <p14:creationId xmlns:p14="http://schemas.microsoft.com/office/powerpoint/2010/main" val="21605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677B-5336-6A45-8232-688985F0B55A}" type="slidenum">
              <a:rPr lang="en-US"/>
              <a:pPr/>
              <a:t>83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Scheduled Memory Operations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27150"/>
            <a:ext cx="83058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288925" y="5830888"/>
            <a:ext cx="252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" charset="0"/>
              </a:rPr>
              <a:t>Source: Callahan</a:t>
            </a:r>
          </a:p>
        </p:txBody>
      </p:sp>
    </p:spTree>
    <p:extLst>
      <p:ext uri="{BB962C8B-B14F-4D97-AF65-F5344CB8AC3E}">
        <p14:creationId xmlns:p14="http://schemas.microsoft.com/office/powerpoint/2010/main" val="40738432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1143000"/>
          </a:xfrm>
        </p:spPr>
        <p:txBody>
          <a:bodyPr/>
          <a:lstStyle/>
          <a:p>
            <a:r>
              <a:rPr lang="en-US" dirty="0"/>
              <a:t>Hardware/Parallelism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give enough information to the compiler to </a:t>
            </a:r>
          </a:p>
          <a:p>
            <a:pPr lvl="1"/>
            <a:r>
              <a:rPr lang="en-US" dirty="0"/>
              <a:t>allow it to reorder?</a:t>
            </a:r>
          </a:p>
          <a:p>
            <a:pPr lvl="1"/>
            <a:r>
              <a:rPr lang="en-US" dirty="0"/>
              <a:t>allow to put in separate embedded memories (separate banks)?</a:t>
            </a:r>
          </a:p>
          <a:p>
            <a:r>
              <a:rPr lang="en-US" dirty="0"/>
              <a:t>Is the compiler smart enough to exploit?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might go wrong if we </a:t>
            </a:r>
            <a:r>
              <a:rPr lang="en-US" dirty="0" err="1">
                <a:solidFill>
                  <a:srgbClr val="FF6600"/>
                </a:solidFill>
              </a:rPr>
              <a:t>mux</a:t>
            </a:r>
            <a:r>
              <a:rPr lang="en-US" dirty="0">
                <a:solidFill>
                  <a:srgbClr val="FF6600"/>
                </a:solidFill>
              </a:rPr>
              <a:t>-converted the following</a:t>
            </a:r>
            <a:r>
              <a:rPr lang="en-US" dirty="0">
                <a:solidFill>
                  <a:schemeClr val="accent4"/>
                </a:solidFill>
              </a:rPr>
              <a:t>: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977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What might go wrong if we </a:t>
            </a:r>
            <a:r>
              <a:rPr lang="en-US" dirty="0" err="1">
                <a:solidFill>
                  <a:schemeClr val="accent4"/>
                </a:solidFill>
              </a:rPr>
              <a:t>mux</a:t>
            </a:r>
            <a:r>
              <a:rPr lang="en-US" dirty="0">
                <a:solidFill>
                  <a:schemeClr val="accent4"/>
                </a:solidFill>
              </a:rPr>
              <a:t>-converted the following: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942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Mux</a:t>
            </a:r>
            <a:r>
              <a:rPr lang="en-US" dirty="0"/>
              <a:t> Conversion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 lvl="1">
              <a:buNone/>
            </a:pPr>
            <a:r>
              <a:rPr lang="en-US" dirty="0">
                <a:solidFill>
                  <a:schemeClr val="accent2"/>
                </a:solidFill>
              </a:rPr>
              <a:t>Don’t want memory operations in non-taken branch to occur.</a:t>
            </a:r>
          </a:p>
          <a:p>
            <a:r>
              <a:rPr lang="en-US" b="1" dirty="0">
                <a:solidFill>
                  <a:schemeClr val="accent4"/>
                </a:solidFill>
              </a:rPr>
              <a:t>Conclude: </a:t>
            </a:r>
            <a:r>
              <a:rPr lang="en-US" dirty="0">
                <a:solidFill>
                  <a:schemeClr val="accent4"/>
                </a:solidFill>
              </a:rPr>
              <a:t>cannot </a:t>
            </a:r>
            <a:r>
              <a:rPr lang="en-US" dirty="0" err="1">
                <a:solidFill>
                  <a:schemeClr val="accent4"/>
                </a:solidFill>
              </a:rPr>
              <a:t>mux</a:t>
            </a:r>
            <a:r>
              <a:rPr lang="en-US" dirty="0">
                <a:solidFill>
                  <a:schemeClr val="accent4"/>
                </a:solidFill>
              </a:rPr>
              <a:t>-convert blocks with memory operations (without additional care)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648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572000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if (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cond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)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pPr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else</a:t>
            </a:r>
          </a:p>
          <a:p>
            <a:pPr lvl="1">
              <a:buNone/>
            </a:pP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chemeClr val="accent4"/>
                </a:solidFill>
                <a:latin typeface="Courier"/>
                <a:cs typeface="Courier"/>
              </a:rPr>
              <a:t>]=0;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1A5975-9E11-DA49-9E2A-CEC717AC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133600"/>
            <a:ext cx="3067050" cy="35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518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in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a value needed by one instance of the loop is written by another instance, can create cyclic dependence. </a:t>
            </a:r>
          </a:p>
          <a:p>
            <a:pPr>
              <a:buNone/>
            </a:pPr>
            <a:r>
              <a:rPr lang="en-US" dirty="0">
                <a:cs typeface="Courier"/>
                <a:sym typeface="Wingdings"/>
              </a:rPr>
              <a:t>	</a:t>
            </a:r>
            <a:r>
              <a:rPr lang="en-US" dirty="0" err="1">
                <a:cs typeface="Courier"/>
                <a:sym typeface="Wingdings"/>
              </a:rPr>
              <a:t></a:t>
            </a:r>
            <a:r>
              <a:rPr lang="en-US" dirty="0">
                <a:cs typeface="Courier"/>
                <a:sym typeface="Wingdings"/>
              </a:rPr>
              <a:t> limit parallelism (pipeline II)</a:t>
            </a:r>
            <a:r>
              <a:rPr lang="en-US" dirty="0">
                <a:cs typeface="Courier"/>
              </a:rPr>
              <a:t> 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5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Arrays as Memory Banks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114800"/>
          </a:xfrm>
        </p:spPr>
        <p:txBody>
          <a:bodyPr/>
          <a:lstStyle/>
          <a:p>
            <a:r>
              <a:rPr lang="en-US" dirty="0"/>
              <a:t>If single memory has only one port</a:t>
            </a:r>
          </a:p>
          <a:p>
            <a:pPr lvl="1"/>
            <a:r>
              <a:rPr lang="en-US" dirty="0"/>
              <a:t>Can perform only one memory operation per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II if a, b, c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all in </a:t>
            </a:r>
            <a:r>
              <a:rPr lang="en-US" dirty="0" err="1">
                <a:solidFill>
                  <a:srgbClr val="FF6600"/>
                </a:solidFill>
              </a:rPr>
              <a:t>bigmem</a:t>
            </a:r>
            <a:r>
              <a:rPr lang="en-US" dirty="0">
                <a:solidFill>
                  <a:srgbClr val="FF6600"/>
                </a:solidFill>
              </a:rPr>
              <a:t>? 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for (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=0;i&lt;1024;i++)</a:t>
            </a:r>
          </a:p>
          <a:p>
            <a:pPr lvl="1">
              <a:buNone/>
            </a:pP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b[i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04D82E-275D-0B4B-A36A-18780FDAD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996" y="2985094"/>
            <a:ext cx="1905000" cy="35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04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r>
              <a:rPr lang="en-US" dirty="0"/>
              <a:t>Dependence in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Dependence distance same as </a:t>
            </a:r>
          </a:p>
          <a:p>
            <a:pPr>
              <a:buNone/>
            </a:pPr>
            <a:r>
              <a:rPr lang="en-US" dirty="0">
                <a:cs typeface="Courier"/>
              </a:rPr>
              <a:t> # registers in cycle.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6" name="Picture 5" descr="loop_depend_yi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10400" y="457200"/>
            <a:ext cx="1752600" cy="2852271"/>
          </a:xfrm>
          <a:prstGeom prst="rect">
            <a:avLst/>
          </a:prstGeom>
        </p:spPr>
      </p:pic>
      <p:pic>
        <p:nvPicPr>
          <p:cNvPr id="7" name="Picture 6" descr="loop_depend_yi-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705600" y="3657600"/>
            <a:ext cx="1828800" cy="297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876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]*Y[i-1]+Y[i-2];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</a:t>
            </a:r>
            <a:r>
              <a:rPr lang="en-US" dirty="0" err="1">
                <a:latin typeface="Courier"/>
                <a:cs typeface="Courier"/>
              </a:rPr>
              <a:t>Y[b[i</a:t>
            </a:r>
            <a:r>
              <a:rPr lang="en-US" dirty="0">
                <a:latin typeface="Courier"/>
                <a:cs typeface="Courier"/>
              </a:rPr>
              <a:t>]];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data-dependent, forced to </a:t>
            </a:r>
            <a:r>
              <a:rPr lang="en-US" dirty="0" err="1">
                <a:cs typeface="Courier"/>
              </a:rPr>
              <a:t>sequentialize</a:t>
            </a:r>
            <a:r>
              <a:rPr lang="en-US" dirty="0">
                <a:cs typeface="Courier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7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]*Y[i-1]+Y[i-2];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]*Y[2*i+3];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linear, aggressive compliers may be able to resolve.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998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 Fixed/Predictable?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latin typeface="Courier"/>
                <a:cs typeface="Courier"/>
              </a:rPr>
              <a:t>for(i</a:t>
            </a:r>
            <a:r>
              <a:rPr lang="en-US" dirty="0">
                <a:latin typeface="Courier"/>
                <a:cs typeface="Courier"/>
              </a:rPr>
              <a:t>=0;i&lt;</a:t>
            </a:r>
            <a:r>
              <a:rPr lang="en-US" dirty="0" err="1">
                <a:latin typeface="Courier"/>
                <a:cs typeface="Courier"/>
              </a:rPr>
              <a:t>K;i</a:t>
            </a:r>
            <a:r>
              <a:rPr lang="en-US" dirty="0">
                <a:latin typeface="Courier"/>
                <a:cs typeface="Courier"/>
              </a:rPr>
              <a:t>++)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 </a:t>
            </a:r>
            <a:r>
              <a:rPr lang="en-US" dirty="0" err="1">
                <a:latin typeface="Courier"/>
                <a:cs typeface="Courier"/>
              </a:rPr>
              <a:t>Y[i</a:t>
            </a:r>
            <a:r>
              <a:rPr lang="en-US" dirty="0">
                <a:latin typeface="Courier"/>
                <a:cs typeface="Courier"/>
              </a:rPr>
              <a:t>]=</a:t>
            </a:r>
          </a:p>
          <a:p>
            <a:pPr>
              <a:buNone/>
            </a:pP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a[i</a:t>
            </a:r>
            <a:r>
              <a:rPr lang="en-US" dirty="0">
                <a:latin typeface="Courier"/>
                <a:cs typeface="Courier"/>
              </a:rPr>
              <a:t>]*</a:t>
            </a:r>
            <a:r>
              <a:rPr lang="en-US" dirty="0" err="1">
                <a:latin typeface="Courier"/>
                <a:cs typeface="Courier"/>
              </a:rPr>
              <a:t>Y[ceil(sqrt(i</a:t>
            </a:r>
            <a:r>
              <a:rPr lang="en-US" dirty="0">
                <a:latin typeface="Courier"/>
                <a:cs typeface="Courier"/>
              </a:rPr>
              <a:t>)*sin(2i))];</a:t>
            </a: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>
                <a:cs typeface="Courier"/>
              </a:rPr>
              <a:t>If dependence too complicated, compiler not solve and will force sequential execution.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370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/>
              <a:t>Can specify HW computation in C</a:t>
            </a:r>
          </a:p>
          <a:p>
            <a:r>
              <a:rPr lang="en-US" dirty="0"/>
              <a:t>Create streaming operations</a:t>
            </a:r>
          </a:p>
          <a:p>
            <a:pPr lvl="1"/>
            <a:r>
              <a:rPr lang="en-US" dirty="0"/>
              <a:t>Run on processor or FPGA</a:t>
            </a:r>
          </a:p>
          <a:p>
            <a:r>
              <a:rPr lang="en-US" dirty="0" err="1"/>
              <a:t>Vivado</a:t>
            </a:r>
            <a:r>
              <a:rPr lang="en-US" dirty="0"/>
              <a:t> HLS gives control over how map to hardware</a:t>
            </a:r>
          </a:p>
          <a:p>
            <a:pPr lvl="1"/>
            <a:r>
              <a:rPr lang="en-US" dirty="0"/>
              <a:t>Area-time point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95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7136" y="-1143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644" y="1143000"/>
            <a:ext cx="8787384" cy="5003292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</a:t>
            </a:r>
          </a:p>
          <a:p>
            <a:r>
              <a:rPr lang="en-US" dirty="0">
                <a:sym typeface="Wingdings"/>
              </a:rPr>
              <a:t>Reading for Wednesday</a:t>
            </a:r>
          </a:p>
          <a:p>
            <a:pPr lvl="1"/>
            <a:r>
              <a:rPr lang="en-US" dirty="0">
                <a:sym typeface="Wingdings"/>
              </a:rPr>
              <a:t>on web and Zynq book </a:t>
            </a:r>
          </a:p>
          <a:p>
            <a:r>
              <a:rPr lang="en-US" dirty="0">
                <a:sym typeface="Wingdings"/>
              </a:rPr>
              <a:t>HW5 due Friday</a:t>
            </a:r>
          </a:p>
          <a:p>
            <a:pPr lvl="1"/>
            <a:r>
              <a:rPr lang="en-US" sz="2000" dirty="0">
                <a:sym typeface="Wingdings"/>
              </a:rPr>
              <a:t>Start early; require slow builds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59811</TotalTime>
  <Words>4043</Words>
  <Application>Microsoft Macintosh PowerPoint</Application>
  <PresentationFormat>On-screen Show (4:3)</PresentationFormat>
  <Paragraphs>747</Paragraphs>
  <Slides>95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9" baseType="lpstr">
      <vt:lpstr>Arial</vt:lpstr>
      <vt:lpstr>Courier</vt:lpstr>
      <vt:lpstr>Times New Roman</vt:lpstr>
      <vt:lpstr>Blank Presentation</vt:lpstr>
      <vt:lpstr>ESE5320: System-on-a-Chip Architecture</vt:lpstr>
      <vt:lpstr>Midterm</vt:lpstr>
      <vt:lpstr>Previously</vt:lpstr>
      <vt:lpstr>Today</vt:lpstr>
      <vt:lpstr>Message</vt:lpstr>
      <vt:lpstr>Three Perspectives</vt:lpstr>
      <vt:lpstr>Arrays and Memories</vt:lpstr>
      <vt:lpstr>Loop Interpretations</vt:lpstr>
      <vt:lpstr>Arrays as Memory Banks</vt:lpstr>
      <vt:lpstr>Arrays as Memory Banks</vt:lpstr>
      <vt:lpstr>Physical Memory Port as Limited Shared Resource</vt:lpstr>
      <vt:lpstr>Arrays as things to put in Memory Banks</vt:lpstr>
      <vt:lpstr>Arrays as Local Memory</vt:lpstr>
      <vt:lpstr>Arrays as Inputs and Outputs</vt:lpstr>
      <vt:lpstr>Array Interpretations</vt:lpstr>
      <vt:lpstr>C Memory Model</vt:lpstr>
      <vt:lpstr>Challenge: C Memory Model</vt:lpstr>
      <vt:lpstr>C Memory/Pointer Sequentialization</vt:lpstr>
      <vt:lpstr>C Memory/Pointer Sequentialization</vt:lpstr>
      <vt:lpstr>C Memory/Pointer Sequentialization</vt:lpstr>
      <vt:lpstr>Consequence</vt:lpstr>
      <vt:lpstr>More at end of lecture</vt:lpstr>
      <vt:lpstr>Vivado HLS Mapping Control: Compute Parallelism  Loops, Dataflow</vt:lpstr>
      <vt:lpstr>Dataflow Graph</vt:lpstr>
      <vt:lpstr>Define: Pragma</vt:lpstr>
      <vt:lpstr>Vivado HLS Pragma DATAFLOW</vt:lpstr>
      <vt:lpstr>Dataflow with Arrays</vt:lpstr>
      <vt:lpstr>Streamable</vt:lpstr>
      <vt:lpstr>Cannot Stream Input</vt:lpstr>
      <vt:lpstr>Streamable?</vt:lpstr>
      <vt:lpstr>Vivado HLS Pragma DATAFLOW</vt:lpstr>
      <vt:lpstr>Streaming Operations</vt:lpstr>
      <vt:lpstr>PowerPoint Presentation</vt:lpstr>
      <vt:lpstr>stream_filter Pipeline</vt:lpstr>
      <vt:lpstr>Dataflow Streaming</vt:lpstr>
      <vt:lpstr>Between  Loops </vt:lpstr>
      <vt:lpstr>Vivado HLS Pragma PIPELINE</vt:lpstr>
      <vt:lpstr>PowerPoint Presentation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Dataflow and Pipelining</vt:lpstr>
      <vt:lpstr>Compare Cases</vt:lpstr>
      <vt:lpstr>Compare Cases</vt:lpstr>
      <vt:lpstr>Unroll</vt:lpstr>
      <vt:lpstr>Vivado HLS Pragma UNROLL</vt:lpstr>
      <vt:lpstr>PowerPoint Presentation</vt:lpstr>
      <vt:lpstr>With Pipelining</vt:lpstr>
      <vt:lpstr>Dataflow, Unrolling, &amp; Pipelining</vt:lpstr>
      <vt:lpstr>Vivado HLS Pragma INLINE</vt:lpstr>
      <vt:lpstr>Vivado HLS Mapping Control: Memories</vt:lpstr>
      <vt:lpstr>Zynq BRAM</vt:lpstr>
      <vt:lpstr>Vivado HLS Pragma ARRAY_PARTITION</vt:lpstr>
      <vt:lpstr>Memory Bottleneck Example</vt:lpstr>
      <vt:lpstr>Array Partition</vt:lpstr>
      <vt:lpstr>Array Partition Example</vt:lpstr>
      <vt:lpstr>Vivado HLS Pragma ARRAY_RESHAPE</vt:lpstr>
      <vt:lpstr>PowerPoint Presentation</vt:lpstr>
      <vt:lpstr>PowerPoint Presentation</vt:lpstr>
      <vt:lpstr>Array Reshape Example</vt:lpstr>
      <vt:lpstr>Loop Interpretations</vt:lpstr>
      <vt:lpstr>HLS Pragma Summary</vt:lpstr>
      <vt:lpstr>Memory Allocation Part 4</vt:lpstr>
      <vt:lpstr>Demand for malloc()</vt:lpstr>
      <vt:lpstr>Hardware Memory</vt:lpstr>
      <vt:lpstr>No malloc()</vt:lpstr>
      <vt:lpstr>Pointer Passing</vt:lpstr>
      <vt:lpstr>Pointer Passing</vt:lpstr>
      <vt:lpstr>Pointer Passing Interpretations</vt:lpstr>
      <vt:lpstr>Pointer Passing</vt:lpstr>
      <vt:lpstr>Pointer Passing</vt:lpstr>
      <vt:lpstr>Avoid Pointer Passing</vt:lpstr>
      <vt:lpstr>Memory Sequentialization and Data Dependencies Part 5</vt:lpstr>
      <vt:lpstr>Example</vt:lpstr>
      <vt:lpstr>Memory Operation Challenge</vt:lpstr>
      <vt:lpstr>C Memory Consequence</vt:lpstr>
      <vt:lpstr>Forcing Sequencing</vt:lpstr>
      <vt:lpstr>Scheduled Memory Operations</vt:lpstr>
      <vt:lpstr>Hardware/Parallelism Challenge</vt:lpstr>
      <vt:lpstr>Mux Conversion and Memory</vt:lpstr>
      <vt:lpstr>Mux Conversion and Memory</vt:lpstr>
      <vt:lpstr>Mux Conversion and Memory</vt:lpstr>
      <vt:lpstr>Conditions and Memory</vt:lpstr>
      <vt:lpstr>Dependence in Loops</vt:lpstr>
      <vt:lpstr>Dependence in Loops</vt:lpstr>
      <vt:lpstr>Dependence Fixed/Predictable?</vt:lpstr>
      <vt:lpstr>Dependence Fixed/Predictable?</vt:lpstr>
      <vt:lpstr>Dependence Fixed/Predictable?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282</cp:revision>
  <cp:lastPrinted>2022-10-10T16:02:48Z</cp:lastPrinted>
  <dcterms:created xsi:type="dcterms:W3CDTF">2017-10-03T13:20:38Z</dcterms:created>
  <dcterms:modified xsi:type="dcterms:W3CDTF">2022-10-10T16:02:51Z</dcterms:modified>
</cp:coreProperties>
</file>