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381" r:id="rId2"/>
    <p:sldId id="382" r:id="rId3"/>
    <p:sldId id="383" r:id="rId4"/>
    <p:sldId id="558" r:id="rId5"/>
    <p:sldId id="559" r:id="rId6"/>
    <p:sldId id="428" r:id="rId7"/>
    <p:sldId id="560" r:id="rId8"/>
    <p:sldId id="561" r:id="rId9"/>
    <p:sldId id="430" r:id="rId10"/>
    <p:sldId id="549" r:id="rId11"/>
    <p:sldId id="574" r:id="rId12"/>
    <p:sldId id="573" r:id="rId13"/>
    <p:sldId id="433" r:id="rId14"/>
    <p:sldId id="625" r:id="rId15"/>
    <p:sldId id="624" r:id="rId16"/>
    <p:sldId id="623" r:id="rId17"/>
    <p:sldId id="622" r:id="rId18"/>
    <p:sldId id="621" r:id="rId19"/>
    <p:sldId id="620" r:id="rId20"/>
    <p:sldId id="614" r:id="rId21"/>
    <p:sldId id="619" r:id="rId22"/>
    <p:sldId id="618" r:id="rId23"/>
    <p:sldId id="617" r:id="rId24"/>
    <p:sldId id="616" r:id="rId25"/>
    <p:sldId id="615" r:id="rId26"/>
    <p:sldId id="612" r:id="rId27"/>
    <p:sldId id="613" r:id="rId28"/>
    <p:sldId id="610" r:id="rId29"/>
    <p:sldId id="443" r:id="rId30"/>
    <p:sldId id="442" r:id="rId31"/>
    <p:sldId id="607" r:id="rId32"/>
    <p:sldId id="609" r:id="rId33"/>
    <p:sldId id="626" r:id="rId34"/>
    <p:sldId id="608" r:id="rId35"/>
    <p:sldId id="605" r:id="rId36"/>
    <p:sldId id="606" r:id="rId37"/>
    <p:sldId id="627" r:id="rId38"/>
    <p:sldId id="446" r:id="rId39"/>
    <p:sldId id="447" r:id="rId40"/>
    <p:sldId id="523" r:id="rId41"/>
    <p:sldId id="600" r:id="rId42"/>
    <p:sldId id="563" r:id="rId43"/>
    <p:sldId id="426" r:id="rId44"/>
    <p:sldId id="586" r:id="rId45"/>
    <p:sldId id="420" r:id="rId46"/>
    <p:sldId id="421" r:id="rId47"/>
    <p:sldId id="449" r:id="rId48"/>
    <p:sldId id="472" r:id="rId49"/>
    <p:sldId id="524" r:id="rId50"/>
    <p:sldId id="525" r:id="rId51"/>
    <p:sldId id="473" r:id="rId52"/>
    <p:sldId id="474" r:id="rId53"/>
    <p:sldId id="526" r:id="rId54"/>
    <p:sldId id="475" r:id="rId55"/>
    <p:sldId id="527" r:id="rId56"/>
    <p:sldId id="476" r:id="rId57"/>
    <p:sldId id="529" r:id="rId58"/>
    <p:sldId id="454" r:id="rId59"/>
    <p:sldId id="528" r:id="rId60"/>
    <p:sldId id="495" r:id="rId61"/>
    <p:sldId id="496" r:id="rId62"/>
    <p:sldId id="497" r:id="rId63"/>
    <p:sldId id="498" r:id="rId64"/>
    <p:sldId id="499" r:id="rId65"/>
    <p:sldId id="593" r:id="rId66"/>
    <p:sldId id="544" r:id="rId67"/>
    <p:sldId id="557" r:id="rId68"/>
    <p:sldId id="548" r:id="rId69"/>
    <p:sldId id="546" r:id="rId70"/>
    <p:sldId id="572" r:id="rId71"/>
    <p:sldId id="564" r:id="rId72"/>
    <p:sldId id="589" r:id="rId73"/>
    <p:sldId id="577" r:id="rId74"/>
    <p:sldId id="590" r:id="rId75"/>
    <p:sldId id="591" r:id="rId76"/>
    <p:sldId id="594" r:id="rId77"/>
    <p:sldId id="587" r:id="rId78"/>
    <p:sldId id="547" r:id="rId79"/>
    <p:sldId id="595" r:id="rId80"/>
    <p:sldId id="565" r:id="rId81"/>
    <p:sldId id="592" r:id="rId82"/>
    <p:sldId id="599" r:id="rId83"/>
    <p:sldId id="628" r:id="rId84"/>
    <p:sldId id="450" r:id="rId85"/>
    <p:sldId id="455" r:id="rId86"/>
    <p:sldId id="457" r:id="rId87"/>
    <p:sldId id="477" r:id="rId88"/>
    <p:sldId id="530" r:id="rId89"/>
    <p:sldId id="478" r:id="rId90"/>
    <p:sldId id="570" r:id="rId91"/>
    <p:sldId id="384" r:id="rId92"/>
    <p:sldId id="300" r:id="rId9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BF00FA"/>
    <a:srgbClr val="0099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81" autoAdjust="0"/>
    <p:restoredTop sz="94785" autoAdjust="0"/>
  </p:normalViewPr>
  <p:slideViewPr>
    <p:cSldViewPr>
      <p:cViewPr varScale="1">
        <p:scale>
          <a:sx n="102" d="100"/>
          <a:sy n="102" d="100"/>
        </p:scale>
        <p:origin x="184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92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-black-tree-set-1-introduction-2/" TargetMode="External"/><Relationship Id="rId2" Type="http://schemas.openxmlformats.org/officeDocument/2006/relationships/hyperlink" Target="https://en.wikipedia.org/wiki/Red&#8211;black_tre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Oct. 31,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LZW, Associative Maps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152400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7620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ir,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n,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re, Tuesday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Generalize: Store things with common prefix together</a:t>
            </a:r>
          </a:p>
          <a:p>
            <a:pPr lvl="2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</a:t>
            </a:r>
            <a:r>
              <a:rPr lang="en-US" dirty="0">
                <a:solidFill>
                  <a:schemeClr val="accent2"/>
                </a:solidFill>
              </a:rPr>
              <a:t>fixed</a:t>
            </a:r>
            <a:r>
              <a:rPr lang="en-US" dirty="0"/>
              <a:t>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  <a:endParaRPr lang="en-US" strike="sngStrike" dirty="0"/>
          </a:p>
          <a:p>
            <a:pPr lvl="1"/>
            <a:r>
              <a:rPr lang="en-US" dirty="0"/>
              <a:t>Dictionary entry </a:t>
            </a:r>
          </a:p>
          <a:p>
            <a:pPr lvl="2"/>
            <a:r>
              <a:rPr lang="en-US" dirty="0"/>
              <a:t>Named sequentially by insertion</a:t>
            </a:r>
          </a:p>
          <a:p>
            <a:r>
              <a:rPr lang="en-US" dirty="0"/>
              <a:t>Extend tree (dictionary)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96509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2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01396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32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34121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0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78243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266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80013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57524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9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FPGA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Tree (Part 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06292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6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7056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6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20810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31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57457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81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04714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30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51284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18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06860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68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27827"/>
              </p:ext>
            </p:extLst>
          </p:nvPr>
        </p:nvGraphicFramePr>
        <p:xfrm>
          <a:off x="1556083" y="949960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40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6544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r>
              <a:rPr lang="en-US" dirty="0"/>
              <a:t>I AM SAM SAM I 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4DEF36-410D-BB48-AFA8-A146972D79B5}"/>
              </a:ext>
            </a:extLst>
          </p:cNvPr>
          <p:cNvSpPr/>
          <p:nvPr/>
        </p:nvSpPr>
        <p:spPr bwMode="auto">
          <a:xfrm>
            <a:off x="8089557" y="2056987"/>
            <a:ext cx="851053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3D75A0-D91A-C74F-9BEB-F31C71094083}"/>
              </a:ext>
            </a:extLst>
          </p:cNvPr>
          <p:cNvSpPr/>
          <p:nvPr/>
        </p:nvSpPr>
        <p:spPr bwMode="auto">
          <a:xfrm>
            <a:off x="8046805" y="3058983"/>
            <a:ext cx="964858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258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D41C39-537D-B445-86BD-5846479151C3}"/>
              </a:ext>
            </a:extLst>
          </p:cNvPr>
          <p:cNvSpPr/>
          <p:nvPr/>
        </p:nvSpPr>
        <p:spPr bwMode="auto">
          <a:xfrm>
            <a:off x="8010474" y="4191680"/>
            <a:ext cx="964858" cy="7591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3F3F76-7BE2-5C4E-9FAC-6A676A1F0A04}"/>
              </a:ext>
            </a:extLst>
          </p:cNvPr>
          <p:cNvCxnSpPr>
            <a:stCxn id="6" idx="4"/>
            <a:endCxn id="8" idx="0"/>
          </p:cNvCxnSpPr>
          <p:nvPr/>
        </p:nvCxnSpPr>
        <p:spPr bwMode="auto">
          <a:xfrm>
            <a:off x="8515084" y="2616062"/>
            <a:ext cx="14150" cy="4429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ABF8CF-D5AD-3D43-AE20-8DC6B8901A4B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 flipH="1">
            <a:off x="8492903" y="3633129"/>
            <a:ext cx="36331" cy="558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973EE-7B76-CC4B-9009-51FB671B8C6B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8515084" y="1557226"/>
            <a:ext cx="0" cy="49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1DA6FF-30BF-F241-BA12-8DDADEC9FADB}"/>
              </a:ext>
            </a:extLst>
          </p:cNvPr>
          <p:cNvSpPr txBox="1"/>
          <p:nvPr/>
        </p:nvSpPr>
        <p:spPr>
          <a:xfrm>
            <a:off x="8567848" y="152502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32FBB-8EE8-3249-8BBC-0B54B2166F6C}"/>
              </a:ext>
            </a:extLst>
          </p:cNvPr>
          <p:cNvSpPr txBox="1"/>
          <p:nvPr/>
        </p:nvSpPr>
        <p:spPr>
          <a:xfrm>
            <a:off x="8586858" y="254362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8619E-C793-784F-9AA0-65162715F5D7}"/>
              </a:ext>
            </a:extLst>
          </p:cNvPr>
          <p:cNvSpPr txBox="1"/>
          <p:nvPr/>
        </p:nvSpPr>
        <p:spPr>
          <a:xfrm>
            <a:off x="8586858" y="36331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spc</a:t>
            </a:r>
            <a:endParaRPr lang="en-US" dirty="0"/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EE644BB8-4A51-1C4A-AEC7-E269D250D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7885"/>
              </p:ext>
            </p:extLst>
          </p:nvPr>
        </p:nvGraphicFramePr>
        <p:xfrm>
          <a:off x="185852" y="948041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8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insertion order</a:t>
            </a:r>
          </a:p>
          <a:p>
            <a:r>
              <a:rPr lang="en-US" dirty="0"/>
              <a:t>c is a character</a:t>
            </a:r>
          </a:p>
          <a:p>
            <a:r>
              <a:rPr lang="en-US" dirty="0"/>
              <a:t>Encode[x][c] holds the next tree node that extends tree node x by symbol c</a:t>
            </a:r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>
                <a:sym typeface="Wingdings"/>
              </a:rPr>
              <a:t>Can adaptively compress data using recurring substrings</a:t>
            </a:r>
          </a:p>
          <a:p>
            <a:r>
              <a:rPr lang="en-US" dirty="0"/>
              <a:t>Rich design space for Maps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ESE5320 Fall 2022 --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ESE5320 Fall 2022 --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71F7-CCD6-1E42-90FA-995FD18115F9}"/>
              </a:ext>
            </a:extLst>
          </p:cNvPr>
          <p:cNvSpPr/>
          <p:nvPr/>
        </p:nvSpPr>
        <p:spPr bwMode="auto">
          <a:xfrm>
            <a:off x="762000" y="3402273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3FC7D-085F-C24D-9273-FB251A7DA552}"/>
              </a:ext>
            </a:extLst>
          </p:cNvPr>
          <p:cNvSpPr txBox="1"/>
          <p:nvPr/>
        </p:nvSpPr>
        <p:spPr>
          <a:xfrm>
            <a:off x="7772400" y="3021273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+mn-lt"/>
              </a:rPr>
              <a:t>Follow</a:t>
            </a:r>
          </a:p>
          <a:p>
            <a:r>
              <a:rPr lang="en-US" dirty="0">
                <a:solidFill>
                  <a:srgbClr val="009900"/>
                </a:solidFill>
                <a:latin typeface="+mn-lt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357616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ESE5320 Fall 2022 --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71F7-CCD6-1E42-90FA-995FD18115F9}"/>
              </a:ext>
            </a:extLst>
          </p:cNvPr>
          <p:cNvSpPr/>
          <p:nvPr/>
        </p:nvSpPr>
        <p:spPr bwMode="auto">
          <a:xfrm>
            <a:off x="762000" y="3402273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905389-031C-1A48-B77C-22A3811C8926}"/>
              </a:ext>
            </a:extLst>
          </p:cNvPr>
          <p:cNvSpPr/>
          <p:nvPr/>
        </p:nvSpPr>
        <p:spPr bwMode="auto">
          <a:xfrm>
            <a:off x="8089557" y="2056987"/>
            <a:ext cx="851053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C133BD-4014-3345-8597-D5E1DC74A888}"/>
              </a:ext>
            </a:extLst>
          </p:cNvPr>
          <p:cNvSpPr/>
          <p:nvPr/>
        </p:nvSpPr>
        <p:spPr bwMode="auto">
          <a:xfrm>
            <a:off x="8046805" y="3058983"/>
            <a:ext cx="964858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258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95587-2476-5546-8D81-86CBA35CB0DC}"/>
              </a:ext>
            </a:extLst>
          </p:cNvPr>
          <p:cNvSpPr/>
          <p:nvPr/>
        </p:nvSpPr>
        <p:spPr bwMode="auto">
          <a:xfrm>
            <a:off x="8010474" y="4191680"/>
            <a:ext cx="964858" cy="7591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C13AD7-4207-AE46-8914-B0ED903945F2}"/>
              </a:ext>
            </a:extLst>
          </p:cNvPr>
          <p:cNvCxnSpPr>
            <a:stCxn id="9" idx="4"/>
            <a:endCxn id="10" idx="0"/>
          </p:cNvCxnSpPr>
          <p:nvPr/>
        </p:nvCxnSpPr>
        <p:spPr bwMode="auto">
          <a:xfrm>
            <a:off x="8515084" y="2616062"/>
            <a:ext cx="14150" cy="4429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C95FE8-630A-7A43-8DC4-34B14A8812AC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8492903" y="3633129"/>
            <a:ext cx="36331" cy="558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C3CAC4-5C26-B748-84FA-0503946701E0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8515084" y="1557226"/>
            <a:ext cx="0" cy="49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54DFBC-F80D-D64D-BCC9-7617B12AC225}"/>
              </a:ext>
            </a:extLst>
          </p:cNvPr>
          <p:cNvSpPr txBox="1"/>
          <p:nvPr/>
        </p:nvSpPr>
        <p:spPr>
          <a:xfrm>
            <a:off x="8567848" y="152502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403BF-C07B-504A-A379-96EEEDA27307}"/>
              </a:ext>
            </a:extLst>
          </p:cNvPr>
          <p:cNvSpPr txBox="1"/>
          <p:nvPr/>
        </p:nvSpPr>
        <p:spPr>
          <a:xfrm>
            <a:off x="8586858" y="254362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AB8603-3903-0E48-AA88-E7A4C099436D}"/>
              </a:ext>
            </a:extLst>
          </p:cNvPr>
          <p:cNvSpPr txBox="1"/>
          <p:nvPr/>
        </p:nvSpPr>
        <p:spPr>
          <a:xfrm>
            <a:off x="8586858" y="36331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18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50508"/>
              </p:ext>
            </p:extLst>
          </p:nvPr>
        </p:nvGraphicFramePr>
        <p:xfrm>
          <a:off x="1556083" y="949960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14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ESE5320 Fall 2022 --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A4DDD-00F0-7C4F-B8E0-6835801D12B1}"/>
              </a:ext>
            </a:extLst>
          </p:cNvPr>
          <p:cNvSpPr txBox="1"/>
          <p:nvPr/>
        </p:nvSpPr>
        <p:spPr>
          <a:xfrm>
            <a:off x="6304875" y="4303690"/>
            <a:ext cx="29915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much work per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character 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to encode?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Hint: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always go thru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     tree loop at least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     once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6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6F72-08D3-194D-9280-B3A9DCCD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6A5F-11DE-B040-91BC-D8F478B5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1708"/>
            <a:ext cx="8305800" cy="4114800"/>
          </a:xfrm>
        </p:spPr>
        <p:txBody>
          <a:bodyPr/>
          <a:lstStyle/>
          <a:p>
            <a:r>
              <a:rPr lang="en-US" dirty="0"/>
              <a:t>In Part 3 will talk about higher-level maps</a:t>
            </a:r>
          </a:p>
          <a:p>
            <a:r>
              <a:rPr lang="en-US" dirty="0"/>
              <a:t>Version of encode/decode in </a:t>
            </a:r>
          </a:p>
          <a:p>
            <a:pPr lvl="1"/>
            <a:r>
              <a:rPr lang="en-US" dirty="0"/>
              <a:t>Geeks-for-Geeks description</a:t>
            </a:r>
          </a:p>
          <a:p>
            <a:pPr lvl="1"/>
            <a:r>
              <a:rPr lang="en-US" dirty="0"/>
              <a:t>Decoder we provide</a:t>
            </a:r>
          </a:p>
          <a:p>
            <a:r>
              <a:rPr lang="en-US" dirty="0"/>
              <a:t>Based on Maps of strings</a:t>
            </a:r>
          </a:p>
          <a:p>
            <a:pPr lvl="1"/>
            <a:r>
              <a:rPr lang="en-US" dirty="0"/>
              <a:t>Simpler to state</a:t>
            </a:r>
          </a:p>
          <a:p>
            <a:pPr lvl="1"/>
            <a:r>
              <a:rPr lang="en-US" dirty="0"/>
              <a:t>Likely not O(1) per symbol</a:t>
            </a:r>
          </a:p>
          <a:p>
            <a:pPr lvl="1"/>
            <a:r>
              <a:rPr lang="en-US" dirty="0"/>
              <a:t>More expensive implementation in hardware</a:t>
            </a:r>
          </a:p>
          <a:p>
            <a:pPr lvl="2"/>
            <a:r>
              <a:rPr lang="en-US" dirty="0"/>
              <a:t>Version here better for simple hardware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A385-E53C-484A-ACD2-FD188B95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DC284-A111-1644-A07F-BD38EC0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Algorithm with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71011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 initialized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x=String(input[</a:t>
            </a:r>
            <a:r>
              <a:rPr lang="en-US" sz="2800" dirty="0" err="1"/>
              <a:t>curr</a:t>
            </a:r>
            <a:r>
              <a:rPr lang="en-US" sz="2800" dirty="0"/>
              <a:t>]); </a:t>
            </a:r>
          </a:p>
          <a:p>
            <a:pPr>
              <a:buNone/>
            </a:pPr>
            <a:r>
              <a:rPr lang="en-US" sz="2800" dirty="0"/>
              <a:t>   while(</a:t>
            </a:r>
            <a:r>
              <a:rPr lang="en-US" sz="2800" dirty="0" err="1"/>
              <a:t>dict.lookup</a:t>
            </a:r>
            <a:r>
              <a:rPr lang="en-US" sz="2800" dirty="0"/>
              <a:t>(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])!=NONE) </a:t>
            </a:r>
          </a:p>
          <a:p>
            <a:pPr>
              <a:buNone/>
            </a:pPr>
            <a:r>
              <a:rPr lang="en-US" sz="2800" dirty="0"/>
              <a:t>       x=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</a:t>
            </a:r>
            <a:r>
              <a:rPr lang="en-US" sz="2800" dirty="0" err="1"/>
              <a:t>dic.lookup</a:t>
            </a:r>
            <a:r>
              <a:rPr lang="en-US" sz="2800" dirty="0"/>
              <a:t>(x);</a:t>
            </a:r>
          </a:p>
          <a:p>
            <a:pPr>
              <a:buNone/>
            </a:pPr>
            <a:r>
              <a:rPr lang="en-US" sz="2800" dirty="0"/>
              <a:t>   </a:t>
            </a:r>
            <a:r>
              <a:rPr lang="en-US" sz="2800" dirty="0" err="1"/>
              <a:t>dict.insert</a:t>
            </a:r>
            <a:r>
              <a:rPr lang="en-US" sz="2800" dirty="0"/>
              <a:t>(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],</a:t>
            </a:r>
            <a:r>
              <a:rPr lang="en-US" sz="2800" dirty="0" err="1"/>
              <a:t>nextdict</a:t>
            </a:r>
            <a:r>
              <a:rPr lang="en-US" sz="2800" dirty="0"/>
              <a:t>++);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ESE5320 Fall 2022 --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12647"/>
              </p:ext>
            </p:extLst>
          </p:nvPr>
        </p:nvGraphicFramePr>
        <p:xfrm>
          <a:off x="1556083" y="949960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r>
                        <a:rPr lang="en-US" dirty="0"/>
                        <a:t> 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526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SIZE is total number of positions.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How many characters process?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Maximum number of insertions per character processed?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If 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</a:t>
            </a:r>
            <a:br>
              <a:rPr lang="en-US" dirty="0"/>
            </a:br>
            <a:r>
              <a:rPr lang="en-US" dirty="0"/>
              <a:t>LZW Compression</a:t>
            </a:r>
            <a:br>
              <a:rPr lang="en-US" dirty="0"/>
            </a:br>
            <a:r>
              <a:rPr lang="en-US" dirty="0"/>
              <a:t>Lempel-Ziv-Welch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5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12b key (1.5B)</a:t>
            </a:r>
          </a:p>
          <a:p>
            <a:pPr lvl="1"/>
            <a:r>
              <a:rPr lang="en-US" dirty="0"/>
              <a:t>Need 1.5*4096*256= 384*4KB </a:t>
            </a:r>
            <a:br>
              <a:rPr lang="en-US" dirty="0"/>
            </a:br>
            <a:r>
              <a:rPr lang="en-US" dirty="0"/>
              <a:t>                                     = 384 BRAMs</a:t>
            </a:r>
          </a:p>
          <a:p>
            <a:pPr lvl="1"/>
            <a:r>
              <a:rPr lang="en-US" dirty="0"/>
              <a:t>1 comparison and lookup per byte</a:t>
            </a:r>
          </a:p>
          <a:p>
            <a:pPr lvl="1"/>
            <a:r>
              <a:rPr lang="en-US" dirty="0"/>
              <a:t>(maybe should be SIZE+256)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21D1-DDAC-FD4B-B293-E53C8BAF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255B-22D9-1145-BD70-01355FA1B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from Day 15</a:t>
            </a:r>
          </a:p>
          <a:p>
            <a:pPr lvl="1"/>
            <a:r>
              <a:rPr lang="en-US" dirty="0"/>
              <a:t>Optimized implementations tend to be more complex</a:t>
            </a:r>
          </a:p>
          <a:p>
            <a:pPr lvl="1"/>
            <a:r>
              <a:rPr lang="en-US" dirty="0"/>
              <a:t>Seeing examples of that today…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70533-0DB5-D743-8055-382C7EBD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E063-946E-1C43-9C71-EB7DB558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28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8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947985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EC80-1022-5143-8DA9-08024DCF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6DFA-0127-0E44-A9EE-DDFEFAC6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for deduplication</a:t>
            </a:r>
          </a:p>
          <a:p>
            <a:r>
              <a:rPr lang="en-US" dirty="0"/>
              <a:t>Also may use in LZW to reduce BRAMs</a:t>
            </a:r>
          </a:p>
          <a:p>
            <a:pPr lvl="1"/>
            <a:r>
              <a:rPr lang="en-US" dirty="0"/>
              <a:t>Just saw</a:t>
            </a:r>
          </a:p>
          <a:p>
            <a:pPr lvl="2"/>
            <a:r>
              <a:rPr lang="en-US" b="1" dirty="0"/>
              <a:t>Problem:</a:t>
            </a:r>
            <a:r>
              <a:rPr lang="en-US" dirty="0"/>
              <a:t> Simple 2D tree table requires too many BRAMs</a:t>
            </a:r>
          </a:p>
          <a:p>
            <a:pPr lvl="2"/>
            <a:r>
              <a:rPr lang="en-US" b="1" dirty="0"/>
              <a:t>Opportunity:</a:t>
            </a:r>
            <a:r>
              <a:rPr lang="en-US" dirty="0"/>
              <a:t> Tree table sparse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79A9-DB29-1F4C-9F02-EFA168C0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17AF-D4E4-A143-9B36-EA9CB55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4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0921-0C67-354A-BA09-03729F677C92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4173214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82CECF-FD8B-0F4A-A945-D0B403FE7626}"/>
              </a:ext>
            </a:extLst>
          </p:cNvPr>
          <p:cNvSpPr txBox="1"/>
          <p:nvPr/>
        </p:nvSpPr>
        <p:spPr>
          <a:xfrm>
            <a:off x="6781800" y="-76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2505681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48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49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27F0F-B3BB-EF4D-8A5B-3FBF40E397AE}"/>
              </a:ext>
            </a:extLst>
          </p:cNvPr>
          <p:cNvSpPr txBox="1"/>
          <p:nvPr/>
        </p:nvSpPr>
        <p:spPr>
          <a:xfrm>
            <a:off x="6561242" y="14793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Reminder</a:t>
            </a:r>
          </a:p>
        </p:txBody>
      </p:sp>
    </p:spTree>
    <p:extLst>
      <p:ext uri="{BB962C8B-B14F-4D97-AF65-F5344CB8AC3E}">
        <p14:creationId xmlns:p14="http://schemas.microsoft.com/office/powerpoint/2010/main" val="2151832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50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51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006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89" y="13429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152400" y="3677588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912D4-50CB-DE4B-BBFE-D75075FF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32" y="1048673"/>
            <a:ext cx="6550967" cy="2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/>
              <a:t>Need </a:t>
            </a:r>
            <a:r>
              <a:rPr lang="en-US" dirty="0"/>
              <a:t>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5" y="1599048"/>
            <a:ext cx="4252685" cy="17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6413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15" y="800099"/>
            <a:ext cx="88392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(</a:t>
            </a:r>
            <a:r>
              <a:rPr lang="en-US" dirty="0" err="1"/>
              <a:t>pos</a:t>
            </a:r>
            <a:r>
              <a:rPr lang="en-US" dirty="0"/>
              <a:t>) output</a:t>
            </a:r>
          </a:p>
          <a:p>
            <a:pPr lvl="1"/>
            <a:r>
              <a:rPr lang="en-US" dirty="0"/>
              <a:t>12b (</a:t>
            </a:r>
            <a:r>
              <a:rPr lang="en-US" dirty="0" err="1"/>
              <a:t>pos</a:t>
            </a:r>
            <a:r>
              <a:rPr lang="en-US" dirty="0"/>
              <a:t>)+8b (char)=20b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4Kx12 memory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is assoc. for same capacity?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12b result for dense LZW case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to solve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2936E-9B45-F944-8C58-412118FA8111}"/>
              </a:ext>
            </a:extLst>
          </p:cNvPr>
          <p:cNvSpPr txBox="1"/>
          <p:nvPr/>
        </p:nvSpPr>
        <p:spPr>
          <a:xfrm>
            <a:off x="6561242" y="14793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Reminder</a:t>
            </a:r>
          </a:p>
        </p:txBody>
      </p:sp>
    </p:spTree>
    <p:extLst>
      <p:ext uri="{BB962C8B-B14F-4D97-AF65-F5344CB8AC3E}">
        <p14:creationId xmlns:p14="http://schemas.microsoft.com/office/powerpoint/2010/main" val="2786240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 assoc.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FFE9F-5A85-E348-902E-2448E72F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04" y="4191000"/>
            <a:ext cx="3792879" cy="2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get a wider word (144b word)?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12FE8-9F55-B44F-8308-482D8274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16" y="3622561"/>
            <a:ext cx="4673412" cy="3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5CCB2F-D096-0144-9C14-2C4A2267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2057400"/>
            <a:ext cx="7446971" cy="3733800"/>
          </a:xfrm>
        </p:spPr>
      </p:pic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</p:spPr>
            <p:txBody>
              <a:bodyPr/>
              <a:lstStyle/>
              <a:p>
                <a:r>
                  <a:rPr lang="en-US" dirty="0"/>
                  <a:t>Match unit</a:t>
                </a:r>
              </a:p>
              <a:p>
                <a:pPr lvl="1"/>
                <a:r>
                  <a:rPr lang="en-US" dirty="0"/>
                  <a:t>Requires 1 BRAM per 9b of key per 72 entries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keylen</m:t>
                        </m:r>
                        <m:r>
                          <m:rPr>
                            <m:nor/>
                          </m:rPr>
                          <a:rPr lang="en-US" dirty="0"/>
                          <m:t>/9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e>
                    </m:d>
                  </m:oMath>
                </a14:m>
                <a:r>
                  <a:rPr lang="en-US" dirty="0"/>
                  <a:t> ✖️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entries</m:t>
                        </m:r>
                        <m:r>
                          <m:rPr>
                            <m:nor/>
                          </m:rPr>
                          <a:rPr lang="en-US" dirty="0"/>
                          <m:t>/72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Asymptotically optimal (</a:t>
                </a:r>
                <a:r>
                  <a:rPr lang="en-US" dirty="0" err="1"/>
                  <a:t>keylen</a:t>
                </a:r>
                <a:r>
                  <a:rPr lang="en-US" dirty="0"/>
                  <a:t>*entries)</a:t>
                </a:r>
              </a:p>
              <a:p>
                <a:pPr lvl="2"/>
                <a:r>
                  <a:rPr lang="en-US" dirty="0"/>
                  <a:t>But large </a:t>
                </a:r>
                <a:br>
                  <a:rPr lang="en-US" dirty="0"/>
                </a:br>
                <a:r>
                  <a:rPr lang="en-US" dirty="0"/>
                  <a:t>constants</a:t>
                </a:r>
              </a:p>
              <a:p>
                <a:pPr lvl="1"/>
                <a:r>
                  <a:rPr lang="en-US" dirty="0"/>
                  <a:t>LZW</a:t>
                </a:r>
              </a:p>
              <a:p>
                <a:pPr lvl="2"/>
                <a:r>
                  <a:rPr lang="en-US" dirty="0"/>
                  <a:t>4K entries</a:t>
                </a:r>
              </a:p>
              <a:p>
                <a:pPr lvl="2"/>
                <a:r>
                  <a:rPr lang="en-US" dirty="0"/>
                  <a:t>20b key</a:t>
                </a:r>
              </a:p>
              <a:p>
                <a:pPr lvl="2"/>
                <a:r>
                  <a:rPr lang="en-US" dirty="0">
                    <a:solidFill>
                      <a:srgbClr val="FF6600"/>
                    </a:solidFill>
                  </a:rPr>
                  <a:t>How many BRAMs for match?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  <a:blipFill>
                <a:blip r:embed="rId2"/>
                <a:stretch>
                  <a:fillRect l="-1631" t="-1433" b="-20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471E71-8C85-F84C-8597-91F6A456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0858" y="3889578"/>
            <a:ext cx="5008570" cy="25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F9F2DF-08D5-2B49-B160-050A6F8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LZW Chunk Search:</a:t>
            </a:r>
            <a:br>
              <a:rPr lang="en-US" dirty="0"/>
            </a:br>
            <a:r>
              <a:rPr lang="en-US" dirty="0"/>
              <a:t> Fully associative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17536-1F43-AD42-91E1-8B143D22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BRAMs: </a:t>
            </a:r>
          </a:p>
          <a:p>
            <a:pPr lvl="1"/>
            <a:r>
              <a:rPr lang="en-US" dirty="0"/>
              <a:t>Match key: 20b</a:t>
            </a:r>
          </a:p>
          <a:p>
            <a:pPr lvl="1"/>
            <a:r>
              <a:rPr lang="en-US" dirty="0"/>
              <a:t>Entries: 4096</a:t>
            </a:r>
          </a:p>
          <a:p>
            <a:r>
              <a:rPr lang="en-US" dirty="0"/>
              <a:t>Value BRAMS: </a:t>
            </a:r>
          </a:p>
          <a:p>
            <a:pPr lvl="1"/>
            <a:r>
              <a:rPr lang="en-US" dirty="0"/>
              <a:t>12b (state [position])</a:t>
            </a:r>
          </a:p>
          <a:p>
            <a:pPr lvl="1"/>
            <a:r>
              <a:rPr lang="en-US" dirty="0"/>
              <a:t>12b x 4096 entries</a:t>
            </a:r>
          </a:p>
          <a:p>
            <a:pPr lvl="1"/>
            <a:r>
              <a:rPr lang="en-US" dirty="0"/>
              <a:t>Takes 2 BRAMs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2EEBD-775D-2348-BD28-CAF5A827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A8CE0-F998-8B47-9775-CFC81ED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04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Stored Values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5806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6472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267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39021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30627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732D8-F053-0B43-AD1F-0BD72DF5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8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7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actually, send dictionary entry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data encoded into sent window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Expand dictionary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0C64A-5BEF-284C-9D2E-1A1527E055B6}"/>
              </a:ext>
            </a:extLst>
          </p:cNvPr>
          <p:cNvSpPr txBox="1"/>
          <p:nvPr/>
        </p:nvSpPr>
        <p:spPr>
          <a:xfrm>
            <a:off x="6561242" y="14793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Reminder</a:t>
            </a:r>
          </a:p>
        </p:txBody>
      </p:sp>
    </p:spTree>
    <p:extLst>
      <p:ext uri="{BB962C8B-B14F-4D97-AF65-F5344CB8AC3E}">
        <p14:creationId xmlns:p14="http://schemas.microsoft.com/office/powerpoint/2010/main" val="660530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87111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&lt;712&gt;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52352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38103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211D3-40EE-CD4A-B0C5-0B09545DDD4A}"/>
              </a:ext>
            </a:extLst>
          </p:cNvPr>
          <p:cNvSpPr txBox="1"/>
          <p:nvPr/>
        </p:nvSpPr>
        <p:spPr>
          <a:xfrm>
            <a:off x="4953085" y="3622053"/>
            <a:ext cx="43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match_low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match_high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5619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9ABB6-5287-734D-AC01-D718CDCFFCE7}"/>
              </a:ext>
            </a:extLst>
          </p:cNvPr>
          <p:cNvSpPr txBox="1"/>
          <p:nvPr/>
        </p:nvSpPr>
        <p:spPr>
          <a:xfrm>
            <a:off x="5675076" y="343738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match?</a:t>
            </a:r>
          </a:p>
        </p:txBody>
      </p:sp>
    </p:spTree>
    <p:extLst>
      <p:ext uri="{BB962C8B-B14F-4D97-AF65-F5344CB8AC3E}">
        <p14:creationId xmlns:p14="http://schemas.microsoft.com/office/powerpoint/2010/main" val="1926063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98467-B27C-984B-BFA2-B7B2A2A0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</a:t>
            </a:r>
            <a:r>
              <a:rPr lang="en-US" dirty="0" err="1">
                <a:solidFill>
                  <a:srgbClr val="FF6600"/>
                </a:solidFill>
              </a:rPr>
              <a:t>binary_encode</a:t>
            </a:r>
            <a:r>
              <a:rPr lang="en-US" dirty="0">
                <a:solidFill>
                  <a:srgbClr val="FF6600"/>
                </a:solidFill>
              </a:rPr>
              <a:t>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69A59-808B-2448-8D10-1C6FD578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binary_encode</a:t>
            </a:r>
            <a:r>
              <a:rPr lang="en-US" dirty="0"/>
              <a:t>(0000000…010000)=0x40</a:t>
            </a:r>
          </a:p>
          <a:p>
            <a:r>
              <a:rPr lang="en-US" dirty="0"/>
              <a:t>10000…0 </a:t>
            </a:r>
            <a:r>
              <a:rPr lang="en-US" dirty="0">
                <a:sym typeface="Wingdings" pitchFamily="2" charset="2"/>
              </a:rPr>
              <a:t> 71</a:t>
            </a:r>
          </a:p>
          <a:p>
            <a:r>
              <a:rPr lang="en-US" dirty="0"/>
              <a:t>0000…01 </a:t>
            </a:r>
            <a:r>
              <a:rPr lang="en-US" dirty="0">
                <a:sym typeface="Wingdings" pitchFamily="2" charset="2"/>
              </a:rPr>
              <a:t> 0</a:t>
            </a:r>
          </a:p>
          <a:p>
            <a:r>
              <a:rPr lang="en-US" dirty="0">
                <a:sym typeface="Wingdings" pitchFamily="2" charset="2"/>
              </a:rPr>
              <a:t>0000…010  1</a:t>
            </a:r>
          </a:p>
          <a:p>
            <a:r>
              <a:rPr lang="en-US" dirty="0">
                <a:sym typeface="Wingdings" pitchFamily="2" charset="2"/>
              </a:rPr>
              <a:t>for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=0&lt;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&lt;72;i++)</a:t>
            </a:r>
          </a:p>
          <a:p>
            <a:pPr lvl="1"/>
            <a:r>
              <a:rPr lang="en-US" dirty="0"/>
              <a:t>If (bit[</a:t>
            </a:r>
            <a:r>
              <a:rPr lang="en-US" dirty="0" err="1"/>
              <a:t>i</a:t>
            </a:r>
            <a:r>
              <a:rPr lang="en-US" dirty="0"/>
              <a:t>]==1) return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Return(MISS); // if not find (i.e., all 0’s) </a:t>
            </a:r>
          </a:p>
          <a:p>
            <a:r>
              <a:rPr lang="en-US" dirty="0"/>
              <a:t>Technicalities – maybe check only one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B7BEA-F736-D74A-A0A0-1AD964B6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0C68-223C-6542-B3BF-A6E0E448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67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addr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binary_encode</a:t>
            </a:r>
            <a:r>
              <a:rPr lang="en-US" sz="1600" dirty="0">
                <a:latin typeface="Courier" pitchFamily="2" charset="0"/>
              </a:rPr>
              <a:t>(match);</a:t>
            </a:r>
          </a:p>
          <a:p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FCF67-FC10-294E-9FC1-A7749B48A581}"/>
              </a:ext>
            </a:extLst>
          </p:cNvPr>
          <p:cNvSpPr txBox="1"/>
          <p:nvPr/>
        </p:nvSpPr>
        <p:spPr>
          <a:xfrm>
            <a:off x="5605398" y="365686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addr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64995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A9F1-C1E8-7D4F-88E3-B145BB34399F}"/>
              </a:ext>
            </a:extLst>
          </p:cNvPr>
          <p:cNvSpPr txBox="1"/>
          <p:nvPr/>
        </p:nvSpPr>
        <p:spPr>
          <a:xfrm>
            <a:off x="5715000" y="5334000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9DA54-1AC0-8840-9B42-5BED3E190AF7}"/>
              </a:ext>
            </a:extLst>
          </p:cNvPr>
          <p:cNvSpPr txBox="1"/>
          <p:nvPr/>
        </p:nvSpPr>
        <p:spPr>
          <a:xfrm>
            <a:off x="5715000" y="60153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res?</a:t>
            </a:r>
          </a:p>
        </p:txBody>
      </p:sp>
    </p:spTree>
    <p:extLst>
      <p:ext uri="{BB962C8B-B14F-4D97-AF65-F5344CB8AC3E}">
        <p14:creationId xmlns:p14="http://schemas.microsoft.com/office/powerpoint/2010/main" val="26926648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42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64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Add another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3F8EE-9F9B-9045-AB3B-973B3D115750}"/>
              </a:ext>
            </a:extLst>
          </p:cNvPr>
          <p:cNvSpPr txBox="1"/>
          <p:nvPr/>
        </p:nvSpPr>
        <p:spPr>
          <a:xfrm>
            <a:off x="685800" y="4740701"/>
            <a:ext cx="347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BRAM contents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change to add this entry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for 0x19001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97FD71-FDD8-5441-B014-85CB115B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21908"/>
              </p:ext>
            </p:extLst>
          </p:nvPr>
        </p:nvGraphicFramePr>
        <p:xfrm>
          <a:off x="762000" y="1783080"/>
          <a:ext cx="6934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4630467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6691738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06123173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475903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7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5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3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521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909483-F9D3-F942-87E5-1F70B717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89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Day 16: </a:t>
            </a:r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745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44C80-A517-A246-B3C7-6D146C1E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71700"/>
            <a:ext cx="76718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12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92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56568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2363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778AC-90D4-2548-86B2-236622E1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55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916728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3028976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A578-299A-EF49-87A0-15D308F0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B6AC-9159-8746-A57A-36C7027A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levels of mapping:</a:t>
            </a:r>
          </a:p>
          <a:p>
            <a:pPr lvl="1"/>
            <a:r>
              <a:rPr lang="en-US" dirty="0"/>
              <a:t>Prefix Tree algorithm</a:t>
            </a:r>
          </a:p>
          <a:p>
            <a:pPr lvl="1"/>
            <a:r>
              <a:rPr lang="en-US" dirty="0"/>
              <a:t>Formulated on a 2D memory</a:t>
            </a:r>
          </a:p>
          <a:p>
            <a:pPr lvl="1"/>
            <a:r>
              <a:rPr lang="en-US" dirty="0"/>
              <a:t>Then implemented in assoc. memory</a:t>
            </a:r>
          </a:p>
          <a:p>
            <a:pPr lvl="2"/>
            <a:r>
              <a:rPr lang="en-US" dirty="0"/>
              <a:t>(later with Tree … hash table)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E064-C0B2-DD4A-8EE1-413D5AC7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6DE15-79D7-9E42-B54F-932C7629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349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59C95F-0192-6D40-A39E-25E73E3B7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Lecture Ended Here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04DF776-6340-8048-BE9B-E21F7988A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C661D-1250-A348-9D81-760C3B34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41D8F-D2A7-D741-ADA8-2207F6FC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57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62"/>
            <a:ext cx="7772400" cy="1143000"/>
          </a:xfrm>
        </p:spPr>
        <p:txBody>
          <a:bodyPr/>
          <a:lstStyle/>
          <a:p>
            <a:r>
              <a:rPr lang="en-US" dirty="0"/>
              <a:t>Tree Map (</a:t>
            </a:r>
            <a:r>
              <a:rPr lang="en-US" dirty="0" err="1"/>
              <a:t>Preclass</a:t>
            </a:r>
            <a:r>
              <a:rPr lang="en-US" dirty="0"/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</a:t>
            </a:r>
            <a:br>
              <a:rPr lang="en-US" dirty="0"/>
            </a:br>
            <a:r>
              <a:rPr lang="en-US" dirty="0"/>
              <a:t>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E3F98-7192-BC40-9E11-F9410F4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5" y="1143000"/>
            <a:ext cx="468412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2"/>
            <a:r>
              <a:rPr lang="en-US" dirty="0">
                <a:hlinkClick r:id="rId2"/>
              </a:rPr>
              <a:t>https://en.wikipedia.org/wiki/Red–black_tree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https://www.geeksforgeeks.org/red-black-tree-set-1-introduction-2/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35327-841E-8C48-B5DE-0C9115C9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2A20C-D3F6-0C41-83A5-A1A1498501AD}"/>
              </a:ext>
            </a:extLst>
          </p:cNvPr>
          <p:cNvSpPr txBox="1"/>
          <p:nvPr/>
        </p:nvSpPr>
        <p:spPr>
          <a:xfrm>
            <a:off x="3268643" y="5836503"/>
            <a:ext cx="54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check position 0 for “starts with I”</a:t>
            </a:r>
          </a:p>
        </p:txBody>
      </p:sp>
    </p:spTree>
    <p:extLst>
      <p:ext uri="{BB962C8B-B14F-4D97-AF65-F5344CB8AC3E}">
        <p14:creationId xmlns:p14="http://schemas.microsoft.com/office/powerpoint/2010/main" val="4473935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06598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4328898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>
                <a:sym typeface="Wingdings"/>
              </a:rPr>
              <a:t>Can adaptively compress data using recurring substrings</a:t>
            </a:r>
          </a:p>
          <a:p>
            <a:pPr lvl="1"/>
            <a:r>
              <a:rPr lang="en-US" dirty="0">
                <a:sym typeface="Wingdings"/>
              </a:rPr>
              <a:t>With constant work for symbol</a:t>
            </a:r>
          </a:p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92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HW7)</a:t>
            </a:r>
          </a:p>
          <a:p>
            <a:r>
              <a:rPr lang="en-US" dirty="0">
                <a:sym typeface="Wingdings"/>
              </a:rPr>
              <a:t>Reading for Wednesday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65722</TotalTime>
  <Words>5477</Words>
  <Application>Microsoft Macintosh PowerPoint</Application>
  <PresentationFormat>On-screen Show (4:3)</PresentationFormat>
  <Paragraphs>2340</Paragraphs>
  <Slides>92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Arial</vt:lpstr>
      <vt:lpstr>Cambria Math</vt:lpstr>
      <vt:lpstr>Courier</vt:lpstr>
      <vt:lpstr>Times New Roman</vt:lpstr>
      <vt:lpstr>Blank Presentation</vt:lpstr>
      <vt:lpstr>ESE5320: System-on-a-Chip Architecture</vt:lpstr>
      <vt:lpstr>Today</vt:lpstr>
      <vt:lpstr>Message</vt:lpstr>
      <vt:lpstr>Part 1:  LZW Compression Lempel-Ziv-Welch</vt:lpstr>
      <vt:lpstr>Idea</vt:lpstr>
      <vt:lpstr>Encoding</vt:lpstr>
      <vt:lpstr>Algorithm Concept</vt:lpstr>
      <vt:lpstr>Day 16: Preclass 7</vt:lpstr>
      <vt:lpstr>Idea</vt:lpstr>
      <vt:lpstr>Idea</vt:lpstr>
      <vt:lpstr>Idea</vt:lpstr>
      <vt:lpstr>Idea</vt:lpstr>
      <vt:lpstr>Tree Algorithm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Tree Example</vt:lpstr>
      <vt:lpstr>Large Memory Implementation</vt:lpstr>
      <vt:lpstr>Memory Tree Algorithm</vt:lpstr>
      <vt:lpstr>Memory Tree Algorithm</vt:lpstr>
      <vt:lpstr>Memory Tree Algorithm</vt:lpstr>
      <vt:lpstr>I AM SAM SAM I AM </vt:lpstr>
      <vt:lpstr>Memory Tree Algorithm</vt:lpstr>
      <vt:lpstr>Map</vt:lpstr>
      <vt:lpstr>Algorithm with Map</vt:lpstr>
      <vt:lpstr>I AM SAM SAM I AM </vt:lpstr>
      <vt:lpstr>Compact Memory</vt:lpstr>
      <vt:lpstr>Compact Memory</vt:lpstr>
      <vt:lpstr>LZW So Far – 4KB chunks</vt:lpstr>
      <vt:lpstr>Complexity</vt:lpstr>
      <vt:lpstr>Associative Memories</vt:lpstr>
      <vt:lpstr>Associative Memory</vt:lpstr>
      <vt:lpstr>Associative Memories</vt:lpstr>
      <vt:lpstr>Deduplicate</vt:lpstr>
      <vt:lpstr>Deduplication Architecture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FPGA</vt:lpstr>
      <vt:lpstr>Assoc. Mem from BRAM</vt:lpstr>
      <vt:lpstr>BRAM Associative Memory</vt:lpstr>
      <vt:lpstr>BRAM Associative Memory</vt:lpstr>
      <vt:lpstr>Associative Memory Cost</vt:lpstr>
      <vt:lpstr>4K LZW Chunk Search:  Fully associative</vt:lpstr>
      <vt:lpstr>Example Stored Values</vt:lpstr>
      <vt:lpstr>Memory Contents</vt:lpstr>
      <vt:lpstr>Code Snippet</vt:lpstr>
      <vt:lpstr>How Lookup Work?</vt:lpstr>
      <vt:lpstr>Code Snippet</vt:lpstr>
      <vt:lpstr>Memory Contents</vt:lpstr>
      <vt:lpstr>Memory Contents</vt:lpstr>
      <vt:lpstr>What does binary_encode do?</vt:lpstr>
      <vt:lpstr>Memory Contents</vt:lpstr>
      <vt:lpstr>Memory Contents</vt:lpstr>
      <vt:lpstr>How Lookup Work?</vt:lpstr>
      <vt:lpstr>Memory Contents</vt:lpstr>
      <vt:lpstr>Add another entry</vt:lpstr>
      <vt:lpstr>Memory Contents</vt:lpstr>
      <vt:lpstr>Memory Contents</vt:lpstr>
      <vt:lpstr>4K Chunk LZW Search</vt:lpstr>
      <vt:lpstr>Checkpoint</vt:lpstr>
      <vt:lpstr>Lecture Ended Here</vt:lpstr>
      <vt:lpstr>Software Map</vt:lpstr>
      <vt:lpstr>Software Map</vt:lpstr>
      <vt:lpstr>Preclass 1</vt:lpstr>
      <vt:lpstr>Tree Map (Preclass 2)</vt:lpstr>
      <vt:lpstr>Tree Map LZW</vt:lpstr>
      <vt:lpstr>Tree Insert</vt:lpstr>
      <vt:lpstr>4K Chunk LZW Search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299</cp:revision>
  <cp:lastPrinted>2022-10-31T16:04:06Z</cp:lastPrinted>
  <dcterms:created xsi:type="dcterms:W3CDTF">2017-10-18T12:49:09Z</dcterms:created>
  <dcterms:modified xsi:type="dcterms:W3CDTF">2022-10-31T16:04:09Z</dcterms:modified>
</cp:coreProperties>
</file>