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381" r:id="rId2"/>
    <p:sldId id="382" r:id="rId3"/>
    <p:sldId id="383" r:id="rId4"/>
    <p:sldId id="450" r:id="rId5"/>
    <p:sldId id="455" r:id="rId6"/>
    <p:sldId id="457" r:id="rId7"/>
    <p:sldId id="477" r:id="rId8"/>
    <p:sldId id="530" r:id="rId9"/>
    <p:sldId id="478" r:id="rId10"/>
    <p:sldId id="570" r:id="rId11"/>
    <p:sldId id="567" r:id="rId12"/>
    <p:sldId id="459" r:id="rId13"/>
    <p:sldId id="460" r:id="rId14"/>
    <p:sldId id="479" r:id="rId15"/>
    <p:sldId id="481" r:id="rId16"/>
    <p:sldId id="482" r:id="rId17"/>
    <p:sldId id="576" r:id="rId18"/>
    <p:sldId id="568" r:id="rId19"/>
    <p:sldId id="569" r:id="rId20"/>
    <p:sldId id="483" r:id="rId21"/>
    <p:sldId id="484" r:id="rId22"/>
    <p:sldId id="532" r:id="rId23"/>
    <p:sldId id="531" r:id="rId24"/>
    <p:sldId id="533" r:id="rId25"/>
    <p:sldId id="534" r:id="rId26"/>
    <p:sldId id="580" r:id="rId27"/>
    <p:sldId id="553" r:id="rId28"/>
    <p:sldId id="535" r:id="rId29"/>
    <p:sldId id="397" r:id="rId30"/>
    <p:sldId id="401" r:id="rId31"/>
    <p:sldId id="402" r:id="rId32"/>
    <p:sldId id="403" r:id="rId33"/>
    <p:sldId id="404" r:id="rId34"/>
    <p:sldId id="406" r:id="rId35"/>
    <p:sldId id="410" r:id="rId36"/>
    <p:sldId id="407" r:id="rId37"/>
    <p:sldId id="408" r:id="rId38"/>
    <p:sldId id="409" r:id="rId39"/>
    <p:sldId id="578" r:id="rId40"/>
    <p:sldId id="446" r:id="rId41"/>
    <p:sldId id="398" r:id="rId42"/>
    <p:sldId id="436" r:id="rId43"/>
    <p:sldId id="438" r:id="rId44"/>
    <p:sldId id="261" r:id="rId45"/>
    <p:sldId id="441" r:id="rId46"/>
    <p:sldId id="442" r:id="rId47"/>
    <p:sldId id="443" r:id="rId48"/>
    <p:sldId id="412" r:id="rId49"/>
    <p:sldId id="435" r:id="rId50"/>
    <p:sldId id="413" r:id="rId51"/>
    <p:sldId id="414" r:id="rId52"/>
    <p:sldId id="415" r:id="rId53"/>
    <p:sldId id="416" r:id="rId54"/>
    <p:sldId id="417" r:id="rId55"/>
    <p:sldId id="430" r:id="rId56"/>
    <p:sldId id="418" r:id="rId57"/>
    <p:sldId id="419" r:id="rId58"/>
    <p:sldId id="420" r:id="rId59"/>
    <p:sldId id="431" r:id="rId60"/>
    <p:sldId id="421" r:id="rId61"/>
    <p:sldId id="422" r:id="rId62"/>
    <p:sldId id="423" r:id="rId63"/>
    <p:sldId id="444" r:id="rId64"/>
    <p:sldId id="445" r:id="rId65"/>
    <p:sldId id="428" r:id="rId66"/>
    <p:sldId id="424" r:id="rId67"/>
    <p:sldId id="425" r:id="rId68"/>
    <p:sldId id="447" r:id="rId69"/>
    <p:sldId id="426" r:id="rId70"/>
    <p:sldId id="427" r:id="rId71"/>
    <p:sldId id="429" r:id="rId72"/>
    <p:sldId id="384" r:id="rId73"/>
    <p:sldId id="300" r:id="rId7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9900"/>
    <a:srgbClr val="BF00FA"/>
    <a:srgbClr val="FF6600"/>
    <a:srgbClr val="FF0000"/>
    <a:srgbClr val="FFFF00"/>
    <a:srgbClr val="FFCC66"/>
    <a:srgbClr val="99FF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78" autoAdjust="0"/>
    <p:restoredTop sz="94717" autoAdjust="0"/>
  </p:normalViewPr>
  <p:slideViewPr>
    <p:cSldViewPr>
      <p:cViewPr varScale="1">
        <p:scale>
          <a:sx n="107" d="100"/>
          <a:sy n="107" d="100"/>
        </p:scale>
        <p:origin x="1232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5D7D4-95B1-2C43-8C33-5CC94E21247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90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7C9A6-B295-B64A-9061-69082C6D2DE6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43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1548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03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73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7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10.png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red-black-tree-set-1-introduction-2/" TargetMode="External"/><Relationship Id="rId2" Type="http://schemas.openxmlformats.org/officeDocument/2006/relationships/hyperlink" Target="https://en.wikipedia.org/wiki/Red&#8211;black_tre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ESE5320: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18:  Nov. 2, 2022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Hash Tables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Design Space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0EBF-0515-F140-9D44-E74D3365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4K Chunk LZW Search</a:t>
            </a:r>
            <a:br>
              <a:rPr lang="en-US" dirty="0"/>
            </a:br>
            <a:r>
              <a:rPr lang="en-US" dirty="0"/>
              <a:t>Story so far….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71E2D45-288F-EE46-A5AE-F1AC02FD3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522842"/>
              </p:ext>
            </p:extLst>
          </p:nvPr>
        </p:nvGraphicFramePr>
        <p:xfrm>
          <a:off x="685800" y="1981200"/>
          <a:ext cx="77724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5060654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7800105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925756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622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Brute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41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Dense 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018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Full </a:t>
                      </a:r>
                      <a:r>
                        <a:rPr lang="en-US" dirty="0" err="1"/>
                        <a:t>Assoc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822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502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5453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5574A-D66E-4447-A499-5081D800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B6521-5189-184B-9723-B9507E24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D8F8C0-7676-E740-9007-302FB2EC9ECA}"/>
              </a:ext>
            </a:extLst>
          </p:cNvPr>
          <p:cNvSpPr txBox="1"/>
          <p:nvPr/>
        </p:nvSpPr>
        <p:spPr>
          <a:xfrm>
            <a:off x="2473487" y="5479087"/>
            <a:ext cx="47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36Kb BRAMs on ZU3EG = 216</a:t>
            </a:r>
          </a:p>
        </p:txBody>
      </p:sp>
    </p:spTree>
    <p:extLst>
      <p:ext uri="{BB962C8B-B14F-4D97-AF65-F5344CB8AC3E}">
        <p14:creationId xmlns:p14="http://schemas.microsoft.com/office/powerpoint/2010/main" val="1432889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6D0C2F-5047-2740-872B-58DDE51E13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Hash Tables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3B64808-D493-B04E-8092-A0E97927F1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9B168-CA53-AC45-A7C7-88A7F3DF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A4E4D-8116-8549-A6EA-03D5E3F4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10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Performance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Would prefer not to search</a:t>
            </a:r>
          </a:p>
          <a:p>
            <a:r>
              <a:rPr lang="en-US" dirty="0"/>
              <a:t>Want to do better than log</a:t>
            </a:r>
            <a:r>
              <a:rPr lang="en-US" baseline="-25000" dirty="0"/>
              <a:t>2</a:t>
            </a:r>
            <a:r>
              <a:rPr lang="en-US" dirty="0"/>
              <a:t>(N) time</a:t>
            </a:r>
          </a:p>
          <a:p>
            <a:pPr lvl="1"/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(N) achieved with tree</a:t>
            </a:r>
          </a:p>
          <a:p>
            <a:r>
              <a:rPr lang="en-US" dirty="0"/>
              <a:t>Direct lookup in arrays (memory)</a:t>
            </a:r>
            <a:br>
              <a:rPr lang="en-US" dirty="0"/>
            </a:br>
            <a:r>
              <a:rPr lang="en-US" dirty="0"/>
              <a:t> is good…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967805"/>
            <a:ext cx="7772400" cy="4114800"/>
          </a:xfrm>
        </p:spPr>
        <p:txBody>
          <a:bodyPr/>
          <a:lstStyle/>
          <a:p>
            <a:r>
              <a:rPr lang="en-US" dirty="0"/>
              <a:t>Attempt to turn into direct lookup</a:t>
            </a:r>
          </a:p>
          <a:p>
            <a:r>
              <a:rPr lang="en-US" dirty="0"/>
              <a:t>Compute some function of key </a:t>
            </a:r>
          </a:p>
          <a:p>
            <a:pPr lvl="1"/>
            <a:r>
              <a:rPr lang="en-US" dirty="0"/>
              <a:t>A hash</a:t>
            </a:r>
          </a:p>
          <a:p>
            <a:r>
              <a:rPr lang="en-US" dirty="0"/>
              <a:t>Perform lookup at that point</a:t>
            </a:r>
          </a:p>
          <a:p>
            <a:r>
              <a:rPr lang="en-US" dirty="0"/>
              <a:t>If hash maps a single entry</a:t>
            </a:r>
            <a:br>
              <a:rPr lang="en-US" dirty="0"/>
            </a:br>
            <a:r>
              <a:rPr lang="en-US" dirty="0"/>
              <a:t>(or no entry)</a:t>
            </a:r>
          </a:p>
          <a:p>
            <a:pPr lvl="1"/>
            <a:r>
              <a:rPr lang="en-US" dirty="0"/>
              <a:t>Great, got direct lookup</a:t>
            </a:r>
          </a:p>
          <a:p>
            <a:pPr lvl="2"/>
            <a:r>
              <a:rPr lang="en-US" dirty="0"/>
              <a:t>Like sparse table case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8153400" y="1981200"/>
            <a:ext cx="838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hash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077200" y="2971800"/>
            <a:ext cx="1066800" cy="1447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Mem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Straight Arrow Connector 10"/>
          <p:cNvCxnSpPr>
            <a:endCxn id="6" idx="0"/>
          </p:cNvCxnSpPr>
          <p:nvPr/>
        </p:nvCxnSpPr>
        <p:spPr bwMode="auto">
          <a:xfrm rot="16200000" flipH="1">
            <a:off x="8362950" y="1771650"/>
            <a:ext cx="3810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7" idx="2"/>
          </p:cNvCxnSpPr>
          <p:nvPr/>
        </p:nvCxnSpPr>
        <p:spPr bwMode="auto">
          <a:xfrm rot="5400000">
            <a:off x="8420100" y="46101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6" idx="2"/>
            <a:endCxn id="7" idx="0"/>
          </p:cNvCxnSpPr>
          <p:nvPr/>
        </p:nvCxnSpPr>
        <p:spPr bwMode="auto">
          <a:xfrm rot="16200000" flipH="1">
            <a:off x="8324850" y="2686050"/>
            <a:ext cx="5334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489288" y="1057870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lookup_key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60371" y="4801394"/>
            <a:ext cx="2331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match_key</a:t>
            </a:r>
            <a:r>
              <a:rPr lang="en-US" dirty="0"/>
              <a:t>, value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B2A9-E6F7-F448-B2EF-FD772EA436F2}"/>
              </a:ext>
            </a:extLst>
          </p:cNvPr>
          <p:cNvSpPr txBox="1"/>
          <p:nvPr/>
        </p:nvSpPr>
        <p:spPr>
          <a:xfrm>
            <a:off x="5756281" y="5523636"/>
            <a:ext cx="3466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Miss =</a:t>
            </a:r>
          </a:p>
          <a:p>
            <a:r>
              <a:rPr lang="en-US" dirty="0"/>
              <a:t>(</a:t>
            </a:r>
            <a:r>
              <a:rPr lang="en-US" dirty="0" err="1"/>
              <a:t>match_key</a:t>
            </a:r>
            <a:r>
              <a:rPr lang="en-US" dirty="0"/>
              <a:t>!=</a:t>
            </a:r>
            <a:r>
              <a:rPr lang="en-US" dirty="0" err="1"/>
              <a:t>lookup_key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Average number of entries per hash when N &gt; HASH_CAPACITY?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Concrete example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N= 4096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HASH_CAPACITY=256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" y="1905000"/>
            <a:ext cx="7772400" cy="4114800"/>
          </a:xfrm>
        </p:spPr>
        <p:txBody>
          <a:bodyPr/>
          <a:lstStyle/>
          <a:p>
            <a:r>
              <a:rPr lang="en-US" dirty="0"/>
              <a:t>Attempt to turn into direct lookup</a:t>
            </a:r>
          </a:p>
          <a:p>
            <a:r>
              <a:rPr lang="en-US" dirty="0"/>
              <a:t>Compute some function of key </a:t>
            </a:r>
          </a:p>
          <a:p>
            <a:pPr lvl="1"/>
            <a:r>
              <a:rPr lang="en-US" dirty="0"/>
              <a:t>A hash</a:t>
            </a:r>
          </a:p>
          <a:p>
            <a:r>
              <a:rPr lang="en-US" dirty="0"/>
              <a:t>Perform lookup at that point</a:t>
            </a:r>
          </a:p>
          <a:p>
            <a:r>
              <a:rPr lang="en-US" dirty="0"/>
              <a:t>Typically, prepared for several keys to map to same hash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call it a bucket</a:t>
            </a:r>
            <a:endParaRPr lang="en-US" dirty="0"/>
          </a:p>
          <a:p>
            <a:pPr lvl="1"/>
            <a:r>
              <a:rPr lang="en-US" dirty="0"/>
              <a:t>Keep list or tree of things in each bucket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8153400" y="1981200"/>
            <a:ext cx="838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hash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077200" y="2971800"/>
            <a:ext cx="1066800" cy="1447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Mem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Straight Arrow Connector 10"/>
          <p:cNvCxnSpPr>
            <a:endCxn id="6" idx="0"/>
          </p:cNvCxnSpPr>
          <p:nvPr/>
        </p:nvCxnSpPr>
        <p:spPr bwMode="auto">
          <a:xfrm rot="16200000" flipH="1">
            <a:off x="8362950" y="1771650"/>
            <a:ext cx="3810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7" idx="2"/>
          </p:cNvCxnSpPr>
          <p:nvPr/>
        </p:nvCxnSpPr>
        <p:spPr bwMode="auto">
          <a:xfrm rot="5400000">
            <a:off x="8420100" y="46101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6" idx="2"/>
            <a:endCxn id="7" idx="0"/>
          </p:cNvCxnSpPr>
          <p:nvPr/>
        </p:nvCxnSpPr>
        <p:spPr bwMode="auto">
          <a:xfrm rot="16200000" flipH="1">
            <a:off x="8324850" y="2686050"/>
            <a:ext cx="5334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507013" y="1119539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lookup_key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559912" y="4907340"/>
            <a:ext cx="15311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Bucket =</a:t>
            </a:r>
          </a:p>
          <a:p>
            <a:r>
              <a:rPr lang="en-US" dirty="0"/>
              <a:t>   &lt;k1,v1&gt;,</a:t>
            </a:r>
          </a:p>
          <a:p>
            <a:r>
              <a:rPr lang="en-US" dirty="0"/>
              <a:t>   &lt;k2,v2&gt;,</a:t>
            </a:r>
          </a:p>
          <a:p>
            <a:r>
              <a:rPr lang="en-US" dirty="0"/>
              <a:t>   &lt;k3,v3&gt;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some function of key </a:t>
            </a:r>
          </a:p>
          <a:p>
            <a:pPr lvl="1"/>
            <a:r>
              <a:rPr lang="en-US" dirty="0"/>
              <a:t>A hash</a:t>
            </a:r>
          </a:p>
          <a:p>
            <a:r>
              <a:rPr lang="en-US" dirty="0"/>
              <a:t>Perform lookup at that point</a:t>
            </a:r>
          </a:p>
          <a:p>
            <a:r>
              <a:rPr lang="en-US" dirty="0"/>
              <a:t>Find bucket with small number of entries</a:t>
            </a:r>
          </a:p>
          <a:p>
            <a:pPr lvl="1"/>
            <a:r>
              <a:rPr lang="en-US" dirty="0"/>
              <a:t>Searching that bucket easier</a:t>
            </a:r>
          </a:p>
          <a:p>
            <a:pPr lvl="1"/>
            <a:r>
              <a:rPr lang="en-US" dirty="0"/>
              <a:t>…but no absolute guarantee on </a:t>
            </a:r>
            <a:br>
              <a:rPr lang="en-US" dirty="0"/>
            </a:br>
            <a:r>
              <a:rPr lang="en-US" dirty="0"/>
              <a:t>maximum bucket size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8153400" y="1981200"/>
            <a:ext cx="838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hash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077200" y="2971800"/>
            <a:ext cx="1066800" cy="1447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Mem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Straight Arrow Connector 10"/>
          <p:cNvCxnSpPr>
            <a:endCxn id="6" idx="0"/>
          </p:cNvCxnSpPr>
          <p:nvPr/>
        </p:nvCxnSpPr>
        <p:spPr bwMode="auto">
          <a:xfrm rot="16200000" flipH="1">
            <a:off x="8362950" y="1771650"/>
            <a:ext cx="3810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7" idx="2"/>
          </p:cNvCxnSpPr>
          <p:nvPr/>
        </p:nvCxnSpPr>
        <p:spPr bwMode="auto">
          <a:xfrm rot="5400000">
            <a:off x="8420100" y="46101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6" idx="2"/>
            <a:endCxn id="7" idx="0"/>
          </p:cNvCxnSpPr>
          <p:nvPr/>
        </p:nvCxnSpPr>
        <p:spPr bwMode="auto">
          <a:xfrm rot="16200000" flipH="1">
            <a:off x="8324850" y="2686050"/>
            <a:ext cx="5334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CFC7CEA-01B7-584C-9824-81C7BCD638A1}"/>
              </a:ext>
            </a:extLst>
          </p:cNvPr>
          <p:cNvSpPr txBox="1"/>
          <p:nvPr/>
        </p:nvSpPr>
        <p:spPr>
          <a:xfrm>
            <a:off x="7559912" y="4907340"/>
            <a:ext cx="15311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Bucket =</a:t>
            </a:r>
          </a:p>
          <a:p>
            <a:r>
              <a:rPr lang="en-US" dirty="0"/>
              <a:t>   &lt;k1,v1&gt;,</a:t>
            </a:r>
          </a:p>
          <a:p>
            <a:r>
              <a:rPr lang="en-US" dirty="0"/>
              <a:t>   &lt;k2,v2&gt;,</a:t>
            </a:r>
          </a:p>
          <a:p>
            <a:r>
              <a:rPr lang="en-US" dirty="0"/>
              <a:t>   &lt;k3,v3&gt;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EEA61E-40F2-CD44-A7CC-FA472B5075E7}"/>
              </a:ext>
            </a:extLst>
          </p:cNvPr>
          <p:cNvSpPr txBox="1"/>
          <p:nvPr/>
        </p:nvSpPr>
        <p:spPr>
          <a:xfrm>
            <a:off x="7507013" y="1119539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lookup_key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6D0C2F-5047-2740-872B-58DDE51E13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Hardware Hash Tables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3B64808-D493-B04E-8092-A0E97927F1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9B168-CA53-AC45-A7C7-88A7F3DF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A4E4D-8116-8549-A6EA-03D5E3F4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72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2889E-2784-1A4F-AB3C-A4A4C44CD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Hash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B5ADB-72AE-3D4B-8701-1F074D5FE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5486400" cy="4114800"/>
          </a:xfrm>
        </p:spPr>
        <p:txBody>
          <a:bodyPr/>
          <a:lstStyle/>
          <a:p>
            <a:r>
              <a:rPr lang="en-US" dirty="0"/>
              <a:t>Want to avoid variable size buckets</a:t>
            </a:r>
          </a:p>
          <a:p>
            <a:pPr lvl="1"/>
            <a:r>
              <a:rPr lang="en-US" dirty="0"/>
              <a:t>So can read in one lookup</a:t>
            </a:r>
          </a:p>
          <a:p>
            <a:pPr lvl="2"/>
            <a:r>
              <a:rPr lang="en-US" dirty="0"/>
              <a:t>Can make wider for some fixed number of slots</a:t>
            </a:r>
          </a:p>
          <a:p>
            <a:pPr lvl="1"/>
            <a:r>
              <a:rPr lang="en-US" dirty="0"/>
              <a:t>So can resolve in one cycle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57C0B-6CC3-FB4B-8542-C1343F422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35046-9728-724D-83F6-0D9E05BC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A17D46-8DBA-EB4C-A966-8A60BB8F7169}"/>
              </a:ext>
            </a:extLst>
          </p:cNvPr>
          <p:cNvSpPr/>
          <p:nvPr/>
        </p:nvSpPr>
        <p:spPr bwMode="auto">
          <a:xfrm>
            <a:off x="8153400" y="1981200"/>
            <a:ext cx="838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hash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D9C9E4-F8BF-9D4E-A4C2-F185B3E416E4}"/>
              </a:ext>
            </a:extLst>
          </p:cNvPr>
          <p:cNvSpPr/>
          <p:nvPr/>
        </p:nvSpPr>
        <p:spPr bwMode="auto">
          <a:xfrm>
            <a:off x="8077200" y="2971800"/>
            <a:ext cx="1066800" cy="1447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Mem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339407-6A09-7842-9E4C-0C08FBD33C1E}"/>
              </a:ext>
            </a:extLst>
          </p:cNvPr>
          <p:cNvCxnSpPr>
            <a:endCxn id="6" idx="0"/>
          </p:cNvCxnSpPr>
          <p:nvPr/>
        </p:nvCxnSpPr>
        <p:spPr bwMode="auto">
          <a:xfrm rot="16200000" flipH="1">
            <a:off x="8362950" y="1771650"/>
            <a:ext cx="3810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634ED4C-584B-B24E-B990-472576A1522F}"/>
              </a:ext>
            </a:extLst>
          </p:cNvPr>
          <p:cNvCxnSpPr>
            <a:stCxn id="7" idx="2"/>
          </p:cNvCxnSpPr>
          <p:nvPr/>
        </p:nvCxnSpPr>
        <p:spPr bwMode="auto">
          <a:xfrm rot="5400000">
            <a:off x="8420100" y="46101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4FE41F-C92C-D640-BDDC-7B6C85647AA8}"/>
              </a:ext>
            </a:extLst>
          </p:cNvPr>
          <p:cNvCxnSpPr>
            <a:stCxn id="6" idx="2"/>
            <a:endCxn id="7" idx="0"/>
          </p:cNvCxnSpPr>
          <p:nvPr/>
        </p:nvCxnSpPr>
        <p:spPr bwMode="auto">
          <a:xfrm rot="16200000" flipH="1">
            <a:off x="8324850" y="2686050"/>
            <a:ext cx="5334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D74AA33-69C5-EA47-8B12-E9D8A4DAA46A}"/>
              </a:ext>
            </a:extLst>
          </p:cNvPr>
          <p:cNvSpPr txBox="1"/>
          <p:nvPr/>
        </p:nvSpPr>
        <p:spPr>
          <a:xfrm>
            <a:off x="7559912" y="4907340"/>
            <a:ext cx="15311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Bucket =</a:t>
            </a:r>
          </a:p>
          <a:p>
            <a:r>
              <a:rPr lang="en-US" dirty="0"/>
              <a:t>   &lt;k1,v1&gt;,</a:t>
            </a:r>
          </a:p>
          <a:p>
            <a:r>
              <a:rPr lang="en-US" dirty="0"/>
              <a:t>   &lt;k2,v2&gt;,</a:t>
            </a:r>
          </a:p>
          <a:p>
            <a:r>
              <a:rPr lang="en-US" dirty="0"/>
              <a:t>   &lt;k3,v3&gt;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1D2EA5-FFD0-B041-9503-E027137A6079}"/>
              </a:ext>
            </a:extLst>
          </p:cNvPr>
          <p:cNvSpPr txBox="1"/>
          <p:nvPr/>
        </p:nvSpPr>
        <p:spPr>
          <a:xfrm>
            <a:off x="7507013" y="1119539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lookup_key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636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4531B-8F74-B041-91E3-6CF68E186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Size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2850B-3A18-D74C-92DE-EF5D941BC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dirty="0"/>
              <a:t>Look at what the distribution looks like for number of entries</a:t>
            </a:r>
          </a:p>
          <a:p>
            <a:endParaRPr lang="en-US" dirty="0"/>
          </a:p>
          <a:p>
            <a:r>
              <a:rPr lang="en-US" dirty="0"/>
              <a:t>N – number of entries</a:t>
            </a:r>
          </a:p>
          <a:p>
            <a:r>
              <a:rPr lang="en-US" dirty="0"/>
              <a:t>C – HASH_CAPACITY</a:t>
            </a:r>
          </a:p>
          <a:p>
            <a:r>
              <a:rPr lang="en-US" dirty="0"/>
              <a:t>m – number of items in a slot</a:t>
            </a:r>
          </a:p>
          <a:p>
            <a:endParaRPr lang="en-US" dirty="0"/>
          </a:p>
          <a:p>
            <a:r>
              <a:rPr lang="en-US" dirty="0"/>
              <a:t>Compute distribution for each bucket size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942AD-F5F9-CA45-97DA-B688BC99A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C01CA-7B02-2243-91ED-933ABC618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9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334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Software Map Trees (Part 1)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Hash Tables (Part 2)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Software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Hardware (FPGA) Hash Maps 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Design-Space Exploration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Generic (Part 3)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Concrete (Part 4): 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       Fast Fourier Transform (FFT)</a:t>
            </a:r>
          </a:p>
          <a:p>
            <a:pPr lvl="2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Time permitting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013031"/>
              </p:ext>
            </p:extLst>
          </p:nvPr>
        </p:nvGraphicFramePr>
        <p:xfrm>
          <a:off x="685800" y="2667000"/>
          <a:ext cx="7772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>
                          <a:sym typeface="Wingdings"/>
                        </a:rPr>
                        <a:t>m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C=1024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C=2048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C=4096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1905000"/>
            <a:ext cx="1208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N=1024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667000" y="4724400"/>
          <a:ext cx="403606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86" name="Equation" r:id="rId3" imgW="1244600" imgH="444500" progId="Equation.3">
                  <p:embed/>
                </p:oleObj>
              </mc:Choice>
              <mc:Fallback>
                <p:oleObj name="Equation" r:id="rId3" imgW="12446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724400"/>
                        <a:ext cx="4036060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tune hash parameters to control distribution</a:t>
            </a:r>
          </a:p>
          <a:p>
            <a:r>
              <a:rPr lang="en-US" dirty="0"/>
              <a:t>Spend more memory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smaller buckets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less work finding things in buckets</a:t>
            </a:r>
          </a:p>
          <a:p>
            <a:pPr lvl="1"/>
            <a:r>
              <a:rPr lang="en-US" dirty="0">
                <a:sym typeface="Wingdings"/>
              </a:rPr>
              <a:t>Memory-Time tradeoff</a:t>
            </a:r>
          </a:p>
          <a:p>
            <a:r>
              <a:rPr lang="en-US" dirty="0">
                <a:sym typeface="Wingdings"/>
              </a:rPr>
              <a:t>Still have possibility of large buckets</a:t>
            </a:r>
          </a:p>
          <a:p>
            <a:pPr lvl="1"/>
            <a:r>
              <a:rPr lang="en-US" dirty="0">
                <a:sym typeface="Wingdings"/>
              </a:rPr>
              <a:t>…but probability is 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F7CA2-FE0E-8340-A156-174FCB575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C324A-3157-FA43-B103-30F2723B0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Hash mostly works</a:t>
            </a:r>
          </a:p>
          <a:p>
            <a:r>
              <a:rPr lang="en-US" dirty="0"/>
              <a:t>Engineer hash to hold most cases</a:t>
            </a:r>
          </a:p>
          <a:p>
            <a:pPr lvl="1"/>
            <a:r>
              <a:rPr lang="en-US" dirty="0"/>
              <a:t>Combination of </a:t>
            </a:r>
          </a:p>
          <a:p>
            <a:pPr lvl="2"/>
            <a:r>
              <a:rPr lang="en-US" dirty="0" err="1"/>
              <a:t>sparcity</a:t>
            </a:r>
            <a:r>
              <a:rPr lang="en-US" dirty="0"/>
              <a:t> (entries&gt;N)</a:t>
            </a:r>
          </a:p>
          <a:p>
            <a:pPr lvl="2"/>
            <a:r>
              <a:rPr lang="en-US" dirty="0"/>
              <a:t>Hold multiple entries per hash value</a:t>
            </a:r>
          </a:p>
          <a:p>
            <a:r>
              <a:rPr lang="en-US" dirty="0"/>
              <a:t>Few cases that overflow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Store in small fully associative memory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2626D-2C3D-164B-90DB-8018E0AD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EAF7B-D7EA-FC45-A927-E318DB36A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76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Hybrid </a:t>
            </a:r>
            <a:r>
              <a:rPr lang="en-US" dirty="0" err="1"/>
              <a:t>Hash+Assoc</a:t>
            </a:r>
            <a:r>
              <a:rPr lang="en-US" dirty="0"/>
              <a:t>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0362B06-9A06-AF4B-AF81-19D6A780B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0" y="1513668"/>
            <a:ext cx="3505200" cy="504986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74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B2ED-8C6D-204B-9A5E-B275FFA7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4566"/>
            <a:ext cx="7772400" cy="1143000"/>
          </a:xfrm>
        </p:spPr>
        <p:txBody>
          <a:bodyPr/>
          <a:lstStyle/>
          <a:p>
            <a:r>
              <a:rPr lang="en-US" dirty="0"/>
              <a:t>LZW 4K Chunk Hybrid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0D47E-0DA1-054F-900D-CBDFE7A70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221390"/>
            <a:ext cx="7772400" cy="4114800"/>
          </a:xfrm>
        </p:spPr>
        <p:txBody>
          <a:bodyPr/>
          <a:lstStyle/>
          <a:p>
            <a:r>
              <a:rPr lang="en-US" dirty="0"/>
              <a:t>72 entry assoc. match</a:t>
            </a:r>
          </a:p>
          <a:p>
            <a:pPr lvl="1"/>
            <a:r>
              <a:rPr lang="en-US" dirty="0">
                <a:solidFill>
                  <a:srgbClr val="BF00FA"/>
                </a:solidFill>
              </a:rPr>
              <a:t>needs 3 match BRAMs + 1 value BRAM</a:t>
            </a:r>
          </a:p>
          <a:p>
            <a:pPr lvl="1"/>
            <a:r>
              <a:rPr lang="en-US" dirty="0"/>
              <a:t>Associative match 20b key</a:t>
            </a:r>
          </a:p>
          <a:p>
            <a:pPr lvl="1"/>
            <a:r>
              <a:rPr lang="en-US" dirty="0"/>
              <a:t>72 entries  (72/4096=1.7% for 4096)</a:t>
            </a:r>
          </a:p>
          <a:p>
            <a:r>
              <a:rPr lang="en-US" dirty="0"/>
              <a:t>So, can hold ~1% conflicts in 4K hash</a:t>
            </a:r>
          </a:p>
          <a:p>
            <a:r>
              <a:rPr lang="en-US" dirty="0"/>
              <a:t>Hash N=4096, C=16384, m=2, store 2</a:t>
            </a:r>
          </a:p>
          <a:p>
            <a:pPr lvl="1"/>
            <a:r>
              <a:rPr lang="en-US" dirty="0" err="1"/>
              <a:t>Prob</a:t>
            </a:r>
            <a:r>
              <a:rPr lang="en-US" dirty="0"/>
              <a:t> 3+: &lt;1% (see table 1024, 4096)</a:t>
            </a:r>
          </a:p>
          <a:p>
            <a:pPr lvl="1"/>
            <a:r>
              <a:rPr lang="en-US" dirty="0"/>
              <a:t>20b key+12b value=4B per entry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16384*2*4B=4*2*4 BRAMs</a:t>
            </a:r>
          </a:p>
          <a:p>
            <a:r>
              <a:rPr lang="en-US" dirty="0">
                <a:solidFill>
                  <a:schemeClr val="accent2"/>
                </a:solidFill>
              </a:rPr>
              <a:t>32</a:t>
            </a:r>
            <a:r>
              <a:rPr lang="en-US" dirty="0"/>
              <a:t>+</a:t>
            </a:r>
            <a:r>
              <a:rPr lang="en-US" dirty="0">
                <a:solidFill>
                  <a:srgbClr val="BF00FA"/>
                </a:solidFill>
              </a:rPr>
              <a:t>4</a:t>
            </a:r>
            <a:r>
              <a:rPr lang="en-US" dirty="0"/>
              <a:t>=36 BRAMs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EA7BB-09F0-E64A-86CB-C8297EA52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3424A1-C3D6-0342-B248-6D0AE98E1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1C32DD4C-970A-5E46-9B67-CB5484762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347841" y="152400"/>
            <a:ext cx="1687317" cy="24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761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2279B-7B12-2147-8192-1E7AF7B9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9E03F-D3D2-5E42-A40B-529014761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79740"/>
            <a:ext cx="8229600" cy="4114800"/>
          </a:xfrm>
        </p:spPr>
        <p:txBody>
          <a:bodyPr/>
          <a:lstStyle/>
          <a:p>
            <a:r>
              <a:rPr lang="en-US" dirty="0"/>
              <a:t>Previous example illustrative</a:t>
            </a:r>
          </a:p>
          <a:p>
            <a:pPr lvl="1"/>
            <a:r>
              <a:rPr lang="en-US" dirty="0"/>
              <a:t>Not necessarily optimal (explore parameters)</a:t>
            </a:r>
          </a:p>
          <a:p>
            <a:pPr lvl="2"/>
            <a:r>
              <a:rPr lang="en-US" dirty="0"/>
              <a:t>Expect not optimal</a:t>
            </a:r>
          </a:p>
          <a:p>
            <a:r>
              <a:rPr lang="en-US" dirty="0"/>
              <a:t>May be able to do better with multiple hashes</a:t>
            </a:r>
          </a:p>
          <a:p>
            <a:pPr lvl="1"/>
            <a:r>
              <a:rPr lang="en-US" dirty="0"/>
              <a:t>See Dhawan reading paper</a:t>
            </a:r>
          </a:p>
          <a:p>
            <a:pPr lvl="1"/>
            <a:r>
              <a:rPr lang="en-US" dirty="0"/>
              <a:t>May need to use that design in hybrid configuration with assoc. memory like previous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B1475-013B-B340-A5E3-4409115DB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6E0C6B-4D86-FB48-8F0D-C25F19DD2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1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79D6-B563-7B44-A05D-59251D0AB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25" y="152400"/>
            <a:ext cx="7772400" cy="762000"/>
          </a:xfrm>
        </p:spPr>
        <p:txBody>
          <a:bodyPr/>
          <a:lstStyle/>
          <a:p>
            <a:r>
              <a:rPr lang="en-US" dirty="0"/>
              <a:t>Allow Imperfect?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FDE15-F799-D842-976C-FAEA0F737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25" y="685800"/>
            <a:ext cx="7772400" cy="5486400"/>
          </a:xfrm>
        </p:spPr>
        <p:txBody>
          <a:bodyPr/>
          <a:lstStyle/>
          <a:p>
            <a:r>
              <a:rPr lang="en-US" b="1" dirty="0"/>
              <a:t>Question: </a:t>
            </a:r>
            <a:r>
              <a:rPr lang="en-US" dirty="0"/>
              <a:t>impact on compression if cannot store a few tree entries?</a:t>
            </a:r>
          </a:p>
          <a:p>
            <a:r>
              <a:rPr lang="en-US" dirty="0"/>
              <a:t>Some encodings will find shorter matches than optimal</a:t>
            </a:r>
          </a:p>
          <a:p>
            <a:r>
              <a:rPr lang="en-US" b="1" dirty="0"/>
              <a:t>Q:</a:t>
            </a:r>
            <a:r>
              <a:rPr lang="en-US" dirty="0"/>
              <a:t> Impact on compression rate as a function of conflict rate?</a:t>
            </a:r>
          </a:p>
          <a:p>
            <a:r>
              <a:rPr lang="en-US" dirty="0"/>
              <a:t>How compare to compression rate impact of chunk size?</a:t>
            </a:r>
          </a:p>
          <a:p>
            <a:pPr lvl="1"/>
            <a:r>
              <a:rPr lang="en-US" dirty="0"/>
              <a:t>Larger chunk with conflict rate vs. smaller chunk with smaller (or no) conflict rate</a:t>
            </a:r>
          </a:p>
          <a:p>
            <a:r>
              <a:rPr lang="en-US" dirty="0">
                <a:sym typeface="Wingdings" pitchFamily="2" charset="2"/>
              </a:rPr>
              <a:t> another tradeoff to explore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02A64-055F-4341-87F5-C2178CCAE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81801F-140F-744C-91ED-D8680FB5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5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16A17-87E2-E048-92BA-B9E07D64A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3E40B-16EF-334A-BC04-312DE83A3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 to compute these lookup hashes for hardware fast</a:t>
            </a:r>
          </a:p>
          <a:p>
            <a:pPr lvl="1"/>
            <a:r>
              <a:rPr lang="en-US" dirty="0"/>
              <a:t>In a single cycle to keep II down for LZW</a:t>
            </a:r>
          </a:p>
          <a:p>
            <a:pPr lvl="1"/>
            <a:r>
              <a:rPr lang="en-US" dirty="0"/>
              <a:t>Can </a:t>
            </a:r>
            <a:r>
              <a:rPr lang="en-US" dirty="0" err="1"/>
              <a:t>xor</a:t>
            </a:r>
            <a:r>
              <a:rPr lang="en-US" dirty="0"/>
              <a:t>-together a set of bits quickly in hardware</a:t>
            </a:r>
          </a:p>
          <a:p>
            <a:pPr lvl="2"/>
            <a:r>
              <a:rPr lang="en-US" dirty="0"/>
              <a:t>Any 6-bits for one output bit in a single 6-LUT</a:t>
            </a:r>
          </a:p>
          <a:p>
            <a:pPr lvl="2"/>
            <a:r>
              <a:rPr lang="en-US" dirty="0"/>
              <a:t>Means capacity must be power-of-2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F195C-6C78-2D45-B460-62F5D6B6E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62CB9-9239-374C-9764-470A4F1E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83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0EBF-0515-F140-9D44-E74D3365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4K Chunk LZW Search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71E2D45-288F-EE46-A5AE-F1AC02FD3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591387"/>
              </p:ext>
            </p:extLst>
          </p:nvPr>
        </p:nvGraphicFramePr>
        <p:xfrm>
          <a:off x="685800" y="1981200"/>
          <a:ext cx="77724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5060654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7800105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925756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622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Brute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41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Dense 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018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Full </a:t>
                      </a:r>
                      <a:r>
                        <a:rPr lang="en-US" dirty="0" err="1"/>
                        <a:t>Assoc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822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502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Hybrid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5453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5574A-D66E-4447-A499-5081D800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B6521-5189-184B-9723-B9507E24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D8F8C0-7676-E740-9007-302FB2EC9ECA}"/>
              </a:ext>
            </a:extLst>
          </p:cNvPr>
          <p:cNvSpPr txBox="1"/>
          <p:nvPr/>
        </p:nvSpPr>
        <p:spPr>
          <a:xfrm>
            <a:off x="2473487" y="5479087"/>
            <a:ext cx="47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36Kb BRAMs on ZU3EG = 216</a:t>
            </a:r>
          </a:p>
        </p:txBody>
      </p:sp>
    </p:spTree>
    <p:extLst>
      <p:ext uri="{BB962C8B-B14F-4D97-AF65-F5344CB8AC3E}">
        <p14:creationId xmlns:p14="http://schemas.microsoft.com/office/powerpoint/2010/main" val="1565814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3</a:t>
            </a:r>
            <a:br>
              <a:rPr lang="en-US" dirty="0"/>
            </a:br>
            <a:r>
              <a:rPr lang="en-US" dirty="0"/>
              <a:t>Design-Space Exploration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Generic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/>
              <a:t>Hash tables are useful tools</a:t>
            </a:r>
          </a:p>
          <a:p>
            <a:r>
              <a:rPr lang="en-US" dirty="0"/>
              <a:t>The universe of possible implementations (design space) is large</a:t>
            </a:r>
          </a:p>
          <a:p>
            <a:pPr lvl="1"/>
            <a:r>
              <a:rPr lang="en-US" dirty="0"/>
              <a:t>Many dimensions to explore</a:t>
            </a:r>
          </a:p>
          <a:p>
            <a:r>
              <a:rPr lang="en-US" dirty="0"/>
              <a:t>Formulate carefully</a:t>
            </a:r>
          </a:p>
          <a:p>
            <a:r>
              <a:rPr lang="en-US" dirty="0"/>
              <a:t>Approach systematically</a:t>
            </a:r>
          </a:p>
          <a:p>
            <a:r>
              <a:rPr lang="en-US" dirty="0"/>
              <a:t>Use modeling along the way for guidance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many choices for implementation</a:t>
            </a:r>
          </a:p>
          <a:p>
            <a:pPr lvl="1"/>
            <a:r>
              <a:rPr lang="en-US" dirty="0"/>
              <a:t>Alternatives to try</a:t>
            </a:r>
          </a:p>
          <a:p>
            <a:pPr lvl="1"/>
            <a:r>
              <a:rPr lang="en-US" dirty="0"/>
              <a:t>Parameters to tune</a:t>
            </a:r>
          </a:p>
          <a:p>
            <a:pPr lvl="1"/>
            <a:r>
              <a:rPr lang="en-US" dirty="0"/>
              <a:t>Mapping options</a:t>
            </a:r>
          </a:p>
          <a:p>
            <a:r>
              <a:rPr lang="en-US" dirty="0"/>
              <a:t>This is our freedom to impact implementation costs</a:t>
            </a:r>
          </a:p>
          <a:p>
            <a:pPr lvl="1"/>
            <a:r>
              <a:rPr lang="en-US" dirty="0"/>
              <a:t>Area, delay, energy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Design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r>
              <a:rPr lang="en-US" dirty="0"/>
              <a:t>Ideally</a:t>
            </a:r>
          </a:p>
          <a:p>
            <a:pPr lvl="1"/>
            <a:r>
              <a:rPr lang="en-US" dirty="0"/>
              <a:t>Each choice orthogonal axis </a:t>
            </a:r>
            <a:br>
              <a:rPr lang="en-US" dirty="0"/>
            </a:br>
            <a:r>
              <a:rPr lang="en-US" dirty="0"/>
              <a:t>in high-dimensional space</a:t>
            </a:r>
          </a:p>
          <a:p>
            <a:pPr lvl="1"/>
            <a:r>
              <a:rPr lang="en-US" dirty="0"/>
              <a:t>Want to understand points in space</a:t>
            </a:r>
          </a:p>
          <a:p>
            <a:pPr lvl="1"/>
            <a:r>
              <a:rPr lang="en-US" dirty="0"/>
              <a:t>Find one that best meets constraints and goals</a:t>
            </a:r>
          </a:p>
          <a:p>
            <a:r>
              <a:rPr lang="en-US" dirty="0"/>
              <a:t>Practice</a:t>
            </a:r>
          </a:p>
          <a:p>
            <a:pPr lvl="1"/>
            <a:r>
              <a:rPr lang="en-US" dirty="0"/>
              <a:t>Seldom completely orthogonal</a:t>
            </a:r>
          </a:p>
          <a:p>
            <a:pPr lvl="1"/>
            <a:r>
              <a:rPr lang="en-US" dirty="0"/>
              <a:t>Requires cleverness to identify dimensions</a:t>
            </a:r>
          </a:p>
          <a:p>
            <a:pPr lvl="1"/>
            <a:r>
              <a:rPr lang="en-US" dirty="0"/>
              <a:t>Messy, cannot fully explore</a:t>
            </a:r>
          </a:p>
          <a:p>
            <a:pPr lvl="1"/>
            <a:r>
              <a:rPr lang="en-US" dirty="0"/>
              <a:t> But…can understand, prioritize, guide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0C80ED-7DEA-CF4B-ADA5-644ECAD65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648" y="609600"/>
            <a:ext cx="1828800" cy="23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4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choices (design-space axes) can we explore in mapping a task to an </a:t>
            </a:r>
            <a:r>
              <a:rPr lang="en-US" dirty="0" err="1">
                <a:solidFill>
                  <a:srgbClr val="FF6600"/>
                </a:solidFill>
              </a:rPr>
              <a:t>SoC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Hint: What showed up in homework so far?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70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Design-Space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772400" cy="4114800"/>
          </a:xfrm>
        </p:spPr>
        <p:txBody>
          <a:bodyPr/>
          <a:lstStyle/>
          <a:p>
            <a:r>
              <a:rPr lang="en-US" sz="2800" dirty="0"/>
              <a:t>Type of parallelism</a:t>
            </a:r>
          </a:p>
          <a:p>
            <a:r>
              <a:rPr lang="en-US" sz="2800" dirty="0"/>
              <a:t>How decompose / organize parallelism</a:t>
            </a:r>
          </a:p>
          <a:p>
            <a:r>
              <a:rPr lang="en-US" sz="2800" dirty="0"/>
              <a:t>Area-time points (level exploited)</a:t>
            </a:r>
          </a:p>
          <a:p>
            <a:r>
              <a:rPr lang="en-US" sz="2800" dirty="0"/>
              <a:t>What resources we provision for what parts of computation</a:t>
            </a:r>
          </a:p>
          <a:p>
            <a:r>
              <a:rPr lang="en-US" sz="2800" dirty="0"/>
              <a:t>Where to map tasks</a:t>
            </a:r>
          </a:p>
          <a:p>
            <a:r>
              <a:rPr lang="en-US" sz="2800" dirty="0"/>
              <a:t>How schedule/order computations</a:t>
            </a:r>
          </a:p>
          <a:p>
            <a:r>
              <a:rPr lang="en-US" sz="2800" dirty="0"/>
              <a:t>How synchronize tasks</a:t>
            </a:r>
          </a:p>
          <a:p>
            <a:r>
              <a:rPr lang="en-US" sz="2800" dirty="0"/>
              <a:t>How represent data</a:t>
            </a:r>
          </a:p>
          <a:p>
            <a:r>
              <a:rPr lang="en-US" sz="2800" dirty="0"/>
              <a:t>Where place data; how manage and move</a:t>
            </a:r>
          </a:p>
          <a:p>
            <a:r>
              <a:rPr lang="en-US" sz="2800" dirty="0"/>
              <a:t>What precision use in computations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5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5834"/>
            <a:ext cx="7772400" cy="1143000"/>
          </a:xfrm>
        </p:spPr>
        <p:txBody>
          <a:bodyPr/>
          <a:lstStyle/>
          <a:p>
            <a:r>
              <a:rPr lang="en-US" dirty="0"/>
              <a:t>Generalize Continuum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4114800"/>
          </a:xfrm>
        </p:spPr>
        <p:txBody>
          <a:bodyPr/>
          <a:lstStyle/>
          <a:p>
            <a:r>
              <a:rPr lang="en-US" dirty="0"/>
              <a:t>Encourage to think about parameters (axes) that capture continuum to explore</a:t>
            </a:r>
          </a:p>
          <a:p>
            <a:r>
              <a:rPr lang="en-US" dirty="0"/>
              <a:t>Start from an idea</a:t>
            </a:r>
          </a:p>
          <a:p>
            <a:pPr lvl="1"/>
            <a:r>
              <a:rPr lang="en-US" sz="2400" dirty="0"/>
              <a:t>Maybe can compute with 8b values</a:t>
            </a:r>
          </a:p>
          <a:p>
            <a:pPr lvl="1"/>
            <a:r>
              <a:rPr lang="en-US" sz="2400" dirty="0"/>
              <a:t>Maybe can put matrix-</a:t>
            </a:r>
            <a:r>
              <a:rPr lang="en-US" sz="2400" dirty="0" err="1"/>
              <a:t>mpy</a:t>
            </a:r>
            <a:r>
              <a:rPr lang="en-US" sz="2400" dirty="0"/>
              <a:t> computation on FPGA fabric</a:t>
            </a:r>
          </a:p>
          <a:p>
            <a:pPr lvl="1"/>
            <a:r>
              <a:rPr lang="en-US" sz="2400" dirty="0"/>
              <a:t>Maybe 1 hash + 1 fully assoc.</a:t>
            </a:r>
          </a:p>
          <a:p>
            <a:pPr lvl="1"/>
            <a:r>
              <a:rPr lang="en-US" sz="2400" dirty="0"/>
              <a:t>Move data in 1KB chunks</a:t>
            </a:r>
          </a:p>
          <a:p>
            <a:r>
              <a:rPr lang="en-US" dirty="0"/>
              <a:t>Identify general knob</a:t>
            </a:r>
          </a:p>
          <a:p>
            <a:pPr lvl="1"/>
            <a:r>
              <a:rPr lang="en-US" sz="2400" dirty="0"/>
              <a:t>Tune intermediate bits for computation</a:t>
            </a:r>
          </a:p>
          <a:p>
            <a:pPr lvl="1"/>
            <a:r>
              <a:rPr lang="en-US" sz="2400" dirty="0"/>
              <a:t>How much of computation go on FPGA fabric</a:t>
            </a:r>
          </a:p>
          <a:p>
            <a:pPr lvl="1"/>
            <a:r>
              <a:rPr lang="en-US" sz="2400" dirty="0"/>
              <a:t>How many hash/</a:t>
            </a:r>
            <a:r>
              <a:rPr lang="en-US" sz="2400" dirty="0" err="1"/>
              <a:t>assoc</a:t>
            </a:r>
            <a:r>
              <a:rPr lang="en-US" sz="2400" dirty="0"/>
              <a:t> levels?</a:t>
            </a:r>
          </a:p>
          <a:p>
            <a:pPr lvl="1"/>
            <a:r>
              <a:rPr lang="en-US" sz="2400" dirty="0"/>
              <a:t>What is optimal data transfer size?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Optima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5334000"/>
            <a:ext cx="3810000" cy="762000"/>
          </a:xfrm>
        </p:spPr>
        <p:txBody>
          <a:bodyPr/>
          <a:lstStyle/>
          <a:p>
            <a:r>
              <a:rPr lang="en-US" dirty="0" err="1"/>
              <a:t>Kapre</a:t>
            </a:r>
            <a:r>
              <a:rPr lang="en-US" dirty="0"/>
              <a:t>, FPL 2009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5334000"/>
            <a:ext cx="3810000" cy="762000"/>
          </a:xfrm>
        </p:spPr>
        <p:txBody>
          <a:bodyPr/>
          <a:lstStyle/>
          <a:p>
            <a:r>
              <a:rPr lang="en-US" dirty="0" err="1"/>
              <a:t>Kadric</a:t>
            </a:r>
            <a:r>
              <a:rPr lang="en-US" dirty="0"/>
              <a:t>, TRETS 2016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81200"/>
            <a:ext cx="4167068" cy="32519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891" y="1981200"/>
            <a:ext cx="422316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16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Space Explore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dirty="0"/>
              <a:t>Think systematically about how might map the application</a:t>
            </a:r>
          </a:p>
          <a:p>
            <a:r>
              <a:rPr lang="en-US" dirty="0"/>
              <a:t>Avoid overlooking options</a:t>
            </a:r>
          </a:p>
          <a:p>
            <a:r>
              <a:rPr lang="en-US" dirty="0"/>
              <a:t>Understand tradeoffs</a:t>
            </a:r>
          </a:p>
          <a:p>
            <a:endParaRPr lang="en-US" dirty="0"/>
          </a:p>
          <a:p>
            <a:r>
              <a:rPr lang="en-US" dirty="0"/>
              <a:t>The larger the design space </a:t>
            </a:r>
            <a:endParaRPr lang="en-US" dirty="0">
              <a:sym typeface="Wingdings"/>
            </a:endParaRPr>
          </a:p>
          <a:p>
            <a:pPr lvl="1">
              <a:buFont typeface="Wingdings" charset="2"/>
              <a:buChar char="à"/>
            </a:pPr>
            <a:r>
              <a:rPr lang="en-US" dirty="0">
                <a:sym typeface="Wingdings"/>
              </a:rPr>
              <a:t>more opportunities to find good solutions</a:t>
            </a:r>
          </a:p>
          <a:p>
            <a:pPr lvl="2">
              <a:buNone/>
            </a:pPr>
            <a:r>
              <a:rPr lang="en-US" dirty="0">
                <a:sym typeface="Wingdings"/>
              </a:rPr>
              <a:t>    Reduce bottlenecks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1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Elaborate Design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r>
              <a:rPr lang="en-US" dirty="0"/>
              <a:t>Refine design space as you go</a:t>
            </a:r>
          </a:p>
          <a:p>
            <a:r>
              <a:rPr lang="en-US" dirty="0"/>
              <a:t>Ideally identify up front</a:t>
            </a:r>
          </a:p>
          <a:p>
            <a:r>
              <a:rPr lang="en-US" dirty="0"/>
              <a:t>Practice bottlenecks and challenges </a:t>
            </a:r>
          </a:p>
          <a:p>
            <a:pPr lvl="1"/>
            <a:r>
              <a:rPr lang="en-US" dirty="0"/>
              <a:t>will suggest new options / dimensions</a:t>
            </a:r>
          </a:p>
          <a:p>
            <a:pPr lvl="2"/>
            <a:r>
              <a:rPr lang="en-US" dirty="0"/>
              <a:t>If not initially expect memory bandwidth to be a bottleneck…</a:t>
            </a:r>
          </a:p>
          <a:p>
            <a:r>
              <a:rPr lang="en-US" dirty="0"/>
              <a:t>Some options only make sense in particular sub-spaces</a:t>
            </a:r>
          </a:p>
          <a:p>
            <a:pPr lvl="1"/>
            <a:r>
              <a:rPr lang="en-US" dirty="0" err="1"/>
              <a:t>Bitwidth</a:t>
            </a:r>
            <a:r>
              <a:rPr lang="en-US" dirty="0"/>
              <a:t> optimization not a big issue on the 64b processor</a:t>
            </a:r>
          </a:p>
          <a:p>
            <a:pPr lvl="2"/>
            <a:r>
              <a:rPr lang="en-US" dirty="0"/>
              <a:t>More interesting on vector, FPGA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3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-73350"/>
            <a:ext cx="7772400" cy="1143000"/>
          </a:xfrm>
        </p:spPr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914400"/>
            <a:ext cx="7772400" cy="5486400"/>
          </a:xfrm>
        </p:spPr>
        <p:txBody>
          <a:bodyPr/>
          <a:lstStyle/>
          <a:p>
            <a:r>
              <a:rPr lang="en-US" dirty="0"/>
              <a:t>Sometimes tools will directly help you explore design space</a:t>
            </a:r>
          </a:p>
          <a:p>
            <a:pPr lvl="1"/>
            <a:r>
              <a:rPr lang="en-US" dirty="0"/>
              <a:t>Sometimes do it for you</a:t>
            </a:r>
          </a:p>
          <a:p>
            <a:pPr lvl="2"/>
            <a:r>
              <a:rPr lang="en-US" dirty="0" err="1"/>
              <a:t>Mimimize</a:t>
            </a:r>
            <a:r>
              <a:rPr lang="en-US" dirty="0"/>
              <a:t> II</a:t>
            </a:r>
          </a:p>
          <a:p>
            <a:pPr lvl="1"/>
            <a:r>
              <a:rPr lang="en-US" dirty="0"/>
              <a:t>In your hands, make easy</a:t>
            </a:r>
          </a:p>
          <a:p>
            <a:pPr lvl="2"/>
            <a:r>
              <a:rPr lang="en-US" sz="2000" dirty="0"/>
              <a:t>Unrolling, pipelining, II</a:t>
            </a:r>
          </a:p>
          <a:p>
            <a:pPr lvl="2"/>
            <a:r>
              <a:rPr lang="en-US" sz="2000" dirty="0"/>
              <a:t>Array packing and partitioning</a:t>
            </a:r>
          </a:p>
          <a:p>
            <a:pPr lvl="2"/>
            <a:r>
              <a:rPr lang="en-US" sz="2000" dirty="0"/>
              <a:t>Some choices for data movement</a:t>
            </a:r>
          </a:p>
          <a:p>
            <a:pPr lvl="2"/>
            <a:r>
              <a:rPr lang="en-US" sz="2000" dirty="0"/>
              <a:t>DMA pipelining and transfer sizes</a:t>
            </a:r>
          </a:p>
          <a:p>
            <a:pPr lvl="2"/>
            <a:r>
              <a:rPr lang="en-US" sz="2000" dirty="0"/>
              <a:t>Some loop transforms</a:t>
            </a:r>
          </a:p>
          <a:p>
            <a:pPr lvl="2"/>
            <a:r>
              <a:rPr lang="en-US" sz="2000" dirty="0"/>
              <a:t>Granularity to place on FPGA</a:t>
            </a:r>
          </a:p>
          <a:p>
            <a:pPr lvl="2"/>
            <a:r>
              <a:rPr lang="en-US" sz="2000" dirty="0" err="1"/>
              <a:t>ap_fixed</a:t>
            </a:r>
            <a:endParaRPr lang="en-US" sz="2000" dirty="0"/>
          </a:p>
          <a:p>
            <a:pPr lvl="2"/>
            <a:r>
              <a:rPr lang="en-US" sz="2000" dirty="0"/>
              <a:t>Number of data parallel accelerators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0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-73350"/>
            <a:ext cx="7772400" cy="1143000"/>
          </a:xfrm>
        </p:spPr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219200"/>
            <a:ext cx="7772400" cy="4953000"/>
          </a:xfrm>
        </p:spPr>
        <p:txBody>
          <a:bodyPr/>
          <a:lstStyle/>
          <a:p>
            <a:r>
              <a:rPr lang="en-US" dirty="0"/>
              <a:t>Often tools will not help you with design space options</a:t>
            </a:r>
          </a:p>
          <a:p>
            <a:pPr lvl="1"/>
            <a:r>
              <a:rPr lang="en-US" sz="2400" dirty="0"/>
              <a:t>Need to reshape functions and loops</a:t>
            </a:r>
          </a:p>
          <a:p>
            <a:pPr lvl="1"/>
            <a:r>
              <a:rPr lang="en-US" sz="2400" dirty="0"/>
              <a:t>Line buffers</a:t>
            </a:r>
          </a:p>
          <a:p>
            <a:pPr lvl="1"/>
            <a:r>
              <a:rPr lang="en-US" sz="2400" dirty="0"/>
              <a:t>Data representations and sizes</a:t>
            </a:r>
          </a:p>
          <a:p>
            <a:pPr lvl="1"/>
            <a:r>
              <a:rPr lang="en-US" sz="2400" dirty="0"/>
              <a:t>C-slow sharing</a:t>
            </a:r>
          </a:p>
          <a:p>
            <a:pPr lvl="1"/>
            <a:r>
              <a:rPr lang="en-US" sz="2400" dirty="0"/>
              <a:t>Communications overlap</a:t>
            </a:r>
          </a:p>
          <a:p>
            <a:pPr lvl="1"/>
            <a:r>
              <a:rPr lang="en-US" sz="2400" dirty="0"/>
              <a:t>Picking hash function parameters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29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Software Map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2CA6-F429-A840-84EB-F1D7467BA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for Exploration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8C13A-47F7-094F-A416-FC975DC74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you write your code with parameters (#define) that can easily change to explore continuum?</a:t>
            </a:r>
          </a:p>
          <a:p>
            <a:pPr lvl="1"/>
            <a:r>
              <a:rPr lang="en-US" dirty="0"/>
              <a:t>Unroll factor?</a:t>
            </a:r>
          </a:p>
          <a:p>
            <a:pPr lvl="1"/>
            <a:r>
              <a:rPr lang="en-US" dirty="0"/>
              <a:t>Number of parallel tasks? </a:t>
            </a:r>
          </a:p>
          <a:p>
            <a:pPr lvl="1"/>
            <a:r>
              <a:rPr lang="en-US" dirty="0"/>
              <a:t>Size of data to move?</a:t>
            </a:r>
          </a:p>
          <a:p>
            <a:r>
              <a:rPr lang="en-US" dirty="0"/>
              <a:t>Want to make it easy to explore different points in space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9A005-B828-3245-BABF-9D73AAB5D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F0DF4-AF2B-464D-A416-59F27DB0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855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4</a:t>
            </a:r>
            <a:br>
              <a:rPr lang="en-US" dirty="0"/>
            </a:br>
            <a:r>
              <a:rPr lang="en-US" dirty="0"/>
              <a:t>Design-Space Exploration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Example FFT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76CC86-01D0-9F43-A863-533163EDC2DE}"/>
              </a:ext>
            </a:extLst>
          </p:cNvPr>
          <p:cNvSpPr txBox="1"/>
          <p:nvPr/>
        </p:nvSpPr>
        <p:spPr>
          <a:xfrm>
            <a:off x="3505200" y="5436789"/>
            <a:ext cx="1798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Skip </a:t>
            </a:r>
            <a:r>
              <a:rPr lang="en-US" dirty="0" err="1">
                <a:hlinkClick r:id="rId2" action="ppaction://hlinksldjump"/>
              </a:rPr>
              <a:t>Wrapup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385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Sound Waves</a:t>
            </a:r>
          </a:p>
        </p:txBody>
      </p:sp>
      <p:pic>
        <p:nvPicPr>
          <p:cNvPr id="38915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4"/>
          <a:srcRect l="-20833" r="-20833"/>
          <a:stretch>
            <a:fillRect/>
          </a:stretch>
        </p:blipFill>
        <p:spPr>
          <a:xfrm>
            <a:off x="0" y="2743200"/>
            <a:ext cx="5037138" cy="26670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B1E94B-44E9-3A4E-9F00-8A2C59C4C9B8}" type="slidenum">
              <a:rPr lang="en-US" smtClean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42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3891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590800"/>
            <a:ext cx="38100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-4763" y="6096000"/>
            <a:ext cx="91487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Source: http://www.mediacollege.com/audio/01/sound-waves.html</a:t>
            </a:r>
          </a:p>
        </p:txBody>
      </p:sp>
      <p:pic>
        <p:nvPicPr>
          <p:cNvPr id="8" name="tone1k-22-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629400" y="5257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086600" y="1295400"/>
            <a:ext cx="13223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-128"/>
                <a:cs typeface="ＭＳ Ｐゴシック" charset="-128"/>
              </a:rPr>
              <a:t>Hz = 1/s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42025" y="1828800"/>
            <a:ext cx="31019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-128"/>
                <a:cs typeface="ＭＳ Ｐゴシック" charset="-128"/>
              </a:rPr>
              <a:t>1kHz = 1000 cycles/s</a:t>
            </a:r>
          </a:p>
        </p:txBody>
      </p:sp>
    </p:spTree>
    <p:extLst>
      <p:ext uri="{BB962C8B-B14F-4D97-AF65-F5344CB8AC3E}">
        <p14:creationId xmlns:p14="http://schemas.microsoft.com/office/powerpoint/2010/main" val="337753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419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5E6D79-C3CE-0F45-84B2-35126A969205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43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Discrete Sampling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343400" cy="4114800"/>
          </a:xfrm>
        </p:spPr>
        <p:txBody>
          <a:bodyPr/>
          <a:lstStyle/>
          <a:p>
            <a:r>
              <a:rPr lang="en-US" sz="2400" dirty="0">
                <a:ea typeface="ＭＳ Ｐゴシック" pitchFamily="1" charset="-128"/>
                <a:cs typeface="ＭＳ Ｐゴシック" pitchFamily="1" charset="-128"/>
              </a:rPr>
              <a:t>Represent as time sequence</a:t>
            </a:r>
          </a:p>
          <a:p>
            <a:r>
              <a:rPr lang="en-US" sz="2400" dirty="0">
                <a:ea typeface="ＭＳ Ｐゴシック" pitchFamily="1" charset="-128"/>
                <a:cs typeface="ＭＳ Ｐゴシック" pitchFamily="1" charset="-128"/>
              </a:rPr>
              <a:t>Discretely sample in time</a:t>
            </a:r>
          </a:p>
          <a:p>
            <a:r>
              <a:rPr lang="en-US" sz="2400" dirty="0">
                <a:ea typeface="ＭＳ Ｐゴシック" pitchFamily="1" charset="-128"/>
                <a:cs typeface="ＭＳ Ｐゴシック" pitchFamily="1" charset="-128"/>
              </a:rPr>
              <a:t>What we can do directly with an Analog-to-Digital (A2D) converter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40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4199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52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Rectangle 5"/>
          <p:cNvSpPr>
            <a:spLocks noChangeArrowheads="1"/>
          </p:cNvSpPr>
          <p:nvPr/>
        </p:nvSpPr>
        <p:spPr bwMode="auto">
          <a:xfrm>
            <a:off x="4724400" y="5105400"/>
            <a:ext cx="400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/>
              <a:t>http://en.wikipedia.org/wiki/File:Pcm.svg</a:t>
            </a:r>
          </a:p>
        </p:txBody>
      </p:sp>
      <p:pic>
        <p:nvPicPr>
          <p:cNvPr id="4199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52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Rectangle 8"/>
          <p:cNvSpPr>
            <a:spLocks noChangeArrowheads="1"/>
          </p:cNvSpPr>
          <p:nvPr/>
        </p:nvSpPr>
        <p:spPr bwMode="auto">
          <a:xfrm>
            <a:off x="4724400" y="5105400"/>
            <a:ext cx="400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/>
              <a:t>http://en.wikipedia.org/wiki/File:Pcm.svg</a:t>
            </a:r>
          </a:p>
        </p:txBody>
      </p:sp>
    </p:spTree>
    <p:extLst>
      <p:ext uri="{BB962C8B-B14F-4D97-AF65-F5344CB8AC3E}">
        <p14:creationId xmlns:p14="http://schemas.microsoft.com/office/powerpoint/2010/main" val="133145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Time-Domain &amp; Frequency-domain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0308" y="1524000"/>
                <a:ext cx="86868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example…have a pure tone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If period: </a:t>
                </a:r>
                <a:r>
                  <a:rPr lang="en-US" dirty="0">
                    <a:solidFill>
                      <a:srgbClr val="FF0000"/>
                    </a:solidFill>
                  </a:rPr>
                  <a:t>T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a typeface="Cambria Math"/>
                  </a:rPr>
                  <a:t> and </a:t>
                </a:r>
                <a:r>
                  <a:rPr lang="en-US" dirty="0">
                    <a:solidFill>
                      <a:srgbClr val="FF0000"/>
                    </a:solidFill>
                    <a:ea typeface="Cambria Math"/>
                  </a:rPr>
                  <a:t>Amplitude = 3 Volts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𝑠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𝑠𝑖𝑛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𝑓𝑡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n-US" dirty="0">
                  <a:solidFill>
                    <a:schemeClr val="tx1"/>
                  </a:solidFill>
                  <a:ea typeface="Cambria Math"/>
                </a:endParaRPr>
              </a:p>
              <a:p>
                <a:pPr lvl="1"/>
                <a:endParaRPr lang="en-US" b="1" i="1" dirty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308" y="1524000"/>
                <a:ext cx="8686800" cy="4525963"/>
              </a:xfrm>
              <a:blipFill>
                <a:blip r:embed="rId3"/>
                <a:stretch>
                  <a:fillRect l="-1460" t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r="1445"/>
          <a:stretch/>
        </p:blipFill>
        <p:spPr bwMode="auto">
          <a:xfrm>
            <a:off x="4402015" y="3200400"/>
            <a:ext cx="453097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97168" y="5943600"/>
            <a:ext cx="304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domain representation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2361" y="5905779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 domain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72000" y="2639516"/>
                <a:ext cx="18649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𝑠𝑖𝑛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639516"/>
                <a:ext cx="1864934" cy="461665"/>
              </a:xfrm>
              <a:prstGeom prst="rect">
                <a:avLst/>
              </a:prstGeom>
              <a:blipFill>
                <a:blip r:embed="rId5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8C526A7E-D1F5-8147-A71A-8DFD9DEABB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4" y="3200400"/>
            <a:ext cx="3955142" cy="27686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EBC22B3-FB3C-2A49-97A9-40C72C295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</p:spTree>
    <p:extLst>
      <p:ext uri="{BB962C8B-B14F-4D97-AF65-F5344CB8AC3E}">
        <p14:creationId xmlns:p14="http://schemas.microsoft.com/office/powerpoint/2010/main" val="403952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5930" y="3810000"/>
            <a:ext cx="457807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0"/>
            <a:ext cx="457807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Frequency-domain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219200"/>
            <a:ext cx="4267200" cy="2514600"/>
          </a:xfrm>
        </p:spPr>
        <p:txBody>
          <a:bodyPr>
            <a:normAutofit/>
          </a:bodyPr>
          <a:lstStyle/>
          <a:p>
            <a:r>
              <a:rPr lang="en-US" dirty="0"/>
              <a:t>Can represent sound wave as linear sum of frequencies</a:t>
            </a:r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Picture 2" descr="http://www.dolphin.upenn.edu/lgrads/penn_logo_nona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43000" cy="317090"/>
          </a:xfrm>
          <a:prstGeom prst="rect">
            <a:avLst/>
          </a:prstGeom>
          <a:noFill/>
        </p:spPr>
      </p:pic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57807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10000"/>
            <a:ext cx="4571999" cy="261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19200"/>
            <a:ext cx="454453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0680" y="3810000"/>
            <a:ext cx="4543320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ED207-1E5A-8440-B710-08CEADB80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7728195"/>
      </p:ext>
    </p:extLst>
  </p:cSld>
  <p:clrMapOvr>
    <a:masterClrMapping/>
  </p:clrMapOvr>
  <p:transition advTm="163607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Time vs. Frequency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6" name="Picture 2" descr="http://www.dolphin.upenn.edu/lgrads/penn_logo_nona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31709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6600" y="2286000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2ADC51-34C3-1747-B2BF-37D12FE70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</p:spTree>
    <p:extLst>
      <p:ext uri="{BB962C8B-B14F-4D97-AF65-F5344CB8AC3E}">
        <p14:creationId xmlns:p14="http://schemas.microsoft.com/office/powerpoint/2010/main" val="1465580983"/>
      </p:ext>
    </p:extLst>
  </p:cSld>
  <p:clrMapOvr>
    <a:masterClrMapping/>
  </p:clrMapOvr>
  <p:transition advTm="4994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7901" y="4011221"/>
            <a:ext cx="4495800" cy="2438400"/>
          </a:xfrm>
        </p:spPr>
        <p:txBody>
          <a:bodyPr>
            <a:normAutofit fontScale="77500" lnSpcReduction="20000"/>
          </a:bodyPr>
          <a:lstStyle/>
          <a:p>
            <a:pPr marL="342900" lvl="1" indent="-342900">
              <a:buNone/>
            </a:pP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 err="1"/>
              <a:t>nx</a:t>
            </a:r>
            <a:r>
              <a:rPr lang="en-US" dirty="0"/>
              <a:t>) and sin(</a:t>
            </a:r>
            <a:r>
              <a:rPr lang="en-US" dirty="0" err="1"/>
              <a:t>nx</a:t>
            </a:r>
            <a:r>
              <a:rPr lang="en-US" dirty="0"/>
              <a:t>) functions form an orthogonal basis: they allow us to represent any periodic signal by taking a linear combination of the basis components without interfering with one another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5" y="3898900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06" y="1153438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24610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F6788-A77B-3149-A779-93FB508C1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</p:spTree>
    <p:extLst>
      <p:ext uri="{BB962C8B-B14F-4D97-AF65-F5344CB8AC3E}">
        <p14:creationId xmlns:p14="http://schemas.microsoft.com/office/powerpoint/2010/main" val="1463151378"/>
      </p:ext>
    </p:extLst>
  </p:cSld>
  <p:clrMapOvr>
    <a:masterClrMapping/>
  </p:clrMapOvr>
  <p:transition advTm="417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Transform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dirty="0"/>
              <a:t>Identify spectral components (frequencies)</a:t>
            </a:r>
          </a:p>
          <a:p>
            <a:r>
              <a:rPr lang="en-US" dirty="0"/>
              <a:t>Convert between Time-domain to Frequency-domain</a:t>
            </a:r>
          </a:p>
          <a:p>
            <a:pPr lvl="1"/>
            <a:r>
              <a:rPr lang="en-US" dirty="0"/>
              <a:t>E.g. tones from data samples</a:t>
            </a:r>
          </a:p>
          <a:p>
            <a:pPr lvl="1"/>
            <a:r>
              <a:rPr lang="en-US" dirty="0"/>
              <a:t>Central to audio coding – e.g. MP3 audio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834520"/>
            <a:ext cx="5969000" cy="20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8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 as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305800" cy="41148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Fourier Transform is essentially performing a dot product with a frequency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How much like a sine wave of freq. </a:t>
            </a:r>
            <a:r>
              <a:rPr lang="en-US" dirty="0" err="1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is this?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834520"/>
            <a:ext cx="5969000" cy="20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34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abstraction</a:t>
            </a:r>
          </a:p>
          <a:p>
            <a:pPr lvl="1"/>
            <a:r>
              <a:rPr lang="en-US" dirty="0"/>
              <a:t>void </a:t>
            </a:r>
            <a:r>
              <a:rPr lang="en-US" dirty="0" err="1"/>
              <a:t>insert(key,value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value </a:t>
            </a:r>
            <a:r>
              <a:rPr lang="en-US" dirty="0" err="1"/>
              <a:t>lookup(key</a:t>
            </a:r>
            <a:r>
              <a:rPr lang="en-US" dirty="0"/>
              <a:t>); </a:t>
            </a:r>
          </a:p>
          <a:p>
            <a:r>
              <a:rPr lang="en-US" dirty="0"/>
              <a:t>Will typically have many different implementations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Fast</a:t>
            </a:r>
            <a:r>
              <a:rPr lang="en-US" dirty="0"/>
              <a:t>-Fourier Transform (FFT)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Efficient way to compute FT</a:t>
            </a:r>
          </a:p>
          <a:p>
            <a:r>
              <a:rPr lang="en-US" dirty="0"/>
              <a:t>O(N*</a:t>
            </a:r>
            <a:r>
              <a:rPr lang="en-US" dirty="0" err="1"/>
              <a:t>log(N</a:t>
            </a:r>
            <a:r>
              <a:rPr lang="en-US" dirty="0"/>
              <a:t>)) computation</a:t>
            </a:r>
          </a:p>
          <a:p>
            <a:r>
              <a:rPr lang="en-US" dirty="0"/>
              <a:t>Contrast N</a:t>
            </a:r>
            <a:r>
              <a:rPr lang="en-US" baseline="30000" dirty="0"/>
              <a:t>2</a:t>
            </a:r>
            <a:r>
              <a:rPr lang="en-US" dirty="0"/>
              <a:t> for direct computation</a:t>
            </a:r>
          </a:p>
          <a:p>
            <a:pPr lvl="1"/>
            <a:r>
              <a:rPr lang="en-US" dirty="0"/>
              <a:t>N dot products</a:t>
            </a:r>
          </a:p>
          <a:p>
            <a:pPr lvl="2"/>
            <a:r>
              <a:rPr lang="en-US" dirty="0"/>
              <a:t>Each dot product has N points (multiply-adds)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834520"/>
            <a:ext cx="5969000" cy="20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98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FFT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dirty="0"/>
              <a:t>Large space of </a:t>
            </a:r>
            <a:r>
              <a:rPr lang="en-US" dirty="0" err="1"/>
              <a:t>FFTs</a:t>
            </a:r>
            <a:endParaRPr lang="en-US" dirty="0"/>
          </a:p>
          <a:p>
            <a:r>
              <a:rPr lang="en-US" dirty="0"/>
              <a:t>Radix-2 FFT Butterfly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1800"/>
            <a:ext cx="5308600" cy="3464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208" y="2365251"/>
            <a:ext cx="3270882" cy="20199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9BB03E-52B9-4D45-8E90-42BD5E78E76F}"/>
              </a:ext>
            </a:extLst>
          </p:cNvPr>
          <p:cNvSpPr txBox="1"/>
          <p:nvPr/>
        </p:nvSpPr>
        <p:spPr>
          <a:xfrm>
            <a:off x="232039" y="2891135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X[0]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3F68A0-DC62-334C-B720-EE45A3CB5703}"/>
              </a:ext>
            </a:extLst>
          </p:cNvPr>
          <p:cNvSpPr txBox="1"/>
          <p:nvPr/>
        </p:nvSpPr>
        <p:spPr>
          <a:xfrm>
            <a:off x="232039" y="3175181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X[1]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7B36B3-0FDE-E24C-9A0B-3F5A80257732}"/>
              </a:ext>
            </a:extLst>
          </p:cNvPr>
          <p:cNvSpPr txBox="1"/>
          <p:nvPr/>
        </p:nvSpPr>
        <p:spPr>
          <a:xfrm>
            <a:off x="232039" y="5856371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X[15]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B62002-8796-624A-8669-FCD8E4369B4F}"/>
              </a:ext>
            </a:extLst>
          </p:cNvPr>
          <p:cNvSpPr txBox="1"/>
          <p:nvPr/>
        </p:nvSpPr>
        <p:spPr>
          <a:xfrm>
            <a:off x="232039" y="8537561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X[15]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7CC10A-6D63-DC4F-B94F-F33C2E7FA6C2}"/>
              </a:ext>
            </a:extLst>
          </p:cNvPr>
          <p:cNvSpPr txBox="1"/>
          <p:nvPr/>
        </p:nvSpPr>
        <p:spPr>
          <a:xfrm>
            <a:off x="4343400" y="5856371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Y[15]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DA467-2F15-6B40-8596-C733D8B2B28F}"/>
              </a:ext>
            </a:extLst>
          </p:cNvPr>
          <p:cNvSpPr txBox="1"/>
          <p:nvPr/>
        </p:nvSpPr>
        <p:spPr>
          <a:xfrm>
            <a:off x="4293618" y="2937588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Y[0]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91F6A4-339F-C244-8666-8060F46EEC8B}"/>
              </a:ext>
            </a:extLst>
          </p:cNvPr>
          <p:cNvSpPr txBox="1"/>
          <p:nvPr/>
        </p:nvSpPr>
        <p:spPr>
          <a:xfrm>
            <a:off x="5633817" y="4509156"/>
            <a:ext cx="32103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– constant that </a:t>
            </a:r>
          </a:p>
          <a:p>
            <a:r>
              <a:rPr lang="en-US" dirty="0"/>
              <a:t>Differs for each instance</a:t>
            </a:r>
          </a:p>
          <a:p>
            <a:r>
              <a:rPr lang="en-US" dirty="0"/>
              <a:t>-- ``twiddle’’ factor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A25D7BA-A646-8F4A-B631-8244EA06A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324" y="5745607"/>
            <a:ext cx="3281413" cy="111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991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FFT Butterfly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Y0=X0+W(stage,butterfly)*X1</a:t>
            </a:r>
          </a:p>
          <a:p>
            <a:r>
              <a:rPr lang="en-US" dirty="0"/>
              <a:t>Y1=X0-W(stage,butterfly)*X1</a:t>
            </a:r>
          </a:p>
          <a:p>
            <a:r>
              <a:rPr lang="en-US" dirty="0"/>
              <a:t>Common sub expression, compute once: </a:t>
            </a:r>
            <a:r>
              <a:rPr lang="en-US" dirty="0" err="1"/>
              <a:t>W(stage,butterfly</a:t>
            </a:r>
            <a:r>
              <a:rPr lang="en-US" dirty="0"/>
              <a:t>)*X1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95800"/>
            <a:ext cx="3270882" cy="20199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4724400"/>
            <a:ext cx="560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X0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000" y="5715000"/>
            <a:ext cx="56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X1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9400" y="4724400"/>
            <a:ext cx="56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Y0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5715000"/>
            <a:ext cx="56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183532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parallelism options exist?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Single FFT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Sequence of </a:t>
            </a:r>
            <a:r>
              <a:rPr lang="en-US" dirty="0" err="1">
                <a:solidFill>
                  <a:srgbClr val="FF6600"/>
                </a:solidFill>
              </a:rPr>
              <a:t>FFTs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493181"/>
            <a:ext cx="5156200" cy="33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510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FFT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r>
              <a:rPr lang="en-US" dirty="0"/>
              <a:t>Spatial</a:t>
            </a:r>
          </a:p>
          <a:p>
            <a:r>
              <a:rPr lang="en-US" dirty="0"/>
              <a:t>Pipeline</a:t>
            </a:r>
          </a:p>
          <a:p>
            <a:r>
              <a:rPr lang="en-US" dirty="0"/>
              <a:t>Streaming</a:t>
            </a:r>
          </a:p>
          <a:p>
            <a:r>
              <a:rPr lang="en-US" dirty="0"/>
              <a:t>By column</a:t>
            </a:r>
          </a:p>
          <a:p>
            <a:pPr lvl="1"/>
            <a:r>
              <a:rPr lang="en-US" dirty="0"/>
              <a:t>Choose how many Butterflies to serialize on a PE</a:t>
            </a:r>
          </a:p>
          <a:p>
            <a:r>
              <a:rPr lang="en-US" dirty="0"/>
              <a:t>By </a:t>
            </a:r>
            <a:r>
              <a:rPr lang="en-US" dirty="0" err="1"/>
              <a:t>subgraph</a:t>
            </a:r>
            <a:endParaRPr lang="en-US" dirty="0"/>
          </a:p>
          <a:p>
            <a:r>
              <a:rPr lang="en-US" dirty="0"/>
              <a:t>Pipeline </a:t>
            </a:r>
            <a:r>
              <a:rPr lang="en-US" dirty="0" err="1"/>
              <a:t>subgraphs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129" y="1295400"/>
            <a:ext cx="4327871" cy="282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934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FFT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0"/>
            <a:ext cx="8051800" cy="869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493181"/>
            <a:ext cx="5156200" cy="33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465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0697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975" y="1463697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large of a spatial FFT can implement with 360 multipliers?</a:t>
            </a:r>
          </a:p>
          <a:p>
            <a:pPr lvl="1"/>
            <a:r>
              <a:rPr lang="en-US" dirty="0"/>
              <a:t>1 multiply per butterfly</a:t>
            </a:r>
          </a:p>
          <a:p>
            <a:pPr lvl="1"/>
            <a:r>
              <a:rPr lang="en-US" dirty="0"/>
              <a:t>(N/2) log</a:t>
            </a:r>
            <a:r>
              <a:rPr lang="en-US" baseline="-25000" dirty="0"/>
              <a:t>2</a:t>
            </a:r>
            <a:r>
              <a:rPr lang="en-US" dirty="0"/>
              <a:t>(N) butterflies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948" y="3711893"/>
            <a:ext cx="5156200" cy="33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541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"/>
            <a:ext cx="7772400" cy="1143000"/>
          </a:xfrm>
        </p:spPr>
        <p:txBody>
          <a:bodyPr/>
          <a:lstStyle/>
          <a:p>
            <a:r>
              <a:rPr lang="en-US" dirty="0"/>
              <a:t>Bit Serial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48200"/>
          </a:xfrm>
        </p:spPr>
        <p:txBody>
          <a:bodyPr/>
          <a:lstStyle/>
          <a:p>
            <a:r>
              <a:rPr lang="en-US" dirty="0"/>
              <a:t>Could compute the add/multiply bit serially</a:t>
            </a:r>
          </a:p>
          <a:p>
            <a:pPr lvl="1"/>
            <a:r>
              <a:rPr lang="en-US" dirty="0"/>
              <a:t>One full adder per adder</a:t>
            </a:r>
          </a:p>
          <a:p>
            <a:pPr lvl="1"/>
            <a:r>
              <a:rPr lang="en-US" dirty="0"/>
              <a:t>W full adders per multiply</a:t>
            </a:r>
          </a:p>
          <a:p>
            <a:pPr lvl="1"/>
            <a:r>
              <a:rPr lang="en-US" dirty="0"/>
              <a:t>W=16, maybe 20—30 LUTs</a:t>
            </a:r>
          </a:p>
          <a:p>
            <a:pPr lvl="1"/>
            <a:r>
              <a:rPr lang="en-US" dirty="0"/>
              <a:t>70,000 LUTs </a:t>
            </a:r>
          </a:p>
          <a:p>
            <a:pPr lvl="2"/>
            <a:r>
              <a:rPr lang="en-US" dirty="0">
                <a:sym typeface="Wingdings"/>
              </a:rPr>
              <a:t>~= 70,000/30 ~= 2330 butterflies</a:t>
            </a:r>
          </a:p>
          <a:p>
            <a:pPr lvl="3"/>
            <a:r>
              <a:rPr lang="en-US" dirty="0">
                <a:sym typeface="Wingdings"/>
              </a:rPr>
              <a:t>512-point FFT has 2304 butterflies</a:t>
            </a:r>
          </a:p>
          <a:p>
            <a:r>
              <a:rPr lang="en-US" dirty="0">
                <a:sym typeface="Wingdings"/>
              </a:rPr>
              <a:t>Another dimension to design space:</a:t>
            </a:r>
          </a:p>
          <a:p>
            <a:pPr lvl="1"/>
            <a:r>
              <a:rPr lang="en-US" dirty="0">
                <a:sym typeface="Wingdings"/>
              </a:rPr>
              <a:t>How much serialize word-wide operators</a:t>
            </a:r>
          </a:p>
          <a:p>
            <a:pPr lvl="1"/>
            <a:r>
              <a:rPr lang="en-US" dirty="0">
                <a:sym typeface="Wingdings"/>
              </a:rPr>
              <a:t>Use LUTs vs. DSPs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2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Building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common subgraphs exist in the FFT?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4200"/>
            <a:ext cx="5308600" cy="3464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352800"/>
            <a:ext cx="3270882" cy="201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470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Subgraphs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05000"/>
            <a:ext cx="6985000" cy="455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00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17: </a:t>
            </a:r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capacity of 4096 </a:t>
            </a:r>
          </a:p>
          <a:p>
            <a:r>
              <a:rPr lang="en-US" dirty="0"/>
              <a:t>How many memory accesses needed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When lookup fail?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When lookup succeed (on average)?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50799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map butterfly operations to processors?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Implications for communications?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426" y="3702314"/>
            <a:ext cx="4470400" cy="29172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78BF12-E479-B542-B407-D5BCD1191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2118"/>
            <a:ext cx="4470400" cy="29172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8BCC3E-BDB4-7745-8584-380E145B9C96}"/>
              </a:ext>
            </a:extLst>
          </p:cNvPr>
          <p:cNvSpPr/>
          <p:nvPr/>
        </p:nvSpPr>
        <p:spPr bwMode="auto">
          <a:xfrm>
            <a:off x="4671455" y="5083718"/>
            <a:ext cx="2872343" cy="139328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AEA390-75FF-2947-A441-844CC6674E40}"/>
              </a:ext>
            </a:extLst>
          </p:cNvPr>
          <p:cNvSpPr/>
          <p:nvPr/>
        </p:nvSpPr>
        <p:spPr bwMode="auto">
          <a:xfrm>
            <a:off x="4651662" y="3695473"/>
            <a:ext cx="2892137" cy="139328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F24B611-841B-5448-BCEF-8512476593FF}"/>
              </a:ext>
            </a:extLst>
          </p:cNvPr>
          <p:cNvGrpSpPr/>
          <p:nvPr/>
        </p:nvGrpSpPr>
        <p:grpSpPr>
          <a:xfrm>
            <a:off x="800100" y="3764477"/>
            <a:ext cx="495300" cy="2679456"/>
            <a:chOff x="800100" y="3764477"/>
            <a:chExt cx="495300" cy="267945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4BB50F3-0B23-3141-85DD-186D80F2504F}"/>
                </a:ext>
              </a:extLst>
            </p:cNvPr>
            <p:cNvGrpSpPr/>
            <p:nvPr/>
          </p:nvGrpSpPr>
          <p:grpSpPr>
            <a:xfrm>
              <a:off x="800100" y="3764477"/>
              <a:ext cx="495300" cy="622059"/>
              <a:chOff x="800100" y="3764477"/>
              <a:chExt cx="495300" cy="62205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7C3241-987B-9D42-9F27-8BA27BEB7B9B}"/>
                  </a:ext>
                </a:extLst>
              </p:cNvPr>
              <p:cNvSpPr/>
              <p:nvPr/>
            </p:nvSpPr>
            <p:spPr bwMode="auto">
              <a:xfrm>
                <a:off x="800100" y="3764477"/>
                <a:ext cx="495300" cy="24106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972733B-9607-B744-83CB-0DCFA720DA0D}"/>
                  </a:ext>
                </a:extLst>
              </p:cNvPr>
              <p:cNvSpPr/>
              <p:nvPr/>
            </p:nvSpPr>
            <p:spPr bwMode="auto">
              <a:xfrm>
                <a:off x="800100" y="4069277"/>
                <a:ext cx="495300" cy="317259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4CADB02-9A63-E741-A3DE-5620AB5C30AD}"/>
                </a:ext>
              </a:extLst>
            </p:cNvPr>
            <p:cNvGrpSpPr/>
            <p:nvPr/>
          </p:nvGrpSpPr>
          <p:grpSpPr>
            <a:xfrm>
              <a:off x="800100" y="4450276"/>
              <a:ext cx="495300" cy="622059"/>
              <a:chOff x="800100" y="3764477"/>
              <a:chExt cx="495300" cy="62205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CF2A82A-D061-194E-B530-32D49406D27C}"/>
                  </a:ext>
                </a:extLst>
              </p:cNvPr>
              <p:cNvSpPr/>
              <p:nvPr/>
            </p:nvSpPr>
            <p:spPr bwMode="auto">
              <a:xfrm>
                <a:off x="800100" y="3764477"/>
                <a:ext cx="495300" cy="24106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1AAC28D-8F2F-D34B-89C9-58FA7E1C4AF4}"/>
                  </a:ext>
                </a:extLst>
              </p:cNvPr>
              <p:cNvSpPr/>
              <p:nvPr/>
            </p:nvSpPr>
            <p:spPr bwMode="auto">
              <a:xfrm>
                <a:off x="800100" y="4069277"/>
                <a:ext cx="495300" cy="317259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84E254C-8B69-3348-8742-F63231F0C899}"/>
                </a:ext>
              </a:extLst>
            </p:cNvPr>
            <p:cNvGrpSpPr/>
            <p:nvPr/>
          </p:nvGrpSpPr>
          <p:grpSpPr>
            <a:xfrm>
              <a:off x="800100" y="5136075"/>
              <a:ext cx="495300" cy="622059"/>
              <a:chOff x="800100" y="3764477"/>
              <a:chExt cx="495300" cy="62205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756AB2C-25F6-A848-986E-2BE7935EBBA5}"/>
                  </a:ext>
                </a:extLst>
              </p:cNvPr>
              <p:cNvSpPr/>
              <p:nvPr/>
            </p:nvSpPr>
            <p:spPr bwMode="auto">
              <a:xfrm>
                <a:off x="800100" y="3764477"/>
                <a:ext cx="495300" cy="24106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9FF588C-8B1E-464A-A457-7AA60FA4E960}"/>
                  </a:ext>
                </a:extLst>
              </p:cNvPr>
              <p:cNvSpPr/>
              <p:nvPr/>
            </p:nvSpPr>
            <p:spPr bwMode="auto">
              <a:xfrm>
                <a:off x="800100" y="4069277"/>
                <a:ext cx="495300" cy="317259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AF75378-5A7F-6B45-BA9F-A8F289B78150}"/>
                </a:ext>
              </a:extLst>
            </p:cNvPr>
            <p:cNvGrpSpPr/>
            <p:nvPr/>
          </p:nvGrpSpPr>
          <p:grpSpPr>
            <a:xfrm>
              <a:off x="800100" y="5821874"/>
              <a:ext cx="495300" cy="622059"/>
              <a:chOff x="800100" y="3764477"/>
              <a:chExt cx="495300" cy="622059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EF57E78-FDAA-794F-98B8-04AB05864B95}"/>
                  </a:ext>
                </a:extLst>
              </p:cNvPr>
              <p:cNvSpPr/>
              <p:nvPr/>
            </p:nvSpPr>
            <p:spPr bwMode="auto">
              <a:xfrm>
                <a:off x="800100" y="3764477"/>
                <a:ext cx="495300" cy="24106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C45DFAC-715F-3A45-ACE9-255A19BD6BE6}"/>
                  </a:ext>
                </a:extLst>
              </p:cNvPr>
              <p:cNvSpPr/>
              <p:nvPr/>
            </p:nvSpPr>
            <p:spPr bwMode="auto">
              <a:xfrm>
                <a:off x="800100" y="4069277"/>
                <a:ext cx="495300" cy="317259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47003AF-0480-384E-8762-062DD5C6CDB8}"/>
              </a:ext>
            </a:extLst>
          </p:cNvPr>
          <p:cNvGrpSpPr/>
          <p:nvPr/>
        </p:nvGrpSpPr>
        <p:grpSpPr>
          <a:xfrm>
            <a:off x="1543050" y="3779609"/>
            <a:ext cx="495300" cy="622059"/>
            <a:chOff x="800100" y="3764477"/>
            <a:chExt cx="495300" cy="62205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DBF3368-97D5-AE4E-ADCE-81B056E44559}"/>
                </a:ext>
              </a:extLst>
            </p:cNvPr>
            <p:cNvSpPr/>
            <p:nvPr/>
          </p:nvSpPr>
          <p:spPr bwMode="auto">
            <a:xfrm>
              <a:off x="800100" y="3764477"/>
              <a:ext cx="495300" cy="24106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B9B2BA8-AFC9-DF49-911C-BBA45DFA9AD8}"/>
                </a:ext>
              </a:extLst>
            </p:cNvPr>
            <p:cNvSpPr/>
            <p:nvPr/>
          </p:nvSpPr>
          <p:spPr bwMode="auto">
            <a:xfrm>
              <a:off x="800100" y="4069277"/>
              <a:ext cx="495300" cy="317259"/>
            </a:xfrm>
            <a:prstGeom prst="rect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092A78D-E043-1347-BFCF-56609A11CCD5}"/>
              </a:ext>
            </a:extLst>
          </p:cNvPr>
          <p:cNvGrpSpPr/>
          <p:nvPr/>
        </p:nvGrpSpPr>
        <p:grpSpPr>
          <a:xfrm>
            <a:off x="1565563" y="4456914"/>
            <a:ext cx="495300" cy="622059"/>
            <a:chOff x="800100" y="3764477"/>
            <a:chExt cx="495300" cy="62205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03EB439-9393-3B4F-8A8C-91FF614BFB1C}"/>
                </a:ext>
              </a:extLst>
            </p:cNvPr>
            <p:cNvSpPr/>
            <p:nvPr/>
          </p:nvSpPr>
          <p:spPr bwMode="auto">
            <a:xfrm>
              <a:off x="800100" y="3764477"/>
              <a:ext cx="495300" cy="24106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0FB1A3A-2803-5844-9D52-BAC1F403B794}"/>
                </a:ext>
              </a:extLst>
            </p:cNvPr>
            <p:cNvSpPr/>
            <p:nvPr/>
          </p:nvSpPr>
          <p:spPr bwMode="auto">
            <a:xfrm>
              <a:off x="800100" y="4069277"/>
              <a:ext cx="495300" cy="317259"/>
            </a:xfrm>
            <a:prstGeom prst="rect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2898CA0-C8BC-A14D-AFB5-96CB15CD04AF}"/>
              </a:ext>
            </a:extLst>
          </p:cNvPr>
          <p:cNvGrpSpPr/>
          <p:nvPr/>
        </p:nvGrpSpPr>
        <p:grpSpPr>
          <a:xfrm>
            <a:off x="1588076" y="5134219"/>
            <a:ext cx="495300" cy="622059"/>
            <a:chOff x="800100" y="3764477"/>
            <a:chExt cx="495300" cy="62205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1EF010B-0047-6842-94D6-C4F598FC7126}"/>
                </a:ext>
              </a:extLst>
            </p:cNvPr>
            <p:cNvSpPr/>
            <p:nvPr/>
          </p:nvSpPr>
          <p:spPr bwMode="auto">
            <a:xfrm>
              <a:off x="800100" y="3764477"/>
              <a:ext cx="495300" cy="24106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A920A33-D9DC-B247-8C84-408C5CA17218}"/>
                </a:ext>
              </a:extLst>
            </p:cNvPr>
            <p:cNvSpPr/>
            <p:nvPr/>
          </p:nvSpPr>
          <p:spPr bwMode="auto">
            <a:xfrm>
              <a:off x="800100" y="4069277"/>
              <a:ext cx="495300" cy="317259"/>
            </a:xfrm>
            <a:prstGeom prst="rect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CB35B9E-2D69-AB4D-8151-FDB2E887DD50}"/>
              </a:ext>
            </a:extLst>
          </p:cNvPr>
          <p:cNvGrpSpPr/>
          <p:nvPr/>
        </p:nvGrpSpPr>
        <p:grpSpPr>
          <a:xfrm>
            <a:off x="1610589" y="5811524"/>
            <a:ext cx="495300" cy="622059"/>
            <a:chOff x="800100" y="3764477"/>
            <a:chExt cx="495300" cy="62205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CFA7049-CC75-4B48-A32C-89C9E88091A3}"/>
                </a:ext>
              </a:extLst>
            </p:cNvPr>
            <p:cNvSpPr/>
            <p:nvPr/>
          </p:nvSpPr>
          <p:spPr bwMode="auto">
            <a:xfrm>
              <a:off x="800100" y="3764477"/>
              <a:ext cx="495300" cy="24106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B211C94-7E06-A449-A057-9DDD97B11271}"/>
                </a:ext>
              </a:extLst>
            </p:cNvPr>
            <p:cNvSpPr/>
            <p:nvPr/>
          </p:nvSpPr>
          <p:spPr bwMode="auto">
            <a:xfrm>
              <a:off x="800100" y="4069277"/>
              <a:ext cx="495300" cy="317259"/>
            </a:xfrm>
            <a:prstGeom prst="rect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B09B6D8-716E-FF46-8D99-6CCB1EE5315C}"/>
              </a:ext>
            </a:extLst>
          </p:cNvPr>
          <p:cNvGrpSpPr/>
          <p:nvPr/>
        </p:nvGrpSpPr>
        <p:grpSpPr>
          <a:xfrm>
            <a:off x="2401948" y="3739245"/>
            <a:ext cx="495300" cy="2679456"/>
            <a:chOff x="800100" y="3764477"/>
            <a:chExt cx="495300" cy="2679456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4832EC1-8E94-4B46-8122-38852D185BD0}"/>
                </a:ext>
              </a:extLst>
            </p:cNvPr>
            <p:cNvGrpSpPr/>
            <p:nvPr/>
          </p:nvGrpSpPr>
          <p:grpSpPr>
            <a:xfrm>
              <a:off x="800100" y="3764477"/>
              <a:ext cx="495300" cy="622059"/>
              <a:chOff x="800100" y="3764477"/>
              <a:chExt cx="495300" cy="622059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8EDDC1E-CB84-6D4B-8C63-53F593EBBBB1}"/>
                  </a:ext>
                </a:extLst>
              </p:cNvPr>
              <p:cNvSpPr/>
              <p:nvPr/>
            </p:nvSpPr>
            <p:spPr bwMode="auto">
              <a:xfrm>
                <a:off x="800100" y="3764477"/>
                <a:ext cx="495300" cy="24106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C2BD5FB-DCF8-DC4F-B8CF-9F43D70DD1E7}"/>
                  </a:ext>
                </a:extLst>
              </p:cNvPr>
              <p:cNvSpPr/>
              <p:nvPr/>
            </p:nvSpPr>
            <p:spPr bwMode="auto">
              <a:xfrm>
                <a:off x="800100" y="4069277"/>
                <a:ext cx="495300" cy="317259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6DB5FBF-FDD2-7A44-B9AE-6D9503C7DDC7}"/>
                </a:ext>
              </a:extLst>
            </p:cNvPr>
            <p:cNvGrpSpPr/>
            <p:nvPr/>
          </p:nvGrpSpPr>
          <p:grpSpPr>
            <a:xfrm>
              <a:off x="800100" y="4450276"/>
              <a:ext cx="495300" cy="622059"/>
              <a:chOff x="800100" y="3764477"/>
              <a:chExt cx="495300" cy="622059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B27E0D6-30C6-A745-BE41-2444C42F8FEA}"/>
                  </a:ext>
                </a:extLst>
              </p:cNvPr>
              <p:cNvSpPr/>
              <p:nvPr/>
            </p:nvSpPr>
            <p:spPr bwMode="auto">
              <a:xfrm>
                <a:off x="800100" y="3764477"/>
                <a:ext cx="495300" cy="24106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51E3028-6139-7140-90B7-BFCDEA3F4C6E}"/>
                  </a:ext>
                </a:extLst>
              </p:cNvPr>
              <p:cNvSpPr/>
              <p:nvPr/>
            </p:nvSpPr>
            <p:spPr bwMode="auto">
              <a:xfrm>
                <a:off x="800100" y="4069277"/>
                <a:ext cx="495300" cy="317259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652F6CD-626B-ED4D-BC30-E6DF13173ABC}"/>
                </a:ext>
              </a:extLst>
            </p:cNvPr>
            <p:cNvGrpSpPr/>
            <p:nvPr/>
          </p:nvGrpSpPr>
          <p:grpSpPr>
            <a:xfrm>
              <a:off x="800100" y="5136075"/>
              <a:ext cx="495300" cy="622059"/>
              <a:chOff x="800100" y="3764477"/>
              <a:chExt cx="495300" cy="622059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497E597-0319-6F43-8823-1EDF6BCB9F16}"/>
                  </a:ext>
                </a:extLst>
              </p:cNvPr>
              <p:cNvSpPr/>
              <p:nvPr/>
            </p:nvSpPr>
            <p:spPr bwMode="auto">
              <a:xfrm>
                <a:off x="800100" y="3764477"/>
                <a:ext cx="495300" cy="24106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78E3952-029A-8E45-94D7-9AB008B721B9}"/>
                  </a:ext>
                </a:extLst>
              </p:cNvPr>
              <p:cNvSpPr/>
              <p:nvPr/>
            </p:nvSpPr>
            <p:spPr bwMode="auto">
              <a:xfrm>
                <a:off x="800100" y="4069277"/>
                <a:ext cx="495300" cy="317259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7DF7FBC-4AF1-1F48-A471-48476A125596}"/>
                </a:ext>
              </a:extLst>
            </p:cNvPr>
            <p:cNvGrpSpPr/>
            <p:nvPr/>
          </p:nvGrpSpPr>
          <p:grpSpPr>
            <a:xfrm>
              <a:off x="800100" y="5821874"/>
              <a:ext cx="495300" cy="622059"/>
              <a:chOff x="800100" y="3764477"/>
              <a:chExt cx="495300" cy="622059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8C26C2B-7CFF-F741-8129-E495B9159E6E}"/>
                  </a:ext>
                </a:extLst>
              </p:cNvPr>
              <p:cNvSpPr/>
              <p:nvPr/>
            </p:nvSpPr>
            <p:spPr bwMode="auto">
              <a:xfrm>
                <a:off x="800100" y="3764477"/>
                <a:ext cx="495300" cy="24106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211E9DD-CBEC-ED4F-9F35-1F852DBD4B74}"/>
                  </a:ext>
                </a:extLst>
              </p:cNvPr>
              <p:cNvSpPr/>
              <p:nvPr/>
            </p:nvSpPr>
            <p:spPr bwMode="auto">
              <a:xfrm>
                <a:off x="800100" y="4069277"/>
                <a:ext cx="495300" cy="317259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B98FF65-375C-C949-8114-F9CE5E4C671F}"/>
              </a:ext>
            </a:extLst>
          </p:cNvPr>
          <p:cNvGrpSpPr/>
          <p:nvPr/>
        </p:nvGrpSpPr>
        <p:grpSpPr>
          <a:xfrm>
            <a:off x="3152733" y="3735466"/>
            <a:ext cx="495300" cy="2679456"/>
            <a:chOff x="800100" y="3764477"/>
            <a:chExt cx="495300" cy="267945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5DABE71-0A23-B743-9211-2F9C399ED8BD}"/>
                </a:ext>
              </a:extLst>
            </p:cNvPr>
            <p:cNvGrpSpPr/>
            <p:nvPr/>
          </p:nvGrpSpPr>
          <p:grpSpPr>
            <a:xfrm>
              <a:off x="800100" y="3764477"/>
              <a:ext cx="495300" cy="622059"/>
              <a:chOff x="800100" y="3764477"/>
              <a:chExt cx="495300" cy="622059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13A81B9-E8DD-444E-B732-0F6AFF8BB296}"/>
                  </a:ext>
                </a:extLst>
              </p:cNvPr>
              <p:cNvSpPr/>
              <p:nvPr/>
            </p:nvSpPr>
            <p:spPr bwMode="auto">
              <a:xfrm>
                <a:off x="800100" y="3764477"/>
                <a:ext cx="495300" cy="24106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08B1D3D-E9AA-4D47-B389-3F897B7892E2}"/>
                  </a:ext>
                </a:extLst>
              </p:cNvPr>
              <p:cNvSpPr/>
              <p:nvPr/>
            </p:nvSpPr>
            <p:spPr bwMode="auto">
              <a:xfrm>
                <a:off x="800100" y="4069277"/>
                <a:ext cx="495300" cy="317259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9D5CE6F-F5D6-6440-9A63-C79ACD1B6001}"/>
                </a:ext>
              </a:extLst>
            </p:cNvPr>
            <p:cNvGrpSpPr/>
            <p:nvPr/>
          </p:nvGrpSpPr>
          <p:grpSpPr>
            <a:xfrm>
              <a:off x="800100" y="4450276"/>
              <a:ext cx="495300" cy="622059"/>
              <a:chOff x="800100" y="3764477"/>
              <a:chExt cx="495300" cy="622059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EF7A1E8-0B19-8E48-B669-C3E43BD6E8A8}"/>
                  </a:ext>
                </a:extLst>
              </p:cNvPr>
              <p:cNvSpPr/>
              <p:nvPr/>
            </p:nvSpPr>
            <p:spPr bwMode="auto">
              <a:xfrm>
                <a:off x="800100" y="3764477"/>
                <a:ext cx="495300" cy="24106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4B765D5-AB88-0044-BF6A-DA0DE3E0935D}"/>
                  </a:ext>
                </a:extLst>
              </p:cNvPr>
              <p:cNvSpPr/>
              <p:nvPr/>
            </p:nvSpPr>
            <p:spPr bwMode="auto">
              <a:xfrm>
                <a:off x="800100" y="4069277"/>
                <a:ext cx="495300" cy="317259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067F757-FF3D-ED43-B7C0-860D55012988}"/>
                </a:ext>
              </a:extLst>
            </p:cNvPr>
            <p:cNvGrpSpPr/>
            <p:nvPr/>
          </p:nvGrpSpPr>
          <p:grpSpPr>
            <a:xfrm>
              <a:off x="800100" y="5136075"/>
              <a:ext cx="495300" cy="622059"/>
              <a:chOff x="800100" y="3764477"/>
              <a:chExt cx="495300" cy="622059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E9FE12C-FF00-0143-89F7-573D8F7CE0BC}"/>
                  </a:ext>
                </a:extLst>
              </p:cNvPr>
              <p:cNvSpPr/>
              <p:nvPr/>
            </p:nvSpPr>
            <p:spPr bwMode="auto">
              <a:xfrm>
                <a:off x="800100" y="3764477"/>
                <a:ext cx="495300" cy="24106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5AEEAC2-C1C8-BA4E-98D5-8B8509757E1D}"/>
                  </a:ext>
                </a:extLst>
              </p:cNvPr>
              <p:cNvSpPr/>
              <p:nvPr/>
            </p:nvSpPr>
            <p:spPr bwMode="auto">
              <a:xfrm>
                <a:off x="800100" y="4069277"/>
                <a:ext cx="495300" cy="317259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DC59C65-A0EA-DC43-A475-4E34CF8DD00A}"/>
                </a:ext>
              </a:extLst>
            </p:cNvPr>
            <p:cNvGrpSpPr/>
            <p:nvPr/>
          </p:nvGrpSpPr>
          <p:grpSpPr>
            <a:xfrm>
              <a:off x="800100" y="5821874"/>
              <a:ext cx="495300" cy="622059"/>
              <a:chOff x="800100" y="3764477"/>
              <a:chExt cx="495300" cy="622059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D7BC1A9-7DBB-5E46-A118-D26F04A97F5D}"/>
                  </a:ext>
                </a:extLst>
              </p:cNvPr>
              <p:cNvSpPr/>
              <p:nvPr/>
            </p:nvSpPr>
            <p:spPr bwMode="auto">
              <a:xfrm>
                <a:off x="800100" y="3764477"/>
                <a:ext cx="495300" cy="24106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506E952-C53E-EB48-AB88-5DF225DFB55B}"/>
                  </a:ext>
                </a:extLst>
              </p:cNvPr>
              <p:cNvSpPr/>
              <p:nvPr/>
            </p:nvSpPr>
            <p:spPr bwMode="auto">
              <a:xfrm>
                <a:off x="800100" y="4069277"/>
                <a:ext cx="495300" cy="317259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78970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large local memory to communicate from stage to stage?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124200"/>
            <a:ext cx="5308600" cy="34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37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change evaluation order to reduce local storage memory?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200400"/>
            <a:ext cx="5308600" cy="34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898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Evaluation order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200400"/>
            <a:ext cx="5308600" cy="346427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962400" y="3276600"/>
            <a:ext cx="1252954" cy="1526977"/>
            <a:chOff x="3962400" y="3276600"/>
            <a:chExt cx="1252954" cy="1526977"/>
          </a:xfrm>
        </p:grpSpPr>
        <p:sp>
          <p:nvSpPr>
            <p:cNvPr id="8" name="TextBox 7"/>
            <p:cNvSpPr txBox="1"/>
            <p:nvPr/>
          </p:nvSpPr>
          <p:spPr>
            <a:xfrm>
              <a:off x="3962400" y="327660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62400" y="365760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76800" y="327660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76800" y="3657600"/>
              <a:ext cx="3385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4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62400" y="411480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5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62400" y="449580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6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76800" y="403860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7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76800" y="449580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8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791200" y="32766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91200" y="36576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91200" y="41148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91200" y="44958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39214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FFT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0"/>
            <a:ext cx="8051800" cy="869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493181"/>
            <a:ext cx="5156200" cy="33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341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implement the data shuffle between processors or accelerators?</a:t>
            </a:r>
          </a:p>
          <a:p>
            <a:pPr lvl="1"/>
            <a:r>
              <a:rPr lang="en-US" dirty="0"/>
              <a:t>Memories / interconnect ?</a:t>
            </a:r>
          </a:p>
          <a:p>
            <a:pPr lvl="1"/>
            <a:r>
              <a:rPr lang="en-US" dirty="0"/>
              <a:t>How serial / parallel ?</a:t>
            </a:r>
          </a:p>
          <a:p>
            <a:pPr lvl="1"/>
            <a:r>
              <a:rPr lang="en-US" dirty="0"/>
              <a:t>Network?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0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 data from A2D likely 12b</a:t>
            </a:r>
          </a:p>
          <a:p>
            <a:r>
              <a:rPr lang="en-US" dirty="0"/>
              <a:t>Output data, may only want 16b</a:t>
            </a:r>
          </a:p>
          <a:p>
            <a:r>
              <a:rPr lang="en-US" dirty="0">
                <a:solidFill>
                  <a:srgbClr val="FF6600"/>
                </a:solidFill>
              </a:rPr>
              <a:t>What should internal precision and representation be? 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959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Number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19600"/>
          </a:xfrm>
        </p:spPr>
        <p:txBody>
          <a:bodyPr/>
          <a:lstStyle/>
          <a:p>
            <a:r>
              <a:rPr lang="en-US" dirty="0"/>
              <a:t>Floating-Point</a:t>
            </a:r>
          </a:p>
          <a:p>
            <a:pPr lvl="1"/>
            <a:r>
              <a:rPr lang="en-US" dirty="0"/>
              <a:t>IEEE standard  single (32b), double (64b)</a:t>
            </a:r>
          </a:p>
          <a:p>
            <a:pPr lvl="2"/>
            <a:r>
              <a:rPr lang="en-US" dirty="0"/>
              <a:t>With mantissa and exponent</a:t>
            </a:r>
          </a:p>
          <a:p>
            <a:pPr lvl="2"/>
            <a:r>
              <a:rPr lang="en-US" dirty="0"/>
              <a:t>…half, quad ….</a:t>
            </a:r>
          </a:p>
          <a:p>
            <a:r>
              <a:rPr lang="en-US" dirty="0"/>
              <a:t>Fixed-Point</a:t>
            </a:r>
          </a:p>
          <a:p>
            <a:pPr lvl="1"/>
            <a:r>
              <a:rPr lang="en-US" dirty="0"/>
              <a:t>Select total bits and fraction </a:t>
            </a:r>
          </a:p>
          <a:p>
            <a:pPr lvl="2"/>
            <a:r>
              <a:rPr lang="en-US" dirty="0"/>
              <a:t>E.g. 16.8 (16 total bits, 8 of which are fraction)</a:t>
            </a:r>
          </a:p>
          <a:p>
            <a:pPr lvl="3"/>
            <a:r>
              <a:rPr lang="en-US" dirty="0"/>
              <a:t>Represent 1/256 to 256-1/256</a:t>
            </a:r>
          </a:p>
          <a:p>
            <a:pPr lvl="1"/>
            <a:r>
              <a:rPr lang="en-US" dirty="0"/>
              <a:t>A(</a:t>
            </a:r>
            <a:r>
              <a:rPr lang="en-US" dirty="0" err="1"/>
              <a:t>mpy</a:t>
            </a:r>
            <a:r>
              <a:rPr lang="en-US" dirty="0"/>
              <a:t>) ~ W</a:t>
            </a:r>
            <a:r>
              <a:rPr lang="en-US" baseline="30000" dirty="0"/>
              <a:t>2</a:t>
            </a:r>
            <a:r>
              <a:rPr lang="en-US" dirty="0"/>
              <a:t>, A(add) ~ 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3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Operator Sizes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676400"/>
          <a:ext cx="77724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LUTs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LUTs</a:t>
                      </a:r>
                      <a:r>
                        <a:rPr lang="en-US" baseline="0" dirty="0"/>
                        <a:t> + </a:t>
                      </a:r>
                      <a:r>
                        <a:rPr lang="en-US" baseline="0" dirty="0" err="1"/>
                        <a:t>DSPs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Double</a:t>
                      </a:r>
                      <a:r>
                        <a:rPr lang="en-US" baseline="0" dirty="0"/>
                        <a:t> FP Add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681+3 </a:t>
                      </a:r>
                      <a:r>
                        <a:rPr lang="en-US" dirty="0" err="1"/>
                        <a:t>DSPs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Single FP 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219+2 </a:t>
                      </a:r>
                      <a:r>
                        <a:rPr lang="en-US" dirty="0" err="1"/>
                        <a:t>DSPs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Fixed-Point Add (32)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Fixed-Point Add (</a:t>
                      </a:r>
                      <a:r>
                        <a:rPr lang="en-US" dirty="0" err="1"/>
                        <a:t>n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Double FP 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223+10 </a:t>
                      </a:r>
                      <a:r>
                        <a:rPr lang="en-US" dirty="0" err="1"/>
                        <a:t>DSPs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Single</a:t>
                      </a:r>
                      <a:r>
                        <a:rPr lang="en-US" baseline="0" dirty="0"/>
                        <a:t> FP Multiply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461+3 </a:t>
                      </a:r>
                      <a:r>
                        <a:rPr lang="en-US" dirty="0" err="1"/>
                        <a:t>DSPs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Fixed Multiply (32x32)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Fixed Multiply (16x16)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 DSP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Fixed Multiply (18x25)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</a:t>
                      </a:r>
                      <a:r>
                        <a:rPr lang="en-US" baseline="0" dirty="0"/>
                        <a:t> DSP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Fixed Multiply (</a:t>
                      </a:r>
                      <a:r>
                        <a:rPr lang="en-US" baseline="0" dirty="0" err="1"/>
                        <a:t>n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~ n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8678" y="5892225"/>
            <a:ext cx="834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FP (Floating Point) sizes from:</a:t>
            </a:r>
          </a:p>
          <a:p>
            <a:r>
              <a:rPr lang="en-US" sz="1600" dirty="0"/>
              <a:t>                 https://</a:t>
            </a:r>
            <a:r>
              <a:rPr lang="en-US" sz="1600" dirty="0" err="1"/>
              <a:t>www.xilinx.com</a:t>
            </a:r>
            <a:r>
              <a:rPr lang="en-US" sz="1600" dirty="0"/>
              <a:t>/support/documentation/</a:t>
            </a:r>
            <a:r>
              <a:rPr lang="en-US" sz="1600" dirty="0" err="1"/>
              <a:t>ip_documentation</a:t>
            </a:r>
            <a:r>
              <a:rPr lang="en-US" sz="1600" dirty="0"/>
              <a:t>/</a:t>
            </a:r>
            <a:r>
              <a:rPr lang="en-US" sz="1600" dirty="0" err="1"/>
              <a:t>ru</a:t>
            </a:r>
            <a:r>
              <a:rPr lang="en-US" sz="1600" dirty="0"/>
              <a:t>/floating-</a:t>
            </a:r>
            <a:r>
              <a:rPr lang="en-US" sz="1600" dirty="0" err="1"/>
              <a:t>point.html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697378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Heterogeneous Precision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/>
              <a:t>May not be same in every stage</a:t>
            </a:r>
          </a:p>
          <a:p>
            <a:pPr lvl="1"/>
            <a:r>
              <a:rPr lang="en-US" dirty="0"/>
              <a:t>W factors less than 1</a:t>
            </a:r>
          </a:p>
          <a:p>
            <a:pPr lvl="1"/>
            <a:r>
              <a:rPr lang="en-US" dirty="0"/>
              <a:t>Non-fraction grows at most 1b per stage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581400"/>
            <a:ext cx="5308600" cy="34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22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5762"/>
            <a:ext cx="8153400" cy="1143000"/>
          </a:xfrm>
        </p:spPr>
        <p:txBody>
          <a:bodyPr/>
          <a:lstStyle/>
          <a:p>
            <a:r>
              <a:rPr lang="en-US" dirty="0"/>
              <a:t>Tree Map (Day 17: </a:t>
            </a:r>
            <a:r>
              <a:rPr lang="en-US" dirty="0" err="1"/>
              <a:t>Preclass</a:t>
            </a:r>
            <a:r>
              <a:rPr lang="en-US" dirty="0"/>
              <a:t>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r>
              <a:rPr lang="en-US" dirty="0"/>
              <a:t>Build search tree</a:t>
            </a:r>
          </a:p>
          <a:p>
            <a:r>
              <a:rPr lang="en-US" dirty="0"/>
              <a:t>Walk down tree</a:t>
            </a:r>
          </a:p>
          <a:p>
            <a:r>
              <a:rPr lang="en-US" dirty="0"/>
              <a:t>For a capacity of 4096, </a:t>
            </a:r>
            <a:br>
              <a:rPr lang="en-US" dirty="0"/>
            </a:br>
            <a:r>
              <a:rPr lang="en-US" dirty="0"/>
              <a:t>assume balanced…</a:t>
            </a:r>
          </a:p>
          <a:p>
            <a:r>
              <a:rPr lang="en-US" dirty="0"/>
              <a:t>How many tree nodes visited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When lookup fail?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When lookup succeed (on average)?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7E3F98-7192-BC40-9E11-F9410F45C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395" y="1143000"/>
            <a:ext cx="4684123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 Coefficients</a:t>
            </a:r>
            <a:br>
              <a:rPr lang="en-US" dirty="0"/>
            </a:br>
            <a:r>
              <a:rPr lang="en-US" dirty="0"/>
              <a:t>(w[stage][j])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798320"/>
            <a:ext cx="7772400" cy="4724400"/>
          </a:xfrm>
        </p:spPr>
        <p:txBody>
          <a:bodyPr/>
          <a:lstStyle/>
          <a:p>
            <a:r>
              <a:rPr lang="en-US" dirty="0" err="1"/>
              <a:t>Precompute</a:t>
            </a:r>
            <a:r>
              <a:rPr lang="en-US" dirty="0"/>
              <a:t> and store in arrays</a:t>
            </a:r>
          </a:p>
          <a:p>
            <a:r>
              <a:rPr lang="en-US" dirty="0"/>
              <a:t>Compute as needed</a:t>
            </a:r>
          </a:p>
          <a:p>
            <a:pPr lvl="1"/>
            <a:r>
              <a:rPr lang="en-US" dirty="0"/>
              <a:t>How?  </a:t>
            </a:r>
          </a:p>
          <a:p>
            <a:pPr lvl="2"/>
            <a:r>
              <a:rPr lang="en-US" dirty="0"/>
              <a:t>sin/cos hardware? </a:t>
            </a:r>
          </a:p>
          <a:p>
            <a:pPr lvl="2"/>
            <a:r>
              <a:rPr lang="en-US" dirty="0"/>
              <a:t>CORDIC? </a:t>
            </a:r>
          </a:p>
          <a:p>
            <a:pPr lvl="2"/>
            <a:r>
              <a:rPr lang="en-US" dirty="0" err="1"/>
              <a:t>Polynominal</a:t>
            </a:r>
            <a:r>
              <a:rPr lang="en-US" dirty="0"/>
              <a:t> approximation?</a:t>
            </a:r>
          </a:p>
          <a:p>
            <a:r>
              <a:rPr lang="en-US" dirty="0"/>
              <a:t>Specialize into computation</a:t>
            </a:r>
          </a:p>
          <a:p>
            <a:pPr lvl="1"/>
            <a:r>
              <a:rPr lang="en-US" dirty="0"/>
              <a:t>Many evaluate to 0, ±1, ±½, ….</a:t>
            </a:r>
          </a:p>
          <a:p>
            <a:pPr lvl="1"/>
            <a:r>
              <a:rPr lang="en-US" dirty="0"/>
              <a:t>Multiplication by 0, 1 not need multiplier…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FE0F58-4ED1-AB41-A896-F52F99C7D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926" y="2286000"/>
            <a:ext cx="3270882" cy="201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5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FFT (partial) Design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Parallelism</a:t>
            </a:r>
          </a:p>
          <a:p>
            <a:r>
              <a:rPr lang="en-US" dirty="0"/>
              <a:t>Decompose</a:t>
            </a:r>
          </a:p>
          <a:p>
            <a:r>
              <a:rPr lang="en-US" dirty="0"/>
              <a:t>Size/granularity of accelerator</a:t>
            </a:r>
          </a:p>
          <a:p>
            <a:pPr lvl="1"/>
            <a:r>
              <a:rPr lang="en-US" dirty="0"/>
              <a:t>Area-time</a:t>
            </a:r>
          </a:p>
          <a:p>
            <a:r>
              <a:rPr lang="en-US" dirty="0"/>
              <a:t>Sequence/share</a:t>
            </a:r>
          </a:p>
          <a:p>
            <a:r>
              <a:rPr lang="en-US" dirty="0"/>
              <a:t>Communicate</a:t>
            </a:r>
          </a:p>
          <a:p>
            <a:r>
              <a:rPr lang="en-US" dirty="0"/>
              <a:t>Representation/precisions</a:t>
            </a:r>
          </a:p>
          <a:p>
            <a:r>
              <a:rPr lang="en-US" dirty="0"/>
              <a:t>Twiddle W[stage][j</a:t>
            </a:r>
            <a:r>
              <a:rPr lang="en-US"/>
              <a:t>] coefficients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580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62100"/>
            <a:ext cx="8077200" cy="4648200"/>
          </a:xfrm>
        </p:spPr>
        <p:txBody>
          <a:bodyPr/>
          <a:lstStyle/>
          <a:p>
            <a:r>
              <a:rPr lang="en-US" dirty="0"/>
              <a:t>Near O(1) Map access </a:t>
            </a:r>
            <a:r>
              <a:rPr lang="en-US" dirty="0">
                <a:sym typeface="Wingdings"/>
              </a:rPr>
              <a:t> Hash Table</a:t>
            </a:r>
          </a:p>
          <a:p>
            <a:r>
              <a:rPr lang="en-US" dirty="0"/>
              <a:t>Large design space for implementations</a:t>
            </a:r>
          </a:p>
          <a:p>
            <a:pPr lvl="1"/>
            <a:r>
              <a:rPr lang="en-US" dirty="0"/>
              <a:t>Including associative maps</a:t>
            </a:r>
          </a:p>
          <a:p>
            <a:r>
              <a:rPr lang="en-US" dirty="0"/>
              <a:t>Worth elaborating and formulating systematically</a:t>
            </a:r>
          </a:p>
          <a:p>
            <a:pPr lvl="1"/>
            <a:r>
              <a:rPr lang="en-US" dirty="0"/>
              <a:t>Make sure don’t miss opportunities</a:t>
            </a:r>
          </a:p>
          <a:p>
            <a:r>
              <a:rPr lang="en-US" dirty="0"/>
              <a:t>Think about continuum for design axes</a:t>
            </a:r>
          </a:p>
          <a:p>
            <a:r>
              <a:rPr lang="en-US" dirty="0"/>
              <a:t>Model effects for guidance and understanding</a:t>
            </a:r>
          </a:p>
          <a:p>
            <a:endParaRPr lang="en-US" dirty="0">
              <a:sym typeface="Wingdings"/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73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Feedback </a:t>
            </a:r>
          </a:p>
          <a:p>
            <a:r>
              <a:rPr lang="en-US" dirty="0">
                <a:sym typeface="Wingdings"/>
              </a:rPr>
              <a:t>Reading for Monday on web</a:t>
            </a:r>
          </a:p>
          <a:p>
            <a:r>
              <a:rPr lang="en-US" dirty="0">
                <a:sym typeface="Wingdings"/>
              </a:rPr>
              <a:t>First project milestone due Friday</a:t>
            </a:r>
          </a:p>
          <a:p>
            <a:pPr lvl="1"/>
            <a:r>
              <a:rPr lang="en-US" dirty="0">
                <a:sym typeface="Wingdings"/>
              </a:rPr>
              <a:t>Including teaming</a:t>
            </a:r>
          </a:p>
          <a:p>
            <a:r>
              <a:rPr lang="en-US" dirty="0">
                <a:sym typeface="Wingdings"/>
              </a:rPr>
              <a:t>P2 out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3ADEA-67D1-8647-A724-7B7D197BF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871" y="342900"/>
            <a:ext cx="7772400" cy="1143000"/>
          </a:xfrm>
        </p:spPr>
        <p:txBody>
          <a:bodyPr/>
          <a:lstStyle/>
          <a:p>
            <a:r>
              <a:rPr lang="en-US" dirty="0"/>
              <a:t>Tree Map LZW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12D88-E2C4-2442-8557-2DF375DF7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765" y="1600200"/>
            <a:ext cx="7772400" cy="4114800"/>
          </a:xfrm>
        </p:spPr>
        <p:txBody>
          <a:bodyPr/>
          <a:lstStyle/>
          <a:p>
            <a:r>
              <a:rPr lang="en-US" dirty="0"/>
              <a:t>Each character requires log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dirty="0" err="1"/>
              <a:t>dict</a:t>
            </a:r>
            <a:r>
              <a:rPr lang="en-US" dirty="0"/>
              <a:t>) lookups</a:t>
            </a:r>
          </a:p>
          <a:p>
            <a:pPr lvl="1"/>
            <a:r>
              <a:rPr lang="en-US" dirty="0"/>
              <a:t>12 for 4096</a:t>
            </a:r>
          </a:p>
          <a:p>
            <a:r>
              <a:rPr lang="en-US" dirty="0"/>
              <a:t>Each internal tree node hold </a:t>
            </a:r>
          </a:p>
          <a:p>
            <a:pPr lvl="1"/>
            <a:r>
              <a:rPr lang="en-US" dirty="0"/>
              <a:t>Key (20b for LZW), value (12b), and 2 pointers (12b)</a:t>
            </a:r>
          </a:p>
          <a:p>
            <a:pPr lvl="1"/>
            <a:r>
              <a:rPr lang="en-US" dirty="0"/>
              <a:t>7B</a:t>
            </a:r>
          </a:p>
          <a:p>
            <a:r>
              <a:rPr lang="en-US" dirty="0"/>
              <a:t>Total nodes 4K*2</a:t>
            </a:r>
          </a:p>
          <a:p>
            <a:r>
              <a:rPr lang="en-US" dirty="0"/>
              <a:t>Need 14 BRAMs for 4K chunk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FB942-155C-2C48-B032-EA557C629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3A4A0-04FB-AC4F-83E6-CB1E6C38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1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Insert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maintain balance</a:t>
            </a:r>
          </a:p>
          <a:p>
            <a:r>
              <a:rPr lang="en-US" dirty="0"/>
              <a:t>Doable with </a:t>
            </a:r>
            <a:r>
              <a:rPr lang="en-US" dirty="0" err="1"/>
              <a:t>O(log(N</a:t>
            </a:r>
            <a:r>
              <a:rPr lang="en-US" dirty="0"/>
              <a:t>)) insert</a:t>
            </a:r>
          </a:p>
          <a:p>
            <a:pPr lvl="1"/>
            <a:r>
              <a:rPr lang="en-US" dirty="0"/>
              <a:t>Tricky</a:t>
            </a:r>
          </a:p>
          <a:p>
            <a:pPr lvl="1"/>
            <a:r>
              <a:rPr lang="en-US" dirty="0"/>
              <a:t>See Red-Black Tree</a:t>
            </a:r>
          </a:p>
          <a:p>
            <a:pPr lvl="2"/>
            <a:r>
              <a:rPr lang="en-US" dirty="0">
                <a:hlinkClick r:id="rId2"/>
              </a:rPr>
              <a:t>https://en.wikipedia.org/wiki/Red–black_tree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https://www.geeksforgeeks.org/red-black-tree-set-1-introduction-2/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8.9|4.3|11.9|2.1|99.3|2.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60879</TotalTime>
  <Words>2946</Words>
  <Application>Microsoft Macintosh PowerPoint</Application>
  <PresentationFormat>On-screen Show (4:3)</PresentationFormat>
  <Paragraphs>675</Paragraphs>
  <Slides>73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9" baseType="lpstr">
      <vt:lpstr>Arial</vt:lpstr>
      <vt:lpstr>Cambria Math</vt:lpstr>
      <vt:lpstr>Times New Roman</vt:lpstr>
      <vt:lpstr>Wingdings</vt:lpstr>
      <vt:lpstr>Blank Presentation</vt:lpstr>
      <vt:lpstr>Equation</vt:lpstr>
      <vt:lpstr>ESE5320: System-on-a-Chip Architecture</vt:lpstr>
      <vt:lpstr>Today</vt:lpstr>
      <vt:lpstr>Message</vt:lpstr>
      <vt:lpstr>Software Map</vt:lpstr>
      <vt:lpstr>Software Map</vt:lpstr>
      <vt:lpstr>Day 17: Preclass 1</vt:lpstr>
      <vt:lpstr>Tree Map (Day 17: Preclass 2)</vt:lpstr>
      <vt:lpstr>Tree Map LZW</vt:lpstr>
      <vt:lpstr>Tree Insert</vt:lpstr>
      <vt:lpstr>4K Chunk LZW Search Story so far….</vt:lpstr>
      <vt:lpstr>Hash Tables</vt:lpstr>
      <vt:lpstr>High Performance Map</vt:lpstr>
      <vt:lpstr>Hash Table</vt:lpstr>
      <vt:lpstr>Preclass 1</vt:lpstr>
      <vt:lpstr>Hash Table</vt:lpstr>
      <vt:lpstr>Hash Table</vt:lpstr>
      <vt:lpstr>Hardware Hash Tables</vt:lpstr>
      <vt:lpstr>Hardware Hash</vt:lpstr>
      <vt:lpstr>Hash Size Distribution</vt:lpstr>
      <vt:lpstr>Preclass 2</vt:lpstr>
      <vt:lpstr>Hash</vt:lpstr>
      <vt:lpstr>Idea</vt:lpstr>
      <vt:lpstr>Hybrid Hash+Assoc.</vt:lpstr>
      <vt:lpstr>LZW 4K Chunk Hybrid</vt:lpstr>
      <vt:lpstr>Further Optimization</vt:lpstr>
      <vt:lpstr>Allow Imperfect?</vt:lpstr>
      <vt:lpstr>Hash Complexity</vt:lpstr>
      <vt:lpstr>4K Chunk LZW Search</vt:lpstr>
      <vt:lpstr>Part 3 Design-Space Exploration</vt:lpstr>
      <vt:lpstr>Design Space</vt:lpstr>
      <vt:lpstr>Design Space</vt:lpstr>
      <vt:lpstr>Preclass 3</vt:lpstr>
      <vt:lpstr>Design-Space Choices</vt:lpstr>
      <vt:lpstr>Generalize Continuum</vt:lpstr>
      <vt:lpstr>Finding Optima</vt:lpstr>
      <vt:lpstr>Design Space Explore</vt:lpstr>
      <vt:lpstr>Elaborate Design Space</vt:lpstr>
      <vt:lpstr>Tools</vt:lpstr>
      <vt:lpstr>Tools</vt:lpstr>
      <vt:lpstr>Code for Exploration</vt:lpstr>
      <vt:lpstr>Part 4 Design-Space Exploration</vt:lpstr>
      <vt:lpstr>Sound Waves</vt:lpstr>
      <vt:lpstr>Discrete Sampling</vt:lpstr>
      <vt:lpstr>Time-Domain &amp; Frequency-domain</vt:lpstr>
      <vt:lpstr>Frequency-domain</vt:lpstr>
      <vt:lpstr>Time vs. Frequency</vt:lpstr>
      <vt:lpstr>Fourier Series</vt:lpstr>
      <vt:lpstr>Fourier Transform</vt:lpstr>
      <vt:lpstr>FT as Matching</vt:lpstr>
      <vt:lpstr>Fast-Fourier Transform (FFT)</vt:lpstr>
      <vt:lpstr>FFT</vt:lpstr>
      <vt:lpstr>Basic FFT Butterfly</vt:lpstr>
      <vt:lpstr>Preclass 4</vt:lpstr>
      <vt:lpstr>FFT Parallelism</vt:lpstr>
      <vt:lpstr>Streaming FFT</vt:lpstr>
      <vt:lpstr>Preclass 5</vt:lpstr>
      <vt:lpstr>Bit Serial</vt:lpstr>
      <vt:lpstr>Accelerator Building Blocks</vt:lpstr>
      <vt:lpstr>Common Subgraphs</vt:lpstr>
      <vt:lpstr>Processor Mapping</vt:lpstr>
      <vt:lpstr>Storage</vt:lpstr>
      <vt:lpstr>Evaluation Order</vt:lpstr>
      <vt:lpstr>Evaluation Order</vt:lpstr>
      <vt:lpstr>Streaming FFT</vt:lpstr>
      <vt:lpstr>Communication</vt:lpstr>
      <vt:lpstr>Data Precision</vt:lpstr>
      <vt:lpstr>Number Representation</vt:lpstr>
      <vt:lpstr>Operator Sizes</vt:lpstr>
      <vt:lpstr>Heterogeneous Precision</vt:lpstr>
      <vt:lpstr>W Coefficients (w[stage][j])</vt:lpstr>
      <vt:lpstr>FFT (partial) Design Space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295</cp:revision>
  <cp:lastPrinted>2022-11-02T01:00:13Z</cp:lastPrinted>
  <dcterms:created xsi:type="dcterms:W3CDTF">2017-10-18T12:49:09Z</dcterms:created>
  <dcterms:modified xsi:type="dcterms:W3CDTF">2022-11-02T01:04:37Z</dcterms:modified>
</cp:coreProperties>
</file>