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338" r:id="rId3"/>
    <p:sldId id="258" r:id="rId4"/>
    <p:sldId id="337" r:id="rId5"/>
    <p:sldId id="331" r:id="rId6"/>
    <p:sldId id="332" r:id="rId7"/>
    <p:sldId id="333" r:id="rId8"/>
    <p:sldId id="400" r:id="rId9"/>
    <p:sldId id="399" r:id="rId10"/>
    <p:sldId id="339" r:id="rId11"/>
    <p:sldId id="334" r:id="rId12"/>
    <p:sldId id="335" r:id="rId13"/>
    <p:sldId id="336" r:id="rId14"/>
    <p:sldId id="386" r:id="rId15"/>
    <p:sldId id="340" r:id="rId16"/>
    <p:sldId id="387" r:id="rId17"/>
    <p:sldId id="343" r:id="rId18"/>
    <p:sldId id="358" r:id="rId19"/>
    <p:sldId id="393" r:id="rId20"/>
    <p:sldId id="394" r:id="rId21"/>
    <p:sldId id="361" r:id="rId22"/>
    <p:sldId id="355" r:id="rId23"/>
    <p:sldId id="344" r:id="rId24"/>
    <p:sldId id="409" r:id="rId25"/>
    <p:sldId id="401" r:id="rId26"/>
    <p:sldId id="345" r:id="rId27"/>
    <p:sldId id="365" r:id="rId28"/>
    <p:sldId id="366" r:id="rId29"/>
    <p:sldId id="373" r:id="rId30"/>
    <p:sldId id="347" r:id="rId31"/>
    <p:sldId id="356" r:id="rId32"/>
    <p:sldId id="419" r:id="rId33"/>
    <p:sldId id="348" r:id="rId34"/>
    <p:sldId id="380" r:id="rId35"/>
    <p:sldId id="441" r:id="rId36"/>
    <p:sldId id="381" r:id="rId37"/>
    <p:sldId id="429" r:id="rId38"/>
    <p:sldId id="382" r:id="rId39"/>
    <p:sldId id="431" r:id="rId40"/>
    <p:sldId id="383" r:id="rId41"/>
    <p:sldId id="432" r:id="rId42"/>
    <p:sldId id="446" r:id="rId43"/>
    <p:sldId id="389" r:id="rId44"/>
    <p:sldId id="442" r:id="rId45"/>
    <p:sldId id="374" r:id="rId46"/>
    <p:sldId id="420" r:id="rId47"/>
    <p:sldId id="421" r:id="rId48"/>
    <p:sldId id="375" r:id="rId49"/>
    <p:sldId id="376" r:id="rId50"/>
    <p:sldId id="377" r:id="rId51"/>
    <p:sldId id="422" r:id="rId52"/>
    <p:sldId id="423" r:id="rId53"/>
    <p:sldId id="378" r:id="rId54"/>
    <p:sldId id="403" r:id="rId55"/>
    <p:sldId id="404" r:id="rId56"/>
    <p:sldId id="405" r:id="rId57"/>
    <p:sldId id="406" r:id="rId58"/>
    <p:sldId id="426" r:id="rId59"/>
    <p:sldId id="379" r:id="rId60"/>
    <p:sldId id="438" r:id="rId61"/>
    <p:sldId id="350" r:id="rId62"/>
    <p:sldId id="301" r:id="rId63"/>
    <p:sldId id="330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325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882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631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3E88C-66FD-C44B-B71B-D4F6855804B0}" type="slidenum">
              <a:rPr lang="en-US">
                <a:latin typeface="Times New Roman" pitchFamily="-107" charset="0"/>
              </a:rPr>
              <a:pPr/>
              <a:t>45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9BD0F-B828-6345-8BF8-1CFD94E6E30B}" type="slidenum">
              <a:rPr lang="en-US">
                <a:latin typeface="Times New Roman" pitchFamily="-107" charset="0"/>
              </a:rPr>
              <a:pPr/>
              <a:t>48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4F6AA-A859-6748-9F06-6BD017A0C369}" type="slidenum">
              <a:rPr lang="en-US">
                <a:latin typeface="Times New Roman" pitchFamily="-107" charset="0"/>
              </a:rPr>
              <a:pPr/>
              <a:t>49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DABC8-9A7F-8142-B6B3-50F296CB7435}" type="slidenum">
              <a:rPr lang="en-US">
                <a:latin typeface="Times New Roman" pitchFamily="-107" charset="0"/>
              </a:rPr>
              <a:pPr/>
              <a:t>50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43587-F2C0-C241-AA5B-1E8E33385B84}" type="slidenum">
              <a:rPr lang="en-US">
                <a:latin typeface="Times New Roman" pitchFamily="-107" charset="0"/>
              </a:rPr>
              <a:pPr/>
              <a:t>57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DABC8-9A7F-8142-B6B3-50F296CB7435}" type="slidenum">
              <a:rPr lang="en-US">
                <a:latin typeface="Times New Roman" pitchFamily="-107" charset="0"/>
              </a:rPr>
              <a:pPr/>
              <a:t>58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725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3ED5F-DB28-1841-A604-DB84D2B4894A}" type="slidenum">
              <a:rPr lang="en-US">
                <a:latin typeface="Times New Roman" pitchFamily="-107" charset="0"/>
              </a:rPr>
              <a:pPr/>
              <a:t>59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6F0B5-EB28-CF49-9A10-0E1F6A4405AC}" type="slidenum">
              <a:rPr lang="en-US">
                <a:latin typeface="Times New Roman" pitchFamily="-107" charset="0"/>
              </a:rPr>
              <a:pPr/>
              <a:t>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4BC99-1BDB-2148-973D-A7CD2D904B75}" type="slidenum">
              <a:rPr lang="en-US">
                <a:latin typeface="Times New Roman" pitchFamily="-107" charset="0"/>
              </a:rPr>
              <a:pPr/>
              <a:t>11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2580132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2:  September 7, 2022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Analysis, Metrics, and Bottlenecks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9418" y="4907340"/>
            <a:ext cx="31790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Remember masks.</a:t>
            </a:r>
          </a:p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 Daily Quiz due.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Work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Preclass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.</a:t>
            </a:r>
          </a:p>
          <a:p>
            <a:r>
              <a:rPr lang="en-US" dirty="0">
                <a:solidFill>
                  <a:schemeClr val="accent2"/>
                </a:solidFill>
                <a:latin typeface="+mn-lt"/>
              </a:rPr>
              <a:t>Lecture start 10:20am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rate limiting item?</a:t>
            </a:r>
          </a:p>
          <a:p>
            <a:pPr lvl="1"/>
            <a:r>
              <a:rPr lang="en-US" dirty="0"/>
              <a:t>Resource, computation, ….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Takes 30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Takes 60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10 shirts/hour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Where is bottleneck in our cleaning system?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5715000" y="5181600"/>
            <a:ext cx="1831976" cy="1528465"/>
            <a:chOff x="5715000" y="5181600"/>
            <a:chExt cx="1831976" cy="1528465"/>
          </a:xfrm>
        </p:grpSpPr>
        <p:grpSp>
          <p:nvGrpSpPr>
            <p:cNvPr id="3" name="Group 13"/>
            <p:cNvGrpSpPr/>
            <p:nvPr/>
          </p:nvGrpSpPr>
          <p:grpSpPr>
            <a:xfrm>
              <a:off x="5715000" y="5181600"/>
              <a:ext cx="1831976" cy="1220788"/>
              <a:chOff x="7466806" y="456406"/>
              <a:chExt cx="1831976" cy="1220788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620000" y="533400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458200" y="533400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7696200" y="6858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534400" y="6858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6858000" y="1066800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7773194" y="1066006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8688388" y="1065212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6705600" y="6248400"/>
              <a:ext cx="731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60m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9394" y="1829594"/>
            <a:ext cx="685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925594" y="1981994"/>
            <a:ext cx="4572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10 shirts/hour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How do we increase throughput with $500 investment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5715000" y="5181600"/>
            <a:ext cx="1831976" cy="1528465"/>
            <a:chOff x="5715000" y="5181600"/>
            <a:chExt cx="1831976" cy="1528465"/>
          </a:xfrm>
        </p:grpSpPr>
        <p:grpSp>
          <p:nvGrpSpPr>
            <p:cNvPr id="3" name="Group 13"/>
            <p:cNvGrpSpPr/>
            <p:nvPr/>
          </p:nvGrpSpPr>
          <p:grpSpPr>
            <a:xfrm>
              <a:off x="5715000" y="5181600"/>
              <a:ext cx="1831976" cy="1220788"/>
              <a:chOff x="7466806" y="456406"/>
              <a:chExt cx="1831976" cy="1220788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620000" y="533400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458200" y="533400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7696200" y="6858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534400" y="6858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6858000" y="1066800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7773194" y="1066006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8688388" y="1065212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6705600" y="6248400"/>
              <a:ext cx="731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60m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9394" y="1829594"/>
            <a:ext cx="685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925594" y="1981994"/>
            <a:ext cx="4572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13</a:t>
            </a:fld>
            <a:endParaRPr lang="en-US" dirty="0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2 Dryers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single dryer throughput 10 shirts/hour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Latency?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Throughput?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638800" y="3886200"/>
            <a:ext cx="3048000" cy="1905000"/>
            <a:chOff x="5638800" y="3886200"/>
            <a:chExt cx="3048000" cy="1905000"/>
          </a:xfrm>
        </p:grpSpPr>
        <p:grpSp>
          <p:nvGrpSpPr>
            <p:cNvPr id="33" name="Group 32"/>
            <p:cNvGrpSpPr/>
            <p:nvPr/>
          </p:nvGrpSpPr>
          <p:grpSpPr>
            <a:xfrm>
              <a:off x="5638800" y="4495800"/>
              <a:ext cx="685800" cy="838200"/>
              <a:chOff x="7011194" y="1829594"/>
              <a:chExt cx="685800" cy="83820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8001000" y="3886200"/>
              <a:ext cx="685800" cy="838200"/>
              <a:chOff x="7849394" y="1829594"/>
              <a:chExt cx="685800" cy="8382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001000" y="4953000"/>
              <a:ext cx="685800" cy="838200"/>
              <a:chOff x="7849394" y="1829594"/>
              <a:chExt cx="685800" cy="838200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 bwMode="auto">
            <a:xfrm>
              <a:off x="7086600" y="4648200"/>
              <a:ext cx="228600" cy="457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8" name="Straight Arrow Connector 27"/>
            <p:cNvCxnSpPr>
              <a:stCxn id="26" idx="6"/>
              <a:endCxn id="18" idx="1"/>
            </p:cNvCxnSpPr>
            <p:nvPr/>
          </p:nvCxnSpPr>
          <p:spPr bwMode="auto">
            <a:xfrm flipV="1">
              <a:off x="7315200" y="4305300"/>
              <a:ext cx="685800" cy="571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26" idx="6"/>
              <a:endCxn id="24" idx="1"/>
            </p:cNvCxnSpPr>
            <p:nvPr/>
          </p:nvCxnSpPr>
          <p:spPr bwMode="auto">
            <a:xfrm>
              <a:off x="7315200" y="4876800"/>
              <a:ext cx="68580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17" idx="3"/>
              <a:endCxn id="26" idx="2"/>
            </p:cNvCxnSpPr>
            <p:nvPr/>
          </p:nvCxnSpPr>
          <p:spPr bwMode="auto">
            <a:xfrm flipV="1">
              <a:off x="6324600" y="4876800"/>
              <a:ext cx="7620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14</a:t>
            </a:fld>
            <a:endParaRPr lang="en-US" dirty="0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2 Dryers $500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single dryer throughput 10 shirts/hour</a:t>
            </a:r>
          </a:p>
          <a:p>
            <a:r>
              <a:rPr lang="en-US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Able to double the </a:t>
            </a:r>
            <a:br>
              <a:rPr lang="en-US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solidFill>
                  <a:srgbClr val="0000FF"/>
                </a:solidFill>
                <a:ea typeface="ＭＳ Ｐゴシック" pitchFamily="-107" charset="-128"/>
                <a:cs typeface="ＭＳ Ｐゴシック" pitchFamily="-107" charset="-128"/>
              </a:rPr>
              <a:t>throughput without doubling system cost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5715000" y="3657600"/>
            <a:ext cx="3048000" cy="1905000"/>
            <a:chOff x="5638800" y="3886200"/>
            <a:chExt cx="3048000" cy="1905000"/>
          </a:xfrm>
        </p:grpSpPr>
        <p:grpSp>
          <p:nvGrpSpPr>
            <p:cNvPr id="3" name="Group 32"/>
            <p:cNvGrpSpPr/>
            <p:nvPr/>
          </p:nvGrpSpPr>
          <p:grpSpPr>
            <a:xfrm>
              <a:off x="5638800" y="4495800"/>
              <a:ext cx="685800" cy="838200"/>
              <a:chOff x="7011194" y="1829594"/>
              <a:chExt cx="685800" cy="83820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5" name="Group 21"/>
            <p:cNvGrpSpPr/>
            <p:nvPr/>
          </p:nvGrpSpPr>
          <p:grpSpPr>
            <a:xfrm>
              <a:off x="8001000" y="3886200"/>
              <a:ext cx="685800" cy="838200"/>
              <a:chOff x="7849394" y="1829594"/>
              <a:chExt cx="685800" cy="8382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6" name="Group 22"/>
            <p:cNvGrpSpPr/>
            <p:nvPr/>
          </p:nvGrpSpPr>
          <p:grpSpPr>
            <a:xfrm>
              <a:off x="8001000" y="4953000"/>
              <a:ext cx="685800" cy="838200"/>
              <a:chOff x="7849394" y="1829594"/>
              <a:chExt cx="685800" cy="838200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 bwMode="auto">
            <a:xfrm>
              <a:off x="7086600" y="4648200"/>
              <a:ext cx="228600" cy="457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8" name="Straight Arrow Connector 27"/>
            <p:cNvCxnSpPr>
              <a:stCxn id="26" idx="6"/>
              <a:endCxn id="18" idx="1"/>
            </p:cNvCxnSpPr>
            <p:nvPr/>
          </p:nvCxnSpPr>
          <p:spPr bwMode="auto">
            <a:xfrm flipV="1">
              <a:off x="7315200" y="4305300"/>
              <a:ext cx="685800" cy="571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26" idx="6"/>
              <a:endCxn id="24" idx="1"/>
            </p:cNvCxnSpPr>
            <p:nvPr/>
          </p:nvCxnSpPr>
          <p:spPr bwMode="auto">
            <a:xfrm>
              <a:off x="7315200" y="4876800"/>
              <a:ext cx="68580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17" idx="3"/>
              <a:endCxn id="26" idx="2"/>
            </p:cNvCxnSpPr>
            <p:nvPr/>
          </p:nvCxnSpPr>
          <p:spPr bwMode="auto">
            <a:xfrm flipV="1">
              <a:off x="6324600" y="4876800"/>
              <a:ext cx="7620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Stain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Takes 30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20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Takes 60 minutes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Isolated throughput 10 shirts/hour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Shirt need 3 wash cycles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Latency?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Throughput?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(assuming reuse single washer)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458200" y="1828800"/>
            <a:ext cx="685800" cy="838200"/>
            <a:chOff x="7849394" y="1829594"/>
            <a:chExt cx="685800" cy="838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849394" y="1829594"/>
              <a:ext cx="685800" cy="83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925594" y="1981994"/>
              <a:ext cx="457200" cy="457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D</a:t>
              </a:r>
            </a:p>
          </p:txBody>
        </p:sp>
      </p:grpSp>
      <p:sp>
        <p:nvSpPr>
          <p:cNvPr id="24" name="U-Turn Arrow 23"/>
          <p:cNvSpPr/>
          <p:nvPr/>
        </p:nvSpPr>
        <p:spPr bwMode="auto">
          <a:xfrm flipH="1">
            <a:off x="7239000" y="1295400"/>
            <a:ext cx="886968" cy="877824"/>
          </a:xfrm>
          <a:prstGeom prst="uturnArrow">
            <a:avLst>
              <a:gd name="adj1" fmla="val 20431"/>
              <a:gd name="adj2" fmla="val 22716"/>
              <a:gd name="adj3" fmla="val 38706"/>
              <a:gd name="adj4" fmla="val 30203"/>
              <a:gd name="adj5" fmla="val 7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7696200" y="1981200"/>
            <a:ext cx="838200" cy="484632"/>
          </a:xfrm>
          <a:prstGeom prst="rightArrow">
            <a:avLst>
              <a:gd name="adj1" fmla="val 27585"/>
              <a:gd name="adj2" fmla="val 444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7620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Beyond Computation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(Part 2: Broader View)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be anywhere in path</a:t>
            </a:r>
          </a:p>
          <a:p>
            <a:pPr lvl="1"/>
            <a:r>
              <a:rPr lang="en-US" dirty="0"/>
              <a:t>I/O, compute, memory, data movement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032F85-970D-3841-A2B4-FF574B7CC539}"/>
              </a:ext>
            </a:extLst>
          </p:cNvPr>
          <p:cNvSpPr txBox="1"/>
          <p:nvPr/>
        </p:nvSpPr>
        <p:spPr>
          <a:xfrm>
            <a:off x="3200400" y="5587148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(M for Memory)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81600" cy="1295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953000"/>
            <a:ext cx="20663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Serial</a:t>
            </a:r>
          </a:p>
          <a:p>
            <a:r>
              <a:rPr lang="en-US" dirty="0"/>
              <a:t>1Mb/s</a:t>
            </a:r>
          </a:p>
          <a:p>
            <a:r>
              <a:rPr lang="en-US" dirty="0">
                <a:latin typeface="+mn-lt"/>
              </a:rPr>
              <a:t>(64b in 64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>
                <a:latin typeface="+mn-lt"/>
              </a:rPr>
              <a:t>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36576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32b in 10ns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7150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32b</a:t>
            </a:r>
            <a:r>
              <a:rPr lang="en-US" dirty="0">
                <a:latin typeface="+mn-lt"/>
                <a:sym typeface="Wingdings"/>
              </a:rPr>
              <a:t>64b in 10ns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2514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Ethernet</a:t>
            </a:r>
          </a:p>
          <a:p>
            <a:r>
              <a:rPr lang="en-US" dirty="0">
                <a:latin typeface="+mn-lt"/>
              </a:rPr>
              <a:t>1Gb/s</a:t>
            </a:r>
          </a:p>
          <a:p>
            <a:r>
              <a:rPr lang="en-US" dirty="0">
                <a:latin typeface="+mn-lt"/>
              </a:rPr>
              <a:t>(64b in 64ns)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2743200"/>
            <a:ext cx="211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 every 4ns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5334000"/>
            <a:ext cx="241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in 2ns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352800"/>
            <a:ext cx="1513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</a:t>
            </a:r>
          </a:p>
          <a:p>
            <a:r>
              <a:rPr lang="en-US" dirty="0">
                <a:latin typeface="+mn-lt"/>
                <a:sym typeface="Wingdings"/>
              </a:rPr>
              <a:t>In 5ns</a:t>
            </a:r>
            <a:endParaRPr lang="en-US" dirty="0">
              <a:latin typeface="+mn-lt"/>
            </a:endParaRPr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 bwMode="auto">
          <a:xfrm rot="16200000" flipH="1">
            <a:off x="5865742" y="3503542"/>
            <a:ext cx="605134" cy="7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81600" cy="1295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6576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32b in 10ns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715000"/>
            <a:ext cx="276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32b</a:t>
            </a:r>
            <a:r>
              <a:rPr lang="en-US" dirty="0">
                <a:latin typeface="+mn-lt"/>
                <a:sym typeface="Wingdings"/>
              </a:rPr>
              <a:t>64b in </a:t>
            </a:r>
            <a:r>
              <a:rPr lang="en-US" dirty="0">
                <a:solidFill>
                  <a:srgbClr val="0000FF"/>
                </a:solidFill>
                <a:latin typeface="+mn-lt"/>
                <a:sym typeface="Wingdings"/>
              </a:rPr>
              <a:t>200ns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743200"/>
            <a:ext cx="211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 every 4ns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5334000"/>
            <a:ext cx="241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in 2ns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3352800"/>
            <a:ext cx="1513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</a:t>
            </a:r>
          </a:p>
          <a:p>
            <a:r>
              <a:rPr lang="en-US" dirty="0">
                <a:latin typeface="+mn-lt"/>
                <a:sym typeface="Wingdings"/>
              </a:rPr>
              <a:t>In 5ns</a:t>
            </a:r>
            <a:endParaRPr lang="en-US" dirty="0">
              <a:latin typeface="+mn-lt"/>
            </a:endParaRPr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 bwMode="auto">
          <a:xfrm rot="16200000" flipH="1">
            <a:off x="5865742" y="3503542"/>
            <a:ext cx="605134" cy="7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391400" y="2514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Ethernet</a:t>
            </a:r>
          </a:p>
          <a:p>
            <a:r>
              <a:rPr lang="en-US" dirty="0">
                <a:latin typeface="+mn-lt"/>
              </a:rPr>
              <a:t>1Gb/s</a:t>
            </a:r>
          </a:p>
          <a:p>
            <a:r>
              <a:rPr lang="en-US" dirty="0">
                <a:latin typeface="+mn-lt"/>
              </a:rPr>
              <a:t>(64b in 64ns)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4800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Ethernet</a:t>
            </a: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1Gb/s</a:t>
            </a: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(64b in 64ns)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Today: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953000"/>
          </a:xfrm>
        </p:spPr>
        <p:txBody>
          <a:bodyPr/>
          <a:lstStyle/>
          <a:p>
            <a:r>
              <a:rPr lang="en-US" dirty="0"/>
              <a:t>How do we quickly estimate what’s possible?</a:t>
            </a:r>
          </a:p>
          <a:p>
            <a:pPr lvl="1"/>
            <a:r>
              <a:rPr lang="en-US" dirty="0"/>
              <a:t>Before developing a complete solution</a:t>
            </a:r>
          </a:p>
          <a:p>
            <a:pPr lvl="2"/>
            <a:r>
              <a:rPr lang="en-US" dirty="0"/>
              <a:t>less effort than developing complete solution</a:t>
            </a:r>
          </a:p>
          <a:p>
            <a:r>
              <a:rPr lang="en-US" dirty="0"/>
              <a:t>How should we attack the problem?</a:t>
            </a:r>
          </a:p>
          <a:p>
            <a:pPr lvl="1"/>
            <a:r>
              <a:rPr lang="en-US" dirty="0"/>
              <a:t>Achieve the performance, energy goals?</a:t>
            </a:r>
          </a:p>
          <a:p>
            <a:r>
              <a:rPr lang="en-US" dirty="0"/>
              <a:t>When we don’t like the performance we’re getting, how do we understand it?</a:t>
            </a:r>
          </a:p>
          <a:p>
            <a:r>
              <a:rPr lang="en-US" dirty="0"/>
              <a:t>Where should we spend our time?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81600" cy="1295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276600"/>
            <a:ext cx="8813800" cy="2263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657600"/>
            <a:ext cx="259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32b in 10ns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715000"/>
            <a:ext cx="276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32b</a:t>
            </a:r>
            <a:r>
              <a:rPr lang="en-US" dirty="0">
                <a:latin typeface="+mn-lt"/>
                <a:sym typeface="Wingdings"/>
              </a:rPr>
              <a:t>64b in 200ns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743200"/>
            <a:ext cx="211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 every 4ns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5334000"/>
            <a:ext cx="241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in 2ns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3352800"/>
            <a:ext cx="1536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64b</a:t>
            </a:r>
            <a:r>
              <a:rPr lang="en-US" dirty="0">
                <a:latin typeface="+mn-lt"/>
                <a:sym typeface="Wingdings"/>
              </a:rPr>
              <a:t>64b </a:t>
            </a:r>
          </a:p>
          <a:p>
            <a:r>
              <a:rPr lang="en-US" dirty="0">
                <a:latin typeface="+mn-lt"/>
                <a:sym typeface="Wingdings"/>
              </a:rPr>
              <a:t>In </a:t>
            </a:r>
            <a:r>
              <a:rPr lang="en-US" dirty="0">
                <a:solidFill>
                  <a:srgbClr val="0000FF"/>
                </a:solidFill>
                <a:latin typeface="+mn-lt"/>
                <a:sym typeface="Wingdings"/>
              </a:rPr>
              <a:t>1000ns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 bwMode="auto">
          <a:xfrm rot="16200000" flipH="1">
            <a:off x="5865742" y="3503542"/>
            <a:ext cx="605134" cy="7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391400" y="2514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Ethernet</a:t>
            </a:r>
          </a:p>
          <a:p>
            <a:r>
              <a:rPr lang="en-US" dirty="0">
                <a:latin typeface="+mn-lt"/>
              </a:rPr>
              <a:t>1Gb/s</a:t>
            </a:r>
          </a:p>
          <a:p>
            <a:r>
              <a:rPr lang="en-US" dirty="0">
                <a:latin typeface="+mn-lt"/>
              </a:rPr>
              <a:t>(64b in 64ns)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4800600"/>
            <a:ext cx="19811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Ethernet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1Gb/s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(64b in 64ns)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/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things to understand </a:t>
            </a:r>
          </a:p>
          <a:p>
            <a:pPr lvl="1"/>
            <a:r>
              <a:rPr lang="en-US" dirty="0"/>
              <a:t>Obvious limits in system?</a:t>
            </a:r>
          </a:p>
          <a:p>
            <a:r>
              <a:rPr lang="en-US" dirty="0"/>
              <a:t>Impossible?</a:t>
            </a:r>
          </a:p>
          <a:p>
            <a:r>
              <a:rPr lang="en-US" dirty="0"/>
              <a:t>Which aspects will demand efficient mapping?</a:t>
            </a:r>
          </a:p>
          <a:p>
            <a:r>
              <a:rPr lang="en-US" dirty="0"/>
              <a:t>Where might there be spare capacity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Generalizing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(to more general task graphs)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Shown “simple” graphs (pipelines) so far</a:t>
            </a:r>
          </a:p>
          <a:p>
            <a:r>
              <a:rPr lang="en-US" dirty="0"/>
              <a:t>Y=(A+B)*(C+D)</a:t>
            </a:r>
          </a:p>
          <a:p>
            <a:r>
              <a:rPr lang="en-US" dirty="0"/>
              <a:t>Z=(C+D)*E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3" name="Picture 12" descr="day2_graph_ex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638800" y="1613425"/>
            <a:ext cx="2603500" cy="3872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A59A9-DA1D-4240-9A4C-7522673F6844}"/>
              </a:ext>
            </a:extLst>
          </p:cNvPr>
          <p:cNvSpPr txBox="1"/>
          <p:nvPr/>
        </p:nvSpPr>
        <p:spPr>
          <a:xfrm>
            <a:off x="228600" y="5352871"/>
            <a:ext cx="5023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Note: HW2 ask you to draw a</a:t>
            </a:r>
          </a:p>
          <a:p>
            <a:r>
              <a:rPr lang="en-US" dirty="0">
                <a:solidFill>
                  <a:srgbClr val="00B050"/>
                </a:solidFill>
                <a:latin typeface="+mn-lt"/>
              </a:rPr>
              <a:t>          dataflow graph.</a:t>
            </a:r>
          </a:p>
          <a:p>
            <a:r>
              <a:rPr lang="en-US" dirty="0">
                <a:solidFill>
                  <a:srgbClr val="00B050"/>
                </a:solidFill>
                <a:latin typeface="+mn-lt"/>
              </a:rPr>
              <a:t>Here’s an example…more to come.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Nodes have multiple input/output edges</a:t>
            </a:r>
          </a:p>
          <a:p>
            <a:r>
              <a:rPr lang="en-US" dirty="0"/>
              <a:t>Edges may </a:t>
            </a:r>
            <a:r>
              <a:rPr lang="en-US" dirty="0" err="1"/>
              <a:t>fanout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Results go to multiple successors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3" name="Picture 12" descr="day2_graph_ex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638800" y="1613425"/>
            <a:ext cx="2603500" cy="38729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Computation as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Shown “simple” graphs (pipelines) so far</a:t>
            </a:r>
          </a:p>
          <a:p>
            <a:r>
              <a:rPr lang="en-US" dirty="0"/>
              <a:t>Y=(A+B)*(C+D)</a:t>
            </a:r>
          </a:p>
          <a:p>
            <a:r>
              <a:rPr lang="en-US" dirty="0"/>
              <a:t>Z=(C+D)*E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>
          <a:xfrm>
            <a:off x="6248400" y="1981200"/>
            <a:ext cx="22098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T1=A+B</a:t>
            </a:r>
          </a:p>
          <a:p>
            <a:pPr>
              <a:buNone/>
            </a:pPr>
            <a:r>
              <a:rPr lang="en-US" dirty="0"/>
              <a:t>T2=C+D</a:t>
            </a:r>
          </a:p>
          <a:p>
            <a:pPr>
              <a:buNone/>
            </a:pPr>
            <a:r>
              <a:rPr lang="en-US" dirty="0"/>
              <a:t>Y=T1*T2</a:t>
            </a:r>
          </a:p>
          <a:p>
            <a:pPr>
              <a:buNone/>
            </a:pPr>
            <a:r>
              <a:rPr lang="en-US" dirty="0"/>
              <a:t>Z</a:t>
            </a:r>
            <a:r>
              <a:rPr lang="en-US"/>
              <a:t>=T2*</a:t>
            </a:r>
            <a:r>
              <a:rPr lang="en-US" dirty="0"/>
              <a:t>E</a:t>
            </a:r>
          </a:p>
        </p:txBody>
      </p:sp>
      <p:pic>
        <p:nvPicPr>
          <p:cNvPr id="8" name="Picture 7" descr="day2_graph_ex.pdf">
            <a:extLst>
              <a:ext uri="{FF2B5EF4-FFF2-40B4-BE49-F238E27FC236}">
                <a16:creationId xmlns:a16="http://schemas.microsoft.com/office/drawing/2014/main" id="{4AB94D75-4D84-6240-993D-F9B05F0B1F98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378200" y="4154789"/>
            <a:ext cx="1689100" cy="251271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Y=Ax</a:t>
            </a:r>
            <a:r>
              <a:rPr lang="en-US" baseline="30000" dirty="0"/>
              <a:t>2</a:t>
            </a:r>
            <a:r>
              <a:rPr lang="en-US" dirty="0"/>
              <a:t>+Bx+C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8400" y="1981200"/>
            <a:ext cx="22098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T1=</a:t>
            </a:r>
            <a:r>
              <a:rPr lang="en-US" dirty="0" err="1"/>
              <a:t>x</a:t>
            </a:r>
            <a:r>
              <a:rPr lang="en-US" dirty="0"/>
              <a:t>*</a:t>
            </a:r>
            <a:r>
              <a:rPr lang="en-US" dirty="0" err="1"/>
              <a:t>x</a:t>
            </a:r>
            <a:endParaRPr lang="en-US" dirty="0"/>
          </a:p>
          <a:p>
            <a:pPr>
              <a:buNone/>
            </a:pPr>
            <a:r>
              <a:rPr lang="en-US" dirty="0"/>
              <a:t>T2=A*T1</a:t>
            </a:r>
          </a:p>
          <a:p>
            <a:pPr>
              <a:buNone/>
            </a:pPr>
            <a:r>
              <a:rPr lang="en-US" dirty="0"/>
              <a:t>T3=B*</a:t>
            </a:r>
            <a:r>
              <a:rPr lang="en-US" dirty="0" err="1"/>
              <a:t>x</a:t>
            </a:r>
            <a:endParaRPr lang="en-US" dirty="0"/>
          </a:p>
          <a:p>
            <a:pPr>
              <a:buNone/>
            </a:pPr>
            <a:r>
              <a:rPr lang="en-US" dirty="0"/>
              <a:t>T4=T3+C</a:t>
            </a:r>
          </a:p>
          <a:p>
            <a:pPr>
              <a:buNone/>
            </a:pPr>
            <a:r>
              <a:rPr lang="en-US" dirty="0"/>
              <a:t>Y=T2+T4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14600"/>
            <a:ext cx="4658449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Latency add = 1/3</a:t>
            </a:r>
          </a:p>
          <a:p>
            <a:r>
              <a:rPr lang="en-US" dirty="0">
                <a:solidFill>
                  <a:srgbClr val="FF6600"/>
                </a:solidFill>
              </a:rPr>
              <a:t>Latency from B to output?</a:t>
            </a:r>
          </a:p>
          <a:p>
            <a:r>
              <a:rPr lang="en-US" dirty="0">
                <a:solidFill>
                  <a:srgbClr val="FF6600"/>
                </a:solidFill>
              </a:rPr>
              <a:t>Latency from </a:t>
            </a:r>
            <a:r>
              <a:rPr lang="en-US" dirty="0" err="1">
                <a:solidFill>
                  <a:srgbClr val="FF6600"/>
                </a:solidFill>
              </a:rPr>
              <a:t>x</a:t>
            </a:r>
            <a:r>
              <a:rPr lang="en-US" dirty="0">
                <a:solidFill>
                  <a:srgbClr val="FF6600"/>
                </a:solidFill>
              </a:rPr>
              <a:t> to output?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Through Ax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 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Through </a:t>
            </a:r>
            <a:r>
              <a:rPr lang="en-US" dirty="0" err="1">
                <a:solidFill>
                  <a:srgbClr val="FF6600"/>
                </a:solidFill>
              </a:rPr>
              <a:t>Bx</a:t>
            </a:r>
            <a:r>
              <a:rPr lang="en-US" dirty="0">
                <a:solidFill>
                  <a:srgbClr val="FF6600"/>
                </a:solidFill>
              </a:rPr>
              <a:t>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14600"/>
            <a:ext cx="4658449" cy="4038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in Graphs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Observe: </a:t>
            </a:r>
            <a:r>
              <a:rPr lang="en-US" dirty="0"/>
              <a:t>There are multiple paths from inputs to outputs</a:t>
            </a:r>
          </a:p>
          <a:p>
            <a:r>
              <a:rPr lang="en-US" dirty="0"/>
              <a:t>Need to complete all of them to produce outputs</a:t>
            </a:r>
          </a:p>
          <a:p>
            <a:r>
              <a:rPr lang="en-US" dirty="0"/>
              <a:t>Limited by longest path</a:t>
            </a:r>
          </a:p>
          <a:p>
            <a:r>
              <a:rPr lang="en-US" b="1" dirty="0"/>
              <a:t>Critical path:</a:t>
            </a:r>
            <a:r>
              <a:rPr lang="en-US" dirty="0"/>
              <a:t> longest path in the graph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7338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Latency add = 1/3</a:t>
            </a:r>
          </a:p>
          <a:p>
            <a:r>
              <a:rPr lang="en-US" dirty="0">
                <a:solidFill>
                  <a:srgbClr val="FF6600"/>
                </a:solidFill>
              </a:rPr>
              <a:t>Critical Path?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14600"/>
            <a:ext cx="4658449" cy="4038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Today: Analysis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Part 1: Key Terms and Concepts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Throughput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Latency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Bottleneck</a:t>
            </a:r>
          </a:p>
          <a:p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Part 2: Broader view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Bottleneck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Computation as a Graph, Sequence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Critical Path</a:t>
            </a:r>
          </a:p>
          <a:p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Part 3:  Time and Space</a:t>
            </a:r>
          </a:p>
          <a:p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Part 4: Limits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Resource Bound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And Critical Path Bound</a:t>
            </a:r>
          </a:p>
          <a:p>
            <a:pPr lvl="1"/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90/10 Rule (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time permitting</a:t>
            </a:r>
            <a:r>
              <a:rPr lang="en-US" sz="2000" dirty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is the 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170892"/>
            <a:ext cx="6286500" cy="468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35052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3505200"/>
            <a:ext cx="4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4648200"/>
            <a:ext cx="4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5715000"/>
            <a:ext cx="4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and Space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(Part 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4AB1-4DC5-C347-BF76-A54853D3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4B7B-3DE9-1540-A65A-E73D48088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“Space” is an abstract term for physical resources</a:t>
            </a:r>
          </a:p>
          <a:p>
            <a:pPr lvl="1"/>
            <a:r>
              <a:rPr lang="en-US" dirty="0"/>
              <a:t>On  VLSI chip:  Area – mm</a:t>
            </a:r>
            <a:r>
              <a:rPr lang="en-US" baseline="30000" dirty="0"/>
              <a:t>2</a:t>
            </a:r>
            <a:r>
              <a:rPr lang="en-US" dirty="0"/>
              <a:t> of silicon</a:t>
            </a:r>
          </a:p>
          <a:p>
            <a:pPr lvl="1"/>
            <a:r>
              <a:rPr lang="en-US" dirty="0"/>
              <a:t>On our FPGA: # of LUTs used</a:t>
            </a:r>
          </a:p>
          <a:p>
            <a:pPr lvl="2"/>
            <a:r>
              <a:rPr lang="en-US" dirty="0"/>
              <a:t>LUT = Lookup Table = Programmable Gate</a:t>
            </a:r>
          </a:p>
          <a:p>
            <a:pPr lvl="1"/>
            <a:r>
              <a:rPr lang="en-US" dirty="0"/>
              <a:t>More abstractly: # of Adders, multipliers</a:t>
            </a:r>
          </a:p>
          <a:p>
            <a:pPr lvl="1"/>
            <a:r>
              <a:rPr lang="en-US" dirty="0"/>
              <a:t>Laundry example</a:t>
            </a:r>
          </a:p>
          <a:p>
            <a:pPr lvl="2"/>
            <a:r>
              <a:rPr lang="en-US" dirty="0"/>
              <a:t>$$ to spend on laundry equipment</a:t>
            </a:r>
          </a:p>
          <a:p>
            <a:pPr lvl="2"/>
            <a:r>
              <a:rPr lang="en-US" dirty="0"/>
              <a:t>Physical space (sq. ft) in laundry room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363D0-2C09-AE45-9C7B-8EF28A3A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9B19B-7B52-4E4E-89DE-C7AA435E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33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we can spend resources to reduce time</a:t>
            </a:r>
          </a:p>
          <a:p>
            <a:pPr lvl="1"/>
            <a:r>
              <a:rPr lang="en-US" dirty="0"/>
              <a:t>Increase throughput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715000" y="3048000"/>
            <a:ext cx="3048000" cy="1905000"/>
            <a:chOff x="5638800" y="3886200"/>
            <a:chExt cx="3048000" cy="1905000"/>
          </a:xfrm>
        </p:grpSpPr>
        <p:grpSp>
          <p:nvGrpSpPr>
            <p:cNvPr id="7" name="Group 32"/>
            <p:cNvGrpSpPr/>
            <p:nvPr/>
          </p:nvGrpSpPr>
          <p:grpSpPr>
            <a:xfrm>
              <a:off x="5638800" y="4495800"/>
              <a:ext cx="685800" cy="838200"/>
              <a:chOff x="7011194" y="1829594"/>
              <a:chExt cx="685800" cy="8382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8" name="Group 21"/>
            <p:cNvGrpSpPr/>
            <p:nvPr/>
          </p:nvGrpSpPr>
          <p:grpSpPr>
            <a:xfrm>
              <a:off x="8001000" y="3886200"/>
              <a:ext cx="685800" cy="838200"/>
              <a:chOff x="7849394" y="1829594"/>
              <a:chExt cx="685800" cy="8382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8001000" y="4953000"/>
              <a:ext cx="685800" cy="838200"/>
              <a:chOff x="7849394" y="1829594"/>
              <a:chExt cx="685800" cy="838200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10" name="Oval 9"/>
            <p:cNvSpPr/>
            <p:nvPr/>
          </p:nvSpPr>
          <p:spPr bwMode="auto">
            <a:xfrm>
              <a:off x="7086600" y="4648200"/>
              <a:ext cx="228600" cy="457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1" name="Straight Arrow Connector 10"/>
            <p:cNvCxnSpPr>
              <a:stCxn id="10" idx="6"/>
              <a:endCxn id="16" idx="1"/>
            </p:cNvCxnSpPr>
            <p:nvPr/>
          </p:nvCxnSpPr>
          <p:spPr bwMode="auto">
            <a:xfrm flipV="1">
              <a:off x="7315200" y="4305300"/>
              <a:ext cx="685800" cy="571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10" idx="6"/>
              <a:endCxn id="14" idx="1"/>
            </p:cNvCxnSpPr>
            <p:nvPr/>
          </p:nvCxnSpPr>
          <p:spPr bwMode="auto">
            <a:xfrm>
              <a:off x="7315200" y="4876800"/>
              <a:ext cx="68580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18" idx="3"/>
              <a:endCxn id="10" idx="2"/>
            </p:cNvCxnSpPr>
            <p:nvPr/>
          </p:nvCxnSpPr>
          <p:spPr bwMode="auto">
            <a:xfrm flipV="1">
              <a:off x="6324600" y="4876800"/>
              <a:ext cx="7620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1143000" y="4724400"/>
            <a:ext cx="4444095" cy="1371600"/>
            <a:chOff x="1143000" y="4724400"/>
            <a:chExt cx="4444095" cy="1371600"/>
          </a:xfrm>
        </p:grpSpPr>
        <p:grpSp>
          <p:nvGrpSpPr>
            <p:cNvPr id="21" name="Group 32"/>
            <p:cNvGrpSpPr/>
            <p:nvPr/>
          </p:nvGrpSpPr>
          <p:grpSpPr>
            <a:xfrm>
              <a:off x="2362200" y="5257800"/>
              <a:ext cx="685800" cy="838200"/>
              <a:chOff x="7011194" y="1829594"/>
              <a:chExt cx="685800" cy="838200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876800" y="5257800"/>
              <a:ext cx="685800" cy="838200"/>
              <a:chOff x="7849394" y="1829594"/>
              <a:chExt cx="685800" cy="838200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7849394" y="1829594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7925594" y="1981994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34" name="Group 32"/>
            <p:cNvGrpSpPr/>
            <p:nvPr/>
          </p:nvGrpSpPr>
          <p:grpSpPr>
            <a:xfrm>
              <a:off x="3200400" y="5257800"/>
              <a:ext cx="685800" cy="838200"/>
              <a:chOff x="7011194" y="1829594"/>
              <a:chExt cx="685800" cy="8382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grpSp>
          <p:nvGrpSpPr>
            <p:cNvPr id="37" name="Group 32"/>
            <p:cNvGrpSpPr/>
            <p:nvPr/>
          </p:nvGrpSpPr>
          <p:grpSpPr>
            <a:xfrm>
              <a:off x="4038600" y="5257800"/>
              <a:ext cx="685800" cy="838200"/>
              <a:chOff x="7011194" y="1829594"/>
              <a:chExt cx="685800" cy="83820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7011194" y="1829594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7087394" y="1981994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143000" y="4724400"/>
              <a:ext cx="4444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Three wash stain removal case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/>
              <a:t>Computation</a:t>
            </a:r>
          </a:p>
          <a:p>
            <a:pPr lvl="1"/>
            <a:r>
              <a:rPr lang="en-US" dirty="0"/>
              <a:t>A=x0+x1</a:t>
            </a:r>
          </a:p>
          <a:p>
            <a:pPr lvl="1"/>
            <a:r>
              <a:rPr lang="en-US" dirty="0"/>
              <a:t>B=x2+x3</a:t>
            </a:r>
          </a:p>
          <a:p>
            <a:pPr lvl="1"/>
            <a:r>
              <a:rPr lang="en-US" dirty="0"/>
              <a:t>C=A+B</a:t>
            </a:r>
          </a:p>
          <a:p>
            <a:r>
              <a:rPr lang="en-US" dirty="0"/>
              <a:t>Adder takes one cycle</a:t>
            </a:r>
          </a:p>
          <a:p>
            <a:r>
              <a:rPr lang="en-US" dirty="0">
                <a:solidFill>
                  <a:srgbClr val="FF6600"/>
                </a:solidFill>
              </a:rPr>
              <a:t>Latency on 3 adders?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400800" y="2362200"/>
            <a:ext cx="1752600" cy="1752600"/>
            <a:chOff x="6400800" y="2362200"/>
            <a:chExt cx="1752600" cy="1752600"/>
          </a:xfrm>
        </p:grpSpPr>
        <p:sp>
          <p:nvSpPr>
            <p:cNvPr id="6" name="Oval 5"/>
            <p:cNvSpPr/>
            <p:nvPr/>
          </p:nvSpPr>
          <p:spPr bwMode="auto">
            <a:xfrm>
              <a:off x="6400800" y="23622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391400" y="23622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858000" y="33528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</a:t>
              </a: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+</a:t>
              </a:r>
            </a:p>
          </p:txBody>
        </p:sp>
        <p:cxnSp>
          <p:nvCxnSpPr>
            <p:cNvPr id="11" name="Straight Arrow Connector 10"/>
            <p:cNvCxnSpPr>
              <a:stCxn id="6" idx="4"/>
              <a:endCxn id="9" idx="1"/>
            </p:cNvCxnSpPr>
            <p:nvPr/>
          </p:nvCxnSpPr>
          <p:spPr bwMode="auto">
            <a:xfrm rot="16200000" flipH="1">
              <a:off x="6705600" y="3200400"/>
              <a:ext cx="340192" cy="1877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8" idx="4"/>
              <a:endCxn id="9" idx="7"/>
            </p:cNvCxnSpPr>
            <p:nvPr/>
          </p:nvCxnSpPr>
          <p:spPr bwMode="auto">
            <a:xfrm rot="5400000">
              <a:off x="7470308" y="3162300"/>
              <a:ext cx="340192" cy="2639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8505"/>
            <a:ext cx="7772400" cy="1143000"/>
          </a:xfrm>
        </p:spPr>
        <p:txBody>
          <a:bodyPr/>
          <a:lstStyle/>
          <a:p>
            <a:r>
              <a:rPr lang="en-US" dirty="0"/>
              <a:t>Space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4495"/>
            <a:ext cx="7772400" cy="4419600"/>
          </a:xfrm>
        </p:spPr>
        <p:txBody>
          <a:bodyPr/>
          <a:lstStyle/>
          <a:p>
            <a:r>
              <a:rPr lang="en-US" dirty="0"/>
              <a:t>Computation</a:t>
            </a:r>
          </a:p>
          <a:p>
            <a:pPr lvl="1"/>
            <a:r>
              <a:rPr lang="en-US" dirty="0"/>
              <a:t>A=x0+x1</a:t>
            </a:r>
          </a:p>
          <a:p>
            <a:pPr lvl="1"/>
            <a:r>
              <a:rPr lang="en-US" dirty="0"/>
              <a:t>B=x2+x3</a:t>
            </a:r>
          </a:p>
          <a:p>
            <a:pPr lvl="1"/>
            <a:r>
              <a:rPr lang="en-US" dirty="0"/>
              <a:t>C=A+B</a:t>
            </a:r>
          </a:p>
          <a:p>
            <a:r>
              <a:rPr lang="en-US" dirty="0"/>
              <a:t>Adder takes one cycle</a:t>
            </a:r>
          </a:p>
          <a:p>
            <a:r>
              <a:rPr lang="en-US" dirty="0"/>
              <a:t>Could perform on one adder </a:t>
            </a:r>
          </a:p>
          <a:p>
            <a:pPr lvl="1"/>
            <a:r>
              <a:rPr lang="en-US" dirty="0"/>
              <a:t>(like one washer)</a:t>
            </a:r>
          </a:p>
          <a:p>
            <a:pPr lvl="1"/>
            <a:r>
              <a:rPr lang="en-US" dirty="0"/>
              <a:t>Reuse adder in time</a:t>
            </a:r>
          </a:p>
          <a:p>
            <a:pPr lvl="1"/>
            <a:r>
              <a:rPr lang="en-US" dirty="0"/>
              <a:t>Let cycle time be one adder delay</a:t>
            </a:r>
          </a:p>
          <a:p>
            <a:r>
              <a:rPr lang="en-US" dirty="0">
                <a:solidFill>
                  <a:srgbClr val="FF6600"/>
                </a:solidFill>
              </a:rPr>
              <a:t>Latency on one adder?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148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Space multiply = 3</a:t>
            </a:r>
          </a:p>
          <a:p>
            <a:r>
              <a:rPr lang="en-US" dirty="0"/>
              <a:t>Latency add = 1</a:t>
            </a:r>
          </a:p>
          <a:p>
            <a:r>
              <a:rPr lang="en-US" dirty="0"/>
              <a:t>Space add = 1</a:t>
            </a:r>
          </a:p>
          <a:p>
            <a:r>
              <a:rPr lang="en-US" dirty="0"/>
              <a:t>(can perform add or multiple in one cycle)</a:t>
            </a:r>
          </a:p>
          <a:p>
            <a:r>
              <a:rPr lang="en-US" dirty="0">
                <a:solidFill>
                  <a:srgbClr val="FF6600"/>
                </a:solidFill>
              </a:rPr>
              <a:t>Latency and Space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3 </a:t>
            </a:r>
            <a:r>
              <a:rPr lang="en-US" dirty="0" err="1">
                <a:solidFill>
                  <a:srgbClr val="FF6600"/>
                </a:solidFill>
              </a:rPr>
              <a:t>mul</a:t>
            </a:r>
            <a:r>
              <a:rPr lang="en-US" dirty="0">
                <a:solidFill>
                  <a:srgbClr val="FF6600"/>
                </a:solidFill>
              </a:rPr>
              <a:t>, 2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E64781A-EAF8-E448-929B-A78E1998B2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3000" y="2209800"/>
            <a:ext cx="3491346" cy="38862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E5EE-A6D9-CE46-9C5B-3B96B28E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3 </a:t>
            </a:r>
            <a:r>
              <a:rPr lang="en-US" dirty="0" err="1"/>
              <a:t>mul</a:t>
            </a:r>
            <a:r>
              <a:rPr lang="en-US" dirty="0"/>
              <a:t>, 2 add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BA853-4F16-3549-9724-45943545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F64BB-53D0-5E4B-87EE-6A7339B5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65BA78E-AFBF-9F4B-B2B8-B60D23B491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730890"/>
              </p:ext>
            </p:extLst>
          </p:nvPr>
        </p:nvGraphicFramePr>
        <p:xfrm>
          <a:off x="685800" y="1981200"/>
          <a:ext cx="7772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90683105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2661173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72521453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7857461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3662909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46193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456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11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A*B+C*D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E*F+G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51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(A*B+C*)D+(E*F+G)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497952"/>
                  </a:ext>
                </a:extLst>
              </a:tr>
            </a:tbl>
          </a:graphicData>
        </a:graphic>
      </p:graphicFrame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5CE7E28B-EF3B-614E-BA38-13703F3E8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49809" y="3977640"/>
            <a:ext cx="212219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5963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733800" cy="4114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Space multiply = 3</a:t>
            </a:r>
          </a:p>
          <a:p>
            <a:r>
              <a:rPr lang="en-US" dirty="0"/>
              <a:t>Latency add = 1</a:t>
            </a:r>
          </a:p>
          <a:p>
            <a:r>
              <a:rPr lang="en-US" dirty="0"/>
              <a:t>Space add = 1</a:t>
            </a:r>
          </a:p>
          <a:p>
            <a:r>
              <a:rPr lang="en-US" dirty="0">
                <a:solidFill>
                  <a:srgbClr val="FF6600"/>
                </a:solidFill>
              </a:rPr>
              <a:t>Latency and Space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2 </a:t>
            </a:r>
            <a:r>
              <a:rPr lang="en-US" dirty="0" err="1">
                <a:solidFill>
                  <a:srgbClr val="FF6600"/>
                </a:solidFill>
              </a:rPr>
              <a:t>mul</a:t>
            </a:r>
            <a:r>
              <a:rPr lang="en-US" dirty="0">
                <a:solidFill>
                  <a:srgbClr val="FF6600"/>
                </a:solidFill>
              </a:rPr>
              <a:t>, 1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54128326-7176-804A-A053-D8F32722F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3000" y="2209800"/>
            <a:ext cx="349134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A113-461E-3948-8376-62453E4D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2 </a:t>
            </a:r>
            <a:r>
              <a:rPr lang="en-US" dirty="0" err="1"/>
              <a:t>mul</a:t>
            </a:r>
            <a:r>
              <a:rPr lang="en-US" dirty="0"/>
              <a:t>, 1 add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281DB1F-F1DB-574D-8DE5-8C54B13562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415835"/>
              </p:ext>
            </p:extLst>
          </p:nvPr>
        </p:nvGraphicFramePr>
        <p:xfrm>
          <a:off x="685800" y="1981200"/>
          <a:ext cx="7772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36750736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77433533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660216957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693059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299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21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38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E*F+G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96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(A*B+C*D)+</a:t>
                      </a:r>
                    </a:p>
                    <a:p>
                      <a:r>
                        <a:rPr lang="en-US" dirty="0"/>
                        <a:t>(E*F+G)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61116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AD1FB-7BB1-D14B-BAEB-A2994D35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F49A5-3295-7940-8B72-74BB9A0C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8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609EC-4A1E-094D-9DEA-AD0F4B82004C}" type="slidenum">
              <a:rPr lang="en-US" smtClean="0">
                <a:latin typeface="Times New Roman" pitchFamily="1" charset="0"/>
              </a:rPr>
              <a:pPr/>
              <a:t>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Message for Day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Identify the </a:t>
            </a:r>
            <a:r>
              <a:rPr lang="en-US" b="1" dirty="0">
                <a:solidFill>
                  <a:srgbClr val="FF0000"/>
                </a:solidFill>
              </a:rPr>
              <a:t>Bottleneck</a:t>
            </a:r>
          </a:p>
          <a:p>
            <a:pPr lvl="1"/>
            <a:r>
              <a:rPr lang="en-US" dirty="0"/>
              <a:t>May be in compute, I/O, memory, data movement</a:t>
            </a:r>
          </a:p>
          <a:p>
            <a:r>
              <a:rPr lang="en-US" dirty="0"/>
              <a:t>Focus and reduce/remove bottleneck</a:t>
            </a:r>
          </a:p>
          <a:p>
            <a:pPr lvl="1"/>
            <a:r>
              <a:rPr lang="en-US" dirty="0"/>
              <a:t>More resources</a:t>
            </a:r>
          </a:p>
          <a:p>
            <a:pPr lvl="1"/>
            <a:r>
              <a:rPr lang="en-US" dirty="0"/>
              <a:t>More efficient use of resources</a:t>
            </a:r>
          </a:p>
          <a:p>
            <a:r>
              <a:rPr lang="en-US" dirty="0"/>
              <a:t>Repeat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as Graph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752600"/>
            <a:ext cx="3733800" cy="4876800"/>
          </a:xfrm>
        </p:spPr>
        <p:txBody>
          <a:bodyPr/>
          <a:lstStyle/>
          <a:p>
            <a:r>
              <a:rPr lang="en-US" dirty="0"/>
              <a:t>Latency multiply = 1</a:t>
            </a:r>
          </a:p>
          <a:p>
            <a:r>
              <a:rPr lang="en-US" dirty="0"/>
              <a:t>Space multiply = 3</a:t>
            </a:r>
          </a:p>
          <a:p>
            <a:r>
              <a:rPr lang="en-US" dirty="0"/>
              <a:t>Latency add = 1</a:t>
            </a:r>
          </a:p>
          <a:p>
            <a:r>
              <a:rPr lang="en-US" dirty="0"/>
              <a:t>Space add = 1</a:t>
            </a:r>
          </a:p>
          <a:p>
            <a:r>
              <a:rPr lang="en-US" dirty="0">
                <a:solidFill>
                  <a:srgbClr val="FF6600"/>
                </a:solidFill>
              </a:rPr>
              <a:t>Latency and Space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 </a:t>
            </a:r>
            <a:r>
              <a:rPr lang="en-US" dirty="0" err="1">
                <a:solidFill>
                  <a:srgbClr val="FF6600"/>
                </a:solidFill>
              </a:rPr>
              <a:t>mul</a:t>
            </a:r>
            <a:r>
              <a:rPr lang="en-US" dirty="0">
                <a:solidFill>
                  <a:srgbClr val="FF6600"/>
                </a:solidFill>
              </a:rPr>
              <a:t>, 1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A47202DE-0294-BE43-AC6C-F77ADAF6E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5127" y="2171700"/>
            <a:ext cx="349134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177D-AC56-8C45-9A09-E46AFB2A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1 </a:t>
            </a:r>
            <a:r>
              <a:rPr lang="en-US" dirty="0" err="1"/>
              <a:t>mul</a:t>
            </a:r>
            <a:r>
              <a:rPr lang="en-US" dirty="0"/>
              <a:t>, 1 add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57DFC5-95BC-5A4C-8980-158EB9A77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589855"/>
              </p:ext>
            </p:extLst>
          </p:nvPr>
        </p:nvGraphicFramePr>
        <p:xfrm>
          <a:off x="685800" y="1981200"/>
          <a:ext cx="777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83417760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73921802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225985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8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19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C*D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9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A*B+C*D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40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E*F+G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96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(A*B+C*D)+(E*F+G)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994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2DDD2-3B70-DD4F-84E4-1F21D00C7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32E69-F085-2147-95DC-11D815CD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40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F8D35-3A36-104D-BF42-A0FE963B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A*B+C*D+E*F+G</a:t>
            </a:r>
            <a:br>
              <a:rPr lang="en-US" dirty="0"/>
            </a:br>
            <a:r>
              <a:rPr lang="en-US" dirty="0"/>
              <a:t>Design Points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6C90293-731A-7845-8979-A5D7AD3015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150797"/>
              </p:ext>
            </p:extLst>
          </p:nvPr>
        </p:nvGraphicFramePr>
        <p:xfrm>
          <a:off x="685800" y="1981200"/>
          <a:ext cx="7772396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099">
                  <a:extLst>
                    <a:ext uri="{9D8B030D-6E8A-4147-A177-3AD203B41FA5}">
                      <a16:colId xmlns:a16="http://schemas.microsoft.com/office/drawing/2014/main" val="215700881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4080722519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3901371451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761811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831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3*3+2*1=11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57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2*3+1*1=7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02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1*3+1*1=4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60053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61BB4-942E-1043-9C76-7B080EEA9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52E36-4D0E-9A47-8010-28A30301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3232AE4B-A149-F04B-BBDD-64F4A56B1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56261" y="4029352"/>
            <a:ext cx="2431473" cy="270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4784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/>
              <a:t>Space-Time Graph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7650BC-5148-094B-A652-BD1C328A6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09814"/>
            <a:ext cx="5638800" cy="440037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/>
              <a:t>Space-Time Graph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7650BC-5148-094B-A652-BD1C328A6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923" y="2057400"/>
            <a:ext cx="4869956" cy="38003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3CF6CE-2F0D-534A-8A9C-989083C6D039}"/>
              </a:ext>
            </a:extLst>
          </p:cNvPr>
          <p:cNvSpPr txBox="1"/>
          <p:nvPr/>
        </p:nvSpPr>
        <p:spPr>
          <a:xfrm>
            <a:off x="228600" y="1706880"/>
            <a:ext cx="30973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Depending on goals, </a:t>
            </a:r>
          </a:p>
          <a:p>
            <a:r>
              <a:rPr lang="en-US" dirty="0">
                <a:latin typeface="+mn-lt"/>
              </a:rPr>
              <a:t>  </a:t>
            </a:r>
            <a:r>
              <a:rPr lang="en-US" i="1" dirty="0">
                <a:latin typeface="+mn-lt"/>
              </a:rPr>
              <a:t>time</a:t>
            </a:r>
            <a:r>
              <a:rPr lang="en-US" dirty="0">
                <a:latin typeface="+mn-lt"/>
              </a:rPr>
              <a:t> could be</a:t>
            </a:r>
          </a:p>
          <a:p>
            <a:r>
              <a:rPr lang="en-US" dirty="0">
                <a:latin typeface="+mn-lt"/>
              </a:rPr>
              <a:t>    throughput</a:t>
            </a:r>
          </a:p>
          <a:p>
            <a:r>
              <a:rPr lang="en-US" dirty="0">
                <a:latin typeface="+mn-lt"/>
              </a:rPr>
              <a:t>    or latency</a:t>
            </a:r>
          </a:p>
          <a:p>
            <a:r>
              <a:rPr lang="en-US" dirty="0">
                <a:latin typeface="+mn-lt"/>
              </a:rPr>
              <a:t>(may need</a:t>
            </a:r>
          </a:p>
          <a:p>
            <a:r>
              <a:rPr lang="en-US" dirty="0">
                <a:latin typeface="+mn-lt"/>
              </a:rPr>
              <a:t> to look at</a:t>
            </a:r>
          </a:p>
          <a:p>
            <a:r>
              <a:rPr lang="en-US" dirty="0">
                <a:latin typeface="+mn-lt"/>
              </a:rPr>
              <a:t> both)</a:t>
            </a:r>
          </a:p>
        </p:txBody>
      </p:sp>
    </p:spTree>
    <p:extLst>
      <p:ext uri="{BB962C8B-B14F-4D97-AF65-F5344CB8AC3E}">
        <p14:creationId xmlns:p14="http://schemas.microsoft.com/office/powerpoint/2010/main" val="9715522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962AFE-E46E-4D49-A4C3-661866E7A08C}" type="slidenum">
              <a:rPr lang="en-US" smtClean="0">
                <a:latin typeface="Times New Roman" pitchFamily="-107" charset="0"/>
              </a:rPr>
              <a:pPr/>
              <a:t>45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Two Bounds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4: Limits</a:t>
            </a:r>
          </a:p>
          <a:p>
            <a:r>
              <a:rPr lang="en-US" dirty="0"/>
              <a:t>(still in Time and Space)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C8F0-E065-244E-BA8E-5642E3AE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3E85D-F9A1-EA40-8B0F-0F2F5204F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8153400" cy="4114800"/>
          </a:xfrm>
        </p:spPr>
        <p:txBody>
          <a:bodyPr/>
          <a:lstStyle/>
          <a:p>
            <a:r>
              <a:rPr lang="en-US" dirty="0"/>
              <a:t>Coming up with an exact time count can be hard (</a:t>
            </a:r>
            <a:r>
              <a:rPr lang="en-US" sz="2800" dirty="0"/>
              <a:t>human/computer time consuming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Technically a hard problem </a:t>
            </a:r>
          </a:p>
          <a:p>
            <a:pPr lvl="2"/>
            <a:r>
              <a:rPr lang="en-US" dirty="0"/>
              <a:t>NP-Complete: no known non-exponential solution</a:t>
            </a:r>
          </a:p>
          <a:p>
            <a:r>
              <a:rPr lang="en-US" dirty="0"/>
              <a:t>Requires reasoning about structure of graph</a:t>
            </a:r>
          </a:p>
          <a:p>
            <a:r>
              <a:rPr lang="en-US" dirty="0"/>
              <a:t>Would be nice to have a quick (easy) answer on what is feasible</a:t>
            </a:r>
          </a:p>
          <a:p>
            <a:pPr lvl="1"/>
            <a:r>
              <a:rPr lang="en-US" dirty="0"/>
              <a:t>…and what is not feasible </a:t>
            </a:r>
            <a:r>
              <a:rPr lang="en-US" dirty="0">
                <a:sym typeface="Wingdings" pitchFamily="2" charset="2"/>
              </a:rPr>
              <a:t> impossible.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42BB2-802B-394B-B5F7-12517BDF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0D7D9-2367-6B42-99E2-CD4FBB54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D9C27-168B-FF46-AB53-4159DCAF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115D2-37EC-2840-888D-E312010AF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981200"/>
                <a:ext cx="8915400" cy="4495800"/>
              </a:xfrm>
            </p:spPr>
            <p:txBody>
              <a:bodyPr/>
              <a:lstStyle/>
              <a:p>
                <a:r>
                  <a:rPr lang="en-US" dirty="0"/>
                  <a:t>Establish the feasible range</a:t>
                </a:r>
              </a:p>
              <a:p>
                <a:pPr lvl="1"/>
                <a:r>
                  <a:rPr lang="en-US" dirty="0"/>
                  <a:t>Must be larger (or equal) than LB (lower bound)</a:t>
                </a:r>
              </a:p>
              <a:p>
                <a:pPr lvl="1"/>
                <a:r>
                  <a:rPr lang="en-US" dirty="0"/>
                  <a:t>Must be smaller (or equal) than UB (upper bound)</a:t>
                </a:r>
              </a:p>
              <a:p>
                <a:pPr lvl="1"/>
                <a:r>
                  <a:rPr lang="en-US" dirty="0"/>
                  <a:t>Solution will be between LB and UB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𝑈𝐵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Bounds in sports</a:t>
                </a:r>
              </a:p>
              <a:p>
                <a:pPr lvl="1"/>
                <a:r>
                  <a:rPr lang="en-US" dirty="0"/>
                  <a:t>Ball landing in-bounds or </a:t>
                </a:r>
                <a:r>
                  <a:rPr lang="en-US" dirty="0" err="1"/>
                  <a:t>out-of</a:t>
                </a:r>
                <a:r>
                  <a:rPr lang="en-US" dirty="0"/>
                  <a:t> bounds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115D2-37EC-2840-888D-E312010AF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981200"/>
                <a:ext cx="8915400" cy="4495800"/>
              </a:xfrm>
              <a:blipFill>
                <a:blip r:embed="rId2"/>
                <a:stretch>
                  <a:fillRect l="-1422" t="-1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BFC4A-D4F7-D048-BE61-A6D2852C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571FA-B144-7047-BA0A-3A87E663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DF5AEA-01BB-7C4E-8897-D82B532EF08B}" type="slidenum">
              <a:rPr lang="en-US" smtClean="0">
                <a:latin typeface="Times New Roman" pitchFamily="-107" charset="0"/>
              </a:rPr>
              <a:pPr/>
              <a:t>48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Quick </a:t>
                </a:r>
                <a:r>
                  <a:rPr lang="en-US" b="1" dirty="0"/>
                  <a:t>lower</a:t>
                </a:r>
                <a:r>
                  <a:rPr lang="en-US" dirty="0"/>
                  <a:t> bounds (LB) can estimate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Two: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CP: Critical Path</a:t>
                </a:r>
              </a:p>
              <a:p>
                <a:pPr lvl="2"/>
                <a:r>
                  <a:rPr lang="en-US" dirty="0">
                    <a:ea typeface="ＭＳ Ｐゴシック" pitchFamily="-107" charset="-128"/>
                  </a:rPr>
                  <a:t>Sometimes call it “Latency Bound”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RB: Resource Capacity Bound</a:t>
                </a:r>
              </a:p>
              <a:p>
                <a:pPr lvl="2"/>
                <a:r>
                  <a:rPr lang="en-US" dirty="0">
                    <a:ea typeface="ＭＳ Ｐゴシック" pitchFamily="-107" charset="-128"/>
                  </a:rPr>
                  <a:t>Sometimes call it “Throughput Bound” or “Compute Bound”</a:t>
                </a:r>
              </a:p>
            </p:txBody>
          </p:sp>
        </mc:Choice>
        <mc:Fallback xmlns="">
          <p:sp>
            <p:nvSpPr>
              <p:cNvPr id="768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631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080385-5372-8F41-B5CD-58D70257C001}" type="slidenum">
              <a:rPr lang="en-US" smtClean="0">
                <a:latin typeface="Times New Roman" pitchFamily="-107" charset="0"/>
              </a:rPr>
              <a:pPr/>
              <a:t>49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Path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752600"/>
                <a:ext cx="8077200" cy="4648200"/>
              </a:xfrm>
            </p:spPr>
            <p:txBody>
              <a:bodyPr/>
              <a:lstStyle/>
              <a:p>
                <a:r>
                  <a:rPr lang="en-US" dirty="0"/>
                  <a:t>Critical path assuming infinite resources</a:t>
                </a:r>
                <a:endParaRPr lang="en-US" dirty="0">
                  <a:ea typeface="ＭＳ Ｐゴシック" pitchFamily="-107" charset="-128"/>
                </a:endParaRPr>
              </a:p>
              <a:p>
                <a:endParaRPr lang="en-US" dirty="0"/>
              </a:p>
              <a:p>
                <a:r>
                  <a:rPr lang="en-US" dirty="0"/>
                  <a:t>Certainly cannot finish </a:t>
                </a:r>
                <a:br>
                  <a:rPr lang="en-US" dirty="0"/>
                </a:br>
                <a:r>
                  <a:rPr lang="en-US" dirty="0"/>
                  <a:t>any faster than that</a:t>
                </a:r>
              </a:p>
              <a:p>
                <a:endParaRPr lang="en-US" dirty="0"/>
              </a:p>
              <a:p>
                <a:r>
                  <a:rPr lang="en-US" dirty="0">
                    <a:ea typeface="Cambria Math" panose="02040503050406030204" pitchFamily="18" charset="0"/>
                  </a:rPr>
                  <a:t>CP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Ignores resource limits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4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752600"/>
                <a:ext cx="8077200" cy="4648200"/>
              </a:xfrm>
              <a:blipFill>
                <a:blip r:embed="rId3"/>
                <a:stretch>
                  <a:fillRect l="-1570" t="-1362" b="-2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3885F6A-3282-C04D-BA60-8B5940631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471" y="2895600"/>
            <a:ext cx="3856843" cy="3343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1B6166-70FC-7641-938B-5D2D1013E7B7}" type="slidenum">
              <a:rPr lang="en-US" smtClean="0">
                <a:latin typeface="Times New Roman" pitchFamily="-107" charset="0"/>
              </a:rPr>
              <a:pPr/>
              <a:t>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Latency vs. Throughput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-107" charset="-128"/>
                <a:cs typeface="ＭＳ Ｐゴシック" pitchFamily="-107" charset="-128"/>
              </a:rPr>
              <a:t>Latency: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Delay from inputs to </a:t>
            </a:r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output(s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)</a:t>
            </a:r>
          </a:p>
          <a:p>
            <a:r>
              <a:rPr lang="en-US" b="1" dirty="0">
                <a:ea typeface="ＭＳ Ｐゴシック" pitchFamily="-107" charset="-128"/>
                <a:cs typeface="ＭＳ Ｐゴシック" pitchFamily="-107" charset="-128"/>
              </a:rPr>
              <a:t>Throughput: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Rate at which can produce new set of outputs</a:t>
            </a:r>
          </a:p>
          <a:p>
            <a:pPr lvl="1"/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(alternately, can introduce new set of inputs)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C7BD43-F662-2145-BE69-21CACCCF7260}" type="slidenum">
              <a:rPr lang="en-US" smtClean="0">
                <a:latin typeface="Times New Roman" pitchFamily="-107" charset="0"/>
              </a:rPr>
              <a:pPr/>
              <a:t>50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Resource Capacity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</p:spPr>
            <p:txBody>
              <a:bodyPr/>
              <a:lstStyle/>
              <a:p>
                <a:r>
                  <a:rPr lang="en-US" dirty="0"/>
                  <a:t>Sum up all capacity required per resource: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TotalOps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𝑂𝑝𝑠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number of multiplications, additions, memory lookups</a:t>
                </a:r>
              </a:p>
              <a:p>
                <a:r>
                  <a:rPr lang="en-US" dirty="0"/>
                  <a:t>Divide by total resource (for type)</a:t>
                </a:r>
              </a:p>
              <a:p>
                <a:pPr lvl="1"/>
                <a:r>
                  <a:rPr lang="en-US" dirty="0"/>
                  <a:t>E.g., number of multipliers, adders, memory ports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𝑇𝑜𝑡𝑎𝑙𝑂𝑝𝑠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𝑂𝑝𝑒𝑟𝑎𝑡𝑜𝑟𝑠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Lower bound on compute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(best can do is pack all use densely)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  <a:ea typeface="ＭＳ Ｐゴシック" pitchFamily="-107" charset="-128"/>
                  </a:rPr>
                  <a:t>Ignores data dependency constraints</a:t>
                </a:r>
              </a:p>
            </p:txBody>
          </p:sp>
        </mc:Choice>
        <mc:Fallback xmlns=""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  <a:blipFill>
                <a:blip r:embed="rId3"/>
                <a:stretch>
                  <a:fillRect l="-1794" t="-7099" b="-4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D35F-222E-6847-A74D-2233C3A3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Resource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98FBFD-D301-2B46-910B-8049B5E091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         </a:t>
                </a:r>
              </a:p>
              <a:p>
                <a:pPr marL="0" indent="0">
                  <a:buNone/>
                </a:pPr>
                <a:r>
                  <a:rPr lang="en-US" dirty="0"/>
                  <a:t> 		   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….)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Combine Critical Path Lower Bound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𝑇𝑜𝑡𝑎𝑙𝑂𝑝𝑠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𝑂𝑝𝑒𝑟𝑎𝑡𝑜𝑟𝑠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….)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98FBFD-D301-2B46-910B-8049B5E091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160" r="-6852" b="-4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1370-8209-F34D-B0C2-07DECD47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9528A-CBBE-FE45-9D3F-93A5C41F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0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6A47-5A72-D04B-A3B4-23550499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Single Resource Type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982527-A70C-DA45-8B02-C560C0124B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(and no communication time…)</a:t>
                </a:r>
              </a:p>
              <a:p>
                <a:r>
                  <a:rPr lang="en-US" dirty="0"/>
                  <a:t>Can use to get upper bound: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𝐴𝑐𝑡𝑢𝑎𝑙𝑇𝑖𝑚𝑒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Together: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982527-A70C-DA45-8B02-C560C0124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A884B-B6D5-CD4A-9902-39352167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F8343-BA43-854B-89FD-DCA10D76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821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3" name="Text Box 17"/>
          <p:cNvSpPr txBox="1">
            <a:spLocks noChangeArrowheads="1"/>
          </p:cNvSpPr>
          <p:nvPr/>
        </p:nvSpPr>
        <p:spPr bwMode="auto">
          <a:xfrm>
            <a:off x="5183188" y="3556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Critical Path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2218907" y="4724400"/>
            <a:ext cx="69250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Total capacity (yellow circle evaluations) needed?</a:t>
            </a:r>
          </a:p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Resource Bound (2 resources)?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2895600" y="5029200"/>
            <a:ext cx="454703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Resource Bound (2 resources)?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105400" y="2590800"/>
          <a:ext cx="3733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2667000" y="4876800"/>
            <a:ext cx="454703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Resource Bound (4 resources)?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B9DE1-8484-6C48-8271-85CD0DBED451}" type="slidenum">
              <a:rPr lang="en-US" smtClean="0">
                <a:latin typeface="Times New Roman" pitchFamily="-107" charset="0"/>
              </a:rPr>
              <a:pPr/>
              <a:t>57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2953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82954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82955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82959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1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2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Text Box 18"/>
          <p:cNvSpPr txBox="1">
            <a:spLocks noChangeArrowheads="1"/>
          </p:cNvSpPr>
          <p:nvPr/>
        </p:nvSpPr>
        <p:spPr bwMode="auto">
          <a:xfrm>
            <a:off x="5410200" y="5105400"/>
            <a:ext cx="247781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6600"/>
              </a:solidFill>
              <a:latin typeface="Arial" pitchFamily="-107" charset="0"/>
            </a:endParaRP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Legal Schedule?</a:t>
            </a:r>
          </a:p>
          <a:p>
            <a:r>
              <a:rPr lang="en-US" dirty="0">
                <a:solidFill>
                  <a:srgbClr val="FF6600"/>
                </a:solidFill>
                <a:latin typeface="Arial" pitchFamily="-107" charset="0"/>
              </a:rPr>
              <a:t>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886200" y="3733800"/>
          <a:ext cx="5257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C7BD43-F662-2145-BE69-21CACCCF7260}" type="slidenum">
              <a:rPr lang="en-US" smtClean="0">
                <a:latin typeface="Times New Roman" pitchFamily="-107" charset="0"/>
              </a:rPr>
              <a:pPr/>
              <a:t>58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Resource Capacity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</p:spPr>
            <p:txBody>
              <a:bodyPr/>
              <a:lstStyle/>
              <a:p>
                <a:r>
                  <a:rPr lang="en-US" dirty="0"/>
                  <a:t>Sum up all capacity required per resource: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TotalOps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𝑂𝑝𝑠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number of multiplications, additions, memory lookups</a:t>
                </a:r>
              </a:p>
              <a:p>
                <a:r>
                  <a:rPr lang="en-US" dirty="0"/>
                  <a:t>Divide by total resource (for type)</a:t>
                </a:r>
              </a:p>
              <a:p>
                <a:pPr lvl="1"/>
                <a:r>
                  <a:rPr lang="en-US" dirty="0"/>
                  <a:t>E.g., number of multipliers, adders, memory ports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𝑇𝑜𝑡𝑎𝑙𝑂𝑝𝑠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𝑂𝑝𝑒𝑟𝑎𝑡𝑜𝑟𝑠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𝐴𝑐𝑡𝑢𝑎𝑙𝑇𝑖𝑚𝑒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Lower bound on compute</a:t>
                </a:r>
              </a:p>
              <a:p>
                <a:pPr lvl="1"/>
                <a:r>
                  <a:rPr lang="en-US" dirty="0">
                    <a:ea typeface="ＭＳ Ｐゴシック" pitchFamily="-107" charset="-128"/>
                  </a:rPr>
                  <a:t>(best can do is pack all use densely)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  <a:ea typeface="ＭＳ Ｐゴシック" pitchFamily="-107" charset="-128"/>
                  </a:rPr>
                  <a:t>Ignores data dependency constraints</a:t>
                </a:r>
              </a:p>
            </p:txBody>
          </p:sp>
        </mc:Choice>
        <mc:Fallback xmlns=""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4944" y="914400"/>
                <a:ext cx="7772400" cy="4114800"/>
              </a:xfrm>
              <a:blipFill>
                <a:blip r:embed="rId3"/>
                <a:stretch>
                  <a:fillRect l="-1794" t="-7099" b="-4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1176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B3C4E8-0742-9145-B085-DE0B2F033E1E}" type="slidenum">
              <a:rPr lang="en-US" smtClean="0">
                <a:latin typeface="Times New Roman" pitchFamily="-107" charset="0"/>
              </a:rPr>
              <a:pPr/>
              <a:t>59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33388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84997" name="Oval 3"/>
          <p:cNvSpPr>
            <a:spLocks noChangeArrowheads="1"/>
          </p:cNvSpPr>
          <p:nvPr/>
        </p:nvSpPr>
        <p:spPr bwMode="auto">
          <a:xfrm>
            <a:off x="1465263" y="1782763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4998" name="Oval 4"/>
          <p:cNvSpPr>
            <a:spLocks noChangeArrowheads="1"/>
          </p:cNvSpPr>
          <p:nvPr/>
        </p:nvSpPr>
        <p:spPr bwMode="auto">
          <a:xfrm>
            <a:off x="1465263" y="273685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4999" name="Oval 5"/>
          <p:cNvSpPr>
            <a:spLocks noChangeArrowheads="1"/>
          </p:cNvSpPr>
          <p:nvPr/>
        </p:nvSpPr>
        <p:spPr bwMode="auto">
          <a:xfrm>
            <a:off x="1465263" y="3538538"/>
            <a:ext cx="684212" cy="649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0" name="Oval 6"/>
          <p:cNvSpPr>
            <a:spLocks noChangeArrowheads="1"/>
          </p:cNvSpPr>
          <p:nvPr/>
        </p:nvSpPr>
        <p:spPr bwMode="auto">
          <a:xfrm>
            <a:off x="1465263" y="44958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1" name="Oval 7"/>
          <p:cNvSpPr>
            <a:spLocks noChangeArrowheads="1"/>
          </p:cNvSpPr>
          <p:nvPr/>
        </p:nvSpPr>
        <p:spPr bwMode="auto">
          <a:xfrm>
            <a:off x="2667000" y="175260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2" name="Oval 8"/>
          <p:cNvSpPr>
            <a:spLocks noChangeArrowheads="1"/>
          </p:cNvSpPr>
          <p:nvPr/>
        </p:nvSpPr>
        <p:spPr bwMode="auto">
          <a:xfrm>
            <a:off x="3868738" y="1752600"/>
            <a:ext cx="684212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3" name="Line 9"/>
          <p:cNvSpPr>
            <a:spLocks noChangeShapeType="1"/>
          </p:cNvSpPr>
          <p:nvPr/>
        </p:nvSpPr>
        <p:spPr bwMode="auto">
          <a:xfrm>
            <a:off x="2149475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4" name="Line 10"/>
          <p:cNvSpPr>
            <a:spLocks noChangeShapeType="1"/>
          </p:cNvSpPr>
          <p:nvPr/>
        </p:nvSpPr>
        <p:spPr bwMode="auto">
          <a:xfrm>
            <a:off x="3351213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5" name="Line 11"/>
          <p:cNvSpPr>
            <a:spLocks noChangeShapeType="1"/>
          </p:cNvSpPr>
          <p:nvPr/>
        </p:nvSpPr>
        <p:spPr bwMode="auto">
          <a:xfrm>
            <a:off x="4552950" y="21336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6" name="Oval 12"/>
          <p:cNvSpPr>
            <a:spLocks noChangeArrowheads="1"/>
          </p:cNvSpPr>
          <p:nvPr/>
        </p:nvSpPr>
        <p:spPr bwMode="auto">
          <a:xfrm>
            <a:off x="2667000" y="2736850"/>
            <a:ext cx="684213" cy="6492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007" name="Line 13"/>
          <p:cNvSpPr>
            <a:spLocks noChangeShapeType="1"/>
          </p:cNvSpPr>
          <p:nvPr/>
        </p:nvSpPr>
        <p:spPr bwMode="auto">
          <a:xfrm>
            <a:off x="2149475" y="3048000"/>
            <a:ext cx="517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8" name="Line 14"/>
          <p:cNvSpPr>
            <a:spLocks noChangeShapeType="1"/>
          </p:cNvSpPr>
          <p:nvPr/>
        </p:nvSpPr>
        <p:spPr bwMode="auto">
          <a:xfrm flipV="1">
            <a:off x="2149475" y="3386138"/>
            <a:ext cx="517525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9" name="Line 15"/>
          <p:cNvSpPr>
            <a:spLocks noChangeShapeType="1"/>
          </p:cNvSpPr>
          <p:nvPr/>
        </p:nvSpPr>
        <p:spPr bwMode="auto">
          <a:xfrm flipV="1">
            <a:off x="2135188" y="2433638"/>
            <a:ext cx="1992312" cy="2363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0" name="Line 16"/>
          <p:cNvSpPr>
            <a:spLocks noChangeShapeType="1"/>
          </p:cNvSpPr>
          <p:nvPr/>
        </p:nvSpPr>
        <p:spPr bwMode="auto">
          <a:xfrm flipV="1">
            <a:off x="3333750" y="2274888"/>
            <a:ext cx="6000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1" name="Text Box 17"/>
          <p:cNvSpPr txBox="1">
            <a:spLocks noChangeArrowheads="1"/>
          </p:cNvSpPr>
          <p:nvPr/>
        </p:nvSpPr>
        <p:spPr bwMode="auto">
          <a:xfrm>
            <a:off x="5183188" y="3556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</a:rPr>
              <a:t>Critical Path</a:t>
            </a:r>
          </a:p>
        </p:txBody>
      </p:sp>
      <p:sp>
        <p:nvSpPr>
          <p:cNvPr id="85012" name="Text Box 18"/>
          <p:cNvSpPr txBox="1">
            <a:spLocks noChangeArrowheads="1"/>
          </p:cNvSpPr>
          <p:nvPr/>
        </p:nvSpPr>
        <p:spPr bwMode="auto">
          <a:xfrm>
            <a:off x="3200400" y="4343400"/>
            <a:ext cx="433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</a:rPr>
              <a:t>Resource Bound (2 resources)</a:t>
            </a:r>
          </a:p>
        </p:txBody>
      </p:sp>
      <p:sp>
        <p:nvSpPr>
          <p:cNvPr id="85013" name="Text Box 19"/>
          <p:cNvSpPr txBox="1">
            <a:spLocks noChangeArrowheads="1"/>
          </p:cNvSpPr>
          <p:nvPr/>
        </p:nvSpPr>
        <p:spPr bwMode="auto">
          <a:xfrm>
            <a:off x="3200400" y="5029200"/>
            <a:ext cx="433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</a:rPr>
              <a:t>Resource Bound (4 resources)</a:t>
            </a:r>
          </a:p>
        </p:txBody>
      </p:sp>
      <p:sp>
        <p:nvSpPr>
          <p:cNvPr id="85014" name="Text Box 20"/>
          <p:cNvSpPr txBox="1">
            <a:spLocks noChangeArrowheads="1"/>
          </p:cNvSpPr>
          <p:nvPr/>
        </p:nvSpPr>
        <p:spPr bwMode="auto">
          <a:xfrm>
            <a:off x="7696200" y="3581400"/>
            <a:ext cx="9556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-107" charset="0"/>
              </a:rPr>
              <a:t>3</a:t>
            </a:r>
          </a:p>
          <a:p>
            <a:endParaRPr lang="en-US">
              <a:solidFill>
                <a:schemeClr val="accent2"/>
              </a:solidFill>
              <a:latin typeface="Arial" pitchFamily="-107" charset="0"/>
            </a:endParaRPr>
          </a:p>
          <a:p>
            <a:r>
              <a:rPr lang="en-US">
                <a:solidFill>
                  <a:schemeClr val="accent2"/>
                </a:solidFill>
                <a:latin typeface="Arial" pitchFamily="-107" charset="0"/>
              </a:rPr>
              <a:t>7/2=4</a:t>
            </a:r>
          </a:p>
          <a:p>
            <a:endParaRPr lang="en-US">
              <a:solidFill>
                <a:schemeClr val="accent2"/>
              </a:solidFill>
              <a:latin typeface="Arial" pitchFamily="-107" charset="0"/>
            </a:endParaRPr>
          </a:p>
          <a:p>
            <a:r>
              <a:rPr lang="en-US">
                <a:solidFill>
                  <a:schemeClr val="accent2"/>
                </a:solidFill>
                <a:latin typeface="Arial" pitchFamily="-107" charset="0"/>
              </a:rPr>
              <a:t>7/4=2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3C93E-20F8-1847-916F-F116B8C1F1B7}"/>
              </a:ext>
            </a:extLst>
          </p:cNvPr>
          <p:cNvSpPr txBox="1"/>
          <p:nvPr/>
        </p:nvSpPr>
        <p:spPr>
          <a:xfrm>
            <a:off x="203375" y="5650801"/>
            <a:ext cx="7335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Either one (CP,RB) can be limit.  Check both.</a:t>
            </a:r>
          </a:p>
          <a:p>
            <a:r>
              <a:rPr lang="en-US" dirty="0">
                <a:latin typeface="+mn-lt"/>
              </a:rPr>
              <a:t>In general, independent </a:t>
            </a:r>
            <a:r>
              <a:rPr lang="en-US" dirty="0">
                <a:latin typeface="+mn-lt"/>
                <a:sym typeface="Wingdings" pitchFamily="2" charset="2"/>
              </a:rPr>
              <a:t> relation depends on task.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9EA32-7B0F-0946-82D2-BE4EC9DFEFE5}" type="slidenum">
              <a:rPr lang="en-US" smtClean="0">
                <a:latin typeface="Times New Roman" pitchFamily="-107" charset="0"/>
              </a:rPr>
              <a:pPr/>
              <a:t>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>
                <a:ea typeface="ＭＳ Ｐゴシック" pitchFamily="-107" charset="-128"/>
                <a:cs typeface="ＭＳ Ｐゴシック" pitchFamily="-107" charset="-128"/>
              </a:rPr>
              <a:t>Preclass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 </a:t>
            </a:r>
            <a:br>
              <a:rPr lang="en-US" dirty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Washer/Dryer Example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10 shirt capacity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Washer Takes 30 minutes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1 Dryer Takes 60 minutes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How long to do one load of wash?</a:t>
            </a:r>
          </a:p>
          <a:p>
            <a:pPr lvl="1"/>
            <a:r>
              <a:rPr lang="en-US" dirty="0" err="1">
                <a:solidFill>
                  <a:srgbClr val="FF6600"/>
                </a:solidFill>
                <a:sym typeface="Wingdings" pitchFamily="-107" charset="2"/>
              </a:rPr>
              <a:t></a:t>
            </a:r>
            <a:r>
              <a:rPr lang="en-US" dirty="0">
                <a:solidFill>
                  <a:srgbClr val="FF6600"/>
                </a:solidFill>
                <a:sym typeface="Wingdings" pitchFamily="-107" charset="2"/>
              </a:rPr>
              <a:t> Wash latency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Cleaning Throughput?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5715000" y="5181600"/>
            <a:ext cx="1831976" cy="1528465"/>
            <a:chOff x="5715000" y="5181600"/>
            <a:chExt cx="1831976" cy="1528465"/>
          </a:xfrm>
        </p:grpSpPr>
        <p:grpSp>
          <p:nvGrpSpPr>
            <p:cNvPr id="3" name="Group 13"/>
            <p:cNvGrpSpPr/>
            <p:nvPr/>
          </p:nvGrpSpPr>
          <p:grpSpPr>
            <a:xfrm>
              <a:off x="5715000" y="5181600"/>
              <a:ext cx="1831976" cy="1220788"/>
              <a:chOff x="7466806" y="456406"/>
              <a:chExt cx="1831976" cy="1220788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620000" y="533400"/>
                <a:ext cx="685800" cy="838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8458200" y="533400"/>
                <a:ext cx="685800" cy="838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7696200" y="6858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W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534400" y="6858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D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 rot="5400000">
                <a:off x="6858000" y="1066800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7773194" y="1066006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5400000">
                <a:off x="8688388" y="1065212"/>
                <a:ext cx="12192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6705600" y="6248400"/>
              <a:ext cx="731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60m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7011194" y="1829594"/>
            <a:ext cx="6858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9394" y="1829594"/>
            <a:ext cx="685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87394" y="1981994"/>
            <a:ext cx="5334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925594" y="1981994"/>
            <a:ext cx="4572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6CEC-29CB-864A-BB8A-A554A6C6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telling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08200-4981-FD45-92E2-11EAE90D2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CP&lt;RB</a:t>
            </a:r>
          </a:p>
          <a:p>
            <a:pPr lvl="1"/>
            <a:r>
              <a:rPr lang="en-US" dirty="0"/>
              <a:t>Adding resources (space) may be effective at reducing latency</a:t>
            </a:r>
          </a:p>
          <a:p>
            <a:r>
              <a:rPr lang="en-US" dirty="0"/>
              <a:t>If RB&lt;CP</a:t>
            </a:r>
          </a:p>
          <a:p>
            <a:pPr lvl="1"/>
            <a:r>
              <a:rPr lang="en-US" dirty="0"/>
              <a:t>Adding resources (space) will not reduce latency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F6CE3-DC77-D34A-9F83-837C07F5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2CE4D-D818-D24B-ADA0-723D7BC0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597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90/10 Rule (of Thumb)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/>
          <a:lstStyle/>
          <a:p>
            <a:r>
              <a:rPr lang="en-US" dirty="0"/>
              <a:t>Observation that code is not used uniformly</a:t>
            </a:r>
          </a:p>
          <a:p>
            <a:r>
              <a:rPr lang="en-US" dirty="0"/>
              <a:t>90% of the time is spent in 10% of the code</a:t>
            </a:r>
          </a:p>
          <a:p>
            <a:r>
              <a:rPr lang="en-US" dirty="0"/>
              <a:t>Knuth: 50% of the time in 2% of the code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There will typically be a bottleneck</a:t>
            </a:r>
          </a:p>
          <a:p>
            <a:pPr lvl="1"/>
            <a:r>
              <a:rPr lang="en-US" dirty="0"/>
              <a:t>We don’t need to optimize everything</a:t>
            </a:r>
          </a:p>
          <a:p>
            <a:pPr lvl="1"/>
            <a:r>
              <a:rPr lang="en-US" dirty="0"/>
              <a:t>We don’t need to uniformly replicate space to achieve speedup</a:t>
            </a:r>
          </a:p>
          <a:p>
            <a:pPr lvl="1"/>
            <a:r>
              <a:rPr lang="en-US" dirty="0"/>
              <a:t>Not everything needs to be accelerated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609EC-4A1E-094D-9DEA-AD0F4B82004C}" type="slidenum">
              <a:rPr lang="en-US" smtClean="0">
                <a:latin typeface="Times New Roman" pitchFamily="1" charset="0"/>
              </a:rPr>
              <a:pPr/>
              <a:t>62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Big Ideas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the Bottleneck</a:t>
            </a:r>
          </a:p>
          <a:p>
            <a:pPr lvl="1"/>
            <a:r>
              <a:rPr lang="en-US" dirty="0"/>
              <a:t>May be in compute, I/O, memory ,data movement</a:t>
            </a:r>
          </a:p>
          <a:p>
            <a:r>
              <a:rPr lang="en-US" dirty="0"/>
              <a:t>Focus and reduce/remove bottleneck</a:t>
            </a:r>
          </a:p>
          <a:p>
            <a:pPr lvl="1"/>
            <a:r>
              <a:rPr lang="en-US"/>
              <a:t>More resources</a:t>
            </a:r>
          </a:p>
          <a:p>
            <a:pPr lvl="1"/>
            <a:r>
              <a:rPr lang="en-US"/>
              <a:t>More </a:t>
            </a:r>
            <a:r>
              <a:rPr lang="en-US" dirty="0"/>
              <a:t>efficient use of resources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/>
              <a:t>Diagnostic Assessment due today!</a:t>
            </a:r>
          </a:p>
          <a:p>
            <a:r>
              <a:rPr lang="en-US" dirty="0"/>
              <a:t>Reading for Day 3 on web</a:t>
            </a:r>
          </a:p>
          <a:p>
            <a:r>
              <a:rPr lang="en-US" dirty="0"/>
              <a:t>HW1 due Friday</a:t>
            </a:r>
          </a:p>
          <a:p>
            <a:r>
              <a:rPr lang="en-US" dirty="0"/>
              <a:t>HW2 out today </a:t>
            </a:r>
          </a:p>
          <a:p>
            <a:pPr lvl="1"/>
            <a:r>
              <a:rPr lang="en-US" dirty="0"/>
              <a:t>Individual assignment</a:t>
            </a:r>
          </a:p>
          <a:p>
            <a:r>
              <a:rPr lang="en-US" dirty="0"/>
              <a:t>Remember feedback</a:t>
            </a:r>
          </a:p>
          <a:p>
            <a:r>
              <a:rPr lang="en-US" dirty="0"/>
              <a:t>Remaining 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/>
          <a:lstStyle/>
          <a:p>
            <a:r>
              <a:rPr lang="en-US" dirty="0"/>
              <a:t>Pipeline 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114800"/>
          </a:xfrm>
        </p:spPr>
        <p:txBody>
          <a:bodyPr/>
          <a:lstStyle/>
          <a:p>
            <a:r>
              <a:rPr lang="en-US" dirty="0"/>
              <a:t>Break up the computation graph into stages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Allowing us to </a:t>
            </a:r>
          </a:p>
          <a:p>
            <a:pPr lvl="2"/>
            <a:r>
              <a:rPr lang="en-US" dirty="0"/>
              <a:t>reuse resources for new inputs (data), </a:t>
            </a:r>
          </a:p>
          <a:p>
            <a:pPr lvl="2"/>
            <a:r>
              <a:rPr lang="en-US" dirty="0"/>
              <a:t>while older data is still working its way through the graph</a:t>
            </a:r>
          </a:p>
          <a:p>
            <a:pPr lvl="3"/>
            <a:r>
              <a:rPr lang="en-US" dirty="0"/>
              <a:t>Before it has exited graph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Throughput &gt; (1/Latency)</a:t>
            </a:r>
          </a:p>
          <a:p>
            <a:r>
              <a:rPr lang="en-US" dirty="0"/>
              <a:t>Relate liquid in pipe</a:t>
            </a:r>
          </a:p>
          <a:p>
            <a:pPr lvl="1"/>
            <a:r>
              <a:rPr lang="en-US" dirty="0"/>
              <a:t>Doesn’t wait for first drop of liquid to exit far end of pipe before accepting second drop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9A67A-6AE3-2A40-9E6F-B5860FCA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858000" y="152400"/>
            <a:ext cx="1831976" cy="1220788"/>
            <a:chOff x="7466806" y="456406"/>
            <a:chExt cx="1831976" cy="1220788"/>
          </a:xfrm>
        </p:grpSpPr>
        <p:sp>
          <p:nvSpPr>
            <p:cNvPr id="7" name="Rectangle 6"/>
            <p:cNvSpPr/>
            <p:nvPr/>
          </p:nvSpPr>
          <p:spPr bwMode="auto">
            <a:xfrm>
              <a:off x="7620000" y="533400"/>
              <a:ext cx="685800" cy="838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458200" y="533400"/>
              <a:ext cx="685800" cy="83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696200" y="685800"/>
              <a:ext cx="533400" cy="533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W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534400" y="685800"/>
              <a:ext cx="457200" cy="457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rot="5400000">
              <a:off x="6858000" y="1066800"/>
              <a:ext cx="1219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7773194" y="1066006"/>
              <a:ext cx="1219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8688388" y="1065212"/>
              <a:ext cx="12192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Escalator</a:t>
            </a:r>
          </a:p>
        </p:txBody>
      </p:sp>
      <p:pic>
        <p:nvPicPr>
          <p:cNvPr id="6" name="Content Placeholder 5" descr="1280px-Tanforan_Target_escalator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685800" y="11430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867400"/>
            <a:ext cx="8350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Image Source: https://commons.wikimedia.org/wiki/File:Tanforan_Target_escalator_1.JPG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7772400" cy="1143000"/>
          </a:xfrm>
        </p:spPr>
        <p:txBody>
          <a:bodyPr/>
          <a:lstStyle/>
          <a:p>
            <a:r>
              <a:rPr lang="en-US" dirty="0"/>
              <a:t>Escalator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7772400" cy="4114800"/>
          </a:xfrm>
        </p:spPr>
        <p:txBody>
          <a:bodyPr/>
          <a:lstStyle/>
          <a:p>
            <a:r>
              <a:rPr lang="en-US" dirty="0"/>
              <a:t>Moves 2 ft/second</a:t>
            </a:r>
          </a:p>
          <a:p>
            <a:r>
              <a:rPr lang="en-US" dirty="0"/>
              <a:t>Assume for simplicity one person can step on escalator each second</a:t>
            </a:r>
          </a:p>
          <a:p>
            <a:r>
              <a:rPr lang="en-US" dirty="0"/>
              <a:t>Escalator travels 30 feet (vertical and horizontal)</a:t>
            </a:r>
          </a:p>
          <a:p>
            <a:r>
              <a:rPr lang="en-US" dirty="0">
                <a:solidFill>
                  <a:srgbClr val="FF6600"/>
                </a:solidFill>
              </a:rPr>
              <a:t>Latency of escalator trip?</a:t>
            </a:r>
          </a:p>
          <a:p>
            <a:r>
              <a:rPr lang="en-US" dirty="0">
                <a:solidFill>
                  <a:srgbClr val="FF6600"/>
                </a:solidFill>
              </a:rPr>
              <a:t>Throughput of escalator: people/hour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Content Placeholder 5" descr="1280px-Tanforan_Target_escalator_1.jpg"/>
          <p:cNvPicPr>
            <a:picLocks noChangeAspect="1"/>
          </p:cNvPicPr>
          <p:nvPr/>
        </p:nvPicPr>
        <p:blipFill>
          <a:blip r:embed="rId2"/>
          <a:srcRect l="-20833" r="-20833"/>
          <a:stretch>
            <a:fillRect/>
          </a:stretch>
        </p:blipFill>
        <p:spPr bwMode="auto">
          <a:xfrm>
            <a:off x="4876800" y="0"/>
            <a:ext cx="4953000" cy="262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50719</TotalTime>
  <Words>2683</Words>
  <Application>Microsoft Macintosh PowerPoint</Application>
  <PresentationFormat>On-screen Show (4:3)</PresentationFormat>
  <Paragraphs>714</Paragraphs>
  <Slides>63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Cambria Math</vt:lpstr>
      <vt:lpstr>Symbol</vt:lpstr>
      <vt:lpstr>Times New Roman</vt:lpstr>
      <vt:lpstr>Wingdings</vt:lpstr>
      <vt:lpstr>Blank Presentation</vt:lpstr>
      <vt:lpstr>ESE5320: System-on-a-Chip Architecture</vt:lpstr>
      <vt:lpstr>Today: Analysis</vt:lpstr>
      <vt:lpstr>Today: Analysis</vt:lpstr>
      <vt:lpstr>Message for Day</vt:lpstr>
      <vt:lpstr>Latency vs. Throughput</vt:lpstr>
      <vt:lpstr>Preclass  Washer/Dryer Example</vt:lpstr>
      <vt:lpstr>Pipeline Concurrency</vt:lpstr>
      <vt:lpstr>Escalator</vt:lpstr>
      <vt:lpstr>Escalator</vt:lpstr>
      <vt:lpstr>Bottleneck</vt:lpstr>
      <vt:lpstr>Preclass  Washer/Dryer Example</vt:lpstr>
      <vt:lpstr>Preclass  Washer/Dryer Example</vt:lpstr>
      <vt:lpstr>Preclass  Washer/Dryer Example</vt:lpstr>
      <vt:lpstr>Preclass  Washer/Dryer Example</vt:lpstr>
      <vt:lpstr>Preclass  Stain Example</vt:lpstr>
      <vt:lpstr>Beyond Computation</vt:lpstr>
      <vt:lpstr>Bottleneck</vt:lpstr>
      <vt:lpstr>Bottleneck</vt:lpstr>
      <vt:lpstr>Bottleneck</vt:lpstr>
      <vt:lpstr>Bottleneck</vt:lpstr>
      <vt:lpstr>Feasibility / Limits</vt:lpstr>
      <vt:lpstr>Generalizing</vt:lpstr>
      <vt:lpstr>Computation as Graph</vt:lpstr>
      <vt:lpstr>Computation as Graph</vt:lpstr>
      <vt:lpstr>Computation as Sequence</vt:lpstr>
      <vt:lpstr>Computation as Graph</vt:lpstr>
      <vt:lpstr>Computation as Graph</vt:lpstr>
      <vt:lpstr>Delay in Graphs</vt:lpstr>
      <vt:lpstr>Computation as Graph</vt:lpstr>
      <vt:lpstr>Bottleneck</vt:lpstr>
      <vt:lpstr>Time and Space</vt:lpstr>
      <vt:lpstr>Space</vt:lpstr>
      <vt:lpstr>Space-Time</vt:lpstr>
      <vt:lpstr>Space Time</vt:lpstr>
      <vt:lpstr>Space Time</vt:lpstr>
      <vt:lpstr>Computation as Graph</vt:lpstr>
      <vt:lpstr>Schedule 3 mul, 2 add</vt:lpstr>
      <vt:lpstr>Computation as Graph</vt:lpstr>
      <vt:lpstr>Schedule 2 mul, 1 add</vt:lpstr>
      <vt:lpstr>Computation as Graph</vt:lpstr>
      <vt:lpstr>Schedule 1 mul, 1 add</vt:lpstr>
      <vt:lpstr>A*B+C*D+E*F+G Design Points</vt:lpstr>
      <vt:lpstr>Space-Time Graph</vt:lpstr>
      <vt:lpstr>Space-Time Graph</vt:lpstr>
      <vt:lpstr>Two Bounds</vt:lpstr>
      <vt:lpstr>Problem</vt:lpstr>
      <vt:lpstr>Bounds</vt:lpstr>
      <vt:lpstr>Bounds</vt:lpstr>
      <vt:lpstr>Critical Path Lower Bound</vt:lpstr>
      <vt:lpstr>Resource Capacity Lower Bound</vt:lpstr>
      <vt:lpstr>Multiple Resource Types</vt:lpstr>
      <vt:lpstr>For Single Resource Type</vt:lpstr>
      <vt:lpstr>Example</vt:lpstr>
      <vt:lpstr>Example</vt:lpstr>
      <vt:lpstr>Example</vt:lpstr>
      <vt:lpstr>Example</vt:lpstr>
      <vt:lpstr>Example</vt:lpstr>
      <vt:lpstr>Resource Capacity Lower Bound</vt:lpstr>
      <vt:lpstr>Example</vt:lpstr>
      <vt:lpstr>What are the telling us</vt:lpstr>
      <vt:lpstr>90/10 Rule (of Thumb)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188</cp:revision>
  <cp:lastPrinted>2022-09-07T16:52:00Z</cp:lastPrinted>
  <dcterms:created xsi:type="dcterms:W3CDTF">2018-09-21T18:19:39Z</dcterms:created>
  <dcterms:modified xsi:type="dcterms:W3CDTF">2022-09-07T16:52:01Z</dcterms:modified>
</cp:coreProperties>
</file>