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6" r:id="rId2"/>
    <p:sldId id="258" r:id="rId3"/>
    <p:sldId id="339" r:id="rId4"/>
    <p:sldId id="451" r:id="rId5"/>
    <p:sldId id="379" r:id="rId6"/>
    <p:sldId id="382" r:id="rId7"/>
    <p:sldId id="435" r:id="rId8"/>
    <p:sldId id="384" r:id="rId9"/>
    <p:sldId id="385" r:id="rId10"/>
    <p:sldId id="386" r:id="rId11"/>
    <p:sldId id="390" r:id="rId12"/>
    <p:sldId id="391" r:id="rId13"/>
    <p:sldId id="392" r:id="rId14"/>
    <p:sldId id="516" r:id="rId15"/>
    <p:sldId id="393" r:id="rId16"/>
    <p:sldId id="394" r:id="rId17"/>
    <p:sldId id="395" r:id="rId18"/>
    <p:sldId id="396" r:id="rId19"/>
    <p:sldId id="397" r:id="rId20"/>
    <p:sldId id="398" r:id="rId21"/>
    <p:sldId id="444" r:id="rId22"/>
    <p:sldId id="399" r:id="rId23"/>
    <p:sldId id="400" r:id="rId24"/>
    <p:sldId id="403" r:id="rId25"/>
    <p:sldId id="404" r:id="rId26"/>
    <p:sldId id="402" r:id="rId27"/>
    <p:sldId id="405" r:id="rId28"/>
    <p:sldId id="406" r:id="rId29"/>
    <p:sldId id="453" r:id="rId30"/>
    <p:sldId id="454" r:id="rId31"/>
    <p:sldId id="455" r:id="rId32"/>
    <p:sldId id="465" r:id="rId33"/>
    <p:sldId id="466" r:id="rId34"/>
    <p:sldId id="511" r:id="rId35"/>
    <p:sldId id="456" r:id="rId36"/>
    <p:sldId id="408" r:id="rId37"/>
    <p:sldId id="409" r:id="rId38"/>
    <p:sldId id="411" r:id="rId39"/>
    <p:sldId id="410" r:id="rId40"/>
    <p:sldId id="412" r:id="rId41"/>
    <p:sldId id="413" r:id="rId42"/>
    <p:sldId id="414" r:id="rId43"/>
    <p:sldId id="415" r:id="rId44"/>
    <p:sldId id="416" r:id="rId45"/>
    <p:sldId id="417" r:id="rId46"/>
    <p:sldId id="431" r:id="rId47"/>
    <p:sldId id="418" r:id="rId48"/>
    <p:sldId id="419" r:id="rId49"/>
    <p:sldId id="420" r:id="rId50"/>
    <p:sldId id="448" r:id="rId51"/>
    <p:sldId id="449" r:id="rId52"/>
    <p:sldId id="421" r:id="rId53"/>
    <p:sldId id="464" r:id="rId54"/>
    <p:sldId id="423" r:id="rId55"/>
    <p:sldId id="432" r:id="rId56"/>
    <p:sldId id="424" r:id="rId57"/>
    <p:sldId id="430" r:id="rId58"/>
    <p:sldId id="428" r:id="rId59"/>
    <p:sldId id="429" r:id="rId60"/>
    <p:sldId id="381" r:id="rId61"/>
    <p:sldId id="330" r:id="rId6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2"/>
  </p:normalViewPr>
  <p:slideViewPr>
    <p:cSldViewPr>
      <p:cViewPr varScale="1">
        <p:scale>
          <a:sx n="104" d="100"/>
          <a:sy n="104" d="100"/>
        </p:scale>
        <p:origin x="1880" y="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62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19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d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d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d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ESE5320: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8:  September 28, 2022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Spatial Computations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Accelerators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Compression/decompression</a:t>
            </a:r>
          </a:p>
          <a:p>
            <a:r>
              <a:rPr lang="en-US" dirty="0"/>
              <a:t>Encryption/decryption</a:t>
            </a:r>
          </a:p>
          <a:p>
            <a:r>
              <a:rPr lang="en-US" dirty="0"/>
              <a:t>Encoding (ECC, Checksum)</a:t>
            </a:r>
          </a:p>
          <a:p>
            <a:r>
              <a:rPr lang="en-US" dirty="0"/>
              <a:t>Discrete Cosine Transform (DCT)</a:t>
            </a:r>
          </a:p>
          <a:p>
            <a:r>
              <a:rPr lang="en-US" dirty="0"/>
              <a:t>Sorter</a:t>
            </a:r>
          </a:p>
          <a:p>
            <a:r>
              <a:rPr lang="en-US" dirty="0"/>
              <a:t>Taylor Series Approximation of function</a:t>
            </a:r>
          </a:p>
          <a:p>
            <a:r>
              <a:rPr lang="en-US" dirty="0"/>
              <a:t>Transistor evaluator</a:t>
            </a:r>
          </a:p>
          <a:p>
            <a:r>
              <a:rPr lang="en-US" dirty="0"/>
              <a:t>Tensor or Neural Network evaluator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Dataflow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Replace operator with custom accelerator</a:t>
            </a:r>
          </a:p>
          <a:p>
            <a:r>
              <a:rPr lang="en-US" dirty="0"/>
              <a:t>Stream data to/from it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Dataflow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429000"/>
            <a:ext cx="8077200" cy="78146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Application-Specific </a:t>
            </a:r>
            <a:r>
              <a:rPr lang="en-US" dirty="0" err="1"/>
              <a:t>SoCs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dedicated applications</a:t>
            </a:r>
            <a:br>
              <a:rPr lang="en-US" dirty="0"/>
            </a:br>
            <a:r>
              <a:rPr lang="en-US" dirty="0"/>
              <a:t>may build custom hardware for accelerators</a:t>
            </a:r>
          </a:p>
          <a:p>
            <a:pPr lvl="1"/>
            <a:r>
              <a:rPr lang="en-US" dirty="0"/>
              <a:t>Layout VLSI, </a:t>
            </a:r>
            <a:r>
              <a:rPr lang="en-US" dirty="0" err="1"/>
              <a:t>fab</a:t>
            </a:r>
            <a:r>
              <a:rPr lang="en-US" dirty="0"/>
              <a:t> unique chips</a:t>
            </a:r>
          </a:p>
          <a:p>
            <a:pPr lvl="1"/>
            <a:r>
              <a:rPr lang="en-US" dirty="0"/>
              <a:t>ESE3700, 5700</a:t>
            </a:r>
          </a:p>
          <a:p>
            <a:r>
              <a:rPr lang="en-US" dirty="0"/>
              <a:t>Video-encoder – include custom DCT, motion-estimation engines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8EFF-0272-8748-9C97-C669A936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45542"/>
            <a:ext cx="7772400" cy="1143000"/>
          </a:xfrm>
        </p:spPr>
        <p:txBody>
          <a:bodyPr/>
          <a:lstStyle/>
          <a:p>
            <a:r>
              <a:rPr lang="en-US" dirty="0"/>
              <a:t>Apple A15 Bionic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6EE8-DA0B-5149-91C5-58BA907E6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48" y="1371600"/>
            <a:ext cx="3924300" cy="4114800"/>
          </a:xfrm>
        </p:spPr>
        <p:txBody>
          <a:bodyPr/>
          <a:lstStyle/>
          <a:p>
            <a:r>
              <a:rPr lang="en-US" dirty="0"/>
              <a:t>108mm</a:t>
            </a:r>
            <a:r>
              <a:rPr lang="en-US" baseline="30000" dirty="0"/>
              <a:t>2</a:t>
            </a:r>
            <a:r>
              <a:rPr lang="en-US" dirty="0"/>
              <a:t>, 5nm</a:t>
            </a:r>
          </a:p>
          <a:p>
            <a:r>
              <a:rPr lang="en-US" dirty="0"/>
              <a:t>15 Billion Tr.</a:t>
            </a:r>
          </a:p>
          <a:p>
            <a:r>
              <a:rPr lang="en-US" dirty="0"/>
              <a:t>iPhone 13 </a:t>
            </a:r>
          </a:p>
          <a:p>
            <a:r>
              <a:rPr lang="en-US" sz="2800" dirty="0"/>
              <a:t>6 ARM cores</a:t>
            </a:r>
          </a:p>
          <a:p>
            <a:pPr lvl="1"/>
            <a:r>
              <a:rPr lang="en-US" sz="2400" dirty="0"/>
              <a:t>2 fast (3.2GHz)</a:t>
            </a:r>
          </a:p>
          <a:p>
            <a:pPr lvl="1"/>
            <a:r>
              <a:rPr lang="en-US" sz="2400" dirty="0"/>
              <a:t>4 low energy (2GHz)</a:t>
            </a:r>
          </a:p>
          <a:p>
            <a:r>
              <a:rPr lang="en-US" sz="2800" dirty="0"/>
              <a:t>5 custom GPUs </a:t>
            </a:r>
          </a:p>
          <a:p>
            <a:r>
              <a:rPr lang="en-US" sz="2800" dirty="0"/>
              <a:t>16 Neural Engines</a:t>
            </a:r>
          </a:p>
          <a:p>
            <a:pPr lvl="1"/>
            <a:r>
              <a:rPr lang="en-US" sz="2400" dirty="0"/>
              <a:t>11 Trillion ops/s?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087E6-C07A-8843-949D-6726FAC8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BC57D-7C52-4642-8737-DE8A7BF57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DAA359-821C-D048-8812-3F35DA4ADD34}"/>
              </a:ext>
            </a:extLst>
          </p:cNvPr>
          <p:cNvSpPr txBox="1"/>
          <p:nvPr/>
        </p:nvSpPr>
        <p:spPr>
          <a:xfrm>
            <a:off x="2234946" y="5882670"/>
            <a:ext cx="5673348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1050" dirty="0"/>
              <a:t>Image from https://</a:t>
            </a:r>
            <a:r>
              <a:rPr lang="en-US" sz="1050" dirty="0" err="1"/>
              <a:t>semianalysis.com</a:t>
            </a:r>
            <a:r>
              <a:rPr lang="en-US" sz="1050" dirty="0"/>
              <a:t>/apple-a15-die-shot-and-annotation-ip-block-area-analysis/</a:t>
            </a:r>
          </a:p>
          <a:p>
            <a:r>
              <a:rPr lang="en-US" sz="1050" dirty="0"/>
              <a:t>https://</a:t>
            </a:r>
            <a:r>
              <a:rPr lang="en-US" sz="1050" dirty="0" err="1"/>
              <a:t>www.anandtech.com</a:t>
            </a:r>
            <a:r>
              <a:rPr lang="en-US" sz="1050" dirty="0"/>
              <a:t>/show/16983/the-apple-a15-soc-performance-review-faster-more-efficient</a:t>
            </a:r>
          </a:p>
        </p:txBody>
      </p:sp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684B3C5-7C68-734D-9909-75168200F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996" y="1002598"/>
            <a:ext cx="3362323" cy="49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47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Customizable Accelerators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post-fabrication configurability</a:t>
            </a:r>
            <a:br>
              <a:rPr lang="en-US" dirty="0"/>
            </a:br>
            <a:r>
              <a:rPr lang="en-US" dirty="0"/>
              <a:t>can exploit without unique fabrication</a:t>
            </a:r>
          </a:p>
          <a:p>
            <a:endParaRPr lang="en-US" dirty="0"/>
          </a:p>
          <a:p>
            <a:r>
              <a:rPr lang="en-US" dirty="0"/>
              <a:t>Need programmable substrate that allows us to wire-up computations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Field-Programmable </a:t>
            </a:r>
            <a:br>
              <a:rPr lang="en-US" dirty="0"/>
            </a:br>
            <a:r>
              <a:rPr lang="en-US" dirty="0"/>
              <a:t>Gate Arrays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FPGAs</a:t>
            </a:r>
          </a:p>
          <a:p>
            <a:r>
              <a:rPr lang="en-US" dirty="0"/>
              <a:t>Part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 Can wire up programmable gates in the “field”</a:t>
            </a:r>
          </a:p>
          <a:p>
            <a:pPr lvl="1"/>
            <a:r>
              <a:rPr lang="en-US" dirty="0"/>
              <a:t>After fabrication</a:t>
            </a:r>
          </a:p>
          <a:p>
            <a:pPr lvl="1"/>
            <a:r>
              <a:rPr lang="en-US" dirty="0"/>
              <a:t>At your desk</a:t>
            </a:r>
          </a:p>
          <a:p>
            <a:pPr lvl="1"/>
            <a:r>
              <a:rPr lang="en-US" dirty="0"/>
              <a:t>When part “boots”</a:t>
            </a:r>
          </a:p>
          <a:p>
            <a:r>
              <a:rPr lang="en-US" dirty="0"/>
              <a:t>Like a “Gate Array”</a:t>
            </a:r>
          </a:p>
          <a:p>
            <a:pPr lvl="1"/>
            <a:r>
              <a:rPr lang="en-US" dirty="0"/>
              <a:t>But not hardwired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Gate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153400" cy="4114800"/>
          </a:xfrm>
        </p:spPr>
        <p:txBody>
          <a:bodyPr/>
          <a:lstStyle/>
          <a:p>
            <a:r>
              <a:rPr lang="en-US" dirty="0"/>
              <a:t>Idea: Provide a collection of uncommitted gates</a:t>
            </a:r>
          </a:p>
          <a:p>
            <a:r>
              <a:rPr lang="en-US" dirty="0"/>
              <a:t>Create your “custom” logic by wiring together the gates</a:t>
            </a:r>
          </a:p>
          <a:p>
            <a:r>
              <a:rPr lang="en-US" dirty="0"/>
              <a:t>Less layout, fewer masks than full custom</a:t>
            </a:r>
          </a:p>
          <a:p>
            <a:pPr lvl="1"/>
            <a:r>
              <a:rPr lang="en-US" dirty="0"/>
              <a:t>Since only wiring together pre-</a:t>
            </a:r>
            <a:r>
              <a:rPr lang="en-US" dirty="0" err="1"/>
              <a:t>fab</a:t>
            </a:r>
            <a:r>
              <a:rPr lang="en-US" dirty="0"/>
              <a:t> gates</a:t>
            </a:r>
          </a:p>
          <a:p>
            <a:pPr lvl="1">
              <a:buNone/>
            </a:pP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lower cost (fewer masks)</a:t>
            </a:r>
          </a:p>
          <a:p>
            <a:pPr lvl="1">
              <a:buNone/>
            </a:pP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lower manufacturing delay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Gate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524000"/>
            <a:ext cx="6762590" cy="5130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Accelerator Pipelines (Part 1)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FPGAs (Part 2)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Computational Capacity (Part 3)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Zynq</a:t>
            </a:r>
          </a:p>
          <a:p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Remove the need to even fabricate the wiring mask</a:t>
            </a:r>
          </a:p>
          <a:p>
            <a:r>
              <a:rPr lang="en-US" dirty="0"/>
              <a:t>Make “customization” soft</a:t>
            </a:r>
          </a:p>
          <a:p>
            <a:r>
              <a:rPr lang="en-US" dirty="0"/>
              <a:t>Key trick:</a:t>
            </a:r>
          </a:p>
          <a:p>
            <a:pPr lvl="1"/>
            <a:r>
              <a:rPr lang="en-US" dirty="0"/>
              <a:t>Use reprogrammable configuration bits</a:t>
            </a:r>
          </a:p>
          <a:p>
            <a:pPr lvl="1"/>
            <a:r>
              <a:rPr lang="en-US" dirty="0"/>
              <a:t>Typically: static-RAM bits</a:t>
            </a:r>
          </a:p>
          <a:p>
            <a:pPr lvl="2"/>
            <a:r>
              <a:rPr lang="en-US" dirty="0"/>
              <a:t>Like SRAM cells or latches in memory</a:t>
            </a:r>
          </a:p>
          <a:p>
            <a:pPr lvl="2"/>
            <a:r>
              <a:rPr lang="en-US" dirty="0"/>
              <a:t>Hold a configuration value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889" y="338809"/>
            <a:ext cx="7772400" cy="1143000"/>
          </a:xfrm>
        </p:spPr>
        <p:txBody>
          <a:bodyPr/>
          <a:lstStyle/>
          <a:p>
            <a:r>
              <a:rPr lang="en-US" dirty="0"/>
              <a:t>Multiplexer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889" y="1371600"/>
            <a:ext cx="7772400" cy="4114800"/>
          </a:xfrm>
        </p:spPr>
        <p:txBody>
          <a:bodyPr/>
          <a:lstStyle/>
          <a:p>
            <a:r>
              <a:rPr lang="en-US" dirty="0"/>
              <a:t>MUX</a:t>
            </a:r>
          </a:p>
          <a:p>
            <a:pPr lvl="1"/>
            <a:r>
              <a:rPr lang="en-US" dirty="0"/>
              <a:t>When S=0, output=i0</a:t>
            </a:r>
          </a:p>
          <a:p>
            <a:pPr lvl="1"/>
            <a:r>
              <a:rPr lang="en-US" dirty="0"/>
              <a:t>When S=1, output=i1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sz="4400" dirty="0"/>
              <a:t>Out = /s*i0 + s*i1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 descr="mux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0" y="659329"/>
            <a:ext cx="1313745" cy="208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55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1143000"/>
          </a:xfrm>
        </p:spPr>
        <p:txBody>
          <a:bodyPr/>
          <a:lstStyle/>
          <a:p>
            <a:r>
              <a:rPr lang="en-US" dirty="0" err="1"/>
              <a:t>Mux</a:t>
            </a:r>
            <a:r>
              <a:rPr lang="en-US" dirty="0"/>
              <a:t> with configuration bits </a:t>
            </a:r>
            <a:br>
              <a:rPr lang="en-US" dirty="0"/>
            </a:br>
            <a:r>
              <a:rPr lang="en-US" dirty="0"/>
              <a:t>= programmable gate</a:t>
            </a:r>
          </a:p>
        </p:txBody>
      </p:sp>
      <p:pic>
        <p:nvPicPr>
          <p:cNvPr id="49157" name="Picture 4" descr="day16mux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4322763"/>
            <a:ext cx="6934200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9222A5-A914-1641-AC3A-7F2A8CBD014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 we program to behave as and2?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396C1-6BF1-8746-A750-D4706F8BE7B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95600"/>
            <a:ext cx="6756400" cy="346893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 we program to behave as xor2?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396C1-6BF1-8746-A750-D4706F8BE7B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95600"/>
            <a:ext cx="6756400" cy="346893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Mux as Logic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8534400" cy="4114800"/>
          </a:xfrm>
        </p:spPr>
        <p:txBody>
          <a:bodyPr/>
          <a:lstStyle/>
          <a:p>
            <a:r>
              <a:rPr lang="en-US" dirty="0"/>
              <a:t>Just by “configuring” data into this mux4,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Can select </a:t>
            </a:r>
            <a:r>
              <a:rPr lang="en-US" b="1" dirty="0">
                <a:ea typeface="ＭＳ Ｐゴシック" pitchFamily="1" charset="-128"/>
              </a:rPr>
              <a:t>any</a:t>
            </a:r>
            <a:r>
              <a:rPr lang="en-US" dirty="0">
                <a:ea typeface="ＭＳ Ｐゴシック" pitchFamily="1" charset="-128"/>
              </a:rPr>
              <a:t> two input function</a:t>
            </a:r>
          </a:p>
          <a:p>
            <a:endParaRPr lang="en-US" dirty="0"/>
          </a:p>
        </p:txBody>
      </p:sp>
      <p:pic>
        <p:nvPicPr>
          <p:cNvPr id="50181" name="Picture 4" descr="day16mux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4879975"/>
            <a:ext cx="5410200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9222A5-A914-1641-AC3A-7F2A8CBD014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LUT – </a:t>
            </a:r>
            <a:r>
              <a:rPr lang="en-US" dirty="0" err="1"/>
              <a:t>LookUp</a:t>
            </a:r>
            <a:r>
              <a:rPr lang="en-US" dirty="0"/>
              <a:t> Table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85344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</a:rPr>
              <a:t>When use a </a:t>
            </a:r>
            <a:r>
              <a:rPr lang="en-US" dirty="0" err="1">
                <a:ea typeface="ＭＳ Ｐゴシック" pitchFamily="1" charset="-128"/>
              </a:rPr>
              <a:t>mux</a:t>
            </a:r>
            <a:r>
              <a:rPr lang="en-US" dirty="0">
                <a:ea typeface="ＭＳ Ｐゴシック" pitchFamily="1" charset="-128"/>
              </a:rPr>
              <a:t> as programmable gate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Call it a </a:t>
            </a:r>
            <a:r>
              <a:rPr lang="en-US" dirty="0" err="1">
                <a:solidFill>
                  <a:srgbClr val="3366FF"/>
                </a:solidFill>
                <a:ea typeface="ＭＳ Ｐゴシック" pitchFamily="1" charset="-128"/>
              </a:rPr>
              <a:t>LookUp</a:t>
            </a:r>
            <a:r>
              <a:rPr lang="en-US" dirty="0">
                <a:solidFill>
                  <a:srgbClr val="3366FF"/>
                </a:solidFill>
                <a:ea typeface="ＭＳ Ｐゴシック" pitchFamily="1" charset="-128"/>
              </a:rPr>
              <a:t> Table (LUT)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Implementing the Truth Table for small # of inputs</a:t>
            </a:r>
          </a:p>
          <a:p>
            <a:pPr lvl="2"/>
            <a:r>
              <a:rPr lang="en-US" dirty="0">
                <a:ea typeface="ＭＳ Ｐゴシック" pitchFamily="1" charset="-128"/>
              </a:rPr>
              <a:t># of inputs =</a:t>
            </a:r>
            <a:r>
              <a:rPr lang="en-US" dirty="0" err="1">
                <a:ea typeface="ＭＳ Ｐゴシック" pitchFamily="1" charset="-128"/>
              </a:rPr>
              <a:t>k</a:t>
            </a:r>
            <a:r>
              <a:rPr lang="en-US" dirty="0">
                <a:ea typeface="ＭＳ Ｐゴシック" pitchFamily="1" charset="-128"/>
              </a:rPr>
              <a:t>  (need mux-2</a:t>
            </a:r>
            <a:r>
              <a:rPr lang="en-US" baseline="30000" dirty="0">
                <a:ea typeface="ＭＳ Ｐゴシック" pitchFamily="1" charset="-128"/>
              </a:rPr>
              <a:t>k</a:t>
            </a:r>
            <a:r>
              <a:rPr lang="en-US" dirty="0">
                <a:ea typeface="ＭＳ Ｐゴシック" pitchFamily="1" charset="-128"/>
              </a:rPr>
              <a:t>)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Just lookup the output result in the table</a:t>
            </a:r>
          </a:p>
          <a:p>
            <a:endParaRPr lang="en-US" dirty="0"/>
          </a:p>
        </p:txBody>
      </p:sp>
      <p:pic>
        <p:nvPicPr>
          <p:cNvPr id="50181" name="Picture 4" descr="day16mux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1953" y="4495800"/>
            <a:ext cx="500204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9222A5-A914-1641-AC3A-7F2A8CBD014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343400"/>
            <a:ext cx="3808518" cy="195540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 we program full adder?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971800"/>
            <a:ext cx="8674100" cy="295991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Programmable gates + wiring</a:t>
            </a:r>
          </a:p>
          <a:p>
            <a:pPr lvl="1"/>
            <a:r>
              <a:rPr lang="en-US" dirty="0"/>
              <a:t>(both built from </a:t>
            </a:r>
            <a:r>
              <a:rPr lang="en-US" dirty="0" err="1"/>
              <a:t>muxes</a:t>
            </a:r>
            <a:r>
              <a:rPr lang="en-US" dirty="0"/>
              <a:t> </a:t>
            </a:r>
            <a:r>
              <a:rPr lang="en-US" dirty="0" err="1"/>
              <a:t>w</a:t>
            </a:r>
            <a:r>
              <a:rPr lang="en-US" dirty="0"/>
              <a:t>/ </a:t>
            </a:r>
            <a:r>
              <a:rPr lang="en-US" dirty="0" err="1"/>
              <a:t>config</a:t>
            </a:r>
            <a:r>
              <a:rPr lang="en-US" dirty="0"/>
              <a:t>. bits)</a:t>
            </a:r>
          </a:p>
          <a:p>
            <a:r>
              <a:rPr lang="en-US" dirty="0"/>
              <a:t>Can wire up any collection of gates</a:t>
            </a:r>
          </a:p>
          <a:p>
            <a:pPr lvl="1"/>
            <a:r>
              <a:rPr lang="en-US" dirty="0"/>
              <a:t>Like a gate array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Simplistic FPGA</a:t>
            </a:r>
            <a:br>
              <a:rPr lang="en-US" dirty="0"/>
            </a:br>
            <a:r>
              <a:rPr lang="en-US" dirty="0"/>
              <a:t>(illustrate possibility)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305800" cy="4114800"/>
          </a:xfrm>
        </p:spPr>
        <p:txBody>
          <a:bodyPr/>
          <a:lstStyle/>
          <a:p>
            <a:r>
              <a:rPr lang="en-US" dirty="0"/>
              <a:t>Every LUT input has a </a:t>
            </a:r>
            <a:r>
              <a:rPr lang="en-US" dirty="0" err="1"/>
              <a:t>mux</a:t>
            </a:r>
            <a:endParaRPr lang="en-US" dirty="0"/>
          </a:p>
          <a:p>
            <a:r>
              <a:rPr lang="en-US" dirty="0"/>
              <a:t>Every such </a:t>
            </a:r>
            <a:r>
              <a:rPr lang="en-US" dirty="0" err="1"/>
              <a:t>mux</a:t>
            </a:r>
            <a:r>
              <a:rPr lang="en-US" dirty="0"/>
              <a:t> has </a:t>
            </a:r>
            <a:r>
              <a:rPr lang="en-US" dirty="0" err="1"/>
              <a:t>m</a:t>
            </a:r>
            <a:r>
              <a:rPr lang="en-US" dirty="0"/>
              <a:t>=(N+I) inputs</a:t>
            </a:r>
          </a:p>
          <a:p>
            <a:pPr lvl="1"/>
            <a:r>
              <a:rPr lang="en-US" dirty="0"/>
              <a:t>An input for each LUT output  (N 2-LUTs)</a:t>
            </a:r>
          </a:p>
          <a:p>
            <a:pPr lvl="1"/>
            <a:r>
              <a:rPr lang="en-US" dirty="0"/>
              <a:t>An input for each Circuit Input (I Circuit inputs)</a:t>
            </a:r>
          </a:p>
          <a:p>
            <a:r>
              <a:rPr lang="en-US" dirty="0"/>
              <a:t>Each Circuit Output has an </a:t>
            </a:r>
            <a:r>
              <a:rPr lang="en-US" dirty="0" err="1"/>
              <a:t>m</a:t>
            </a:r>
            <a:r>
              <a:rPr lang="en-US" dirty="0"/>
              <a:t>-input </a:t>
            </a:r>
            <a:r>
              <a:rPr lang="en-US" dirty="0" err="1"/>
              <a:t>mux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43400"/>
            <a:ext cx="6769100" cy="2309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876800"/>
          </a:xfrm>
        </p:spPr>
        <p:txBody>
          <a:bodyPr/>
          <a:lstStyle/>
          <a:p>
            <a:r>
              <a:rPr lang="en-US" dirty="0"/>
              <a:t>Custom accelerators efficient for large computations</a:t>
            </a:r>
          </a:p>
          <a:p>
            <a:pPr lvl="1"/>
            <a:r>
              <a:rPr lang="en-US" dirty="0"/>
              <a:t>Exploit Instruction-level parallelism</a:t>
            </a:r>
          </a:p>
          <a:p>
            <a:pPr lvl="1"/>
            <a:r>
              <a:rPr lang="en-US" dirty="0"/>
              <a:t>Run many low-level operations in parallel</a:t>
            </a:r>
          </a:p>
          <a:p>
            <a:r>
              <a:rPr lang="en-US" dirty="0"/>
              <a:t>Field-Programmable Gate Arrays (FPGAs)</a:t>
            </a:r>
          </a:p>
          <a:p>
            <a:pPr lvl="1"/>
            <a:r>
              <a:rPr lang="en-US" dirty="0"/>
              <a:t>Allow post-fabrication configuration of custom accelerator pipelines</a:t>
            </a:r>
          </a:p>
          <a:p>
            <a:pPr lvl="1"/>
            <a:r>
              <a:rPr lang="en-US" dirty="0"/>
              <a:t>Can offer high computational capacity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Simplistic FPGA</a:t>
            </a:r>
            <a:br>
              <a:rPr lang="en-US" dirty="0"/>
            </a:br>
            <a:r>
              <a:rPr lang="en-US" dirty="0"/>
              <a:t>(illustrate possibility)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305800" cy="4114800"/>
          </a:xfrm>
        </p:spPr>
        <p:txBody>
          <a:bodyPr/>
          <a:lstStyle/>
          <a:p>
            <a:r>
              <a:rPr lang="en-US" sz="2800" dirty="0"/>
              <a:t>N 2-LUTs, I Circuit Inputs, O Circuit Outputs</a:t>
            </a:r>
          </a:p>
          <a:p>
            <a:r>
              <a:rPr lang="en-US" sz="2800" dirty="0"/>
              <a:t>2N+O </a:t>
            </a:r>
            <a:r>
              <a:rPr lang="en-US" sz="2800" dirty="0" err="1"/>
              <a:t>muxes</a:t>
            </a:r>
            <a:r>
              <a:rPr lang="en-US" sz="2800" dirty="0"/>
              <a:t> to connect</a:t>
            </a:r>
          </a:p>
          <a:p>
            <a:r>
              <a:rPr lang="en-US" dirty="0">
                <a:solidFill>
                  <a:srgbClr val="0000FF"/>
                </a:solidFill>
              </a:rPr>
              <a:t>Can build </a:t>
            </a:r>
            <a:r>
              <a:rPr lang="en-US" b="1" dirty="0">
                <a:solidFill>
                  <a:srgbClr val="0000FF"/>
                </a:solidFill>
              </a:rPr>
              <a:t>any</a:t>
            </a:r>
            <a:r>
              <a:rPr lang="en-US" dirty="0">
                <a:solidFill>
                  <a:srgbClr val="0000FF"/>
                </a:solidFill>
              </a:rPr>
              <a:t> combinational logic circuit that doesn’t need more than N 2-input gates, I inputs, O outputs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267200"/>
            <a:ext cx="6769100" cy="230986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3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How big is an m-input mux?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455" y="1694688"/>
            <a:ext cx="8153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In terms of 2-input </a:t>
            </a:r>
            <a:r>
              <a:rPr lang="en-US" dirty="0" err="1">
                <a:solidFill>
                  <a:srgbClr val="FF6600"/>
                </a:solidFill>
              </a:rPr>
              <a:t>muxes</a:t>
            </a:r>
            <a:r>
              <a:rPr lang="en-US" dirty="0">
                <a:solidFill>
                  <a:srgbClr val="FF6600"/>
                </a:solidFill>
              </a:rPr>
              <a:t>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Warmup: how many for 4-input (</a:t>
            </a:r>
            <a:r>
              <a:rPr lang="en-US" dirty="0" err="1">
                <a:solidFill>
                  <a:srgbClr val="FF6600"/>
                </a:solidFill>
              </a:rPr>
              <a:t>Preclass</a:t>
            </a:r>
            <a:r>
              <a:rPr lang="en-US" dirty="0">
                <a:solidFill>
                  <a:srgbClr val="FF6600"/>
                </a:solidFill>
              </a:rPr>
              <a:t> 2)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Warmup: how many for 8-input (below)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Picture 5" descr="mux8_mux2_tree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06792" y="4099052"/>
            <a:ext cx="5282984" cy="256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3487219"/>
            <a:ext cx="5350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</a:rPr>
              <a:t>m</a:t>
            </a:r>
            <a:r>
              <a:rPr lang="en-US" dirty="0">
                <a:latin typeface="+mn-lt"/>
              </a:rPr>
              <a:t> inputs – what we are selecting from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10400" y="4191000"/>
            <a:ext cx="17481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log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(m) bits</a:t>
            </a:r>
          </a:p>
          <a:p>
            <a:r>
              <a:rPr lang="en-US" dirty="0">
                <a:latin typeface="+mn-lt"/>
              </a:rPr>
              <a:t>to select</a:t>
            </a:r>
          </a:p>
          <a:p>
            <a:r>
              <a:rPr lang="en-US" dirty="0">
                <a:latin typeface="+mn-lt"/>
              </a:rPr>
              <a:t>which input</a:t>
            </a:r>
          </a:p>
          <a:p>
            <a:r>
              <a:rPr lang="en-US" dirty="0">
                <a:latin typeface="+mn-lt"/>
              </a:rPr>
              <a:t>routed to</a:t>
            </a:r>
          </a:p>
          <a:p>
            <a:r>
              <a:rPr lang="en-US" dirty="0">
                <a:latin typeface="+mn-lt"/>
              </a:rPr>
              <a:t>output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552B5D3-CDF7-3240-9134-2ABA7B267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Math: Series Sums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2C4DE1E-8006-5544-B7CF-52C763A6D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92" y="2057400"/>
            <a:ext cx="7772400" cy="4114800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baseline="-25000" dirty="0"/>
              <a:t>0</a:t>
            </a:r>
            <a:r>
              <a:rPr lang="en-US" dirty="0"/>
              <a:t>(1+r+r</a:t>
            </a:r>
            <a:r>
              <a:rPr lang="en-US" baseline="30000" dirty="0"/>
              <a:t>2</a:t>
            </a:r>
            <a:r>
              <a:rPr lang="en-US" dirty="0"/>
              <a:t>+r</a:t>
            </a:r>
            <a:r>
              <a:rPr lang="en-US" baseline="30000" dirty="0"/>
              <a:t>3</a:t>
            </a:r>
            <a:r>
              <a:rPr lang="en-US" dirty="0"/>
              <a:t>+r</a:t>
            </a:r>
            <a:r>
              <a:rPr lang="en-US" baseline="30000" dirty="0"/>
              <a:t>4</a:t>
            </a:r>
            <a:r>
              <a:rPr lang="en-US" dirty="0"/>
              <a:t>+…)</a:t>
            </a:r>
          </a:p>
          <a:p>
            <a:r>
              <a:rPr lang="en-US" dirty="0"/>
              <a:t>A</a:t>
            </a:r>
            <a:r>
              <a:rPr lang="en-US" baseline="-25000" dirty="0"/>
              <a:t>0</a:t>
            </a:r>
            <a:r>
              <a:rPr lang="en-US" dirty="0"/>
              <a:t>(1+r+r</a:t>
            </a:r>
            <a:r>
              <a:rPr lang="en-US" baseline="30000" dirty="0"/>
              <a:t>2</a:t>
            </a:r>
            <a:r>
              <a:rPr lang="en-US" dirty="0"/>
              <a:t>+r</a:t>
            </a:r>
            <a:r>
              <a:rPr lang="en-US" baseline="30000" dirty="0"/>
              <a:t>3</a:t>
            </a:r>
            <a:r>
              <a:rPr lang="en-US" dirty="0"/>
              <a:t>+r</a:t>
            </a:r>
            <a:r>
              <a:rPr lang="en-US" baseline="30000" dirty="0"/>
              <a:t>4</a:t>
            </a:r>
            <a:r>
              <a:rPr lang="en-US" dirty="0"/>
              <a:t>+…)*(1-r)</a:t>
            </a:r>
            <a:br>
              <a:rPr lang="en-US" dirty="0"/>
            </a:br>
            <a:r>
              <a:rPr lang="en-US" dirty="0"/>
              <a:t>=A</a:t>
            </a:r>
            <a:r>
              <a:rPr lang="en-US" baseline="-25000" dirty="0"/>
              <a:t>0</a:t>
            </a:r>
            <a:r>
              <a:rPr lang="en-US" dirty="0"/>
              <a:t>+ A</a:t>
            </a:r>
            <a:r>
              <a:rPr lang="en-US" baseline="-25000" dirty="0"/>
              <a:t>0 </a:t>
            </a:r>
            <a:r>
              <a:rPr lang="en-US" dirty="0"/>
              <a:t>r+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2</a:t>
            </a:r>
            <a:r>
              <a:rPr lang="en-US" dirty="0"/>
              <a:t>+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3</a:t>
            </a:r>
            <a:r>
              <a:rPr lang="en-US" dirty="0"/>
              <a:t>+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4</a:t>
            </a:r>
            <a:r>
              <a:rPr lang="en-US" dirty="0"/>
              <a:t>+…</a:t>
            </a:r>
            <a:br>
              <a:rPr lang="en-US" dirty="0"/>
            </a:br>
            <a:r>
              <a:rPr lang="en-US" dirty="0"/>
              <a:t>       - A</a:t>
            </a:r>
            <a:r>
              <a:rPr lang="en-US" baseline="-25000" dirty="0"/>
              <a:t>0 </a:t>
            </a:r>
            <a:r>
              <a:rPr lang="en-US" dirty="0"/>
              <a:t>r -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2 </a:t>
            </a:r>
            <a:r>
              <a:rPr lang="en-US" dirty="0"/>
              <a:t>-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3 </a:t>
            </a:r>
            <a:r>
              <a:rPr lang="en-US" dirty="0"/>
              <a:t>-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4</a:t>
            </a:r>
            <a:r>
              <a:rPr lang="en-US" dirty="0"/>
              <a:t>-…</a:t>
            </a:r>
            <a:br>
              <a:rPr lang="en-US" dirty="0"/>
            </a:br>
            <a:r>
              <a:rPr lang="en-US" dirty="0"/>
              <a:t>= A</a:t>
            </a:r>
            <a:r>
              <a:rPr lang="en-US" baseline="-25000" dirty="0"/>
              <a:t>0                                                        </a:t>
            </a:r>
            <a:r>
              <a:rPr lang="en-US" dirty="0"/>
              <a:t>(when r&lt;1)</a:t>
            </a:r>
            <a:endParaRPr lang="en-US" baseline="-25000" dirty="0"/>
          </a:p>
          <a:p>
            <a:r>
              <a:rPr lang="en-US" dirty="0"/>
              <a:t>A</a:t>
            </a:r>
            <a:r>
              <a:rPr lang="en-US" baseline="-25000" dirty="0"/>
              <a:t>0</a:t>
            </a:r>
            <a:r>
              <a:rPr lang="en-US" dirty="0"/>
              <a:t>(1+r+r</a:t>
            </a:r>
            <a:r>
              <a:rPr lang="en-US" baseline="30000" dirty="0"/>
              <a:t>2</a:t>
            </a:r>
            <a:r>
              <a:rPr lang="en-US" dirty="0"/>
              <a:t>+r</a:t>
            </a:r>
            <a:r>
              <a:rPr lang="en-US" baseline="30000" dirty="0"/>
              <a:t>3</a:t>
            </a:r>
            <a:r>
              <a:rPr lang="en-US" dirty="0"/>
              <a:t>+r</a:t>
            </a:r>
            <a:r>
              <a:rPr lang="en-US" baseline="30000" dirty="0"/>
              <a:t>4</a:t>
            </a:r>
            <a:r>
              <a:rPr lang="en-US" dirty="0"/>
              <a:t>+…)*(1-r)=A</a:t>
            </a:r>
            <a:r>
              <a:rPr lang="en-US" baseline="-25000" dirty="0"/>
              <a:t>0</a:t>
            </a:r>
          </a:p>
          <a:p>
            <a:r>
              <a:rPr lang="en-US" dirty="0"/>
              <a:t>A</a:t>
            </a:r>
            <a:r>
              <a:rPr lang="en-US" baseline="-25000" dirty="0"/>
              <a:t>0</a:t>
            </a:r>
            <a:r>
              <a:rPr lang="en-US" dirty="0"/>
              <a:t>(1+r+r</a:t>
            </a:r>
            <a:r>
              <a:rPr lang="en-US" baseline="30000" dirty="0"/>
              <a:t>2</a:t>
            </a:r>
            <a:r>
              <a:rPr lang="en-US" dirty="0"/>
              <a:t>+r</a:t>
            </a:r>
            <a:r>
              <a:rPr lang="en-US" baseline="30000" dirty="0"/>
              <a:t>3</a:t>
            </a:r>
            <a:r>
              <a:rPr lang="en-US" dirty="0"/>
              <a:t>+r</a:t>
            </a:r>
            <a:r>
              <a:rPr lang="en-US" baseline="30000" dirty="0"/>
              <a:t>4</a:t>
            </a:r>
            <a:r>
              <a:rPr lang="en-US" dirty="0"/>
              <a:t>+…)=A</a:t>
            </a:r>
            <a:r>
              <a:rPr lang="en-US" baseline="-25000" dirty="0"/>
              <a:t>0</a:t>
            </a:r>
            <a:r>
              <a:rPr lang="en-US" dirty="0"/>
              <a:t>/(1-r)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D1C1C-91DF-D041-A365-8574C8B42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6FB4F-DEE1-3A41-86A4-834841510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196B9-F08C-C04E-974A-67E6BEC46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Receding Sum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923463-020C-614A-BD9D-A423905B35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2514600"/>
            <a:ext cx="3484605" cy="350266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9E118-20C9-B342-BA9A-D4DAAC31E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E9A53B-FEAA-D74A-B587-D7C50EB5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162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3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How big is an m-input mux?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455" y="1694688"/>
            <a:ext cx="8153400" cy="41148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M-input mux will require m-1 2-input </a:t>
            </a:r>
            <a:r>
              <a:rPr lang="en-US" dirty="0" err="1">
                <a:solidFill>
                  <a:schemeClr val="tx2"/>
                </a:solidFill>
              </a:rPr>
              <a:t>muxes</a:t>
            </a:r>
            <a:endParaRPr lang="en-US" dirty="0">
              <a:solidFill>
                <a:schemeClr val="tx2"/>
              </a:solidFill>
            </a:endParaRPr>
          </a:p>
          <a:p>
            <a:pPr lvl="1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5" descr="mux8_mux2_tree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06792" y="4099052"/>
            <a:ext cx="5282984" cy="256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3487219"/>
            <a:ext cx="5350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</a:rPr>
              <a:t>m</a:t>
            </a:r>
            <a:r>
              <a:rPr lang="en-US" dirty="0">
                <a:latin typeface="+mn-lt"/>
              </a:rPr>
              <a:t> inputs – what we are selecting from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10400" y="4191000"/>
            <a:ext cx="17481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log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(m) bits</a:t>
            </a:r>
          </a:p>
          <a:p>
            <a:r>
              <a:rPr lang="en-US" dirty="0">
                <a:latin typeface="+mn-lt"/>
              </a:rPr>
              <a:t>to select</a:t>
            </a:r>
          </a:p>
          <a:p>
            <a:r>
              <a:rPr lang="en-US" dirty="0">
                <a:latin typeface="+mn-lt"/>
              </a:rPr>
              <a:t>which input</a:t>
            </a:r>
          </a:p>
          <a:p>
            <a:r>
              <a:rPr lang="en-US" dirty="0">
                <a:latin typeface="+mn-lt"/>
              </a:rPr>
              <a:t>routed to</a:t>
            </a:r>
          </a:p>
          <a:p>
            <a:r>
              <a:rPr lang="en-US" dirty="0">
                <a:latin typeface="+mn-lt"/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3942245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Simplistic FPGA</a:t>
            </a:r>
            <a:br>
              <a:rPr lang="en-US" dirty="0"/>
            </a:br>
            <a:r>
              <a:rPr lang="en-US" dirty="0"/>
              <a:t>(</a:t>
            </a:r>
            <a:r>
              <a:rPr lang="en-US" sz="3600" dirty="0"/>
              <a:t>illustrate possibility…and expense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305800" cy="4114800"/>
          </a:xfrm>
        </p:spPr>
        <p:txBody>
          <a:bodyPr/>
          <a:lstStyle/>
          <a:p>
            <a:r>
              <a:rPr lang="en-US" dirty="0"/>
              <a:t>2N+O </a:t>
            </a:r>
            <a:r>
              <a:rPr lang="en-US" dirty="0" err="1"/>
              <a:t>m</a:t>
            </a:r>
            <a:r>
              <a:rPr lang="en-US" dirty="0"/>
              <a:t>-input </a:t>
            </a:r>
            <a:r>
              <a:rPr lang="en-US" dirty="0" err="1"/>
              <a:t>muxs</a:t>
            </a:r>
            <a:r>
              <a:rPr lang="en-US" dirty="0"/>
              <a:t>; </a:t>
            </a:r>
            <a:r>
              <a:rPr lang="en-US" dirty="0" err="1"/>
              <a:t>m</a:t>
            </a:r>
            <a:r>
              <a:rPr lang="en-US" dirty="0"/>
              <a:t>=N+I</a:t>
            </a:r>
          </a:p>
          <a:p>
            <a:r>
              <a:rPr lang="en-US" dirty="0"/>
              <a:t>Each </a:t>
            </a:r>
            <a:r>
              <a:rPr lang="en-US" dirty="0" err="1"/>
              <a:t>m</a:t>
            </a:r>
            <a:r>
              <a:rPr lang="en-US" dirty="0"/>
              <a:t>-input </a:t>
            </a:r>
            <a:r>
              <a:rPr lang="en-US" dirty="0" err="1"/>
              <a:t>mux</a:t>
            </a:r>
            <a:r>
              <a:rPr lang="en-US" dirty="0"/>
              <a:t> is m-1 2-input </a:t>
            </a:r>
            <a:r>
              <a:rPr lang="en-US" dirty="0" err="1"/>
              <a:t>muxes</a:t>
            </a:r>
            <a:endParaRPr lang="en-US" dirty="0"/>
          </a:p>
          <a:p>
            <a:r>
              <a:rPr lang="en-US" dirty="0"/>
              <a:t>Requires: (2N+O)*(N+I-1) 2-input </a:t>
            </a:r>
            <a:r>
              <a:rPr lang="en-US" dirty="0" err="1"/>
              <a:t>muxes</a:t>
            </a:r>
            <a:endParaRPr lang="en-US" dirty="0"/>
          </a:p>
          <a:p>
            <a:r>
              <a:rPr lang="en-US" dirty="0" err="1"/>
              <a:t>Mux</a:t>
            </a:r>
            <a:r>
              <a:rPr lang="en-US" dirty="0"/>
              <a:t> area grows as ~N</a:t>
            </a:r>
            <a:r>
              <a:rPr lang="en-US" baseline="30000" dirty="0"/>
              <a:t>2  </a:t>
            </a:r>
            <a:endParaRPr lang="en-US" dirty="0"/>
          </a:p>
          <a:p>
            <a:pPr lvl="1"/>
            <a:r>
              <a:rPr lang="en-US" dirty="0"/>
              <a:t>when gate (LUT) area grows as 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419600"/>
            <a:ext cx="6769100" cy="2309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Interconnect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Fully connected mux input is too expensive, growing as N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r>
              <a:rPr lang="en-US" dirty="0"/>
              <a:t>…and not necessary</a:t>
            </a:r>
          </a:p>
          <a:p>
            <a:r>
              <a:rPr lang="en-US" dirty="0"/>
              <a:t>Want</a:t>
            </a:r>
          </a:p>
          <a:p>
            <a:pPr lvl="1"/>
            <a:r>
              <a:rPr lang="en-US" dirty="0"/>
              <a:t>To be able to wire up gates</a:t>
            </a:r>
          </a:p>
          <a:p>
            <a:pPr lvl="1"/>
            <a:r>
              <a:rPr lang="en-US" dirty="0"/>
              <a:t>Economical with wires and </a:t>
            </a:r>
            <a:r>
              <a:rPr lang="en-US" dirty="0" err="1"/>
              <a:t>muxes</a:t>
            </a:r>
            <a:endParaRPr lang="en-US" dirty="0"/>
          </a:p>
          <a:p>
            <a:pPr lvl="2"/>
            <a:r>
              <a:rPr lang="en-US" dirty="0"/>
              <a:t>…and configuration bits</a:t>
            </a:r>
          </a:p>
          <a:p>
            <a:pPr lvl="1"/>
            <a:r>
              <a:rPr lang="en-US" dirty="0"/>
              <a:t>Exploit locality (keep wires short)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Simple 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066800"/>
            <a:ext cx="5796437" cy="53721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Register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7772400" cy="4114800"/>
          </a:xfrm>
        </p:spPr>
        <p:txBody>
          <a:bodyPr/>
          <a:lstStyle/>
          <a:p>
            <a:r>
              <a:rPr lang="en-US" dirty="0"/>
              <a:t>Want to be able to pipeline logic</a:t>
            </a:r>
          </a:p>
          <a:p>
            <a:r>
              <a:rPr lang="en-US" dirty="0"/>
              <a:t>…and generally hold state</a:t>
            </a:r>
          </a:p>
          <a:p>
            <a:pPr lvl="1"/>
            <a:r>
              <a:rPr lang="en-US" dirty="0"/>
              <a:t>E.g. implement hold Input-N in </a:t>
            </a:r>
            <a:r>
              <a:rPr lang="en-US" dirty="0" err="1"/>
              <a:t>preclass</a:t>
            </a:r>
            <a:r>
              <a:rPr lang="en-US" dirty="0"/>
              <a:t> 1</a:t>
            </a:r>
          </a:p>
          <a:p>
            <a:r>
              <a:rPr lang="en-US" dirty="0"/>
              <a:t>Add optional register on each gate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DD9C7C-A676-E84B-B48C-18BBC978D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3764280"/>
            <a:ext cx="3899739" cy="2894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05000"/>
            <a:ext cx="8475414" cy="435465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Accelerator </a:t>
            </a:r>
            <a:r>
              <a:rPr lang="en-US" dirty="0" err="1"/>
              <a:t>Datapaths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FPGA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9032FA4-BE44-444D-9694-3FCEC9C5A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319" y="2133600"/>
            <a:ext cx="8717199" cy="3437439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FPGA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419600"/>
          </a:xfrm>
        </p:spPr>
        <p:txBody>
          <a:bodyPr/>
          <a:lstStyle/>
          <a:p>
            <a:r>
              <a:rPr lang="en-US" dirty="0"/>
              <a:t>Raises many architectural design questions</a:t>
            </a:r>
          </a:p>
          <a:p>
            <a:pPr lvl="1"/>
            <a:r>
              <a:rPr lang="en-US" dirty="0"/>
              <a:t>How big (many inputs) should the gates have?</a:t>
            </a:r>
          </a:p>
          <a:p>
            <a:pPr lvl="2"/>
            <a:r>
              <a:rPr lang="en-US" dirty="0"/>
              <a:t>Are </a:t>
            </a:r>
            <a:r>
              <a:rPr lang="en-US" dirty="0" err="1"/>
              <a:t>LUTs</a:t>
            </a:r>
            <a:r>
              <a:rPr lang="en-US" dirty="0"/>
              <a:t> really the right thing…</a:t>
            </a:r>
          </a:p>
          <a:p>
            <a:pPr lvl="1"/>
            <a:r>
              <a:rPr lang="en-US" dirty="0"/>
              <a:t>How rich is the interconnect?</a:t>
            </a:r>
          </a:p>
          <a:p>
            <a:pPr lvl="2"/>
            <a:r>
              <a:rPr lang="en-US" dirty="0"/>
              <a:t>Wires/channel</a:t>
            </a:r>
          </a:p>
          <a:p>
            <a:pPr lvl="2"/>
            <a:r>
              <a:rPr lang="en-US" dirty="0"/>
              <a:t>Wire length</a:t>
            </a:r>
          </a:p>
          <a:p>
            <a:pPr lvl="2"/>
            <a:r>
              <a:rPr lang="en-US" dirty="0"/>
              <a:t>Switching options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</a:t>
            </a:r>
            <a:r>
              <a:rPr lang="en-US" dirty="0" err="1"/>
              <a:t>FPGAs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Logic Blocks</a:t>
            </a:r>
          </a:p>
          <a:p>
            <a:pPr lvl="1"/>
            <a:r>
              <a:rPr lang="en-US" dirty="0"/>
              <a:t>hardwired fast-carry logic</a:t>
            </a:r>
          </a:p>
          <a:p>
            <a:pPr lvl="2"/>
            <a:r>
              <a:rPr lang="en-US" dirty="0"/>
              <a:t>Can implement adder bit in single “LUT”</a:t>
            </a:r>
          </a:p>
          <a:p>
            <a:pPr lvl="1"/>
            <a:r>
              <a:rPr lang="en-US" dirty="0"/>
              <a:t>Speed optimized: 6-LUTs</a:t>
            </a:r>
          </a:p>
          <a:p>
            <a:pPr lvl="1"/>
            <a:r>
              <a:rPr lang="en-US" dirty="0"/>
              <a:t>Energy, Cost optimization: 4-LUTs </a:t>
            </a:r>
          </a:p>
          <a:p>
            <a:pPr lvl="1"/>
            <a:r>
              <a:rPr lang="en-US" dirty="0"/>
              <a:t>Clusters many </a:t>
            </a:r>
            <a:r>
              <a:rPr lang="en-US" dirty="0" err="1"/>
              <a:t>LUTs</a:t>
            </a:r>
            <a:r>
              <a:rPr lang="en-US" dirty="0"/>
              <a:t> into a tile</a:t>
            </a:r>
          </a:p>
          <a:p>
            <a:r>
              <a:rPr lang="en-US" dirty="0"/>
              <a:t>Interconnect</a:t>
            </a:r>
          </a:p>
          <a:p>
            <a:pPr lvl="1"/>
            <a:r>
              <a:rPr lang="en-US" dirty="0"/>
              <a:t>Mesh, segments of length 4 and longer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than </a:t>
            </a:r>
            <a:r>
              <a:rPr lang="en-US" dirty="0" err="1"/>
              <a:t>LUTs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there be more than </a:t>
            </a:r>
            <a:r>
              <a:rPr lang="en-US" dirty="0" err="1"/>
              <a:t>LUTs</a:t>
            </a:r>
            <a:r>
              <a:rPr lang="en-US" dirty="0"/>
              <a:t> in the “array” fabric?</a:t>
            </a:r>
          </a:p>
          <a:p>
            <a:r>
              <a:rPr lang="en-US" dirty="0">
                <a:solidFill>
                  <a:srgbClr val="FF6600"/>
                </a:solidFill>
              </a:rPr>
              <a:t>What else might we want?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Embedded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dirty="0"/>
              <a:t>One flip-flop per LUT doesn’t store state densely</a:t>
            </a:r>
          </a:p>
          <a:p>
            <a:r>
              <a:rPr lang="en-US" dirty="0"/>
              <a:t>Want memory close to logic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581400"/>
            <a:ext cx="3215150" cy="3074091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 Memory in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Replace logic clusters</a:t>
            </a:r>
          </a:p>
          <a:p>
            <a:r>
              <a:rPr lang="en-US" dirty="0"/>
              <a:t>Convenient to replace columns</a:t>
            </a:r>
          </a:p>
          <a:p>
            <a:pPr lvl="1"/>
            <a:r>
              <a:rPr lang="en-US" dirty="0"/>
              <a:t>Since area of memory may not match area of logic cluster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/>
              <a:t>Embedded Memory in FPGA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85800" y="1447800"/>
          <a:ext cx="7772406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1141-706A-D742-9CE7-16C1F66AF0D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762000"/>
            <a:ext cx="1159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Logic</a:t>
            </a:r>
          </a:p>
          <a:p>
            <a:r>
              <a:rPr lang="en-US" dirty="0">
                <a:latin typeface="+mn-lt"/>
              </a:rPr>
              <a:t>Cluster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9800" y="762000"/>
            <a:ext cx="1296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</a:t>
            </a:r>
          </a:p>
          <a:p>
            <a:r>
              <a:rPr lang="en-US" dirty="0">
                <a:latin typeface="+mn-lt"/>
              </a:rPr>
              <a:t>Bank</a:t>
            </a: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 bwMode="auto">
          <a:xfrm rot="5400000">
            <a:off x="2263536" y="1844061"/>
            <a:ext cx="845403" cy="3432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>
            <a:stCxn id="7" idx="2"/>
          </p:cNvCxnSpPr>
          <p:nvPr/>
        </p:nvCxnSpPr>
        <p:spPr bwMode="auto">
          <a:xfrm rot="16200000" flipH="1">
            <a:off x="667284" y="1734083"/>
            <a:ext cx="388203" cy="1060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800600" y="1752600"/>
            <a:ext cx="1600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800600" y="838200"/>
            <a:ext cx="16387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</a:t>
            </a:r>
          </a:p>
          <a:p>
            <a:r>
              <a:rPr lang="en-US" dirty="0">
                <a:latin typeface="+mn-lt"/>
              </a:rPr>
              <a:t>Frequency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000" y="5867400"/>
            <a:ext cx="7436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 banks on Xilinx called </a:t>
            </a:r>
            <a:r>
              <a:rPr lang="en-US" dirty="0" err="1">
                <a:latin typeface="+mn-lt"/>
              </a:rPr>
              <a:t>BRAMs</a:t>
            </a:r>
            <a:r>
              <a:rPr lang="en-US" dirty="0">
                <a:latin typeface="+mn-lt"/>
              </a:rPr>
              <a:t> (Block </a:t>
            </a:r>
            <a:r>
              <a:rPr lang="en-US" dirty="0" err="1">
                <a:latin typeface="+mn-lt"/>
              </a:rPr>
              <a:t>RAMs</a:t>
            </a:r>
            <a:r>
              <a:rPr lang="en-US" dirty="0">
                <a:latin typeface="+mn-lt"/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Hardwired Multipliers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build multipliers out of </a:t>
            </a:r>
            <a:r>
              <a:rPr lang="en-US" dirty="0" err="1"/>
              <a:t>LUTs</a:t>
            </a:r>
            <a:endParaRPr lang="en-US" dirty="0"/>
          </a:p>
          <a:p>
            <a:pPr lvl="1"/>
            <a:r>
              <a:rPr lang="en-US" dirty="0"/>
              <a:t>Just as can implement multiplies on processor out of adds</a:t>
            </a:r>
          </a:p>
          <a:p>
            <a:r>
              <a:rPr lang="en-US" dirty="0"/>
              <a:t>But, custom multiplier is smaller than LUT-configured multiplier</a:t>
            </a:r>
          </a:p>
          <a:p>
            <a:pPr lvl="1"/>
            <a:r>
              <a:rPr lang="en-US" dirty="0"/>
              <a:t>…and multipliers common in signal processing, scientific/engineering compute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Multiplier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dirty="0"/>
              <a:t>Integrate like memories</a:t>
            </a:r>
          </a:p>
          <a:p>
            <a:pPr lvl="1"/>
            <a:r>
              <a:rPr lang="en-US" dirty="0"/>
              <a:t>Replace columns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graphicFrame>
        <p:nvGraphicFramePr>
          <p:cNvPr id="7" name="Content Placeholder 5"/>
          <p:cNvGraphicFramePr>
            <a:graphicFrameLocks/>
          </p:cNvGraphicFramePr>
          <p:nvPr/>
        </p:nvGraphicFramePr>
        <p:xfrm>
          <a:off x="533400" y="2819400"/>
          <a:ext cx="7772406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FPGA Architecture Design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3962400"/>
          </a:xfrm>
        </p:spPr>
        <p:txBody>
          <a:bodyPr/>
          <a:lstStyle/>
          <a:p>
            <a:r>
              <a:rPr lang="en-US" dirty="0"/>
              <a:t>Size of Memories? Multipliers?</a:t>
            </a:r>
          </a:p>
          <a:p>
            <a:r>
              <a:rPr lang="en-US" dirty="0"/>
              <a:t>Mix of </a:t>
            </a:r>
            <a:r>
              <a:rPr lang="en-US" dirty="0" err="1"/>
              <a:t>LUTs</a:t>
            </a:r>
            <a:r>
              <a:rPr lang="en-US" dirty="0"/>
              <a:t>, Memories, Multipliers?</a:t>
            </a:r>
          </a:p>
          <a:p>
            <a:r>
              <a:rPr lang="en-US" dirty="0"/>
              <a:t>Add processors? Floating-point?</a:t>
            </a:r>
          </a:p>
          <a:p>
            <a:r>
              <a:rPr lang="en-US" dirty="0"/>
              <a:t>Other hardwired blocks?</a:t>
            </a:r>
          </a:p>
          <a:p>
            <a:r>
              <a:rPr lang="en-US" dirty="0"/>
              <a:t>How manage configuration?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Pipeline 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772400" cy="4114800"/>
          </a:xfrm>
        </p:spPr>
        <p:txBody>
          <a:bodyPr/>
          <a:lstStyle/>
          <a:p>
            <a:r>
              <a:rPr lang="en-US" dirty="0"/>
              <a:t>Last time: pipelined simple loop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B1829E-AF60-0D4A-B690-4EC72B634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260" y="1467104"/>
            <a:ext cx="2631440" cy="5262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2287F3-8767-6542-8190-A294DFF73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32" y="3429000"/>
            <a:ext cx="410423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753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190500"/>
            <a:ext cx="7239000" cy="1143000"/>
          </a:xfrm>
        </p:spPr>
        <p:txBody>
          <a:bodyPr/>
          <a:lstStyle/>
          <a:p>
            <a:r>
              <a:rPr lang="en-US" dirty="0"/>
              <a:t>Midterm (10/5 – next Wed.)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114800" cy="5105400"/>
          </a:xfrm>
        </p:spPr>
        <p:txBody>
          <a:bodyPr/>
          <a:lstStyle/>
          <a:p>
            <a:r>
              <a:rPr lang="en-US" dirty="0"/>
              <a:t>Analysis</a:t>
            </a:r>
          </a:p>
          <a:p>
            <a:pPr lvl="1"/>
            <a:r>
              <a:rPr lang="en-US" dirty="0"/>
              <a:t>Bottleneck</a:t>
            </a:r>
          </a:p>
          <a:p>
            <a:pPr lvl="1"/>
            <a:r>
              <a:rPr lang="en-US" dirty="0" err="1"/>
              <a:t>Amdhal’s</a:t>
            </a:r>
            <a:r>
              <a:rPr lang="en-US" dirty="0"/>
              <a:t> Law Speedup</a:t>
            </a:r>
          </a:p>
          <a:p>
            <a:pPr lvl="1"/>
            <a:r>
              <a:rPr lang="en-US" dirty="0"/>
              <a:t>Computational requirements</a:t>
            </a:r>
          </a:p>
          <a:p>
            <a:pPr lvl="1"/>
            <a:r>
              <a:rPr lang="en-US" dirty="0"/>
              <a:t>Resource Bounds</a:t>
            </a:r>
          </a:p>
          <a:p>
            <a:pPr lvl="1"/>
            <a:r>
              <a:rPr lang="en-US" dirty="0"/>
              <a:t>Critical Path</a:t>
            </a:r>
          </a:p>
          <a:p>
            <a:pPr lvl="1"/>
            <a:r>
              <a:rPr lang="en-US" dirty="0"/>
              <a:t>Latency/throughput/II</a:t>
            </a:r>
          </a:p>
          <a:p>
            <a:r>
              <a:rPr lang="en-US" dirty="0"/>
              <a:t>Will be calculating/estimating runtimes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876800" y="838200"/>
            <a:ext cx="3810000" cy="5181600"/>
          </a:xfrm>
        </p:spPr>
        <p:txBody>
          <a:bodyPr/>
          <a:lstStyle/>
          <a:p>
            <a:r>
              <a:rPr lang="en-US" dirty="0"/>
              <a:t>From Code </a:t>
            </a:r>
          </a:p>
          <a:p>
            <a:r>
              <a:rPr lang="en-US" dirty="0"/>
              <a:t>Forms of Parallelism</a:t>
            </a:r>
          </a:p>
          <a:p>
            <a:r>
              <a:rPr lang="en-US" dirty="0"/>
              <a:t>Dataflow, SIMD, hardware pipeline, threads</a:t>
            </a:r>
          </a:p>
          <a:p>
            <a:r>
              <a:rPr lang="en-US" dirty="0"/>
              <a:t>Pipelining/Retiming</a:t>
            </a:r>
          </a:p>
          <a:p>
            <a:r>
              <a:rPr lang="en-US" dirty="0"/>
              <a:t>Map/schedule task graph to (multiple) target substrates</a:t>
            </a:r>
          </a:p>
          <a:p>
            <a:r>
              <a:rPr lang="en-US" dirty="0"/>
              <a:t>Memory assignment and movement</a:t>
            </a:r>
          </a:p>
          <a:p>
            <a:r>
              <a:rPr lang="en-US" dirty="0"/>
              <a:t>Area-time points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391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49224" y="-24384"/>
            <a:ext cx="7772400" cy="1143000"/>
          </a:xfrm>
        </p:spPr>
        <p:txBody>
          <a:bodyPr/>
          <a:lstStyle/>
          <a:p>
            <a:r>
              <a:rPr lang="en-US" dirty="0"/>
              <a:t>Midterm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33400" y="762000"/>
            <a:ext cx="7772400" cy="4495800"/>
          </a:xfrm>
        </p:spPr>
        <p:txBody>
          <a:bodyPr/>
          <a:lstStyle/>
          <a:p>
            <a:r>
              <a:rPr lang="en-US" dirty="0"/>
              <a:t>In-class exam</a:t>
            </a:r>
          </a:p>
          <a:p>
            <a:r>
              <a:rPr lang="en-US" dirty="0"/>
              <a:t>Closed book, notes, etc.</a:t>
            </a:r>
          </a:p>
          <a:p>
            <a:r>
              <a:rPr lang="en-US" dirty="0"/>
              <a:t>Calculators allowed (encouraged)</a:t>
            </a:r>
          </a:p>
          <a:p>
            <a:r>
              <a:rPr lang="en-US" dirty="0"/>
              <a:t>Read midterm details posted on web</a:t>
            </a:r>
          </a:p>
          <a:p>
            <a:r>
              <a:rPr lang="en-US" dirty="0"/>
              <a:t>Last six midterms, finals online</a:t>
            </a:r>
          </a:p>
          <a:p>
            <a:pPr lvl="1"/>
            <a:r>
              <a:rPr lang="en-US" dirty="0"/>
              <a:t>Both without answers (for practice)</a:t>
            </a:r>
          </a:p>
          <a:p>
            <a:pPr lvl="1"/>
            <a:r>
              <a:rPr lang="en-US" dirty="0"/>
              <a:t>…and with answers (check yourself)</a:t>
            </a:r>
          </a:p>
          <a:p>
            <a:pPr lvl="1"/>
            <a:r>
              <a:rPr lang="en-US" dirty="0"/>
              <a:t>Check syllabus for previous terms</a:t>
            </a:r>
          </a:p>
          <a:p>
            <a:pPr lvl="1"/>
            <a:r>
              <a:rPr lang="en-US" dirty="0"/>
              <a:t>(but note 2020 year online, open-book)</a:t>
            </a:r>
          </a:p>
          <a:p>
            <a:r>
              <a:rPr lang="en-US" dirty="0"/>
              <a:t>Midterm comes earlier last few years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F1A2-0E21-3245-8003-930CE4961577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348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Zynq </a:t>
            </a:r>
            <a:r>
              <a:rPr lang="en-US" dirty="0" err="1"/>
              <a:t>MPSoC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13017806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ZU3EG (Ultra96)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6-LUTs:   70,560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DSP Blocks: 360</a:t>
            </a:r>
          </a:p>
          <a:p>
            <a:pPr lvl="1"/>
            <a:r>
              <a:rPr lang="en-US" dirty="0"/>
              <a:t>18x27 multiply, 48b accumulate</a:t>
            </a:r>
          </a:p>
          <a:p>
            <a:r>
              <a:rPr lang="en-US" dirty="0"/>
              <a:t>Block RAMs (BRAMs): 216</a:t>
            </a:r>
          </a:p>
          <a:p>
            <a:pPr lvl="1"/>
            <a:r>
              <a:rPr lang="en-US" dirty="0"/>
              <a:t>36Kb</a:t>
            </a:r>
          </a:p>
          <a:p>
            <a:pPr lvl="1"/>
            <a:r>
              <a:rPr lang="en-US" dirty="0"/>
              <a:t>Dual port</a:t>
            </a:r>
          </a:p>
          <a:p>
            <a:pPr lvl="1"/>
            <a:r>
              <a:rPr lang="en-US" dirty="0"/>
              <a:t>Up to 72b wide  (512x72)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34" y="259080"/>
            <a:ext cx="7772400" cy="1143000"/>
          </a:xfrm>
        </p:spPr>
        <p:txBody>
          <a:bodyPr/>
          <a:lstStyle/>
          <a:p>
            <a:r>
              <a:rPr lang="en-US" dirty="0"/>
              <a:t>DSP48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75369" y="6076188"/>
            <a:ext cx="6355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Xilinx UG579 </a:t>
            </a:r>
            <a:r>
              <a:rPr lang="en-US" dirty="0" err="1"/>
              <a:t>UltraScale</a:t>
            </a:r>
            <a:r>
              <a:rPr lang="en-US" dirty="0"/>
              <a:t> DSP Slice User’s Guide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443275-52EB-E14B-9600-E0EE7C43C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70888"/>
            <a:ext cx="8664868" cy="43053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E987514-C313-2F40-AFBD-A2E805CCB0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8226213"/>
              </p:ext>
            </p:extLst>
          </p:nvPr>
        </p:nvGraphicFramePr>
        <p:xfrm>
          <a:off x="691896" y="1150112"/>
          <a:ext cx="7772400" cy="340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100">
                  <a:extLst>
                    <a:ext uri="{9D8B030D-6E8A-4147-A177-3AD203B41FA5}">
                      <a16:colId xmlns:a16="http://schemas.microsoft.com/office/drawing/2014/main" val="580759760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725593326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3286266147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1567848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Approximating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 second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3320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Zynq LUTs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70,000 adder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748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Scalar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4x2x64 adder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787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Neon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4x1x64 adder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1.2 GHz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690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Zynq DSP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360 multiply-accumulates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0.5 GHz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197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Scalar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4x(1 mpy+1add)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1.2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806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Neon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4x1x4 </a:t>
                      </a:r>
                      <a:r>
                        <a:rPr lang="en-US" dirty="0"/>
                        <a:t>multiply-accumulates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1.2 GHz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864913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D63D3D0-C2FE-A34C-8CE5-2997281A39B8}"/>
              </a:ext>
            </a:extLst>
          </p:cNvPr>
          <p:cNvSpPr txBox="1">
            <a:spLocks/>
          </p:cNvSpPr>
          <p:nvPr/>
        </p:nvSpPr>
        <p:spPr bwMode="auto">
          <a:xfrm>
            <a:off x="685800" y="4572000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/>
              <a:t>How compare between ARM scalar, ARM NEON and FPGA array?</a:t>
            </a:r>
          </a:p>
          <a:p>
            <a:pPr lvl="1"/>
            <a:r>
              <a:rPr lang="en-US" kern="0" dirty="0">
                <a:solidFill>
                  <a:srgbClr val="FF6600"/>
                </a:solidFill>
              </a:rPr>
              <a:t>Adder-bits/second?</a:t>
            </a:r>
          </a:p>
          <a:p>
            <a:pPr lvl="1"/>
            <a:r>
              <a:rPr lang="en-US" kern="0" dirty="0">
                <a:solidFill>
                  <a:srgbClr val="FF6600"/>
                </a:solidFill>
              </a:rPr>
              <a:t>Multiply-accumulators/second?</a:t>
            </a:r>
          </a:p>
          <a:p>
            <a:endParaRPr lang="en-US" kern="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Capacity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Density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572000"/>
          </a:xfrm>
        </p:spPr>
        <p:txBody>
          <a:bodyPr/>
          <a:lstStyle/>
          <a:p>
            <a:r>
              <a:rPr lang="en-US" dirty="0"/>
              <a:t>Says </a:t>
            </a:r>
            <a:r>
              <a:rPr lang="en-US" dirty="0" err="1"/>
              <a:t>Zynq</a:t>
            </a:r>
            <a:r>
              <a:rPr lang="en-US" dirty="0"/>
              <a:t> has high computational capacity in FPGA</a:t>
            </a:r>
          </a:p>
          <a:p>
            <a:r>
              <a:rPr lang="en-US" dirty="0"/>
              <a:t>More broadly</a:t>
            </a:r>
          </a:p>
          <a:p>
            <a:pPr lvl="1"/>
            <a:r>
              <a:rPr lang="en-US" dirty="0"/>
              <a:t>FPGA can have more compute/area than processor</a:t>
            </a:r>
          </a:p>
          <a:p>
            <a:pPr lvl="2"/>
            <a:r>
              <a:rPr lang="en-US" dirty="0"/>
              <a:t>E.g., more adder bits in some fixed area</a:t>
            </a:r>
          </a:p>
          <a:p>
            <a:pPr lvl="1"/>
            <a:r>
              <a:rPr lang="en-US" dirty="0"/>
              <a:t>SIMD can have more compute/area than processor (Day 6)</a:t>
            </a:r>
          </a:p>
          <a:p>
            <a:pPr lvl="2"/>
            <a:r>
              <a:rPr lang="en-US" dirty="0"/>
              <a:t>How wide SIMD can you exploit?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FPGA Potential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382000" cy="4114800"/>
          </a:xfrm>
        </p:spPr>
        <p:txBody>
          <a:bodyPr/>
          <a:lstStyle/>
          <a:p>
            <a:r>
              <a:rPr lang="en-US" dirty="0"/>
              <a:t>FPGA Array has high raw capacity</a:t>
            </a:r>
          </a:p>
          <a:p>
            <a:r>
              <a:rPr lang="en-US" dirty="0"/>
              <a:t>Exploitable when computation has high regularity</a:t>
            </a:r>
          </a:p>
          <a:p>
            <a:pPr lvl="1"/>
            <a:r>
              <a:rPr lang="en-US" dirty="0"/>
              <a:t>Uses the same computation over-and-over</a:t>
            </a:r>
          </a:p>
          <a:p>
            <a:pPr lvl="1"/>
            <a:r>
              <a:rPr lang="en-US" dirty="0"/>
              <a:t>High throughput on a computation</a:t>
            </a:r>
          </a:p>
          <a:p>
            <a:pPr lvl="1"/>
            <a:r>
              <a:rPr lang="en-US" dirty="0"/>
              <a:t>Build customized accelerator pipeline to match the computation</a:t>
            </a:r>
          </a:p>
          <a:p>
            <a:r>
              <a:rPr lang="en-US" dirty="0"/>
              <a:t>Low-hanging fruit</a:t>
            </a:r>
          </a:p>
          <a:p>
            <a:pPr lvl="1"/>
            <a:r>
              <a:rPr lang="en-US" dirty="0"/>
              <a:t>Operator/function takes most of the compute 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90/10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382000" cy="4572000"/>
          </a:xfrm>
        </p:spPr>
        <p:txBody>
          <a:bodyPr/>
          <a:lstStyle/>
          <a:p>
            <a:r>
              <a:rPr lang="en-US" dirty="0"/>
              <a:t>Observation that code is not used uniformly</a:t>
            </a:r>
          </a:p>
          <a:p>
            <a:r>
              <a:rPr lang="en-US" dirty="0"/>
              <a:t>90% of the time is spent in 10% of the code</a:t>
            </a:r>
          </a:p>
          <a:p>
            <a:r>
              <a:rPr lang="en-US" dirty="0"/>
              <a:t>Knuth: 50% of the time in 2% of the code</a:t>
            </a:r>
          </a:p>
          <a:p>
            <a:r>
              <a:rPr lang="en-US" dirty="0"/>
              <a:t>Opportunity</a:t>
            </a:r>
          </a:p>
          <a:p>
            <a:pPr lvl="1"/>
            <a:r>
              <a:rPr lang="en-US" dirty="0"/>
              <a:t>Build custom </a:t>
            </a:r>
            <a:r>
              <a:rPr lang="en-US" dirty="0" err="1"/>
              <a:t>datapath</a:t>
            </a:r>
            <a:r>
              <a:rPr lang="en-US" dirty="0"/>
              <a:t> in FPGA (hardware) for that 10% (or 2%) of the code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Pipeline for Unrolled Loop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143000"/>
            <a:ext cx="5809848" cy="52832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924800" cy="4114800"/>
          </a:xfrm>
        </p:spPr>
        <p:txBody>
          <a:bodyPr/>
          <a:lstStyle/>
          <a:p>
            <a:r>
              <a:rPr lang="en-US" dirty="0"/>
              <a:t>Custom accelerators efficient for large computations</a:t>
            </a:r>
          </a:p>
          <a:p>
            <a:pPr lvl="1"/>
            <a:r>
              <a:rPr lang="en-US" dirty="0"/>
              <a:t>Exploit Instruction-level parallelism</a:t>
            </a:r>
          </a:p>
          <a:p>
            <a:pPr lvl="1"/>
            <a:r>
              <a:rPr lang="en-US" dirty="0"/>
              <a:t>Run many low-level operations in parallel</a:t>
            </a:r>
          </a:p>
          <a:p>
            <a:r>
              <a:rPr lang="en-US" dirty="0"/>
              <a:t>Field Programmable Gate Arrays (</a:t>
            </a:r>
            <a:r>
              <a:rPr lang="en-US" dirty="0" err="1"/>
              <a:t>FPGAs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Allow post-fabrication configuration of custom accelerator pipelines</a:t>
            </a:r>
          </a:p>
          <a:p>
            <a:pPr lvl="1"/>
            <a:r>
              <a:rPr lang="en-US" dirty="0"/>
              <a:t>Can offer high computational capacity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914400"/>
            <a:ext cx="8153400" cy="5334000"/>
          </a:xfrm>
        </p:spPr>
        <p:txBody>
          <a:bodyPr/>
          <a:lstStyle/>
          <a:p>
            <a:r>
              <a:rPr lang="en-US" dirty="0"/>
              <a:t>Reading for Day 9 on canvas</a:t>
            </a:r>
          </a:p>
          <a:p>
            <a:r>
              <a:rPr lang="en-US" dirty="0"/>
              <a:t>HW4 due on Friday</a:t>
            </a:r>
          </a:p>
          <a:p>
            <a:r>
              <a:rPr lang="en-US" dirty="0"/>
              <a:t>Midterm on Wednesday</a:t>
            </a:r>
          </a:p>
          <a:p>
            <a:pPr lvl="1"/>
            <a:r>
              <a:rPr lang="en-US" dirty="0"/>
              <a:t>No assignment due on Friday (10/7)</a:t>
            </a:r>
          </a:p>
          <a:p>
            <a:pPr lvl="1"/>
            <a:r>
              <a:rPr lang="en-US" dirty="0"/>
              <a:t>Previous midterms (with solutions) on web syllabus of previous years</a:t>
            </a:r>
          </a:p>
          <a:p>
            <a:r>
              <a:rPr lang="en-US" dirty="0"/>
              <a:t>HW5 not out, yet (early next week)</a:t>
            </a:r>
          </a:p>
          <a:p>
            <a:pPr lvl="1"/>
            <a:r>
              <a:rPr lang="en-US" dirty="0"/>
              <a:t>Heavier – start early…have more than week</a:t>
            </a:r>
          </a:p>
          <a:p>
            <a:pPr lvl="1"/>
            <a:r>
              <a:rPr lang="en-US" dirty="0" err="1"/>
              <a:t>Vivado</a:t>
            </a:r>
            <a:r>
              <a:rPr lang="en-US" dirty="0"/>
              <a:t> HLS synthesis slow (plan for it)</a:t>
            </a:r>
          </a:p>
          <a:p>
            <a:pPr lvl="1"/>
            <a:r>
              <a:rPr lang="en-US" dirty="0"/>
              <a:t>Due Fri. 10/14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7772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For fully unrolled loop shown, </a:t>
            </a:r>
            <a:br>
              <a:rPr lang="en-US" dirty="0">
                <a:solidFill>
                  <a:srgbClr val="FF6600"/>
                </a:solidFill>
              </a:rPr>
            </a:br>
            <a:r>
              <a:rPr lang="en-US" dirty="0">
                <a:solidFill>
                  <a:srgbClr val="FF6600"/>
                </a:solidFill>
              </a:rPr>
              <a:t>how many instructions per pipeline cycle?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Add</a:t>
            </a:r>
          </a:p>
          <a:p>
            <a:pPr lvl="1"/>
            <a:r>
              <a:rPr lang="en-US" dirty="0" err="1">
                <a:solidFill>
                  <a:srgbClr val="FF6600"/>
                </a:solidFill>
              </a:rPr>
              <a:t>Mpy</a:t>
            </a:r>
            <a:endParaRPr lang="en-US" dirty="0">
              <a:solidFill>
                <a:srgbClr val="FF6600"/>
              </a:solidFill>
            </a:endParaRPr>
          </a:p>
          <a:p>
            <a:pPr lvl="1"/>
            <a:r>
              <a:rPr lang="en-US" dirty="0">
                <a:solidFill>
                  <a:srgbClr val="FF6600"/>
                </a:solidFill>
              </a:rPr>
              <a:t>Load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Store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  <a:p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059850"/>
            <a:ext cx="5276447" cy="47981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Pipeline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compute equivalent of tens of “instructions” in a cycle</a:t>
            </a:r>
          </a:p>
          <a:p>
            <a:r>
              <a:rPr lang="en-US" dirty="0"/>
              <a:t>Wire up primitive operators</a:t>
            </a:r>
          </a:p>
          <a:p>
            <a:pPr lvl="1"/>
            <a:r>
              <a:rPr lang="en-US" dirty="0"/>
              <a:t>No indirection through register file, memory</a:t>
            </a:r>
          </a:p>
          <a:p>
            <a:r>
              <a:rPr lang="en-US" dirty="0"/>
              <a:t>Pipeline for operator latencies</a:t>
            </a:r>
          </a:p>
          <a:p>
            <a:r>
              <a:rPr lang="en-US" dirty="0"/>
              <a:t>Any dataflow graph of computational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en-US" dirty="0"/>
              <a:t>Can assemble any custom operators</a:t>
            </a:r>
          </a:p>
          <a:p>
            <a:pPr lvl="1"/>
            <a:r>
              <a:rPr lang="en-US" dirty="0"/>
              <a:t>Ones may not have in generic processor</a:t>
            </a:r>
          </a:p>
          <a:p>
            <a:r>
              <a:rPr lang="en-US" dirty="0"/>
              <a:t>Processor</a:t>
            </a:r>
          </a:p>
          <a:p>
            <a:pPr lvl="1"/>
            <a:r>
              <a:rPr lang="en-US" dirty="0"/>
              <a:t>Add, bitwise-</a:t>
            </a:r>
            <a:r>
              <a:rPr lang="en-US" dirty="0" err="1"/>
              <a:t>xor</a:t>
            </a:r>
            <a:r>
              <a:rPr lang="en-US" dirty="0"/>
              <a:t>/and/or</a:t>
            </a:r>
          </a:p>
          <a:p>
            <a:pPr lvl="1"/>
            <a:r>
              <a:rPr lang="en-US" dirty="0"/>
              <a:t>Maybe: floating-point add, multiply</a:t>
            </a:r>
          </a:p>
          <a:p>
            <a:r>
              <a:rPr lang="en-US" dirty="0"/>
              <a:t>Less likely</a:t>
            </a:r>
          </a:p>
          <a:p>
            <a:pPr lvl="1"/>
            <a:r>
              <a:rPr lang="en-US" dirty="0"/>
              <a:t>Square-root, exponent, cosine, encryption (AES) step, polynomial evaluate, </a:t>
            </a:r>
            <a:br>
              <a:rPr lang="en-US" dirty="0"/>
            </a:br>
            <a:r>
              <a:rPr lang="en-US" dirty="0"/>
              <a:t>log-number-system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71620</TotalTime>
  <Words>2210</Words>
  <Application>Microsoft Macintosh PowerPoint</Application>
  <PresentationFormat>On-screen Show (4:3)</PresentationFormat>
  <Paragraphs>467</Paragraphs>
  <Slides>61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4" baseType="lpstr">
      <vt:lpstr>Arial</vt:lpstr>
      <vt:lpstr>Times New Roman</vt:lpstr>
      <vt:lpstr>Blank Presentation</vt:lpstr>
      <vt:lpstr>ESE5320: System-on-a-Chip Architecture</vt:lpstr>
      <vt:lpstr>Today</vt:lpstr>
      <vt:lpstr>Message</vt:lpstr>
      <vt:lpstr>Accelerator Datapaths</vt:lpstr>
      <vt:lpstr>Pipeline Graph</vt:lpstr>
      <vt:lpstr>Pipeline for Unrolled Loop</vt:lpstr>
      <vt:lpstr>Preclass 1</vt:lpstr>
      <vt:lpstr>Spatial Pipeline</vt:lpstr>
      <vt:lpstr>Operators</vt:lpstr>
      <vt:lpstr>Accelerators</vt:lpstr>
      <vt:lpstr>Streaming Dataflow</vt:lpstr>
      <vt:lpstr>Streaming Dataflow Example</vt:lpstr>
      <vt:lpstr>Application-Specific SoCs</vt:lpstr>
      <vt:lpstr>Apple A15 Bionic</vt:lpstr>
      <vt:lpstr>Customizable Accelerators</vt:lpstr>
      <vt:lpstr>Field-Programmable  Gate Arrays</vt:lpstr>
      <vt:lpstr>FPGA</vt:lpstr>
      <vt:lpstr>Gate Array</vt:lpstr>
      <vt:lpstr>Gate Array</vt:lpstr>
      <vt:lpstr>GAFPGA</vt:lpstr>
      <vt:lpstr>Multiplexer Gate</vt:lpstr>
      <vt:lpstr>Mux with configuration bits  = programmable gate</vt:lpstr>
      <vt:lpstr>Preclass 4a</vt:lpstr>
      <vt:lpstr>Preclass 4b</vt:lpstr>
      <vt:lpstr>Mux as Logic</vt:lpstr>
      <vt:lpstr>LUT – LookUp Table</vt:lpstr>
      <vt:lpstr>Preclass 6</vt:lpstr>
      <vt:lpstr>FPGA</vt:lpstr>
      <vt:lpstr>Simplistic FPGA (illustrate possibility)</vt:lpstr>
      <vt:lpstr>Simplistic FPGA (illustrate possibility)</vt:lpstr>
      <vt:lpstr>Preclass 3 How big is an m-input mux?</vt:lpstr>
      <vt:lpstr>Math: Series Sums</vt:lpstr>
      <vt:lpstr>Receding Sum</vt:lpstr>
      <vt:lpstr>Preclass 3 How big is an m-input mux?</vt:lpstr>
      <vt:lpstr>Simplistic FPGA (illustrate possibility…and expense)</vt:lpstr>
      <vt:lpstr>Interconnect</vt:lpstr>
      <vt:lpstr>Simple FPGA</vt:lpstr>
      <vt:lpstr>Register</vt:lpstr>
      <vt:lpstr>Simple FPGA</vt:lpstr>
      <vt:lpstr>Simple FPGA</vt:lpstr>
      <vt:lpstr>FPGA Design</vt:lpstr>
      <vt:lpstr>Modern FPGAs</vt:lpstr>
      <vt:lpstr>More than LUTs</vt:lpstr>
      <vt:lpstr>Embedded Memory</vt:lpstr>
      <vt:lpstr>Embed Memory in Array</vt:lpstr>
      <vt:lpstr>Embedded Memory in FPGA</vt:lpstr>
      <vt:lpstr>Hardwired Multipliers</vt:lpstr>
      <vt:lpstr>Multiplier Integration</vt:lpstr>
      <vt:lpstr>More FPGA Architecture Design Questions</vt:lpstr>
      <vt:lpstr>Midterm (10/5 – next Wed.)</vt:lpstr>
      <vt:lpstr>Midterm</vt:lpstr>
      <vt:lpstr>Zynq MPSoC</vt:lpstr>
      <vt:lpstr>Programmable SoC</vt:lpstr>
      <vt:lpstr>ZU3EG (Ultra96)</vt:lpstr>
      <vt:lpstr>DSP48</vt:lpstr>
      <vt:lpstr>Preclass 5</vt:lpstr>
      <vt:lpstr>Capacity  Density</vt:lpstr>
      <vt:lpstr>FPGA Potential</vt:lpstr>
      <vt:lpstr>90/10 Rule</vt:lpstr>
      <vt:lpstr>Big Ideas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255</cp:revision>
  <cp:lastPrinted>2022-09-27T21:04:17Z</cp:lastPrinted>
  <dcterms:created xsi:type="dcterms:W3CDTF">2018-09-25T14:13:32Z</dcterms:created>
  <dcterms:modified xsi:type="dcterms:W3CDTF">2022-09-27T21:37:11Z</dcterms:modified>
</cp:coreProperties>
</file>