
<file path=[Content_Types].xml><?xml version="1.0" encoding="utf-8"?>
<Types xmlns="http://schemas.openxmlformats.org/package/2006/content-types">
  <Override PartName="/ppt/slideLayouts/slideLayout10.xml" ContentType="application/vnd.openxmlformats-officedocument.presentationml.slideLayout+xml"/>
  <Default Extension="rels" ContentType="application/vnd.openxmlformats-package.relationships+xml"/>
  <Override PartName="/ppt/slides/slide69.xml" ContentType="application/vnd.openxmlformats-officedocument.presentationml.slide+xml"/>
  <Override PartName="/ppt/slides/slide14.xml" ContentType="application/vnd.openxmlformats-officedocument.presentationml.slide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Default Extension="pict" ContentType="image/pict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embeddings/Microsoft_Equation2.bin" ContentType="application/vnd.openxmlformats-officedocument.oleObject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embeddings/Microsoft_Equation1.bin" ContentType="application/vnd.openxmlformats-officedocument.oleObject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71.xml" ContentType="application/vnd.openxmlformats-officedocument.presentationml.slide+xml"/>
  <Override PartName="/ppt/slides/slide32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s/slide70.xml" ContentType="application/vnd.openxmlformats-officedocument.presentationml.slide+xml"/>
  <Override PartName="/ppt/slides/slide31.xml" ContentType="application/vnd.openxmlformats-officedocument.presentationml.slide+xml"/>
  <Override PartName="/ppt/slideLayouts/slideLayout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56" r:id="rId2"/>
    <p:sldId id="292" r:id="rId3"/>
    <p:sldId id="353" r:id="rId4"/>
    <p:sldId id="293" r:id="rId5"/>
    <p:sldId id="295" r:id="rId6"/>
    <p:sldId id="298" r:id="rId7"/>
    <p:sldId id="299" r:id="rId8"/>
    <p:sldId id="354" r:id="rId9"/>
    <p:sldId id="355" r:id="rId10"/>
    <p:sldId id="356" r:id="rId11"/>
    <p:sldId id="357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332" r:id="rId43"/>
    <p:sldId id="333" r:id="rId44"/>
    <p:sldId id="334" r:id="rId45"/>
    <p:sldId id="335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343" r:id="rId54"/>
    <p:sldId id="344" r:id="rId55"/>
    <p:sldId id="345" r:id="rId56"/>
    <p:sldId id="346" r:id="rId57"/>
    <p:sldId id="347" r:id="rId58"/>
    <p:sldId id="348" r:id="rId59"/>
    <p:sldId id="349" r:id="rId60"/>
    <p:sldId id="358" r:id="rId61"/>
    <p:sldId id="360" r:id="rId62"/>
    <p:sldId id="368" r:id="rId63"/>
    <p:sldId id="369" r:id="rId64"/>
    <p:sldId id="361" r:id="rId65"/>
    <p:sldId id="359" r:id="rId66"/>
    <p:sldId id="362" r:id="rId67"/>
    <p:sldId id="363" r:id="rId68"/>
    <p:sldId id="365" r:id="rId69"/>
    <p:sldId id="367" r:id="rId70"/>
    <p:sldId id="291" r:id="rId71"/>
    <p:sldId id="290" r:id="rId7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00CCFF"/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8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handoutMaster" Target="handoutMasters/handoutMaster1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defTabSz="965200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algn="r" defTabSz="965200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defTabSz="965200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algn="r" defTabSz="965200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98180ABB-BD67-2E44-8EC6-D7FCE4222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defTabSz="965200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algn="r" defTabSz="965200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defTabSz="965200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algn="r" defTabSz="965200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FC07AB68-2B99-BE48-B5F8-2EE2D259E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7027B2-5CFE-2A47-82AC-071FAF346762}" type="slidenum">
              <a:rPr lang="en-US">
                <a:latin typeface="Times New Roman" pitchFamily="-107" charset="0"/>
              </a:rPr>
              <a:pPr/>
              <a:t>1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E3F11C-51F8-EB45-A616-CCF5184618F9}" type="slidenum">
              <a:rPr lang="en-US">
                <a:latin typeface="Times New Roman" pitchFamily="-107" charset="0"/>
              </a:rPr>
              <a:pPr/>
              <a:t>2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584" tIns="47792" rIns="95584" bIns="47792"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5E1D5A-64A8-1C4B-A630-E25C8A476C92}" type="slidenum">
              <a:rPr lang="en-US"/>
              <a:pPr/>
              <a:t>7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5E1D5A-64A8-1C4B-A630-E25C8A476C92}" type="slidenum">
              <a:rPr lang="en-US"/>
              <a:pPr/>
              <a:t>11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E4B09E-4177-E643-B0CD-FF5D78E8CD44}" type="slidenum">
              <a:rPr lang="en-US"/>
              <a:pPr/>
              <a:t>15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4C2F60-6316-B44B-BC58-501075F1AC77}" type="slidenum">
              <a:rPr lang="en-US">
                <a:latin typeface="Times New Roman" pitchFamily="-107" charset="0"/>
              </a:rPr>
              <a:pPr/>
              <a:t>62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C2CA56-14DD-914F-987A-E6630DD39679}" type="slidenum">
              <a:rPr lang="en-US">
                <a:latin typeface="Times New Roman" pitchFamily="-107" charset="0"/>
              </a:rPr>
              <a:pPr/>
              <a:t>63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5CA4F0-5E83-E141-8BF7-8439E2E323B2}" type="slidenum">
              <a:rPr lang="en-US">
                <a:latin typeface="Times New Roman" pitchFamily="-107" charset="0"/>
              </a:rPr>
              <a:pPr/>
              <a:t>70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584" tIns="47792" rIns="95584" bIns="47792"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89EF12-01B4-C04C-B32E-16258ECCAF74}" type="slidenum">
              <a:rPr lang="en-US">
                <a:latin typeface="Times New Roman" pitchFamily="-107" charset="0"/>
              </a:rPr>
              <a:pPr/>
              <a:t>71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57300" y="720725"/>
            <a:ext cx="4799013" cy="3598863"/>
          </a:xfrm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584" tIns="47792" rIns="95584" bIns="47792"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BF469-EAE5-4A4F-8D0F-204FAA11DC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E3BC2-F0C4-204F-B4B4-F044A8A41F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80C90-5248-CC40-9304-46BF594F7C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3505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15B5DE76-B570-224D-90C3-43394F1197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271B4-F3A5-CF4E-86A7-4C804B7E4B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C831E-E483-5B48-B3C0-AE57B20F77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498B3-B71D-D542-8774-1B4E9DD060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3F530-B4CB-7E44-B278-3437A504E9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03126-4146-F349-BD8D-C3D784B066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83251-D174-FB4A-BC3E-597FD155DE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8C20F-AD25-1746-A034-3F9848C5E7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35F15-C044-F04B-86B7-0D2054C7FE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+mn-lt"/>
              </a:defRPr>
            </a:lvl1pPr>
          </a:lstStyle>
          <a:p>
            <a:pPr>
              <a:defRPr/>
            </a:pPr>
            <a:fld id="{0B39003F-0AE4-A040-8D91-C0CC0B64A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oleObject" Target="../embeddings/Microsoft_Equation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06B92F-64F5-DF4F-ABC7-C3E56A079E3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ESE535:</a:t>
            </a:r>
            <a:br>
              <a:rPr lang="en-US">
                <a:ea typeface="ＭＳ Ｐゴシック" pitchFamily="-107" charset="-128"/>
                <a:cs typeface="ＭＳ Ｐゴシック" pitchFamily="-107" charset="-128"/>
              </a:rPr>
            </a:br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Electronic Design Automation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Day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 2:  </a:t>
            </a: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January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 21, 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2015</a:t>
            </a:r>
            <a:endParaRPr lang="en-US" dirty="0" smtClean="0"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Heterogeneous </a:t>
            </a:r>
            <a:r>
              <a:rPr lang="en-US" dirty="0" err="1" smtClean="0">
                <a:ea typeface="ＭＳ Ｐゴシック" pitchFamily="-107" charset="-128"/>
                <a:cs typeface="ＭＳ Ｐゴシック" pitchFamily="-107" charset="-128"/>
              </a:rPr>
              <a:t>Multicontext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 Computing Array</a:t>
            </a:r>
            <a:endParaRPr lang="en-US" dirty="0"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8600" y="5105400"/>
            <a:ext cx="230047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Work </a:t>
            </a:r>
            <a:r>
              <a:rPr lang="en-US" b="1" dirty="0" err="1" smtClean="0">
                <a:solidFill>
                  <a:srgbClr val="FF0000"/>
                </a:solidFill>
                <a:latin typeface="+mn-lt"/>
              </a:rPr>
              <a:t>Preclass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Bisection?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Is there a better assignment?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One that achieves a smaller bisection cut?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271B4-F3A5-CF4E-86A7-4C804B7E4BA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29000"/>
            <a:ext cx="4178300" cy="26846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200400"/>
            <a:ext cx="3581400" cy="316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9C95-ED3E-9C46-B314-769FBACB8651}" type="slidenum">
              <a:rPr lang="en-US"/>
              <a:pPr/>
              <a:t>11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Bisection</a:t>
            </a:r>
            <a:r>
              <a:rPr lang="en-US" dirty="0" smtClean="0"/>
              <a:t> Width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229600" cy="4114800"/>
          </a:xfrm>
        </p:spPr>
        <p:txBody>
          <a:bodyPr/>
          <a:lstStyle/>
          <a:p>
            <a:r>
              <a:rPr lang="en-US" dirty="0"/>
              <a:t>Partition design into two equal size halves</a:t>
            </a:r>
          </a:p>
          <a:p>
            <a:pPr lvl="1"/>
            <a:r>
              <a:rPr lang="en-US" dirty="0"/>
              <a:t>Minimize wires (nets) with ends in both halves</a:t>
            </a:r>
          </a:p>
          <a:p>
            <a:r>
              <a:rPr lang="en-US" dirty="0"/>
              <a:t>Number of wires crossing is </a:t>
            </a:r>
            <a:r>
              <a:rPr lang="en-US" b="1" dirty="0"/>
              <a:t>bisection</a:t>
            </a:r>
            <a:r>
              <a:rPr lang="en-US" b="1" dirty="0" smtClean="0"/>
              <a:t> width</a:t>
            </a:r>
            <a:endParaRPr lang="en-US" b="1" dirty="0"/>
          </a:p>
          <a:p>
            <a:r>
              <a:rPr lang="en-US" dirty="0"/>
              <a:t>lower </a:t>
            </a:r>
            <a:r>
              <a:rPr lang="en-US" dirty="0" err="1"/>
              <a:t>bw</a:t>
            </a:r>
            <a:r>
              <a:rPr lang="en-US" dirty="0"/>
              <a:t> = more locality</a:t>
            </a:r>
          </a:p>
          <a:p>
            <a:pPr lvl="1"/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553200" y="4191000"/>
            <a:ext cx="1600200" cy="2133600"/>
            <a:chOff x="4224" y="2640"/>
            <a:chExt cx="1008" cy="1344"/>
          </a:xfrm>
        </p:grpSpPr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 flipV="1">
              <a:off x="4800" y="316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 flipV="1">
              <a:off x="4848" y="316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flipV="1">
              <a:off x="4608" y="316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6" name="Oval 8"/>
            <p:cNvSpPr>
              <a:spLocks noChangeArrowheads="1"/>
            </p:cNvSpPr>
            <p:nvPr/>
          </p:nvSpPr>
          <p:spPr bwMode="auto">
            <a:xfrm>
              <a:off x="4224" y="2640"/>
              <a:ext cx="1008" cy="57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/>
                <a:t>N/2</a:t>
              </a:r>
            </a:p>
          </p:txBody>
        </p: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 flipV="1">
              <a:off x="4704" y="321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8" name="Line 10"/>
            <p:cNvSpPr>
              <a:spLocks noChangeShapeType="1"/>
            </p:cNvSpPr>
            <p:nvPr/>
          </p:nvSpPr>
          <p:spPr bwMode="auto">
            <a:xfrm flipV="1">
              <a:off x="4752" y="321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 flipV="1">
              <a:off x="4656" y="321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0" name="Oval 12"/>
            <p:cNvSpPr>
              <a:spLocks noChangeArrowheads="1"/>
            </p:cNvSpPr>
            <p:nvPr/>
          </p:nvSpPr>
          <p:spPr bwMode="auto">
            <a:xfrm>
              <a:off x="4224" y="3408"/>
              <a:ext cx="1008" cy="57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N/2</a:t>
              </a:r>
            </a:p>
          </p:txBody>
        </p:sp>
      </p:grp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792348" y="4876800"/>
            <a:ext cx="13516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bisection</a:t>
            </a:r>
          </a:p>
          <a:p>
            <a:r>
              <a:rPr lang="en-US" dirty="0" smtClean="0"/>
              <a:t>   width</a:t>
            </a:r>
            <a:endParaRPr lang="en-US" dirty="0"/>
          </a:p>
        </p:txBody>
      </p:sp>
      <p:pic>
        <p:nvPicPr>
          <p:cNvPr id="12302" name="Picture 14" descr="bis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648200"/>
            <a:ext cx="4038600" cy="199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Rent’s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 smtClean="0"/>
              <a:t>If we recursively bisect a graph, attempting to minimize the cut size, </a:t>
            </a:r>
            <a:br>
              <a:rPr lang="en-US" dirty="0" smtClean="0"/>
            </a:br>
            <a:r>
              <a:rPr lang="en-US" dirty="0" smtClean="0"/>
              <a:t>we typically get: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4800" dirty="0" smtClean="0"/>
              <a:t>BW=IO = </a:t>
            </a:r>
            <a:r>
              <a:rPr lang="en-US" sz="4800" dirty="0" err="1" smtClean="0"/>
              <a:t>c</a:t>
            </a:r>
            <a:r>
              <a:rPr lang="en-US" sz="4800" dirty="0" smtClean="0"/>
              <a:t> </a:t>
            </a:r>
            <a:r>
              <a:rPr lang="en-US" sz="4800" dirty="0" err="1" smtClean="0"/>
              <a:t>N</a:t>
            </a:r>
            <a:r>
              <a:rPr lang="en-US" sz="4800" baseline="30000" dirty="0" err="1" smtClean="0"/>
              <a:t>p</a:t>
            </a:r>
            <a:endParaRPr lang="en-US" sz="4800" baseline="30000" dirty="0" smtClean="0"/>
          </a:p>
          <a:p>
            <a:pPr lvl="1">
              <a:lnSpc>
                <a:spcPct val="90000"/>
              </a:lnSpc>
            </a:pPr>
            <a:r>
              <a:rPr lang="en-US" sz="3600" dirty="0" smtClean="0"/>
              <a:t>0</a:t>
            </a:r>
            <a:r>
              <a:rPr lang="en-US" sz="3600" dirty="0" smtClean="0">
                <a:sym typeface="Symbol" pitchFamily="1" charset="2"/>
              </a:rPr>
              <a:t>p1</a:t>
            </a:r>
          </a:p>
          <a:p>
            <a:pPr lvl="1">
              <a:lnSpc>
                <a:spcPct val="90000"/>
              </a:lnSpc>
            </a:pPr>
            <a:r>
              <a:rPr lang="en-US" sz="3600" dirty="0" smtClean="0">
                <a:sym typeface="Symbol" pitchFamily="1" charset="2"/>
              </a:rPr>
              <a:t>p1 </a:t>
            </a:r>
            <a:r>
              <a:rPr lang="en-US" sz="3200" dirty="0" smtClean="0">
                <a:sym typeface="Symbol" pitchFamily="1" charset="2"/>
              </a:rPr>
              <a:t>means many</a:t>
            </a:r>
            <a:br>
              <a:rPr lang="en-US" sz="3200" dirty="0" smtClean="0">
                <a:sym typeface="Symbol" pitchFamily="1" charset="2"/>
              </a:rPr>
            </a:br>
            <a:r>
              <a:rPr lang="en-US" sz="3200" dirty="0" smtClean="0">
                <a:sym typeface="Symbol" pitchFamily="1" charset="2"/>
              </a:rPr>
              <a:t> inputs come from </a:t>
            </a:r>
            <a:br>
              <a:rPr lang="en-US" sz="3200" dirty="0" smtClean="0">
                <a:sym typeface="Symbol" pitchFamily="1" charset="2"/>
              </a:rPr>
            </a:br>
            <a:r>
              <a:rPr lang="en-US" sz="3200" dirty="0" smtClean="0">
                <a:sym typeface="Symbol" pitchFamily="1" charset="2"/>
              </a:rPr>
              <a:t> within a partition</a:t>
            </a:r>
            <a:endParaRPr lang="en-US" sz="3600" dirty="0" smtClean="0">
              <a:sym typeface="Symbol" pitchFamily="1" charset="2"/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4" descr="recurse_bis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3975" y="4699362"/>
            <a:ext cx="4010025" cy="215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5791200"/>
            <a:ext cx="4068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/>
                </a:solidFill>
                <a:latin typeface="+mn-lt"/>
              </a:rPr>
              <a:t>[</a:t>
            </a:r>
            <a:r>
              <a:rPr lang="en-US" sz="1800" dirty="0" err="1" smtClean="0">
                <a:solidFill>
                  <a:schemeClr val="accent6"/>
                </a:solidFill>
                <a:latin typeface="+mn-lt"/>
              </a:rPr>
              <a:t>Landman</a:t>
            </a:r>
            <a:r>
              <a:rPr lang="en-US" sz="1800" dirty="0" smtClean="0">
                <a:solidFill>
                  <a:schemeClr val="accent6"/>
                </a:solidFill>
                <a:latin typeface="+mn-lt"/>
              </a:rPr>
              <a:t> and Russo, </a:t>
            </a:r>
          </a:p>
          <a:p>
            <a:r>
              <a:rPr lang="en-US" sz="1800" dirty="0" smtClean="0">
                <a:solidFill>
                  <a:schemeClr val="accent6"/>
                </a:solidFill>
                <a:latin typeface="+mn-lt"/>
              </a:rPr>
              <a:t>      IEEE TR Computers p1469, 1971]</a:t>
            </a:r>
            <a:endParaRPr lang="en-US" sz="1800" dirty="0">
              <a:solidFill>
                <a:schemeClr val="accent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3C919B-D681-2848-AB39-CE9E34EA092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Rent’s Rule Bisection Data</a:t>
            </a:r>
            <a:endParaRPr lang="en-US" dirty="0"/>
          </a:p>
        </p:txBody>
      </p:sp>
      <p:pic>
        <p:nvPicPr>
          <p:cNvPr id="52229" name="Picture 3" descr="i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71600"/>
            <a:ext cx="63246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Text Box 4"/>
          <p:cNvSpPr txBox="1">
            <a:spLocks noChangeArrowheads="1"/>
          </p:cNvSpPr>
          <p:nvPr/>
        </p:nvSpPr>
        <p:spPr bwMode="auto">
          <a:xfrm>
            <a:off x="914400" y="5942013"/>
            <a:ext cx="7756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1" charset="0"/>
              </a:rPr>
              <a:t>Log-log plot </a:t>
            </a:r>
            <a:r>
              <a:rPr lang="en-US">
                <a:latin typeface="Arial" pitchFamily="1" charset="0"/>
                <a:sym typeface="Wingdings" pitchFamily="1" charset="2"/>
              </a:rPr>
              <a:t></a:t>
            </a:r>
            <a:r>
              <a:rPr lang="en-US">
                <a:latin typeface="Arial" pitchFamily="1" charset="0"/>
              </a:rPr>
              <a:t> straight lines represent geometric growth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4114800"/>
            <a:ext cx="227040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+mn-lt"/>
              </a:rPr>
              <a:t>IO = </a:t>
            </a:r>
            <a:r>
              <a:rPr lang="en-US" sz="4000" dirty="0" err="1" smtClean="0">
                <a:latin typeface="+mn-lt"/>
              </a:rPr>
              <a:t>c</a:t>
            </a:r>
            <a:r>
              <a:rPr lang="en-US" sz="4000" dirty="0" smtClean="0">
                <a:latin typeface="+mn-lt"/>
              </a:rPr>
              <a:t> </a:t>
            </a:r>
            <a:r>
              <a:rPr lang="en-US" sz="4000" dirty="0" err="1" smtClean="0">
                <a:latin typeface="+mn-lt"/>
              </a:rPr>
              <a:t>N</a:t>
            </a:r>
            <a:r>
              <a:rPr lang="en-US" sz="4000" baseline="30000" dirty="0" err="1" smtClean="0">
                <a:latin typeface="+mn-lt"/>
              </a:rPr>
              <a:t>p</a:t>
            </a:r>
            <a:endParaRPr lang="en-US" sz="4000" baseline="30000" dirty="0" smtClean="0">
              <a:latin typeface="+mn-lt"/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F9949-2690-6544-9972-8D5ED6C4C3B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Rent and Locality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Rent and IO quantifying locality</a:t>
            </a:r>
          </a:p>
          <a:p>
            <a:pPr lvl="1"/>
            <a:r>
              <a:rPr lang="en-US">
                <a:ea typeface="ＭＳ Ｐゴシック" pitchFamily="1" charset="-128"/>
              </a:rPr>
              <a:t>local consumption</a:t>
            </a:r>
          </a:p>
          <a:p>
            <a:pPr lvl="1"/>
            <a:r>
              <a:rPr lang="en-US">
                <a:ea typeface="ＭＳ Ｐゴシック" pitchFamily="1" charset="-128"/>
              </a:rPr>
              <a:t>local fanout</a:t>
            </a:r>
          </a:p>
          <a:p>
            <a:pPr lvl="1"/>
            <a:endParaRPr lang="en-US">
              <a:ea typeface="ＭＳ Ｐゴシック" pitchFamily="1" charset="-128"/>
            </a:endParaRPr>
          </a:p>
        </p:txBody>
      </p:sp>
      <p:pic>
        <p:nvPicPr>
          <p:cNvPr id="55302" name="Picture 4" descr="rent_io_localit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38600"/>
            <a:ext cx="91440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48400" y="2667000"/>
            <a:ext cx="227040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+mn-lt"/>
              </a:rPr>
              <a:t>IO = </a:t>
            </a:r>
            <a:r>
              <a:rPr lang="en-US" sz="4000" dirty="0" err="1" smtClean="0">
                <a:latin typeface="+mn-lt"/>
              </a:rPr>
              <a:t>c</a:t>
            </a:r>
            <a:r>
              <a:rPr lang="en-US" sz="4000" dirty="0" smtClean="0">
                <a:latin typeface="+mn-lt"/>
              </a:rPr>
              <a:t> </a:t>
            </a:r>
            <a:r>
              <a:rPr lang="en-US" sz="4000" dirty="0" err="1" smtClean="0">
                <a:latin typeface="+mn-lt"/>
              </a:rPr>
              <a:t>N</a:t>
            </a:r>
            <a:r>
              <a:rPr lang="en-US" sz="4000" baseline="30000" dirty="0" err="1" smtClean="0">
                <a:latin typeface="+mn-lt"/>
              </a:rPr>
              <a:t>p</a:t>
            </a:r>
            <a:endParaRPr lang="en-US" sz="4000" baseline="30000" dirty="0" smtClean="0">
              <a:latin typeface="+mn-lt"/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9096-3293-6C40-B0E9-33FF0EA0CA8F}" type="slidenum">
              <a:rPr lang="en-US"/>
              <a:pPr/>
              <a:t>15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VLSI Interconnect </a:t>
            </a:r>
            <a:r>
              <a:rPr lang="en-US" dirty="0"/>
              <a:t>Area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Bisection</a:t>
            </a:r>
            <a:r>
              <a:rPr lang="en-US" sz="2800" dirty="0" smtClean="0"/>
              <a:t> width is </a:t>
            </a:r>
            <a:r>
              <a:rPr lang="en-US" sz="2800" dirty="0"/>
              <a:t>lower-bound on IC width</a:t>
            </a:r>
          </a:p>
          <a:p>
            <a:pPr lvl="1"/>
            <a:r>
              <a:rPr lang="en-US" sz="2400" dirty="0"/>
              <a:t>When wire dominated, may be tight bound</a:t>
            </a:r>
          </a:p>
          <a:p>
            <a:r>
              <a:rPr lang="en-US" sz="2800" dirty="0"/>
              <a:t>(recursively</a:t>
            </a:r>
            <a:r>
              <a:rPr lang="en-US" sz="2800" dirty="0" smtClean="0"/>
              <a:t>)</a:t>
            </a:r>
          </a:p>
          <a:p>
            <a:r>
              <a:rPr lang="en-US" sz="2800" dirty="0" smtClean="0">
                <a:solidFill>
                  <a:srgbClr val="3366FF"/>
                </a:solidFill>
                <a:sym typeface="Symbol" charset="2"/>
              </a:rPr>
              <a:t>Rent’s Rule tells us how big our chip must be</a:t>
            </a:r>
            <a:endParaRPr lang="en-US" sz="2800" dirty="0">
              <a:solidFill>
                <a:srgbClr val="3366FF"/>
              </a:solidFill>
              <a:sym typeface="Symbol" charset="2"/>
            </a:endParaRPr>
          </a:p>
        </p:txBody>
      </p:sp>
      <p:pic>
        <p:nvPicPr>
          <p:cNvPr id="13326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2286000"/>
            <a:ext cx="3962400" cy="37258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E9A93-8DDC-9B4E-9994-7A1820BAE52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As a function of Bisection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001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err="1"/>
              <a:t>A</a:t>
            </a:r>
            <a:r>
              <a:rPr lang="en-US" sz="3600" baseline="-25000" dirty="0" err="1"/>
              <a:t>chip</a:t>
            </a:r>
            <a:r>
              <a:rPr lang="en-US" sz="3600" dirty="0"/>
              <a:t> </a:t>
            </a:r>
            <a:r>
              <a:rPr lang="en-US" sz="3600" dirty="0" err="1">
                <a:sym typeface="Symbol" pitchFamily="1" charset="2"/>
              </a:rPr>
              <a:t></a:t>
            </a:r>
            <a:r>
              <a:rPr lang="en-US" sz="3600" dirty="0"/>
              <a:t> N </a:t>
            </a:r>
            <a:r>
              <a:rPr lang="en-US" sz="3600" dirty="0" err="1">
                <a:sym typeface="Symbol" pitchFamily="1" charset="2"/>
              </a:rPr>
              <a:t></a:t>
            </a:r>
            <a:r>
              <a:rPr lang="en-US" sz="3600" dirty="0"/>
              <a:t> A</a:t>
            </a:r>
            <a:r>
              <a:rPr lang="en-US" sz="3600" baseline="-25000" dirty="0"/>
              <a:t>gate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3600" dirty="0" err="1"/>
              <a:t>A</a:t>
            </a:r>
            <a:r>
              <a:rPr lang="en-US" sz="3600" baseline="-25000" dirty="0" err="1"/>
              <a:t>chip</a:t>
            </a:r>
            <a:r>
              <a:rPr lang="en-US" sz="3600" dirty="0"/>
              <a:t> </a:t>
            </a:r>
            <a:r>
              <a:rPr lang="en-US" sz="3600" dirty="0" err="1">
                <a:sym typeface="Symbol" pitchFamily="1" charset="2"/>
              </a:rPr>
              <a:t></a:t>
            </a:r>
            <a:r>
              <a:rPr lang="en-US" sz="3600" dirty="0"/>
              <a:t> </a:t>
            </a:r>
            <a:r>
              <a:rPr lang="en-US" sz="3600" dirty="0" err="1"/>
              <a:t>N</a:t>
            </a:r>
            <a:r>
              <a:rPr lang="en-US" sz="3600" baseline="-25000" dirty="0" err="1"/>
              <a:t>horizontal</a:t>
            </a:r>
            <a:r>
              <a:rPr lang="en-US" sz="3600" dirty="0"/>
              <a:t> </a:t>
            </a:r>
            <a:r>
              <a:rPr lang="en-US" sz="3600" dirty="0" err="1"/>
              <a:t>W</a:t>
            </a:r>
            <a:r>
              <a:rPr lang="en-US" sz="3600" baseline="-25000" dirty="0" err="1"/>
              <a:t>wire</a:t>
            </a:r>
            <a:r>
              <a:rPr lang="en-US" sz="3600" dirty="0"/>
              <a:t> </a:t>
            </a:r>
            <a:r>
              <a:rPr lang="en-US" sz="3600" dirty="0" err="1">
                <a:sym typeface="Symbol" pitchFamily="1" charset="2"/>
              </a:rPr>
              <a:t></a:t>
            </a:r>
            <a:r>
              <a:rPr lang="en-US" sz="3600" dirty="0"/>
              <a:t> </a:t>
            </a:r>
            <a:r>
              <a:rPr lang="en-US" sz="3600" dirty="0" err="1"/>
              <a:t>N</a:t>
            </a:r>
            <a:r>
              <a:rPr lang="en-US" sz="3600" baseline="-25000" dirty="0" err="1"/>
              <a:t>vertical</a:t>
            </a:r>
            <a:r>
              <a:rPr lang="en-US" sz="3600" dirty="0"/>
              <a:t> </a:t>
            </a:r>
            <a:r>
              <a:rPr lang="en-US" sz="3600" dirty="0" err="1"/>
              <a:t>W</a:t>
            </a:r>
            <a:r>
              <a:rPr lang="en-US" sz="3600" baseline="-25000" dirty="0" err="1"/>
              <a:t>wire</a:t>
            </a:r>
            <a:endParaRPr lang="en-US" sz="3600" baseline="-25000" dirty="0"/>
          </a:p>
          <a:p>
            <a:pPr>
              <a:lnSpc>
                <a:spcPct val="90000"/>
              </a:lnSpc>
            </a:pPr>
            <a:r>
              <a:rPr lang="en-US" sz="3600" dirty="0" err="1"/>
              <a:t>N</a:t>
            </a:r>
            <a:r>
              <a:rPr lang="en-US" sz="3600" baseline="-25000" dirty="0" err="1"/>
              <a:t>horizontal</a:t>
            </a:r>
            <a:r>
              <a:rPr lang="en-US" sz="3600" dirty="0"/>
              <a:t> = </a:t>
            </a:r>
            <a:r>
              <a:rPr lang="en-US" sz="3600" dirty="0" err="1"/>
              <a:t>N</a:t>
            </a:r>
            <a:r>
              <a:rPr lang="en-US" sz="3600" baseline="-25000" dirty="0" err="1"/>
              <a:t>vertical</a:t>
            </a:r>
            <a:r>
              <a:rPr lang="en-US" sz="3600" baseline="-25000" dirty="0"/>
              <a:t> </a:t>
            </a:r>
            <a:r>
              <a:rPr lang="en-US" sz="3600" dirty="0"/>
              <a:t> =</a:t>
            </a:r>
            <a:r>
              <a:rPr lang="en-US" sz="3600" dirty="0" smtClean="0"/>
              <a:t> BW </a:t>
            </a:r>
            <a:r>
              <a:rPr lang="en-US" sz="3600" dirty="0"/>
              <a:t>= </a:t>
            </a:r>
            <a:r>
              <a:rPr lang="en-US" sz="3600" dirty="0" err="1"/>
              <a:t>cN</a:t>
            </a:r>
            <a:r>
              <a:rPr lang="en-US" sz="3600" baseline="30000" dirty="0" err="1"/>
              <a:t>p</a:t>
            </a:r>
            <a:endParaRPr lang="en-US" sz="3600" baseline="30000" dirty="0"/>
          </a:p>
          <a:p>
            <a:pPr>
              <a:lnSpc>
                <a:spcPct val="90000"/>
              </a:lnSpc>
            </a:pPr>
            <a:r>
              <a:rPr lang="en-US" sz="3600" dirty="0" err="1"/>
              <a:t>A</a:t>
            </a:r>
            <a:r>
              <a:rPr lang="en-US" sz="3600" baseline="-25000" dirty="0" err="1"/>
              <a:t>chip</a:t>
            </a:r>
            <a:r>
              <a:rPr lang="en-US" sz="3600" dirty="0"/>
              <a:t> </a:t>
            </a:r>
            <a:r>
              <a:rPr lang="en-US" sz="3600" dirty="0" err="1">
                <a:sym typeface="Symbol" pitchFamily="1" charset="2"/>
              </a:rPr>
              <a:t></a:t>
            </a:r>
            <a:r>
              <a:rPr lang="en-US" sz="3600" dirty="0">
                <a:sym typeface="Symbol" pitchFamily="1" charset="2"/>
              </a:rPr>
              <a:t> (cN</a:t>
            </a:r>
            <a:r>
              <a:rPr lang="en-US" sz="3600" dirty="0"/>
              <a:t>)</a:t>
            </a:r>
            <a:r>
              <a:rPr lang="en-US" sz="3600" baseline="30000" dirty="0">
                <a:sym typeface="Symbol" pitchFamily="1" charset="2"/>
              </a:rPr>
              <a:t>2p</a:t>
            </a:r>
            <a:endParaRPr lang="en-US" sz="3600" baseline="-25000" dirty="0"/>
          </a:p>
          <a:p>
            <a:pPr>
              <a:lnSpc>
                <a:spcPct val="90000"/>
              </a:lnSpc>
            </a:pPr>
            <a:r>
              <a:rPr lang="en-US" sz="3600" dirty="0"/>
              <a:t>If </a:t>
            </a:r>
            <a:r>
              <a:rPr lang="en-US" sz="3600" dirty="0" err="1"/>
              <a:t>p</a:t>
            </a:r>
            <a:r>
              <a:rPr lang="en-US" sz="3600" dirty="0"/>
              <a:t>&lt;0.5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 dirty="0">
                <a:ea typeface="ＭＳ Ｐゴシック" pitchFamily="1" charset="-128"/>
              </a:rPr>
              <a:t>                    </a:t>
            </a:r>
            <a:r>
              <a:rPr lang="en-US" sz="3600" dirty="0" err="1">
                <a:ea typeface="ＭＳ Ｐゴシック" pitchFamily="1" charset="-128"/>
              </a:rPr>
              <a:t>A</a:t>
            </a:r>
            <a:r>
              <a:rPr lang="en-US" sz="3600" baseline="-25000" dirty="0" err="1">
                <a:ea typeface="ＭＳ Ｐゴシック" pitchFamily="1" charset="-128"/>
              </a:rPr>
              <a:t>chip</a:t>
            </a:r>
            <a:r>
              <a:rPr lang="en-US" sz="3600" dirty="0">
                <a:ea typeface="ＭＳ Ｐゴシック" pitchFamily="1" charset="-128"/>
              </a:rPr>
              <a:t> </a:t>
            </a:r>
            <a:r>
              <a:rPr lang="en-US" sz="3600" dirty="0" err="1">
                <a:ea typeface="ＭＳ Ｐゴシック" pitchFamily="1" charset="-128"/>
                <a:sym typeface="Symbol" pitchFamily="1" charset="2"/>
              </a:rPr>
              <a:t></a:t>
            </a:r>
            <a:r>
              <a:rPr lang="en-US" sz="3600" dirty="0">
                <a:ea typeface="ＭＳ Ｐゴシック" pitchFamily="1" charset="-128"/>
              </a:rPr>
              <a:t> N</a:t>
            </a:r>
            <a:endParaRPr lang="en-US" dirty="0">
              <a:ea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3600" dirty="0"/>
              <a:t>If </a:t>
            </a:r>
            <a:r>
              <a:rPr lang="en-US" sz="3600" dirty="0" err="1"/>
              <a:t>p</a:t>
            </a:r>
            <a:r>
              <a:rPr lang="en-US" sz="3600" dirty="0"/>
              <a:t>&gt;0.5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3200" dirty="0">
                <a:ea typeface="ＭＳ Ｐゴシック" pitchFamily="1" charset="-128"/>
              </a:rPr>
              <a:t>                     </a:t>
            </a:r>
            <a:r>
              <a:rPr lang="en-US" sz="3600" dirty="0" err="1">
                <a:ea typeface="ＭＳ Ｐゴシック" pitchFamily="1" charset="-128"/>
              </a:rPr>
              <a:t>A</a:t>
            </a:r>
            <a:r>
              <a:rPr lang="en-US" sz="3600" baseline="-25000" dirty="0" err="1">
                <a:ea typeface="ＭＳ Ｐゴシック" pitchFamily="1" charset="-128"/>
              </a:rPr>
              <a:t>chip</a:t>
            </a:r>
            <a:r>
              <a:rPr lang="en-US" sz="3600" dirty="0">
                <a:ea typeface="ＭＳ Ｐゴシック" pitchFamily="1" charset="-128"/>
              </a:rPr>
              <a:t> </a:t>
            </a:r>
            <a:r>
              <a:rPr lang="en-US" sz="3600" dirty="0" err="1">
                <a:ea typeface="ＭＳ Ｐゴシック" pitchFamily="1" charset="-128"/>
                <a:sym typeface="Symbol" pitchFamily="1" charset="2"/>
              </a:rPr>
              <a:t></a:t>
            </a:r>
            <a:r>
              <a:rPr lang="en-US" sz="3600" dirty="0">
                <a:ea typeface="ＭＳ Ｐゴシック" pitchFamily="1" charset="-128"/>
                <a:sym typeface="Symbol" pitchFamily="1" charset="2"/>
              </a:rPr>
              <a:t> </a:t>
            </a:r>
            <a:r>
              <a:rPr lang="en-US" sz="3200" dirty="0">
                <a:ea typeface="ＭＳ Ｐゴシック" pitchFamily="1" charset="-128"/>
              </a:rPr>
              <a:t>N</a:t>
            </a:r>
            <a:r>
              <a:rPr lang="en-US" sz="3200" baseline="30000" dirty="0">
                <a:ea typeface="ＭＳ Ｐゴシック" pitchFamily="1" charset="-128"/>
                <a:sym typeface="Symbol" pitchFamily="1" charset="2"/>
              </a:rPr>
              <a:t>2p</a:t>
            </a:r>
            <a:r>
              <a:rPr lang="en-US" sz="3200" baseline="30000" dirty="0" smtClean="0">
                <a:ea typeface="ＭＳ Ｐゴシック" pitchFamily="1" charset="-128"/>
                <a:sym typeface="Symbol" pitchFamily="1" charset="2"/>
              </a:rPr>
              <a:t> </a:t>
            </a:r>
          </a:p>
          <a:p>
            <a:pPr lvl="1">
              <a:lnSpc>
                <a:spcPct val="90000"/>
              </a:lnSpc>
              <a:buNone/>
            </a:pPr>
            <a:r>
              <a:rPr lang="en-US" dirty="0" smtClean="0">
                <a:solidFill>
                  <a:srgbClr val="3366FF"/>
                </a:solidFill>
                <a:ea typeface="ＭＳ Ｐゴシック" pitchFamily="1" charset="-128"/>
                <a:sym typeface="Symbol" pitchFamily="1" charset="2"/>
              </a:rPr>
              <a:t>Interconnect dominates</a:t>
            </a:r>
            <a:endParaRPr lang="en-US" dirty="0" smtClean="0">
              <a:solidFill>
                <a:srgbClr val="3366FF"/>
              </a:solidFill>
              <a:ea typeface="ＭＳ Ｐゴシック" pitchFamily="1" charset="-128"/>
            </a:endParaRPr>
          </a:p>
          <a:p>
            <a:pPr>
              <a:lnSpc>
                <a:spcPct val="90000"/>
              </a:lnSpc>
            </a:pPr>
            <a:endParaRPr lang="en-US" baseline="30000" dirty="0"/>
          </a:p>
          <a:p>
            <a:pPr>
              <a:lnSpc>
                <a:spcPct val="90000"/>
              </a:lnSpc>
            </a:pPr>
            <a:endParaRPr lang="en-US" sz="2800" baseline="-25000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8863" y="3665537"/>
            <a:ext cx="3395137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029200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Gate Evaluation Model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Rent’s Rule and VLSI Complexity</a:t>
            </a:r>
          </a:p>
          <a:p>
            <a:r>
              <a:rPr lang="en-US" dirty="0" smtClean="0"/>
              <a:t>Central Processor</a:t>
            </a:r>
          </a:p>
          <a:p>
            <a:pPr lvl="1"/>
            <a:r>
              <a:rPr lang="en-US" dirty="0" smtClean="0"/>
              <a:t>Instruction Sharing</a:t>
            </a:r>
          </a:p>
          <a:p>
            <a:r>
              <a:rPr lang="en-US" dirty="0" smtClean="0"/>
              <a:t>Spatial Locality</a:t>
            </a:r>
          </a:p>
          <a:p>
            <a:pPr lvl="1"/>
            <a:r>
              <a:rPr lang="en-US" dirty="0" smtClean="0"/>
              <a:t>Description</a:t>
            </a:r>
          </a:p>
          <a:p>
            <a:pPr lvl="1"/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Instruction</a:t>
            </a:r>
          </a:p>
          <a:p>
            <a:pPr lvl="2"/>
            <a:r>
              <a:rPr lang="en-US" dirty="0" smtClean="0"/>
              <a:t>Wire sharing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Fully Banked Memory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Only activate path to leaf</a:t>
            </a:r>
          </a:p>
          <a:p>
            <a:r>
              <a:rPr lang="en-US" dirty="0" smtClean="0"/>
              <a:t>O(M</a:t>
            </a:r>
            <a:r>
              <a:rPr lang="en-US" baseline="30000" dirty="0" smtClean="0"/>
              <a:t>0.5</a:t>
            </a:r>
            <a:r>
              <a:rPr lang="en-US" dirty="0" smtClean="0"/>
              <a:t>) wire length</a:t>
            </a:r>
          </a:p>
          <a:p>
            <a:r>
              <a:rPr lang="en-US" dirty="0" smtClean="0"/>
              <a:t>Random access must send address</a:t>
            </a:r>
          </a:p>
          <a:p>
            <a:pPr lvl="1"/>
            <a:r>
              <a:rPr lang="en-US" dirty="0" smtClean="0"/>
              <a:t>O(M</a:t>
            </a:r>
            <a:r>
              <a:rPr lang="en-US" baseline="30000" dirty="0" smtClean="0"/>
              <a:t>0.5</a:t>
            </a:r>
            <a:r>
              <a:rPr lang="en-US" dirty="0" smtClean="0"/>
              <a:t>log(M))</a:t>
            </a:r>
          </a:p>
          <a:p>
            <a:r>
              <a:rPr lang="en-US" dirty="0" smtClean="0"/>
              <a:t>Sequential access avoid address per bit</a:t>
            </a:r>
          </a:p>
          <a:p>
            <a:pPr lvl="1"/>
            <a:r>
              <a:rPr lang="en-US" dirty="0" smtClean="0"/>
              <a:t>O(M</a:t>
            </a:r>
            <a:r>
              <a:rPr lang="en-US" baseline="30000" dirty="0" smtClean="0"/>
              <a:t>0.5</a:t>
            </a:r>
            <a:r>
              <a:rPr lang="en-US" dirty="0" smtClean="0"/>
              <a:t>)  per bit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76400"/>
            <a:ext cx="4572000" cy="4623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Central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114800"/>
          </a:xfrm>
        </p:spPr>
        <p:txBody>
          <a:bodyPr/>
          <a:lstStyle/>
          <a:p>
            <a:r>
              <a:rPr lang="en-US" dirty="0" smtClean="0"/>
              <a:t>Each instruction specifies source nodes </a:t>
            </a:r>
            <a:r>
              <a:rPr lang="en-US" dirty="0" smtClean="0">
                <a:sym typeface="Wingdings"/>
              </a:rPr>
              <a:t>so is </a:t>
            </a:r>
            <a:r>
              <a:rPr lang="en-US" dirty="0" err="1" smtClean="0"/>
              <a:t>O(log(N</a:t>
            </a:r>
            <a:r>
              <a:rPr lang="en-US" dirty="0" smtClean="0"/>
              <a:t>)) long</a:t>
            </a:r>
          </a:p>
          <a:p>
            <a:pPr lvl="1"/>
            <a:r>
              <a:rPr lang="en-US" dirty="0" smtClean="0"/>
              <a:t>O(N</a:t>
            </a:r>
            <a:r>
              <a:rPr lang="en-US" baseline="30000" dirty="0" smtClean="0"/>
              <a:t>1.5</a:t>
            </a:r>
            <a:r>
              <a:rPr lang="en-US" dirty="0" smtClean="0"/>
              <a:t>log</a:t>
            </a:r>
            <a:r>
              <a:rPr lang="en-US" baseline="30000" dirty="0" smtClean="0"/>
              <a:t>1.5</a:t>
            </a:r>
            <a:r>
              <a:rPr lang="en-US" dirty="0" smtClean="0"/>
              <a:t>(N))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/>
          <a:p>
            <a:r>
              <a:rPr lang="en-US" dirty="0" smtClean="0"/>
              <a:t>Read/write O(N) bits</a:t>
            </a:r>
          </a:p>
          <a:p>
            <a:pPr lvl="1"/>
            <a:r>
              <a:rPr lang="en-US" dirty="0" smtClean="0"/>
              <a:t>O(N</a:t>
            </a:r>
            <a:r>
              <a:rPr lang="en-US" baseline="30000" dirty="0" smtClean="0"/>
              <a:t>1.5</a:t>
            </a:r>
            <a:r>
              <a:rPr lang="en-US" dirty="0" smtClean="0"/>
              <a:t>log(N))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CCF6-5443-9347-BF09-BCFD741E866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673845"/>
            <a:ext cx="5099050" cy="3184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AC719-96E2-A344-9DAF-574C554FB9AD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Today</a:t>
            </a:r>
            <a:endParaRPr lang="en-US" dirty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8305800" cy="4114800"/>
          </a:xfrm>
        </p:spPr>
        <p:txBody>
          <a:bodyPr/>
          <a:lstStyle/>
          <a:p>
            <a:r>
              <a:rPr lang="en-US" sz="2800" dirty="0" smtClean="0">
                <a:ea typeface="ＭＳ Ｐゴシック" pitchFamily="-107" charset="-128"/>
                <a:cs typeface="ＭＳ Ｐゴシック" pitchFamily="-107" charset="-128"/>
              </a:rPr>
              <a:t>Motivation</a:t>
            </a:r>
          </a:p>
          <a:p>
            <a:pPr lvl="1"/>
            <a:r>
              <a:rPr lang="en-US" sz="2400" dirty="0" smtClean="0">
                <a:ea typeface="ＭＳ Ｐゴシック" pitchFamily="-107" charset="-128"/>
                <a:cs typeface="ＭＳ Ｐゴシック" pitchFamily="-107" charset="-128"/>
              </a:rPr>
              <a:t>Energy in programmable architectures</a:t>
            </a:r>
          </a:p>
          <a:p>
            <a:pPr lvl="1"/>
            <a:r>
              <a:rPr lang="en-US" sz="2400" dirty="0" smtClean="0"/>
              <a:t>Gate Evaluation Model</a:t>
            </a:r>
          </a:p>
          <a:p>
            <a:pPr lvl="1"/>
            <a:r>
              <a:rPr lang="en-US" sz="2400" dirty="0" smtClean="0"/>
              <a:t>Rent’s Rule and VLSI Complexity</a:t>
            </a:r>
          </a:p>
          <a:p>
            <a:pPr lvl="1"/>
            <a:r>
              <a:rPr lang="en-US" sz="2400" dirty="0" smtClean="0"/>
              <a:t>Central Processor</a:t>
            </a:r>
            <a:endParaRPr lang="en-US" sz="2400" dirty="0" smtClean="0"/>
          </a:p>
          <a:p>
            <a:pPr lvl="1"/>
            <a:r>
              <a:rPr lang="en-US" sz="2400" dirty="0" smtClean="0"/>
              <a:t>Spatial Locality</a:t>
            </a:r>
            <a:endParaRPr lang="en-US" sz="2400" dirty="0" smtClean="0"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Heterogeneous </a:t>
            </a:r>
            <a:r>
              <a:rPr lang="en-US" dirty="0" err="1" smtClean="0">
                <a:ea typeface="ＭＳ Ｐゴシック" pitchFamily="-107" charset="-128"/>
                <a:cs typeface="ＭＳ Ｐゴシック" pitchFamily="-107" charset="-128"/>
              </a:rPr>
              <a:t>multicontext</a:t>
            </a:r>
            <a:endParaRPr lang="en-US" dirty="0" smtClean="0">
              <a:ea typeface="ＭＳ Ｐゴシック" pitchFamily="-107" charset="-128"/>
              <a:cs typeface="ＭＳ Ｐゴシック" pitchFamily="-107" charset="-128"/>
            </a:endParaRPr>
          </a:p>
          <a:p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Issues and Concerns</a:t>
            </a:r>
          </a:p>
          <a:p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Project overview</a:t>
            </a:r>
            <a:endParaRPr lang="en-US" dirty="0">
              <a:ea typeface="ＭＳ Ｐゴシック" pitchFamily="-107" charset="-128"/>
              <a:cs typeface="ＭＳ Ｐゴシック" pitchFamily="-107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264275" y="0"/>
            <a:ext cx="2879725" cy="6248400"/>
            <a:chOff x="4080" y="96"/>
            <a:chExt cx="1814" cy="3936"/>
          </a:xfrm>
        </p:grpSpPr>
        <p:sp>
          <p:nvSpPr>
            <p:cNvPr id="64519" name="Text Box 6"/>
            <p:cNvSpPr txBox="1">
              <a:spLocks noChangeArrowheads="1"/>
            </p:cNvSpPr>
            <p:nvPr/>
          </p:nvSpPr>
          <p:spPr bwMode="auto">
            <a:xfrm>
              <a:off x="4080" y="96"/>
              <a:ext cx="155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>
                  <a:latin typeface="Arial" pitchFamily="-107" charset="0"/>
                  <a:ea typeface="Arial" pitchFamily="-107" charset="0"/>
                  <a:cs typeface="Arial" pitchFamily="-107" charset="0"/>
                </a:rPr>
                <a:t>Behavioral </a:t>
              </a:r>
            </a:p>
            <a:p>
              <a:pPr algn="ctr"/>
              <a:r>
                <a:rPr lang="en-US">
                  <a:latin typeface="Arial" pitchFamily="-107" charset="0"/>
                  <a:ea typeface="Arial" pitchFamily="-107" charset="0"/>
                  <a:cs typeface="Arial" pitchFamily="-107" charset="0"/>
                </a:rPr>
                <a:t>(C, MATLAB, …)</a:t>
              </a:r>
            </a:p>
          </p:txBody>
        </p:sp>
        <p:sp>
          <p:nvSpPr>
            <p:cNvPr id="64520" name="Text Box 7"/>
            <p:cNvSpPr txBox="1">
              <a:spLocks noChangeArrowheads="1"/>
            </p:cNvSpPr>
            <p:nvPr/>
          </p:nvSpPr>
          <p:spPr bwMode="auto">
            <a:xfrm>
              <a:off x="4512" y="1056"/>
              <a:ext cx="4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" pitchFamily="-107" charset="0"/>
                  <a:ea typeface="Arial" pitchFamily="-107" charset="0"/>
                  <a:cs typeface="Arial" pitchFamily="-107" charset="0"/>
                </a:rPr>
                <a:t>RTL</a:t>
              </a:r>
            </a:p>
          </p:txBody>
        </p:sp>
        <p:sp>
          <p:nvSpPr>
            <p:cNvPr id="64521" name="Text Box 8"/>
            <p:cNvSpPr txBox="1">
              <a:spLocks noChangeArrowheads="1"/>
            </p:cNvSpPr>
            <p:nvPr/>
          </p:nvSpPr>
          <p:spPr bwMode="auto">
            <a:xfrm>
              <a:off x="4224" y="2352"/>
              <a:ext cx="11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" pitchFamily="-107" charset="0"/>
                  <a:ea typeface="Arial" pitchFamily="-107" charset="0"/>
                  <a:cs typeface="Arial" pitchFamily="-107" charset="0"/>
                </a:rPr>
                <a:t>Gate Netlist</a:t>
              </a:r>
            </a:p>
          </p:txBody>
        </p:sp>
        <p:sp>
          <p:nvSpPr>
            <p:cNvPr id="64522" name="Text Box 9"/>
            <p:cNvSpPr txBox="1">
              <a:spLocks noChangeArrowheads="1"/>
            </p:cNvSpPr>
            <p:nvPr/>
          </p:nvSpPr>
          <p:spPr bwMode="auto">
            <a:xfrm>
              <a:off x="4416" y="3072"/>
              <a:ext cx="6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" pitchFamily="-107" charset="0"/>
                  <a:ea typeface="Arial" pitchFamily="-107" charset="0"/>
                  <a:cs typeface="Arial" pitchFamily="-107" charset="0"/>
                </a:rPr>
                <a:t>Layout</a:t>
              </a:r>
            </a:p>
          </p:txBody>
        </p:sp>
        <p:sp>
          <p:nvSpPr>
            <p:cNvPr id="64523" name="Line 10"/>
            <p:cNvSpPr>
              <a:spLocks noChangeShapeType="1"/>
            </p:cNvSpPr>
            <p:nvPr/>
          </p:nvSpPr>
          <p:spPr bwMode="auto">
            <a:xfrm>
              <a:off x="4704" y="672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4" name="Line 11"/>
            <p:cNvSpPr>
              <a:spLocks noChangeShapeType="1"/>
            </p:cNvSpPr>
            <p:nvPr/>
          </p:nvSpPr>
          <p:spPr bwMode="auto">
            <a:xfrm>
              <a:off x="4704" y="1344"/>
              <a:ext cx="0" cy="9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5" name="Line 12"/>
            <p:cNvSpPr>
              <a:spLocks noChangeShapeType="1"/>
            </p:cNvSpPr>
            <p:nvPr/>
          </p:nvSpPr>
          <p:spPr bwMode="auto">
            <a:xfrm>
              <a:off x="4704" y="2688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6" name="Line 13"/>
            <p:cNvSpPr>
              <a:spLocks noChangeShapeType="1"/>
            </p:cNvSpPr>
            <p:nvPr/>
          </p:nvSpPr>
          <p:spPr bwMode="auto">
            <a:xfrm>
              <a:off x="4704" y="3360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7" name="Text Box 14"/>
            <p:cNvSpPr txBox="1">
              <a:spLocks noChangeArrowheads="1"/>
            </p:cNvSpPr>
            <p:nvPr/>
          </p:nvSpPr>
          <p:spPr bwMode="auto">
            <a:xfrm>
              <a:off x="4416" y="3744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" pitchFamily="-107" charset="0"/>
                  <a:ea typeface="Arial" pitchFamily="-107" charset="0"/>
                  <a:cs typeface="Arial" pitchFamily="-107" charset="0"/>
                </a:rPr>
                <a:t>Masks</a:t>
              </a:r>
            </a:p>
          </p:txBody>
        </p:sp>
        <p:sp>
          <p:nvSpPr>
            <p:cNvPr id="64528" name="Text Box 15"/>
            <p:cNvSpPr txBox="1">
              <a:spLocks noChangeArrowheads="1"/>
            </p:cNvSpPr>
            <p:nvPr/>
          </p:nvSpPr>
          <p:spPr bwMode="auto">
            <a:xfrm>
              <a:off x="4790" y="631"/>
              <a:ext cx="99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Arial" pitchFamily="-107" charset="0"/>
                  <a:ea typeface="Arial" pitchFamily="-107" charset="0"/>
                  <a:cs typeface="Arial" pitchFamily="-107" charset="0"/>
                </a:rPr>
                <a:t>Arch. Select</a:t>
              </a:r>
            </a:p>
            <a:p>
              <a:r>
                <a:rPr lang="en-US" sz="2000" dirty="0">
                  <a:solidFill>
                    <a:srgbClr val="3333CC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rPr>
                <a:t>Schedule</a:t>
              </a:r>
            </a:p>
          </p:txBody>
        </p:sp>
        <p:sp>
          <p:nvSpPr>
            <p:cNvPr id="64529" name="Text Box 16"/>
            <p:cNvSpPr txBox="1">
              <a:spLocks noChangeArrowheads="1"/>
            </p:cNvSpPr>
            <p:nvPr/>
          </p:nvSpPr>
          <p:spPr bwMode="auto">
            <a:xfrm>
              <a:off x="4799" y="1296"/>
              <a:ext cx="9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Arial" pitchFamily="-107" charset="0"/>
                  <a:ea typeface="Arial" pitchFamily="-107" charset="0"/>
                  <a:cs typeface="Arial" pitchFamily="-107" charset="0"/>
                </a:rPr>
                <a:t>FSM assign</a:t>
              </a:r>
            </a:p>
          </p:txBody>
        </p:sp>
        <p:sp>
          <p:nvSpPr>
            <p:cNvPr id="64530" name="Text Box 17"/>
            <p:cNvSpPr txBox="1">
              <a:spLocks noChangeArrowheads="1"/>
            </p:cNvSpPr>
            <p:nvPr/>
          </p:nvSpPr>
          <p:spPr bwMode="auto">
            <a:xfrm>
              <a:off x="4800" y="1536"/>
              <a:ext cx="1094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Arial" pitchFamily="-107" charset="0"/>
                  <a:ea typeface="Arial" pitchFamily="-107" charset="0"/>
                  <a:cs typeface="Arial" pitchFamily="-107" charset="0"/>
                </a:rPr>
                <a:t>Two-level, </a:t>
              </a:r>
            </a:p>
            <a:p>
              <a:r>
                <a:rPr lang="en-US" sz="2000">
                  <a:latin typeface="Arial" pitchFamily="-107" charset="0"/>
                  <a:ea typeface="Arial" pitchFamily="-107" charset="0"/>
                  <a:cs typeface="Arial" pitchFamily="-107" charset="0"/>
                </a:rPr>
                <a:t>Multilevel opt.</a:t>
              </a:r>
            </a:p>
            <a:p>
              <a:r>
                <a:rPr lang="en-US" sz="2000">
                  <a:latin typeface="Arial" pitchFamily="-107" charset="0"/>
                  <a:ea typeface="Arial" pitchFamily="-107" charset="0"/>
                  <a:cs typeface="Arial" pitchFamily="-107" charset="0"/>
                </a:rPr>
                <a:t>Covering</a:t>
              </a:r>
            </a:p>
            <a:p>
              <a:r>
                <a:rPr lang="en-US" sz="2000">
                  <a:latin typeface="Arial" pitchFamily="-107" charset="0"/>
                  <a:ea typeface="Arial" pitchFamily="-107" charset="0"/>
                  <a:cs typeface="Arial" pitchFamily="-107" charset="0"/>
                </a:rPr>
                <a:t>Retiming</a:t>
              </a:r>
            </a:p>
          </p:txBody>
        </p:sp>
        <p:sp>
          <p:nvSpPr>
            <p:cNvPr id="64531" name="Text Box 18"/>
            <p:cNvSpPr txBox="1">
              <a:spLocks noChangeArrowheads="1"/>
            </p:cNvSpPr>
            <p:nvPr/>
          </p:nvSpPr>
          <p:spPr bwMode="auto">
            <a:xfrm>
              <a:off x="4838" y="2599"/>
              <a:ext cx="87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chemeClr val="accent2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rPr>
                <a:t>Placement</a:t>
              </a:r>
            </a:p>
            <a:p>
              <a:r>
                <a:rPr lang="en-US" sz="2000" dirty="0">
                  <a:solidFill>
                    <a:schemeClr val="accent2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rPr>
                <a:t>Routing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Central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114800"/>
          </a:xfrm>
        </p:spPr>
        <p:txBody>
          <a:bodyPr/>
          <a:lstStyle/>
          <a:p>
            <a:r>
              <a:rPr lang="en-US" dirty="0" smtClean="0"/>
              <a:t>Each instruction specifies source nodes </a:t>
            </a:r>
            <a:r>
              <a:rPr lang="en-US" dirty="0" smtClean="0">
                <a:sym typeface="Wingdings"/>
              </a:rPr>
              <a:t>so is </a:t>
            </a:r>
            <a:r>
              <a:rPr lang="en-US" dirty="0" err="1" smtClean="0"/>
              <a:t>O(log(N</a:t>
            </a:r>
            <a:r>
              <a:rPr lang="en-US" dirty="0" smtClean="0"/>
              <a:t>)) long</a:t>
            </a:r>
          </a:p>
          <a:p>
            <a:pPr lvl="1"/>
            <a:r>
              <a:rPr lang="en-US" dirty="0" smtClean="0"/>
              <a:t>O(N</a:t>
            </a:r>
            <a:r>
              <a:rPr lang="en-US" baseline="30000" dirty="0" smtClean="0"/>
              <a:t>1.5</a:t>
            </a:r>
            <a:r>
              <a:rPr lang="en-US" dirty="0" smtClean="0"/>
              <a:t>log</a:t>
            </a:r>
            <a:r>
              <a:rPr lang="en-US" baseline="30000" dirty="0" smtClean="0"/>
              <a:t>1.5</a:t>
            </a:r>
            <a:r>
              <a:rPr lang="en-US" dirty="0" smtClean="0"/>
              <a:t>(N))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114800"/>
          </a:xfrm>
        </p:spPr>
        <p:txBody>
          <a:bodyPr/>
          <a:lstStyle/>
          <a:p>
            <a:r>
              <a:rPr lang="en-US" dirty="0" smtClean="0"/>
              <a:t>Read/write O(N) bits</a:t>
            </a:r>
          </a:p>
          <a:p>
            <a:pPr lvl="1"/>
            <a:r>
              <a:rPr lang="en-US" dirty="0" smtClean="0"/>
              <a:t>O(N</a:t>
            </a:r>
            <a:r>
              <a:rPr lang="en-US" baseline="30000" dirty="0" smtClean="0"/>
              <a:t>1.5</a:t>
            </a:r>
            <a:r>
              <a:rPr lang="en-US" dirty="0" smtClean="0"/>
              <a:t>log(N))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CCF6-5443-9347-BF09-BCFD741E866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673845"/>
            <a:ext cx="5099050" cy="31841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77200" cy="1143000"/>
          </a:xfrm>
        </p:spPr>
        <p:txBody>
          <a:bodyPr/>
          <a:lstStyle/>
          <a:p>
            <a:r>
              <a:rPr lang="en-US" dirty="0" smtClean="0"/>
              <a:t>Problem 1: Description Locality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Assumption: </a:t>
            </a:r>
            <a:r>
              <a:rPr lang="en-US" dirty="0" smtClean="0"/>
              <a:t>Each instruction specifies source nodes </a:t>
            </a:r>
            <a:r>
              <a:rPr lang="en-US" dirty="0" smtClean="0">
                <a:sym typeface="Wingdings"/>
              </a:rPr>
              <a:t>so is </a:t>
            </a:r>
            <a:r>
              <a:rPr lang="en-US" dirty="0" err="1" smtClean="0"/>
              <a:t>O(log(N</a:t>
            </a:r>
            <a:r>
              <a:rPr lang="en-US" dirty="0" smtClean="0"/>
              <a:t>)) long</a:t>
            </a:r>
          </a:p>
          <a:p>
            <a:endParaRPr lang="en-US" dirty="0" smtClean="0"/>
          </a:p>
          <a:p>
            <a:r>
              <a:rPr lang="en-US" b="1" dirty="0" smtClean="0"/>
              <a:t>Challenge:</a:t>
            </a:r>
            <a:r>
              <a:rPr lang="en-US" dirty="0" smtClean="0"/>
              <a:t> Costs O(N </a:t>
            </a:r>
            <a:r>
              <a:rPr lang="en-US" dirty="0" err="1" smtClean="0"/>
              <a:t>log(N</a:t>
            </a:r>
            <a:r>
              <a:rPr lang="en-US" dirty="0" smtClean="0"/>
              <a:t>)) for description since can assume any input comes from anywhere</a:t>
            </a:r>
          </a:p>
          <a:p>
            <a:r>
              <a:rPr lang="en-US" b="1" dirty="0" smtClean="0"/>
              <a:t>Opportunity: </a:t>
            </a:r>
            <a:r>
              <a:rPr lang="en-US" dirty="0" smtClean="0"/>
              <a:t>exploit Rent locality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Spatial Locality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 smtClean="0"/>
              <a:t>If we place a circuit well, </a:t>
            </a:r>
          </a:p>
          <a:p>
            <a:pPr lvl="1"/>
            <a:r>
              <a:rPr lang="en-US" dirty="0" smtClean="0"/>
              <a:t>Most of the inputs can be “close”</a:t>
            </a:r>
          </a:p>
          <a:p>
            <a:r>
              <a:rPr lang="en-US" dirty="0" smtClean="0"/>
              <a:t>Use Rent’s Rule recursive bisection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4800" dirty="0" smtClean="0"/>
              <a:t>IO = </a:t>
            </a:r>
            <a:r>
              <a:rPr lang="en-US" sz="4800" dirty="0" err="1" smtClean="0"/>
              <a:t>c</a:t>
            </a:r>
            <a:r>
              <a:rPr lang="en-US" sz="4800" dirty="0" smtClean="0"/>
              <a:t> </a:t>
            </a:r>
            <a:r>
              <a:rPr lang="en-US" sz="4800" dirty="0" err="1" smtClean="0"/>
              <a:t>N</a:t>
            </a:r>
            <a:r>
              <a:rPr lang="en-US" sz="4800" baseline="30000" dirty="0" err="1" smtClean="0"/>
              <a:t>p</a:t>
            </a:r>
            <a:endParaRPr lang="en-US" sz="4800" baseline="30000" dirty="0" smtClean="0"/>
          </a:p>
          <a:p>
            <a:pPr lvl="1">
              <a:lnSpc>
                <a:spcPct val="90000"/>
              </a:lnSpc>
            </a:pPr>
            <a:r>
              <a:rPr lang="en-US" sz="3600" dirty="0" smtClean="0">
                <a:sym typeface="Symbol" pitchFamily="1" charset="2"/>
              </a:rPr>
              <a:t>p1 </a:t>
            </a:r>
            <a:r>
              <a:rPr lang="en-US" sz="3200" dirty="0" smtClean="0">
                <a:sym typeface="Symbol" pitchFamily="1" charset="2"/>
              </a:rPr>
              <a:t>means many</a:t>
            </a:r>
            <a:br>
              <a:rPr lang="en-US" sz="3200" dirty="0" smtClean="0">
                <a:sym typeface="Symbol" pitchFamily="1" charset="2"/>
              </a:rPr>
            </a:br>
            <a:r>
              <a:rPr lang="en-US" sz="3200" dirty="0" smtClean="0">
                <a:sym typeface="Symbol" pitchFamily="1" charset="2"/>
              </a:rPr>
              <a:t> inputs come from </a:t>
            </a:r>
            <a:br>
              <a:rPr lang="en-US" sz="3200" dirty="0" smtClean="0">
                <a:sym typeface="Symbol" pitchFamily="1" charset="2"/>
              </a:rPr>
            </a:br>
            <a:r>
              <a:rPr lang="en-US" sz="3200" dirty="0" smtClean="0">
                <a:sym typeface="Symbol" pitchFamily="1" charset="2"/>
              </a:rPr>
              <a:t> within a partition</a:t>
            </a:r>
            <a:endParaRPr lang="en-US" sz="3600" dirty="0" smtClean="0">
              <a:sym typeface="Symbol" pitchFamily="1" charset="2"/>
            </a:endParaRP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4" descr="recurse_bis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3975" y="4699362"/>
            <a:ext cx="4010025" cy="215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rent_io_local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44252"/>
            <a:ext cx="4800600" cy="107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Lemma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 err="1" smtClean="0"/>
              <a:t>p</a:t>
            </a:r>
            <a:r>
              <a:rPr lang="en-US" dirty="0" smtClean="0"/>
              <a:t>&lt;1.0, can describe computation with O(N) memory.</a:t>
            </a:r>
          </a:p>
          <a:p>
            <a:pPr lvl="1"/>
            <a:r>
              <a:rPr lang="en-US" dirty="0" smtClean="0"/>
              <a:t>If something close by, only need to use bits proportional to </a:t>
            </a:r>
            <a:r>
              <a:rPr lang="en-US" dirty="0" err="1" smtClean="0"/>
              <a:t>subtree</a:t>
            </a:r>
            <a:r>
              <a:rPr lang="en-US" dirty="0" smtClean="0"/>
              <a:t> height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4" descr="recurse_bis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038600"/>
            <a:ext cx="48482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Central Processor with Description Locality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419600" cy="4114800"/>
          </a:xfrm>
        </p:spPr>
        <p:txBody>
          <a:bodyPr/>
          <a:lstStyle/>
          <a:p>
            <a:r>
              <a:rPr lang="en-US" dirty="0" err="1" smtClean="0"/>
              <a:t>p</a:t>
            </a:r>
            <a:r>
              <a:rPr lang="en-US" dirty="0" smtClean="0"/>
              <a:t>&lt;1.0, total instruction bits are O(N)</a:t>
            </a:r>
          </a:p>
          <a:p>
            <a:pPr lvl="1"/>
            <a:r>
              <a:rPr lang="en-US" dirty="0" smtClean="0"/>
              <a:t>O(N</a:t>
            </a:r>
            <a:r>
              <a:rPr lang="en-US" baseline="30000" dirty="0" smtClean="0"/>
              <a:t>1.5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/>
          <a:p>
            <a:r>
              <a:rPr lang="en-US" dirty="0" smtClean="0"/>
              <a:t>Read/write O(N) bits</a:t>
            </a:r>
          </a:p>
          <a:p>
            <a:pPr lvl="1"/>
            <a:r>
              <a:rPr lang="en-US" dirty="0" smtClean="0"/>
              <a:t>O(N</a:t>
            </a:r>
            <a:r>
              <a:rPr lang="en-US" baseline="30000" dirty="0" smtClean="0"/>
              <a:t>1.5</a:t>
            </a:r>
            <a:r>
              <a:rPr lang="en-US" dirty="0" smtClean="0"/>
              <a:t>log(N))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CCF6-5443-9347-BF09-BCFD741E866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276600"/>
            <a:ext cx="5486400" cy="3344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657600"/>
            <a:ext cx="6985000" cy="28023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Central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419600" cy="4114800"/>
          </a:xfrm>
        </p:spPr>
        <p:txBody>
          <a:bodyPr/>
          <a:lstStyle/>
          <a:p>
            <a:r>
              <a:rPr lang="en-US" dirty="0" smtClean="0"/>
              <a:t>Total instruction bits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Read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bits</a:t>
            </a:r>
            <a:endParaRPr lang="en-US" baseline="-25000" dirty="0" smtClean="0"/>
          </a:p>
          <a:p>
            <a:pPr lvl="1">
              <a:buFont typeface="Courier New"/>
              <a:buChar char="o"/>
            </a:pPr>
            <a:r>
              <a:rPr lang="en-US" dirty="0" smtClean="0"/>
              <a:t>From memory of size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bits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114800" cy="4114800"/>
          </a:xfrm>
        </p:spPr>
        <p:txBody>
          <a:bodyPr/>
          <a:lstStyle/>
          <a:p>
            <a:r>
              <a:rPr lang="en-US" dirty="0" smtClean="0"/>
              <a:t>Read/write bits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5 N bits (for 4-LUT)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From memory of size 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CCF6-5443-9347-BF09-BCFD741E866B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219200" y="3124200"/>
          <a:ext cx="2852738" cy="835025"/>
        </p:xfrm>
        <a:graphic>
          <a:graphicData uri="http://schemas.openxmlformats.org/presentationml/2006/ole">
            <p:oleObj spid="_x0000_s135170" name="Equation" r:id="rId4" imgW="1346200" imgH="393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4697631"/>
            <a:ext cx="5384800" cy="21603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Central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419600" cy="4114800"/>
          </a:xfrm>
        </p:spPr>
        <p:txBody>
          <a:bodyPr/>
          <a:lstStyle/>
          <a:p>
            <a:r>
              <a:rPr lang="en-US" dirty="0" smtClean="0"/>
              <a:t>Total instruction bits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Read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bits</a:t>
            </a:r>
            <a:endParaRPr lang="en-US" baseline="-25000" dirty="0" smtClean="0"/>
          </a:p>
          <a:p>
            <a:pPr lvl="1">
              <a:buFont typeface="Courier New"/>
              <a:buChar char="o"/>
            </a:pPr>
            <a:r>
              <a:rPr lang="en-US" dirty="0" err="1" smtClean="0"/>
              <a:t>I</a:t>
            </a:r>
            <a:r>
              <a:rPr lang="en-US" baseline="-25000" dirty="0" err="1" smtClean="0"/>
              <a:t>bits</a:t>
            </a:r>
            <a:r>
              <a:rPr lang="en-US" dirty="0" smtClean="0"/>
              <a:t>-bit Memory</a:t>
            </a:r>
          </a:p>
          <a:p>
            <a:pPr lvl="1">
              <a:buFont typeface="Courier New"/>
              <a:buChar char="o"/>
            </a:pPr>
            <a:endParaRPr lang="en-US" dirty="0" smtClean="0"/>
          </a:p>
          <a:p>
            <a:pPr lvl="1">
              <a:buFont typeface="Courier New"/>
              <a:buChar char="o"/>
            </a:pPr>
            <a:endParaRPr lang="en-US" dirty="0" smtClean="0"/>
          </a:p>
          <a:p>
            <a:pPr lvl="1">
              <a:buFont typeface="Courier New"/>
              <a:buChar char="o"/>
            </a:pPr>
            <a:endParaRPr lang="en-US" dirty="0" smtClean="0"/>
          </a:p>
          <a:p>
            <a:pPr lvl="1">
              <a:buFont typeface="Courier New"/>
              <a:buChar char="o"/>
            </a:pPr>
            <a:r>
              <a:rPr lang="en-US" dirty="0" err="1" smtClean="0"/>
              <a:t>p</a:t>
            </a:r>
            <a:r>
              <a:rPr lang="en-US" dirty="0" smtClean="0"/>
              <a:t>=0.7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~N×(16+27)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/>
          <a:p>
            <a:r>
              <a:rPr lang="en-US" dirty="0" smtClean="0"/>
              <a:t>Read/write O(N) bits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5 N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N-bit memory</a:t>
            </a:r>
          </a:p>
          <a:p>
            <a:pPr lvl="1">
              <a:buFont typeface="Courier New"/>
              <a:buChar char="o"/>
            </a:pPr>
            <a:endParaRPr lang="en-US" dirty="0" smtClean="0"/>
          </a:p>
          <a:p>
            <a:pPr lvl="1">
              <a:buFont typeface="Courier New"/>
              <a:buChar char="o"/>
            </a:pPr>
            <a:endParaRPr lang="en-US" dirty="0" smtClean="0"/>
          </a:p>
          <a:p>
            <a:pPr lvl="1">
              <a:buFont typeface="Courier New"/>
              <a:buChar char="o"/>
            </a:pPr>
            <a:r>
              <a:rPr lang="en-US" dirty="0" err="1" smtClean="0"/>
              <a:t>Imem</a:t>
            </a:r>
            <a:r>
              <a:rPr lang="en-US" dirty="0" smtClean="0"/>
              <a:t> 43× larger</a:t>
            </a:r>
          </a:p>
          <a:p>
            <a:pPr lvl="1">
              <a:buFont typeface="Courier New"/>
              <a:buChar char="o"/>
            </a:pPr>
            <a:r>
              <a:rPr lang="en-US" dirty="0" smtClean="0"/>
              <a:t>43/5~8× more reads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CCF6-5443-9347-BF09-BCFD741E866B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1219200" y="3429000"/>
          <a:ext cx="2852738" cy="835025"/>
        </p:xfrm>
        <a:graphic>
          <a:graphicData uri="http://schemas.openxmlformats.org/presentationml/2006/ole">
            <p:oleObj spid="_x0000_s136194" name="Equation" r:id="rId4" imgW="1346200" imgH="393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2: Instruction Sharing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Problem: </a:t>
            </a:r>
            <a:r>
              <a:rPr lang="en-US" dirty="0" smtClean="0"/>
              <a:t>absolutely, instruction energy dominates data energy</a:t>
            </a:r>
          </a:p>
          <a:p>
            <a:r>
              <a:rPr lang="en-US" b="1" dirty="0" smtClean="0"/>
              <a:t>Assumption: </a:t>
            </a:r>
            <a:r>
              <a:rPr lang="en-US" dirty="0" smtClean="0"/>
              <a:t>every bit operator needs its own unique instruction</a:t>
            </a:r>
          </a:p>
          <a:p>
            <a:r>
              <a:rPr lang="en-US" b="1" dirty="0" smtClean="0"/>
              <a:t>Opportunity: </a:t>
            </a:r>
            <a:r>
              <a:rPr lang="en-US" dirty="0" smtClean="0"/>
              <a:t>share instructions across operators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CCF6-5443-9347-BF09-BCFD741E866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Reuse—</a:t>
            </a:r>
            <a:r>
              <a:rPr lang="en-US" b="1" dirty="0" smtClean="0"/>
              <a:t>share</a:t>
            </a:r>
            <a:r>
              <a:rPr lang="en-US" dirty="0" smtClean="0"/>
              <a:t>—instructions  across different data </a:t>
            </a:r>
          </a:p>
          <a:p>
            <a:pPr lvl="1"/>
            <a:r>
              <a:rPr lang="en-US" dirty="0" smtClean="0"/>
              <a:t>Instructions not necessarily grow as N</a:t>
            </a:r>
          </a:p>
          <a:p>
            <a:r>
              <a:rPr lang="en-US" dirty="0" smtClean="0"/>
              <a:t>Example: Image or Graph</a:t>
            </a:r>
          </a:p>
          <a:p>
            <a:pPr lvl="1"/>
            <a:r>
              <a:rPr lang="en-US" dirty="0" smtClean="0"/>
              <a:t>Fixed work per node</a:t>
            </a:r>
          </a:p>
          <a:p>
            <a:pPr lvl="1"/>
            <a:r>
              <a:rPr lang="en-US" dirty="0" smtClean="0"/>
              <a:t>Variable number of nodes</a:t>
            </a:r>
          </a:p>
          <a:p>
            <a:r>
              <a:rPr lang="en-US" dirty="0" smtClean="0"/>
              <a:t>Let I = number of unique instructions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4ADC-FACE-CE4F-817A-253F1E8A8A3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Image Processing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447800"/>
            <a:ext cx="7962900" cy="4898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5410200"/>
          </a:xfrm>
        </p:spPr>
        <p:txBody>
          <a:bodyPr/>
          <a:lstStyle/>
          <a:p>
            <a:r>
              <a:rPr lang="en-US" dirty="0" smtClean="0"/>
              <a:t>What should an energy-efficient programmable </a:t>
            </a:r>
            <a:br>
              <a:rPr lang="en-US" dirty="0" smtClean="0"/>
            </a:br>
            <a:r>
              <a:rPr lang="en-US" dirty="0" smtClean="0"/>
              <a:t>substrate look like?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Importance: </a:t>
            </a:r>
          </a:p>
          <a:p>
            <a:pPr lvl="1"/>
            <a:r>
              <a:rPr lang="en-US" dirty="0" smtClean="0"/>
              <a:t>Computation/chip </a:t>
            </a:r>
            <a:br>
              <a:rPr lang="en-US" dirty="0" smtClean="0"/>
            </a:br>
            <a:r>
              <a:rPr lang="en-US" dirty="0" smtClean="0"/>
              <a:t>limited by </a:t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dirty="0" smtClean="0">
                <a:solidFill>
                  <a:srgbClr val="0000FF"/>
                </a:solidFill>
              </a:rPr>
              <a:t>energy-density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not</a:t>
            </a:r>
            <a:r>
              <a:rPr lang="en-US" dirty="0" smtClean="0"/>
              <a:t> transistor capacity </a:t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dark silicon</a:t>
            </a:r>
            <a:endParaRPr lang="en-US" dirty="0" smtClean="0"/>
          </a:p>
          <a:p>
            <a:pPr lvl="1"/>
            <a:r>
              <a:rPr lang="en-US" dirty="0" smtClean="0"/>
              <a:t>Energy efficiency determines battery life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8" name="Group 9"/>
          <p:cNvGrpSpPr/>
          <p:nvPr/>
        </p:nvGrpSpPr>
        <p:grpSpPr>
          <a:xfrm>
            <a:off x="4517141" y="2057400"/>
            <a:ext cx="4626859" cy="3615898"/>
            <a:chOff x="4517141" y="2057400"/>
            <a:chExt cx="4626859" cy="361589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17141" y="2057400"/>
              <a:ext cx="4626859" cy="2935162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029200" y="5257800"/>
              <a:ext cx="41148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u="sng" dirty="0" smtClean="0"/>
                <a:t>The Future of Computing Performance: Game Over or Next Level?</a:t>
              </a:r>
            </a:p>
            <a:p>
              <a:r>
                <a:rPr lang="en-US" sz="1050" dirty="0" smtClean="0"/>
                <a:t>National Academy Press, 2011</a:t>
              </a:r>
              <a:endParaRPr lang="en-US" sz="105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953000" y="2209800"/>
            <a:ext cx="1085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W/cm</a:t>
            </a:r>
            <a:r>
              <a:rPr lang="en-US" baseline="30000" dirty="0" smtClean="0">
                <a:latin typeface="+mn-lt"/>
              </a:rPr>
              <a:t>2</a:t>
            </a:r>
            <a:endParaRPr lang="en-US" baseline="30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1676400"/>
            <a:ext cx="6762098" cy="4933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Impact of Looping (I) (</a:t>
            </a:r>
            <a:r>
              <a:rPr lang="en-US" dirty="0" err="1" smtClean="0"/>
              <a:t>p</a:t>
            </a:r>
            <a:r>
              <a:rPr lang="en-US" dirty="0" smtClean="0"/>
              <a:t>=0.7)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29000" y="2438400"/>
            <a:ext cx="2423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C8C0D"/>
                </a:solidFill>
                <a:latin typeface="+mn-lt"/>
              </a:rPr>
              <a:t>Processor I≤128</a:t>
            </a:r>
            <a:endParaRPr lang="en-US" dirty="0">
              <a:solidFill>
                <a:srgbClr val="FC8C0D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1219200"/>
            <a:ext cx="5162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Energy Ratio to Processor W=1, I=N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676400"/>
            <a:ext cx="6743700" cy="4925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Impact of Looping (I) (</a:t>
            </a:r>
            <a:r>
              <a:rPr lang="en-US" dirty="0" err="1" smtClean="0"/>
              <a:t>p</a:t>
            </a:r>
            <a:r>
              <a:rPr lang="en-US" dirty="0" smtClean="0"/>
              <a:t>=0.7)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33800" y="2438400"/>
            <a:ext cx="2423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C8C0D"/>
                </a:solidFill>
                <a:latin typeface="+mn-lt"/>
              </a:rPr>
              <a:t>Processor I≤128</a:t>
            </a:r>
            <a:endParaRPr lang="en-US" dirty="0">
              <a:solidFill>
                <a:srgbClr val="FC8C0D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4419600"/>
            <a:ext cx="2511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C8C0D"/>
                </a:solidFill>
                <a:latin typeface="+mn-lt"/>
              </a:rPr>
              <a:t>Data energy only</a:t>
            </a:r>
            <a:endParaRPr lang="en-US" dirty="0">
              <a:solidFill>
                <a:srgbClr val="FC8C0D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219200"/>
            <a:ext cx="5162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Energy Ratio to Processor W=1, I=N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Word 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77200" cy="4114800"/>
          </a:xfrm>
        </p:spPr>
        <p:txBody>
          <a:bodyPr/>
          <a:lstStyle/>
          <a:p>
            <a:r>
              <a:rPr lang="en-US" dirty="0" smtClean="0"/>
              <a:t>Use same instruction across a set of bits</a:t>
            </a:r>
          </a:p>
          <a:p>
            <a:r>
              <a:rPr lang="en-US" dirty="0" smtClean="0"/>
              <a:t>Let W=SIMD Word width</a:t>
            </a:r>
          </a:p>
          <a:p>
            <a:pPr lvl="1"/>
            <a:r>
              <a:rPr lang="en-US" dirty="0" smtClean="0"/>
              <a:t>E.g., 4b add </a:t>
            </a:r>
          </a:p>
          <a:p>
            <a:pPr lvl="2"/>
            <a:r>
              <a:rPr lang="en-US" dirty="0" smtClean="0"/>
              <a:t>Share instruction bits</a:t>
            </a:r>
          </a:p>
          <a:p>
            <a:pPr lvl="2"/>
            <a:r>
              <a:rPr lang="en-US" dirty="0" smtClean="0"/>
              <a:t>Share source/destination address bits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6" name="Group 384"/>
          <p:cNvGrpSpPr/>
          <p:nvPr/>
        </p:nvGrpSpPr>
        <p:grpSpPr>
          <a:xfrm>
            <a:off x="5105400" y="4267200"/>
            <a:ext cx="3733800" cy="2058194"/>
            <a:chOff x="2743200" y="4495800"/>
            <a:chExt cx="3733800" cy="2058194"/>
          </a:xfrm>
        </p:grpSpPr>
        <p:cxnSp>
          <p:nvCxnSpPr>
            <p:cNvPr id="372" name="Straight Connector 371"/>
            <p:cNvCxnSpPr/>
            <p:nvPr/>
          </p:nvCxnSpPr>
          <p:spPr bwMode="auto">
            <a:xfrm rot="10800000">
              <a:off x="6019800" y="6019800"/>
              <a:ext cx="457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0" name="Straight Connector 229"/>
            <p:cNvCxnSpPr/>
            <p:nvPr/>
          </p:nvCxnSpPr>
          <p:spPr bwMode="auto">
            <a:xfrm rot="5400000">
              <a:off x="3714750" y="5200650"/>
              <a:ext cx="1905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1" name="Straight Connector 230"/>
            <p:cNvCxnSpPr/>
            <p:nvPr/>
          </p:nvCxnSpPr>
          <p:spPr bwMode="auto">
            <a:xfrm rot="5400000">
              <a:off x="3581400" y="5180806"/>
              <a:ext cx="3040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2" name="Straight Connector 231"/>
            <p:cNvCxnSpPr/>
            <p:nvPr/>
          </p:nvCxnSpPr>
          <p:spPr bwMode="auto">
            <a:xfrm rot="5400000">
              <a:off x="3467100" y="5142706"/>
              <a:ext cx="3802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3" name="Straight Connector 232"/>
            <p:cNvCxnSpPr/>
            <p:nvPr/>
          </p:nvCxnSpPr>
          <p:spPr bwMode="auto">
            <a:xfrm rot="5400000">
              <a:off x="3352800" y="5104606"/>
              <a:ext cx="4564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4" name="Straight Connector 233"/>
            <p:cNvCxnSpPr/>
            <p:nvPr/>
          </p:nvCxnSpPr>
          <p:spPr bwMode="auto">
            <a:xfrm rot="5400000">
              <a:off x="3238500" y="5066506"/>
              <a:ext cx="5326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5" name="Straight Connector 234"/>
            <p:cNvCxnSpPr/>
            <p:nvPr/>
          </p:nvCxnSpPr>
          <p:spPr bwMode="auto">
            <a:xfrm rot="5400000">
              <a:off x="3124200" y="5028406"/>
              <a:ext cx="6088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6" name="Straight Connector 235"/>
            <p:cNvCxnSpPr/>
            <p:nvPr/>
          </p:nvCxnSpPr>
          <p:spPr bwMode="auto">
            <a:xfrm rot="5400000">
              <a:off x="3009900" y="4990306"/>
              <a:ext cx="6850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7" name="Straight Connector 236"/>
            <p:cNvCxnSpPr/>
            <p:nvPr/>
          </p:nvCxnSpPr>
          <p:spPr bwMode="auto">
            <a:xfrm rot="5400000">
              <a:off x="2895600" y="4952206"/>
              <a:ext cx="7612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8" name="Manual Operation 237"/>
            <p:cNvSpPr/>
            <p:nvPr/>
          </p:nvSpPr>
          <p:spPr bwMode="auto">
            <a:xfrm>
              <a:off x="3200400" y="5257800"/>
              <a:ext cx="685800" cy="152400"/>
            </a:xfrm>
            <a:prstGeom prst="flowChartManualOperation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7" name="Group 145"/>
            <p:cNvGrpSpPr/>
            <p:nvPr/>
          </p:nvGrpSpPr>
          <p:grpSpPr>
            <a:xfrm>
              <a:off x="2743200" y="4495800"/>
              <a:ext cx="76200" cy="609600"/>
              <a:chOff x="533400" y="4191000"/>
              <a:chExt cx="76200" cy="609600"/>
            </a:xfrm>
          </p:grpSpPr>
          <p:grpSp>
            <p:nvGrpSpPr>
              <p:cNvPr id="8" name="Group 147"/>
              <p:cNvGrpSpPr/>
              <p:nvPr/>
            </p:nvGrpSpPr>
            <p:grpSpPr>
              <a:xfrm>
                <a:off x="533400" y="4191000"/>
                <a:ext cx="76200" cy="304800"/>
                <a:chOff x="533400" y="4191000"/>
                <a:chExt cx="76200" cy="304800"/>
              </a:xfrm>
            </p:grpSpPr>
            <p:sp>
              <p:nvSpPr>
                <p:cNvPr id="154" name="Rectangle 153"/>
                <p:cNvSpPr/>
                <p:nvPr/>
              </p:nvSpPr>
              <p:spPr bwMode="auto">
                <a:xfrm>
                  <a:off x="533400" y="41910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 bwMode="auto">
                <a:xfrm>
                  <a:off x="533400" y="42672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156" name="Rectangle 155"/>
                <p:cNvSpPr/>
                <p:nvPr/>
              </p:nvSpPr>
              <p:spPr bwMode="auto">
                <a:xfrm>
                  <a:off x="533400" y="43434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157" name="Rectangle 156"/>
                <p:cNvSpPr/>
                <p:nvPr/>
              </p:nvSpPr>
              <p:spPr bwMode="auto">
                <a:xfrm>
                  <a:off x="533400" y="44196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</p:grpSp>
          <p:grpSp>
            <p:nvGrpSpPr>
              <p:cNvPr id="9" name="Group 148"/>
              <p:cNvGrpSpPr/>
              <p:nvPr/>
            </p:nvGrpSpPr>
            <p:grpSpPr>
              <a:xfrm>
                <a:off x="533400" y="4495800"/>
                <a:ext cx="76200" cy="304800"/>
                <a:chOff x="533400" y="4191000"/>
                <a:chExt cx="76200" cy="304800"/>
              </a:xfrm>
            </p:grpSpPr>
            <p:sp>
              <p:nvSpPr>
                <p:cNvPr id="150" name="Rectangle 149"/>
                <p:cNvSpPr/>
                <p:nvPr/>
              </p:nvSpPr>
              <p:spPr bwMode="auto">
                <a:xfrm>
                  <a:off x="533400" y="41910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 bwMode="auto">
                <a:xfrm>
                  <a:off x="533400" y="42672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152" name="Rectangle 151"/>
                <p:cNvSpPr/>
                <p:nvPr/>
              </p:nvSpPr>
              <p:spPr bwMode="auto">
                <a:xfrm>
                  <a:off x="533400" y="43434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 bwMode="auto">
                <a:xfrm>
                  <a:off x="533400" y="44196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</p:grpSp>
        </p:grpSp>
        <p:cxnSp>
          <p:nvCxnSpPr>
            <p:cNvPr id="250" name="Straight Connector 249"/>
            <p:cNvCxnSpPr/>
            <p:nvPr/>
          </p:nvCxnSpPr>
          <p:spPr bwMode="auto">
            <a:xfrm rot="10800000" flipH="1" flipV="1">
              <a:off x="4570412" y="5105400"/>
              <a:ext cx="1588" cy="4191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1" name="Straight Connector 250"/>
            <p:cNvCxnSpPr/>
            <p:nvPr/>
          </p:nvCxnSpPr>
          <p:spPr bwMode="auto">
            <a:xfrm rot="5400000">
              <a:off x="4229100" y="5295106"/>
              <a:ext cx="5326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2" name="Straight Connector 251"/>
            <p:cNvCxnSpPr/>
            <p:nvPr/>
          </p:nvCxnSpPr>
          <p:spPr bwMode="auto">
            <a:xfrm rot="5400000">
              <a:off x="4114800" y="5257006"/>
              <a:ext cx="6088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3" name="Straight Connector 252"/>
            <p:cNvCxnSpPr/>
            <p:nvPr/>
          </p:nvCxnSpPr>
          <p:spPr bwMode="auto">
            <a:xfrm rot="5400000">
              <a:off x="4000500" y="5218906"/>
              <a:ext cx="6850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4" name="Straight Connector 253"/>
            <p:cNvCxnSpPr/>
            <p:nvPr/>
          </p:nvCxnSpPr>
          <p:spPr bwMode="auto">
            <a:xfrm rot="5400000">
              <a:off x="3886200" y="5180806"/>
              <a:ext cx="7612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5" name="Straight Connector 254"/>
            <p:cNvCxnSpPr/>
            <p:nvPr/>
          </p:nvCxnSpPr>
          <p:spPr bwMode="auto">
            <a:xfrm rot="5400000">
              <a:off x="3771900" y="5142706"/>
              <a:ext cx="8374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6" name="Straight Connector 255"/>
            <p:cNvCxnSpPr/>
            <p:nvPr/>
          </p:nvCxnSpPr>
          <p:spPr bwMode="auto">
            <a:xfrm rot="5400000">
              <a:off x="3657600" y="5104606"/>
              <a:ext cx="9136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7" name="Straight Connector 256"/>
            <p:cNvCxnSpPr/>
            <p:nvPr/>
          </p:nvCxnSpPr>
          <p:spPr bwMode="auto">
            <a:xfrm rot="5400000">
              <a:off x="3543300" y="5066506"/>
              <a:ext cx="9898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8" name="Manual Operation 257"/>
            <p:cNvSpPr/>
            <p:nvPr/>
          </p:nvSpPr>
          <p:spPr bwMode="auto">
            <a:xfrm>
              <a:off x="3962400" y="5486400"/>
              <a:ext cx="685800" cy="152400"/>
            </a:xfrm>
            <a:prstGeom prst="flowChartManualOperation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260" name="Straight Connector 259"/>
            <p:cNvCxnSpPr/>
            <p:nvPr/>
          </p:nvCxnSpPr>
          <p:spPr bwMode="auto">
            <a:xfrm rot="5400000">
              <a:off x="5010150" y="5429250"/>
              <a:ext cx="6477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1" name="Straight Connector 260"/>
            <p:cNvCxnSpPr/>
            <p:nvPr/>
          </p:nvCxnSpPr>
          <p:spPr bwMode="auto">
            <a:xfrm rot="5400000">
              <a:off x="4876800" y="5409406"/>
              <a:ext cx="7612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2" name="Straight Connector 261"/>
            <p:cNvCxnSpPr/>
            <p:nvPr/>
          </p:nvCxnSpPr>
          <p:spPr bwMode="auto">
            <a:xfrm rot="5400000">
              <a:off x="4762500" y="5371306"/>
              <a:ext cx="8374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3" name="Straight Connector 262"/>
            <p:cNvCxnSpPr/>
            <p:nvPr/>
          </p:nvCxnSpPr>
          <p:spPr bwMode="auto">
            <a:xfrm rot="5400000">
              <a:off x="4648200" y="5333206"/>
              <a:ext cx="9136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4" name="Straight Connector 263"/>
            <p:cNvCxnSpPr/>
            <p:nvPr/>
          </p:nvCxnSpPr>
          <p:spPr bwMode="auto">
            <a:xfrm rot="5400000">
              <a:off x="4533900" y="5295106"/>
              <a:ext cx="9898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5" name="Straight Connector 264"/>
            <p:cNvCxnSpPr/>
            <p:nvPr/>
          </p:nvCxnSpPr>
          <p:spPr bwMode="auto">
            <a:xfrm rot="5400000">
              <a:off x="4419600" y="5257006"/>
              <a:ext cx="10660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6" name="Straight Connector 265"/>
            <p:cNvCxnSpPr/>
            <p:nvPr/>
          </p:nvCxnSpPr>
          <p:spPr bwMode="auto">
            <a:xfrm rot="5400000">
              <a:off x="4305300" y="5218906"/>
              <a:ext cx="11422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7" name="Straight Connector 266"/>
            <p:cNvCxnSpPr/>
            <p:nvPr/>
          </p:nvCxnSpPr>
          <p:spPr bwMode="auto">
            <a:xfrm rot="5400000">
              <a:off x="4191000" y="5180806"/>
              <a:ext cx="12184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8" name="Manual Operation 267"/>
            <p:cNvSpPr/>
            <p:nvPr/>
          </p:nvSpPr>
          <p:spPr bwMode="auto">
            <a:xfrm>
              <a:off x="4724400" y="5715000"/>
              <a:ext cx="685800" cy="152400"/>
            </a:xfrm>
            <a:prstGeom prst="flowChartManualOperation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270" name="Straight Connector 269"/>
            <p:cNvCxnSpPr/>
            <p:nvPr/>
          </p:nvCxnSpPr>
          <p:spPr bwMode="auto">
            <a:xfrm rot="5400000">
              <a:off x="5657850" y="5543550"/>
              <a:ext cx="8763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1" name="Straight Connector 270"/>
            <p:cNvCxnSpPr/>
            <p:nvPr/>
          </p:nvCxnSpPr>
          <p:spPr bwMode="auto">
            <a:xfrm rot="5400000">
              <a:off x="5524500" y="5523706"/>
              <a:ext cx="9898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2" name="Straight Connector 271"/>
            <p:cNvCxnSpPr/>
            <p:nvPr/>
          </p:nvCxnSpPr>
          <p:spPr bwMode="auto">
            <a:xfrm rot="5400000">
              <a:off x="5410200" y="5485606"/>
              <a:ext cx="10660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3" name="Straight Connector 272"/>
            <p:cNvCxnSpPr/>
            <p:nvPr/>
          </p:nvCxnSpPr>
          <p:spPr bwMode="auto">
            <a:xfrm rot="5400000">
              <a:off x="5295900" y="5447506"/>
              <a:ext cx="11422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4" name="Straight Connector 273"/>
            <p:cNvCxnSpPr/>
            <p:nvPr/>
          </p:nvCxnSpPr>
          <p:spPr bwMode="auto">
            <a:xfrm rot="5400000">
              <a:off x="5181600" y="5409406"/>
              <a:ext cx="12184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5" name="Straight Connector 274"/>
            <p:cNvCxnSpPr/>
            <p:nvPr/>
          </p:nvCxnSpPr>
          <p:spPr bwMode="auto">
            <a:xfrm rot="5400000">
              <a:off x="5067300" y="5371306"/>
              <a:ext cx="12946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6" name="Straight Connector 275"/>
            <p:cNvCxnSpPr/>
            <p:nvPr/>
          </p:nvCxnSpPr>
          <p:spPr bwMode="auto">
            <a:xfrm rot="5400000">
              <a:off x="4953000" y="5333206"/>
              <a:ext cx="13708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7" name="Straight Connector 276"/>
            <p:cNvCxnSpPr/>
            <p:nvPr/>
          </p:nvCxnSpPr>
          <p:spPr bwMode="auto">
            <a:xfrm rot="5400000">
              <a:off x="4838700" y="5295106"/>
              <a:ext cx="14470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8" name="Manual Operation 277"/>
            <p:cNvSpPr/>
            <p:nvPr/>
          </p:nvSpPr>
          <p:spPr bwMode="auto">
            <a:xfrm>
              <a:off x="5486400" y="5943600"/>
              <a:ext cx="685800" cy="152400"/>
            </a:xfrm>
            <a:prstGeom prst="flowChartManualOperation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cxnSp>
          <p:nvCxnSpPr>
            <p:cNvPr id="159" name="Straight Connector 158"/>
            <p:cNvCxnSpPr/>
            <p:nvPr/>
          </p:nvCxnSpPr>
          <p:spPr bwMode="auto">
            <a:xfrm flipV="1">
              <a:off x="2743200" y="4648200"/>
              <a:ext cx="2895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0" name="Straight Connector 159"/>
            <p:cNvCxnSpPr/>
            <p:nvPr/>
          </p:nvCxnSpPr>
          <p:spPr bwMode="auto">
            <a:xfrm flipV="1">
              <a:off x="2743200" y="4724400"/>
              <a:ext cx="2971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1" name="Straight Connector 160"/>
            <p:cNvCxnSpPr/>
            <p:nvPr/>
          </p:nvCxnSpPr>
          <p:spPr bwMode="auto">
            <a:xfrm flipV="1">
              <a:off x="2743200" y="4800600"/>
              <a:ext cx="3048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/>
            <p:cNvCxnSpPr/>
            <p:nvPr/>
          </p:nvCxnSpPr>
          <p:spPr bwMode="auto">
            <a:xfrm flipV="1">
              <a:off x="2743200" y="4876800"/>
              <a:ext cx="3124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/>
            <p:cNvCxnSpPr/>
            <p:nvPr/>
          </p:nvCxnSpPr>
          <p:spPr bwMode="auto">
            <a:xfrm flipV="1">
              <a:off x="2743200" y="4953000"/>
              <a:ext cx="3200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4" name="Straight Connector 163"/>
            <p:cNvCxnSpPr/>
            <p:nvPr/>
          </p:nvCxnSpPr>
          <p:spPr bwMode="auto">
            <a:xfrm flipV="1">
              <a:off x="2743200" y="5029200"/>
              <a:ext cx="3276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Straight Connector 164"/>
            <p:cNvCxnSpPr/>
            <p:nvPr/>
          </p:nvCxnSpPr>
          <p:spPr bwMode="auto">
            <a:xfrm rot="5400000" flipH="1" flipV="1">
              <a:off x="4418806" y="3429794"/>
              <a:ext cx="1588" cy="3352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0" name="Straight Connector 279"/>
            <p:cNvCxnSpPr/>
            <p:nvPr/>
          </p:nvCxnSpPr>
          <p:spPr bwMode="auto">
            <a:xfrm flipV="1">
              <a:off x="2743200" y="4572000"/>
              <a:ext cx="2819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1" name="Straight Connector 340"/>
            <p:cNvCxnSpPr/>
            <p:nvPr/>
          </p:nvCxnSpPr>
          <p:spPr bwMode="auto">
            <a:xfrm rot="5400000" flipH="1" flipV="1">
              <a:off x="5562600" y="6324600"/>
              <a:ext cx="457994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3" name="Straight Connector 342"/>
            <p:cNvCxnSpPr/>
            <p:nvPr/>
          </p:nvCxnSpPr>
          <p:spPr bwMode="auto">
            <a:xfrm rot="5400000" flipH="1" flipV="1">
              <a:off x="4687094" y="6209506"/>
              <a:ext cx="685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6" name="Straight Connector 345"/>
            <p:cNvCxnSpPr/>
            <p:nvPr/>
          </p:nvCxnSpPr>
          <p:spPr bwMode="auto">
            <a:xfrm rot="5400000" flipH="1" flipV="1">
              <a:off x="3810794" y="6095206"/>
              <a:ext cx="914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8" name="Straight Connector 347"/>
            <p:cNvCxnSpPr/>
            <p:nvPr/>
          </p:nvCxnSpPr>
          <p:spPr bwMode="auto">
            <a:xfrm rot="5400000" flipH="1" flipV="1">
              <a:off x="2934494" y="5980906"/>
              <a:ext cx="1143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0" name="Group 358"/>
            <p:cNvGrpSpPr/>
            <p:nvPr/>
          </p:nvGrpSpPr>
          <p:grpSpPr>
            <a:xfrm>
              <a:off x="3733800" y="5410200"/>
              <a:ext cx="533400" cy="306388"/>
              <a:chOff x="3733800" y="5410200"/>
              <a:chExt cx="533400" cy="306388"/>
            </a:xfrm>
          </p:grpSpPr>
          <p:cxnSp>
            <p:nvCxnSpPr>
              <p:cNvPr id="351" name="Straight Connector 350"/>
              <p:cNvCxnSpPr/>
              <p:nvPr/>
            </p:nvCxnSpPr>
            <p:spPr bwMode="auto">
              <a:xfrm rot="10800000">
                <a:off x="3810000" y="5715000"/>
                <a:ext cx="4572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3" name="Straight Connector 352"/>
              <p:cNvCxnSpPr/>
              <p:nvPr/>
            </p:nvCxnSpPr>
            <p:spPr bwMode="auto">
              <a:xfrm rot="5400000" flipH="1" flipV="1">
                <a:off x="3657600" y="5562600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8" name="Straight Connector 357"/>
              <p:cNvCxnSpPr/>
              <p:nvPr/>
            </p:nvCxnSpPr>
            <p:spPr bwMode="auto">
              <a:xfrm rot="10800000">
                <a:off x="3733800" y="5410200"/>
                <a:ext cx="762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1" name="Group 359"/>
            <p:cNvGrpSpPr/>
            <p:nvPr/>
          </p:nvGrpSpPr>
          <p:grpSpPr>
            <a:xfrm>
              <a:off x="4495800" y="5638800"/>
              <a:ext cx="533400" cy="306388"/>
              <a:chOff x="3733800" y="5410200"/>
              <a:chExt cx="533400" cy="306388"/>
            </a:xfrm>
          </p:grpSpPr>
          <p:cxnSp>
            <p:nvCxnSpPr>
              <p:cNvPr id="361" name="Straight Connector 360"/>
              <p:cNvCxnSpPr/>
              <p:nvPr/>
            </p:nvCxnSpPr>
            <p:spPr bwMode="auto">
              <a:xfrm rot="10800000">
                <a:off x="3810000" y="5715000"/>
                <a:ext cx="4572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2" name="Straight Connector 361"/>
              <p:cNvCxnSpPr/>
              <p:nvPr/>
            </p:nvCxnSpPr>
            <p:spPr bwMode="auto">
              <a:xfrm rot="5400000" flipH="1" flipV="1">
                <a:off x="3657600" y="5562600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3" name="Straight Connector 362"/>
              <p:cNvCxnSpPr/>
              <p:nvPr/>
            </p:nvCxnSpPr>
            <p:spPr bwMode="auto">
              <a:xfrm rot="10800000">
                <a:off x="3733800" y="5410200"/>
                <a:ext cx="762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" name="Group 363"/>
            <p:cNvGrpSpPr/>
            <p:nvPr/>
          </p:nvGrpSpPr>
          <p:grpSpPr>
            <a:xfrm>
              <a:off x="5257800" y="5867400"/>
              <a:ext cx="533400" cy="306388"/>
              <a:chOff x="3733800" y="5410200"/>
              <a:chExt cx="533400" cy="306388"/>
            </a:xfrm>
          </p:grpSpPr>
          <p:cxnSp>
            <p:nvCxnSpPr>
              <p:cNvPr id="365" name="Straight Connector 364"/>
              <p:cNvCxnSpPr/>
              <p:nvPr/>
            </p:nvCxnSpPr>
            <p:spPr bwMode="auto">
              <a:xfrm rot="10800000">
                <a:off x="3810000" y="5715000"/>
                <a:ext cx="4572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6" name="Straight Connector 365"/>
              <p:cNvCxnSpPr/>
              <p:nvPr/>
            </p:nvCxnSpPr>
            <p:spPr bwMode="auto">
              <a:xfrm rot="5400000" flipH="1" flipV="1">
                <a:off x="3657600" y="5562600"/>
                <a:ext cx="3048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7" name="Straight Connector 366"/>
              <p:cNvCxnSpPr/>
              <p:nvPr/>
            </p:nvCxnSpPr>
            <p:spPr bwMode="auto">
              <a:xfrm rot="10800000">
                <a:off x="3733800" y="5410200"/>
                <a:ext cx="762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69" name="Straight Connector 368"/>
            <p:cNvCxnSpPr/>
            <p:nvPr/>
          </p:nvCxnSpPr>
          <p:spPr bwMode="auto">
            <a:xfrm rot="10800000">
              <a:off x="6172200" y="5943600"/>
              <a:ext cx="304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0" name="Straight Connector 369"/>
            <p:cNvCxnSpPr/>
            <p:nvPr/>
          </p:nvCxnSpPr>
          <p:spPr bwMode="auto">
            <a:xfrm rot="10800000">
              <a:off x="6019800" y="6096000"/>
              <a:ext cx="457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3" name="Straight Connector 372"/>
            <p:cNvCxnSpPr/>
            <p:nvPr/>
          </p:nvCxnSpPr>
          <p:spPr bwMode="auto">
            <a:xfrm rot="10800000">
              <a:off x="5410200" y="5715000"/>
              <a:ext cx="1066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5" name="Straight Connector 374"/>
            <p:cNvCxnSpPr/>
            <p:nvPr/>
          </p:nvCxnSpPr>
          <p:spPr bwMode="auto">
            <a:xfrm rot="10800000">
              <a:off x="4648200" y="5486400"/>
              <a:ext cx="1828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7" name="Straight Connector 376"/>
            <p:cNvCxnSpPr/>
            <p:nvPr/>
          </p:nvCxnSpPr>
          <p:spPr bwMode="auto">
            <a:xfrm rot="10800000">
              <a:off x="3886200" y="5257800"/>
              <a:ext cx="2590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9" name="Straight Connector 378"/>
            <p:cNvCxnSpPr/>
            <p:nvPr/>
          </p:nvCxnSpPr>
          <p:spPr bwMode="auto">
            <a:xfrm rot="10800000">
              <a:off x="5334000" y="5791200"/>
              <a:ext cx="1143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1" name="Straight Connector 380"/>
            <p:cNvCxnSpPr/>
            <p:nvPr/>
          </p:nvCxnSpPr>
          <p:spPr bwMode="auto">
            <a:xfrm rot="10800000">
              <a:off x="4572000" y="5562600"/>
              <a:ext cx="1905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3" name="Straight Connector 382"/>
            <p:cNvCxnSpPr/>
            <p:nvPr/>
          </p:nvCxnSpPr>
          <p:spPr bwMode="auto">
            <a:xfrm rot="10800000">
              <a:off x="3810000" y="5334000"/>
              <a:ext cx="2667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" name="Group 578"/>
          <p:cNvGrpSpPr/>
          <p:nvPr/>
        </p:nvGrpSpPr>
        <p:grpSpPr>
          <a:xfrm>
            <a:off x="228600" y="4267200"/>
            <a:ext cx="990600" cy="2057400"/>
            <a:chOff x="304800" y="4267200"/>
            <a:chExt cx="990600" cy="2057400"/>
          </a:xfrm>
        </p:grpSpPr>
        <p:cxnSp>
          <p:nvCxnSpPr>
            <p:cNvPr id="388" name="Straight Connector 387"/>
            <p:cNvCxnSpPr/>
            <p:nvPr/>
          </p:nvCxnSpPr>
          <p:spPr bwMode="auto">
            <a:xfrm rot="5400000">
              <a:off x="971550" y="4972050"/>
              <a:ext cx="1905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9" name="Straight Connector 388"/>
            <p:cNvCxnSpPr/>
            <p:nvPr/>
          </p:nvCxnSpPr>
          <p:spPr bwMode="auto">
            <a:xfrm rot="5400000">
              <a:off x="838200" y="4952206"/>
              <a:ext cx="3040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0" name="Straight Connector 389"/>
            <p:cNvCxnSpPr/>
            <p:nvPr/>
          </p:nvCxnSpPr>
          <p:spPr bwMode="auto">
            <a:xfrm rot="5400000">
              <a:off x="723900" y="4914106"/>
              <a:ext cx="3802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1" name="Straight Connector 390"/>
            <p:cNvCxnSpPr/>
            <p:nvPr/>
          </p:nvCxnSpPr>
          <p:spPr bwMode="auto">
            <a:xfrm rot="5400000">
              <a:off x="609600" y="4876006"/>
              <a:ext cx="4564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2" name="Straight Connector 391"/>
            <p:cNvCxnSpPr/>
            <p:nvPr/>
          </p:nvCxnSpPr>
          <p:spPr bwMode="auto">
            <a:xfrm rot="5400000">
              <a:off x="495300" y="4837906"/>
              <a:ext cx="5326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3" name="Straight Connector 392"/>
            <p:cNvCxnSpPr/>
            <p:nvPr/>
          </p:nvCxnSpPr>
          <p:spPr bwMode="auto">
            <a:xfrm rot="5400000">
              <a:off x="381000" y="4799806"/>
              <a:ext cx="6088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4" name="Straight Connector 393"/>
            <p:cNvCxnSpPr/>
            <p:nvPr/>
          </p:nvCxnSpPr>
          <p:spPr bwMode="auto">
            <a:xfrm rot="5400000">
              <a:off x="266700" y="4761706"/>
              <a:ext cx="6850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5" name="Straight Connector 394"/>
            <p:cNvCxnSpPr/>
            <p:nvPr/>
          </p:nvCxnSpPr>
          <p:spPr bwMode="auto">
            <a:xfrm rot="5400000">
              <a:off x="152400" y="4723606"/>
              <a:ext cx="7612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6" name="Manual Operation 395"/>
            <p:cNvSpPr/>
            <p:nvPr/>
          </p:nvSpPr>
          <p:spPr bwMode="auto">
            <a:xfrm>
              <a:off x="457200" y="5029200"/>
              <a:ext cx="685800" cy="152400"/>
            </a:xfrm>
            <a:prstGeom prst="flowChartManualOperation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14" name="Group 396"/>
            <p:cNvGrpSpPr/>
            <p:nvPr/>
          </p:nvGrpSpPr>
          <p:grpSpPr>
            <a:xfrm>
              <a:off x="304800" y="4267200"/>
              <a:ext cx="76200" cy="609600"/>
              <a:chOff x="533400" y="4191000"/>
              <a:chExt cx="76200" cy="609600"/>
            </a:xfrm>
          </p:grpSpPr>
          <p:grpSp>
            <p:nvGrpSpPr>
              <p:cNvPr id="15" name="Group 456"/>
              <p:cNvGrpSpPr/>
              <p:nvPr/>
            </p:nvGrpSpPr>
            <p:grpSpPr>
              <a:xfrm>
                <a:off x="533400" y="4191000"/>
                <a:ext cx="76200" cy="304800"/>
                <a:chOff x="533400" y="4191000"/>
                <a:chExt cx="76200" cy="304800"/>
              </a:xfrm>
            </p:grpSpPr>
            <p:sp>
              <p:nvSpPr>
                <p:cNvPr id="463" name="Rectangle 462"/>
                <p:cNvSpPr/>
                <p:nvPr/>
              </p:nvSpPr>
              <p:spPr bwMode="auto">
                <a:xfrm>
                  <a:off x="533400" y="41910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464" name="Rectangle 463"/>
                <p:cNvSpPr/>
                <p:nvPr/>
              </p:nvSpPr>
              <p:spPr bwMode="auto">
                <a:xfrm>
                  <a:off x="533400" y="42672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465" name="Rectangle 464"/>
                <p:cNvSpPr/>
                <p:nvPr/>
              </p:nvSpPr>
              <p:spPr bwMode="auto">
                <a:xfrm>
                  <a:off x="533400" y="43434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466" name="Rectangle 465"/>
                <p:cNvSpPr/>
                <p:nvPr/>
              </p:nvSpPr>
              <p:spPr bwMode="auto">
                <a:xfrm>
                  <a:off x="533400" y="44196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</p:grpSp>
          <p:grpSp>
            <p:nvGrpSpPr>
              <p:cNvPr id="16" name="Group 457"/>
              <p:cNvGrpSpPr/>
              <p:nvPr/>
            </p:nvGrpSpPr>
            <p:grpSpPr>
              <a:xfrm>
                <a:off x="533400" y="4495800"/>
                <a:ext cx="76200" cy="304800"/>
                <a:chOff x="533400" y="4191000"/>
                <a:chExt cx="76200" cy="304800"/>
              </a:xfrm>
            </p:grpSpPr>
            <p:sp>
              <p:nvSpPr>
                <p:cNvPr id="459" name="Rectangle 458"/>
                <p:cNvSpPr/>
                <p:nvPr/>
              </p:nvSpPr>
              <p:spPr bwMode="auto">
                <a:xfrm>
                  <a:off x="533400" y="41910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460" name="Rectangle 459"/>
                <p:cNvSpPr/>
                <p:nvPr/>
              </p:nvSpPr>
              <p:spPr bwMode="auto">
                <a:xfrm>
                  <a:off x="533400" y="42672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461" name="Rectangle 460"/>
                <p:cNvSpPr/>
                <p:nvPr/>
              </p:nvSpPr>
              <p:spPr bwMode="auto">
                <a:xfrm>
                  <a:off x="533400" y="43434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462" name="Rectangle 461"/>
                <p:cNvSpPr/>
                <p:nvPr/>
              </p:nvSpPr>
              <p:spPr bwMode="auto">
                <a:xfrm>
                  <a:off x="533400" y="44196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</p:grpSp>
        </p:grpSp>
        <p:cxnSp>
          <p:nvCxnSpPr>
            <p:cNvPr id="425" name="Straight Connector 424"/>
            <p:cNvCxnSpPr>
              <a:stCxn id="465" idx="0"/>
            </p:cNvCxnSpPr>
            <p:nvPr/>
          </p:nvCxnSpPr>
          <p:spPr bwMode="auto">
            <a:xfrm rot="16200000" flipH="1">
              <a:off x="475456" y="4287044"/>
              <a:ext cx="1588" cy="266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6" name="Straight Connector 425"/>
            <p:cNvCxnSpPr>
              <a:stCxn id="466" idx="0"/>
            </p:cNvCxnSpPr>
            <p:nvPr/>
          </p:nvCxnSpPr>
          <p:spPr bwMode="auto">
            <a:xfrm rot="5400000" flipH="1" flipV="1">
              <a:off x="514350" y="4324350"/>
              <a:ext cx="1588" cy="3429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7" name="Straight Connector 426"/>
            <p:cNvCxnSpPr>
              <a:stCxn id="459" idx="0"/>
            </p:cNvCxnSpPr>
            <p:nvPr/>
          </p:nvCxnSpPr>
          <p:spPr bwMode="auto">
            <a:xfrm rot="5400000" flipH="1" flipV="1">
              <a:off x="552450" y="4362450"/>
              <a:ext cx="1588" cy="4191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8" name="Straight Connector 427"/>
            <p:cNvCxnSpPr>
              <a:stCxn id="460" idx="0"/>
            </p:cNvCxnSpPr>
            <p:nvPr/>
          </p:nvCxnSpPr>
          <p:spPr bwMode="auto">
            <a:xfrm rot="5400000" flipH="1" flipV="1">
              <a:off x="590550" y="4400550"/>
              <a:ext cx="1588" cy="4953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9" name="Straight Connector 428"/>
            <p:cNvCxnSpPr>
              <a:stCxn id="461" idx="0"/>
            </p:cNvCxnSpPr>
            <p:nvPr/>
          </p:nvCxnSpPr>
          <p:spPr bwMode="auto">
            <a:xfrm rot="5400000" flipH="1" flipV="1">
              <a:off x="628650" y="4438650"/>
              <a:ext cx="1588" cy="5715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0" name="Straight Connector 429"/>
            <p:cNvCxnSpPr>
              <a:stCxn id="461" idx="2"/>
            </p:cNvCxnSpPr>
            <p:nvPr/>
          </p:nvCxnSpPr>
          <p:spPr bwMode="auto">
            <a:xfrm rot="16200000" flipH="1">
              <a:off x="666750" y="4476750"/>
              <a:ext cx="1588" cy="647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1" name="Straight Connector 430"/>
            <p:cNvCxnSpPr>
              <a:stCxn id="462" idx="2"/>
            </p:cNvCxnSpPr>
            <p:nvPr/>
          </p:nvCxnSpPr>
          <p:spPr bwMode="auto">
            <a:xfrm rot="16200000" flipH="1">
              <a:off x="704850" y="4514850"/>
              <a:ext cx="1588" cy="7239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2" name="Straight Connector 431"/>
            <p:cNvCxnSpPr>
              <a:stCxn id="464" idx="0"/>
            </p:cNvCxnSpPr>
            <p:nvPr/>
          </p:nvCxnSpPr>
          <p:spPr bwMode="auto">
            <a:xfrm rot="5400000" flipH="1" flipV="1">
              <a:off x="438150" y="4248150"/>
              <a:ext cx="1588" cy="1905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6" name="Straight Connector 435"/>
            <p:cNvCxnSpPr/>
            <p:nvPr/>
          </p:nvCxnSpPr>
          <p:spPr bwMode="auto">
            <a:xfrm rot="5400000" flipH="1" flipV="1">
              <a:off x="191294" y="5752306"/>
              <a:ext cx="1143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4" name="Straight Connector 443"/>
            <p:cNvCxnSpPr/>
            <p:nvPr/>
          </p:nvCxnSpPr>
          <p:spPr bwMode="auto">
            <a:xfrm rot="10800000">
              <a:off x="1143000" y="5029200"/>
              <a:ext cx="152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7" name="Straight Connector 446"/>
            <p:cNvCxnSpPr/>
            <p:nvPr/>
          </p:nvCxnSpPr>
          <p:spPr bwMode="auto">
            <a:xfrm rot="10800000">
              <a:off x="1066800" y="5105400"/>
              <a:ext cx="228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579"/>
          <p:cNvGrpSpPr/>
          <p:nvPr/>
        </p:nvGrpSpPr>
        <p:grpSpPr>
          <a:xfrm>
            <a:off x="1143000" y="4267200"/>
            <a:ext cx="990600" cy="2057400"/>
            <a:chOff x="304800" y="4267200"/>
            <a:chExt cx="990600" cy="2057400"/>
          </a:xfrm>
        </p:grpSpPr>
        <p:cxnSp>
          <p:nvCxnSpPr>
            <p:cNvPr id="581" name="Straight Connector 580"/>
            <p:cNvCxnSpPr/>
            <p:nvPr/>
          </p:nvCxnSpPr>
          <p:spPr bwMode="auto">
            <a:xfrm rot="5400000">
              <a:off x="971550" y="4972050"/>
              <a:ext cx="1905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2" name="Straight Connector 581"/>
            <p:cNvCxnSpPr/>
            <p:nvPr/>
          </p:nvCxnSpPr>
          <p:spPr bwMode="auto">
            <a:xfrm rot="5400000">
              <a:off x="838200" y="4952206"/>
              <a:ext cx="3040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3" name="Straight Connector 582"/>
            <p:cNvCxnSpPr/>
            <p:nvPr/>
          </p:nvCxnSpPr>
          <p:spPr bwMode="auto">
            <a:xfrm rot="5400000">
              <a:off x="723900" y="4914106"/>
              <a:ext cx="3802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4" name="Straight Connector 583"/>
            <p:cNvCxnSpPr/>
            <p:nvPr/>
          </p:nvCxnSpPr>
          <p:spPr bwMode="auto">
            <a:xfrm rot="5400000">
              <a:off x="609600" y="4876006"/>
              <a:ext cx="4564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5" name="Straight Connector 584"/>
            <p:cNvCxnSpPr/>
            <p:nvPr/>
          </p:nvCxnSpPr>
          <p:spPr bwMode="auto">
            <a:xfrm rot="5400000">
              <a:off x="495300" y="4837906"/>
              <a:ext cx="5326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6" name="Straight Connector 585"/>
            <p:cNvCxnSpPr/>
            <p:nvPr/>
          </p:nvCxnSpPr>
          <p:spPr bwMode="auto">
            <a:xfrm rot="5400000">
              <a:off x="381000" y="4799806"/>
              <a:ext cx="6088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7" name="Straight Connector 586"/>
            <p:cNvCxnSpPr/>
            <p:nvPr/>
          </p:nvCxnSpPr>
          <p:spPr bwMode="auto">
            <a:xfrm rot="5400000">
              <a:off x="266700" y="4761706"/>
              <a:ext cx="6850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8" name="Straight Connector 587"/>
            <p:cNvCxnSpPr/>
            <p:nvPr/>
          </p:nvCxnSpPr>
          <p:spPr bwMode="auto">
            <a:xfrm rot="5400000">
              <a:off x="152400" y="4723606"/>
              <a:ext cx="7612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9" name="Manual Operation 588"/>
            <p:cNvSpPr/>
            <p:nvPr/>
          </p:nvSpPr>
          <p:spPr bwMode="auto">
            <a:xfrm>
              <a:off x="457200" y="5029200"/>
              <a:ext cx="685800" cy="152400"/>
            </a:xfrm>
            <a:prstGeom prst="flowChartManualOperation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18" name="Group 589"/>
            <p:cNvGrpSpPr/>
            <p:nvPr/>
          </p:nvGrpSpPr>
          <p:grpSpPr>
            <a:xfrm>
              <a:off x="304800" y="4267200"/>
              <a:ext cx="76200" cy="609600"/>
              <a:chOff x="533400" y="4191000"/>
              <a:chExt cx="76200" cy="609600"/>
            </a:xfrm>
          </p:grpSpPr>
          <p:grpSp>
            <p:nvGrpSpPr>
              <p:cNvPr id="19" name="Group 601"/>
              <p:cNvGrpSpPr/>
              <p:nvPr/>
            </p:nvGrpSpPr>
            <p:grpSpPr>
              <a:xfrm>
                <a:off x="533400" y="4191000"/>
                <a:ext cx="76200" cy="304800"/>
                <a:chOff x="533400" y="4191000"/>
                <a:chExt cx="76200" cy="304800"/>
              </a:xfrm>
            </p:grpSpPr>
            <p:sp>
              <p:nvSpPr>
                <p:cNvPr id="608" name="Rectangle 607"/>
                <p:cNvSpPr/>
                <p:nvPr/>
              </p:nvSpPr>
              <p:spPr bwMode="auto">
                <a:xfrm>
                  <a:off x="533400" y="41910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609" name="Rectangle 608"/>
                <p:cNvSpPr/>
                <p:nvPr/>
              </p:nvSpPr>
              <p:spPr bwMode="auto">
                <a:xfrm>
                  <a:off x="533400" y="42672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610" name="Rectangle 609"/>
                <p:cNvSpPr/>
                <p:nvPr/>
              </p:nvSpPr>
              <p:spPr bwMode="auto">
                <a:xfrm>
                  <a:off x="533400" y="43434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611" name="Rectangle 610"/>
                <p:cNvSpPr/>
                <p:nvPr/>
              </p:nvSpPr>
              <p:spPr bwMode="auto">
                <a:xfrm>
                  <a:off x="533400" y="44196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</p:grpSp>
          <p:grpSp>
            <p:nvGrpSpPr>
              <p:cNvPr id="20" name="Group 602"/>
              <p:cNvGrpSpPr/>
              <p:nvPr/>
            </p:nvGrpSpPr>
            <p:grpSpPr>
              <a:xfrm>
                <a:off x="533400" y="4495800"/>
                <a:ext cx="76200" cy="304800"/>
                <a:chOff x="533400" y="4191000"/>
                <a:chExt cx="76200" cy="304800"/>
              </a:xfrm>
            </p:grpSpPr>
            <p:sp>
              <p:nvSpPr>
                <p:cNvPr id="604" name="Rectangle 603"/>
                <p:cNvSpPr/>
                <p:nvPr/>
              </p:nvSpPr>
              <p:spPr bwMode="auto">
                <a:xfrm>
                  <a:off x="533400" y="41910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605" name="Rectangle 604"/>
                <p:cNvSpPr/>
                <p:nvPr/>
              </p:nvSpPr>
              <p:spPr bwMode="auto">
                <a:xfrm>
                  <a:off x="533400" y="42672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606" name="Rectangle 605"/>
                <p:cNvSpPr/>
                <p:nvPr/>
              </p:nvSpPr>
              <p:spPr bwMode="auto">
                <a:xfrm>
                  <a:off x="533400" y="43434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607" name="Rectangle 606"/>
                <p:cNvSpPr/>
                <p:nvPr/>
              </p:nvSpPr>
              <p:spPr bwMode="auto">
                <a:xfrm>
                  <a:off x="533400" y="44196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</p:grpSp>
        </p:grpSp>
        <p:cxnSp>
          <p:nvCxnSpPr>
            <p:cNvPr id="591" name="Straight Connector 590"/>
            <p:cNvCxnSpPr>
              <a:stCxn id="610" idx="0"/>
            </p:cNvCxnSpPr>
            <p:nvPr/>
          </p:nvCxnSpPr>
          <p:spPr bwMode="auto">
            <a:xfrm rot="16200000" flipH="1">
              <a:off x="475456" y="4287044"/>
              <a:ext cx="1588" cy="266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2" name="Straight Connector 591"/>
            <p:cNvCxnSpPr>
              <a:stCxn id="611" idx="0"/>
            </p:cNvCxnSpPr>
            <p:nvPr/>
          </p:nvCxnSpPr>
          <p:spPr bwMode="auto">
            <a:xfrm rot="5400000" flipH="1" flipV="1">
              <a:off x="514350" y="4324350"/>
              <a:ext cx="1588" cy="3429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3" name="Straight Connector 592"/>
            <p:cNvCxnSpPr>
              <a:stCxn id="604" idx="0"/>
            </p:cNvCxnSpPr>
            <p:nvPr/>
          </p:nvCxnSpPr>
          <p:spPr bwMode="auto">
            <a:xfrm rot="5400000" flipH="1" flipV="1">
              <a:off x="552450" y="4362450"/>
              <a:ext cx="1588" cy="4191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4" name="Straight Connector 593"/>
            <p:cNvCxnSpPr>
              <a:stCxn id="605" idx="0"/>
            </p:cNvCxnSpPr>
            <p:nvPr/>
          </p:nvCxnSpPr>
          <p:spPr bwMode="auto">
            <a:xfrm rot="5400000" flipH="1" flipV="1">
              <a:off x="590550" y="4400550"/>
              <a:ext cx="1588" cy="4953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5" name="Straight Connector 594"/>
            <p:cNvCxnSpPr>
              <a:stCxn id="606" idx="0"/>
            </p:cNvCxnSpPr>
            <p:nvPr/>
          </p:nvCxnSpPr>
          <p:spPr bwMode="auto">
            <a:xfrm rot="5400000" flipH="1" flipV="1">
              <a:off x="628650" y="4438650"/>
              <a:ext cx="1588" cy="5715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6" name="Straight Connector 595"/>
            <p:cNvCxnSpPr>
              <a:stCxn id="606" idx="2"/>
            </p:cNvCxnSpPr>
            <p:nvPr/>
          </p:nvCxnSpPr>
          <p:spPr bwMode="auto">
            <a:xfrm rot="16200000" flipH="1">
              <a:off x="666750" y="4476750"/>
              <a:ext cx="1588" cy="647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7" name="Straight Connector 596"/>
            <p:cNvCxnSpPr>
              <a:stCxn id="607" idx="2"/>
            </p:cNvCxnSpPr>
            <p:nvPr/>
          </p:nvCxnSpPr>
          <p:spPr bwMode="auto">
            <a:xfrm rot="16200000" flipH="1">
              <a:off x="704850" y="4514850"/>
              <a:ext cx="1588" cy="7239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8" name="Straight Connector 597"/>
            <p:cNvCxnSpPr>
              <a:stCxn id="609" idx="0"/>
            </p:cNvCxnSpPr>
            <p:nvPr/>
          </p:nvCxnSpPr>
          <p:spPr bwMode="auto">
            <a:xfrm rot="5400000" flipH="1" flipV="1">
              <a:off x="438150" y="4248150"/>
              <a:ext cx="1588" cy="1905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9" name="Straight Connector 598"/>
            <p:cNvCxnSpPr/>
            <p:nvPr/>
          </p:nvCxnSpPr>
          <p:spPr bwMode="auto">
            <a:xfrm rot="5400000" flipH="1" flipV="1">
              <a:off x="191294" y="5752306"/>
              <a:ext cx="1143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0" name="Straight Connector 599"/>
            <p:cNvCxnSpPr/>
            <p:nvPr/>
          </p:nvCxnSpPr>
          <p:spPr bwMode="auto">
            <a:xfrm rot="10800000">
              <a:off x="1143000" y="5029200"/>
              <a:ext cx="152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1" name="Straight Connector 600"/>
            <p:cNvCxnSpPr/>
            <p:nvPr/>
          </p:nvCxnSpPr>
          <p:spPr bwMode="auto">
            <a:xfrm rot="10800000">
              <a:off x="1066800" y="5105400"/>
              <a:ext cx="228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1" name="Group 611"/>
          <p:cNvGrpSpPr/>
          <p:nvPr/>
        </p:nvGrpSpPr>
        <p:grpSpPr>
          <a:xfrm>
            <a:off x="2057400" y="4267200"/>
            <a:ext cx="990600" cy="2057400"/>
            <a:chOff x="304800" y="4267200"/>
            <a:chExt cx="990600" cy="2057400"/>
          </a:xfrm>
        </p:grpSpPr>
        <p:cxnSp>
          <p:nvCxnSpPr>
            <p:cNvPr id="613" name="Straight Connector 612"/>
            <p:cNvCxnSpPr/>
            <p:nvPr/>
          </p:nvCxnSpPr>
          <p:spPr bwMode="auto">
            <a:xfrm rot="5400000">
              <a:off x="971550" y="4972050"/>
              <a:ext cx="1905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4" name="Straight Connector 613"/>
            <p:cNvCxnSpPr/>
            <p:nvPr/>
          </p:nvCxnSpPr>
          <p:spPr bwMode="auto">
            <a:xfrm rot="5400000">
              <a:off x="838200" y="4952206"/>
              <a:ext cx="3040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5" name="Straight Connector 614"/>
            <p:cNvCxnSpPr/>
            <p:nvPr/>
          </p:nvCxnSpPr>
          <p:spPr bwMode="auto">
            <a:xfrm rot="5400000">
              <a:off x="723900" y="4914106"/>
              <a:ext cx="3802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6" name="Straight Connector 615"/>
            <p:cNvCxnSpPr/>
            <p:nvPr/>
          </p:nvCxnSpPr>
          <p:spPr bwMode="auto">
            <a:xfrm rot="5400000">
              <a:off x="609600" y="4876006"/>
              <a:ext cx="4564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7" name="Straight Connector 616"/>
            <p:cNvCxnSpPr/>
            <p:nvPr/>
          </p:nvCxnSpPr>
          <p:spPr bwMode="auto">
            <a:xfrm rot="5400000">
              <a:off x="495300" y="4837906"/>
              <a:ext cx="5326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8" name="Straight Connector 617"/>
            <p:cNvCxnSpPr/>
            <p:nvPr/>
          </p:nvCxnSpPr>
          <p:spPr bwMode="auto">
            <a:xfrm rot="5400000">
              <a:off x="381000" y="4799806"/>
              <a:ext cx="6088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19" name="Straight Connector 618"/>
            <p:cNvCxnSpPr/>
            <p:nvPr/>
          </p:nvCxnSpPr>
          <p:spPr bwMode="auto">
            <a:xfrm rot="5400000">
              <a:off x="266700" y="4761706"/>
              <a:ext cx="6850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0" name="Straight Connector 619"/>
            <p:cNvCxnSpPr/>
            <p:nvPr/>
          </p:nvCxnSpPr>
          <p:spPr bwMode="auto">
            <a:xfrm rot="5400000">
              <a:off x="152400" y="4723606"/>
              <a:ext cx="7612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1" name="Manual Operation 620"/>
            <p:cNvSpPr/>
            <p:nvPr/>
          </p:nvSpPr>
          <p:spPr bwMode="auto">
            <a:xfrm>
              <a:off x="457200" y="5029200"/>
              <a:ext cx="685800" cy="152400"/>
            </a:xfrm>
            <a:prstGeom prst="flowChartManualOperation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22" name="Group 621"/>
            <p:cNvGrpSpPr/>
            <p:nvPr/>
          </p:nvGrpSpPr>
          <p:grpSpPr>
            <a:xfrm>
              <a:off x="304800" y="4267200"/>
              <a:ext cx="76200" cy="609600"/>
              <a:chOff x="533400" y="4191000"/>
              <a:chExt cx="76200" cy="609600"/>
            </a:xfrm>
          </p:grpSpPr>
          <p:grpSp>
            <p:nvGrpSpPr>
              <p:cNvPr id="23" name="Group 633"/>
              <p:cNvGrpSpPr/>
              <p:nvPr/>
            </p:nvGrpSpPr>
            <p:grpSpPr>
              <a:xfrm>
                <a:off x="533400" y="4191000"/>
                <a:ext cx="76200" cy="304800"/>
                <a:chOff x="533400" y="4191000"/>
                <a:chExt cx="76200" cy="304800"/>
              </a:xfrm>
            </p:grpSpPr>
            <p:sp>
              <p:nvSpPr>
                <p:cNvPr id="640" name="Rectangle 639"/>
                <p:cNvSpPr/>
                <p:nvPr/>
              </p:nvSpPr>
              <p:spPr bwMode="auto">
                <a:xfrm>
                  <a:off x="533400" y="41910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641" name="Rectangle 640"/>
                <p:cNvSpPr/>
                <p:nvPr/>
              </p:nvSpPr>
              <p:spPr bwMode="auto">
                <a:xfrm>
                  <a:off x="533400" y="42672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642" name="Rectangle 641"/>
                <p:cNvSpPr/>
                <p:nvPr/>
              </p:nvSpPr>
              <p:spPr bwMode="auto">
                <a:xfrm>
                  <a:off x="533400" y="43434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643" name="Rectangle 642"/>
                <p:cNvSpPr/>
                <p:nvPr/>
              </p:nvSpPr>
              <p:spPr bwMode="auto">
                <a:xfrm>
                  <a:off x="533400" y="44196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</p:grpSp>
          <p:grpSp>
            <p:nvGrpSpPr>
              <p:cNvPr id="24" name="Group 634"/>
              <p:cNvGrpSpPr/>
              <p:nvPr/>
            </p:nvGrpSpPr>
            <p:grpSpPr>
              <a:xfrm>
                <a:off x="533400" y="4495800"/>
                <a:ext cx="76200" cy="304800"/>
                <a:chOff x="533400" y="4191000"/>
                <a:chExt cx="76200" cy="304800"/>
              </a:xfrm>
            </p:grpSpPr>
            <p:sp>
              <p:nvSpPr>
                <p:cNvPr id="636" name="Rectangle 635"/>
                <p:cNvSpPr/>
                <p:nvPr/>
              </p:nvSpPr>
              <p:spPr bwMode="auto">
                <a:xfrm>
                  <a:off x="533400" y="41910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637" name="Rectangle 636"/>
                <p:cNvSpPr/>
                <p:nvPr/>
              </p:nvSpPr>
              <p:spPr bwMode="auto">
                <a:xfrm>
                  <a:off x="533400" y="42672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638" name="Rectangle 637"/>
                <p:cNvSpPr/>
                <p:nvPr/>
              </p:nvSpPr>
              <p:spPr bwMode="auto">
                <a:xfrm>
                  <a:off x="533400" y="43434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639" name="Rectangle 638"/>
                <p:cNvSpPr/>
                <p:nvPr/>
              </p:nvSpPr>
              <p:spPr bwMode="auto">
                <a:xfrm>
                  <a:off x="533400" y="44196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</p:grpSp>
        </p:grpSp>
        <p:cxnSp>
          <p:nvCxnSpPr>
            <p:cNvPr id="623" name="Straight Connector 622"/>
            <p:cNvCxnSpPr>
              <a:stCxn id="642" idx="0"/>
            </p:cNvCxnSpPr>
            <p:nvPr/>
          </p:nvCxnSpPr>
          <p:spPr bwMode="auto">
            <a:xfrm rot="16200000" flipH="1">
              <a:off x="475456" y="4287044"/>
              <a:ext cx="1588" cy="266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4" name="Straight Connector 623"/>
            <p:cNvCxnSpPr>
              <a:stCxn id="643" idx="0"/>
            </p:cNvCxnSpPr>
            <p:nvPr/>
          </p:nvCxnSpPr>
          <p:spPr bwMode="auto">
            <a:xfrm rot="5400000" flipH="1" flipV="1">
              <a:off x="514350" y="4324350"/>
              <a:ext cx="1588" cy="3429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5" name="Straight Connector 624"/>
            <p:cNvCxnSpPr>
              <a:stCxn id="636" idx="0"/>
            </p:cNvCxnSpPr>
            <p:nvPr/>
          </p:nvCxnSpPr>
          <p:spPr bwMode="auto">
            <a:xfrm rot="5400000" flipH="1" flipV="1">
              <a:off x="552450" y="4362450"/>
              <a:ext cx="1588" cy="4191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6" name="Straight Connector 625"/>
            <p:cNvCxnSpPr>
              <a:stCxn id="637" idx="0"/>
            </p:cNvCxnSpPr>
            <p:nvPr/>
          </p:nvCxnSpPr>
          <p:spPr bwMode="auto">
            <a:xfrm rot="5400000" flipH="1" flipV="1">
              <a:off x="590550" y="4400550"/>
              <a:ext cx="1588" cy="4953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7" name="Straight Connector 626"/>
            <p:cNvCxnSpPr>
              <a:stCxn id="638" idx="0"/>
            </p:cNvCxnSpPr>
            <p:nvPr/>
          </p:nvCxnSpPr>
          <p:spPr bwMode="auto">
            <a:xfrm rot="5400000" flipH="1" flipV="1">
              <a:off x="628650" y="4438650"/>
              <a:ext cx="1588" cy="5715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8" name="Straight Connector 627"/>
            <p:cNvCxnSpPr>
              <a:stCxn id="638" idx="2"/>
            </p:cNvCxnSpPr>
            <p:nvPr/>
          </p:nvCxnSpPr>
          <p:spPr bwMode="auto">
            <a:xfrm rot="16200000" flipH="1">
              <a:off x="666750" y="4476750"/>
              <a:ext cx="1588" cy="647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9" name="Straight Connector 628"/>
            <p:cNvCxnSpPr>
              <a:stCxn id="639" idx="2"/>
            </p:cNvCxnSpPr>
            <p:nvPr/>
          </p:nvCxnSpPr>
          <p:spPr bwMode="auto">
            <a:xfrm rot="16200000" flipH="1">
              <a:off x="704850" y="4514850"/>
              <a:ext cx="1588" cy="7239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0" name="Straight Connector 629"/>
            <p:cNvCxnSpPr>
              <a:stCxn id="641" idx="0"/>
            </p:cNvCxnSpPr>
            <p:nvPr/>
          </p:nvCxnSpPr>
          <p:spPr bwMode="auto">
            <a:xfrm rot="5400000" flipH="1" flipV="1">
              <a:off x="438150" y="4248150"/>
              <a:ext cx="1588" cy="1905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1" name="Straight Connector 630"/>
            <p:cNvCxnSpPr/>
            <p:nvPr/>
          </p:nvCxnSpPr>
          <p:spPr bwMode="auto">
            <a:xfrm rot="5400000" flipH="1" flipV="1">
              <a:off x="191294" y="5752306"/>
              <a:ext cx="1143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2" name="Straight Connector 631"/>
            <p:cNvCxnSpPr/>
            <p:nvPr/>
          </p:nvCxnSpPr>
          <p:spPr bwMode="auto">
            <a:xfrm rot="10800000">
              <a:off x="1143000" y="5029200"/>
              <a:ext cx="152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3" name="Straight Connector 632"/>
            <p:cNvCxnSpPr/>
            <p:nvPr/>
          </p:nvCxnSpPr>
          <p:spPr bwMode="auto">
            <a:xfrm rot="10800000">
              <a:off x="1066800" y="5105400"/>
              <a:ext cx="228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5" name="Group 643"/>
          <p:cNvGrpSpPr/>
          <p:nvPr/>
        </p:nvGrpSpPr>
        <p:grpSpPr>
          <a:xfrm>
            <a:off x="2971800" y="4267200"/>
            <a:ext cx="990600" cy="2057400"/>
            <a:chOff x="304800" y="4267200"/>
            <a:chExt cx="990600" cy="2057400"/>
          </a:xfrm>
        </p:grpSpPr>
        <p:cxnSp>
          <p:nvCxnSpPr>
            <p:cNvPr id="645" name="Straight Connector 644"/>
            <p:cNvCxnSpPr/>
            <p:nvPr/>
          </p:nvCxnSpPr>
          <p:spPr bwMode="auto">
            <a:xfrm rot="5400000">
              <a:off x="971550" y="4972050"/>
              <a:ext cx="1905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6" name="Straight Connector 645"/>
            <p:cNvCxnSpPr/>
            <p:nvPr/>
          </p:nvCxnSpPr>
          <p:spPr bwMode="auto">
            <a:xfrm rot="5400000">
              <a:off x="838200" y="4952206"/>
              <a:ext cx="3040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7" name="Straight Connector 646"/>
            <p:cNvCxnSpPr/>
            <p:nvPr/>
          </p:nvCxnSpPr>
          <p:spPr bwMode="auto">
            <a:xfrm rot="5400000">
              <a:off x="723900" y="4914106"/>
              <a:ext cx="3802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8" name="Straight Connector 647"/>
            <p:cNvCxnSpPr/>
            <p:nvPr/>
          </p:nvCxnSpPr>
          <p:spPr bwMode="auto">
            <a:xfrm rot="5400000">
              <a:off x="609600" y="4876006"/>
              <a:ext cx="4564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9" name="Straight Connector 648"/>
            <p:cNvCxnSpPr/>
            <p:nvPr/>
          </p:nvCxnSpPr>
          <p:spPr bwMode="auto">
            <a:xfrm rot="5400000">
              <a:off x="495300" y="4837906"/>
              <a:ext cx="5326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0" name="Straight Connector 649"/>
            <p:cNvCxnSpPr/>
            <p:nvPr/>
          </p:nvCxnSpPr>
          <p:spPr bwMode="auto">
            <a:xfrm rot="5400000">
              <a:off x="381000" y="4799806"/>
              <a:ext cx="6088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1" name="Straight Connector 650"/>
            <p:cNvCxnSpPr/>
            <p:nvPr/>
          </p:nvCxnSpPr>
          <p:spPr bwMode="auto">
            <a:xfrm rot="5400000">
              <a:off x="266700" y="4761706"/>
              <a:ext cx="6850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2" name="Straight Connector 651"/>
            <p:cNvCxnSpPr/>
            <p:nvPr/>
          </p:nvCxnSpPr>
          <p:spPr bwMode="auto">
            <a:xfrm rot="5400000">
              <a:off x="152400" y="4723606"/>
              <a:ext cx="761206" cy="79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53" name="Manual Operation 652"/>
            <p:cNvSpPr/>
            <p:nvPr/>
          </p:nvSpPr>
          <p:spPr bwMode="auto">
            <a:xfrm>
              <a:off x="457200" y="5029200"/>
              <a:ext cx="685800" cy="152400"/>
            </a:xfrm>
            <a:prstGeom prst="flowChartManualOperation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26" name="Group 653"/>
            <p:cNvGrpSpPr/>
            <p:nvPr/>
          </p:nvGrpSpPr>
          <p:grpSpPr>
            <a:xfrm>
              <a:off x="304800" y="4267200"/>
              <a:ext cx="76200" cy="609600"/>
              <a:chOff x="533400" y="4191000"/>
              <a:chExt cx="76200" cy="609600"/>
            </a:xfrm>
          </p:grpSpPr>
          <p:grpSp>
            <p:nvGrpSpPr>
              <p:cNvPr id="27" name="Group 665"/>
              <p:cNvGrpSpPr/>
              <p:nvPr/>
            </p:nvGrpSpPr>
            <p:grpSpPr>
              <a:xfrm>
                <a:off x="533400" y="4191000"/>
                <a:ext cx="76200" cy="304800"/>
                <a:chOff x="533400" y="4191000"/>
                <a:chExt cx="76200" cy="304800"/>
              </a:xfrm>
            </p:grpSpPr>
            <p:sp>
              <p:nvSpPr>
                <p:cNvPr id="672" name="Rectangle 671"/>
                <p:cNvSpPr/>
                <p:nvPr/>
              </p:nvSpPr>
              <p:spPr bwMode="auto">
                <a:xfrm>
                  <a:off x="533400" y="41910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673" name="Rectangle 672"/>
                <p:cNvSpPr/>
                <p:nvPr/>
              </p:nvSpPr>
              <p:spPr bwMode="auto">
                <a:xfrm>
                  <a:off x="533400" y="42672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674" name="Rectangle 673"/>
                <p:cNvSpPr/>
                <p:nvPr/>
              </p:nvSpPr>
              <p:spPr bwMode="auto">
                <a:xfrm>
                  <a:off x="533400" y="43434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675" name="Rectangle 674"/>
                <p:cNvSpPr/>
                <p:nvPr/>
              </p:nvSpPr>
              <p:spPr bwMode="auto">
                <a:xfrm>
                  <a:off x="533400" y="44196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</p:grpSp>
          <p:grpSp>
            <p:nvGrpSpPr>
              <p:cNvPr id="28" name="Group 666"/>
              <p:cNvGrpSpPr/>
              <p:nvPr/>
            </p:nvGrpSpPr>
            <p:grpSpPr>
              <a:xfrm>
                <a:off x="533400" y="4495800"/>
                <a:ext cx="76200" cy="304800"/>
                <a:chOff x="533400" y="4191000"/>
                <a:chExt cx="76200" cy="304800"/>
              </a:xfrm>
            </p:grpSpPr>
            <p:sp>
              <p:nvSpPr>
                <p:cNvPr id="668" name="Rectangle 667"/>
                <p:cNvSpPr/>
                <p:nvPr/>
              </p:nvSpPr>
              <p:spPr bwMode="auto">
                <a:xfrm>
                  <a:off x="533400" y="41910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669" name="Rectangle 668"/>
                <p:cNvSpPr/>
                <p:nvPr/>
              </p:nvSpPr>
              <p:spPr bwMode="auto">
                <a:xfrm>
                  <a:off x="533400" y="42672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670" name="Rectangle 669"/>
                <p:cNvSpPr/>
                <p:nvPr/>
              </p:nvSpPr>
              <p:spPr bwMode="auto">
                <a:xfrm>
                  <a:off x="533400" y="43434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  <p:sp>
              <p:nvSpPr>
                <p:cNvPr id="671" name="Rectangle 670"/>
                <p:cNvSpPr/>
                <p:nvPr/>
              </p:nvSpPr>
              <p:spPr bwMode="auto">
                <a:xfrm>
                  <a:off x="533400" y="4419600"/>
                  <a:ext cx="76200" cy="76200"/>
                </a:xfrm>
                <a:prstGeom prst="rect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charset="0"/>
                  </a:endParaRPr>
                </a:p>
              </p:txBody>
            </p:sp>
          </p:grpSp>
        </p:grpSp>
        <p:cxnSp>
          <p:nvCxnSpPr>
            <p:cNvPr id="655" name="Straight Connector 654"/>
            <p:cNvCxnSpPr>
              <a:stCxn id="674" idx="0"/>
            </p:cNvCxnSpPr>
            <p:nvPr/>
          </p:nvCxnSpPr>
          <p:spPr bwMode="auto">
            <a:xfrm rot="16200000" flipH="1">
              <a:off x="475456" y="4287044"/>
              <a:ext cx="1588" cy="266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6" name="Straight Connector 655"/>
            <p:cNvCxnSpPr>
              <a:stCxn id="675" idx="0"/>
            </p:cNvCxnSpPr>
            <p:nvPr/>
          </p:nvCxnSpPr>
          <p:spPr bwMode="auto">
            <a:xfrm rot="5400000" flipH="1" flipV="1">
              <a:off x="514350" y="4324350"/>
              <a:ext cx="1588" cy="3429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7" name="Straight Connector 656"/>
            <p:cNvCxnSpPr>
              <a:stCxn id="668" idx="0"/>
            </p:cNvCxnSpPr>
            <p:nvPr/>
          </p:nvCxnSpPr>
          <p:spPr bwMode="auto">
            <a:xfrm rot="5400000" flipH="1" flipV="1">
              <a:off x="552450" y="4362450"/>
              <a:ext cx="1588" cy="4191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8" name="Straight Connector 657"/>
            <p:cNvCxnSpPr>
              <a:stCxn id="669" idx="0"/>
            </p:cNvCxnSpPr>
            <p:nvPr/>
          </p:nvCxnSpPr>
          <p:spPr bwMode="auto">
            <a:xfrm rot="5400000" flipH="1" flipV="1">
              <a:off x="590550" y="4400550"/>
              <a:ext cx="1588" cy="4953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9" name="Straight Connector 658"/>
            <p:cNvCxnSpPr>
              <a:stCxn id="670" idx="0"/>
            </p:cNvCxnSpPr>
            <p:nvPr/>
          </p:nvCxnSpPr>
          <p:spPr bwMode="auto">
            <a:xfrm rot="5400000" flipH="1" flipV="1">
              <a:off x="628650" y="4438650"/>
              <a:ext cx="1588" cy="5715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0" name="Straight Connector 659"/>
            <p:cNvCxnSpPr>
              <a:stCxn id="670" idx="2"/>
            </p:cNvCxnSpPr>
            <p:nvPr/>
          </p:nvCxnSpPr>
          <p:spPr bwMode="auto">
            <a:xfrm rot="16200000" flipH="1">
              <a:off x="666750" y="4476750"/>
              <a:ext cx="1588" cy="6477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1" name="Straight Connector 660"/>
            <p:cNvCxnSpPr>
              <a:stCxn id="671" idx="2"/>
            </p:cNvCxnSpPr>
            <p:nvPr/>
          </p:nvCxnSpPr>
          <p:spPr bwMode="auto">
            <a:xfrm rot="16200000" flipH="1">
              <a:off x="704850" y="4514850"/>
              <a:ext cx="1588" cy="7239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2" name="Straight Connector 661"/>
            <p:cNvCxnSpPr>
              <a:stCxn id="673" idx="0"/>
            </p:cNvCxnSpPr>
            <p:nvPr/>
          </p:nvCxnSpPr>
          <p:spPr bwMode="auto">
            <a:xfrm rot="5400000" flipH="1" flipV="1">
              <a:off x="438150" y="4248150"/>
              <a:ext cx="1588" cy="1905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3" name="Straight Connector 662"/>
            <p:cNvCxnSpPr/>
            <p:nvPr/>
          </p:nvCxnSpPr>
          <p:spPr bwMode="auto">
            <a:xfrm rot="5400000" flipH="1" flipV="1">
              <a:off x="191294" y="5752306"/>
              <a:ext cx="11430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4" name="Straight Connector 663"/>
            <p:cNvCxnSpPr/>
            <p:nvPr/>
          </p:nvCxnSpPr>
          <p:spPr bwMode="auto">
            <a:xfrm rot="10800000">
              <a:off x="1143000" y="5029200"/>
              <a:ext cx="152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5" name="Straight Connector 664"/>
            <p:cNvCxnSpPr/>
            <p:nvPr/>
          </p:nvCxnSpPr>
          <p:spPr bwMode="auto">
            <a:xfrm rot="10800000">
              <a:off x="1066800" y="5105400"/>
              <a:ext cx="228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76" name="TextBox 675"/>
          <p:cNvSpPr txBox="1"/>
          <p:nvPr/>
        </p:nvSpPr>
        <p:spPr>
          <a:xfrm>
            <a:off x="3505200" y="4343400"/>
            <a:ext cx="1496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Instructions</a:t>
            </a:r>
            <a:endParaRPr lang="en-US" sz="2000" dirty="0">
              <a:latin typeface="+mn-lt"/>
            </a:endParaRPr>
          </a:p>
        </p:txBody>
      </p:sp>
      <p:grpSp>
        <p:nvGrpSpPr>
          <p:cNvPr id="29" name="Group 684"/>
          <p:cNvGrpSpPr/>
          <p:nvPr/>
        </p:nvGrpSpPr>
        <p:grpSpPr>
          <a:xfrm>
            <a:off x="2743200" y="5181600"/>
            <a:ext cx="685800" cy="153988"/>
            <a:chOff x="2743200" y="5181600"/>
            <a:chExt cx="685800" cy="153988"/>
          </a:xfrm>
        </p:grpSpPr>
        <p:cxnSp>
          <p:nvCxnSpPr>
            <p:cNvPr id="678" name="Straight Connector 677"/>
            <p:cNvCxnSpPr/>
            <p:nvPr/>
          </p:nvCxnSpPr>
          <p:spPr bwMode="auto">
            <a:xfrm rot="10800000">
              <a:off x="2895600" y="5334000"/>
              <a:ext cx="533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0" name="Straight Connector 679"/>
            <p:cNvCxnSpPr/>
            <p:nvPr/>
          </p:nvCxnSpPr>
          <p:spPr bwMode="auto">
            <a:xfrm rot="5400000" flipH="1" flipV="1">
              <a:off x="2819400" y="5257800"/>
              <a:ext cx="152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4" name="Straight Connector 683"/>
            <p:cNvCxnSpPr/>
            <p:nvPr/>
          </p:nvCxnSpPr>
          <p:spPr bwMode="auto">
            <a:xfrm rot="10800000">
              <a:off x="2743200" y="5181600"/>
              <a:ext cx="152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0" name="Group 685"/>
          <p:cNvGrpSpPr/>
          <p:nvPr/>
        </p:nvGrpSpPr>
        <p:grpSpPr>
          <a:xfrm>
            <a:off x="1828800" y="5181600"/>
            <a:ext cx="685800" cy="153988"/>
            <a:chOff x="2743200" y="5181600"/>
            <a:chExt cx="685800" cy="153988"/>
          </a:xfrm>
        </p:grpSpPr>
        <p:cxnSp>
          <p:nvCxnSpPr>
            <p:cNvPr id="687" name="Straight Connector 686"/>
            <p:cNvCxnSpPr/>
            <p:nvPr/>
          </p:nvCxnSpPr>
          <p:spPr bwMode="auto">
            <a:xfrm rot="10800000">
              <a:off x="2895600" y="5334000"/>
              <a:ext cx="533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8" name="Straight Connector 687"/>
            <p:cNvCxnSpPr/>
            <p:nvPr/>
          </p:nvCxnSpPr>
          <p:spPr bwMode="auto">
            <a:xfrm rot="5400000" flipH="1" flipV="1">
              <a:off x="2819400" y="5257800"/>
              <a:ext cx="152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9" name="Straight Connector 688"/>
            <p:cNvCxnSpPr/>
            <p:nvPr/>
          </p:nvCxnSpPr>
          <p:spPr bwMode="auto">
            <a:xfrm rot="10800000">
              <a:off x="2743200" y="5181600"/>
              <a:ext cx="152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1" name="Group 689"/>
          <p:cNvGrpSpPr/>
          <p:nvPr/>
        </p:nvGrpSpPr>
        <p:grpSpPr>
          <a:xfrm>
            <a:off x="914400" y="5181600"/>
            <a:ext cx="685800" cy="153988"/>
            <a:chOff x="2743200" y="5181600"/>
            <a:chExt cx="685800" cy="153988"/>
          </a:xfrm>
        </p:grpSpPr>
        <p:cxnSp>
          <p:nvCxnSpPr>
            <p:cNvPr id="691" name="Straight Connector 690"/>
            <p:cNvCxnSpPr/>
            <p:nvPr/>
          </p:nvCxnSpPr>
          <p:spPr bwMode="auto">
            <a:xfrm rot="10800000">
              <a:off x="2895600" y="5334000"/>
              <a:ext cx="533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2" name="Straight Connector 691"/>
            <p:cNvCxnSpPr/>
            <p:nvPr/>
          </p:nvCxnSpPr>
          <p:spPr bwMode="auto">
            <a:xfrm rot="5400000" flipH="1" flipV="1">
              <a:off x="2819400" y="5257800"/>
              <a:ext cx="152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3" name="Straight Connector 692"/>
            <p:cNvCxnSpPr/>
            <p:nvPr/>
          </p:nvCxnSpPr>
          <p:spPr bwMode="auto">
            <a:xfrm rot="10800000">
              <a:off x="2743200" y="5181600"/>
              <a:ext cx="152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695" name="Straight Connector 694"/>
          <p:cNvCxnSpPr/>
          <p:nvPr/>
        </p:nvCxnSpPr>
        <p:spPr bwMode="auto">
          <a:xfrm rot="10800000">
            <a:off x="3657600" y="5181600"/>
            <a:ext cx="3048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76400"/>
            <a:ext cx="6715764" cy="48973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Impact of I and W (</a:t>
            </a:r>
            <a:r>
              <a:rPr lang="en-US" dirty="0" err="1" smtClean="0"/>
              <a:t>p</a:t>
            </a:r>
            <a:r>
              <a:rPr lang="en-US" dirty="0" smtClean="0"/>
              <a:t>=0.7)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29200" y="5181600"/>
            <a:ext cx="3417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90088"/>
                </a:solidFill>
                <a:latin typeface="+mn-lt"/>
              </a:rPr>
              <a:t>Processor W=64, I≤128</a:t>
            </a:r>
            <a:endParaRPr lang="en-US" dirty="0">
              <a:solidFill>
                <a:srgbClr val="F90088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2514600"/>
            <a:ext cx="3235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C8C0D"/>
                </a:solidFill>
                <a:latin typeface="+mn-lt"/>
              </a:rPr>
              <a:t>Processor W=1, I≤128</a:t>
            </a:r>
            <a:endParaRPr lang="en-US" dirty="0">
              <a:solidFill>
                <a:srgbClr val="FC8C0D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1219200"/>
            <a:ext cx="5162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Energy Ratio to Processor W=1, I=N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3: Data Locality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Problem: </a:t>
            </a:r>
            <a:r>
              <a:rPr lang="en-US" dirty="0" smtClean="0"/>
              <a:t>Must pay O(N</a:t>
            </a:r>
            <a:r>
              <a:rPr lang="en-US" baseline="30000" dirty="0" smtClean="0"/>
              <a:t>0.5</a:t>
            </a:r>
            <a:r>
              <a:rPr lang="en-US" dirty="0" smtClean="0"/>
              <a:t>) for every read since data must be moved in and out of memory.</a:t>
            </a:r>
          </a:p>
          <a:p>
            <a:endParaRPr lang="en-US" dirty="0" smtClean="0"/>
          </a:p>
          <a:p>
            <a:r>
              <a:rPr lang="en-US" b="1" dirty="0" smtClean="0"/>
              <a:t>Opportunity: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compute local</a:t>
            </a:r>
            <a:br>
              <a:rPr lang="en-US" dirty="0" smtClean="0"/>
            </a:br>
            <a:r>
              <a:rPr lang="en-US" dirty="0" smtClean="0"/>
              <a:t>to data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CCF6-5443-9347-BF09-BCFD741E866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200400"/>
            <a:ext cx="3441680" cy="3480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066800"/>
            <a:ext cx="4876800" cy="5479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Sequential with Data Locality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038600" cy="4114800"/>
          </a:xfrm>
        </p:spPr>
        <p:txBody>
          <a:bodyPr/>
          <a:lstStyle/>
          <a:p>
            <a:r>
              <a:rPr lang="en-US" dirty="0" smtClean="0"/>
              <a:t>Place for locality --Rent Partitions</a:t>
            </a:r>
          </a:p>
          <a:p>
            <a:r>
              <a:rPr lang="en-US" dirty="0" smtClean="0"/>
              <a:t>Store data at endpoints</a:t>
            </a:r>
          </a:p>
          <a:p>
            <a:r>
              <a:rPr lang="en-US" dirty="0" smtClean="0"/>
              <a:t>Send through network from producer to </a:t>
            </a:r>
            <a:br>
              <a:rPr lang="en-US" dirty="0" smtClean="0"/>
            </a:br>
            <a:r>
              <a:rPr lang="en-US" dirty="0" smtClean="0"/>
              <a:t>consumer</a:t>
            </a:r>
          </a:p>
          <a:p>
            <a:r>
              <a:rPr lang="en-US" dirty="0" smtClean="0"/>
              <a:t>Store location at leaves – </a:t>
            </a:r>
            <a:r>
              <a:rPr lang="en-US" dirty="0" err="1" smtClean="0"/>
              <a:t>O(log(N</a:t>
            </a:r>
            <a:r>
              <a:rPr lang="en-US" dirty="0" smtClean="0"/>
              <a:t>))</a:t>
            </a:r>
          </a:p>
          <a:p>
            <a:r>
              <a:rPr lang="en-US" dirty="0" smtClean="0"/>
              <a:t>Build H-Tree to </a:t>
            </a:r>
            <a:br>
              <a:rPr lang="en-US" dirty="0" smtClean="0"/>
            </a:br>
            <a:r>
              <a:rPr lang="en-US" dirty="0" smtClean="0"/>
              <a:t>keep area to </a:t>
            </a:r>
            <a:br>
              <a:rPr lang="en-US" dirty="0" smtClean="0"/>
            </a:br>
            <a:r>
              <a:rPr lang="en-US" dirty="0" smtClean="0"/>
              <a:t>      </a:t>
            </a:r>
            <a:r>
              <a:rPr lang="en-US" dirty="0" err="1" smtClean="0"/>
              <a:t>O(Nlog(N</a:t>
            </a:r>
            <a:r>
              <a:rPr lang="en-US" dirty="0" smtClean="0"/>
              <a:t>))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990600"/>
            <a:ext cx="4876800" cy="5479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Sequential with Data Locality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3810000" cy="4114800"/>
          </a:xfrm>
        </p:spPr>
        <p:txBody>
          <a:bodyPr/>
          <a:lstStyle/>
          <a:p>
            <a:r>
              <a:rPr lang="en-US" dirty="0" smtClean="0"/>
              <a:t>Area = </a:t>
            </a:r>
            <a:r>
              <a:rPr lang="en-US" dirty="0" err="1" smtClean="0"/>
              <a:t>O(Nlog(N</a:t>
            </a:r>
            <a:r>
              <a:rPr lang="en-US" dirty="0" smtClean="0"/>
              <a:t>))</a:t>
            </a:r>
          </a:p>
          <a:p>
            <a:r>
              <a:rPr lang="en-US" dirty="0" smtClean="0"/>
              <a:t>Sending addresses </a:t>
            </a:r>
            <a:r>
              <a:rPr lang="en-US" dirty="0" err="1" smtClean="0"/>
              <a:t>log(N</a:t>
            </a:r>
            <a:r>
              <a:rPr lang="en-US" dirty="0" smtClean="0"/>
              <a:t>) bits at top</a:t>
            </a:r>
          </a:p>
          <a:p>
            <a:r>
              <a:rPr lang="en-US" dirty="0" smtClean="0"/>
              <a:t>Signals lower O(1)</a:t>
            </a:r>
          </a:p>
          <a:p>
            <a:r>
              <a:rPr lang="en-US" dirty="0" smtClean="0"/>
              <a:t>Only send a few over top </a:t>
            </a:r>
            <a:r>
              <a:rPr lang="en-US" dirty="0" err="1" smtClean="0"/>
              <a:t>O(N</a:t>
            </a:r>
            <a:r>
              <a:rPr lang="en-US" baseline="30000" dirty="0" err="1" smtClean="0"/>
              <a:t>p</a:t>
            </a:r>
            <a:r>
              <a:rPr lang="en-US" dirty="0" smtClean="0"/>
              <a:t>)</a:t>
            </a:r>
          </a:p>
          <a:p>
            <a:r>
              <a:rPr lang="en-US" dirty="0" smtClean="0"/>
              <a:t>O((log</a:t>
            </a:r>
            <a:r>
              <a:rPr lang="en-US" baseline="30000" dirty="0" smtClean="0"/>
              <a:t>1.5</a:t>
            </a:r>
            <a:r>
              <a:rPr lang="en-US" dirty="0" smtClean="0"/>
              <a:t>N)N</a:t>
            </a:r>
            <a:r>
              <a:rPr lang="en-US" baseline="30000" dirty="0" smtClean="0"/>
              <a:t>p+0.5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 err="1" smtClean="0"/>
              <a:t>p</a:t>
            </a:r>
            <a:r>
              <a:rPr lang="en-US" dirty="0" smtClean="0"/>
              <a:t>&gt;0.5</a:t>
            </a:r>
          </a:p>
          <a:p>
            <a:r>
              <a:rPr lang="en-US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</a:rPr>
              <a:t>Cheaper to send where needed than to central location.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Data Local Compare (</a:t>
            </a:r>
            <a:r>
              <a:rPr lang="en-US" dirty="0" err="1" smtClean="0"/>
              <a:t>p</a:t>
            </a:r>
            <a:r>
              <a:rPr lang="en-US" dirty="0" smtClean="0"/>
              <a:t>=0.7)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4ADC-FACE-CE4F-817A-253F1E8A8A31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8572500" cy="50286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2819400"/>
            <a:ext cx="2649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Processor W=1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5218" y="2514600"/>
            <a:ext cx="2848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1FFFE"/>
                </a:solidFill>
                <a:latin typeface="+mn-lt"/>
              </a:rPr>
              <a:t>Processor W=64</a:t>
            </a:r>
            <a:endParaRPr lang="en-US" sz="2800" dirty="0">
              <a:solidFill>
                <a:srgbClr val="21FFFE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43000"/>
            <a:ext cx="1322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Energy</a:t>
            </a:r>
            <a:endParaRPr lang="en-US" sz="28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6334780"/>
            <a:ext cx="1740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Gates (N)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Data Local Compare (</a:t>
            </a:r>
            <a:r>
              <a:rPr lang="en-US" dirty="0" err="1" smtClean="0"/>
              <a:t>p</a:t>
            </a:r>
            <a:r>
              <a:rPr lang="en-US" dirty="0" smtClean="0"/>
              <a:t>=0.7)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4ADC-FACE-CE4F-817A-253F1E8A8A31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8473802" cy="4970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0" y="2819400"/>
            <a:ext cx="2649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Processor W=1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95218" y="2514600"/>
            <a:ext cx="2848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1FFFE"/>
                </a:solidFill>
                <a:latin typeface="+mn-lt"/>
              </a:rPr>
              <a:t>Processor W=64</a:t>
            </a:r>
            <a:endParaRPr lang="en-US" sz="2800" dirty="0">
              <a:solidFill>
                <a:srgbClr val="21FFFE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3505200"/>
            <a:ext cx="1791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300FF"/>
                </a:solidFill>
                <a:latin typeface="+mn-lt"/>
              </a:rPr>
              <a:t>Data W=1</a:t>
            </a:r>
            <a:endParaRPr lang="en-US" sz="2800" dirty="0">
              <a:solidFill>
                <a:srgbClr val="8300FF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143000"/>
            <a:ext cx="1322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Energy</a:t>
            </a:r>
            <a:endParaRPr lang="en-US" sz="28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6334780"/>
            <a:ext cx="1740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Gates (N)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Data Local Compare (</a:t>
            </a:r>
            <a:r>
              <a:rPr lang="en-US" dirty="0" err="1" smtClean="0"/>
              <a:t>p</a:t>
            </a:r>
            <a:r>
              <a:rPr lang="en-US" dirty="0" smtClean="0"/>
              <a:t>=0.7)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4ADC-FACE-CE4F-817A-253F1E8A8A31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68698"/>
            <a:ext cx="8458200" cy="49615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0" y="2819400"/>
            <a:ext cx="2649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Processor W=1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5218" y="2514600"/>
            <a:ext cx="2848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1FFFE"/>
                </a:solidFill>
                <a:latin typeface="+mn-lt"/>
              </a:rPr>
              <a:t>Processor W=64</a:t>
            </a:r>
            <a:endParaRPr lang="en-US" sz="2800" dirty="0">
              <a:solidFill>
                <a:srgbClr val="21FFFE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505200"/>
            <a:ext cx="1791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300FF"/>
                </a:solidFill>
                <a:latin typeface="+mn-lt"/>
              </a:rPr>
              <a:t>Data W=1</a:t>
            </a:r>
            <a:endParaRPr lang="en-US" sz="2800" dirty="0">
              <a:solidFill>
                <a:srgbClr val="8300FF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4876800"/>
            <a:ext cx="1990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C008A"/>
                </a:solidFill>
                <a:latin typeface="+mn-lt"/>
              </a:rPr>
              <a:t>Data W=64</a:t>
            </a:r>
            <a:endParaRPr lang="en-US" sz="2800" dirty="0">
              <a:solidFill>
                <a:srgbClr val="FC008A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43000"/>
            <a:ext cx="1322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Energy</a:t>
            </a:r>
            <a:endParaRPr lang="en-US" sz="28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6334780"/>
            <a:ext cx="1740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Gates (N)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4114800"/>
          </a:xfrm>
        </p:spPr>
        <p:txBody>
          <a:bodyPr/>
          <a:lstStyle/>
          <a:p>
            <a:r>
              <a:rPr lang="en-US" dirty="0" smtClean="0"/>
              <a:t>Is it better to build compact computations</a:t>
            </a:r>
          </a:p>
          <a:p>
            <a:pPr lvl="1"/>
            <a:r>
              <a:rPr lang="en-US" dirty="0" smtClean="0"/>
              <a:t>And read instructions and data from memory</a:t>
            </a:r>
          </a:p>
          <a:p>
            <a:pPr lvl="1"/>
            <a:r>
              <a:rPr lang="en-US" dirty="0" smtClean="0"/>
              <a:t>Avoid sending data on long wires</a:t>
            </a:r>
          </a:p>
          <a:p>
            <a:r>
              <a:rPr lang="en-US" dirty="0" smtClean="0"/>
              <a:t>Or to build spatially distributed computations</a:t>
            </a:r>
          </a:p>
          <a:p>
            <a:pPr lvl="1"/>
            <a:r>
              <a:rPr lang="en-US" dirty="0" smtClean="0"/>
              <a:t>And send data from producers to consumers</a:t>
            </a:r>
          </a:p>
          <a:p>
            <a:pPr lvl="1"/>
            <a:r>
              <a:rPr lang="en-US" dirty="0" smtClean="0"/>
              <a:t>Avoid spending energy on large memories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4" descr="H:\amd\brass\Talks\Job Talk\sequential_colo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800600"/>
            <a:ext cx="2104925" cy="1718123"/>
          </a:xfrm>
          <a:prstGeom prst="rect">
            <a:avLst/>
          </a:prstGeom>
          <a:noFill/>
        </p:spPr>
      </p:pic>
      <p:pic>
        <p:nvPicPr>
          <p:cNvPr id="7" name="Picture 4" descr="S:\brass\trips\jobtalk\configurabl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953000"/>
            <a:ext cx="6019800" cy="1568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Problem:</a:t>
            </a:r>
            <a:r>
              <a:rPr lang="en-US" dirty="0" smtClean="0"/>
              <a:t> Multiply energy by </a:t>
            </a:r>
            <a:r>
              <a:rPr lang="en-US" dirty="0" err="1" smtClean="0"/>
              <a:t>O(log(N</a:t>
            </a:r>
            <a:r>
              <a:rPr lang="en-US" dirty="0" smtClean="0"/>
              <a:t>)) to send an address up the tree</a:t>
            </a:r>
          </a:p>
          <a:p>
            <a:r>
              <a:rPr lang="en-US" b="1" dirty="0" smtClean="0"/>
              <a:t>Opportunity:</a:t>
            </a:r>
            <a:r>
              <a:rPr lang="en-US" dirty="0" smtClean="0"/>
              <a:t> store</a:t>
            </a:r>
            <a:br>
              <a:rPr lang="en-US" dirty="0" smtClean="0"/>
            </a:br>
            <a:r>
              <a:rPr lang="en-US" dirty="0" smtClean="0"/>
              <a:t>instructions local</a:t>
            </a:r>
            <a:br>
              <a:rPr lang="en-US" dirty="0" smtClean="0"/>
            </a:br>
            <a:r>
              <a:rPr lang="en-US" dirty="0" smtClean="0"/>
              <a:t>to switches</a:t>
            </a:r>
          </a:p>
          <a:p>
            <a:pPr lvl="1"/>
            <a:r>
              <a:rPr lang="en-US" dirty="0" smtClean="0"/>
              <a:t>In tree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150" y="3124200"/>
            <a:ext cx="3323249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Fully Spatial (FPGA)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724400" cy="4114800"/>
          </a:xfrm>
        </p:spPr>
        <p:txBody>
          <a:bodyPr/>
          <a:lstStyle/>
          <a:p>
            <a:r>
              <a:rPr lang="en-US" dirty="0" smtClean="0"/>
              <a:t>Like an FPGA</a:t>
            </a:r>
          </a:p>
          <a:p>
            <a:r>
              <a:rPr lang="en-US" dirty="0" smtClean="0"/>
              <a:t>Each signal gets </a:t>
            </a:r>
            <a:br>
              <a:rPr lang="en-US" dirty="0" smtClean="0"/>
            </a:br>
            <a:r>
              <a:rPr lang="en-US" dirty="0" smtClean="0"/>
              <a:t>own wire</a:t>
            </a:r>
          </a:p>
          <a:p>
            <a:r>
              <a:rPr lang="en-US" dirty="0" smtClean="0"/>
              <a:t>No addresses</a:t>
            </a:r>
          </a:p>
          <a:p>
            <a:r>
              <a:rPr lang="en-US" dirty="0" smtClean="0"/>
              <a:t>Configuration local</a:t>
            </a:r>
          </a:p>
          <a:p>
            <a:r>
              <a:rPr lang="en-US" dirty="0" smtClean="0"/>
              <a:t>Area grows as</a:t>
            </a:r>
            <a:br>
              <a:rPr lang="en-US" dirty="0" smtClean="0"/>
            </a:br>
            <a:r>
              <a:rPr lang="en-US" dirty="0" smtClean="0"/>
              <a:t> O(N</a:t>
            </a:r>
            <a:r>
              <a:rPr lang="en-US" baseline="30000" dirty="0" smtClean="0"/>
              <a:t>2p</a:t>
            </a:r>
            <a:r>
              <a:rPr lang="en-US" dirty="0" smtClean="0"/>
              <a:t>) for </a:t>
            </a:r>
            <a:r>
              <a:rPr lang="en-US" dirty="0" err="1" smtClean="0"/>
              <a:t>p</a:t>
            </a:r>
            <a:r>
              <a:rPr lang="en-US" dirty="0" smtClean="0"/>
              <a:t>&gt;0.5</a:t>
            </a:r>
          </a:p>
          <a:p>
            <a:r>
              <a:rPr lang="en-US" dirty="0" smtClean="0"/>
              <a:t>Energy O(N</a:t>
            </a:r>
            <a:r>
              <a:rPr lang="en-US" baseline="30000" dirty="0" smtClean="0"/>
              <a:t>2p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      for </a:t>
            </a:r>
            <a:r>
              <a:rPr lang="en-US" dirty="0" err="1" smtClean="0"/>
              <a:t>p</a:t>
            </a:r>
            <a:r>
              <a:rPr lang="en-US" dirty="0" smtClean="0"/>
              <a:t>&gt;0.5</a:t>
            </a:r>
          </a:p>
          <a:p>
            <a:pPr lvl="1">
              <a:buFont typeface="Wingdings" charset="2"/>
              <a:buChar char="§"/>
            </a:pPr>
            <a:r>
              <a:rPr lang="en-US" dirty="0" smtClean="0">
                <a:solidFill>
                  <a:srgbClr val="0000FF"/>
                </a:solidFill>
              </a:rPr>
              <a:t>Θ(N) for </a:t>
            </a:r>
            <a:r>
              <a:rPr lang="en-US" dirty="0" err="1" smtClean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&lt;0.5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44ADC-FACE-CE4F-817A-253F1E8A8A31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378900"/>
            <a:ext cx="4343400" cy="5479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28800"/>
            <a:ext cx="8509000" cy="3025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1143000"/>
          </a:xfrm>
        </p:spPr>
        <p:txBody>
          <a:bodyPr/>
          <a:lstStyle/>
          <a:p>
            <a:r>
              <a:rPr lang="en-US" dirty="0" err="1" smtClean="0"/>
              <a:t>p</a:t>
            </a:r>
            <a:r>
              <a:rPr lang="en-US" dirty="0" smtClean="0"/>
              <a:t>=0.7 Compare to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19600" y="3048000"/>
            <a:ext cx="3417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90088"/>
                </a:solidFill>
                <a:latin typeface="+mn-lt"/>
              </a:rPr>
              <a:t>Processor W=64, I≤128</a:t>
            </a:r>
            <a:endParaRPr lang="en-US" dirty="0">
              <a:solidFill>
                <a:srgbClr val="F90088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219200"/>
            <a:ext cx="5162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Energy Ratio to Processor W=1, I=N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287" y="1752600"/>
            <a:ext cx="8763713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1143000"/>
          </a:xfrm>
        </p:spPr>
        <p:txBody>
          <a:bodyPr/>
          <a:lstStyle/>
          <a:p>
            <a:r>
              <a:rPr lang="en-US" dirty="0" err="1" smtClean="0"/>
              <a:t>p</a:t>
            </a:r>
            <a:r>
              <a:rPr lang="en-US" dirty="0" smtClean="0"/>
              <a:t>=0.7 Compare to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19600" y="3048000"/>
            <a:ext cx="3417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90088"/>
                </a:solidFill>
                <a:latin typeface="+mn-lt"/>
              </a:rPr>
              <a:t>Processor W=64, I≤128</a:t>
            </a:r>
            <a:endParaRPr lang="en-US" dirty="0">
              <a:solidFill>
                <a:srgbClr val="F90088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4191000"/>
            <a:ext cx="101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5FF07"/>
                </a:solidFill>
                <a:latin typeface="+mn-lt"/>
              </a:rPr>
              <a:t>FPGA</a:t>
            </a:r>
            <a:endParaRPr lang="en-US" dirty="0">
              <a:solidFill>
                <a:srgbClr val="25FF07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1219200"/>
            <a:ext cx="5162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Energy Ratio to Processor W=1, I=N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81200"/>
            <a:ext cx="8026400" cy="46090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 err="1" smtClean="0"/>
              <a:t>p</a:t>
            </a:r>
            <a:r>
              <a:rPr lang="en-US" dirty="0" smtClean="0"/>
              <a:t>=0.7 Compare to FPGA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3657600"/>
            <a:ext cx="3417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90088"/>
                </a:solidFill>
                <a:latin typeface="+mn-lt"/>
              </a:rPr>
              <a:t>Processor W=64, I≤128</a:t>
            </a:r>
            <a:endParaRPr lang="en-US" dirty="0">
              <a:solidFill>
                <a:srgbClr val="F90088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47800"/>
            <a:ext cx="4121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Energy Processor/FPGA</a:t>
            </a:r>
            <a:endParaRPr lang="en-US" sz="28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5181600"/>
            <a:ext cx="101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5FF07"/>
                </a:solidFill>
                <a:latin typeface="+mn-lt"/>
              </a:rPr>
              <a:t>FPGA</a:t>
            </a:r>
            <a:endParaRPr lang="en-US" dirty="0">
              <a:solidFill>
                <a:srgbClr val="25FF07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dirty="0" smtClean="0"/>
              <a:t>Asymptotic Energy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828800"/>
          <a:ext cx="8621783" cy="174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600200"/>
                <a:gridCol w="381000"/>
                <a:gridCol w="616979"/>
                <a:gridCol w="1288021"/>
                <a:gridCol w="116840"/>
                <a:gridCol w="1342142"/>
                <a:gridCol w="14478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 </a:t>
                      </a:r>
                      <a:r>
                        <a:rPr lang="en-US" dirty="0" err="1" smtClean="0"/>
                        <a:t>p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err="1" smtClean="0"/>
                        <a:t>p</a:t>
                      </a:r>
                      <a:r>
                        <a:rPr lang="en-US" dirty="0" smtClean="0"/>
                        <a:t>&lt;1.0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1&gt;</a:t>
                      </a:r>
                      <a:r>
                        <a:rPr lang="en-US" dirty="0" err="1" smtClean="0"/>
                        <a:t>p</a:t>
                      </a:r>
                      <a:r>
                        <a:rPr lang="en-US" dirty="0" smtClean="0"/>
                        <a:t>&gt;0.5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</a:t>
                      </a:r>
                      <a:r>
                        <a:rPr lang="en-US" dirty="0" smtClean="0"/>
                        <a:t>=0.5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p&lt;0.5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Processor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O(N</a:t>
                      </a:r>
                      <a:r>
                        <a:rPr lang="en-US" baseline="30000" dirty="0" smtClean="0"/>
                        <a:t>1.5</a:t>
                      </a:r>
                      <a:r>
                        <a:rPr lang="en-US" dirty="0" smtClean="0"/>
                        <a:t>log</a:t>
                      </a:r>
                      <a:r>
                        <a:rPr lang="en-US" baseline="30000" dirty="0" smtClean="0"/>
                        <a:t>1.5</a:t>
                      </a:r>
                      <a:r>
                        <a:rPr lang="en-US" dirty="0" smtClean="0"/>
                        <a:t>N)</a:t>
                      </a:r>
                      <a:endParaRPr lang="en-US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O(N</a:t>
                      </a:r>
                      <a:r>
                        <a:rPr lang="en-US" sz="2400" baseline="30000" dirty="0" smtClean="0"/>
                        <a:t>1.5</a:t>
                      </a:r>
                      <a:r>
                        <a:rPr lang="en-US" sz="2400" dirty="0" smtClean="0"/>
                        <a:t>logN)</a:t>
                      </a:r>
                    </a:p>
                    <a:p>
                      <a:pPr algn="ctr"/>
                      <a:r>
                        <a:rPr lang="en-US" dirty="0" smtClean="0"/>
                        <a:t>Description</a:t>
                      </a:r>
                      <a:r>
                        <a:rPr lang="en-US" baseline="0" dirty="0" smtClean="0"/>
                        <a:t> Locality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FPGA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2-metal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O(N</a:t>
                      </a:r>
                      <a:r>
                        <a:rPr lang="en-US" sz="2400" baseline="30000" dirty="0" smtClean="0"/>
                        <a:t>2p</a:t>
                      </a:r>
                      <a:r>
                        <a:rPr lang="en-US" sz="2400" dirty="0" smtClean="0"/>
                        <a:t>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O(Nlog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N)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Θ(N)</a:t>
                      </a:r>
                      <a:endParaRPr lang="en-US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7400" y="4800600"/>
            <a:ext cx="4509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+mn-lt"/>
              </a:rPr>
              <a:t>Note break at </a:t>
            </a:r>
            <a:r>
              <a:rPr lang="en-US" sz="3600" dirty="0" err="1" smtClean="0">
                <a:latin typeface="+mn-lt"/>
              </a:rPr>
              <a:t>p</a:t>
            </a:r>
            <a:r>
              <a:rPr lang="en-US" sz="3600" dirty="0" smtClean="0">
                <a:latin typeface="+mn-lt"/>
              </a:rPr>
              <a:t>=0.75</a:t>
            </a:r>
            <a:endParaRPr lang="en-US" sz="3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57400"/>
            <a:ext cx="8293100" cy="45011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 smtClean="0"/>
              <a:t>p</a:t>
            </a:r>
            <a:r>
              <a:rPr lang="en-US" dirty="0" smtClean="0"/>
              <a:t>=0.8 Compare to FPGA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24400" y="4191000"/>
            <a:ext cx="3417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90088"/>
                </a:solidFill>
                <a:latin typeface="+mn-lt"/>
              </a:rPr>
              <a:t>Processor W=64, I≤128</a:t>
            </a:r>
            <a:endParaRPr lang="en-US" dirty="0">
              <a:solidFill>
                <a:srgbClr val="F90088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2590800"/>
            <a:ext cx="101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5FF07"/>
                </a:solidFill>
                <a:latin typeface="+mn-lt"/>
              </a:rPr>
              <a:t>FPGA</a:t>
            </a:r>
            <a:endParaRPr lang="en-US" dirty="0">
              <a:solidFill>
                <a:srgbClr val="25FF07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447800"/>
            <a:ext cx="4121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Energy Processor/FPGA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smtClean="0"/>
              <a:t>Compare around </a:t>
            </a:r>
            <a:r>
              <a:rPr lang="en-US" dirty="0" err="1" smtClean="0"/>
              <a:t>p</a:t>
            </a:r>
            <a:r>
              <a:rPr lang="en-US" dirty="0" smtClean="0"/>
              <a:t>=0.75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 smtClean="0"/>
              <a:t>Breakpoint at </a:t>
            </a:r>
            <a:r>
              <a:rPr lang="en-US" dirty="0" err="1" smtClean="0"/>
              <a:t>p</a:t>
            </a:r>
            <a:r>
              <a:rPr lang="en-US" dirty="0" smtClean="0"/>
              <a:t>=0.75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0"/>
            <a:ext cx="4708970" cy="27040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199" y="3048000"/>
            <a:ext cx="4788593" cy="25990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81200" y="5791200"/>
            <a:ext cx="1093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+mn-lt"/>
              </a:rPr>
              <a:t>p</a:t>
            </a:r>
            <a:r>
              <a:rPr lang="en-US" sz="2800" dirty="0" smtClean="0">
                <a:latin typeface="+mn-lt"/>
              </a:rPr>
              <a:t>=0.7</a:t>
            </a:r>
            <a:endParaRPr lang="en-US" sz="28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5791200"/>
            <a:ext cx="1093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+mn-lt"/>
              </a:rPr>
              <a:t>p</a:t>
            </a:r>
            <a:r>
              <a:rPr lang="en-US" sz="2800" dirty="0" smtClean="0">
                <a:latin typeface="+mn-lt"/>
              </a:rPr>
              <a:t>=0.8</a:t>
            </a:r>
            <a:endParaRPr lang="en-US" sz="28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4724400"/>
            <a:ext cx="1018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5FF07"/>
                </a:solidFill>
                <a:latin typeface="+mn-lt"/>
              </a:rPr>
              <a:t>FPGA</a:t>
            </a:r>
            <a:endParaRPr lang="en-US" dirty="0">
              <a:solidFill>
                <a:srgbClr val="25FF07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4267200"/>
            <a:ext cx="3417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90088"/>
                </a:solidFill>
                <a:latin typeface="+mn-lt"/>
              </a:rPr>
              <a:t>Processor W=64, I≤128</a:t>
            </a:r>
            <a:endParaRPr lang="en-US" dirty="0">
              <a:solidFill>
                <a:srgbClr val="F90088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2514600"/>
            <a:ext cx="41216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Energy Processor/FPGA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7772400" cy="4114800"/>
          </a:xfrm>
        </p:spPr>
        <p:txBody>
          <a:bodyPr/>
          <a:lstStyle/>
          <a:p>
            <a:r>
              <a:rPr lang="en-US" dirty="0" smtClean="0"/>
              <a:t>Given a good spatial layout</a:t>
            </a:r>
          </a:p>
          <a:p>
            <a:pPr lvl="1"/>
            <a:r>
              <a:rPr lang="en-US" dirty="0" smtClean="0"/>
              <a:t>It is cheaper to transmit the result of </a:t>
            </a:r>
            <a:br>
              <a:rPr lang="en-US" dirty="0" smtClean="0"/>
            </a:br>
            <a:r>
              <a:rPr lang="en-US" dirty="0" smtClean="0"/>
              <a:t>a gate to its well-placed consumers</a:t>
            </a:r>
          </a:p>
          <a:p>
            <a:pPr lvl="2"/>
            <a:r>
              <a:rPr lang="en-US" dirty="0" smtClean="0"/>
              <a:t>Fixed metal layers: average wire length</a:t>
            </a:r>
          </a:p>
          <a:p>
            <a:pPr lvl="3">
              <a:buFont typeface="Courier New"/>
              <a:buChar char="o"/>
            </a:pPr>
            <a:r>
              <a:rPr lang="en-US" sz="2400" dirty="0" err="1" smtClean="0">
                <a:solidFill>
                  <a:schemeClr val="accent2"/>
                </a:solidFill>
              </a:rPr>
              <a:t>p</a:t>
            </a:r>
            <a:r>
              <a:rPr lang="en-US" sz="2400" dirty="0" smtClean="0">
                <a:solidFill>
                  <a:schemeClr val="accent2"/>
                </a:solidFill>
              </a:rPr>
              <a:t>&lt;0.5:     O(1) </a:t>
            </a:r>
          </a:p>
          <a:p>
            <a:pPr lvl="3">
              <a:buFont typeface="Courier New"/>
              <a:buChar char="o"/>
            </a:pPr>
            <a:r>
              <a:rPr lang="en-US" sz="2400" dirty="0" err="1" smtClean="0">
                <a:solidFill>
                  <a:schemeClr val="accent2"/>
                </a:solidFill>
              </a:rPr>
              <a:t>p</a:t>
            </a:r>
            <a:r>
              <a:rPr lang="en-US" sz="2400" dirty="0" smtClean="0">
                <a:solidFill>
                  <a:schemeClr val="accent2"/>
                </a:solidFill>
              </a:rPr>
              <a:t>&lt;0.75:   O(N</a:t>
            </a:r>
            <a:r>
              <a:rPr lang="en-US" sz="2400" baseline="30000" dirty="0" smtClean="0">
                <a:solidFill>
                  <a:schemeClr val="accent2"/>
                </a:solidFill>
              </a:rPr>
              <a:t>2p-1</a:t>
            </a:r>
            <a:r>
              <a:rPr lang="en-US" sz="2400" dirty="0" smtClean="0">
                <a:solidFill>
                  <a:schemeClr val="accent2"/>
                </a:solidFill>
              </a:rPr>
              <a:t>) &lt; O(N</a:t>
            </a:r>
            <a:r>
              <a:rPr lang="en-US" sz="2400" baseline="30000" dirty="0" smtClean="0">
                <a:solidFill>
                  <a:schemeClr val="accent2"/>
                </a:solidFill>
              </a:rPr>
              <a:t>0.5</a:t>
            </a:r>
            <a:r>
              <a:rPr lang="en-US" sz="2400" dirty="0" smtClean="0">
                <a:solidFill>
                  <a:schemeClr val="accent2"/>
                </a:solidFill>
              </a:rPr>
              <a:t>) </a:t>
            </a:r>
          </a:p>
          <a:p>
            <a:pPr lvl="3">
              <a:buFont typeface="Courier New"/>
              <a:buChar char="o"/>
            </a:pPr>
            <a:r>
              <a:rPr lang="en-US" sz="2400" dirty="0" err="1" smtClean="0">
                <a:solidFill>
                  <a:srgbClr val="D20013"/>
                </a:solidFill>
              </a:rPr>
              <a:t>p</a:t>
            </a:r>
            <a:r>
              <a:rPr lang="en-US" sz="2400" dirty="0" smtClean="0">
                <a:solidFill>
                  <a:srgbClr val="D20013"/>
                </a:solidFill>
              </a:rPr>
              <a:t>&gt;0.75:   O(N</a:t>
            </a:r>
            <a:r>
              <a:rPr lang="en-US" sz="2400" baseline="30000" dirty="0" smtClean="0">
                <a:solidFill>
                  <a:srgbClr val="D20013"/>
                </a:solidFill>
              </a:rPr>
              <a:t>2p-1</a:t>
            </a:r>
            <a:r>
              <a:rPr lang="en-US" sz="2400" dirty="0" smtClean="0">
                <a:solidFill>
                  <a:srgbClr val="D20013"/>
                </a:solidFill>
              </a:rPr>
              <a:t>) &gt; O(N</a:t>
            </a:r>
            <a:r>
              <a:rPr lang="en-US" sz="2400" baseline="30000" dirty="0" smtClean="0">
                <a:solidFill>
                  <a:srgbClr val="D20013"/>
                </a:solidFill>
              </a:rPr>
              <a:t>0.5</a:t>
            </a:r>
            <a:r>
              <a:rPr lang="en-US" sz="2400" dirty="0" smtClean="0">
                <a:solidFill>
                  <a:srgbClr val="D20013"/>
                </a:solidFill>
              </a:rPr>
              <a:t>) </a:t>
            </a:r>
          </a:p>
          <a:p>
            <a:pPr lvl="1"/>
            <a:r>
              <a:rPr lang="en-US" dirty="0" smtClean="0"/>
              <a:t>Than to </a:t>
            </a:r>
          </a:p>
          <a:p>
            <a:pPr lvl="2"/>
            <a:r>
              <a:rPr lang="en-US" dirty="0" smtClean="0"/>
              <a:t>Fetch inputs from a </a:t>
            </a:r>
            <a:br>
              <a:rPr lang="en-US" dirty="0" smtClean="0"/>
            </a:br>
            <a:r>
              <a:rPr lang="en-US" dirty="0" smtClean="0"/>
              <a:t>      large central memory</a:t>
            </a:r>
          </a:p>
          <a:p>
            <a:pPr lvl="3">
              <a:buFont typeface="Courier New"/>
              <a:buChar char="o"/>
            </a:pPr>
            <a:r>
              <a:rPr lang="en-US" sz="2400" dirty="0" smtClean="0"/>
              <a:t>O(N</a:t>
            </a:r>
            <a:r>
              <a:rPr lang="en-US" sz="2400" baseline="30000" dirty="0" smtClean="0"/>
              <a:t>0.5</a:t>
            </a:r>
            <a:r>
              <a:rPr lang="en-US" sz="2400" dirty="0" smtClean="0"/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267200"/>
            <a:ext cx="3429000" cy="2160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676400"/>
            <a:ext cx="21336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5: Wiring Dominates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Problem:</a:t>
            </a:r>
            <a:r>
              <a:rPr lang="en-US" dirty="0" smtClean="0"/>
              <a:t> When </a:t>
            </a:r>
            <a:r>
              <a:rPr lang="en-US" dirty="0" err="1" smtClean="0"/>
              <a:t>p</a:t>
            </a:r>
            <a:r>
              <a:rPr lang="en-US" dirty="0" smtClean="0"/>
              <a:t>&gt;0.5 wiring dominates area </a:t>
            </a:r>
            <a:br>
              <a:rPr lang="en-US" dirty="0" smtClean="0"/>
            </a:br>
            <a:r>
              <a:rPr lang="en-US" dirty="0" smtClean="0"/>
              <a:t>      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force longer wires</a:t>
            </a:r>
          </a:p>
          <a:p>
            <a:r>
              <a:rPr lang="en-US" b="1" dirty="0" smtClean="0">
                <a:sym typeface="Wingdings"/>
              </a:rPr>
              <a:t>Opportunity: </a:t>
            </a:r>
            <a:r>
              <a:rPr lang="en-US" dirty="0" smtClean="0">
                <a:sym typeface="Wingdings"/>
              </a:rPr>
              <a:t>Share wires</a:t>
            </a:r>
          </a:p>
          <a:p>
            <a:pPr lvl="1">
              <a:buNone/>
            </a:pPr>
            <a:r>
              <a:rPr lang="en-US" dirty="0" smtClean="0">
                <a:sym typeface="Wingdings"/>
              </a:rPr>
              <a:t>   But also, keep instructions local to switches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7772400" cy="4114800"/>
          </a:xfrm>
        </p:spPr>
        <p:txBody>
          <a:bodyPr/>
          <a:lstStyle/>
          <a:p>
            <a:r>
              <a:rPr lang="en-US" dirty="0" smtClean="0"/>
              <a:t>Given a good spatial layout</a:t>
            </a:r>
          </a:p>
          <a:p>
            <a:pPr lvl="1"/>
            <a:r>
              <a:rPr lang="en-US" dirty="0" smtClean="0"/>
              <a:t>It is cheaper to transmit the result of </a:t>
            </a:r>
            <a:br>
              <a:rPr lang="en-US" dirty="0" smtClean="0"/>
            </a:br>
            <a:r>
              <a:rPr lang="en-US" dirty="0" smtClean="0"/>
              <a:t>a gate to its well-placed consumers</a:t>
            </a:r>
          </a:p>
          <a:p>
            <a:pPr lvl="2"/>
            <a:r>
              <a:rPr lang="en-US" dirty="0" smtClean="0"/>
              <a:t>average wire length O(N</a:t>
            </a:r>
            <a:r>
              <a:rPr lang="en-US" baseline="30000" dirty="0" smtClean="0"/>
              <a:t>p-0.5</a:t>
            </a:r>
            <a:r>
              <a:rPr lang="en-US" dirty="0" smtClean="0"/>
              <a:t>)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≤O(N</a:t>
            </a:r>
            <a:r>
              <a:rPr lang="en-US" baseline="30000" dirty="0" smtClean="0"/>
              <a:t>0.5</a:t>
            </a:r>
            <a:r>
              <a:rPr lang="en-US" dirty="0" smtClean="0"/>
              <a:t>)</a:t>
            </a:r>
          </a:p>
          <a:p>
            <a:pPr lvl="3"/>
            <a:r>
              <a:rPr lang="en-US" sz="2400" dirty="0" smtClean="0"/>
              <a:t>O(1) for </a:t>
            </a:r>
            <a:r>
              <a:rPr lang="en-US" sz="2400" dirty="0" err="1" smtClean="0"/>
              <a:t>p</a:t>
            </a:r>
            <a:r>
              <a:rPr lang="en-US" sz="2400" dirty="0" smtClean="0"/>
              <a:t>&lt;0.5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Than to </a:t>
            </a:r>
          </a:p>
          <a:p>
            <a:pPr lvl="2"/>
            <a:r>
              <a:rPr lang="en-US" dirty="0" smtClean="0"/>
              <a:t>Fetch inputs from a </a:t>
            </a:r>
            <a:br>
              <a:rPr lang="en-US" dirty="0" smtClean="0"/>
            </a:br>
            <a:r>
              <a:rPr lang="en-US" dirty="0" smtClean="0"/>
              <a:t>      large central memory</a:t>
            </a:r>
          </a:p>
          <a:p>
            <a:pPr lvl="3"/>
            <a:r>
              <a:rPr lang="en-US" sz="2400" dirty="0" smtClean="0"/>
              <a:t>O(N</a:t>
            </a:r>
            <a:r>
              <a:rPr lang="en-US" sz="2400" baseline="30000" dirty="0" smtClean="0"/>
              <a:t>0.5</a:t>
            </a:r>
            <a:r>
              <a:rPr lang="en-US" sz="2400" dirty="0" smtClean="0"/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267200"/>
            <a:ext cx="3429000" cy="2160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676400"/>
            <a:ext cx="21336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 smtClean="0"/>
              <a:t>Instructions Local to Switches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r>
              <a:rPr lang="en-US" dirty="0" smtClean="0"/>
              <a:t>Constant metal</a:t>
            </a:r>
          </a:p>
          <a:p>
            <a:r>
              <a:rPr lang="en-US" dirty="0" smtClean="0"/>
              <a:t>Build </a:t>
            </a:r>
            <a:r>
              <a:rPr lang="en-US" dirty="0" err="1" smtClean="0"/>
              <a:t>p</a:t>
            </a:r>
            <a:r>
              <a:rPr lang="en-US" dirty="0" smtClean="0"/>
              <a:t>&lt;0.5 tree</a:t>
            </a:r>
          </a:p>
          <a:p>
            <a:r>
              <a:rPr lang="en-US" dirty="0" smtClean="0"/>
              <a:t>Store bits local to each tree level</a:t>
            </a:r>
          </a:p>
          <a:p>
            <a:r>
              <a:rPr lang="en-US" dirty="0" smtClean="0"/>
              <a:t>Read out of memory there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Bits/switch differs with tree level </a:t>
            </a:r>
          </a:p>
          <a:p>
            <a:r>
              <a:rPr lang="en-US" dirty="0" smtClean="0"/>
              <a:t>Signal on wire dominates reads</a:t>
            </a:r>
          </a:p>
          <a:p>
            <a:r>
              <a:rPr lang="en-US" dirty="0" smtClean="0"/>
              <a:t>O(N</a:t>
            </a:r>
            <a:r>
              <a:rPr lang="en-US" baseline="30000" dirty="0" smtClean="0"/>
              <a:t>p+0.5</a:t>
            </a:r>
            <a:r>
              <a:rPr lang="en-US" dirty="0" smtClean="0"/>
              <a:t>) for </a:t>
            </a:r>
            <a:r>
              <a:rPr lang="en-US" dirty="0" err="1" smtClean="0"/>
              <a:t>p</a:t>
            </a:r>
            <a:r>
              <a:rPr lang="en-US" dirty="0" smtClean="0"/>
              <a:t>&gt;0.5</a:t>
            </a:r>
          </a:p>
          <a:p>
            <a:endParaRPr lang="en-US" dirty="0" smtClean="0"/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838200"/>
            <a:ext cx="3900747" cy="581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Instructions Local (</a:t>
            </a:r>
            <a:r>
              <a:rPr lang="en-US" dirty="0" err="1" smtClean="0"/>
              <a:t>p</a:t>
            </a:r>
            <a:r>
              <a:rPr lang="en-US" dirty="0" smtClean="0"/>
              <a:t>=0.8)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CCF6-5443-9347-BF09-BCFD741E866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66800"/>
            <a:ext cx="6758209" cy="5435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91000" y="1447800"/>
            <a:ext cx="2649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Processor W=1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2400" y="1676400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2DD05"/>
                </a:solidFill>
                <a:latin typeface="+mn-lt"/>
              </a:rPr>
              <a:t>FPGA</a:t>
            </a:r>
            <a:endParaRPr lang="en-US" sz="2800" dirty="0">
              <a:solidFill>
                <a:srgbClr val="22DD05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95218" y="2438400"/>
            <a:ext cx="2848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1FFFE"/>
                </a:solidFill>
                <a:latin typeface="+mn-lt"/>
              </a:rPr>
              <a:t>Processor W=64</a:t>
            </a:r>
            <a:endParaRPr lang="en-US" sz="2800" dirty="0">
              <a:solidFill>
                <a:srgbClr val="21FFFE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143000"/>
            <a:ext cx="1322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Energy</a:t>
            </a:r>
            <a:endParaRPr lang="en-US" sz="2800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6334780"/>
            <a:ext cx="1740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Gates (N)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Instructions Local (</a:t>
            </a:r>
            <a:r>
              <a:rPr lang="en-US" dirty="0" err="1" smtClean="0"/>
              <a:t>p</a:t>
            </a:r>
            <a:r>
              <a:rPr lang="en-US" dirty="0" smtClean="0"/>
              <a:t>=0.8)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CCF6-5443-9347-BF09-BCFD741E866B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66800"/>
            <a:ext cx="6781800" cy="54545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91000" y="1447800"/>
            <a:ext cx="2649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Processor W=1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200400"/>
            <a:ext cx="1791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300FF"/>
                </a:solidFill>
                <a:latin typeface="+mn-lt"/>
              </a:rPr>
              <a:t>Data W=1</a:t>
            </a:r>
            <a:endParaRPr lang="en-US" sz="2800" dirty="0">
              <a:solidFill>
                <a:srgbClr val="8300FF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2400" y="1676400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2DD05"/>
                </a:solidFill>
                <a:latin typeface="+mn-lt"/>
              </a:rPr>
              <a:t>FPGA</a:t>
            </a:r>
            <a:endParaRPr lang="en-US" sz="2800" dirty="0">
              <a:solidFill>
                <a:srgbClr val="22DD05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95456" y="3581400"/>
            <a:ext cx="2948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Multicontext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W=1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143000"/>
            <a:ext cx="1322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Energy</a:t>
            </a:r>
            <a:endParaRPr lang="en-US" sz="280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6334780"/>
            <a:ext cx="1740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Gates (N)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Instructions Local (</a:t>
            </a:r>
            <a:r>
              <a:rPr lang="en-US" dirty="0" err="1" smtClean="0"/>
              <a:t>p</a:t>
            </a:r>
            <a:r>
              <a:rPr lang="en-US" dirty="0" smtClean="0"/>
              <a:t>=0.8)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5CCF6-5443-9347-BF09-BCFD741E866B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66799"/>
            <a:ext cx="6781800" cy="54545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91000" y="1447800"/>
            <a:ext cx="2649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Processor W=1</a:t>
            </a:r>
            <a:endParaRPr lang="en-US" sz="28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5218" y="2438400"/>
            <a:ext cx="2848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1FFFE"/>
                </a:solidFill>
                <a:latin typeface="+mn-lt"/>
              </a:rPr>
              <a:t>Processor W=64</a:t>
            </a:r>
            <a:endParaRPr lang="en-US" sz="2800" dirty="0">
              <a:solidFill>
                <a:srgbClr val="21FFFE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3200400"/>
            <a:ext cx="1791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300FF"/>
                </a:solidFill>
                <a:latin typeface="+mn-lt"/>
              </a:rPr>
              <a:t>Data W=1</a:t>
            </a:r>
            <a:endParaRPr lang="en-US" sz="2800" dirty="0">
              <a:solidFill>
                <a:srgbClr val="8300FF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4343400"/>
            <a:ext cx="1990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C008A"/>
                </a:solidFill>
                <a:latin typeface="+mn-lt"/>
              </a:rPr>
              <a:t>Data W=64</a:t>
            </a:r>
            <a:endParaRPr lang="en-US" sz="2800" dirty="0">
              <a:solidFill>
                <a:srgbClr val="FC008A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2400" y="1676400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2DD05"/>
                </a:solidFill>
                <a:latin typeface="+mn-lt"/>
              </a:rPr>
              <a:t>FPGA</a:t>
            </a:r>
            <a:endParaRPr lang="en-US" sz="2800" dirty="0">
              <a:solidFill>
                <a:srgbClr val="22DD05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05400" y="4800600"/>
            <a:ext cx="3148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D8F08"/>
                </a:solidFill>
                <a:latin typeface="+mn-lt"/>
              </a:rPr>
              <a:t>Multicontext</a:t>
            </a:r>
            <a:r>
              <a:rPr lang="en-US" sz="2800" dirty="0" smtClean="0">
                <a:solidFill>
                  <a:srgbClr val="FD8F08"/>
                </a:solidFill>
                <a:latin typeface="+mn-lt"/>
              </a:rPr>
              <a:t> W=64</a:t>
            </a:r>
            <a:endParaRPr lang="en-US" sz="2800" dirty="0">
              <a:solidFill>
                <a:srgbClr val="FD8F08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5456" y="3581400"/>
            <a:ext cx="2948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+mn-lt"/>
              </a:rPr>
              <a:t>Multicontext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 W=1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143000"/>
            <a:ext cx="1322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Energy</a:t>
            </a:r>
            <a:endParaRPr lang="en-US" sz="2800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3600" y="6334780"/>
            <a:ext cx="1740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Gates (N)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Results: Energy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828800"/>
          <a:ext cx="8621783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600200"/>
                <a:gridCol w="381000"/>
                <a:gridCol w="616979"/>
                <a:gridCol w="1288021"/>
                <a:gridCol w="116840"/>
                <a:gridCol w="1342142"/>
                <a:gridCol w="14478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 </a:t>
                      </a:r>
                      <a:r>
                        <a:rPr lang="en-US" dirty="0" err="1" smtClean="0"/>
                        <a:t>p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err="1" smtClean="0"/>
                        <a:t>p</a:t>
                      </a:r>
                      <a:r>
                        <a:rPr lang="en-US" dirty="0" smtClean="0"/>
                        <a:t>&lt;1.0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1&gt;</a:t>
                      </a:r>
                      <a:r>
                        <a:rPr lang="en-US" dirty="0" err="1" smtClean="0"/>
                        <a:t>p</a:t>
                      </a:r>
                      <a:r>
                        <a:rPr lang="en-US" dirty="0" smtClean="0"/>
                        <a:t>&gt;0.5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</a:t>
                      </a:r>
                      <a:r>
                        <a:rPr lang="en-US" dirty="0" smtClean="0"/>
                        <a:t>=0.5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p&lt;0.5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Processor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O(N</a:t>
                      </a:r>
                      <a:r>
                        <a:rPr lang="en-US" baseline="30000" dirty="0" smtClean="0"/>
                        <a:t>1.5</a:t>
                      </a:r>
                      <a:r>
                        <a:rPr lang="en-US" dirty="0" smtClean="0"/>
                        <a:t>log</a:t>
                      </a:r>
                      <a:r>
                        <a:rPr lang="en-US" baseline="30000" dirty="0" smtClean="0"/>
                        <a:t>1.5</a:t>
                      </a:r>
                      <a:r>
                        <a:rPr lang="en-US" dirty="0" smtClean="0"/>
                        <a:t>N)</a:t>
                      </a:r>
                      <a:endParaRPr lang="en-US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O(N</a:t>
                      </a:r>
                      <a:r>
                        <a:rPr lang="en-US" sz="2400" baseline="30000" dirty="0" smtClean="0"/>
                        <a:t>1.5</a:t>
                      </a:r>
                      <a:r>
                        <a:rPr lang="en-US" sz="2400" dirty="0" smtClean="0"/>
                        <a:t>logN)</a:t>
                      </a:r>
                    </a:p>
                    <a:p>
                      <a:pPr algn="ctr"/>
                      <a:r>
                        <a:rPr lang="en-US" dirty="0" smtClean="0"/>
                        <a:t>Description</a:t>
                      </a:r>
                      <a:r>
                        <a:rPr lang="en-US" baseline="0" dirty="0" smtClean="0"/>
                        <a:t> Locality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Locality (Packet Switch)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O(N</a:t>
                      </a:r>
                      <a:r>
                        <a:rPr lang="en-US" baseline="30000" dirty="0" smtClean="0"/>
                        <a:t>p+0.5</a:t>
                      </a:r>
                      <a:r>
                        <a:rPr lang="en-US" dirty="0" smtClean="0"/>
                        <a:t>log</a:t>
                      </a:r>
                      <a:r>
                        <a:rPr lang="en-US" baseline="30000" dirty="0" smtClean="0"/>
                        <a:t>1.5</a:t>
                      </a:r>
                      <a:r>
                        <a:rPr lang="en-US" dirty="0" smtClean="0"/>
                        <a:t>N)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O(Nlog</a:t>
                      </a:r>
                      <a:r>
                        <a:rPr lang="en-US" baseline="30000" dirty="0" smtClean="0"/>
                        <a:t>2.5</a:t>
                      </a:r>
                      <a:r>
                        <a:rPr lang="en-US" dirty="0" smtClean="0"/>
                        <a:t>N)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O(Nlog</a:t>
                      </a:r>
                      <a:r>
                        <a:rPr lang="en-US" baseline="30000" dirty="0" smtClean="0"/>
                        <a:t>1.5</a:t>
                      </a:r>
                      <a:r>
                        <a:rPr lang="en-US" dirty="0" smtClean="0"/>
                        <a:t>N)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FPGA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2-metal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O(N</a:t>
                      </a:r>
                      <a:r>
                        <a:rPr lang="en-US" sz="2400" baseline="30000" dirty="0" smtClean="0"/>
                        <a:t>2p</a:t>
                      </a:r>
                      <a:r>
                        <a:rPr lang="en-US" sz="2400" dirty="0" smtClean="0"/>
                        <a:t>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O(Nlog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N)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Θ(N)</a:t>
                      </a:r>
                      <a:endParaRPr lang="en-US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Multicontext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O(N</a:t>
                      </a:r>
                      <a:r>
                        <a:rPr lang="en-US" sz="2400" baseline="30000" dirty="0" smtClean="0"/>
                        <a:t>p+0.5</a:t>
                      </a:r>
                      <a:r>
                        <a:rPr lang="en-US" sz="2400" dirty="0" smtClean="0"/>
                        <a:t>)</a:t>
                      </a:r>
                    </a:p>
                  </a:txBody>
                  <a:tcPr>
                    <a:solidFill>
                      <a:srgbClr val="EACC6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O(NlogN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Θ(N)</a:t>
                      </a:r>
                      <a:endParaRPr lang="en-US" sz="24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Compare vs. </a:t>
            </a:r>
            <a:r>
              <a:rPr lang="en-US" dirty="0" err="1" smtClean="0"/>
              <a:t>p</a:t>
            </a:r>
            <a:r>
              <a:rPr lang="en-US" dirty="0" smtClean="0"/>
              <a:t>, W=64, N=2</a:t>
            </a:r>
            <a:r>
              <a:rPr lang="en-US" baseline="30000" dirty="0" smtClean="0"/>
              <a:t>24</a:t>
            </a: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19199"/>
            <a:ext cx="7239000" cy="53654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76400" y="3200400"/>
            <a:ext cx="1801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1FFFE"/>
                </a:solidFill>
                <a:latin typeface="+mn-lt"/>
              </a:rPr>
              <a:t>Processor</a:t>
            </a:r>
            <a:endParaRPr lang="en-US" sz="2800" dirty="0">
              <a:solidFill>
                <a:srgbClr val="21FFFE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2286000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2DD05"/>
                </a:solidFill>
                <a:latin typeface="+mn-lt"/>
              </a:rPr>
              <a:t>FPGA</a:t>
            </a:r>
            <a:endParaRPr lang="en-US" sz="2800" dirty="0">
              <a:solidFill>
                <a:srgbClr val="22DD05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143000"/>
            <a:ext cx="1322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Energy</a:t>
            </a:r>
            <a:endParaRPr lang="en-US" sz="28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39000" y="6334780"/>
            <a:ext cx="1242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Rent </a:t>
            </a:r>
            <a:r>
              <a:rPr lang="en-US" sz="2800" dirty="0" err="1" smtClean="0">
                <a:latin typeface="+mn-lt"/>
              </a:rPr>
              <a:t>p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Compare vs. </a:t>
            </a:r>
            <a:r>
              <a:rPr lang="en-US" dirty="0" err="1" smtClean="0"/>
              <a:t>p</a:t>
            </a:r>
            <a:r>
              <a:rPr lang="en-US" dirty="0" smtClean="0"/>
              <a:t>, W=64, N=2</a:t>
            </a:r>
            <a:r>
              <a:rPr lang="en-US" baseline="30000" dirty="0" smtClean="0"/>
              <a:t>24</a:t>
            </a: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19200"/>
            <a:ext cx="7196541" cy="533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3200400"/>
            <a:ext cx="1801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1FFFE"/>
                </a:solidFill>
                <a:latin typeface="+mn-lt"/>
              </a:rPr>
              <a:t>Processor</a:t>
            </a:r>
            <a:endParaRPr lang="en-US" sz="2800" dirty="0">
              <a:solidFill>
                <a:srgbClr val="21FFFE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4724400"/>
            <a:ext cx="943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C008A"/>
                </a:solidFill>
                <a:latin typeface="+mn-lt"/>
              </a:rPr>
              <a:t>Data</a:t>
            </a:r>
            <a:endParaRPr lang="en-US" sz="2800" dirty="0">
              <a:solidFill>
                <a:srgbClr val="FC008A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2286000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2DD05"/>
                </a:solidFill>
                <a:latin typeface="+mn-lt"/>
              </a:rPr>
              <a:t>FPGA</a:t>
            </a:r>
            <a:endParaRPr lang="en-US" sz="2800" dirty="0">
              <a:solidFill>
                <a:srgbClr val="22DD05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43000"/>
            <a:ext cx="1322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Energy</a:t>
            </a:r>
            <a:endParaRPr lang="en-US" sz="28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0" y="6334780"/>
            <a:ext cx="1242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Rent </a:t>
            </a:r>
            <a:r>
              <a:rPr lang="en-US" sz="2800" dirty="0" err="1" smtClean="0">
                <a:latin typeface="+mn-lt"/>
              </a:rPr>
              <a:t>p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Compare vs. </a:t>
            </a:r>
            <a:r>
              <a:rPr lang="en-US" dirty="0" err="1" smtClean="0"/>
              <a:t>p</a:t>
            </a:r>
            <a:r>
              <a:rPr lang="en-US" dirty="0" smtClean="0"/>
              <a:t>, W=64, N=2</a:t>
            </a:r>
            <a:r>
              <a:rPr lang="en-US" baseline="30000" dirty="0" smtClean="0"/>
              <a:t>24</a:t>
            </a:r>
            <a:endParaRPr lang="en-US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19200"/>
            <a:ext cx="7189408" cy="53287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76400" y="3200400"/>
            <a:ext cx="18010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1FFFE"/>
                </a:solidFill>
                <a:latin typeface="+mn-lt"/>
              </a:rPr>
              <a:t>Processor</a:t>
            </a:r>
            <a:endParaRPr lang="en-US" sz="2800" dirty="0">
              <a:solidFill>
                <a:srgbClr val="21FFFE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4724400"/>
            <a:ext cx="943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C008A"/>
                </a:solidFill>
                <a:latin typeface="+mn-lt"/>
              </a:rPr>
              <a:t>Data</a:t>
            </a:r>
            <a:endParaRPr lang="en-US" sz="2800" dirty="0">
              <a:solidFill>
                <a:srgbClr val="FC008A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2286000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22DD05"/>
                </a:solidFill>
                <a:latin typeface="+mn-lt"/>
              </a:rPr>
              <a:t>FPGA</a:t>
            </a:r>
            <a:endParaRPr lang="en-US" sz="2800" dirty="0">
              <a:solidFill>
                <a:srgbClr val="22DD05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4600" y="4953000"/>
            <a:ext cx="2100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D8F08"/>
                </a:solidFill>
                <a:latin typeface="+mn-lt"/>
              </a:rPr>
              <a:t>Multicontext</a:t>
            </a:r>
            <a:endParaRPr lang="en-US" sz="2800" dirty="0">
              <a:solidFill>
                <a:srgbClr val="FD8F08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43000"/>
            <a:ext cx="1322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Energy</a:t>
            </a:r>
            <a:endParaRPr lang="en-US" sz="28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0" y="6334780"/>
            <a:ext cx="1242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Rent </a:t>
            </a:r>
            <a:r>
              <a:rPr lang="en-US" sz="2800" dirty="0" err="1" smtClean="0">
                <a:latin typeface="+mn-lt"/>
              </a:rPr>
              <a:t>p</a:t>
            </a:r>
            <a:endParaRPr lang="en-US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r>
              <a:rPr lang="en-US" baseline="30000" dirty="0" smtClean="0"/>
              <a:t>1</a:t>
            </a:r>
            <a:r>
              <a:rPr lang="en-US" dirty="0" smtClean="0"/>
              <a:t>, Location</a:t>
            </a:r>
            <a:r>
              <a:rPr lang="en-US" baseline="30000" dirty="0" smtClean="0"/>
              <a:t>2</a:t>
            </a:r>
            <a:r>
              <a:rPr lang="en-US" dirty="0" smtClean="0"/>
              <a:t>, Location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minimize asymptotic energy, </a:t>
            </a:r>
            <a:br>
              <a:rPr lang="en-US" dirty="0" smtClean="0"/>
            </a:br>
            <a:r>
              <a:rPr lang="en-US" dirty="0" smtClean="0"/>
              <a:t>essential to exploit spatial locality to: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Reduce size of </a:t>
            </a:r>
            <a:r>
              <a:rPr lang="en-US" b="1" dirty="0" smtClean="0"/>
              <a:t>description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Minimize </a:t>
            </a:r>
            <a:r>
              <a:rPr lang="en-US" b="1" dirty="0" smtClean="0"/>
              <a:t>data</a:t>
            </a:r>
            <a:r>
              <a:rPr lang="en-US" dirty="0" smtClean="0"/>
              <a:t> movement energy</a:t>
            </a:r>
          </a:p>
          <a:p>
            <a:pPr marL="1371600" lvl="2" indent="-457200"/>
            <a:r>
              <a:rPr lang="en-US" dirty="0" smtClean="0"/>
              <a:t>Argues against centralized processor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Reduce or eliminate </a:t>
            </a:r>
            <a:r>
              <a:rPr lang="en-US" b="1" dirty="0" smtClean="0"/>
              <a:t>instruction</a:t>
            </a:r>
            <a:r>
              <a:rPr lang="en-US" dirty="0" smtClean="0"/>
              <a:t> energy</a:t>
            </a:r>
          </a:p>
          <a:p>
            <a:pPr marL="1371600" lvl="2" indent="-457200"/>
            <a:r>
              <a:rPr lang="en-US" dirty="0" smtClean="0"/>
              <a:t>Argues for configuration</a:t>
            </a:r>
          </a:p>
          <a:p>
            <a:pPr marL="1828800" lvl="3" indent="-457200"/>
            <a:r>
              <a:rPr lang="en-US" sz="2400" dirty="0" smtClean="0"/>
              <a:t>Local to the resources controlled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Energy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minimize absolute energy,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essential to </a:t>
            </a:r>
            <a:r>
              <a:rPr lang="en-US" dirty="0" smtClean="0"/>
              <a:t>share: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Instructions to reduce instruction energy</a:t>
            </a:r>
            <a:endParaRPr lang="en-US" b="1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Wires to avoid size growth when </a:t>
            </a:r>
            <a:r>
              <a:rPr lang="en-US" dirty="0" err="1" smtClean="0"/>
              <a:t>p</a:t>
            </a:r>
            <a:r>
              <a:rPr lang="en-US" dirty="0" smtClean="0"/>
              <a:t>&gt;0.5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 Array Evaluation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001000" cy="4114800"/>
          </a:xfrm>
        </p:spPr>
        <p:txBody>
          <a:bodyPr/>
          <a:lstStyle/>
          <a:p>
            <a:r>
              <a:rPr lang="en-US" dirty="0" smtClean="0"/>
              <a:t>For each “circuit” </a:t>
            </a:r>
          </a:p>
          <a:p>
            <a:pPr lvl="1"/>
            <a:r>
              <a:rPr lang="en-US" dirty="0" smtClean="0"/>
              <a:t>Evaluate N </a:t>
            </a:r>
            <a:r>
              <a:rPr lang="en-US" dirty="0" err="1" smtClean="0"/>
              <a:t>k</a:t>
            </a:r>
            <a:r>
              <a:rPr lang="en-US" dirty="0" smtClean="0"/>
              <a:t>-input gates (</a:t>
            </a:r>
            <a:r>
              <a:rPr lang="en-US" dirty="0" err="1" smtClean="0"/>
              <a:t>k</a:t>
            </a:r>
            <a:r>
              <a:rPr lang="en-US" dirty="0" smtClean="0"/>
              <a:t> constant, e.g. 4)</a:t>
            </a:r>
          </a:p>
          <a:p>
            <a:r>
              <a:rPr lang="en-US" dirty="0" smtClean="0"/>
              <a:t>Assume</a:t>
            </a:r>
          </a:p>
          <a:p>
            <a:pPr lvl="1"/>
            <a:r>
              <a:rPr lang="en-US" dirty="0" smtClean="0"/>
              <a:t>Must evaluate every gate every time</a:t>
            </a:r>
          </a:p>
          <a:p>
            <a:pPr lvl="1"/>
            <a:r>
              <a:rPr lang="en-US" dirty="0" smtClean="0"/>
              <a:t>Every gate active (may switch)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4876800"/>
            <a:ext cx="489828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 smtClean="0"/>
              <a:t>Heterogeneous </a:t>
            </a:r>
            <a:r>
              <a:rPr lang="en-US" dirty="0" err="1" smtClean="0"/>
              <a:t>Multicontext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114800"/>
          </a:xfrm>
        </p:spPr>
        <p:txBody>
          <a:bodyPr/>
          <a:lstStyle/>
          <a:p>
            <a:r>
              <a:rPr lang="en-US" dirty="0" smtClean="0"/>
              <a:t>Heterogeneous: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Bits/switch differs with tree level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More wire sharing higher in the tree</a:t>
            </a:r>
            <a:endParaRPr lang="en-US" dirty="0" smtClean="0"/>
          </a:p>
          <a:p>
            <a:endParaRPr lang="en-US" dirty="0" smtClean="0"/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650C6-7EBA-8E4C-80BA-C062F4FBBDCA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838200"/>
            <a:ext cx="3900747" cy="581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1: What are the levels on the wires?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(ASAP scheduling for when can route outputs)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271B4-F3A5-CF4E-86A7-4C804B7E4BAF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29000"/>
            <a:ext cx="4178300" cy="2684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F92995-1975-9041-857A-2C5BF0B810BD}" type="slidenum">
              <a:rPr lang="en-US" smtClean="0">
                <a:latin typeface="Times New Roman" pitchFamily="-107" charset="0"/>
              </a:rPr>
              <a:pPr/>
              <a:t>62</a:t>
            </a:fld>
            <a:endParaRPr lang="en-US" smtClean="0">
              <a:latin typeface="Times New Roman" pitchFamily="-107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ASAP Schedule</a:t>
            </a:r>
            <a:br>
              <a:rPr lang="en-US"/>
            </a:br>
            <a:r>
              <a:rPr lang="en-US"/>
              <a:t>As Soon As Possible (ASAP)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For each input</a:t>
            </a:r>
          </a:p>
          <a:p>
            <a:pPr lvl="1"/>
            <a:r>
              <a:rPr lang="en-US" sz="2400" dirty="0">
                <a:ea typeface="ＭＳ Ｐゴシック" pitchFamily="-107" charset="-128"/>
              </a:rPr>
              <a:t>mark input on successor</a:t>
            </a:r>
          </a:p>
          <a:p>
            <a:pPr lvl="1"/>
            <a:r>
              <a:rPr lang="en-US" sz="2400" dirty="0">
                <a:ea typeface="ＭＳ Ｐゴシック" pitchFamily="-107" charset="-128"/>
              </a:rPr>
              <a:t>if successor has all inputs marked, put in visit queue</a:t>
            </a:r>
          </a:p>
          <a:p>
            <a:r>
              <a:rPr lang="en-US" sz="2800" dirty="0"/>
              <a:t>While visit queue not empty</a:t>
            </a:r>
          </a:p>
          <a:p>
            <a:pPr lvl="1"/>
            <a:r>
              <a:rPr lang="en-US" sz="2400" dirty="0">
                <a:ea typeface="ＭＳ Ｐゴシック" pitchFamily="-107" charset="-128"/>
              </a:rPr>
              <a:t>pick node</a:t>
            </a:r>
          </a:p>
          <a:p>
            <a:pPr lvl="1"/>
            <a:r>
              <a:rPr lang="en-US" sz="2400" dirty="0">
                <a:ea typeface="ＭＳ Ｐゴシック" pitchFamily="-107" charset="-128"/>
              </a:rPr>
              <a:t>update time-slot based on latest </a:t>
            </a:r>
            <a:r>
              <a:rPr lang="en-US" sz="2400" dirty="0" smtClean="0">
                <a:ea typeface="ＭＳ Ｐゴシック" pitchFamily="-107" charset="-128"/>
              </a:rPr>
              <a:t>input</a:t>
            </a:r>
          </a:p>
          <a:p>
            <a:pPr lvl="2"/>
            <a:r>
              <a:rPr lang="en-US" sz="2000" dirty="0" smtClean="0">
                <a:ea typeface="ＭＳ Ｐゴシック" pitchFamily="-107" charset="-128"/>
              </a:rPr>
              <a:t>Time-slot = max(time-slot-of-inputs)+1</a:t>
            </a:r>
          </a:p>
          <a:p>
            <a:pPr lvl="1"/>
            <a:r>
              <a:rPr lang="en-US" sz="2400" dirty="0">
                <a:ea typeface="ＭＳ Ｐゴシック" pitchFamily="-107" charset="-128"/>
              </a:rPr>
              <a:t>mark inputs of all successors, adding to visit queue when all inputs marked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88835A-0250-814C-91F1-38342A89E42A}" type="slidenum">
              <a:rPr lang="en-US" smtClean="0">
                <a:latin typeface="Times New Roman" pitchFamily="-107" charset="0"/>
              </a:rPr>
              <a:pPr/>
              <a:t>63</a:t>
            </a:fld>
            <a:endParaRPr lang="en-US" smtClean="0">
              <a:latin typeface="Times New Roman" pitchFamily="-107" charset="0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ASAP Example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2286000"/>
            <a:ext cx="6716713" cy="3600450"/>
            <a:chOff x="573" y="1830"/>
            <a:chExt cx="4231" cy="2268"/>
          </a:xfrm>
        </p:grpSpPr>
        <p:sp>
          <p:nvSpPr>
            <p:cNvPr id="46087" name="Oval 4"/>
            <p:cNvSpPr>
              <a:spLocks noChangeArrowheads="1"/>
            </p:cNvSpPr>
            <p:nvPr/>
          </p:nvSpPr>
          <p:spPr bwMode="auto">
            <a:xfrm>
              <a:off x="985" y="1830"/>
              <a:ext cx="376" cy="376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88" name="Line 5"/>
            <p:cNvSpPr>
              <a:spLocks noChangeShapeType="1"/>
            </p:cNvSpPr>
            <p:nvPr/>
          </p:nvSpPr>
          <p:spPr bwMode="auto">
            <a:xfrm>
              <a:off x="1363" y="2040"/>
              <a:ext cx="3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89" name="Oval 6"/>
            <p:cNvSpPr>
              <a:spLocks noChangeArrowheads="1"/>
            </p:cNvSpPr>
            <p:nvPr/>
          </p:nvSpPr>
          <p:spPr bwMode="auto">
            <a:xfrm>
              <a:off x="4037" y="1848"/>
              <a:ext cx="376" cy="376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0" name="Line 7"/>
            <p:cNvSpPr>
              <a:spLocks noChangeShapeType="1"/>
            </p:cNvSpPr>
            <p:nvPr/>
          </p:nvSpPr>
          <p:spPr bwMode="auto">
            <a:xfrm>
              <a:off x="4415" y="2047"/>
              <a:ext cx="3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1" name="Oval 8"/>
            <p:cNvSpPr>
              <a:spLocks noChangeArrowheads="1"/>
            </p:cNvSpPr>
            <p:nvPr/>
          </p:nvSpPr>
          <p:spPr bwMode="auto">
            <a:xfrm>
              <a:off x="3265" y="1844"/>
              <a:ext cx="376" cy="376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2" name="Line 9"/>
            <p:cNvSpPr>
              <a:spLocks noChangeShapeType="1"/>
            </p:cNvSpPr>
            <p:nvPr/>
          </p:nvSpPr>
          <p:spPr bwMode="auto">
            <a:xfrm>
              <a:off x="3643" y="2043"/>
              <a:ext cx="3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3" name="Oval 10"/>
            <p:cNvSpPr>
              <a:spLocks noChangeArrowheads="1"/>
            </p:cNvSpPr>
            <p:nvPr/>
          </p:nvSpPr>
          <p:spPr bwMode="auto">
            <a:xfrm>
              <a:off x="2506" y="1841"/>
              <a:ext cx="376" cy="376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4" name="Line 11"/>
            <p:cNvSpPr>
              <a:spLocks noChangeShapeType="1"/>
            </p:cNvSpPr>
            <p:nvPr/>
          </p:nvSpPr>
          <p:spPr bwMode="auto">
            <a:xfrm>
              <a:off x="2884" y="2040"/>
              <a:ext cx="3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5" name="Oval 12"/>
            <p:cNvSpPr>
              <a:spLocks noChangeArrowheads="1"/>
            </p:cNvSpPr>
            <p:nvPr/>
          </p:nvSpPr>
          <p:spPr bwMode="auto">
            <a:xfrm>
              <a:off x="1747" y="1846"/>
              <a:ext cx="376" cy="376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6" name="Line 13"/>
            <p:cNvSpPr>
              <a:spLocks noChangeShapeType="1"/>
            </p:cNvSpPr>
            <p:nvPr/>
          </p:nvSpPr>
          <p:spPr bwMode="auto">
            <a:xfrm>
              <a:off x="2125" y="2045"/>
              <a:ext cx="38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7" name="Line 14"/>
            <p:cNvSpPr>
              <a:spLocks noChangeShapeType="1"/>
            </p:cNvSpPr>
            <p:nvPr/>
          </p:nvSpPr>
          <p:spPr bwMode="auto">
            <a:xfrm>
              <a:off x="573" y="2029"/>
              <a:ext cx="42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8" name="Oval 15"/>
            <p:cNvSpPr>
              <a:spLocks noChangeArrowheads="1"/>
            </p:cNvSpPr>
            <p:nvPr/>
          </p:nvSpPr>
          <p:spPr bwMode="auto">
            <a:xfrm>
              <a:off x="2502" y="2493"/>
              <a:ext cx="376" cy="376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99" name="Oval 16"/>
            <p:cNvSpPr>
              <a:spLocks noChangeArrowheads="1"/>
            </p:cNvSpPr>
            <p:nvPr/>
          </p:nvSpPr>
          <p:spPr bwMode="auto">
            <a:xfrm>
              <a:off x="2498" y="3145"/>
              <a:ext cx="376" cy="376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0" name="Line 17"/>
            <p:cNvSpPr>
              <a:spLocks noChangeShapeType="1"/>
            </p:cNvSpPr>
            <p:nvPr/>
          </p:nvSpPr>
          <p:spPr bwMode="auto">
            <a:xfrm>
              <a:off x="1945" y="2211"/>
              <a:ext cx="555" cy="45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1" name="Line 18"/>
            <p:cNvSpPr>
              <a:spLocks noChangeShapeType="1"/>
            </p:cNvSpPr>
            <p:nvPr/>
          </p:nvSpPr>
          <p:spPr bwMode="auto">
            <a:xfrm flipV="1">
              <a:off x="2878" y="2178"/>
              <a:ext cx="1167" cy="45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2" name="Line 19"/>
            <p:cNvSpPr>
              <a:spLocks noChangeShapeType="1"/>
            </p:cNvSpPr>
            <p:nvPr/>
          </p:nvSpPr>
          <p:spPr bwMode="auto">
            <a:xfrm flipV="1">
              <a:off x="2867" y="2211"/>
              <a:ext cx="1267" cy="116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3" name="Oval 20"/>
            <p:cNvSpPr>
              <a:spLocks noChangeArrowheads="1"/>
            </p:cNvSpPr>
            <p:nvPr/>
          </p:nvSpPr>
          <p:spPr bwMode="auto">
            <a:xfrm>
              <a:off x="2517" y="3722"/>
              <a:ext cx="376" cy="376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4" name="Line 21"/>
            <p:cNvSpPr>
              <a:spLocks noChangeShapeType="1"/>
            </p:cNvSpPr>
            <p:nvPr/>
          </p:nvSpPr>
          <p:spPr bwMode="auto">
            <a:xfrm>
              <a:off x="1322" y="2111"/>
              <a:ext cx="1201" cy="11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5" name="Line 22"/>
            <p:cNvSpPr>
              <a:spLocks noChangeShapeType="1"/>
            </p:cNvSpPr>
            <p:nvPr/>
          </p:nvSpPr>
          <p:spPr bwMode="auto">
            <a:xfrm>
              <a:off x="1300" y="2166"/>
              <a:ext cx="1256" cy="17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06" name="Line 23"/>
            <p:cNvSpPr>
              <a:spLocks noChangeShapeType="1"/>
            </p:cNvSpPr>
            <p:nvPr/>
          </p:nvSpPr>
          <p:spPr bwMode="auto">
            <a:xfrm flipV="1">
              <a:off x="2834" y="2233"/>
              <a:ext cx="1389" cy="151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086" name="Text Box 24"/>
          <p:cNvSpPr txBox="1">
            <a:spLocks noChangeArrowheads="1"/>
          </p:cNvSpPr>
          <p:nvPr/>
        </p:nvSpPr>
        <p:spPr bwMode="auto">
          <a:xfrm>
            <a:off x="746125" y="4689475"/>
            <a:ext cx="12652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Work </a:t>
            </a:r>
          </a:p>
          <a:p>
            <a:r>
              <a:rPr lang="en-US">
                <a:solidFill>
                  <a:srgbClr val="FF0000"/>
                </a:solidFill>
              </a:rPr>
              <a:t>Example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Interconnect and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Why relevant to interconnect?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271B4-F3A5-CF4E-86A7-4C804B7E4BAF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29000"/>
            <a:ext cx="4178300" cy="26846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895600"/>
            <a:ext cx="3502393" cy="364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</a:t>
            </a:r>
            <a:r>
              <a:rPr lang="en-US" dirty="0" err="1" smtClean="0"/>
              <a:t>Multicontext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581400" cy="4114800"/>
          </a:xfrm>
        </p:spPr>
        <p:txBody>
          <a:bodyPr/>
          <a:lstStyle/>
          <a:p>
            <a:r>
              <a:rPr lang="en-US" dirty="0" err="1" smtClean="0"/>
              <a:t>PEs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4-LUT</a:t>
            </a:r>
          </a:p>
          <a:p>
            <a:pPr lvl="1"/>
            <a:r>
              <a:rPr lang="en-US" dirty="0" smtClean="0"/>
              <a:t>Data memory</a:t>
            </a:r>
          </a:p>
          <a:p>
            <a:r>
              <a:rPr lang="en-US" dirty="0" smtClean="0"/>
              <a:t>Tree network</a:t>
            </a:r>
          </a:p>
          <a:p>
            <a:r>
              <a:rPr lang="en-US" dirty="0" smtClean="0"/>
              <a:t>Sequentially route by levels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498B3-B71D-D542-8774-1B4E9DD060A9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380" y="1981200"/>
            <a:ext cx="4423273" cy="447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3b: What is bisection cut per level when: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0:D, 1:A, 2: C, 3: B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271B4-F3A5-CF4E-86A7-4C804B7E4BAF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29000"/>
            <a:ext cx="4178300" cy="26846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200400"/>
            <a:ext cx="3581400" cy="316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4b: What is bisection cut per level when: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0:A, 1:B, 2: D, 3: C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271B4-F3A5-CF4E-86A7-4C804B7E4BAF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29000"/>
            <a:ext cx="4178300" cy="26846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200400"/>
            <a:ext cx="3581400" cy="316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581400" cy="4114800"/>
          </a:xfrm>
        </p:spPr>
        <p:txBody>
          <a:bodyPr/>
          <a:lstStyle/>
          <a:p>
            <a:r>
              <a:rPr lang="en-US" dirty="0" smtClean="0"/>
              <a:t>Place to minimize wire lengths</a:t>
            </a:r>
          </a:p>
          <a:p>
            <a:pPr lvl="1"/>
            <a:r>
              <a:rPr lang="en-US" dirty="0" smtClean="0"/>
              <a:t>Reduce bisection</a:t>
            </a:r>
          </a:p>
          <a:p>
            <a:r>
              <a:rPr lang="en-US" dirty="0" smtClean="0"/>
              <a:t>Track worst-case wiring across levels</a:t>
            </a:r>
          </a:p>
          <a:p>
            <a:pPr lvl="1"/>
            <a:r>
              <a:rPr lang="en-US" dirty="0" smtClean="0"/>
              <a:t>Minimize bisection in worst-case level</a:t>
            </a:r>
          </a:p>
          <a:p>
            <a:r>
              <a:rPr lang="en-US" dirty="0" smtClean="0"/>
              <a:t>Schedule</a:t>
            </a:r>
          </a:p>
          <a:p>
            <a:pPr lvl="1"/>
            <a:r>
              <a:rPr lang="en-US" dirty="0" smtClean="0"/>
              <a:t>Minimize bisection in worst-case level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498B3-B71D-D542-8774-1B4E9DD060A9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380" y="1981200"/>
            <a:ext cx="4423273" cy="447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1143000"/>
          </a:xfrm>
        </p:spPr>
        <p:txBody>
          <a:bodyPr/>
          <a:lstStyle/>
          <a:p>
            <a:r>
              <a:rPr lang="en-US" dirty="0" smtClean="0"/>
              <a:t>Project: Develop Mapping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581400" cy="4114800"/>
          </a:xfrm>
        </p:spPr>
        <p:txBody>
          <a:bodyPr/>
          <a:lstStyle/>
          <a:p>
            <a:r>
              <a:rPr lang="en-US" dirty="0" smtClean="0"/>
              <a:t>Cost functions (2)</a:t>
            </a:r>
          </a:p>
          <a:p>
            <a:r>
              <a:rPr lang="en-US" dirty="0" smtClean="0"/>
              <a:t>Partitioning (3-6)</a:t>
            </a:r>
          </a:p>
          <a:p>
            <a:r>
              <a:rPr lang="en-US" dirty="0" smtClean="0"/>
              <a:t>Scheduling/Routing (7-8)</a:t>
            </a:r>
          </a:p>
          <a:p>
            <a:r>
              <a:rPr lang="en-US" dirty="0" smtClean="0"/>
              <a:t>Open project to improve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498B3-B71D-D542-8774-1B4E9DD060A9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380" y="1981200"/>
            <a:ext cx="4423273" cy="447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49C95-ED3E-9C46-B314-769FBACB8651}" type="slidenum">
              <a:rPr lang="en-US"/>
              <a:pPr/>
              <a:t>7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Bisection</a:t>
            </a:r>
            <a:r>
              <a:rPr lang="en-US" dirty="0" smtClean="0"/>
              <a:t> Width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229600" cy="4114800"/>
          </a:xfrm>
        </p:spPr>
        <p:txBody>
          <a:bodyPr/>
          <a:lstStyle/>
          <a:p>
            <a:r>
              <a:rPr lang="en-US" dirty="0"/>
              <a:t>Partition design into two equal size halves</a:t>
            </a:r>
          </a:p>
          <a:p>
            <a:pPr lvl="1"/>
            <a:r>
              <a:rPr lang="en-US" dirty="0"/>
              <a:t>Minimize wires (nets) with ends in both halves</a:t>
            </a:r>
          </a:p>
          <a:p>
            <a:r>
              <a:rPr lang="en-US" dirty="0"/>
              <a:t>Number of wires crossing is </a:t>
            </a:r>
            <a:r>
              <a:rPr lang="en-US" b="1" dirty="0"/>
              <a:t>bisection</a:t>
            </a:r>
            <a:r>
              <a:rPr lang="en-US" b="1" dirty="0" smtClean="0"/>
              <a:t> width</a:t>
            </a:r>
            <a:endParaRPr lang="en-US" b="1" dirty="0"/>
          </a:p>
          <a:p>
            <a:r>
              <a:rPr lang="en-US" dirty="0"/>
              <a:t>lower </a:t>
            </a:r>
            <a:r>
              <a:rPr lang="en-US" dirty="0" err="1"/>
              <a:t>bw</a:t>
            </a:r>
            <a:r>
              <a:rPr lang="en-US" dirty="0"/>
              <a:t> = more locality</a:t>
            </a:r>
          </a:p>
          <a:p>
            <a:pPr lvl="1"/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553200" y="4191000"/>
            <a:ext cx="1600200" cy="2133600"/>
            <a:chOff x="4224" y="2640"/>
            <a:chExt cx="1008" cy="1344"/>
          </a:xfrm>
        </p:grpSpPr>
        <p:sp>
          <p:nvSpPr>
            <p:cNvPr id="12293" name="Line 5"/>
            <p:cNvSpPr>
              <a:spLocks noChangeShapeType="1"/>
            </p:cNvSpPr>
            <p:nvPr/>
          </p:nvSpPr>
          <p:spPr bwMode="auto">
            <a:xfrm flipV="1">
              <a:off x="4800" y="316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4" name="Line 6"/>
            <p:cNvSpPr>
              <a:spLocks noChangeShapeType="1"/>
            </p:cNvSpPr>
            <p:nvPr/>
          </p:nvSpPr>
          <p:spPr bwMode="auto">
            <a:xfrm flipV="1">
              <a:off x="4848" y="316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5" name="Line 7"/>
            <p:cNvSpPr>
              <a:spLocks noChangeShapeType="1"/>
            </p:cNvSpPr>
            <p:nvPr/>
          </p:nvSpPr>
          <p:spPr bwMode="auto">
            <a:xfrm flipV="1">
              <a:off x="4608" y="3168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6" name="Oval 8"/>
            <p:cNvSpPr>
              <a:spLocks noChangeArrowheads="1"/>
            </p:cNvSpPr>
            <p:nvPr/>
          </p:nvSpPr>
          <p:spPr bwMode="auto">
            <a:xfrm>
              <a:off x="4224" y="2640"/>
              <a:ext cx="1008" cy="57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dirty="0"/>
                <a:t>N/2</a:t>
              </a:r>
            </a:p>
          </p:txBody>
        </p: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 flipV="1">
              <a:off x="4704" y="321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8" name="Line 10"/>
            <p:cNvSpPr>
              <a:spLocks noChangeShapeType="1"/>
            </p:cNvSpPr>
            <p:nvPr/>
          </p:nvSpPr>
          <p:spPr bwMode="auto">
            <a:xfrm flipV="1">
              <a:off x="4752" y="321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 flipV="1">
              <a:off x="4656" y="3216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00" name="Oval 12"/>
            <p:cNvSpPr>
              <a:spLocks noChangeArrowheads="1"/>
            </p:cNvSpPr>
            <p:nvPr/>
          </p:nvSpPr>
          <p:spPr bwMode="auto">
            <a:xfrm>
              <a:off x="4224" y="3408"/>
              <a:ext cx="1008" cy="576"/>
            </a:xfrm>
            <a:prstGeom prst="ellipse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/>
                <a:t>N/2</a:t>
              </a:r>
            </a:p>
          </p:txBody>
        </p:sp>
      </p:grp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792348" y="4876800"/>
            <a:ext cx="13516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bisection</a:t>
            </a:r>
          </a:p>
          <a:p>
            <a:r>
              <a:rPr lang="en-US" dirty="0" smtClean="0"/>
              <a:t>   width</a:t>
            </a:r>
            <a:endParaRPr lang="en-US" dirty="0"/>
          </a:p>
        </p:txBody>
      </p:sp>
      <p:pic>
        <p:nvPicPr>
          <p:cNvPr id="12302" name="Picture 14" descr="bise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648200"/>
            <a:ext cx="4038600" cy="199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C0F54-9022-D447-BF9F-FB3CB1B3BB2E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1044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Today’s Big Ideas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Energy in 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communication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Wires and memories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Save energy by exploiting locality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Exploit freedom in placement</a:t>
            </a:r>
            <a:endParaRPr lang="en-US" dirty="0" smtClean="0">
              <a:ea typeface="ＭＳ Ｐゴシック" pitchFamily="-107" charset="-128"/>
              <a:cs typeface="ＭＳ Ｐゴシック" pitchFamily="-107" charset="-128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Must be careful about wire growth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Energy benefit to 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wire sharing for designs with low locality (</a:t>
            </a:r>
            <a:r>
              <a:rPr lang="en-US" dirty="0" err="1" smtClean="0">
                <a:ea typeface="ＭＳ Ｐゴシック" pitchFamily="-107" charset="-128"/>
                <a:cs typeface="ＭＳ Ｐゴシック" pitchFamily="-107" charset="-128"/>
              </a:rPr>
              <a:t>p</a:t>
            </a: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&gt;0.5)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Avoid bottlenecks: </a:t>
            </a:r>
            <a:endParaRPr lang="en-US" dirty="0" smtClean="0">
              <a:ea typeface="ＭＳ Ｐゴシック" pitchFamily="-107" charset="-128"/>
              <a:cs typeface="ＭＳ Ｐゴシック" pitchFamily="-107" charset="-128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Level with large bisection requirement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Placement, scheduling?</a:t>
            </a:r>
            <a:endParaRPr lang="en-US" dirty="0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5A6D6C-3881-C04F-A4B7-41A0FA2044EC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 smtClean="0">
                <a:ea typeface="ＭＳ Ｐゴシック" pitchFamily="-107" charset="-128"/>
                <a:cs typeface="ＭＳ Ｐゴシック" pitchFamily="-107" charset="-128"/>
              </a:rPr>
              <a:t>Administrivia</a:t>
            </a:r>
            <a:endParaRPr lang="en-US" dirty="0" smtClean="0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Assignment 1 due Thursday (tomorrow)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Assignment 2 out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ea typeface="ＭＳ Ｐゴシック" pitchFamily="-107" charset="-128"/>
                <a:cs typeface="ＭＳ Ｐゴシック" pitchFamily="-107" charset="-128"/>
              </a:rPr>
              <a:t>Reading for Monday in canvas</a:t>
            </a:r>
            <a:endParaRPr lang="en-US" dirty="0" smtClean="0"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3a: What is bisection cut when: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0:D, 1:A, 2: C, 3: B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271B4-F3A5-CF4E-86A7-4C804B7E4BA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29000"/>
            <a:ext cx="4178300" cy="26846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200400"/>
            <a:ext cx="3581400" cy="316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4a: What is bisection cut when: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0:A, 1:B, 2: D, 3: C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ESE535 Spring2015 -- DeHon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271B4-F3A5-CF4E-86A7-4C804B7E4BA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29000"/>
            <a:ext cx="4178300" cy="26846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200400"/>
            <a:ext cx="3581400" cy="316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5519</TotalTime>
  <Words>2906</Words>
  <Application>Microsoft Macintosh PowerPoint</Application>
  <PresentationFormat>On-screen Show (4:3)</PresentationFormat>
  <Paragraphs>606</Paragraphs>
  <Slides>71</Slides>
  <Notes>9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3" baseType="lpstr">
      <vt:lpstr>Blank Presentation</vt:lpstr>
      <vt:lpstr>Microsoft Equation</vt:lpstr>
      <vt:lpstr>ESE535: Electronic Design Automation</vt:lpstr>
      <vt:lpstr>Today</vt:lpstr>
      <vt:lpstr>Question</vt:lpstr>
      <vt:lpstr>Question</vt:lpstr>
      <vt:lpstr>Intuition</vt:lpstr>
      <vt:lpstr>Gate Array Evaluation Model</vt:lpstr>
      <vt:lpstr>Bisection Width</vt:lpstr>
      <vt:lpstr>Preclass</vt:lpstr>
      <vt:lpstr>Preclass</vt:lpstr>
      <vt:lpstr>Minimum Bisection?</vt:lpstr>
      <vt:lpstr>Bisection Width</vt:lpstr>
      <vt:lpstr>Rent’s Rule</vt:lpstr>
      <vt:lpstr>Rent’s Rule Bisection Data</vt:lpstr>
      <vt:lpstr>Rent and Locality</vt:lpstr>
      <vt:lpstr>VLSI Interconnect Area</vt:lpstr>
      <vt:lpstr>As a function of Bisection</vt:lpstr>
      <vt:lpstr>Outline</vt:lpstr>
      <vt:lpstr>Fully Banked Memory</vt:lpstr>
      <vt:lpstr>Central Processor</vt:lpstr>
      <vt:lpstr>Central Processor</vt:lpstr>
      <vt:lpstr>Problem 1: Description Locality</vt:lpstr>
      <vt:lpstr>Spatial Locality</vt:lpstr>
      <vt:lpstr>Description Lemma</vt:lpstr>
      <vt:lpstr>Central Processor with Description Locality </vt:lpstr>
      <vt:lpstr>Central Processor</vt:lpstr>
      <vt:lpstr>Central Processor</vt:lpstr>
      <vt:lpstr>Problem 2: Instruction Sharing</vt:lpstr>
      <vt:lpstr>Looping</vt:lpstr>
      <vt:lpstr>Image Processing Example</vt:lpstr>
      <vt:lpstr>Impact of Looping (I) (p=0.7)</vt:lpstr>
      <vt:lpstr>Impact of Looping (I) (p=0.7)</vt:lpstr>
      <vt:lpstr>Word Width</vt:lpstr>
      <vt:lpstr>Impact of I and W (p=0.7)</vt:lpstr>
      <vt:lpstr>Problem 3: Data Locality</vt:lpstr>
      <vt:lpstr>Sequential with Data Locality</vt:lpstr>
      <vt:lpstr>Sequential with Data Locality</vt:lpstr>
      <vt:lpstr>Data Local Compare (p=0.7)</vt:lpstr>
      <vt:lpstr>Data Local Compare (p=0.7)</vt:lpstr>
      <vt:lpstr>Data Local Compare (p=0.7)</vt:lpstr>
      <vt:lpstr>Problem 4:</vt:lpstr>
      <vt:lpstr>Fully Spatial (FPGA) </vt:lpstr>
      <vt:lpstr>p=0.7 Compare to Processor</vt:lpstr>
      <vt:lpstr>p=0.7 Compare to Processor</vt:lpstr>
      <vt:lpstr>p=0.7 Compare to FPGA</vt:lpstr>
      <vt:lpstr>Asymptotic Energy </vt:lpstr>
      <vt:lpstr>p=0.8 Compare to FPGA</vt:lpstr>
      <vt:lpstr>Compare around p=0.75</vt:lpstr>
      <vt:lpstr>Intuition</vt:lpstr>
      <vt:lpstr>Problem 5: Wiring Dominates</vt:lpstr>
      <vt:lpstr>Instructions Local to Switches</vt:lpstr>
      <vt:lpstr>Instructions Local (p=0.8)</vt:lpstr>
      <vt:lpstr>Instructions Local (p=0.8)</vt:lpstr>
      <vt:lpstr>Instructions Local (p=0.8)</vt:lpstr>
      <vt:lpstr>Results: Energy</vt:lpstr>
      <vt:lpstr>Compare vs. p, W=64, N=224</vt:lpstr>
      <vt:lpstr>Compare vs. p, W=64, N=224</vt:lpstr>
      <vt:lpstr>Compare vs. p, W=64, N=224</vt:lpstr>
      <vt:lpstr>Location1, Location2, Location3</vt:lpstr>
      <vt:lpstr>Absolute Energy</vt:lpstr>
      <vt:lpstr>Heterogeneous Multicontext</vt:lpstr>
      <vt:lpstr>Preclass</vt:lpstr>
      <vt:lpstr>ASAP Schedule As Soon As Possible (ASAP)</vt:lpstr>
      <vt:lpstr>ASAP Example</vt:lpstr>
      <vt:lpstr>Interconnect and Levels</vt:lpstr>
      <vt:lpstr>Heterogeneous Multicontext</vt:lpstr>
      <vt:lpstr>Preclass</vt:lpstr>
      <vt:lpstr>Preclass</vt:lpstr>
      <vt:lpstr>Challenges</vt:lpstr>
      <vt:lpstr>Project: Develop Mapping Tools</vt:lpstr>
      <vt:lpstr>Today’s Big Ideas</vt:lpstr>
      <vt:lpstr>Administrivia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Andre DeHon</cp:lastModifiedBy>
  <cp:revision>60</cp:revision>
  <cp:lastPrinted>2015-01-14T13:03:01Z</cp:lastPrinted>
  <dcterms:created xsi:type="dcterms:W3CDTF">2015-01-20T21:40:54Z</dcterms:created>
  <dcterms:modified xsi:type="dcterms:W3CDTF">2015-01-20T22:37:10Z</dcterms:modified>
</cp:coreProperties>
</file>