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89" autoAdjust="0"/>
  </p:normalViewPr>
  <p:slideViewPr>
    <p:cSldViewPr>
      <p:cViewPr varScale="1">
        <p:scale>
          <a:sx n="110" d="100"/>
          <a:sy n="110" d="100"/>
        </p:scale>
        <p:origin x="-169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E4C930-51DB-440A-96DC-44FA4275ABA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4436D1-C1F7-49B1-8EDD-58952D5542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B2836-9E91-46BA-9109-3ACD5DC913E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C72FC-D649-4EDF-9EB9-3EB3B6709E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B2836-9E91-46BA-9109-3ACD5DC913E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C72FC-D649-4EDF-9EB9-3EB3B6709E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B2836-9E91-46BA-9109-3ACD5DC913E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C72FC-D649-4EDF-9EB9-3EB3B6709E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B2836-9E91-46BA-9109-3ACD5DC913E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C72FC-D649-4EDF-9EB9-3EB3B6709E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B2836-9E91-46BA-9109-3ACD5DC913E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C72FC-D649-4EDF-9EB9-3EB3B6709E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B2836-9E91-46BA-9109-3ACD5DC913E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C72FC-D649-4EDF-9EB9-3EB3B6709E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B2836-9E91-46BA-9109-3ACD5DC913E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C72FC-D649-4EDF-9EB9-3EB3B6709E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B2836-9E91-46BA-9109-3ACD5DC913E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C72FC-D649-4EDF-9EB9-3EB3B6709E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B2836-9E91-46BA-9109-3ACD5DC913E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C72FC-D649-4EDF-9EB9-3EB3B6709E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B2836-9E91-46BA-9109-3ACD5DC913E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C72FC-D649-4EDF-9EB9-3EB3B6709E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B2836-9E91-46BA-9109-3ACD5DC913E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C72FC-D649-4EDF-9EB9-3EB3B6709E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B2836-9E91-46BA-9109-3ACD5DC913E9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C72FC-D649-4EDF-9EB9-3EB3B6709E1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609600" y="1828800"/>
            <a:ext cx="7772400" cy="4495800"/>
          </a:xfrm>
          <a:prstGeom prst="ellipse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00800" y="2514600"/>
            <a:ext cx="9332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Euler</a:t>
            </a:r>
            <a:endParaRPr lang="en-US" sz="2800" dirty="0"/>
          </a:p>
        </p:txBody>
      </p:sp>
      <p:sp>
        <p:nvSpPr>
          <p:cNvPr id="7" name="Oval 6"/>
          <p:cNvSpPr/>
          <p:nvPr/>
        </p:nvSpPr>
        <p:spPr>
          <a:xfrm>
            <a:off x="2362200" y="3352800"/>
            <a:ext cx="4267200" cy="2667000"/>
          </a:xfrm>
          <a:prstGeom prst="ellipse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Pie 4"/>
          <p:cNvSpPr/>
          <p:nvPr/>
        </p:nvSpPr>
        <p:spPr>
          <a:xfrm>
            <a:off x="2514600" y="3505200"/>
            <a:ext cx="3954966" cy="2383536"/>
          </a:xfrm>
          <a:prstGeom prst="pie">
            <a:avLst>
              <a:gd name="adj1" fmla="val 5387406"/>
              <a:gd name="adj2" fmla="val 16200000"/>
            </a:avLst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8200" y="4724400"/>
            <a:ext cx="18526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Quaternion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124200" y="5105400"/>
            <a:ext cx="987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SO(3)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514600" y="1295400"/>
            <a:ext cx="1143000" cy="11430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048000" y="1143000"/>
            <a:ext cx="0" cy="7620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048000" y="1905000"/>
            <a:ext cx="762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048000" y="1600200"/>
            <a:ext cx="533400" cy="3048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343400" y="1905000"/>
            <a:ext cx="762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4331495" y="1866896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053010" y="1864515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160520" y="1531620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-1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876800" y="153924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+1</a:t>
            </a:r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5648805" y="1866106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6370320" y="1863725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5478780" y="1531620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-1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217920" y="153924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+1</a:t>
            </a:r>
            <a:endParaRPr lang="en-US" dirty="0"/>
          </a:p>
        </p:txBody>
      </p:sp>
      <p:sp>
        <p:nvSpPr>
          <p:cNvPr id="41" name="Oval 40"/>
          <p:cNvSpPr/>
          <p:nvPr/>
        </p:nvSpPr>
        <p:spPr>
          <a:xfrm>
            <a:off x="2590800" y="2819400"/>
            <a:ext cx="1143000" cy="11430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/>
          <p:cNvCxnSpPr/>
          <p:nvPr/>
        </p:nvCxnSpPr>
        <p:spPr>
          <a:xfrm>
            <a:off x="3124200" y="3429000"/>
            <a:ext cx="762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3124200" y="2667000"/>
            <a:ext cx="0" cy="7620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5" name="Arc 44"/>
          <p:cNvSpPr/>
          <p:nvPr/>
        </p:nvSpPr>
        <p:spPr>
          <a:xfrm flipV="1">
            <a:off x="2590800" y="3200400"/>
            <a:ext cx="1143000" cy="457200"/>
          </a:xfrm>
          <a:prstGeom prst="arc">
            <a:avLst>
              <a:gd name="adj1" fmla="val 10800000"/>
              <a:gd name="adj2" fmla="val 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>
            <a:off x="3124200" y="3429000"/>
            <a:ext cx="762000" cy="3048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/>
        </p:nvSpPr>
        <p:spPr>
          <a:xfrm rot="14384153" flipV="1">
            <a:off x="2910131" y="3033507"/>
            <a:ext cx="859443" cy="358235"/>
          </a:xfrm>
          <a:prstGeom prst="arc">
            <a:avLst>
              <a:gd name="adj1" fmla="val 10833787"/>
              <a:gd name="adj2" fmla="val 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4419600" y="3111500"/>
            <a:ext cx="762000" cy="6985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5715000" y="3124200"/>
            <a:ext cx="762000" cy="698500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 flipV="1">
            <a:off x="3124200" y="3124200"/>
            <a:ext cx="381000" cy="3048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4792980" y="3246120"/>
            <a:ext cx="2286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8" name="Oval 57"/>
          <p:cNvSpPr/>
          <p:nvPr/>
        </p:nvSpPr>
        <p:spPr>
          <a:xfrm>
            <a:off x="4770120" y="3429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4419600" y="4343400"/>
            <a:ext cx="762000" cy="698500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tx2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4785360" y="4495800"/>
            <a:ext cx="2286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6" name="Oval 65"/>
          <p:cNvSpPr/>
          <p:nvPr/>
        </p:nvSpPr>
        <p:spPr>
          <a:xfrm>
            <a:off x="4762500" y="467868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5791200" y="4343400"/>
            <a:ext cx="762000" cy="698500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609600" y="1828800"/>
            <a:ext cx="1981200" cy="1066800"/>
          </a:xfrm>
          <a:prstGeom prst="ellipse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Euler</a:t>
            </a:r>
            <a:endParaRPr lang="en-US" sz="4000" dirty="0"/>
          </a:p>
        </p:txBody>
      </p:sp>
      <p:sp>
        <p:nvSpPr>
          <p:cNvPr id="3" name="Oval 2"/>
          <p:cNvSpPr/>
          <p:nvPr/>
        </p:nvSpPr>
        <p:spPr>
          <a:xfrm>
            <a:off x="3886200" y="838200"/>
            <a:ext cx="1981200" cy="1066800"/>
          </a:xfrm>
          <a:prstGeom prst="ellipse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SO(3)</a:t>
            </a:r>
            <a:endParaRPr lang="en-US" sz="4000" dirty="0"/>
          </a:p>
        </p:txBody>
      </p:sp>
      <p:sp>
        <p:nvSpPr>
          <p:cNvPr id="4" name="Oval 3"/>
          <p:cNvSpPr/>
          <p:nvPr/>
        </p:nvSpPr>
        <p:spPr>
          <a:xfrm>
            <a:off x="838200" y="4800600"/>
            <a:ext cx="3657600" cy="1066800"/>
          </a:xfrm>
          <a:prstGeom prst="ellipse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Quaternion</a:t>
            </a:r>
            <a:endParaRPr lang="en-US" sz="4000" dirty="0"/>
          </a:p>
        </p:txBody>
      </p:sp>
      <p:sp>
        <p:nvSpPr>
          <p:cNvPr id="5" name="Oval 4"/>
          <p:cNvSpPr/>
          <p:nvPr/>
        </p:nvSpPr>
        <p:spPr>
          <a:xfrm>
            <a:off x="5410200" y="3429000"/>
            <a:ext cx="3429000" cy="1066800"/>
          </a:xfrm>
          <a:prstGeom prst="ellipse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Axis/Angle</a:t>
            </a:r>
            <a:endParaRPr lang="en-US" sz="4000" dirty="0"/>
          </a:p>
        </p:txBody>
      </p:sp>
      <p:cxnSp>
        <p:nvCxnSpPr>
          <p:cNvPr id="9" name="Shape 8"/>
          <p:cNvCxnSpPr>
            <a:stCxn id="2" idx="0"/>
            <a:endCxn id="3" idx="2"/>
          </p:cNvCxnSpPr>
          <p:nvPr/>
        </p:nvCxnSpPr>
        <p:spPr>
          <a:xfrm rot="5400000" flipH="1" flipV="1">
            <a:off x="2514600" y="457200"/>
            <a:ext cx="457200" cy="2286000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hape 15"/>
          <p:cNvCxnSpPr>
            <a:stCxn id="2" idx="4"/>
            <a:endCxn id="4" idx="0"/>
          </p:cNvCxnSpPr>
          <p:nvPr/>
        </p:nvCxnSpPr>
        <p:spPr>
          <a:xfrm rot="16200000" flipH="1">
            <a:off x="1181100" y="3314700"/>
            <a:ext cx="1905000" cy="10668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hape 15"/>
          <p:cNvCxnSpPr>
            <a:stCxn id="5" idx="4"/>
            <a:endCxn id="4" idx="6"/>
          </p:cNvCxnSpPr>
          <p:nvPr/>
        </p:nvCxnSpPr>
        <p:spPr>
          <a:xfrm rot="5400000">
            <a:off x="5391150" y="3600450"/>
            <a:ext cx="838200" cy="2628900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hape 15"/>
          <p:cNvCxnSpPr>
            <a:stCxn id="4" idx="7"/>
            <a:endCxn id="5" idx="2"/>
          </p:cNvCxnSpPr>
          <p:nvPr/>
        </p:nvCxnSpPr>
        <p:spPr>
          <a:xfrm rot="5400000" flipH="1" flipV="1">
            <a:off x="4187964" y="3734594"/>
            <a:ext cx="994429" cy="1450043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hape 15"/>
          <p:cNvCxnSpPr>
            <a:stCxn id="5" idx="1"/>
            <a:endCxn id="3" idx="4"/>
          </p:cNvCxnSpPr>
          <p:nvPr/>
        </p:nvCxnSpPr>
        <p:spPr>
          <a:xfrm rot="16200000" flipV="1">
            <a:off x="4554469" y="2227332"/>
            <a:ext cx="1680229" cy="1035566"/>
          </a:xfrm>
          <a:prstGeom prst="curvedConnector3">
            <a:avLst>
              <a:gd name="adj1" fmla="val 73395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Shape 15"/>
          <p:cNvCxnSpPr>
            <a:stCxn id="3" idx="6"/>
            <a:endCxn id="5" idx="0"/>
          </p:cNvCxnSpPr>
          <p:nvPr/>
        </p:nvCxnSpPr>
        <p:spPr>
          <a:xfrm>
            <a:off x="5867400" y="1371600"/>
            <a:ext cx="1257300" cy="2057400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14400" y="3733800"/>
            <a:ext cx="1157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q</a:t>
            </a:r>
            <a:r>
              <a:rPr lang="en-US" sz="2400" dirty="0" smtClean="0"/>
              <a:t> x </a:t>
            </a:r>
            <a:r>
              <a:rPr lang="en-US" sz="2400" i="1" dirty="0" smtClean="0"/>
              <a:t>p</a:t>
            </a:r>
            <a:r>
              <a:rPr lang="en-US" sz="2400" dirty="0" smtClean="0"/>
              <a:t> x </a:t>
            </a:r>
            <a:r>
              <a:rPr lang="en-US" sz="2400" i="1" dirty="0" smtClean="0"/>
              <a:t>r</a:t>
            </a:r>
            <a:endParaRPr lang="en-US" sz="2400" i="1" dirty="0"/>
          </a:p>
        </p:txBody>
      </p:sp>
      <p:sp>
        <p:nvSpPr>
          <p:cNvPr id="40" name="TextBox 39"/>
          <p:cNvSpPr txBox="1"/>
          <p:nvPr/>
        </p:nvSpPr>
        <p:spPr>
          <a:xfrm>
            <a:off x="1524000" y="838200"/>
            <a:ext cx="2122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R</a:t>
            </a:r>
            <a:r>
              <a:rPr lang="en-US" sz="2400" i="1" baseline="-25000" dirty="0" smtClean="0"/>
              <a:t>x</a:t>
            </a:r>
            <a:r>
              <a:rPr lang="en-US" sz="2400" i="1" dirty="0" smtClean="0"/>
              <a:t>(</a:t>
            </a:r>
            <a:r>
              <a:rPr lang="el-GR" sz="2400" i="1" dirty="0" smtClean="0"/>
              <a:t>φ</a:t>
            </a:r>
            <a:r>
              <a:rPr lang="en-US" sz="2400" i="1" dirty="0" smtClean="0"/>
              <a:t>)</a:t>
            </a:r>
            <a:r>
              <a:rPr lang="en-US" sz="2400" i="1" dirty="0" err="1" smtClean="0"/>
              <a:t>R</a:t>
            </a:r>
            <a:r>
              <a:rPr lang="en-US" sz="2400" i="1" baseline="-25000" dirty="0" err="1" smtClean="0"/>
              <a:t>y</a:t>
            </a:r>
            <a:r>
              <a:rPr lang="en-US" sz="2400" i="1" dirty="0" smtClean="0"/>
              <a:t>(</a:t>
            </a:r>
            <a:r>
              <a:rPr lang="el-GR" sz="2400" i="1" dirty="0" smtClean="0"/>
              <a:t>θ</a:t>
            </a:r>
            <a:r>
              <a:rPr lang="en-US" sz="2400" i="1" dirty="0" smtClean="0"/>
              <a:t>)</a:t>
            </a:r>
            <a:r>
              <a:rPr lang="en-US" sz="2400" i="1" dirty="0" err="1" smtClean="0"/>
              <a:t>R</a:t>
            </a:r>
            <a:r>
              <a:rPr lang="en-US" sz="2400" i="1" baseline="-25000" dirty="0" err="1" smtClean="0"/>
              <a:t>z</a:t>
            </a:r>
            <a:r>
              <a:rPr lang="en-US" sz="2400" i="1" dirty="0" smtClean="0"/>
              <a:t>(</a:t>
            </a:r>
            <a:r>
              <a:rPr lang="el-GR" sz="2400" i="1" dirty="0" smtClean="0"/>
              <a:t>ψ</a:t>
            </a:r>
            <a:r>
              <a:rPr lang="en-US" sz="2400" i="1" dirty="0" smtClean="0"/>
              <a:t>)</a:t>
            </a:r>
            <a:endParaRPr lang="en-US" sz="2400" i="1" dirty="0"/>
          </a:p>
        </p:txBody>
      </p:sp>
      <p:sp>
        <p:nvSpPr>
          <p:cNvPr id="41" name="TextBox 40"/>
          <p:cNvSpPr txBox="1"/>
          <p:nvPr/>
        </p:nvSpPr>
        <p:spPr>
          <a:xfrm>
            <a:off x="6035713" y="685800"/>
            <a:ext cx="31082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 err="1" smtClean="0"/>
              <a:t>Ru</a:t>
            </a:r>
            <a:r>
              <a:rPr lang="en-US" sz="2400" i="1" dirty="0" smtClean="0"/>
              <a:t>=u</a:t>
            </a:r>
          </a:p>
          <a:p>
            <a:pPr algn="ctr"/>
            <a:r>
              <a:rPr lang="en-US" sz="2400" dirty="0" smtClean="0"/>
              <a:t>Eigenvector/</a:t>
            </a:r>
            <a:r>
              <a:rPr lang="en-US" sz="2400" dirty="0" err="1" smtClean="0"/>
              <a:t>Eigenvalue</a:t>
            </a:r>
            <a:endParaRPr lang="en-US" sz="2400" dirty="0"/>
          </a:p>
        </p:txBody>
      </p:sp>
      <p:sp>
        <p:nvSpPr>
          <p:cNvPr id="42" name="TextBox 41"/>
          <p:cNvSpPr txBox="1"/>
          <p:nvPr/>
        </p:nvSpPr>
        <p:spPr>
          <a:xfrm>
            <a:off x="5499580" y="5257800"/>
            <a:ext cx="3081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q=(</a:t>
            </a:r>
            <a:r>
              <a:rPr lang="en-US" sz="2400" dirty="0" err="1" smtClean="0"/>
              <a:t>cos</a:t>
            </a:r>
            <a:r>
              <a:rPr lang="el-GR" sz="2400" i="1" dirty="0" smtClean="0"/>
              <a:t> </a:t>
            </a:r>
            <a:r>
              <a:rPr lang="en-US" sz="2400" i="1" dirty="0" smtClean="0"/>
              <a:t>(</a:t>
            </a:r>
            <a:r>
              <a:rPr lang="el-GR" sz="2400" i="1" dirty="0" smtClean="0"/>
              <a:t>θ</a:t>
            </a:r>
            <a:r>
              <a:rPr lang="en-US" sz="2400" i="1" dirty="0" smtClean="0"/>
              <a:t>/2), sin(</a:t>
            </a:r>
            <a:r>
              <a:rPr lang="el-GR" sz="2400" i="1" dirty="0" smtClean="0"/>
              <a:t>θ</a:t>
            </a:r>
            <a:r>
              <a:rPr lang="en-US" sz="2400" i="1" dirty="0" smtClean="0"/>
              <a:t>/2)ň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43" name="TextBox 42"/>
          <p:cNvSpPr txBox="1"/>
          <p:nvPr/>
        </p:nvSpPr>
        <p:spPr>
          <a:xfrm>
            <a:off x="2667000" y="2598003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/>
              <a:t>R=</a:t>
            </a:r>
            <a:r>
              <a:rPr lang="en-US" sz="2400" i="1" dirty="0" err="1" smtClean="0"/>
              <a:t>Icos</a:t>
            </a:r>
            <a:r>
              <a:rPr lang="el-GR" sz="2400" i="1" dirty="0" smtClean="0"/>
              <a:t> θ</a:t>
            </a:r>
            <a:r>
              <a:rPr lang="en-US" sz="2400" i="1" dirty="0" smtClean="0"/>
              <a:t> + </a:t>
            </a:r>
            <a:r>
              <a:rPr lang="en-US" sz="2400" i="1" dirty="0" err="1" smtClean="0"/>
              <a:t>uu</a:t>
            </a:r>
            <a:r>
              <a:rPr lang="en-US" sz="2400" i="1" baseline="30000" dirty="0" err="1" smtClean="0"/>
              <a:t>T</a:t>
            </a:r>
            <a:r>
              <a:rPr lang="en-US" sz="2400" i="1" dirty="0" smtClean="0"/>
              <a:t>(1-cos</a:t>
            </a:r>
            <a:r>
              <a:rPr lang="el-GR" sz="2400" i="1" dirty="0" smtClean="0"/>
              <a:t> θ</a:t>
            </a:r>
            <a:r>
              <a:rPr lang="en-US" sz="2400" i="1" dirty="0" smtClean="0"/>
              <a:t>) + </a:t>
            </a:r>
            <a:r>
              <a:rPr lang="en-US" sz="2400" i="1" dirty="0" err="1" smtClean="0"/>
              <a:t>ŭsin</a:t>
            </a:r>
            <a:r>
              <a:rPr lang="el-GR" sz="2400" i="1" dirty="0" smtClean="0"/>
              <a:t>θ</a:t>
            </a:r>
            <a:endParaRPr lang="en-US" sz="2400" i="1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51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tfu</dc:creator>
  <cp:lastModifiedBy>tfu</cp:lastModifiedBy>
  <cp:revision>10</cp:revision>
  <dcterms:created xsi:type="dcterms:W3CDTF">2013-01-23T21:07:03Z</dcterms:created>
  <dcterms:modified xsi:type="dcterms:W3CDTF">2013-01-24T00:02:41Z</dcterms:modified>
</cp:coreProperties>
</file>