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6" r:id="rId2"/>
    <p:sldId id="257" r:id="rId3"/>
    <p:sldId id="267" r:id="rId4"/>
    <p:sldId id="268" r:id="rId5"/>
    <p:sldId id="262" r:id="rId6"/>
    <p:sldId id="265" r:id="rId7"/>
    <p:sldId id="263" r:id="rId8"/>
    <p:sldId id="275" r:id="rId9"/>
    <p:sldId id="273" r:id="rId10"/>
    <p:sldId id="274" r:id="rId11"/>
    <p:sldId id="260" r:id="rId12"/>
    <p:sldId id="272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2" autoAdjust="0"/>
    <p:restoredTop sz="89261" autoAdjust="0"/>
  </p:normalViewPr>
  <p:slideViewPr>
    <p:cSldViewPr>
      <p:cViewPr varScale="1">
        <p:scale>
          <a:sx n="66" d="100"/>
          <a:sy n="66" d="100"/>
        </p:scale>
        <p:origin x="-63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25CE6-AA78-472F-88C4-1019935F4BCF}" type="datetimeFigureOut">
              <a:rPr lang="en-US" smtClean="0"/>
              <a:pPr/>
              <a:t>6/3/2009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35A03-7E8A-4C31-9727-E14EC087370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Early Jurassic Fossil</a:t>
            </a:r>
            <a:r>
              <a:rPr lang="en-US" baseline="0" dirty="0" smtClean="0"/>
              <a:t> Mounds, sandstone, Southern Africa </a:t>
            </a:r>
            <a:r>
              <a:rPr lang="en-US" baseline="0" dirty="0" err="1" smtClean="0"/>
              <a:t>Clarens</a:t>
            </a:r>
            <a:r>
              <a:rPr lang="en-US" baseline="0" dirty="0" smtClean="0"/>
              <a:t> Formation, </a:t>
            </a:r>
            <a:r>
              <a:rPr lang="en-US" baseline="0" dirty="0" err="1" smtClean="0"/>
              <a:t>Tuli</a:t>
            </a:r>
            <a:r>
              <a:rPr lang="en-US" baseline="0" dirty="0" smtClean="0"/>
              <a:t> Basin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35A03-7E8A-4C31-9727-E14EC087370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Early Jurassic Fossil</a:t>
            </a:r>
            <a:r>
              <a:rPr lang="en-US" baseline="0" dirty="0" smtClean="0"/>
              <a:t> Mounds, sandstone, Southern Africa </a:t>
            </a:r>
            <a:r>
              <a:rPr lang="en-US" baseline="0" dirty="0" err="1" smtClean="0"/>
              <a:t>Clarens</a:t>
            </a:r>
            <a:r>
              <a:rPr lang="en-US" baseline="0" dirty="0" smtClean="0"/>
              <a:t> Formation, </a:t>
            </a:r>
            <a:r>
              <a:rPr lang="en-US" baseline="0" dirty="0" err="1" smtClean="0"/>
              <a:t>Tuli</a:t>
            </a:r>
            <a:r>
              <a:rPr lang="en-US" baseline="0" dirty="0" smtClean="0"/>
              <a:t> Basin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35A03-7E8A-4C31-9727-E14EC087370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Termites</a:t>
            </a:r>
            <a:r>
              <a:rPr lang="en-US" baseline="0" dirty="0" smtClean="0"/>
              <a:t> most impressive builders in nature – nests 4 or 5 orders of magnitude larger than a worker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35A03-7E8A-4C31-9727-E14EC087370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N-S orientation. Termites stay on cooler side during morning and afternoon. Experimental E-W orientation raises temp by 6 C in nest.  May be related to</a:t>
            </a:r>
            <a:r>
              <a:rPr lang="en-US" baseline="0" dirty="0" smtClean="0"/>
              <a:t> propensity for flooding – termites have to stay in nest above ground through summer where it floods.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35A03-7E8A-4C31-9727-E14EC087370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N-S orientation. Termites stay on cooler side during morning and afternoon. Experimental E-W orientation raises temp by 6 C in nest.  May be related to</a:t>
            </a:r>
            <a:r>
              <a:rPr lang="en-US" baseline="0" dirty="0" smtClean="0"/>
              <a:t> propensity for flooding – termites have to stay in nest above ground through summer where it floods.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35A03-7E8A-4C31-9727-E14EC087370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400BFE-7D6D-43DC-8AEA-D0310D53D4CE}" type="slidenum">
              <a:rPr lang="ko-KR" altLang="en-US"/>
              <a:pPr/>
              <a:t>13</a:t>
            </a:fld>
            <a:endParaRPr lang="en-US" altLang="ko-KR"/>
          </a:p>
        </p:txBody>
      </p:sp>
      <p:sp>
        <p:nvSpPr>
          <p:cNvPr id="16387" name="Rectangle 5"/>
          <p:cNvSpPr txBox="1">
            <a:spLocks noGrp="1" noChangeArrowheads="1"/>
          </p:cNvSpPr>
          <p:nvPr/>
        </p:nvSpPr>
        <p:spPr bwMode="auto">
          <a:xfrm>
            <a:off x="3905594" y="8671960"/>
            <a:ext cx="2978712" cy="47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7458" tIns="0" rIns="17458" bIns="0" anchor="b"/>
          <a:lstStyle/>
          <a:p>
            <a:pPr algn="r" defTabSz="760646"/>
            <a:fld id="{08CAAE36-1DEE-4C16-B986-5E7225BAB7E5}" type="slidenum">
              <a:rPr lang="ko-KR" altLang="en-US" sz="900">
                <a:latin typeface="Times New Roman" pitchFamily="18" charset="0"/>
                <a:ea typeface="굴림" pitchFamily="34" charset="-127"/>
              </a:rPr>
              <a:pPr algn="r" defTabSz="760646"/>
              <a:t>13</a:t>
            </a:fld>
            <a:endParaRPr lang="en-US" altLang="ko-KR" sz="900" dirty="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63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2375" y="630238"/>
            <a:ext cx="4432300" cy="3324225"/>
          </a:xfrm>
        </p:spPr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42549" y="4384132"/>
            <a:ext cx="4317198" cy="1638721"/>
          </a:xfrm>
          <a:noFill/>
          <a:ln/>
        </p:spPr>
        <p:txBody>
          <a:bodyPr/>
          <a:lstStyle/>
          <a:p>
            <a:r>
              <a:rPr lang="en-US" altLang="ko-KR" sz="2000" dirty="0">
                <a:latin typeface="Arial" pitchFamily="34" charset="0"/>
                <a:ea typeface="굴림" pitchFamily="34" charset="-127"/>
              </a:rPr>
              <a:t>In this work, a lot of modular robots cooperate to build a self-assembled structure with rigid bars, in a distributed and a locally optimal way.</a:t>
            </a:r>
          </a:p>
          <a:p>
            <a:endParaRPr lang="ko-KR" altLang="en-US" dirty="0" smtClean="0">
              <a:latin typeface="Arial" pitchFamily="34" charset="0"/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EF2A03-7922-42D4-BBED-DF8D7AD3A63D}" type="slidenum">
              <a:rPr lang="ko-KR" altLang="en-US"/>
              <a:pPr/>
              <a:t>14</a:t>
            </a:fld>
            <a:endParaRPr lang="en-US" altLang="ko-KR"/>
          </a:p>
        </p:txBody>
      </p:sp>
      <p:sp>
        <p:nvSpPr>
          <p:cNvPr id="1843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22375" y="630238"/>
            <a:ext cx="4432300" cy="3324225"/>
          </a:xfrm>
        </p:spPr>
      </p:sp>
      <p:sp>
        <p:nvSpPr>
          <p:cNvPr id="18436" name="Notes Placeholder 2"/>
          <p:cNvSpPr>
            <a:spLocks noGrp="1"/>
          </p:cNvSpPr>
          <p:nvPr>
            <p:ph type="body" idx="1"/>
          </p:nvPr>
        </p:nvSpPr>
        <p:spPr>
          <a:xfrm>
            <a:off x="1242549" y="4384132"/>
            <a:ext cx="4317198" cy="254175"/>
          </a:xfrm>
          <a:noFill/>
          <a:ln/>
        </p:spPr>
        <p:txBody>
          <a:bodyPr>
            <a:normAutofit fontScale="92500" lnSpcReduction="10000"/>
          </a:bodyPr>
          <a:lstStyle/>
          <a:p>
            <a:endParaRPr lang="ko-KR" altLang="en-US" smtClean="0">
              <a:latin typeface="Arial" pitchFamily="34" charset="0"/>
              <a:ea typeface="맑은 고딕" pitchFamily="34" charset="-127"/>
            </a:endParaRPr>
          </a:p>
        </p:txBody>
      </p:sp>
      <p:sp>
        <p:nvSpPr>
          <p:cNvPr id="18437" name="Slide Number Placeholder 3"/>
          <p:cNvSpPr txBox="1">
            <a:spLocks noGrp="1"/>
          </p:cNvSpPr>
          <p:nvPr/>
        </p:nvSpPr>
        <p:spPr bwMode="auto">
          <a:xfrm>
            <a:off x="3905594" y="8671960"/>
            <a:ext cx="2978712" cy="47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7458" tIns="0" rIns="17458" bIns="0" anchor="b"/>
          <a:lstStyle/>
          <a:p>
            <a:pPr algn="r" defTabSz="760646"/>
            <a:fld id="{01A76A01-9EE1-4FB7-9045-1A588F788E7C}" type="slidenum">
              <a:rPr lang="ko-KR" altLang="en-US" sz="900">
                <a:latin typeface="Times New Roman" pitchFamily="18" charset="0"/>
                <a:ea typeface="굴림" pitchFamily="34" charset="-127"/>
              </a:rPr>
              <a:pPr algn="r" defTabSz="760646"/>
              <a:t>14</a:t>
            </a:fld>
            <a:endParaRPr lang="en-US" altLang="ko-KR" sz="900" dirty="0">
              <a:latin typeface="Times New Roman" pitchFamily="18" charset="0"/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137E2B-C1D5-4403-B05B-05FFDE5C0FCB}" type="slidenum">
              <a:rPr lang="ko-KR" altLang="en-US"/>
              <a:pPr/>
              <a:t>15</a:t>
            </a:fld>
            <a:endParaRPr lang="en-US" altLang="ko-KR"/>
          </a:p>
        </p:txBody>
      </p:sp>
      <p:sp>
        <p:nvSpPr>
          <p:cNvPr id="2048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22375" y="630238"/>
            <a:ext cx="4432300" cy="3324225"/>
          </a:xfrm>
        </p:spPr>
      </p:sp>
      <p:sp>
        <p:nvSpPr>
          <p:cNvPr id="20484" name="Notes Placeholder 2"/>
          <p:cNvSpPr>
            <a:spLocks noGrp="1"/>
          </p:cNvSpPr>
          <p:nvPr>
            <p:ph type="body" idx="1"/>
          </p:nvPr>
        </p:nvSpPr>
        <p:spPr>
          <a:xfrm>
            <a:off x="1242549" y="4384132"/>
            <a:ext cx="4317198" cy="254175"/>
          </a:xfrm>
          <a:noFill/>
          <a:ln/>
        </p:spPr>
        <p:txBody>
          <a:bodyPr>
            <a:normAutofit fontScale="92500" lnSpcReduction="10000"/>
          </a:bodyPr>
          <a:lstStyle/>
          <a:p>
            <a:endParaRPr lang="ko-KR" altLang="en-US" smtClean="0">
              <a:latin typeface="Arial" pitchFamily="34" charset="0"/>
              <a:ea typeface="맑은 고딕" pitchFamily="34" charset="-127"/>
            </a:endParaRPr>
          </a:p>
        </p:txBody>
      </p:sp>
      <p:sp>
        <p:nvSpPr>
          <p:cNvPr id="20485" name="Slide Number Placeholder 3"/>
          <p:cNvSpPr txBox="1">
            <a:spLocks noGrp="1"/>
          </p:cNvSpPr>
          <p:nvPr/>
        </p:nvSpPr>
        <p:spPr bwMode="auto">
          <a:xfrm>
            <a:off x="3905594" y="8671960"/>
            <a:ext cx="2978712" cy="47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7458" tIns="0" rIns="17458" bIns="0" anchor="b"/>
          <a:lstStyle/>
          <a:p>
            <a:pPr algn="r" defTabSz="760646"/>
            <a:fld id="{ED5BA833-24AB-41A1-90AA-007F85F1067C}" type="slidenum">
              <a:rPr lang="ko-KR" altLang="en-US" sz="900">
                <a:latin typeface="Times New Roman" pitchFamily="18" charset="0"/>
                <a:ea typeface="굴림" pitchFamily="34" charset="-127"/>
              </a:rPr>
              <a:pPr algn="r" defTabSz="760646"/>
              <a:t>15</a:t>
            </a:fld>
            <a:endParaRPr lang="en-US" altLang="ko-KR" sz="900" dirty="0">
              <a:latin typeface="Times New Roman" pitchFamily="18" charset="0"/>
              <a:ea typeface="굴림" pitchFamily="34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093E-6B93-4389-B6FF-19BAFA44A523}" type="datetimeFigureOut">
              <a:rPr lang="en-US" smtClean="0"/>
              <a:pPr/>
              <a:t>6/3/2009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BE6-25D6-4FCC-A2E6-9B6D738489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093E-6B93-4389-B6FF-19BAFA44A523}" type="datetimeFigureOut">
              <a:rPr lang="en-US" smtClean="0"/>
              <a:pPr/>
              <a:t>6/3/2009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BE6-25D6-4FCC-A2E6-9B6D738489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093E-6B93-4389-B6FF-19BAFA44A523}" type="datetimeFigureOut">
              <a:rPr lang="en-US" smtClean="0"/>
              <a:pPr/>
              <a:t>6/3/2009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BE6-25D6-4FCC-A2E6-9B6D738489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093E-6B93-4389-B6FF-19BAFA44A523}" type="datetimeFigureOut">
              <a:rPr lang="en-US" smtClean="0"/>
              <a:pPr/>
              <a:t>6/3/2009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BE6-25D6-4FCC-A2E6-9B6D738489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093E-6B93-4389-B6FF-19BAFA44A523}" type="datetimeFigureOut">
              <a:rPr lang="en-US" smtClean="0"/>
              <a:pPr/>
              <a:t>6/3/2009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BE6-25D6-4FCC-A2E6-9B6D738489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093E-6B93-4389-B6FF-19BAFA44A523}" type="datetimeFigureOut">
              <a:rPr lang="en-US" smtClean="0"/>
              <a:pPr/>
              <a:t>6/3/2009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BE6-25D6-4FCC-A2E6-9B6D738489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093E-6B93-4389-B6FF-19BAFA44A523}" type="datetimeFigureOut">
              <a:rPr lang="en-US" smtClean="0"/>
              <a:pPr/>
              <a:t>6/3/2009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BE6-25D6-4FCC-A2E6-9B6D738489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093E-6B93-4389-B6FF-19BAFA44A523}" type="datetimeFigureOut">
              <a:rPr lang="en-US" smtClean="0"/>
              <a:pPr/>
              <a:t>6/3/2009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BE6-25D6-4FCC-A2E6-9B6D738489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093E-6B93-4389-B6FF-19BAFA44A523}" type="datetimeFigureOut">
              <a:rPr lang="en-US" smtClean="0"/>
              <a:pPr/>
              <a:t>6/3/2009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BE6-25D6-4FCC-A2E6-9B6D738489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093E-6B93-4389-B6FF-19BAFA44A523}" type="datetimeFigureOut">
              <a:rPr lang="en-US" smtClean="0"/>
              <a:pPr/>
              <a:t>6/3/2009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BE6-25D6-4FCC-A2E6-9B6D738489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093E-6B93-4389-B6FF-19BAFA44A523}" type="datetimeFigureOut">
              <a:rPr lang="en-US" smtClean="0"/>
              <a:pPr/>
              <a:t>6/3/2009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FCBE6-25D6-4FCC-A2E6-9B6D738489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1093E-6B93-4389-B6FF-19BAFA44A523}" type="datetimeFigureOut">
              <a:rPr lang="en-US" smtClean="0"/>
              <a:pPr/>
              <a:t>6/3/2009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FCBE6-25D6-4FCC-A2E6-9B6D738489B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9438"/>
            <a:ext cx="4495800" cy="5973762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Termite Mounds: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Swarm-based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Construction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David </a:t>
            </a:r>
            <a:r>
              <a:rPr lang="en-US" sz="3600" dirty="0" err="1" smtClean="0">
                <a:solidFill>
                  <a:schemeClr val="bg1"/>
                </a:solidFill>
              </a:rPr>
              <a:t>Skelly</a:t>
            </a:r>
            <a:r>
              <a:rPr lang="en-US" sz="3600" dirty="0" smtClean="0">
                <a:solidFill>
                  <a:schemeClr val="bg1"/>
                </a:solidFill>
              </a:rPr>
              <a:t/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Yale University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752600"/>
            <a:ext cx="31432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8915400" cy="156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57200"/>
            <a:ext cx="77343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8350" y="533400"/>
            <a:ext cx="25336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85800" y="3352800"/>
            <a:ext cx="448962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cement  pheromone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t</a:t>
            </a:r>
            <a:r>
              <a:rPr lang="en-US" sz="2800" dirty="0" smtClean="0">
                <a:solidFill>
                  <a:schemeClr val="bg1"/>
                </a:solidFill>
              </a:rPr>
              <a:t>rail pheromone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q</a:t>
            </a:r>
            <a:r>
              <a:rPr lang="en-US" sz="2800" dirty="0" smtClean="0">
                <a:solidFill>
                  <a:schemeClr val="bg1"/>
                </a:solidFill>
              </a:rPr>
              <a:t>ueen pheromone</a:t>
            </a:r>
            <a:br>
              <a:rPr lang="en-US" sz="2800" dirty="0" smtClean="0">
                <a:solidFill>
                  <a:schemeClr val="bg1"/>
                </a:solidFill>
              </a:rPr>
            </a:br>
            <a:endParaRPr lang="en-US" sz="2800" dirty="0" smtClean="0">
              <a:solidFill>
                <a:schemeClr val="bg1"/>
              </a:solidFill>
            </a:endParaRPr>
          </a:p>
          <a:p>
            <a:pPr marL="514350" indent="-51435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c</a:t>
            </a:r>
            <a:r>
              <a:rPr lang="en-US" sz="2800" dirty="0" smtClean="0">
                <a:solidFill>
                  <a:schemeClr val="bg1"/>
                </a:solidFill>
              </a:rPr>
              <a:t>onvective air currents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n</a:t>
            </a:r>
            <a:r>
              <a:rPr lang="en-US" sz="2800" dirty="0" smtClean="0">
                <a:solidFill>
                  <a:schemeClr val="bg1"/>
                </a:solidFill>
              </a:rPr>
              <a:t>et directional movement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3505200"/>
            <a:ext cx="2438400" cy="2450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Magnetic </a:t>
            </a:r>
            <a:r>
              <a:rPr lang="en-US" dirty="0" smtClean="0">
                <a:solidFill>
                  <a:schemeClr val="bg1"/>
                </a:solidFill>
              </a:rPr>
              <a:t>Termite Mounds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1828800"/>
            <a:ext cx="5374199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600" y="2590800"/>
            <a:ext cx="31136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Tropical Australia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Two Species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 Flooding Dependent?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Termite Mounds: Take Home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2590800"/>
            <a:ext cx="410163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Large numbers of individuals 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Limited information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Limited Capabilities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Stigmergy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Strongly condition Dependent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1676400"/>
            <a:ext cx="3239358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57200" y="6356350"/>
            <a:ext cx="4876800" cy="365125"/>
          </a:xfrm>
          <a:noFill/>
        </p:spPr>
        <p:txBody>
          <a:bodyPr/>
          <a:lstStyle/>
          <a:p>
            <a:r>
              <a:rPr lang="en-US" altLang="ko-KR" dirty="0"/>
              <a:t>MIT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>
                <a:solidFill>
                  <a:srgbClr val="CA5200"/>
                </a:solidFill>
              </a:rPr>
              <a:t>C</a:t>
            </a:r>
            <a:r>
              <a:rPr lang="en-US" altLang="ko-KR" dirty="0"/>
              <a:t>omputer </a:t>
            </a:r>
            <a:r>
              <a:rPr lang="en-US" altLang="ko-KR" dirty="0">
                <a:solidFill>
                  <a:srgbClr val="CA5200"/>
                </a:solidFill>
              </a:rPr>
              <a:t>S</a:t>
            </a:r>
            <a:r>
              <a:rPr lang="en-US" altLang="ko-KR" dirty="0"/>
              <a:t>cience and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>
                <a:solidFill>
                  <a:srgbClr val="CA5200"/>
                </a:solidFill>
              </a:rPr>
              <a:t>A</a:t>
            </a:r>
            <a:r>
              <a:rPr lang="en-US" altLang="ko-KR" dirty="0"/>
              <a:t>rtificial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>
                <a:solidFill>
                  <a:srgbClr val="CA5200"/>
                </a:solidFill>
              </a:rPr>
              <a:t>I</a:t>
            </a:r>
            <a:r>
              <a:rPr lang="en-US" altLang="ko-KR" dirty="0"/>
              <a:t>ntelligence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>
                <a:solidFill>
                  <a:srgbClr val="CA5200"/>
                </a:solidFill>
              </a:rPr>
              <a:t>L</a:t>
            </a:r>
            <a:r>
              <a:rPr lang="en-US" altLang="ko-KR" dirty="0"/>
              <a:t>aboratory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7147" y="1789672"/>
            <a:ext cx="8586228" cy="93386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sz="3300" dirty="0">
                <a:ea typeface="굴림" pitchFamily="34" charset="-127"/>
              </a:rPr>
              <a:t>Robotic Construction of a Truss Structure</a:t>
            </a:r>
            <a:br>
              <a:rPr lang="en-US" altLang="ko-KR" sz="3300" dirty="0">
                <a:ea typeface="굴림" pitchFamily="34" charset="-127"/>
              </a:rPr>
            </a:br>
            <a:r>
              <a:rPr lang="en-US" altLang="ko-KR" sz="3300" dirty="0">
                <a:ea typeface="굴림" pitchFamily="34" charset="-127"/>
              </a:rPr>
              <a:t>with Distributed Coverage</a:t>
            </a:r>
          </a:p>
        </p:txBody>
      </p:sp>
      <p:sp>
        <p:nvSpPr>
          <p:cNvPr id="15364" name="Rectangle 189"/>
          <p:cNvSpPr>
            <a:spLocks noChangeArrowheads="1"/>
          </p:cNvSpPr>
          <p:nvPr/>
        </p:nvSpPr>
        <p:spPr bwMode="auto">
          <a:xfrm>
            <a:off x="508642" y="4346967"/>
            <a:ext cx="8029901" cy="9773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380" tIns="40467" rIns="82380" bIns="40467">
            <a:spAutoFit/>
          </a:bodyPr>
          <a:lstStyle/>
          <a:p>
            <a:pPr marL="676382" lvl="1" indent="-260147" algn="ctr">
              <a:lnSpc>
                <a:spcPct val="90000"/>
              </a:lnSpc>
              <a:spcBef>
                <a:spcPct val="30000"/>
              </a:spcBef>
              <a:buSzPct val="100000"/>
            </a:pPr>
            <a:r>
              <a:rPr lang="en-US" altLang="ko-KR" sz="2200" b="1" dirty="0" err="1">
                <a:ea typeface="굴림" pitchFamily="34" charset="-127"/>
              </a:rPr>
              <a:t>Seungkook</a:t>
            </a:r>
            <a:r>
              <a:rPr lang="en-US" altLang="ko-KR" sz="2200" b="1" dirty="0">
                <a:ea typeface="굴림" pitchFamily="34" charset="-127"/>
              </a:rPr>
              <a:t> </a:t>
            </a:r>
            <a:r>
              <a:rPr lang="en-US" altLang="ko-KR" sz="2200" b="1" dirty="0" err="1">
                <a:ea typeface="굴림" pitchFamily="34" charset="-127"/>
              </a:rPr>
              <a:t>Yun</a:t>
            </a:r>
            <a:r>
              <a:rPr lang="en-US" altLang="ko-KR" sz="2200" b="1" dirty="0">
                <a:ea typeface="굴림" pitchFamily="34" charset="-127"/>
              </a:rPr>
              <a:t>, Mac </a:t>
            </a:r>
            <a:r>
              <a:rPr lang="en-US" altLang="ko-KR" sz="2200" b="1" dirty="0" err="1">
                <a:ea typeface="굴림" pitchFamily="34" charset="-127"/>
              </a:rPr>
              <a:t>Schwager</a:t>
            </a:r>
            <a:r>
              <a:rPr lang="en-US" altLang="ko-KR" sz="2200" b="1" dirty="0">
                <a:ea typeface="굴림" pitchFamily="34" charset="-127"/>
              </a:rPr>
              <a:t>, Daniela </a:t>
            </a:r>
            <a:r>
              <a:rPr lang="en-US" altLang="ko-KR" sz="2200" b="1" dirty="0" err="1">
                <a:ea typeface="굴림" pitchFamily="34" charset="-127"/>
              </a:rPr>
              <a:t>Rus</a:t>
            </a:r>
            <a:r>
              <a:rPr lang="en-US" altLang="ko-KR" sz="2200" b="1" dirty="0">
                <a:ea typeface="굴림" pitchFamily="34" charset="-127"/>
              </a:rPr>
              <a:t> </a:t>
            </a:r>
          </a:p>
          <a:p>
            <a:pPr marL="676382" lvl="1" indent="-260147" algn="ctr">
              <a:lnSpc>
                <a:spcPct val="90000"/>
              </a:lnSpc>
              <a:spcBef>
                <a:spcPct val="30000"/>
              </a:spcBef>
              <a:buSzPct val="100000"/>
            </a:pPr>
            <a:r>
              <a:rPr lang="en-US" altLang="ko-KR" sz="1600" b="1" dirty="0">
                <a:ea typeface="굴림" pitchFamily="34" charset="-127"/>
              </a:rPr>
              <a:t>Computer Science and Artificial Intelligence Laboratory</a:t>
            </a:r>
          </a:p>
          <a:p>
            <a:pPr marL="676382" lvl="1" indent="-260147" algn="ctr">
              <a:lnSpc>
                <a:spcPct val="90000"/>
              </a:lnSpc>
              <a:spcBef>
                <a:spcPct val="30000"/>
              </a:spcBef>
              <a:buSzPct val="100000"/>
            </a:pPr>
            <a:r>
              <a:rPr lang="en-US" altLang="ko-KR" sz="1600" b="1" dirty="0">
                <a:ea typeface="굴림" pitchFamily="34" charset="-127"/>
              </a:rPr>
              <a:t>MIT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2400" y="304800"/>
            <a:ext cx="10382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57200" y="6356350"/>
            <a:ext cx="5486400" cy="365125"/>
          </a:xfrm>
          <a:noFill/>
        </p:spPr>
        <p:txBody>
          <a:bodyPr/>
          <a:lstStyle/>
          <a:p>
            <a:r>
              <a:rPr lang="en-US" altLang="ko-KR" dirty="0"/>
              <a:t>MIT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>
                <a:solidFill>
                  <a:srgbClr val="CA5200"/>
                </a:solidFill>
              </a:rPr>
              <a:t>C</a:t>
            </a:r>
            <a:r>
              <a:rPr lang="en-US" altLang="ko-KR" dirty="0"/>
              <a:t>omputer </a:t>
            </a:r>
            <a:r>
              <a:rPr lang="en-US" altLang="ko-KR" dirty="0">
                <a:solidFill>
                  <a:srgbClr val="CA5200"/>
                </a:solidFill>
              </a:rPr>
              <a:t>S</a:t>
            </a:r>
            <a:r>
              <a:rPr lang="en-US" altLang="ko-KR" dirty="0"/>
              <a:t>cience and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>
                <a:solidFill>
                  <a:srgbClr val="CA5200"/>
                </a:solidFill>
              </a:rPr>
              <a:t>A</a:t>
            </a:r>
            <a:r>
              <a:rPr lang="en-US" altLang="ko-KR" dirty="0"/>
              <a:t>rtificial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>
                <a:solidFill>
                  <a:srgbClr val="CA5200"/>
                </a:solidFill>
              </a:rPr>
              <a:t>I</a:t>
            </a:r>
            <a:r>
              <a:rPr lang="en-US" altLang="ko-KR" dirty="0"/>
              <a:t>ntelligence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>
                <a:solidFill>
                  <a:srgbClr val="CA5200"/>
                </a:solidFill>
              </a:rPr>
              <a:t>L</a:t>
            </a:r>
            <a:r>
              <a:rPr lang="en-US" altLang="ko-KR" dirty="0"/>
              <a:t>aboratory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2301" y="281895"/>
            <a:ext cx="8696048" cy="838457"/>
          </a:xfrm>
        </p:spPr>
        <p:txBody>
          <a:bodyPr>
            <a:noAutofit/>
          </a:bodyPr>
          <a:lstStyle/>
          <a:p>
            <a:r>
              <a:rPr lang="en-US" altLang="ko-KR" sz="3200" dirty="0" smtClean="0">
                <a:ea typeface="굴림" pitchFamily="34" charset="-127"/>
              </a:rPr>
              <a:t>Robotic construction with Distributed Coverage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38710" y="1396465"/>
            <a:ext cx="3605290" cy="4630307"/>
          </a:xfrm>
        </p:spPr>
        <p:txBody>
          <a:bodyPr>
            <a:normAutofit fontScale="77500" lnSpcReduction="20000"/>
          </a:bodyPr>
          <a:lstStyle/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ko-KR" b="0" dirty="0" smtClean="0">
                <a:ea typeface="굴림" pitchFamily="34" charset="-127"/>
              </a:rPr>
              <a:t>Robots with roles</a:t>
            </a:r>
          </a:p>
          <a:p>
            <a:pPr lvl="1">
              <a:buClr>
                <a:schemeClr val="folHlink"/>
              </a:buClr>
              <a:buFontTx/>
              <a:buChar char="-"/>
            </a:pPr>
            <a:r>
              <a:rPr lang="en-US" altLang="ko-KR" dirty="0" smtClean="0">
                <a:ea typeface="굴림" pitchFamily="34" charset="-127"/>
              </a:rPr>
              <a:t>Assembly</a:t>
            </a:r>
          </a:p>
          <a:p>
            <a:pPr lvl="1">
              <a:buClr>
                <a:schemeClr val="folHlink"/>
              </a:buClr>
              <a:buFontTx/>
              <a:buChar char="-"/>
            </a:pPr>
            <a:r>
              <a:rPr lang="en-US" altLang="ko-KR" dirty="0" smtClean="0">
                <a:ea typeface="굴림" pitchFamily="34" charset="-127"/>
              </a:rPr>
              <a:t>Delivery of parts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ko-KR" b="0" dirty="0" smtClean="0">
                <a:ea typeface="굴림" pitchFamily="34" charset="-127"/>
              </a:rPr>
              <a:t>Target structure is given by a density function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ko-KR" b="0" dirty="0" smtClean="0">
                <a:ea typeface="굴림" pitchFamily="34" charset="-127"/>
              </a:rPr>
              <a:t>Part location known,  quantities unknown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ko-KR" b="0" dirty="0" smtClean="0">
                <a:ea typeface="굴림" pitchFamily="34" charset="-127"/>
              </a:rPr>
              <a:t>Decentralized control to identify the allocation of robots to sub-assemblies 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altLang="ko-KR" b="0" dirty="0" smtClean="0">
                <a:ea typeface="굴림" pitchFamily="34" charset="-127"/>
              </a:rPr>
              <a:t>Decentralized control for parts delivery</a:t>
            </a:r>
          </a:p>
          <a:p>
            <a:pPr lvl="1"/>
            <a:endParaRPr lang="en-US" altLang="ko-KR" sz="2200" dirty="0">
              <a:ea typeface="굴림" pitchFamily="34" charset="-127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135063"/>
            <a:ext cx="5295900" cy="459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57200" y="6356350"/>
            <a:ext cx="5029200" cy="365125"/>
          </a:xfrm>
          <a:noFill/>
        </p:spPr>
        <p:txBody>
          <a:bodyPr/>
          <a:lstStyle/>
          <a:p>
            <a:r>
              <a:rPr lang="en-US" altLang="ko-KR" dirty="0"/>
              <a:t>MIT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>
                <a:solidFill>
                  <a:srgbClr val="CA5200"/>
                </a:solidFill>
              </a:rPr>
              <a:t>C</a:t>
            </a:r>
            <a:r>
              <a:rPr lang="en-US" altLang="ko-KR" dirty="0"/>
              <a:t>omputer </a:t>
            </a:r>
            <a:r>
              <a:rPr lang="en-US" altLang="ko-KR" dirty="0">
                <a:solidFill>
                  <a:srgbClr val="CA5200"/>
                </a:solidFill>
              </a:rPr>
              <a:t>S</a:t>
            </a:r>
            <a:r>
              <a:rPr lang="en-US" altLang="ko-KR" dirty="0"/>
              <a:t>cience and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>
                <a:solidFill>
                  <a:srgbClr val="CA5200"/>
                </a:solidFill>
              </a:rPr>
              <a:t>A</a:t>
            </a:r>
            <a:r>
              <a:rPr lang="en-US" altLang="ko-KR" dirty="0"/>
              <a:t>rtificial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>
                <a:solidFill>
                  <a:srgbClr val="CA5200"/>
                </a:solidFill>
              </a:rPr>
              <a:t>I</a:t>
            </a:r>
            <a:r>
              <a:rPr lang="en-US" altLang="ko-KR" dirty="0"/>
              <a:t>ntelligence</a:t>
            </a:r>
            <a:r>
              <a:rPr lang="en-US" altLang="ko-KR" dirty="0">
                <a:solidFill>
                  <a:schemeClr val="tx2"/>
                </a:solidFill>
              </a:rPr>
              <a:t> </a:t>
            </a:r>
            <a:r>
              <a:rPr lang="en-US" altLang="ko-KR" dirty="0">
                <a:solidFill>
                  <a:srgbClr val="CA5200"/>
                </a:solidFill>
              </a:rPr>
              <a:t>L</a:t>
            </a:r>
            <a:r>
              <a:rPr lang="en-US" altLang="ko-KR" dirty="0"/>
              <a:t>aboratory</a:t>
            </a:r>
          </a:p>
        </p:txBody>
      </p:sp>
      <p:sp>
        <p:nvSpPr>
          <p:cNvPr id="194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2301" y="281895"/>
            <a:ext cx="8236536" cy="461151"/>
          </a:xfrm>
        </p:spPr>
        <p:txBody>
          <a:bodyPr>
            <a:normAutofit fontScale="90000"/>
          </a:bodyPr>
          <a:lstStyle/>
          <a:p>
            <a:r>
              <a:rPr lang="en-US" altLang="ko-KR" smtClean="0">
                <a:ea typeface="굴림" pitchFamily="34" charset="-127"/>
              </a:rPr>
              <a:t>Main Control Flow</a:t>
            </a:r>
          </a:p>
        </p:txBody>
      </p:sp>
      <p:sp>
        <p:nvSpPr>
          <p:cNvPr id="19463" name="Text Box 5"/>
          <p:cNvSpPr txBox="1">
            <a:spLocks noChangeArrowheads="1"/>
          </p:cNvSpPr>
          <p:nvPr/>
        </p:nvSpPr>
        <p:spPr bwMode="auto">
          <a:xfrm>
            <a:off x="1033180" y="1556929"/>
            <a:ext cx="2950703" cy="604434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 type="none" w="med" len="lg"/>
          </a:ln>
        </p:spPr>
        <p:txBody>
          <a:bodyPr lIns="58273" tIns="24974" rIns="58273" bIns="24974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dirty="0">
                <a:ea typeface="굴림" pitchFamily="34" charset="-127"/>
              </a:rPr>
              <a:t>Deploy the assembly </a:t>
            </a:r>
            <a:r>
              <a:rPr lang="en-US" altLang="ko-KR" dirty="0" smtClean="0">
                <a:ea typeface="굴림" pitchFamily="34" charset="-127"/>
              </a:rPr>
              <a:t>robots </a:t>
            </a:r>
            <a:r>
              <a:rPr lang="en-US" altLang="ko-KR" dirty="0">
                <a:ea typeface="굴림" pitchFamily="34" charset="-127"/>
              </a:rPr>
              <a:t>in the target area</a:t>
            </a:r>
          </a:p>
        </p:txBody>
      </p:sp>
      <p:graphicFrame>
        <p:nvGraphicFramePr>
          <p:cNvPr id="1087494" name="Object 2"/>
          <p:cNvGraphicFramePr>
            <a:graphicFrameLocks noChangeAspect="1"/>
          </p:cNvGraphicFramePr>
          <p:nvPr/>
        </p:nvGraphicFramePr>
        <p:xfrm>
          <a:off x="5352304" y="1528017"/>
          <a:ext cx="2819208" cy="2657041"/>
        </p:xfrm>
        <a:graphic>
          <a:graphicData uri="http://schemas.openxmlformats.org/presentationml/2006/ole">
            <p:oleObj spid="_x0000_s10242" name="Visio" r:id="rId4" imgW="3097721" imgH="2917698" progId="">
              <p:embed/>
            </p:oleObj>
          </a:graphicData>
        </a:graphic>
      </p:graphicFrame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1033180" y="2162641"/>
            <a:ext cx="2950703" cy="987355"/>
            <a:chOff x="715" y="1496"/>
            <a:chExt cx="2042" cy="683"/>
          </a:xfrm>
        </p:grpSpPr>
        <p:sp>
          <p:nvSpPr>
            <p:cNvPr id="19478" name="Text Box 7"/>
            <p:cNvSpPr txBox="1">
              <a:spLocks noChangeArrowheads="1"/>
            </p:cNvSpPr>
            <p:nvPr/>
          </p:nvSpPr>
          <p:spPr bwMode="auto">
            <a:xfrm>
              <a:off x="715" y="1757"/>
              <a:ext cx="2042" cy="422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chemeClr val="tx1"/>
              </a:solidFill>
              <a:miter lim="800000"/>
              <a:headEnd/>
              <a:tailEnd type="none" w="med" len="lg"/>
            </a:ln>
          </p:spPr>
          <p:txBody>
            <a:bodyPr lIns="64008" tIns="27432" rIns="64008" bIns="27432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>
                  <a:ea typeface="굴림" pitchFamily="34" charset="-127"/>
                </a:rPr>
                <a:t>Place the robots at optimal task location in Q</a:t>
              </a:r>
            </a:p>
          </p:txBody>
        </p:sp>
        <p:cxnSp>
          <p:nvCxnSpPr>
            <p:cNvPr id="19479" name="AutoShape 8"/>
            <p:cNvCxnSpPr>
              <a:cxnSpLocks noChangeShapeType="1"/>
              <a:stCxn id="19463" idx="2"/>
              <a:endCxn id="19478" idx="0"/>
            </p:cNvCxnSpPr>
            <p:nvPr/>
          </p:nvCxnSpPr>
          <p:spPr bwMode="auto">
            <a:xfrm rot="5400000">
              <a:off x="1605" y="1626"/>
              <a:ext cx="262" cy="1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lg"/>
            </a:ln>
          </p:spPr>
        </p:cxnSp>
      </p:grpSp>
      <p:graphicFrame>
        <p:nvGraphicFramePr>
          <p:cNvPr id="1087499" name="Object 3"/>
          <p:cNvGraphicFramePr>
            <a:graphicFrameLocks noChangeAspect="1"/>
          </p:cNvGraphicFramePr>
          <p:nvPr/>
        </p:nvGraphicFramePr>
        <p:xfrm>
          <a:off x="5352304" y="1528016"/>
          <a:ext cx="2824988" cy="2662824"/>
        </p:xfrm>
        <a:graphic>
          <a:graphicData uri="http://schemas.openxmlformats.org/presentationml/2006/ole">
            <p:oleObj spid="_x0000_s10243" name="Visio" r:id="rId5" imgW="3103721" imgH="2923699" progId="">
              <p:embed/>
            </p:oleObj>
          </a:graphicData>
        </a:graphic>
      </p:graphicFrame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312122" y="3149997"/>
            <a:ext cx="4456399" cy="1117461"/>
            <a:chOff x="216" y="2179"/>
            <a:chExt cx="3084" cy="773"/>
          </a:xfrm>
        </p:grpSpPr>
        <p:sp>
          <p:nvSpPr>
            <p:cNvPr id="19472" name="Text Box 9"/>
            <p:cNvSpPr txBox="1">
              <a:spLocks noChangeArrowheads="1"/>
            </p:cNvSpPr>
            <p:nvPr/>
          </p:nvSpPr>
          <p:spPr bwMode="auto">
            <a:xfrm>
              <a:off x="216" y="2529"/>
              <a:ext cx="1451" cy="422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chemeClr val="tx1"/>
              </a:solidFill>
              <a:miter lim="800000"/>
              <a:headEnd/>
              <a:tailEnd type="none" w="med" len="lg"/>
            </a:ln>
          </p:spPr>
          <p:txBody>
            <a:bodyPr lIns="64008" tIns="27432" rIns="64008" bIns="27432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>
                  <a:ea typeface="굴림" pitchFamily="34" charset="-127"/>
                </a:rPr>
                <a:t>Delivery robot: carry parts</a:t>
              </a:r>
            </a:p>
          </p:txBody>
        </p:sp>
        <p:sp>
          <p:nvSpPr>
            <p:cNvPr id="19473" name="Text Box 12"/>
            <p:cNvSpPr txBox="1">
              <a:spLocks noChangeArrowheads="1"/>
            </p:cNvSpPr>
            <p:nvPr/>
          </p:nvSpPr>
          <p:spPr bwMode="auto">
            <a:xfrm>
              <a:off x="1758" y="2529"/>
              <a:ext cx="1542" cy="422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chemeClr val="tx1"/>
              </a:solidFill>
              <a:miter lim="800000"/>
              <a:headEnd/>
              <a:tailEnd type="none" w="med" len="lg"/>
            </a:ln>
          </p:spPr>
          <p:txBody>
            <a:bodyPr lIns="64008" tIns="27432" rIns="64008" bIns="27432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>
                  <a:ea typeface="굴림" pitchFamily="34" charset="-127"/>
                </a:rPr>
                <a:t>Assembly robot: assemble the parts</a:t>
              </a:r>
            </a:p>
          </p:txBody>
        </p:sp>
        <p:cxnSp>
          <p:nvCxnSpPr>
            <p:cNvPr id="19474" name="AutoShape 13"/>
            <p:cNvCxnSpPr>
              <a:cxnSpLocks noChangeShapeType="1"/>
              <a:stCxn id="19478" idx="2"/>
              <a:endCxn id="19472" idx="0"/>
            </p:cNvCxnSpPr>
            <p:nvPr/>
          </p:nvCxnSpPr>
          <p:spPr bwMode="auto">
            <a:xfrm rot="5400000">
              <a:off x="1164" y="1957"/>
              <a:ext cx="350" cy="795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9475" name="AutoShape 14"/>
            <p:cNvCxnSpPr>
              <a:cxnSpLocks noChangeShapeType="1"/>
              <a:stCxn id="19478" idx="2"/>
              <a:endCxn id="19473" idx="0"/>
            </p:cNvCxnSpPr>
            <p:nvPr/>
          </p:nvCxnSpPr>
          <p:spPr bwMode="auto">
            <a:xfrm rot="16200000" flipH="1">
              <a:off x="1957" y="1957"/>
              <a:ext cx="350" cy="793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9476" name="AutoShape 15"/>
            <p:cNvCxnSpPr>
              <a:cxnSpLocks noChangeShapeType="1"/>
              <a:stCxn id="19472" idx="2"/>
              <a:endCxn id="19472" idx="0"/>
            </p:cNvCxnSpPr>
            <p:nvPr/>
          </p:nvCxnSpPr>
          <p:spPr bwMode="auto">
            <a:xfrm rot="5400000" flipH="1">
              <a:off x="731" y="2740"/>
              <a:ext cx="422" cy="1"/>
            </a:xfrm>
            <a:prstGeom prst="bentConnector5">
              <a:avLst>
                <a:gd name="adj1" fmla="val -37512"/>
                <a:gd name="adj2" fmla="val 80412594"/>
                <a:gd name="adj3" fmla="val 137512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 type="triangle" w="med" len="lg"/>
            </a:ln>
          </p:spPr>
        </p:cxnSp>
        <p:cxnSp>
          <p:nvCxnSpPr>
            <p:cNvPr id="19477" name="AutoShape 16"/>
            <p:cNvCxnSpPr>
              <a:cxnSpLocks noChangeShapeType="1"/>
              <a:stCxn id="19473" idx="2"/>
              <a:endCxn id="19473" idx="0"/>
            </p:cNvCxnSpPr>
            <p:nvPr/>
          </p:nvCxnSpPr>
          <p:spPr bwMode="auto">
            <a:xfrm rot="5400000" flipH="1">
              <a:off x="2318" y="2740"/>
              <a:ext cx="422" cy="1"/>
            </a:xfrm>
            <a:prstGeom prst="bentConnector5">
              <a:avLst>
                <a:gd name="adj1" fmla="val -37512"/>
                <a:gd name="adj2" fmla="val 84552897"/>
                <a:gd name="adj3" fmla="val 137512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 type="triangle" w="med" len="lg"/>
            </a:ln>
          </p:spPr>
        </p:cxn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553439" y="4264565"/>
            <a:ext cx="3884177" cy="1529461"/>
            <a:chOff x="383" y="2950"/>
            <a:chExt cx="2688" cy="1058"/>
          </a:xfrm>
        </p:grpSpPr>
        <p:sp>
          <p:nvSpPr>
            <p:cNvPr id="19467" name="Text Box 18"/>
            <p:cNvSpPr txBox="1">
              <a:spLocks noChangeArrowheads="1"/>
            </p:cNvSpPr>
            <p:nvPr/>
          </p:nvSpPr>
          <p:spPr bwMode="auto">
            <a:xfrm>
              <a:off x="1395" y="3778"/>
              <a:ext cx="635" cy="230"/>
            </a:xfrm>
            <a:prstGeom prst="rect">
              <a:avLst/>
            </a:prstGeom>
            <a:solidFill>
              <a:srgbClr val="FFFFCC"/>
            </a:solidFill>
            <a:ln w="28575">
              <a:solidFill>
                <a:schemeClr val="tx1"/>
              </a:solidFill>
              <a:miter lim="800000"/>
              <a:headEnd/>
              <a:tailEnd type="none" w="med" len="lg"/>
            </a:ln>
          </p:spPr>
          <p:txBody>
            <a:bodyPr lIns="64008" tIns="27432" rIns="64008" bIns="27432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ko-KR">
                  <a:ea typeface="굴림" pitchFamily="34" charset="-127"/>
                </a:rPr>
                <a:t>End</a:t>
              </a:r>
            </a:p>
          </p:txBody>
        </p:sp>
        <p:cxnSp>
          <p:nvCxnSpPr>
            <p:cNvPr id="19468" name="AutoShape 19"/>
            <p:cNvCxnSpPr>
              <a:cxnSpLocks noChangeShapeType="1"/>
              <a:stCxn id="19472" idx="2"/>
              <a:endCxn id="19467" idx="0"/>
            </p:cNvCxnSpPr>
            <p:nvPr/>
          </p:nvCxnSpPr>
          <p:spPr bwMode="auto">
            <a:xfrm rot="16200000" flipH="1">
              <a:off x="913" y="2979"/>
              <a:ext cx="827" cy="771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9469" name="AutoShape 20"/>
            <p:cNvCxnSpPr>
              <a:cxnSpLocks noChangeShapeType="1"/>
              <a:stCxn id="19473" idx="2"/>
              <a:endCxn id="19467" idx="0"/>
            </p:cNvCxnSpPr>
            <p:nvPr/>
          </p:nvCxnSpPr>
          <p:spPr bwMode="auto">
            <a:xfrm rot="5400000">
              <a:off x="1707" y="2956"/>
              <a:ext cx="827" cy="816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sp>
          <p:nvSpPr>
            <p:cNvPr id="19470" name="Text Box 21"/>
            <p:cNvSpPr txBox="1">
              <a:spLocks noChangeArrowheads="1"/>
            </p:cNvSpPr>
            <p:nvPr/>
          </p:nvSpPr>
          <p:spPr bwMode="auto">
            <a:xfrm>
              <a:off x="383" y="3370"/>
              <a:ext cx="1027" cy="23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med" len="lg"/>
            </a:ln>
          </p:spPr>
          <p:txBody>
            <a:bodyPr wrap="none" lIns="64008" tIns="27432" rIns="64008" bIns="27432">
              <a:spAutoFit/>
            </a:bodyPr>
            <a:lstStyle/>
            <a:p>
              <a:r>
                <a:rPr lang="en-US" altLang="ko-KR" dirty="0">
                  <a:ea typeface="굴림" pitchFamily="34" charset="-127"/>
                </a:rPr>
                <a:t>No more </a:t>
              </a:r>
              <a:r>
                <a:rPr lang="en-US" altLang="ko-KR" dirty="0" smtClean="0">
                  <a:ea typeface="굴림" pitchFamily="34" charset="-127"/>
                </a:rPr>
                <a:t>parts</a:t>
              </a:r>
              <a:endParaRPr lang="en-US" altLang="ko-KR" dirty="0">
                <a:ea typeface="굴림" pitchFamily="34" charset="-127"/>
              </a:endParaRPr>
            </a:p>
          </p:txBody>
        </p:sp>
        <p:sp>
          <p:nvSpPr>
            <p:cNvPr id="19471" name="Text Box 22"/>
            <p:cNvSpPr txBox="1">
              <a:spLocks noChangeArrowheads="1"/>
            </p:cNvSpPr>
            <p:nvPr/>
          </p:nvSpPr>
          <p:spPr bwMode="auto">
            <a:xfrm>
              <a:off x="2075" y="3279"/>
              <a:ext cx="996" cy="42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med" len="lg"/>
            </a:ln>
          </p:spPr>
          <p:txBody>
            <a:bodyPr wrap="none" lIns="64008" tIns="27432" rIns="64008" bIns="27432">
              <a:spAutoFit/>
            </a:bodyPr>
            <a:lstStyle/>
            <a:p>
              <a:r>
                <a:rPr lang="en-US" altLang="ko-KR">
                  <a:ea typeface="굴림" pitchFamily="34" charset="-127"/>
                </a:rPr>
                <a:t>Sub structure </a:t>
              </a:r>
            </a:p>
            <a:p>
              <a:r>
                <a:rPr lang="en-US" altLang="ko-KR">
                  <a:ea typeface="굴림" pitchFamily="34" charset="-127"/>
                </a:rPr>
                <a:t>is done</a:t>
              </a:r>
            </a:p>
          </p:txBody>
        </p:sp>
      </p:grpSp>
      <p:graphicFrame>
        <p:nvGraphicFramePr>
          <p:cNvPr id="1087511" name="Object 4"/>
          <p:cNvGraphicFramePr>
            <a:graphicFrameLocks noChangeAspect="1"/>
          </p:cNvGraphicFramePr>
          <p:nvPr/>
        </p:nvGraphicFramePr>
        <p:xfrm>
          <a:off x="5358084" y="1528016"/>
          <a:ext cx="2824988" cy="2662824"/>
        </p:xfrm>
        <a:graphic>
          <a:graphicData uri="http://schemas.openxmlformats.org/presentationml/2006/ole">
            <p:oleObj spid="_x0000_s10244" name="Visio" r:id="rId6" imgW="3103721" imgH="2923699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Large </a:t>
            </a:r>
            <a:r>
              <a:rPr lang="en-US" dirty="0" err="1" smtClean="0">
                <a:solidFill>
                  <a:schemeClr val="bg1"/>
                </a:solidFill>
              </a:rPr>
              <a:t>Eusocial</a:t>
            </a:r>
            <a:r>
              <a:rPr lang="en-US" dirty="0" smtClean="0">
                <a:solidFill>
                  <a:schemeClr val="bg1"/>
                </a:solidFill>
              </a:rPr>
              <a:t> Colonies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447800"/>
            <a:ext cx="6248400" cy="499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Polymorphic: Castes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514600"/>
            <a:ext cx="53340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676400"/>
            <a:ext cx="3200400" cy="259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962400"/>
            <a:ext cx="3895941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Polymorphic: Castes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295400"/>
            <a:ext cx="5257800" cy="528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Jurassic Termite Mounds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600200"/>
            <a:ext cx="6934200" cy="4554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Jurassic Termite Mounds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600200"/>
            <a:ext cx="6934200" cy="4554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057400" y="2133600"/>
            <a:ext cx="6172200" cy="43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Complex Mounds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86337" y="2428875"/>
            <a:ext cx="337185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Complex Mounds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427744"/>
            <a:ext cx="432503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  outer walls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  brood chambers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  base with cooling vanes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 royal chamber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  fungus gardens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  galleries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86337" y="2428875"/>
            <a:ext cx="337185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81000"/>
            <a:ext cx="7772400" cy="1470025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Stigmergy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133600"/>
            <a:ext cx="7848600" cy="3810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</a:t>
            </a:r>
            <a:r>
              <a:rPr lang="en-US" sz="3600" dirty="0" smtClean="0">
                <a:solidFill>
                  <a:schemeClr val="bg1"/>
                </a:solidFill>
              </a:rPr>
              <a:t>ndirect coordinated action among individuals where a trace left in the environment by an action stimulates subsequent actions by individuals.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2608</TotalTime>
  <Words>404</Words>
  <Application>Microsoft Office PowerPoint</Application>
  <PresentationFormat>On-screen Show (4:3)</PresentationFormat>
  <Paragraphs>73</Paragraphs>
  <Slides>15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Visio</vt:lpstr>
      <vt:lpstr>Termite Mounds: Swarm-based Construction  David Skelly Yale University</vt:lpstr>
      <vt:lpstr>Large Eusocial Colonies</vt:lpstr>
      <vt:lpstr>Polymorphic: Castes</vt:lpstr>
      <vt:lpstr>Polymorphic: Castes</vt:lpstr>
      <vt:lpstr>Jurassic Termite Mounds</vt:lpstr>
      <vt:lpstr>Jurassic Termite Mounds</vt:lpstr>
      <vt:lpstr>Complex Mounds</vt:lpstr>
      <vt:lpstr>Complex Mounds</vt:lpstr>
      <vt:lpstr>Stigmergy</vt:lpstr>
      <vt:lpstr>Slide 10</vt:lpstr>
      <vt:lpstr>Magnetic Termite Mounds</vt:lpstr>
      <vt:lpstr>Termite Mounds: Take Home</vt:lpstr>
      <vt:lpstr>Robotic Construction of a Truss Structure with Distributed Coverage</vt:lpstr>
      <vt:lpstr>Robotic construction with Distributed Coverage</vt:lpstr>
      <vt:lpstr>Main Control Flow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Skelly</dc:creator>
  <cp:lastModifiedBy>David Skelly</cp:lastModifiedBy>
  <cp:revision>4</cp:revision>
  <dcterms:created xsi:type="dcterms:W3CDTF">2009-06-01T15:48:41Z</dcterms:created>
  <dcterms:modified xsi:type="dcterms:W3CDTF">2009-06-03T11:53:52Z</dcterms:modified>
</cp:coreProperties>
</file>