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9"/>
  </p:notesMasterIdLst>
  <p:handoutMasterIdLst>
    <p:handoutMasterId r:id="rId60"/>
  </p:handoutMasterIdLst>
  <p:sldIdLst>
    <p:sldId id="257" r:id="rId2"/>
    <p:sldId id="291" r:id="rId3"/>
    <p:sldId id="377" r:id="rId4"/>
    <p:sldId id="378" r:id="rId5"/>
    <p:sldId id="284" r:id="rId6"/>
    <p:sldId id="283" r:id="rId7"/>
    <p:sldId id="336" r:id="rId8"/>
    <p:sldId id="339" r:id="rId9"/>
    <p:sldId id="395" r:id="rId10"/>
    <p:sldId id="340" r:id="rId11"/>
    <p:sldId id="341" r:id="rId12"/>
    <p:sldId id="260" r:id="rId13"/>
    <p:sldId id="261" r:id="rId14"/>
    <p:sldId id="379" r:id="rId15"/>
    <p:sldId id="386" r:id="rId16"/>
    <p:sldId id="262" r:id="rId17"/>
    <p:sldId id="1155" r:id="rId18"/>
    <p:sldId id="1142" r:id="rId19"/>
    <p:sldId id="298" r:id="rId20"/>
    <p:sldId id="342" r:id="rId21"/>
    <p:sldId id="387" r:id="rId22"/>
    <p:sldId id="343" r:id="rId23"/>
    <p:sldId id="344" r:id="rId24"/>
    <p:sldId id="346" r:id="rId25"/>
    <p:sldId id="345" r:id="rId26"/>
    <p:sldId id="1149" r:id="rId27"/>
    <p:sldId id="380" r:id="rId28"/>
    <p:sldId id="1146" r:id="rId29"/>
    <p:sldId id="389" r:id="rId30"/>
    <p:sldId id="365" r:id="rId31"/>
    <p:sldId id="366" r:id="rId32"/>
    <p:sldId id="367" r:id="rId33"/>
    <p:sldId id="1144" r:id="rId34"/>
    <p:sldId id="391" r:id="rId35"/>
    <p:sldId id="286" r:id="rId36"/>
    <p:sldId id="1143" r:id="rId37"/>
    <p:sldId id="302" r:id="rId38"/>
    <p:sldId id="304" r:id="rId39"/>
    <p:sldId id="287" r:id="rId40"/>
    <p:sldId id="358" r:id="rId41"/>
    <p:sldId id="359" r:id="rId42"/>
    <p:sldId id="288" r:id="rId43"/>
    <p:sldId id="310" r:id="rId44"/>
    <p:sldId id="311" r:id="rId45"/>
    <p:sldId id="397" r:id="rId46"/>
    <p:sldId id="1150" r:id="rId47"/>
    <p:sldId id="1151" r:id="rId48"/>
    <p:sldId id="1152" r:id="rId49"/>
    <p:sldId id="1153" r:id="rId50"/>
    <p:sldId id="1154" r:id="rId51"/>
    <p:sldId id="1147" r:id="rId52"/>
    <p:sldId id="384" r:id="rId53"/>
    <p:sldId id="394" r:id="rId54"/>
    <p:sldId id="381" r:id="rId55"/>
    <p:sldId id="282" r:id="rId56"/>
    <p:sldId id="285" r:id="rId57"/>
    <p:sldId id="1156" r:id="rId5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userDrawn="1">
          <p15:clr>
            <a:srgbClr val="A4A3A4"/>
          </p15:clr>
        </p15:guide>
        <p15:guide id="2" pos="3864" userDrawn="1">
          <p15:clr>
            <a:srgbClr val="A4A3A4"/>
          </p15:clr>
        </p15:guide>
        <p15:guide id="3" pos="2184" userDrawn="1">
          <p15:clr>
            <a:srgbClr val="A4A3A4"/>
          </p15:clr>
        </p15:guide>
        <p15:guide id="4" orient="horz" pos="34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B458"/>
    <a:srgbClr val="0070C0"/>
    <a:srgbClr val="0B4183"/>
    <a:srgbClr val="0000FF"/>
    <a:srgbClr val="FBFFC5"/>
    <a:srgbClr val="A93023"/>
    <a:srgbClr val="386396"/>
    <a:srgbClr val="2E5B92"/>
    <a:srgbClr val="25558F"/>
    <a:srgbClr val="3D6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5" autoAdjust="0"/>
    <p:restoredTop sz="75622" autoAdjust="0"/>
  </p:normalViewPr>
  <p:slideViewPr>
    <p:cSldViewPr snapToGrid="0">
      <p:cViewPr varScale="1">
        <p:scale>
          <a:sx n="62" d="100"/>
          <a:sy n="62" d="100"/>
        </p:scale>
        <p:origin x="1618" y="53"/>
      </p:cViewPr>
      <p:guideLst>
        <p:guide orient="horz" pos="3816"/>
        <p:guide pos="3864"/>
        <p:guide pos="2184"/>
        <p:guide orient="horz" pos="3456"/>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18429-6872-4E4B-9967-6DFDF860C53E}"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75DF23BD-A34D-4335-BE1E-3D581B01C25E}">
      <dgm:prSet phldrT="[Text]" custT="1"/>
      <dgm:spPr>
        <a:solidFill>
          <a:schemeClr val="tx1">
            <a:lumMod val="60000"/>
            <a:lumOff val="40000"/>
          </a:schemeClr>
        </a:solidFill>
      </dgm:spPr>
      <dgm:t>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Query: Return the id, type and text of families with introduction page</a:t>
          </a:r>
        </a:p>
      </dgm:t>
    </dgm:pt>
    <dgm:pt modelId="{35B03576-B32E-4692-9077-BBD178267345}" type="parTrans" cxnId="{A318F348-DD73-4140-BF9E-D611186A993E}">
      <dgm:prSet/>
      <dgm:spPr/>
      <dgm:t>
        <a:bodyPr/>
        <a:lstStyle/>
        <a:p>
          <a:endParaRPr lang="en-US"/>
        </a:p>
      </dgm:t>
    </dgm:pt>
    <dgm:pt modelId="{AC48B687-556B-47D1-BABF-0FE304A3E1C4}" type="sibTrans" cxnId="{A318F348-DD73-4140-BF9E-D611186A993E}">
      <dgm:prSet/>
      <dgm:spPr/>
      <dgm:t>
        <a:bodyPr/>
        <a:lstStyle/>
        <a:p>
          <a:endParaRPr lang="en-US"/>
        </a:p>
      </dgm:t>
    </dgm:pt>
    <dgm:pt modelId="{563B843B-74A1-4251-A76B-AC7881E0A568}">
      <dgm:prSet phldrT="[Text]" custT="1"/>
      <dgm:spPr/>
      <dgm:t>
        <a:bodyPr/>
        <a:lstStyle/>
        <a:p>
          <a:pPr>
            <a:buFontTx/>
            <a:buNone/>
          </a:pPr>
          <a:r>
            <a:rPr lang="en-US" sz="1900" b="1" dirty="0">
              <a:solidFill>
                <a:schemeClr val="tx2"/>
              </a:solidFill>
              <a:latin typeface="Arial" panose="020B0604020202020204" pitchFamily="34" charset="0"/>
              <a:ea typeface="Tahoma" panose="020B0604030504040204" pitchFamily="34" charset="0"/>
              <a:cs typeface="Arial" panose="020B0604020202020204" pitchFamily="34" charset="0"/>
            </a:rPr>
            <a:t>Q(FID1, Type, Text) :- Family(FID1, </a:t>
          </a:r>
          <a:r>
            <a:rPr lang="en-US" sz="1900" b="1" dirty="0" err="1">
              <a:solidFill>
                <a:schemeClr val="tx2"/>
              </a:solidFill>
              <a:latin typeface="Arial" panose="020B0604020202020204" pitchFamily="34" charset="0"/>
              <a:ea typeface="Tahoma" panose="020B0604030504040204" pitchFamily="34" charset="0"/>
              <a:cs typeface="Arial" panose="020B0604020202020204" pitchFamily="34" charset="0"/>
            </a:rPr>
            <a:t>FName</a:t>
          </a:r>
          <a:r>
            <a:rPr lang="en-US" sz="1900" b="1" dirty="0">
              <a:solidFill>
                <a:schemeClr val="tx2"/>
              </a:solidFill>
              <a:latin typeface="Arial" panose="020B0604020202020204" pitchFamily="34" charset="0"/>
              <a:ea typeface="Tahoma" panose="020B0604030504040204" pitchFamily="34" charset="0"/>
              <a:cs typeface="Arial" panose="020B0604020202020204" pitchFamily="34" charset="0"/>
            </a:rPr>
            <a:t>, Type), </a:t>
          </a:r>
          <a:r>
            <a:rPr lang="en-US" sz="1900" b="1" dirty="0" err="1">
              <a:solidFill>
                <a:schemeClr val="tx2"/>
              </a:solidFill>
              <a:latin typeface="Arial" panose="020B0604020202020204" pitchFamily="34" charset="0"/>
              <a:ea typeface="Tahoma" panose="020B0604030504040204" pitchFamily="34" charset="0"/>
              <a:cs typeface="Arial" panose="020B0604020202020204" pitchFamily="34" charset="0"/>
            </a:rPr>
            <a:t>FamilyIntro</a:t>
          </a:r>
          <a:r>
            <a:rPr lang="en-US" sz="1900" b="1" dirty="0">
              <a:solidFill>
                <a:schemeClr val="tx2"/>
              </a:solidFill>
              <a:latin typeface="Arial" panose="020B0604020202020204" pitchFamily="34" charset="0"/>
              <a:ea typeface="Tahoma" panose="020B0604030504040204" pitchFamily="34" charset="0"/>
              <a:cs typeface="Arial" panose="020B0604020202020204" pitchFamily="34" charset="0"/>
            </a:rPr>
            <a:t>(FID2, Text), FID1 = FID2</a:t>
          </a:r>
        </a:p>
      </dgm:t>
    </dgm:pt>
    <dgm:pt modelId="{27E8687A-98DE-4E9C-A51E-A1D871D9749B}" type="parTrans" cxnId="{4A99271A-F32B-4B3A-A561-D6C7BB53BC67}">
      <dgm:prSet/>
      <dgm:spPr/>
      <dgm:t>
        <a:bodyPr/>
        <a:lstStyle/>
        <a:p>
          <a:endParaRPr lang="en-US"/>
        </a:p>
      </dgm:t>
    </dgm:pt>
    <dgm:pt modelId="{BA9463EE-E12F-45FC-A7C2-473B151DEEC2}" type="sibTrans" cxnId="{4A99271A-F32B-4B3A-A561-D6C7BB53BC67}">
      <dgm:prSet/>
      <dgm:spPr/>
      <dgm:t>
        <a:bodyPr/>
        <a:lstStyle/>
        <a:p>
          <a:endParaRPr lang="en-US"/>
        </a:p>
      </dgm:t>
    </dgm:pt>
    <dgm:pt modelId="{94C5E102-9360-4158-AAC7-765F9A440C94}" type="pres">
      <dgm:prSet presAssocID="{5B518429-6872-4E4B-9967-6DFDF860C53E}" presName="linear" presStyleCnt="0">
        <dgm:presLayoutVars>
          <dgm:animLvl val="lvl"/>
          <dgm:resizeHandles val="exact"/>
        </dgm:presLayoutVars>
      </dgm:prSet>
      <dgm:spPr/>
    </dgm:pt>
    <dgm:pt modelId="{5E130EBE-E2A4-4A69-B34B-B068032CB265}" type="pres">
      <dgm:prSet presAssocID="{75DF23BD-A34D-4335-BE1E-3D581B01C25E}" presName="parentText" presStyleLbl="node1" presStyleIdx="0" presStyleCnt="1" custLinFactNeighborX="5241" custLinFactNeighborY="-3048">
        <dgm:presLayoutVars>
          <dgm:chMax val="0"/>
          <dgm:bulletEnabled val="1"/>
        </dgm:presLayoutVars>
      </dgm:prSet>
      <dgm:spPr/>
    </dgm:pt>
    <dgm:pt modelId="{32AB90DF-F082-454E-9FFD-40A3573445DE}" type="pres">
      <dgm:prSet presAssocID="{75DF23BD-A34D-4335-BE1E-3D581B01C25E}" presName="childText" presStyleLbl="revTx" presStyleIdx="0" presStyleCnt="1">
        <dgm:presLayoutVars>
          <dgm:bulletEnabled val="1"/>
        </dgm:presLayoutVars>
      </dgm:prSet>
      <dgm:spPr/>
    </dgm:pt>
  </dgm:ptLst>
  <dgm:cxnLst>
    <dgm:cxn modelId="{4A99271A-F32B-4B3A-A561-D6C7BB53BC67}" srcId="{75DF23BD-A34D-4335-BE1E-3D581B01C25E}" destId="{563B843B-74A1-4251-A76B-AC7881E0A568}" srcOrd="0" destOrd="0" parTransId="{27E8687A-98DE-4E9C-A51E-A1D871D9749B}" sibTransId="{BA9463EE-E12F-45FC-A7C2-473B151DEEC2}"/>
    <dgm:cxn modelId="{A318F348-DD73-4140-BF9E-D611186A993E}" srcId="{5B518429-6872-4E4B-9967-6DFDF860C53E}" destId="{75DF23BD-A34D-4335-BE1E-3D581B01C25E}" srcOrd="0" destOrd="0" parTransId="{35B03576-B32E-4692-9077-BBD178267345}" sibTransId="{AC48B687-556B-47D1-BABF-0FE304A3E1C4}"/>
    <dgm:cxn modelId="{6AA4926D-7FCC-4DB8-80C0-D50F187BC4F6}" type="presOf" srcId="{5B518429-6872-4E4B-9967-6DFDF860C53E}" destId="{94C5E102-9360-4158-AAC7-765F9A440C94}" srcOrd="0" destOrd="0" presId="urn:microsoft.com/office/officeart/2005/8/layout/vList2"/>
    <dgm:cxn modelId="{2F98E48B-7F58-4A16-9689-699A301B4AA0}" type="presOf" srcId="{75DF23BD-A34D-4335-BE1E-3D581B01C25E}" destId="{5E130EBE-E2A4-4A69-B34B-B068032CB265}" srcOrd="0" destOrd="0" presId="urn:microsoft.com/office/officeart/2005/8/layout/vList2"/>
    <dgm:cxn modelId="{8AD533DE-4903-4CE9-995D-6897AAE6CDB7}" type="presOf" srcId="{563B843B-74A1-4251-A76B-AC7881E0A568}" destId="{32AB90DF-F082-454E-9FFD-40A3573445DE}" srcOrd="0" destOrd="0" presId="urn:microsoft.com/office/officeart/2005/8/layout/vList2"/>
    <dgm:cxn modelId="{28C9EB37-C782-4D09-9BB7-5C7A50E4EA7B}" type="presParOf" srcId="{94C5E102-9360-4158-AAC7-765F9A440C94}" destId="{5E130EBE-E2A4-4A69-B34B-B068032CB265}" srcOrd="0" destOrd="0" presId="urn:microsoft.com/office/officeart/2005/8/layout/vList2"/>
    <dgm:cxn modelId="{98363575-233C-4D62-BF4A-31A85174B5E0}" type="presParOf" srcId="{94C5E102-9360-4158-AAC7-765F9A440C94}" destId="{32AB90DF-F082-454E-9FFD-40A3573445DE}" srcOrd="1" destOrd="0" presId="urn:microsoft.com/office/officeart/2005/8/layout/vList2"/>
  </dgm:cxnLst>
  <dgm:bg>
    <a:solidFill>
      <a:schemeClr val="accent3">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518429-6872-4E4B-9967-6DFDF860C53E}"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75DF23BD-A34D-4335-BE1E-3D581B01C25E}">
      <dgm:prSet phldrT="[Text]" custT="1"/>
      <dgm:spPr>
        <a:solidFill>
          <a:schemeClr val="tx1">
            <a:lumMod val="60000"/>
            <a:lumOff val="40000"/>
          </a:schemeClr>
        </a:solidFill>
      </dgm:spPr>
      <dgm:t>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Query: Return the id and type of the first family</a:t>
          </a:r>
        </a:p>
      </dgm:t>
    </dgm:pt>
    <dgm:pt modelId="{35B03576-B32E-4692-9077-BBD178267345}" type="parTrans" cxnId="{A318F348-DD73-4140-BF9E-D611186A993E}">
      <dgm:prSet/>
      <dgm:spPr/>
      <dgm:t>
        <a:bodyPr/>
        <a:lstStyle/>
        <a:p>
          <a:endParaRPr lang="en-US"/>
        </a:p>
      </dgm:t>
    </dgm:pt>
    <dgm:pt modelId="{AC48B687-556B-47D1-BABF-0FE304A3E1C4}" type="sibTrans" cxnId="{A318F348-DD73-4140-BF9E-D611186A993E}">
      <dgm:prSet/>
      <dgm:spPr/>
      <dgm:t>
        <a:bodyPr/>
        <a:lstStyle/>
        <a:p>
          <a:endParaRPr lang="en-US"/>
        </a:p>
      </dgm:t>
    </dgm:pt>
    <dgm:pt modelId="{563B843B-74A1-4251-A76B-AC7881E0A568}">
      <dgm:prSet phldrT="[Text]" custT="1"/>
      <dgm:spPr/>
      <dgm:t>
        <a:bodyPr/>
        <a:lstStyle/>
        <a:p>
          <a:pPr algn="ctr">
            <a:buNone/>
          </a:pPr>
          <a:r>
            <a:rPr lang="en-US" sz="2000" b="1" dirty="0">
              <a:solidFill>
                <a:schemeClr val="tx2"/>
              </a:solidFill>
              <a:latin typeface="Arial" panose="020B0604020202020204" pitchFamily="34" charset="0"/>
              <a:ea typeface="Tahoma" panose="020B0604030504040204" pitchFamily="34" charset="0"/>
              <a:cs typeface="Arial" panose="020B0604020202020204" pitchFamily="34" charset="0"/>
            </a:rPr>
            <a:t>Q’(FID, Type) :- Family(FID, </a:t>
          </a:r>
          <a:r>
            <a:rPr lang="en-US" sz="2000" b="1" dirty="0" err="1">
              <a:solidFill>
                <a:schemeClr val="tx2"/>
              </a:solidFill>
              <a:latin typeface="Arial" panose="020B0604020202020204" pitchFamily="34" charset="0"/>
              <a:ea typeface="Tahoma" panose="020B0604030504040204" pitchFamily="34" charset="0"/>
              <a:cs typeface="Arial" panose="020B0604020202020204" pitchFamily="34" charset="0"/>
            </a:rPr>
            <a:t>FName</a:t>
          </a:r>
          <a:r>
            <a:rPr lang="en-US" sz="2000" b="1" dirty="0">
              <a:solidFill>
                <a:schemeClr val="tx2"/>
              </a:solidFill>
              <a:latin typeface="Arial" panose="020B0604020202020204" pitchFamily="34" charset="0"/>
              <a:ea typeface="Tahoma" panose="020B0604030504040204" pitchFamily="34" charset="0"/>
              <a:cs typeface="Arial" panose="020B0604020202020204" pitchFamily="34" charset="0"/>
            </a:rPr>
            <a:t>, Type), FID = 1</a:t>
          </a:r>
        </a:p>
      </dgm:t>
    </dgm:pt>
    <dgm:pt modelId="{27E8687A-98DE-4E9C-A51E-A1D871D9749B}" type="parTrans" cxnId="{4A99271A-F32B-4B3A-A561-D6C7BB53BC67}">
      <dgm:prSet/>
      <dgm:spPr/>
      <dgm:t>
        <a:bodyPr/>
        <a:lstStyle/>
        <a:p>
          <a:endParaRPr lang="en-US"/>
        </a:p>
      </dgm:t>
    </dgm:pt>
    <dgm:pt modelId="{BA9463EE-E12F-45FC-A7C2-473B151DEEC2}" type="sibTrans" cxnId="{4A99271A-F32B-4B3A-A561-D6C7BB53BC67}">
      <dgm:prSet/>
      <dgm:spPr/>
      <dgm:t>
        <a:bodyPr/>
        <a:lstStyle/>
        <a:p>
          <a:endParaRPr lang="en-US"/>
        </a:p>
      </dgm:t>
    </dgm:pt>
    <dgm:pt modelId="{94C5E102-9360-4158-AAC7-765F9A440C94}" type="pres">
      <dgm:prSet presAssocID="{5B518429-6872-4E4B-9967-6DFDF860C53E}" presName="linear" presStyleCnt="0">
        <dgm:presLayoutVars>
          <dgm:animLvl val="lvl"/>
          <dgm:resizeHandles val="exact"/>
        </dgm:presLayoutVars>
      </dgm:prSet>
      <dgm:spPr/>
    </dgm:pt>
    <dgm:pt modelId="{5E130EBE-E2A4-4A69-B34B-B068032CB265}" type="pres">
      <dgm:prSet presAssocID="{75DF23BD-A34D-4335-BE1E-3D581B01C25E}" presName="parentText" presStyleLbl="node1" presStyleIdx="0" presStyleCnt="1" custLinFactY="-14553" custLinFactNeighborX="1350" custLinFactNeighborY="-100000">
        <dgm:presLayoutVars>
          <dgm:chMax val="0"/>
          <dgm:bulletEnabled val="1"/>
        </dgm:presLayoutVars>
      </dgm:prSet>
      <dgm:spPr/>
    </dgm:pt>
    <dgm:pt modelId="{32AB90DF-F082-454E-9FFD-40A3573445DE}" type="pres">
      <dgm:prSet presAssocID="{75DF23BD-A34D-4335-BE1E-3D581B01C25E}" presName="childText" presStyleLbl="revTx" presStyleIdx="0" presStyleCnt="1">
        <dgm:presLayoutVars>
          <dgm:bulletEnabled val="1"/>
        </dgm:presLayoutVars>
      </dgm:prSet>
      <dgm:spPr/>
    </dgm:pt>
  </dgm:ptLst>
  <dgm:cxnLst>
    <dgm:cxn modelId="{4A99271A-F32B-4B3A-A561-D6C7BB53BC67}" srcId="{75DF23BD-A34D-4335-BE1E-3D581B01C25E}" destId="{563B843B-74A1-4251-A76B-AC7881E0A568}" srcOrd="0" destOrd="0" parTransId="{27E8687A-98DE-4E9C-A51E-A1D871D9749B}" sibTransId="{BA9463EE-E12F-45FC-A7C2-473B151DEEC2}"/>
    <dgm:cxn modelId="{A318F348-DD73-4140-BF9E-D611186A993E}" srcId="{5B518429-6872-4E4B-9967-6DFDF860C53E}" destId="{75DF23BD-A34D-4335-BE1E-3D581B01C25E}" srcOrd="0" destOrd="0" parTransId="{35B03576-B32E-4692-9077-BBD178267345}" sibTransId="{AC48B687-556B-47D1-BABF-0FE304A3E1C4}"/>
    <dgm:cxn modelId="{6AA4926D-7FCC-4DB8-80C0-D50F187BC4F6}" type="presOf" srcId="{5B518429-6872-4E4B-9967-6DFDF860C53E}" destId="{94C5E102-9360-4158-AAC7-765F9A440C94}" srcOrd="0" destOrd="0" presId="urn:microsoft.com/office/officeart/2005/8/layout/vList2"/>
    <dgm:cxn modelId="{2F98E48B-7F58-4A16-9689-699A301B4AA0}" type="presOf" srcId="{75DF23BD-A34D-4335-BE1E-3D581B01C25E}" destId="{5E130EBE-E2A4-4A69-B34B-B068032CB265}" srcOrd="0" destOrd="0" presId="urn:microsoft.com/office/officeart/2005/8/layout/vList2"/>
    <dgm:cxn modelId="{8AD533DE-4903-4CE9-995D-6897AAE6CDB7}" type="presOf" srcId="{563B843B-74A1-4251-A76B-AC7881E0A568}" destId="{32AB90DF-F082-454E-9FFD-40A3573445DE}" srcOrd="0" destOrd="0" presId="urn:microsoft.com/office/officeart/2005/8/layout/vList2"/>
    <dgm:cxn modelId="{28C9EB37-C782-4D09-9BB7-5C7A50E4EA7B}" type="presParOf" srcId="{94C5E102-9360-4158-AAC7-765F9A440C94}" destId="{5E130EBE-E2A4-4A69-B34B-B068032CB265}" srcOrd="0" destOrd="0" presId="urn:microsoft.com/office/officeart/2005/8/layout/vList2"/>
    <dgm:cxn modelId="{98363575-233C-4D62-BF4A-31A85174B5E0}" type="presParOf" srcId="{94C5E102-9360-4158-AAC7-765F9A440C94}" destId="{32AB90DF-F082-454E-9FFD-40A3573445DE}" srcOrd="1" destOrd="0" presId="urn:microsoft.com/office/officeart/2005/8/layout/vList2"/>
  </dgm:cxnLst>
  <dgm:bg>
    <a:solidFill>
      <a:schemeClr val="accent3">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518429-6872-4E4B-9967-6DFDF860C53E}"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75DF23BD-A34D-4335-BE1E-3D581B01C25E}">
      <dgm:prSet phldrT="[Text]" custT="1"/>
      <dgm:spPr>
        <a:solidFill>
          <a:schemeClr val="tx1">
            <a:lumMod val="60000"/>
            <a:lumOff val="40000"/>
          </a:schemeClr>
        </a:solidFill>
      </dgm:spPr>
      <dgm:t>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Query: Return the id and type of the first three families</a:t>
          </a:r>
        </a:p>
      </dgm:t>
    </dgm:pt>
    <dgm:pt modelId="{35B03576-B32E-4692-9077-BBD178267345}" type="parTrans" cxnId="{A318F348-DD73-4140-BF9E-D611186A993E}">
      <dgm:prSet/>
      <dgm:spPr/>
      <dgm:t>
        <a:bodyPr/>
        <a:lstStyle/>
        <a:p>
          <a:endParaRPr lang="en-US"/>
        </a:p>
      </dgm:t>
    </dgm:pt>
    <dgm:pt modelId="{AC48B687-556B-47D1-BABF-0FE304A3E1C4}" type="sibTrans" cxnId="{A318F348-DD73-4140-BF9E-D611186A993E}">
      <dgm:prSet/>
      <dgm:spPr/>
      <dgm:t>
        <a:bodyPr/>
        <a:lstStyle/>
        <a:p>
          <a:endParaRPr lang="en-US"/>
        </a:p>
      </dgm:t>
    </dgm:pt>
    <dgm:pt modelId="{563B843B-74A1-4251-A76B-AC7881E0A568}">
      <dgm:prSet phldrT="[Text]" custT="1"/>
      <dgm:spPr/>
      <dgm:t>
        <a:bodyPr/>
        <a:lstStyle/>
        <a:p>
          <a:pPr algn="ctr">
            <a:buNone/>
          </a:pPr>
          <a:r>
            <a:rPr lang="en-US" sz="2000" b="1" dirty="0">
              <a:solidFill>
                <a:schemeClr val="tx2"/>
              </a:solidFill>
              <a:latin typeface="Arial" panose="020B0604020202020204" pitchFamily="34" charset="0"/>
              <a:ea typeface="Tahoma" panose="020B0604030504040204" pitchFamily="34" charset="0"/>
              <a:cs typeface="Arial" panose="020B0604020202020204" pitchFamily="34" charset="0"/>
            </a:rPr>
            <a:t>Q’’(FID, Type) :- Family(FID, </a:t>
          </a:r>
          <a:r>
            <a:rPr lang="en-US" sz="2000" b="1" dirty="0" err="1">
              <a:solidFill>
                <a:schemeClr val="tx2"/>
              </a:solidFill>
              <a:latin typeface="Arial" panose="020B0604020202020204" pitchFamily="34" charset="0"/>
              <a:ea typeface="Tahoma" panose="020B0604030504040204" pitchFamily="34" charset="0"/>
              <a:cs typeface="Arial" panose="020B0604020202020204" pitchFamily="34" charset="0"/>
            </a:rPr>
            <a:t>FName</a:t>
          </a:r>
          <a:r>
            <a:rPr lang="en-US" sz="2000" b="1" dirty="0">
              <a:solidFill>
                <a:schemeClr val="tx2"/>
              </a:solidFill>
              <a:latin typeface="Arial" panose="020B0604020202020204" pitchFamily="34" charset="0"/>
              <a:ea typeface="Tahoma" panose="020B0604030504040204" pitchFamily="34" charset="0"/>
              <a:cs typeface="Arial" panose="020B0604020202020204" pitchFamily="34" charset="0"/>
            </a:rPr>
            <a:t>, Type), FID &lt;= 3</a:t>
          </a:r>
        </a:p>
      </dgm:t>
    </dgm:pt>
    <dgm:pt modelId="{27E8687A-98DE-4E9C-A51E-A1D871D9749B}" type="parTrans" cxnId="{4A99271A-F32B-4B3A-A561-D6C7BB53BC67}">
      <dgm:prSet/>
      <dgm:spPr/>
      <dgm:t>
        <a:bodyPr/>
        <a:lstStyle/>
        <a:p>
          <a:endParaRPr lang="en-US"/>
        </a:p>
      </dgm:t>
    </dgm:pt>
    <dgm:pt modelId="{BA9463EE-E12F-45FC-A7C2-473B151DEEC2}" type="sibTrans" cxnId="{4A99271A-F32B-4B3A-A561-D6C7BB53BC67}">
      <dgm:prSet/>
      <dgm:spPr/>
      <dgm:t>
        <a:bodyPr/>
        <a:lstStyle/>
        <a:p>
          <a:endParaRPr lang="en-US"/>
        </a:p>
      </dgm:t>
    </dgm:pt>
    <dgm:pt modelId="{94C5E102-9360-4158-AAC7-765F9A440C94}" type="pres">
      <dgm:prSet presAssocID="{5B518429-6872-4E4B-9967-6DFDF860C53E}" presName="linear" presStyleCnt="0">
        <dgm:presLayoutVars>
          <dgm:animLvl val="lvl"/>
          <dgm:resizeHandles val="exact"/>
        </dgm:presLayoutVars>
      </dgm:prSet>
      <dgm:spPr/>
    </dgm:pt>
    <dgm:pt modelId="{5E130EBE-E2A4-4A69-B34B-B068032CB265}" type="pres">
      <dgm:prSet presAssocID="{75DF23BD-A34D-4335-BE1E-3D581B01C25E}" presName="parentText" presStyleLbl="node1" presStyleIdx="0" presStyleCnt="1" custLinFactY="-14553" custLinFactNeighborX="1350" custLinFactNeighborY="-100000">
        <dgm:presLayoutVars>
          <dgm:chMax val="0"/>
          <dgm:bulletEnabled val="1"/>
        </dgm:presLayoutVars>
      </dgm:prSet>
      <dgm:spPr/>
    </dgm:pt>
    <dgm:pt modelId="{32AB90DF-F082-454E-9FFD-40A3573445DE}" type="pres">
      <dgm:prSet presAssocID="{75DF23BD-A34D-4335-BE1E-3D581B01C25E}" presName="childText" presStyleLbl="revTx" presStyleIdx="0" presStyleCnt="1">
        <dgm:presLayoutVars>
          <dgm:bulletEnabled val="1"/>
        </dgm:presLayoutVars>
      </dgm:prSet>
      <dgm:spPr/>
    </dgm:pt>
  </dgm:ptLst>
  <dgm:cxnLst>
    <dgm:cxn modelId="{4A99271A-F32B-4B3A-A561-D6C7BB53BC67}" srcId="{75DF23BD-A34D-4335-BE1E-3D581B01C25E}" destId="{563B843B-74A1-4251-A76B-AC7881E0A568}" srcOrd="0" destOrd="0" parTransId="{27E8687A-98DE-4E9C-A51E-A1D871D9749B}" sibTransId="{BA9463EE-E12F-45FC-A7C2-473B151DEEC2}"/>
    <dgm:cxn modelId="{A318F348-DD73-4140-BF9E-D611186A993E}" srcId="{5B518429-6872-4E4B-9967-6DFDF860C53E}" destId="{75DF23BD-A34D-4335-BE1E-3D581B01C25E}" srcOrd="0" destOrd="0" parTransId="{35B03576-B32E-4692-9077-BBD178267345}" sibTransId="{AC48B687-556B-47D1-BABF-0FE304A3E1C4}"/>
    <dgm:cxn modelId="{6AA4926D-7FCC-4DB8-80C0-D50F187BC4F6}" type="presOf" srcId="{5B518429-6872-4E4B-9967-6DFDF860C53E}" destId="{94C5E102-9360-4158-AAC7-765F9A440C94}" srcOrd="0" destOrd="0" presId="urn:microsoft.com/office/officeart/2005/8/layout/vList2"/>
    <dgm:cxn modelId="{2F98E48B-7F58-4A16-9689-699A301B4AA0}" type="presOf" srcId="{75DF23BD-A34D-4335-BE1E-3D581B01C25E}" destId="{5E130EBE-E2A4-4A69-B34B-B068032CB265}" srcOrd="0" destOrd="0" presId="urn:microsoft.com/office/officeart/2005/8/layout/vList2"/>
    <dgm:cxn modelId="{8AD533DE-4903-4CE9-995D-6897AAE6CDB7}" type="presOf" srcId="{563B843B-74A1-4251-A76B-AC7881E0A568}" destId="{32AB90DF-F082-454E-9FFD-40A3573445DE}" srcOrd="0" destOrd="0" presId="urn:microsoft.com/office/officeart/2005/8/layout/vList2"/>
    <dgm:cxn modelId="{28C9EB37-C782-4D09-9BB7-5C7A50E4EA7B}" type="presParOf" srcId="{94C5E102-9360-4158-AAC7-765F9A440C94}" destId="{5E130EBE-E2A4-4A69-B34B-B068032CB265}" srcOrd="0" destOrd="0" presId="urn:microsoft.com/office/officeart/2005/8/layout/vList2"/>
    <dgm:cxn modelId="{98363575-233C-4D62-BF4A-31A85174B5E0}" type="presParOf" srcId="{94C5E102-9360-4158-AAC7-765F9A440C94}" destId="{32AB90DF-F082-454E-9FFD-40A3573445DE}" srcOrd="1" destOrd="0" presId="urn:microsoft.com/office/officeart/2005/8/layout/vList2"/>
  </dgm:cxnLst>
  <dgm:bg>
    <a:solidFill>
      <a:schemeClr val="accent3">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30EBE-E2A4-4A69-B34B-B068032CB265}">
      <dsp:nvSpPr>
        <dsp:cNvPr id="0" name=""/>
        <dsp:cNvSpPr/>
      </dsp:nvSpPr>
      <dsp:spPr>
        <a:xfrm>
          <a:off x="0" y="0"/>
          <a:ext cx="10243751" cy="556920"/>
        </a:xfrm>
        <a:prstGeom prst="roundRect">
          <a:avLst/>
        </a:prstGeom>
        <a:solidFill>
          <a:schemeClr val="tx1">
            <a:lumMod val="60000"/>
            <a:lumOff val="4000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ea typeface="Tahoma" panose="020B0604030504040204" pitchFamily="34" charset="0"/>
              <a:cs typeface="Arial" panose="020B0604020202020204" pitchFamily="34" charset="0"/>
            </a:rPr>
            <a:t>Query: Return the id, type and text of families with introduction page</a:t>
          </a:r>
        </a:p>
      </dsp:txBody>
      <dsp:txXfrm>
        <a:off x="27187" y="27187"/>
        <a:ext cx="10189377" cy="502546"/>
      </dsp:txXfrm>
    </dsp:sp>
    <dsp:sp modelId="{32AB90DF-F082-454E-9FFD-40A3573445DE}">
      <dsp:nvSpPr>
        <dsp:cNvPr id="0" name=""/>
        <dsp:cNvSpPr/>
      </dsp:nvSpPr>
      <dsp:spPr>
        <a:xfrm>
          <a:off x="0" y="558693"/>
          <a:ext cx="10243751" cy="463680"/>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25239" tIns="24130" rIns="135128" bIns="24130" numCol="1" spcCol="1270" anchor="t" anchorCtr="0">
          <a:noAutofit/>
        </a:bodyPr>
        <a:lstStyle/>
        <a:p>
          <a:pPr marL="171450" lvl="1" indent="-171450" algn="l" defTabSz="844550">
            <a:lnSpc>
              <a:spcPct val="90000"/>
            </a:lnSpc>
            <a:spcBef>
              <a:spcPct val="0"/>
            </a:spcBef>
            <a:spcAft>
              <a:spcPct val="20000"/>
            </a:spcAft>
            <a:buFontTx/>
            <a:buNone/>
          </a:pPr>
          <a:r>
            <a:rPr lang="en-US" sz="1900" b="1" kern="1200" dirty="0">
              <a:solidFill>
                <a:schemeClr val="tx2"/>
              </a:solidFill>
              <a:latin typeface="Arial" panose="020B0604020202020204" pitchFamily="34" charset="0"/>
              <a:ea typeface="Tahoma" panose="020B0604030504040204" pitchFamily="34" charset="0"/>
              <a:cs typeface="Arial" panose="020B0604020202020204" pitchFamily="34" charset="0"/>
            </a:rPr>
            <a:t>Q(FID1, Type, Text) :- Family(FID1, </a:t>
          </a:r>
          <a:r>
            <a:rPr lang="en-US" sz="1900" b="1" kern="1200" dirty="0" err="1">
              <a:solidFill>
                <a:schemeClr val="tx2"/>
              </a:solidFill>
              <a:latin typeface="Arial" panose="020B0604020202020204" pitchFamily="34" charset="0"/>
              <a:ea typeface="Tahoma" panose="020B0604030504040204" pitchFamily="34" charset="0"/>
              <a:cs typeface="Arial" panose="020B0604020202020204" pitchFamily="34" charset="0"/>
            </a:rPr>
            <a:t>FName</a:t>
          </a:r>
          <a:r>
            <a:rPr lang="en-US" sz="1900" b="1" kern="1200" dirty="0">
              <a:solidFill>
                <a:schemeClr val="tx2"/>
              </a:solidFill>
              <a:latin typeface="Arial" panose="020B0604020202020204" pitchFamily="34" charset="0"/>
              <a:ea typeface="Tahoma" panose="020B0604030504040204" pitchFamily="34" charset="0"/>
              <a:cs typeface="Arial" panose="020B0604020202020204" pitchFamily="34" charset="0"/>
            </a:rPr>
            <a:t>, Type), </a:t>
          </a:r>
          <a:r>
            <a:rPr lang="en-US" sz="1900" b="1" kern="1200" dirty="0" err="1">
              <a:solidFill>
                <a:schemeClr val="tx2"/>
              </a:solidFill>
              <a:latin typeface="Arial" panose="020B0604020202020204" pitchFamily="34" charset="0"/>
              <a:ea typeface="Tahoma" panose="020B0604030504040204" pitchFamily="34" charset="0"/>
              <a:cs typeface="Arial" panose="020B0604020202020204" pitchFamily="34" charset="0"/>
            </a:rPr>
            <a:t>FamilyIntro</a:t>
          </a:r>
          <a:r>
            <a:rPr lang="en-US" sz="1900" b="1" kern="1200" dirty="0">
              <a:solidFill>
                <a:schemeClr val="tx2"/>
              </a:solidFill>
              <a:latin typeface="Arial" panose="020B0604020202020204" pitchFamily="34" charset="0"/>
              <a:ea typeface="Tahoma" panose="020B0604030504040204" pitchFamily="34" charset="0"/>
              <a:cs typeface="Arial" panose="020B0604020202020204" pitchFamily="34" charset="0"/>
            </a:rPr>
            <a:t>(FID2, Text), FID1 = FID2</a:t>
          </a:r>
        </a:p>
      </dsp:txBody>
      <dsp:txXfrm>
        <a:off x="0" y="558693"/>
        <a:ext cx="10243751" cy="46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30EBE-E2A4-4A69-B34B-B068032CB265}">
      <dsp:nvSpPr>
        <dsp:cNvPr id="0" name=""/>
        <dsp:cNvSpPr/>
      </dsp:nvSpPr>
      <dsp:spPr>
        <a:xfrm>
          <a:off x="0" y="0"/>
          <a:ext cx="9794240" cy="555750"/>
        </a:xfrm>
        <a:prstGeom prst="roundRect">
          <a:avLst/>
        </a:prstGeom>
        <a:solidFill>
          <a:schemeClr val="tx1">
            <a:lumMod val="60000"/>
            <a:lumOff val="4000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ea typeface="Tahoma" panose="020B0604030504040204" pitchFamily="34" charset="0"/>
              <a:cs typeface="Arial" panose="020B0604020202020204" pitchFamily="34" charset="0"/>
            </a:rPr>
            <a:t>Query: Return the id and type of the first family</a:t>
          </a:r>
        </a:p>
      </dsp:txBody>
      <dsp:txXfrm>
        <a:off x="27129" y="27129"/>
        <a:ext cx="9739982" cy="501492"/>
      </dsp:txXfrm>
    </dsp:sp>
    <dsp:sp modelId="{32AB90DF-F082-454E-9FFD-40A3573445DE}">
      <dsp:nvSpPr>
        <dsp:cNvPr id="0" name=""/>
        <dsp:cNvSpPr/>
      </dsp:nvSpPr>
      <dsp:spPr>
        <a:xfrm>
          <a:off x="0" y="561988"/>
          <a:ext cx="9794240" cy="314640"/>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0967" tIns="25400" rIns="142240" bIns="25400" numCol="1" spcCol="1270" anchor="t" anchorCtr="0">
          <a:noAutofit/>
        </a:bodyPr>
        <a:lstStyle/>
        <a:p>
          <a:pPr marL="228600" lvl="1" indent="-228600" algn="ctr" defTabSz="889000">
            <a:lnSpc>
              <a:spcPct val="90000"/>
            </a:lnSpc>
            <a:spcBef>
              <a:spcPct val="0"/>
            </a:spcBef>
            <a:spcAft>
              <a:spcPct val="20000"/>
            </a:spcAft>
            <a:buNone/>
          </a:pPr>
          <a:r>
            <a:rPr lang="en-US" sz="2000" b="1" kern="1200" dirty="0">
              <a:solidFill>
                <a:schemeClr val="tx2"/>
              </a:solidFill>
              <a:latin typeface="Arial" panose="020B0604020202020204" pitchFamily="34" charset="0"/>
              <a:ea typeface="Tahoma" panose="020B0604030504040204" pitchFamily="34" charset="0"/>
              <a:cs typeface="Arial" panose="020B0604020202020204" pitchFamily="34" charset="0"/>
            </a:rPr>
            <a:t>Q’(FID, Type) :- Family(FID, </a:t>
          </a:r>
          <a:r>
            <a:rPr lang="en-US" sz="2000" b="1" kern="1200" dirty="0" err="1">
              <a:solidFill>
                <a:schemeClr val="tx2"/>
              </a:solidFill>
              <a:latin typeface="Arial" panose="020B0604020202020204" pitchFamily="34" charset="0"/>
              <a:ea typeface="Tahoma" panose="020B0604030504040204" pitchFamily="34" charset="0"/>
              <a:cs typeface="Arial" panose="020B0604020202020204" pitchFamily="34" charset="0"/>
            </a:rPr>
            <a:t>FName</a:t>
          </a:r>
          <a:r>
            <a:rPr lang="en-US" sz="2000" b="1" kern="1200" dirty="0">
              <a:solidFill>
                <a:schemeClr val="tx2"/>
              </a:solidFill>
              <a:latin typeface="Arial" panose="020B0604020202020204" pitchFamily="34" charset="0"/>
              <a:ea typeface="Tahoma" panose="020B0604030504040204" pitchFamily="34" charset="0"/>
              <a:cs typeface="Arial" panose="020B0604020202020204" pitchFamily="34" charset="0"/>
            </a:rPr>
            <a:t>, Type), FID = 1</a:t>
          </a:r>
        </a:p>
      </dsp:txBody>
      <dsp:txXfrm>
        <a:off x="0" y="561988"/>
        <a:ext cx="9794240" cy="314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30EBE-E2A4-4A69-B34B-B068032CB265}">
      <dsp:nvSpPr>
        <dsp:cNvPr id="0" name=""/>
        <dsp:cNvSpPr/>
      </dsp:nvSpPr>
      <dsp:spPr>
        <a:xfrm>
          <a:off x="0" y="0"/>
          <a:ext cx="9794240" cy="556920"/>
        </a:xfrm>
        <a:prstGeom prst="roundRect">
          <a:avLst/>
        </a:prstGeom>
        <a:solidFill>
          <a:schemeClr val="tx1">
            <a:lumMod val="60000"/>
            <a:lumOff val="4000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ea typeface="Tahoma" panose="020B0604030504040204" pitchFamily="34" charset="0"/>
              <a:cs typeface="Arial" panose="020B0604020202020204" pitchFamily="34" charset="0"/>
            </a:rPr>
            <a:t>Query: Return the id and type of the first three families</a:t>
          </a:r>
        </a:p>
      </dsp:txBody>
      <dsp:txXfrm>
        <a:off x="27187" y="27187"/>
        <a:ext cx="9739866" cy="502546"/>
      </dsp:txXfrm>
    </dsp:sp>
    <dsp:sp modelId="{32AB90DF-F082-454E-9FFD-40A3573445DE}">
      <dsp:nvSpPr>
        <dsp:cNvPr id="0" name=""/>
        <dsp:cNvSpPr/>
      </dsp:nvSpPr>
      <dsp:spPr>
        <a:xfrm>
          <a:off x="0" y="558693"/>
          <a:ext cx="9794240" cy="463680"/>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0967" tIns="25400" rIns="142240" bIns="25400" numCol="1" spcCol="1270" anchor="t" anchorCtr="0">
          <a:noAutofit/>
        </a:bodyPr>
        <a:lstStyle/>
        <a:p>
          <a:pPr marL="228600" lvl="1" indent="-228600" algn="ctr" defTabSz="889000">
            <a:lnSpc>
              <a:spcPct val="90000"/>
            </a:lnSpc>
            <a:spcBef>
              <a:spcPct val="0"/>
            </a:spcBef>
            <a:spcAft>
              <a:spcPct val="20000"/>
            </a:spcAft>
            <a:buNone/>
          </a:pPr>
          <a:r>
            <a:rPr lang="en-US" sz="2000" b="1" kern="1200" dirty="0">
              <a:solidFill>
                <a:schemeClr val="tx2"/>
              </a:solidFill>
              <a:latin typeface="Arial" panose="020B0604020202020204" pitchFamily="34" charset="0"/>
              <a:ea typeface="Tahoma" panose="020B0604030504040204" pitchFamily="34" charset="0"/>
              <a:cs typeface="Arial" panose="020B0604020202020204" pitchFamily="34" charset="0"/>
            </a:rPr>
            <a:t>Q’’(FID, Type) :- Family(FID, </a:t>
          </a:r>
          <a:r>
            <a:rPr lang="en-US" sz="2000" b="1" kern="1200" dirty="0" err="1">
              <a:solidFill>
                <a:schemeClr val="tx2"/>
              </a:solidFill>
              <a:latin typeface="Arial" panose="020B0604020202020204" pitchFamily="34" charset="0"/>
              <a:ea typeface="Tahoma" panose="020B0604030504040204" pitchFamily="34" charset="0"/>
              <a:cs typeface="Arial" panose="020B0604020202020204" pitchFamily="34" charset="0"/>
            </a:rPr>
            <a:t>FName</a:t>
          </a:r>
          <a:r>
            <a:rPr lang="en-US" sz="2000" b="1" kern="1200" dirty="0">
              <a:solidFill>
                <a:schemeClr val="tx2"/>
              </a:solidFill>
              <a:latin typeface="Arial" panose="020B0604020202020204" pitchFamily="34" charset="0"/>
              <a:ea typeface="Tahoma" panose="020B0604030504040204" pitchFamily="34" charset="0"/>
              <a:cs typeface="Arial" panose="020B0604020202020204" pitchFamily="34" charset="0"/>
            </a:rPr>
            <a:t>, Type), FID &lt;= 3</a:t>
          </a:r>
        </a:p>
      </dsp:txBody>
      <dsp:txXfrm>
        <a:off x="0" y="558693"/>
        <a:ext cx="9794240" cy="463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8796EA6-6F25-4F19-87BA-7ADCC16DAEFF}" type="datetimeFigureOut">
              <a:rPr lang="en-US" smtClean="0"/>
              <a:t>6/12/2018</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39C172E-A8B5-46F6-B05C-DFA3E2E0F207}" type="datetimeFigureOut">
              <a:rPr lang="en-US" smtClean="0"/>
              <a:t>6/12/2018</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This is Yinjun. I am excited to present our work on automating data citation. </a:t>
            </a:r>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webpage, two types of citations are provided. One is the fine-grained citation including all the contributors for this family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//query included in the citation</a:t>
            </a:r>
          </a:p>
          <a:p>
            <a:r>
              <a:rPr lang="en-US" sz="1200" kern="1200" dirty="0">
                <a:solidFill>
                  <a:schemeClr val="tx1"/>
                </a:solidFill>
                <a:effectLst/>
                <a:latin typeface="+mn-lt"/>
                <a:ea typeface="+mn-ea"/>
                <a:cs typeface="+mn-cs"/>
              </a:rPr>
              <a:t>Note that, the query retrieving this family page, i.e. this http address is also included in this citation.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IUPHAR wins over other </a:t>
            </a:r>
            <a:r>
              <a:rPr lang="en-US" sz="1200" kern="1200" dirty="0" err="1">
                <a:solidFill>
                  <a:schemeClr val="tx1"/>
                </a:solidFill>
                <a:effectLst/>
                <a:latin typeface="+mn-lt"/>
                <a:ea typeface="+mn-ea"/>
                <a:cs typeface="+mn-cs"/>
              </a:rPr>
              <a:t>dbs</a:t>
            </a:r>
            <a:r>
              <a:rPr lang="en-US" sz="1200" kern="1200" dirty="0">
                <a:solidFill>
                  <a:schemeClr val="tx1"/>
                </a:solidFill>
                <a:effectLst/>
                <a:latin typeface="+mn-lt"/>
                <a:ea typeface="+mn-ea"/>
                <a:cs typeface="+mn-cs"/>
              </a:rPr>
              <a:t> by providing such fine-grained citations</a:t>
            </a:r>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19806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other one is coarse-grained, which is a traditional journal citation to the IUPHAR database as a whole.</a:t>
            </a:r>
          </a:p>
        </p:txBody>
      </p:sp>
      <p:sp>
        <p:nvSpPr>
          <p:cNvPr id="4" name="Slide Number Placeholder 3"/>
          <p:cNvSpPr>
            <a:spLocks noGrp="1"/>
          </p:cNvSpPr>
          <p:nvPr>
            <p:ph type="sldNum" sz="quarter" idx="10"/>
          </p:nvPr>
        </p:nvSpPr>
        <p:spPr/>
        <p:txBody>
          <a:bodyPr/>
          <a:lstStyle/>
          <a:p>
            <a:fld id="{32674CE4-FBD8-4481-AEFB-CA53E599A745}" type="slidenum">
              <a:rPr lang="en-US" smtClean="0"/>
              <a:t>11</a:t>
            </a:fld>
            <a:endParaRPr lang="en-US" dirty="0"/>
          </a:p>
        </p:txBody>
      </p:sp>
    </p:spTree>
    <p:extLst>
      <p:ext uri="{BB962C8B-B14F-4D97-AF65-F5344CB8AC3E}">
        <p14:creationId xmlns:p14="http://schemas.microsoft.com/office/powerpoint/2010/main" val="2676352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CLEAR WHAT USE BOTH OR USE ONE MEANS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can see, for some part of data in IUPHAR database, there exist two types of citations, i.e. fine-grained citation and coarse-grained citation.</a:t>
            </a:r>
          </a:p>
          <a:p>
            <a:r>
              <a:rPr lang="en-US" sz="1200" kern="1200" dirty="0">
                <a:solidFill>
                  <a:schemeClr val="tx1"/>
                </a:solidFill>
                <a:effectLst/>
                <a:latin typeface="+mn-lt"/>
                <a:ea typeface="+mn-ea"/>
                <a:cs typeface="+mn-cs"/>
              </a:rPr>
              <a:t>//hard-coded</a:t>
            </a:r>
          </a:p>
          <a:p>
            <a:r>
              <a:rPr lang="en-US" sz="1200" kern="1200" dirty="0">
                <a:solidFill>
                  <a:schemeClr val="tx1"/>
                </a:solidFill>
                <a:effectLst/>
                <a:latin typeface="+mn-lt"/>
                <a:ea typeface="+mn-ea"/>
                <a:cs typeface="+mn-cs"/>
              </a:rPr>
              <a:t>Note that both the coarse-grained and fine-grained citations are hard-coded and manually specified by DBAs. Both of them are encouraged to be used, which are called alternative use.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//others</a:t>
            </a:r>
          </a:p>
          <a:p>
            <a:r>
              <a:rPr lang="en-US" sz="1200" kern="1200" dirty="0">
                <a:solidFill>
                  <a:schemeClr val="tx1"/>
                </a:solidFill>
                <a:effectLst/>
                <a:latin typeface="+mn-lt"/>
                <a:ea typeface="+mn-ea"/>
                <a:cs typeface="+mn-cs"/>
              </a:rPr>
              <a:t>Comparing to other typical scientific datasets, IUPHAR wins by owning fine-grained citations to include most specific contributors for the cited data.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//general query</a:t>
            </a:r>
          </a:p>
          <a:p>
            <a:r>
              <a:rPr lang="en-US" sz="1200" kern="1200" dirty="0">
                <a:solidFill>
                  <a:schemeClr val="tx1"/>
                </a:solidFill>
                <a:effectLst/>
                <a:latin typeface="+mn-lt"/>
                <a:ea typeface="+mn-ea"/>
                <a:cs typeface="+mn-cs"/>
              </a:rPr>
              <a:t>However, this solution is still not enough since in IUPHAR database, only limited queries are associated with citations, like the query to each individual family. The DBAs hope that citations for general queries can be supported in the future.</a:t>
            </a:r>
          </a:p>
        </p:txBody>
      </p:sp>
      <p:sp>
        <p:nvSpPr>
          <p:cNvPr id="4" name="Slide Number Placeholder 3"/>
          <p:cNvSpPr>
            <a:spLocks noGrp="1"/>
          </p:cNvSpPr>
          <p:nvPr>
            <p:ph type="sldNum" sz="quarter" idx="10"/>
          </p:nvPr>
        </p:nvSpPr>
        <p:spPr/>
        <p:txBody>
          <a:bodyPr/>
          <a:lstStyle/>
          <a:p>
            <a:fld id="{CF2FD335-6D8E-486A-8F5F-DFC7325903FF}" type="slidenum">
              <a:rPr lang="en-US" smtClean="0"/>
              <a:t>12</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However, the number of general user queries can be infinite, it’s impossible to manually attach citations to each user query.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//goal</a:t>
            </a:r>
          </a:p>
          <a:p>
            <a:r>
              <a:rPr lang="en-US" sz="1200" kern="1200" dirty="0">
                <a:solidFill>
                  <a:schemeClr val="tx1"/>
                </a:solidFill>
                <a:effectLst/>
                <a:latin typeface="+mn-lt"/>
                <a:ea typeface="+mn-ea"/>
                <a:cs typeface="+mn-cs"/>
              </a:rPr>
              <a:t>So we need to figure out how to automatically generate citations for the cited data.</a:t>
            </a:r>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1164354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We designed a model which based on one concept, citation views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2FD335-6D8E-486A-8F5F-DFC7325903FF}" type="slidenum">
              <a:rPr lang="en-US" smtClean="0"/>
              <a:t>14</a:t>
            </a:fld>
            <a:endParaRPr lang="en-US" dirty="0"/>
          </a:p>
        </p:txBody>
      </p:sp>
    </p:spTree>
    <p:extLst>
      <p:ext uri="{BB962C8B-B14F-4D97-AF65-F5344CB8AC3E}">
        <p14:creationId xmlns:p14="http://schemas.microsoft.com/office/powerpoint/2010/main" val="4083149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defined a model for it, which centers around a concept called “citation views”, which consists of view query, citation query and citation function.</a:t>
            </a:r>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1011481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//view query:</a:t>
            </a:r>
          </a:p>
          <a:p>
            <a:r>
              <a:rPr lang="en-US" sz="1200" kern="1200" dirty="0">
                <a:solidFill>
                  <a:schemeClr val="tx1"/>
                </a:solidFill>
                <a:effectLst/>
                <a:latin typeface="+mn-lt"/>
                <a:ea typeface="+mn-ea"/>
                <a:cs typeface="+mn-cs"/>
              </a:rPr>
              <a:t>The first component is view query, which is to specify the portion of data being cited. The view query is conjunctive and possibly parameterized query. For example, for each family page, we can define two view queries over family relation. One is parameterized while the other one is unparameterized.</a:t>
            </a:r>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1011481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//view query:</a:t>
            </a:r>
          </a:p>
          <a:p>
            <a:r>
              <a:rPr lang="en-US" sz="1200" kern="1200" dirty="0">
                <a:solidFill>
                  <a:schemeClr val="tx1"/>
                </a:solidFill>
                <a:effectLst/>
                <a:latin typeface="+mn-lt"/>
                <a:ea typeface="+mn-ea"/>
                <a:cs typeface="+mn-cs"/>
              </a:rPr>
              <a:t>The first component is view query, which is to specify the portion of data being cited. The view query is conjunctive and possibly parameterized query. For example, for each family page, we can define two view queries over family relation. One is parameterized while the other one is unparameterized.</a:t>
            </a:r>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1617437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//relation</a:t>
            </a:r>
          </a:p>
          <a:p>
            <a:r>
              <a:rPr lang="en-US" sz="1200" kern="1200" dirty="0">
                <a:solidFill>
                  <a:schemeClr val="tx1"/>
                </a:solidFill>
                <a:effectLst/>
                <a:latin typeface="+mn-lt"/>
                <a:ea typeface="+mn-ea"/>
                <a:cs typeface="+mn-cs"/>
              </a:rPr>
              <a:t>In order to show the differences between parameterized and unparameterized views, we use family relation from IUPHAR database, which includes information like ID, name and type of all families together.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For the unparameterized view V2, its instance includes all the tuples in Family relation. It represents the coarse-grained citation in the previous example, which is same across different family tuples. For V1, which is parameterized by FID, it can be instantiated by plugging in some FID value. Each instantiated view represents each family page and the fine-grained citation, which is most specific and different across different family tuples.</a:t>
            </a:r>
          </a:p>
        </p:txBody>
      </p:sp>
      <p:sp>
        <p:nvSpPr>
          <p:cNvPr id="4" name="Slide Number Placeholder 3"/>
          <p:cNvSpPr>
            <a:spLocks noGrp="1"/>
          </p:cNvSpPr>
          <p:nvPr>
            <p:ph type="sldNum" sz="quarter" idx="10"/>
          </p:nvPr>
        </p:nvSpPr>
        <p:spPr/>
        <p:txBody>
          <a:bodyPr/>
          <a:lstStyle/>
          <a:p>
            <a:fld id="{22AFA640-DE01-A94D-8A66-9A1F48D06D7F}" type="slidenum">
              <a:rPr lang="en-US" smtClean="0"/>
              <a:t>18</a:t>
            </a:fld>
            <a:endParaRPr lang="en-US"/>
          </a:p>
        </p:txBody>
      </p:sp>
    </p:spTree>
    <p:extLst>
      <p:ext uri="{BB962C8B-B14F-4D97-AF65-F5344CB8AC3E}">
        <p14:creationId xmlns:p14="http://schemas.microsoft.com/office/powerpoint/2010/main" val="1570820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//citation query</a:t>
            </a:r>
          </a:p>
          <a:p>
            <a:r>
              <a:rPr lang="en-US" sz="1200" kern="1200" dirty="0">
                <a:solidFill>
                  <a:schemeClr val="tx1"/>
                </a:solidFill>
                <a:effectLst/>
                <a:latin typeface="+mn-lt"/>
                <a:ea typeface="+mn-ea"/>
                <a:cs typeface="+mn-cs"/>
              </a:rPr>
              <a:t>The second component is citation query, which is used to retrieve snippets of information from the database used for citation. For example, given view V1, we can define a citation query which returns the contributors to each individual family page.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//citation function</a:t>
            </a:r>
          </a:p>
          <a:p>
            <a:r>
              <a:rPr lang="en-US" sz="1200" kern="1200" dirty="0">
                <a:solidFill>
                  <a:schemeClr val="tx1"/>
                </a:solidFill>
                <a:effectLst/>
                <a:latin typeface="+mn-lt"/>
                <a:ea typeface="+mn-ea"/>
                <a:cs typeface="+mn-cs"/>
              </a:rPr>
              <a:t>The last component is the citation function, which is to organize the snippets of information to construct a formatted citation for users.</a:t>
            </a:r>
          </a:p>
        </p:txBody>
      </p:sp>
      <p:sp>
        <p:nvSpPr>
          <p:cNvPr id="4" name="Slide Number Placeholder 3"/>
          <p:cNvSpPr>
            <a:spLocks noGrp="1"/>
          </p:cNvSpPr>
          <p:nvPr>
            <p:ph type="sldNum" sz="quarter" idx="10"/>
          </p:nvPr>
        </p:nvSpPr>
        <p:spPr/>
        <p:txBody>
          <a:bodyPr/>
          <a:lstStyle/>
          <a:p>
            <a:fld id="{32674CE4-FBD8-4481-AEFB-CA53E599A745}" type="slidenum">
              <a:rPr lang="en-US" smtClean="0"/>
              <a:t>19</a:t>
            </a:fld>
            <a:endParaRPr lang="en-US" dirty="0"/>
          </a:p>
        </p:txBody>
      </p:sp>
    </p:spTree>
    <p:extLst>
      <p:ext uri="{BB962C8B-B14F-4D97-AF65-F5344CB8AC3E}">
        <p14:creationId xmlns:p14="http://schemas.microsoft.com/office/powerpoint/2010/main" val="424021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Currently, in biological and medical domain, more scientific datasets are published on the web, which are curated by large scientific community. </a:t>
            </a:r>
          </a:p>
          <a:p>
            <a:r>
              <a:rPr lang="en-US" sz="1200" kern="1200" dirty="0">
                <a:solidFill>
                  <a:schemeClr val="tx1"/>
                </a:solidFill>
                <a:effectLst/>
                <a:latin typeface="+mn-lt"/>
                <a:ea typeface="+mn-ea"/>
                <a:cs typeface="+mn-cs"/>
              </a:rPr>
              <a:t>//features of those datasets</a:t>
            </a:r>
          </a:p>
          <a:p>
            <a:r>
              <a:rPr lang="en-US" sz="1200" kern="1200" dirty="0">
                <a:solidFill>
                  <a:schemeClr val="tx1"/>
                </a:solidFill>
                <a:effectLst/>
                <a:latin typeface="+mn-lt"/>
                <a:ea typeface="+mn-ea"/>
                <a:cs typeface="+mn-cs"/>
              </a:rPr>
              <a:t>Those datasets are complex, evolving fast and structured as relational or graph database. In those databases, the contributors’ work should be acknowledged when the data is cited, which can encourage their continuous contribution to the database. Typical examples are </a:t>
            </a:r>
            <a:r>
              <a:rPr lang="en-US" sz="1200" kern="1200" dirty="0" err="1">
                <a:solidFill>
                  <a:schemeClr val="tx1"/>
                </a:solidFill>
                <a:effectLst/>
                <a:latin typeface="+mn-lt"/>
                <a:ea typeface="+mn-ea"/>
                <a:cs typeface="+mn-cs"/>
              </a:rPr>
              <a:t>Reactome</a:t>
            </a:r>
            <a:r>
              <a:rPr lang="en-US" sz="1200" kern="1200" dirty="0">
                <a:solidFill>
                  <a:schemeClr val="tx1"/>
                </a:solidFill>
                <a:effectLst/>
                <a:latin typeface="+mn-lt"/>
                <a:ea typeface="+mn-ea"/>
                <a:cs typeface="+mn-cs"/>
              </a:rPr>
              <a:t>, IUPHAR and eagle-I. But how should we generate citations to the </a:t>
            </a:r>
            <a:r>
              <a:rPr lang="en-US" sz="1200" b="1" kern="1200" dirty="0">
                <a:solidFill>
                  <a:schemeClr val="tx1"/>
                </a:solidFill>
                <a:effectLst/>
                <a:latin typeface="+mn-lt"/>
                <a:ea typeface="+mn-ea"/>
                <a:cs typeface="+mn-cs"/>
              </a:rPr>
              <a:t>cited </a:t>
            </a:r>
            <a:r>
              <a:rPr lang="en-US" sz="1200" kern="1200" dirty="0">
                <a:solidFill>
                  <a:schemeClr val="tx1"/>
                </a:solidFill>
                <a:effectLst/>
                <a:latin typeface="+mn-lt"/>
                <a:ea typeface="+mn-ea"/>
                <a:cs typeface="+mn-cs"/>
              </a:rPr>
              <a:t>data appropriately?</a:t>
            </a:r>
          </a:p>
        </p:txBody>
      </p:sp>
      <p:sp>
        <p:nvSpPr>
          <p:cNvPr id="4" name="Slide Number Placeholder 3"/>
          <p:cNvSpPr>
            <a:spLocks noGrp="1"/>
          </p:cNvSpPr>
          <p:nvPr>
            <p:ph type="sldNum" sz="quarter" idx="10"/>
          </p:nvPr>
        </p:nvSpPr>
        <p:spPr/>
        <p:txBody>
          <a:bodyPr/>
          <a:lstStyle/>
          <a:p>
            <a:fld id="{32674CE4-FBD8-4481-AEFB-CA53E599A745}" type="slidenum">
              <a:rPr lang="en-US" smtClean="0"/>
              <a:t>2</a:t>
            </a:fld>
            <a:endParaRPr lang="en-US" dirty="0"/>
          </a:p>
        </p:txBody>
      </p:sp>
    </p:spTree>
    <p:extLst>
      <p:ext uri="{BB962C8B-B14F-4D97-AF65-F5344CB8AC3E}">
        <p14:creationId xmlns:p14="http://schemas.microsoft.com/office/powerpoint/2010/main" val="3233107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//solutions</a:t>
            </a:r>
          </a:p>
          <a:p>
            <a:r>
              <a:rPr lang="en-US" sz="1200" kern="1200" dirty="0">
                <a:solidFill>
                  <a:schemeClr val="tx1"/>
                </a:solidFill>
                <a:effectLst/>
                <a:latin typeface="+mn-lt"/>
                <a:ea typeface="+mn-ea"/>
                <a:cs typeface="+mn-cs"/>
              </a:rPr>
              <a:t>Then here is a question, how can the citations to general queries automatically be generated using those predefined citation views?</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3332634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problem sounds very similar to query rewriting using views, right? But in fact, this research problem is not exactly same as query rewriting using views problem. Here is why.</a:t>
            </a:r>
          </a:p>
        </p:txBody>
      </p:sp>
      <p:sp>
        <p:nvSpPr>
          <p:cNvPr id="4" name="Slide Number Placeholder 3"/>
          <p:cNvSpPr>
            <a:spLocks noGrp="1"/>
          </p:cNvSpPr>
          <p:nvPr>
            <p:ph type="sldNum" sz="quarter" idx="10"/>
          </p:nvPr>
        </p:nvSpPr>
        <p:spPr/>
        <p:txBody>
          <a:bodyPr/>
          <a:lstStyle/>
          <a:p>
            <a:fld id="{32674CE4-FBD8-4481-AEFB-CA53E599A745}" type="slidenum">
              <a:rPr lang="en-US" smtClean="0"/>
              <a:t>21</a:t>
            </a:fld>
            <a:endParaRPr lang="en-US" dirty="0"/>
          </a:p>
        </p:txBody>
      </p:sp>
    </p:spTree>
    <p:extLst>
      <p:ext uri="{BB962C8B-B14F-4D97-AF65-F5344CB8AC3E}">
        <p14:creationId xmlns:p14="http://schemas.microsoft.com/office/powerpoint/2010/main" val="2193270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//query example</a:t>
            </a:r>
          </a:p>
          <a:p>
            <a:r>
              <a:rPr lang="en-US" sz="1200" kern="1200" dirty="0">
                <a:solidFill>
                  <a:schemeClr val="tx1"/>
                </a:solidFill>
                <a:effectLst/>
                <a:latin typeface="+mn-lt"/>
                <a:ea typeface="+mn-ea"/>
                <a:cs typeface="+mn-cs"/>
              </a:rPr>
              <a:t>In IUPHAR database, a user submits a query to return the drug targets whose type is ‘GPCR’</a:t>
            </a:r>
          </a:p>
        </p:txBody>
      </p:sp>
      <p:sp>
        <p:nvSpPr>
          <p:cNvPr id="4" name="Slide Number Placeholder 3"/>
          <p:cNvSpPr>
            <a:spLocks noGrp="1"/>
          </p:cNvSpPr>
          <p:nvPr>
            <p:ph type="sldNum" sz="quarter" idx="10"/>
          </p:nvPr>
        </p:nvSpPr>
        <p:spPr/>
        <p:txBody>
          <a:bodyPr/>
          <a:lstStyle/>
          <a:p>
            <a:fld id="{32674CE4-FBD8-4481-AEFB-CA53E599A745}" type="slidenum">
              <a:rPr lang="en-US" smtClean="0"/>
              <a:t>22</a:t>
            </a:fld>
            <a:endParaRPr lang="en-US" dirty="0"/>
          </a:p>
        </p:txBody>
      </p:sp>
    </p:spTree>
    <p:extLst>
      <p:ext uri="{BB962C8B-B14F-4D97-AF65-F5344CB8AC3E}">
        <p14:creationId xmlns:p14="http://schemas.microsoft.com/office/powerpoint/2010/main" val="263654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datalog</a:t>
            </a:r>
            <a:r>
              <a:rPr lang="en-US" sz="1200" kern="1200" dirty="0">
                <a:solidFill>
                  <a:schemeClr val="tx1"/>
                </a:solidFill>
                <a:effectLst/>
                <a:latin typeface="+mn-lt"/>
                <a:ea typeface="+mn-ea"/>
                <a:cs typeface="+mn-cs"/>
              </a:rPr>
              <a:t> query</a:t>
            </a:r>
          </a:p>
          <a:p>
            <a:r>
              <a:rPr lang="en-US" sz="1200" kern="1200" dirty="0">
                <a:solidFill>
                  <a:schemeClr val="tx1"/>
                </a:solidFill>
                <a:effectLst/>
                <a:latin typeface="+mn-lt"/>
                <a:ea typeface="+mn-ea"/>
                <a:cs typeface="+mn-cs"/>
              </a:rPr>
              <a:t>This query can be formalized as a </a:t>
            </a:r>
            <a:r>
              <a:rPr lang="en-US" sz="1200" kern="1200" dirty="0" err="1">
                <a:solidFill>
                  <a:schemeClr val="tx1"/>
                </a:solidFill>
                <a:effectLst/>
                <a:latin typeface="+mn-lt"/>
                <a:ea typeface="+mn-ea"/>
                <a:cs typeface="+mn-cs"/>
              </a:rPr>
              <a:t>datalog</a:t>
            </a:r>
            <a:r>
              <a:rPr lang="en-US" sz="1200" kern="1200" dirty="0">
                <a:solidFill>
                  <a:schemeClr val="tx1"/>
                </a:solidFill>
                <a:effectLst/>
                <a:latin typeface="+mn-lt"/>
                <a:ea typeface="+mn-ea"/>
                <a:cs typeface="+mn-cs"/>
              </a:rPr>
              <a:t> query like this</a:t>
            </a:r>
          </a:p>
        </p:txBody>
      </p:sp>
      <p:sp>
        <p:nvSpPr>
          <p:cNvPr id="4" name="Slide Number Placeholder 3"/>
          <p:cNvSpPr>
            <a:spLocks noGrp="1"/>
          </p:cNvSpPr>
          <p:nvPr>
            <p:ph type="sldNum" sz="quarter" idx="10"/>
          </p:nvPr>
        </p:nvSpPr>
        <p:spPr/>
        <p:txBody>
          <a:bodyPr/>
          <a:lstStyle/>
          <a:p>
            <a:fld id="{32674CE4-FBD8-4481-AEFB-CA53E599A745}" type="slidenum">
              <a:rPr lang="en-US" smtClean="0"/>
              <a:t>23</a:t>
            </a:fld>
            <a:endParaRPr lang="en-US" dirty="0"/>
          </a:p>
        </p:txBody>
      </p:sp>
    </p:spTree>
    <p:extLst>
      <p:ext uri="{BB962C8B-B14F-4D97-AF65-F5344CB8AC3E}">
        <p14:creationId xmlns:p14="http://schemas.microsoft.com/office/powerpoint/2010/main" val="3094101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the query result is presented to this user. </a:t>
            </a:r>
          </a:p>
        </p:txBody>
      </p:sp>
      <p:sp>
        <p:nvSpPr>
          <p:cNvPr id="4" name="Slide Number Placeholder 3"/>
          <p:cNvSpPr>
            <a:spLocks noGrp="1"/>
          </p:cNvSpPr>
          <p:nvPr>
            <p:ph type="sldNum" sz="quarter" idx="10"/>
          </p:nvPr>
        </p:nvSpPr>
        <p:spPr/>
        <p:txBody>
          <a:bodyPr/>
          <a:lstStyle/>
          <a:p>
            <a:fld id="{32674CE4-FBD8-4481-AEFB-CA53E599A745}" type="slidenum">
              <a:rPr lang="en-US" smtClean="0"/>
              <a:t>24</a:t>
            </a:fld>
            <a:endParaRPr lang="en-US" dirty="0"/>
          </a:p>
        </p:txBody>
      </p:sp>
    </p:spTree>
    <p:extLst>
      <p:ext uri="{BB962C8B-B14F-4D97-AF65-F5344CB8AC3E}">
        <p14:creationId xmlns:p14="http://schemas.microsoft.com/office/powerpoint/2010/main" val="1931483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seeing the query result, only the last tuple captures users’ interests. Since the user might not be an SQL expert, the user may just want to manually select that tuple. The citation for that tuple instead of the entire query result should be generated.</a:t>
            </a:r>
          </a:p>
        </p:txBody>
      </p:sp>
      <p:sp>
        <p:nvSpPr>
          <p:cNvPr id="4" name="Slide Number Placeholder 3"/>
          <p:cNvSpPr>
            <a:spLocks noGrp="1"/>
          </p:cNvSpPr>
          <p:nvPr>
            <p:ph type="sldNum" sz="quarter" idx="10"/>
          </p:nvPr>
        </p:nvSpPr>
        <p:spPr/>
        <p:txBody>
          <a:bodyPr/>
          <a:lstStyle/>
          <a:p>
            <a:fld id="{32674CE4-FBD8-4481-AEFB-CA53E599A745}" type="slidenum">
              <a:rPr lang="en-US" smtClean="0"/>
              <a:t>25</a:t>
            </a:fld>
            <a:endParaRPr lang="en-US" dirty="0"/>
          </a:p>
        </p:txBody>
      </p:sp>
    </p:spTree>
    <p:extLst>
      <p:ext uri="{BB962C8B-B14F-4D97-AF65-F5344CB8AC3E}">
        <p14:creationId xmlns:p14="http://schemas.microsoft.com/office/powerpoint/2010/main" val="702273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seeing the query result, only the last tuple captures users’ interests. Since the user might not be an SQL expert, the user may just want to manually select that tuple. The citation for that tuple instead of the entire query result should be generated.</a:t>
            </a:r>
          </a:p>
        </p:txBody>
      </p:sp>
      <p:sp>
        <p:nvSpPr>
          <p:cNvPr id="4" name="Slide Number Placeholder 3"/>
          <p:cNvSpPr>
            <a:spLocks noGrp="1"/>
          </p:cNvSpPr>
          <p:nvPr>
            <p:ph type="sldNum" sz="quarter" idx="10"/>
          </p:nvPr>
        </p:nvSpPr>
        <p:spPr/>
        <p:txBody>
          <a:bodyPr/>
          <a:lstStyle/>
          <a:p>
            <a:fld id="{32674CE4-FBD8-4481-AEFB-CA53E599A745}" type="slidenum">
              <a:rPr lang="en-US" smtClean="0"/>
              <a:t>26</a:t>
            </a:fld>
            <a:endParaRPr lang="en-US" dirty="0"/>
          </a:p>
        </p:txBody>
      </p:sp>
    </p:spTree>
    <p:extLst>
      <p:ext uri="{BB962C8B-B14F-4D97-AF65-F5344CB8AC3E}">
        <p14:creationId xmlns:p14="http://schemas.microsoft.com/office/powerpoint/2010/main" val="299332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How presentation will benefit audience: Adult learners are more interested in a subject if they know how or why it is important to them.</a:t>
            </a:r>
          </a:p>
          <a:p>
            <a:pPr marL="181240" indent="-18124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27</a:t>
            </a:fld>
            <a:endParaRPr lang="en-US" dirty="0"/>
          </a:p>
        </p:txBody>
      </p:sp>
    </p:spTree>
    <p:extLst>
      <p:ext uri="{BB962C8B-B14F-4D97-AF65-F5344CB8AC3E}">
        <p14:creationId xmlns:p14="http://schemas.microsoft.com/office/powerpoint/2010/main" val="1779126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give you a high-level idea on how our system works, I will only talk about the role of citation views and policies in the citation generation process. You can find details in our paper.</a:t>
            </a:r>
          </a:p>
          <a:p>
            <a:endParaRPr lang="en-US" dirty="0"/>
          </a:p>
          <a:p>
            <a:r>
              <a:rPr lang="en-US" dirty="0"/>
              <a:t>Quickly walk through our Data citation system. First, the DBAs define citation views and policies, which I will explain in the next few slides.</a:t>
            </a:r>
          </a:p>
          <a:p>
            <a:r>
              <a:rPr lang="en-US" dirty="0"/>
              <a:t>A user submits a query, which will be executed right away. At the same time, our citation system will take the user query and try to figure out what citation view to be used to generate citations for the query result.</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28</a:t>
            </a:fld>
            <a:endParaRPr lang="en-US" dirty="0"/>
          </a:p>
        </p:txBody>
      </p:sp>
    </p:spTree>
    <p:extLst>
      <p:ext uri="{BB962C8B-B14F-4D97-AF65-F5344CB8AC3E}">
        <p14:creationId xmlns:p14="http://schemas.microsoft.com/office/powerpoint/2010/main" val="724768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generate citations for each tuple, we should use citations from pre-defined citation views.</a:t>
            </a:r>
          </a:p>
        </p:txBody>
      </p:sp>
      <p:sp>
        <p:nvSpPr>
          <p:cNvPr id="4" name="Slide Number Placeholder 3"/>
          <p:cNvSpPr>
            <a:spLocks noGrp="1"/>
          </p:cNvSpPr>
          <p:nvPr>
            <p:ph type="sldNum" sz="quarter" idx="10"/>
          </p:nvPr>
        </p:nvSpPr>
        <p:spPr/>
        <p:txBody>
          <a:bodyPr/>
          <a:lstStyle/>
          <a:p>
            <a:fld id="{32674CE4-FBD8-4481-AEFB-CA53E599A745}" type="slidenum">
              <a:rPr lang="en-US" smtClean="0"/>
              <a:t>29</a:t>
            </a:fld>
            <a:endParaRPr lang="en-US" dirty="0"/>
          </a:p>
        </p:txBody>
      </p:sp>
    </p:spTree>
    <p:extLst>
      <p:ext uri="{BB962C8B-B14F-4D97-AF65-F5344CB8AC3E}">
        <p14:creationId xmlns:p14="http://schemas.microsoft.com/office/powerpoint/2010/main" val="355782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How presentation will benefit audience: Adult learners are more interested in a subject if they know how or why it is important to them.</a:t>
            </a:r>
          </a:p>
          <a:p>
            <a:pPr marL="181240" indent="-181240">
              <a:buFont typeface="Arial" panose="020B0604020202020204" pitchFamily="34" charset="0"/>
              <a:buChar char="•"/>
            </a:pPr>
            <a:r>
              <a:rPr lang="en-US" dirty="0"/>
              <a:t>Presenter’s level of expertise in the subject: Briefly state your credentials in this area, or explain why participants should listen to you.</a:t>
            </a:r>
          </a:p>
          <a:p>
            <a:pPr marL="181240" indent="-181240">
              <a:buFont typeface="Arial" panose="020B0604020202020204" pitchFamily="34" charset="0"/>
              <a:buChar char="•"/>
            </a:pPr>
            <a:endParaRPr lang="en-US" dirty="0"/>
          </a:p>
          <a:p>
            <a:pPr marL="0" indent="0">
              <a:buFont typeface="Arial" panose="020B0604020202020204" pitchFamily="34" charset="0"/>
              <a:buNone/>
            </a:pPr>
            <a:r>
              <a:rPr lang="en-US" dirty="0"/>
              <a:t>I</a:t>
            </a:r>
            <a:r>
              <a:rPr lang="en-US" baseline="0" dirty="0"/>
              <a:t> DON’T REALLY LIKE THIS OUTLINE, PERHAPS IT SHOULD BE DIFFERENT</a:t>
            </a:r>
          </a:p>
          <a:p>
            <a:pPr marL="171450" indent="-171450">
              <a:buFontTx/>
              <a:buChar char="-"/>
            </a:pPr>
            <a:r>
              <a:rPr lang="en-US" baseline="0" dirty="0"/>
              <a:t>STATE OF THE ART IN DATA CITATION</a:t>
            </a:r>
          </a:p>
          <a:p>
            <a:pPr marL="171450" indent="-171450">
              <a:buFontTx/>
              <a:buChar char="-"/>
            </a:pPr>
            <a:r>
              <a:rPr lang="en-US" baseline="0" dirty="0"/>
              <a:t>OUR APPROACH:  CITATION VIEWS</a:t>
            </a:r>
          </a:p>
          <a:p>
            <a:pPr marL="171450" indent="-171450">
              <a:buFontTx/>
              <a:buChar char="-"/>
            </a:pPr>
            <a:r>
              <a:rPr lang="en-US" baseline="0" dirty="0"/>
              <a:t>IMPLEMENTING CITATION VIEWS</a:t>
            </a:r>
          </a:p>
          <a:p>
            <a:pPr marL="171450" indent="-171450">
              <a:buFontTx/>
              <a:buChar char="-"/>
            </a:pPr>
            <a:r>
              <a:rPr lang="en-US" baseline="0" dirty="0"/>
              <a:t>CONCLUSIONS</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4083149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a certain query tuple, we should determine which views are usable. Here is the intuition, i.e., view tuples should be visible in certain query tuple.</a:t>
            </a:r>
          </a:p>
        </p:txBody>
      </p:sp>
      <p:sp>
        <p:nvSpPr>
          <p:cNvPr id="4" name="Slide Number Placeholder 3"/>
          <p:cNvSpPr>
            <a:spLocks noGrp="1"/>
          </p:cNvSpPr>
          <p:nvPr>
            <p:ph type="sldNum" sz="quarter" idx="10"/>
          </p:nvPr>
        </p:nvSpPr>
        <p:spPr/>
        <p:txBody>
          <a:bodyPr/>
          <a:lstStyle/>
          <a:p>
            <a:fld id="{32674CE4-FBD8-4481-AEFB-CA53E599A745}" type="slidenum">
              <a:rPr lang="en-US" smtClean="0"/>
              <a:t>30</a:t>
            </a:fld>
            <a:endParaRPr lang="en-US" dirty="0"/>
          </a:p>
        </p:txBody>
      </p:sp>
    </p:spTree>
    <p:extLst>
      <p:ext uri="{BB962C8B-B14F-4D97-AF65-F5344CB8AC3E}">
        <p14:creationId xmlns:p14="http://schemas.microsoft.com/office/powerpoint/2010/main" val="1417297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capture this intuition, we designed three approaches, in which the amount of reasoning progressively shifts from tuple level to schema level.</a:t>
            </a:r>
          </a:p>
          <a:p>
            <a:r>
              <a:rPr lang="en-US" sz="1200" kern="1200" dirty="0">
                <a:solidFill>
                  <a:schemeClr val="tx1"/>
                </a:solidFill>
                <a:effectLst/>
                <a:latin typeface="+mn-lt"/>
                <a:ea typeface="+mn-ea"/>
                <a:cs typeface="+mn-cs"/>
              </a:rPr>
              <a:t>//SLA</a:t>
            </a:r>
          </a:p>
          <a:p>
            <a:r>
              <a:rPr lang="en-US" sz="1200" kern="1200" dirty="0">
                <a:solidFill>
                  <a:schemeClr val="tx1"/>
                </a:solidFill>
                <a:effectLst/>
                <a:latin typeface="+mn-lt"/>
                <a:ea typeface="+mn-ea"/>
                <a:cs typeface="+mn-cs"/>
              </a:rPr>
              <a:t>The first one is schema-level approach, which only reasons the citations in the schema level</a:t>
            </a:r>
          </a:p>
        </p:txBody>
      </p:sp>
      <p:sp>
        <p:nvSpPr>
          <p:cNvPr id="4" name="Slide Number Placeholder 3"/>
          <p:cNvSpPr>
            <a:spLocks noGrp="1"/>
          </p:cNvSpPr>
          <p:nvPr>
            <p:ph type="sldNum" sz="quarter" idx="10"/>
          </p:nvPr>
        </p:nvSpPr>
        <p:spPr/>
        <p:txBody>
          <a:bodyPr/>
          <a:lstStyle/>
          <a:p>
            <a:fld id="{32674CE4-FBD8-4481-AEFB-CA53E599A745}" type="slidenum">
              <a:rPr lang="en-US" smtClean="0"/>
              <a:t>31</a:t>
            </a:fld>
            <a:endParaRPr lang="en-US" dirty="0"/>
          </a:p>
        </p:txBody>
      </p:sp>
    </p:spTree>
    <p:extLst>
      <p:ext uri="{BB962C8B-B14F-4D97-AF65-F5344CB8AC3E}">
        <p14:creationId xmlns:p14="http://schemas.microsoft.com/office/powerpoint/2010/main" val="3693017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other end of this spectrum, it is the Tuple-level approach</a:t>
            </a:r>
          </a:p>
        </p:txBody>
      </p:sp>
      <p:sp>
        <p:nvSpPr>
          <p:cNvPr id="4" name="Slide Number Placeholder 3"/>
          <p:cNvSpPr>
            <a:spLocks noGrp="1"/>
          </p:cNvSpPr>
          <p:nvPr>
            <p:ph type="sldNum" sz="quarter" idx="10"/>
          </p:nvPr>
        </p:nvSpPr>
        <p:spPr/>
        <p:txBody>
          <a:bodyPr/>
          <a:lstStyle/>
          <a:p>
            <a:fld id="{32674CE4-FBD8-4481-AEFB-CA53E599A745}" type="slidenum">
              <a:rPr lang="en-US" smtClean="0"/>
              <a:t>32</a:t>
            </a:fld>
            <a:endParaRPr lang="en-US" dirty="0"/>
          </a:p>
        </p:txBody>
      </p:sp>
    </p:spTree>
    <p:extLst>
      <p:ext uri="{BB962C8B-B14F-4D97-AF65-F5344CB8AC3E}">
        <p14:creationId xmlns:p14="http://schemas.microsoft.com/office/powerpoint/2010/main" val="3835196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other end of this spectrum, it is the Tuple-level approach</a:t>
            </a:r>
          </a:p>
        </p:txBody>
      </p:sp>
      <p:sp>
        <p:nvSpPr>
          <p:cNvPr id="4" name="Slide Number Placeholder 3"/>
          <p:cNvSpPr>
            <a:spLocks noGrp="1"/>
          </p:cNvSpPr>
          <p:nvPr>
            <p:ph type="sldNum" sz="quarter" idx="10"/>
          </p:nvPr>
        </p:nvSpPr>
        <p:spPr/>
        <p:txBody>
          <a:bodyPr/>
          <a:lstStyle/>
          <a:p>
            <a:fld id="{32674CE4-FBD8-4481-AEFB-CA53E599A745}" type="slidenum">
              <a:rPr lang="en-US" smtClean="0"/>
              <a:t>33</a:t>
            </a:fld>
            <a:endParaRPr lang="en-US" dirty="0"/>
          </a:p>
        </p:txBody>
      </p:sp>
    </p:spTree>
    <p:extLst>
      <p:ext uri="{BB962C8B-B14F-4D97-AF65-F5344CB8AC3E}">
        <p14:creationId xmlns:p14="http://schemas.microsoft.com/office/powerpoint/2010/main" val="3474469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Somewhere in-between is the semi-schema level approach. The last two approaches reason citations at both tuple-level and schema-level.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Due to the time limit, let’s focus on tuple-level approach in this presentation</a:t>
            </a:r>
          </a:p>
        </p:txBody>
      </p:sp>
      <p:sp>
        <p:nvSpPr>
          <p:cNvPr id="4" name="Slide Number Placeholder 3"/>
          <p:cNvSpPr>
            <a:spLocks noGrp="1"/>
          </p:cNvSpPr>
          <p:nvPr>
            <p:ph type="sldNum" sz="quarter" idx="10"/>
          </p:nvPr>
        </p:nvSpPr>
        <p:spPr/>
        <p:txBody>
          <a:bodyPr/>
          <a:lstStyle/>
          <a:p>
            <a:fld id="{32674CE4-FBD8-4481-AEFB-CA53E599A745}" type="slidenum">
              <a:rPr lang="en-US" smtClean="0"/>
              <a:t>34</a:t>
            </a:fld>
            <a:endParaRPr lang="en-US" dirty="0"/>
          </a:p>
        </p:txBody>
      </p:sp>
    </p:spTree>
    <p:extLst>
      <p:ext uri="{BB962C8B-B14F-4D97-AF65-F5344CB8AC3E}">
        <p14:creationId xmlns:p14="http://schemas.microsoft.com/office/powerpoint/2010/main" val="3617744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//annotation step</a:t>
            </a:r>
          </a:p>
          <a:p>
            <a:r>
              <a:rPr lang="en-US" sz="1200" kern="1200" dirty="0">
                <a:solidFill>
                  <a:schemeClr val="tx1"/>
                </a:solidFill>
                <a:effectLst/>
                <a:latin typeface="+mn-lt"/>
                <a:ea typeface="+mn-ea"/>
                <a:cs typeface="+mn-cs"/>
              </a:rPr>
              <a:t>Tuple-level approach starts by annotating tuples in the base relations with views. During annotation step, we want to capture visibility early, which is achieved by taking care of the predicates.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there are two parameterized views defined over family and </a:t>
            </a:r>
            <a:r>
              <a:rPr lang="en-US" sz="1200" kern="1200" dirty="0" err="1">
                <a:solidFill>
                  <a:schemeClr val="tx1"/>
                </a:solidFill>
                <a:effectLst/>
                <a:latin typeface="+mn-lt"/>
                <a:ea typeface="+mn-ea"/>
                <a:cs typeface="+mn-cs"/>
              </a:rPr>
              <a:t>familyintro</a:t>
            </a:r>
            <a:r>
              <a:rPr lang="en-US" sz="1200" kern="1200" dirty="0">
                <a:solidFill>
                  <a:schemeClr val="tx1"/>
                </a:solidFill>
                <a:effectLst/>
                <a:latin typeface="+mn-lt"/>
                <a:ea typeface="+mn-ea"/>
                <a:cs typeface="+mn-cs"/>
              </a:rPr>
              <a:t> relation respectively. Only the first two tuples in Family relation are annotated with V1 since it has a predicate FID &lt;= 2 while all the tuples in relation </a:t>
            </a:r>
            <a:r>
              <a:rPr lang="en-US" sz="1200" kern="1200" dirty="0" err="1">
                <a:solidFill>
                  <a:schemeClr val="tx1"/>
                </a:solidFill>
                <a:effectLst/>
                <a:latin typeface="+mn-lt"/>
                <a:ea typeface="+mn-ea"/>
                <a:cs typeface="+mn-cs"/>
              </a:rPr>
              <a:t>FamilyIntro</a:t>
            </a:r>
            <a:r>
              <a:rPr lang="en-US" sz="1200" kern="1200" dirty="0">
                <a:solidFill>
                  <a:schemeClr val="tx1"/>
                </a:solidFill>
                <a:effectLst/>
                <a:latin typeface="+mn-lt"/>
                <a:ea typeface="+mn-ea"/>
                <a:cs typeface="+mn-cs"/>
              </a:rPr>
              <a:t> are annotated by V2 which has no predicates. The annotation in each tuple is instantiated by plugging FID values, which represents most specific citations to every tuple.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2674CE4-FBD8-4481-AEFB-CA53E599A745}" type="slidenum">
              <a:rPr lang="en-US" smtClean="0"/>
              <a:t>35</a:t>
            </a:fld>
            <a:endParaRPr lang="en-US" dirty="0"/>
          </a:p>
        </p:txBody>
      </p:sp>
    </p:spTree>
    <p:extLst>
      <p:ext uri="{BB962C8B-B14F-4D97-AF65-F5344CB8AC3E}">
        <p14:creationId xmlns:p14="http://schemas.microsoft.com/office/powerpoint/2010/main" val="2021448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//joint-use claim</a:t>
            </a:r>
          </a:p>
          <a:p>
            <a:r>
              <a:rPr lang="en-US" sz="1200" kern="1200" dirty="0">
                <a:solidFill>
                  <a:schemeClr val="tx1"/>
                </a:solidFill>
                <a:effectLst/>
                <a:latin typeface="+mn-lt"/>
                <a:ea typeface="+mn-ea"/>
                <a:cs typeface="+mn-cs"/>
              </a:rPr>
              <a:t>There are three possible ways to construct citations for query tuples using those annotations, i.e. joint-use, alternative-use and aggregated-use. First, let’s look at the joint-use of citations.</a:t>
            </a:r>
          </a:p>
        </p:txBody>
      </p:sp>
      <p:sp>
        <p:nvSpPr>
          <p:cNvPr id="4" name="Slide Number Placeholder 3"/>
          <p:cNvSpPr>
            <a:spLocks noGrp="1"/>
          </p:cNvSpPr>
          <p:nvPr>
            <p:ph type="sldNum" sz="quarter" idx="10"/>
          </p:nvPr>
        </p:nvSpPr>
        <p:spPr/>
        <p:txBody>
          <a:bodyPr/>
          <a:lstStyle/>
          <a:p>
            <a:fld id="{32674CE4-FBD8-4481-AEFB-CA53E599A745}" type="slidenum">
              <a:rPr lang="en-US" smtClean="0"/>
              <a:t>36</a:t>
            </a:fld>
            <a:endParaRPr lang="en-US" dirty="0"/>
          </a:p>
        </p:txBody>
      </p:sp>
    </p:spTree>
    <p:extLst>
      <p:ext uri="{BB962C8B-B14F-4D97-AF65-F5344CB8AC3E}">
        <p14:creationId xmlns:p14="http://schemas.microsoft.com/office/powerpoint/2010/main" val="2295453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Suppose a user query comes, which is to return the id, type and text of a family with introduction page. This is a join query between family and </a:t>
            </a:r>
            <a:r>
              <a:rPr lang="en-US" sz="1200" kern="1200" dirty="0" err="1">
                <a:solidFill>
                  <a:schemeClr val="tx1"/>
                </a:solidFill>
                <a:effectLst/>
                <a:latin typeface="+mn-lt"/>
                <a:ea typeface="+mn-ea"/>
                <a:cs typeface="+mn-cs"/>
              </a:rPr>
              <a:t>familyinto</a:t>
            </a:r>
            <a:r>
              <a:rPr lang="en-US" sz="1200" kern="1200" dirty="0">
                <a:solidFill>
                  <a:schemeClr val="tx1"/>
                </a:solidFill>
                <a:effectLst/>
                <a:latin typeface="+mn-lt"/>
                <a:ea typeface="+mn-ea"/>
                <a:cs typeface="+mn-cs"/>
              </a:rPr>
              <a:t> relation, which brings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annotations from the two relations to the query result..</a:t>
            </a:r>
          </a:p>
        </p:txBody>
      </p:sp>
      <p:sp>
        <p:nvSpPr>
          <p:cNvPr id="4" name="Slide Number Placeholder 3"/>
          <p:cNvSpPr>
            <a:spLocks noGrp="1"/>
          </p:cNvSpPr>
          <p:nvPr>
            <p:ph type="sldNum" sz="quarter" idx="10"/>
          </p:nvPr>
        </p:nvSpPr>
        <p:spPr/>
        <p:txBody>
          <a:bodyPr/>
          <a:lstStyle/>
          <a:p>
            <a:fld id="{32674CE4-FBD8-4481-AEFB-CA53E599A745}" type="slidenum">
              <a:rPr lang="en-US" smtClean="0"/>
              <a:t>37</a:t>
            </a:fld>
            <a:endParaRPr lang="en-US" dirty="0"/>
          </a:p>
        </p:txBody>
      </p:sp>
    </p:spTree>
    <p:extLst>
      <p:ext uri="{BB962C8B-B14F-4D97-AF65-F5344CB8AC3E}">
        <p14:creationId xmlns:p14="http://schemas.microsoft.com/office/powerpoint/2010/main" val="160140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we can jointly use the citations of the annotations from the two relations to construct citations for each query tuple. For example, we can jointly use the citations of V1(1) and V2(1) for the first query tuple.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//apply policy</a:t>
            </a:r>
          </a:p>
          <a:p>
            <a:r>
              <a:rPr lang="en-US" sz="1200" kern="1200" dirty="0">
                <a:solidFill>
                  <a:schemeClr val="tx1"/>
                </a:solidFill>
                <a:effectLst/>
                <a:latin typeface="+mn-lt"/>
                <a:ea typeface="+mn-ea"/>
                <a:cs typeface="+mn-cs"/>
              </a:rPr>
              <a:t>There are many possible policies for joint-use. For example, the jointly use can be defined as join, which joins the citations of the two annotations like the natural join in SQL.</a:t>
            </a:r>
          </a:p>
        </p:txBody>
      </p:sp>
      <p:sp>
        <p:nvSpPr>
          <p:cNvPr id="4" name="Slide Number Placeholder 3"/>
          <p:cNvSpPr>
            <a:spLocks noGrp="1"/>
          </p:cNvSpPr>
          <p:nvPr>
            <p:ph type="sldNum" sz="quarter" idx="10"/>
          </p:nvPr>
        </p:nvSpPr>
        <p:spPr/>
        <p:txBody>
          <a:bodyPr/>
          <a:lstStyle/>
          <a:p>
            <a:fld id="{32674CE4-FBD8-4481-AEFB-CA53E599A745}" type="slidenum">
              <a:rPr lang="en-US" smtClean="0"/>
              <a:t>38</a:t>
            </a:fld>
            <a:endParaRPr lang="en-US" dirty="0"/>
          </a:p>
        </p:txBody>
      </p:sp>
    </p:spTree>
    <p:extLst>
      <p:ext uri="{BB962C8B-B14F-4D97-AF65-F5344CB8AC3E}">
        <p14:creationId xmlns:p14="http://schemas.microsoft.com/office/powerpoint/2010/main" val="4048705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second case is the alternative use of citations. In this example, we have two views over family relation. One is parameterized while the other one is unparameterized.</a:t>
            </a:r>
          </a:p>
          <a:p>
            <a:r>
              <a:rPr lang="en-US" sz="1200" kern="1200" dirty="0">
                <a:solidFill>
                  <a:schemeClr val="tx1"/>
                </a:solidFill>
                <a:effectLst/>
                <a:latin typeface="+mn-lt"/>
                <a:ea typeface="+mn-ea"/>
                <a:cs typeface="+mn-cs"/>
              </a:rPr>
              <a:t>After the annotation step, there is a user query against the family relation.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39</a:t>
            </a:fld>
            <a:endParaRPr lang="en-US" dirty="0"/>
          </a:p>
        </p:txBody>
      </p:sp>
    </p:spTree>
    <p:extLst>
      <p:ext uri="{BB962C8B-B14F-4D97-AF65-F5344CB8AC3E}">
        <p14:creationId xmlns:p14="http://schemas.microsoft.com/office/powerpoint/2010/main" val="25692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How presentation will benefit audience: Adult learners are more interested in a subject if they know how or why it is important to them.</a:t>
            </a:r>
          </a:p>
          <a:p>
            <a:pPr marL="181240" indent="-18124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4083149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annotations exist in the query tuple. Since they come from same base relation, we consider alternatively using their citations. </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40</a:t>
            </a:fld>
            <a:endParaRPr lang="en-US" dirty="0"/>
          </a:p>
        </p:txBody>
      </p:sp>
    </p:spTree>
    <p:extLst>
      <p:ext uri="{BB962C8B-B14F-4D97-AF65-F5344CB8AC3E}">
        <p14:creationId xmlns:p14="http://schemas.microsoft.com/office/powerpoint/2010/main" val="2407122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 union the two citations as a whole.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Cost function for paper</a:t>
            </a:r>
          </a:p>
        </p:txBody>
      </p:sp>
      <p:sp>
        <p:nvSpPr>
          <p:cNvPr id="4" name="Slide Number Placeholder 3"/>
          <p:cNvSpPr>
            <a:spLocks noGrp="1"/>
          </p:cNvSpPr>
          <p:nvPr>
            <p:ph type="sldNum" sz="quarter" idx="10"/>
          </p:nvPr>
        </p:nvSpPr>
        <p:spPr/>
        <p:txBody>
          <a:bodyPr/>
          <a:lstStyle/>
          <a:p>
            <a:fld id="{32674CE4-FBD8-4481-AEFB-CA53E599A745}" type="slidenum">
              <a:rPr lang="en-US" smtClean="0"/>
              <a:t>41</a:t>
            </a:fld>
            <a:endParaRPr lang="en-US" dirty="0"/>
          </a:p>
        </p:txBody>
      </p:sp>
    </p:spTree>
    <p:extLst>
      <p:ext uri="{BB962C8B-B14F-4D97-AF65-F5344CB8AC3E}">
        <p14:creationId xmlns:p14="http://schemas.microsoft.com/office/powerpoint/2010/main" val="18168019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third case is the aggregated use in which we want to generate citations for multiple tuples. </a:t>
            </a:r>
          </a:p>
          <a:p>
            <a:r>
              <a:rPr lang="en-US" sz="1200" kern="1200" dirty="0">
                <a:solidFill>
                  <a:schemeClr val="tx1"/>
                </a:solidFill>
                <a:effectLst/>
                <a:latin typeface="+mn-lt"/>
                <a:ea typeface="+mn-ea"/>
                <a:cs typeface="+mn-cs"/>
              </a:rPr>
              <a:t>After the annotation step</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42</a:t>
            </a:fld>
            <a:endParaRPr lang="en-US" dirty="0"/>
          </a:p>
        </p:txBody>
      </p:sp>
    </p:spTree>
    <p:extLst>
      <p:ext uri="{BB962C8B-B14F-4D97-AF65-F5344CB8AC3E}">
        <p14:creationId xmlns:p14="http://schemas.microsoft.com/office/powerpoint/2010/main" val="185126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user query generates three tuples. But the user may simply select the first two tuples.</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43</a:t>
            </a:fld>
            <a:endParaRPr lang="en-US" dirty="0"/>
          </a:p>
        </p:txBody>
      </p:sp>
    </p:spTree>
    <p:extLst>
      <p:ext uri="{BB962C8B-B14F-4D97-AF65-F5344CB8AC3E}">
        <p14:creationId xmlns:p14="http://schemas.microsoft.com/office/powerpoint/2010/main" val="7451923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we need to aggregate the citation information from the annotations from each selected tuple.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44</a:t>
            </a:fld>
            <a:endParaRPr lang="en-US" dirty="0"/>
          </a:p>
        </p:txBody>
      </p:sp>
    </p:spTree>
    <p:extLst>
      <p:ext uri="{BB962C8B-B14F-4D97-AF65-F5344CB8AC3E}">
        <p14:creationId xmlns:p14="http://schemas.microsoft.com/office/powerpoint/2010/main" val="844032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put everything together, let’s use the architecture figure and walk through an example to explain the citation generation process. </a:t>
            </a:r>
          </a:p>
        </p:txBody>
      </p:sp>
      <p:sp>
        <p:nvSpPr>
          <p:cNvPr id="4" name="Slide Number Placeholder 3"/>
          <p:cNvSpPr>
            <a:spLocks noGrp="1"/>
          </p:cNvSpPr>
          <p:nvPr>
            <p:ph type="sldNum" sz="quarter" idx="10"/>
          </p:nvPr>
        </p:nvSpPr>
        <p:spPr/>
        <p:txBody>
          <a:bodyPr/>
          <a:lstStyle/>
          <a:p>
            <a:fld id="{32674CE4-FBD8-4481-AEFB-CA53E599A745}" type="slidenum">
              <a:rPr lang="en-US" smtClean="0"/>
              <a:t>45</a:t>
            </a:fld>
            <a:endParaRPr lang="en-US" dirty="0"/>
          </a:p>
        </p:txBody>
      </p:sp>
    </p:spTree>
    <p:extLst>
      <p:ext uri="{BB962C8B-B14F-4D97-AF65-F5344CB8AC3E}">
        <p14:creationId xmlns:p14="http://schemas.microsoft.com/office/powerpoint/2010/main" val="4375700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put everything together, let’s use the architecture figure and walk through an example to explain the citation generation process. </a:t>
            </a:r>
          </a:p>
        </p:txBody>
      </p:sp>
      <p:sp>
        <p:nvSpPr>
          <p:cNvPr id="4" name="Slide Number Placeholder 3"/>
          <p:cNvSpPr>
            <a:spLocks noGrp="1"/>
          </p:cNvSpPr>
          <p:nvPr>
            <p:ph type="sldNum" sz="quarter" idx="10"/>
          </p:nvPr>
        </p:nvSpPr>
        <p:spPr/>
        <p:txBody>
          <a:bodyPr/>
          <a:lstStyle/>
          <a:p>
            <a:fld id="{32674CE4-FBD8-4481-AEFB-CA53E599A745}" type="slidenum">
              <a:rPr lang="en-US" smtClean="0"/>
              <a:t>46</a:t>
            </a:fld>
            <a:endParaRPr lang="en-US" dirty="0"/>
          </a:p>
        </p:txBody>
      </p:sp>
    </p:spTree>
    <p:extLst>
      <p:ext uri="{BB962C8B-B14F-4D97-AF65-F5344CB8AC3E}">
        <p14:creationId xmlns:p14="http://schemas.microsoft.com/office/powerpoint/2010/main" val="4162955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put everything together, let’s use the architecture figure and walk through an example to explain the citation generation process. </a:t>
            </a:r>
          </a:p>
        </p:txBody>
      </p:sp>
      <p:sp>
        <p:nvSpPr>
          <p:cNvPr id="4" name="Slide Number Placeholder 3"/>
          <p:cNvSpPr>
            <a:spLocks noGrp="1"/>
          </p:cNvSpPr>
          <p:nvPr>
            <p:ph type="sldNum" sz="quarter" idx="10"/>
          </p:nvPr>
        </p:nvSpPr>
        <p:spPr/>
        <p:txBody>
          <a:bodyPr/>
          <a:lstStyle/>
          <a:p>
            <a:fld id="{32674CE4-FBD8-4481-AEFB-CA53E599A745}" type="slidenum">
              <a:rPr lang="en-US" smtClean="0"/>
              <a:t>47</a:t>
            </a:fld>
            <a:endParaRPr lang="en-US" dirty="0"/>
          </a:p>
        </p:txBody>
      </p:sp>
    </p:spTree>
    <p:extLst>
      <p:ext uri="{BB962C8B-B14F-4D97-AF65-F5344CB8AC3E}">
        <p14:creationId xmlns:p14="http://schemas.microsoft.com/office/powerpoint/2010/main" val="1333551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put everything together, let’s use the architecture figure and walk through an example to explain the citation generation process. </a:t>
            </a:r>
          </a:p>
        </p:txBody>
      </p:sp>
      <p:sp>
        <p:nvSpPr>
          <p:cNvPr id="4" name="Slide Number Placeholder 3"/>
          <p:cNvSpPr>
            <a:spLocks noGrp="1"/>
          </p:cNvSpPr>
          <p:nvPr>
            <p:ph type="sldNum" sz="quarter" idx="10"/>
          </p:nvPr>
        </p:nvSpPr>
        <p:spPr/>
        <p:txBody>
          <a:bodyPr/>
          <a:lstStyle/>
          <a:p>
            <a:fld id="{32674CE4-FBD8-4481-AEFB-CA53E599A745}" type="slidenum">
              <a:rPr lang="en-US" smtClean="0"/>
              <a:t>48</a:t>
            </a:fld>
            <a:endParaRPr lang="en-US" dirty="0"/>
          </a:p>
        </p:txBody>
      </p:sp>
    </p:spTree>
    <p:extLst>
      <p:ext uri="{BB962C8B-B14F-4D97-AF65-F5344CB8AC3E}">
        <p14:creationId xmlns:p14="http://schemas.microsoft.com/office/powerpoint/2010/main" val="3959684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put everything together, let’s use the architecture figure and walk through an example to explain the citation generation process. </a:t>
            </a:r>
          </a:p>
        </p:txBody>
      </p:sp>
      <p:sp>
        <p:nvSpPr>
          <p:cNvPr id="4" name="Slide Number Placeholder 3"/>
          <p:cNvSpPr>
            <a:spLocks noGrp="1"/>
          </p:cNvSpPr>
          <p:nvPr>
            <p:ph type="sldNum" sz="quarter" idx="10"/>
          </p:nvPr>
        </p:nvSpPr>
        <p:spPr/>
        <p:txBody>
          <a:bodyPr/>
          <a:lstStyle/>
          <a:p>
            <a:fld id="{32674CE4-FBD8-4481-AEFB-CA53E599A745}" type="slidenum">
              <a:rPr lang="en-US" smtClean="0"/>
              <a:t>49</a:t>
            </a:fld>
            <a:endParaRPr lang="en-US" dirty="0"/>
          </a:p>
        </p:txBody>
      </p:sp>
    </p:spTree>
    <p:extLst>
      <p:ext uri="{BB962C8B-B14F-4D97-AF65-F5344CB8AC3E}">
        <p14:creationId xmlns:p14="http://schemas.microsoft.com/office/powerpoint/2010/main" val="1627432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 datasets cited as whole</a:t>
            </a:r>
          </a:p>
          <a:p>
            <a:r>
              <a:rPr lang="en-US" sz="1200" kern="1200" dirty="0">
                <a:solidFill>
                  <a:schemeClr val="tx1"/>
                </a:solidFill>
                <a:effectLst/>
                <a:latin typeface="+mn-lt"/>
                <a:ea typeface="+mn-ea"/>
                <a:cs typeface="+mn-cs"/>
              </a:rPr>
              <a:t>We </a:t>
            </a:r>
            <a:r>
              <a:rPr lang="en-US" sz="1200" b="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know how to cite an article, which is well known for decades. Those traditional citations are composed of authors, title, etc., which are used to recognize authors’ work in those publications. So most scientific datasets mimic traditional citations to achieve the same goal, which cite the entire database as a whole.</a:t>
            </a:r>
          </a:p>
          <a:p>
            <a:r>
              <a:rPr lang="en-US" sz="1200" kern="1200" dirty="0">
                <a:solidFill>
                  <a:schemeClr val="tx1"/>
                </a:solidFill>
                <a:effectLst/>
                <a:latin typeface="+mn-lt"/>
                <a:ea typeface="+mn-ea"/>
                <a:cs typeface="+mn-cs"/>
              </a:rPr>
              <a:t>//traditional citations to database: weakness</a:t>
            </a:r>
          </a:p>
          <a:p>
            <a:r>
              <a:rPr lang="en-US" sz="1200" kern="1200" dirty="0">
                <a:solidFill>
                  <a:schemeClr val="tx1"/>
                </a:solidFill>
                <a:effectLst/>
                <a:latin typeface="+mn-lt"/>
                <a:ea typeface="+mn-ea"/>
                <a:cs typeface="+mn-cs"/>
              </a:rPr>
              <a:t>But the traditional citations are not enough for scientific databases, since it only includes the names of PIs and important people, which ignores other contributors who take a lot of effort to upload and curate the database.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citations should depend on user query since data retrieved by different queries might be curated by different people.</a:t>
            </a:r>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1674170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put everything together, let’s use the architecture figure and walk through an example to explain the citation generation process. </a:t>
            </a:r>
          </a:p>
        </p:txBody>
      </p:sp>
      <p:sp>
        <p:nvSpPr>
          <p:cNvPr id="4" name="Slide Number Placeholder 3"/>
          <p:cNvSpPr>
            <a:spLocks noGrp="1"/>
          </p:cNvSpPr>
          <p:nvPr>
            <p:ph type="sldNum" sz="quarter" idx="10"/>
          </p:nvPr>
        </p:nvSpPr>
        <p:spPr/>
        <p:txBody>
          <a:bodyPr/>
          <a:lstStyle/>
          <a:p>
            <a:fld id="{32674CE4-FBD8-4481-AEFB-CA53E599A745}" type="slidenum">
              <a:rPr lang="en-US" smtClean="0"/>
              <a:t>50</a:t>
            </a:fld>
            <a:endParaRPr lang="en-US" dirty="0"/>
          </a:p>
        </p:txBody>
      </p:sp>
    </p:spTree>
    <p:extLst>
      <p:ext uri="{BB962C8B-B14F-4D97-AF65-F5344CB8AC3E}">
        <p14:creationId xmlns:p14="http://schemas.microsoft.com/office/powerpoint/2010/main" val="27111930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can imagine, users don’t want to wait too long for the citations, which means that our system should be an interactive tool. To test the performance, we have done a bunch of experiments on synthetic and realistic cases. This is the performance for realistic queries against IUPHAR database. We test the total execution time for tuple-level approach and schema-level approach and calculate the ratio between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result indicates that the tuple-level approach is only slightly worse than schema-level reasoning although it needs more reasoning steps in the tuple level.</a:t>
            </a:r>
          </a:p>
        </p:txBody>
      </p:sp>
      <p:sp>
        <p:nvSpPr>
          <p:cNvPr id="4" name="Slide Number Placeholder 3"/>
          <p:cNvSpPr>
            <a:spLocks noGrp="1"/>
          </p:cNvSpPr>
          <p:nvPr>
            <p:ph type="sldNum" sz="quarter" idx="10"/>
          </p:nvPr>
        </p:nvSpPr>
        <p:spPr/>
        <p:txBody>
          <a:bodyPr/>
          <a:lstStyle/>
          <a:p>
            <a:fld id="{32674CE4-FBD8-4481-AEFB-CA53E599A745}" type="slidenum">
              <a:rPr lang="en-US" smtClean="0"/>
              <a:t>52</a:t>
            </a:fld>
            <a:endParaRPr lang="en-US" dirty="0"/>
          </a:p>
        </p:txBody>
      </p:sp>
    </p:spTree>
    <p:extLst>
      <p:ext uri="{BB962C8B-B14F-4D97-AF65-F5344CB8AC3E}">
        <p14:creationId xmlns:p14="http://schemas.microsoft.com/office/powerpoint/2010/main" val="20753694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of those realistic queries are very large. For example, Q0 is a join between 3 relations, which generates up to 8000 tuples </a:t>
            </a:r>
          </a:p>
        </p:txBody>
      </p:sp>
      <p:sp>
        <p:nvSpPr>
          <p:cNvPr id="4" name="Slide Number Placeholder 3"/>
          <p:cNvSpPr>
            <a:spLocks noGrp="1"/>
          </p:cNvSpPr>
          <p:nvPr>
            <p:ph type="sldNum" sz="quarter" idx="10"/>
          </p:nvPr>
        </p:nvSpPr>
        <p:spPr/>
        <p:txBody>
          <a:bodyPr/>
          <a:lstStyle/>
          <a:p>
            <a:fld id="{32674CE4-FBD8-4481-AEFB-CA53E599A745}" type="slidenum">
              <a:rPr lang="en-US" smtClean="0"/>
              <a:t>53</a:t>
            </a:fld>
            <a:endParaRPr lang="en-US" dirty="0"/>
          </a:p>
        </p:txBody>
      </p:sp>
    </p:spTree>
    <p:extLst>
      <p:ext uri="{BB962C8B-B14F-4D97-AF65-F5344CB8AC3E}">
        <p14:creationId xmlns:p14="http://schemas.microsoft.com/office/powerpoint/2010/main" val="1561746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How presentation will benefit audience: Adult learners are more interested in a subject if they know how or why it is important to them.</a:t>
            </a:r>
          </a:p>
          <a:p>
            <a:pPr marL="181240" indent="-18124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54</a:t>
            </a:fld>
            <a:endParaRPr lang="en-US" dirty="0"/>
          </a:p>
        </p:txBody>
      </p:sp>
    </p:spTree>
    <p:extLst>
      <p:ext uri="{BB962C8B-B14F-4D97-AF65-F5344CB8AC3E}">
        <p14:creationId xmlns:p14="http://schemas.microsoft.com/office/powerpoint/2010/main" val="36913360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conclude, in this paper, we explore solutions to automating fine-grained citations to general queries</a:t>
            </a:r>
          </a:p>
          <a:p>
            <a:r>
              <a:rPr lang="en-US" sz="1200" kern="1200" dirty="0">
                <a:solidFill>
                  <a:schemeClr val="tx1"/>
                </a:solidFill>
                <a:effectLst/>
                <a:latin typeface="+mn-lt"/>
                <a:ea typeface="+mn-ea"/>
                <a:cs typeface="+mn-cs"/>
              </a:rPr>
              <a:t>In terms of future work, since the annotation in tuple-level approach is similar to provenance, we will explore the connections between data citation and provenance. We will also explore how to enable bibliometrics for data citation and support database versioning.</a:t>
            </a:r>
          </a:p>
        </p:txBody>
      </p:sp>
      <p:sp>
        <p:nvSpPr>
          <p:cNvPr id="4" name="Slide Number Placeholder 3"/>
          <p:cNvSpPr>
            <a:spLocks noGrp="1"/>
          </p:cNvSpPr>
          <p:nvPr>
            <p:ph type="sldNum" sz="quarter" idx="10"/>
          </p:nvPr>
        </p:nvSpPr>
        <p:spPr/>
        <p:txBody>
          <a:bodyPr/>
          <a:lstStyle/>
          <a:p>
            <a:fld id="{32674CE4-FBD8-4481-AEFB-CA53E599A745}" type="slidenum">
              <a:rPr lang="en-US" smtClean="0"/>
              <a:t>55</a:t>
            </a:fld>
            <a:endParaRPr lang="en-US" dirty="0"/>
          </a:p>
        </p:txBody>
      </p:sp>
    </p:spTree>
    <p:extLst>
      <p:ext uri="{BB962C8B-B14F-4D97-AF65-F5344CB8AC3E}">
        <p14:creationId xmlns:p14="http://schemas.microsoft.com/office/powerpoint/2010/main" val="34237685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t>56</a:t>
            </a:fld>
            <a:endParaRPr lang="en-US" dirty="0"/>
          </a:p>
        </p:txBody>
      </p:sp>
    </p:spTree>
    <p:extLst>
      <p:ext uri="{BB962C8B-B14F-4D97-AF65-F5344CB8AC3E}">
        <p14:creationId xmlns:p14="http://schemas.microsoft.com/office/powerpoint/2010/main" val="129161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organizations from digital library have realized the importance of this issue and they provide some guidelines and principles to data citations.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believe that data citation </a:t>
            </a:r>
            <a:r>
              <a:rPr lang="en-US" sz="1200" b="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a computationally important problem and we will justify this point using one typical database, i.e. IUPHAR database.</a:t>
            </a:r>
          </a:p>
        </p:txBody>
      </p:sp>
      <p:sp>
        <p:nvSpPr>
          <p:cNvPr id="4" name="Slide Number Placeholder 3"/>
          <p:cNvSpPr>
            <a:spLocks noGrp="1"/>
          </p:cNvSpPr>
          <p:nvPr>
            <p:ph type="sldNum" sz="quarter" idx="10"/>
          </p:nvPr>
        </p:nvSpPr>
        <p:spPr/>
        <p:txBody>
          <a:bodyPr/>
          <a:lstStyle/>
          <a:p>
            <a:fld id="{88A1ECCF-0126-994F-9373-0BC93A6AB54D}" type="slidenum">
              <a:rPr lang="en-US" smtClean="0"/>
              <a:t>6</a:t>
            </a:fld>
            <a:endParaRPr lang="en-US"/>
          </a:p>
        </p:txBody>
      </p:sp>
    </p:spTree>
    <p:extLst>
      <p:ext uri="{BB962C8B-B14F-4D97-AF65-F5344CB8AC3E}">
        <p14:creationId xmlns:p14="http://schemas.microsoft.com/office/powerpoint/2010/main" val="138428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IUPHAR is the best database for tackling data citation currently.</a:t>
            </a:r>
          </a:p>
          <a:p>
            <a:r>
              <a:rPr lang="en-US" sz="1200" kern="1200" dirty="0">
                <a:solidFill>
                  <a:schemeClr val="tx1"/>
                </a:solidFill>
                <a:effectLst/>
                <a:latin typeface="+mn-lt"/>
                <a:ea typeface="+mn-ea"/>
                <a:cs typeface="+mn-cs"/>
              </a:rPr>
              <a:t>//content in IUPHAR:</a:t>
            </a:r>
          </a:p>
          <a:p>
            <a:r>
              <a:rPr lang="en-US" sz="1200" kern="1200" dirty="0">
                <a:solidFill>
                  <a:schemeClr val="tx1"/>
                </a:solidFill>
                <a:effectLst/>
                <a:latin typeface="+mn-lt"/>
                <a:ea typeface="+mn-ea"/>
                <a:cs typeface="+mn-cs"/>
              </a:rPr>
              <a:t>Which stores information about drug targets in human and medicines that act on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//family and introduction page:</a:t>
            </a:r>
          </a:p>
          <a:p>
            <a:r>
              <a:rPr lang="en-US" sz="1200" kern="1200" dirty="0">
                <a:solidFill>
                  <a:schemeClr val="tx1"/>
                </a:solidFill>
                <a:effectLst/>
                <a:latin typeface="+mn-lt"/>
                <a:ea typeface="+mn-ea"/>
                <a:cs typeface="+mn-cs"/>
              </a:rPr>
              <a:t>The drug targets are arranged into groups called “families” and some families have detailed introduction page, which are contributed by different groups of contributors. So each family page and introduction page need citations to recognize the contributors’ work.</a:t>
            </a:r>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286685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look at a use case in IUPHAR.</a:t>
            </a:r>
          </a:p>
          <a:p>
            <a:r>
              <a:rPr lang="en-US" sz="1200" kern="1200" dirty="0">
                <a:solidFill>
                  <a:schemeClr val="tx1"/>
                </a:solidFill>
                <a:effectLst/>
                <a:latin typeface="+mn-lt"/>
                <a:ea typeface="+mn-ea"/>
                <a:cs typeface="+mn-cs"/>
              </a:rPr>
              <a:t>//landing page</a:t>
            </a:r>
          </a:p>
          <a:p>
            <a:r>
              <a:rPr lang="en-US" sz="1200" kern="1200" dirty="0">
                <a:solidFill>
                  <a:schemeClr val="tx1"/>
                </a:solidFill>
                <a:effectLst/>
                <a:latin typeface="+mn-lt"/>
                <a:ea typeface="+mn-ea"/>
                <a:cs typeface="+mn-cs"/>
              </a:rPr>
              <a:t>This is the landing page of IUPHAR, by which</a:t>
            </a:r>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298537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users can navigate through the database and come to one specific family page called bile-acid receptor. The navigation process is actually a query against this database.</a:t>
            </a:r>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3621985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0" t="-69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38085" y="1380072"/>
            <a:ext cx="7164939" cy="2616199"/>
          </a:xfrm>
        </p:spPr>
        <p:txBody>
          <a:bodyPr anchor="b">
            <a:normAutofit/>
          </a:bodyPr>
          <a:lstStyle>
            <a:lvl1pPr algn="r">
              <a:defRPr sz="4560">
                <a:effectLst/>
              </a:defRPr>
            </a:lvl1pPr>
          </a:lstStyle>
          <a:p>
            <a:r>
              <a:rPr lang="en-US" dirty="0"/>
              <a:t>Click to edit Master title style</a:t>
            </a:r>
          </a:p>
        </p:txBody>
      </p:sp>
      <p:sp>
        <p:nvSpPr>
          <p:cNvPr id="3" name="Subtitle 2"/>
          <p:cNvSpPr>
            <a:spLocks noGrp="1"/>
          </p:cNvSpPr>
          <p:nvPr>
            <p:ph type="subTitle" idx="1"/>
          </p:nvPr>
        </p:nvSpPr>
        <p:spPr>
          <a:xfrm>
            <a:off x="4515379" y="3996267"/>
            <a:ext cx="6987645" cy="1388534"/>
          </a:xfrm>
        </p:spPr>
        <p:txBody>
          <a:bodyPr anchor="t">
            <a:normAutofit/>
          </a:bodyPr>
          <a:lstStyle>
            <a:lvl1pPr marL="0" indent="0" algn="r">
              <a:buNone/>
              <a:defRPr sz="2400">
                <a:solidFill>
                  <a:schemeClr val="tx1"/>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7"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706519" y="5727876"/>
            <a:ext cx="2860015" cy="365125"/>
          </a:xfrm>
          <a:prstGeom prst="rect">
            <a:avLst/>
          </a:prstGeom>
        </p:spPr>
        <p:txBody>
          <a:bodyPr/>
          <a:lstStyle>
            <a:lvl1pPr algn="ctr">
              <a:defRPr sz="1440">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sz="960">
                <a:solidFill>
                  <a:schemeClr val="bg1"/>
                </a:solidFill>
              </a:defRPr>
            </a:lvl1pPr>
          </a:lstStyle>
          <a:p>
            <a:fld id="{05072F42-4DFA-4725-86F9-7594E4AB4EB5}" type="slidenum">
              <a:rPr lang="en-GB" smtClean="0"/>
              <a:pPr/>
              <a:t>‹#›</a:t>
            </a:fld>
            <a:endParaRPr lang="en-GB" dirty="0"/>
          </a:p>
        </p:txBody>
      </p:sp>
      <p:sp>
        <p:nvSpPr>
          <p:cNvPr id="13" name="Rectangle 32"/>
          <p:cNvSpPr>
            <a:spLocks noChangeArrowheads="1"/>
          </p:cNvSpPr>
          <p:nvPr userDrawn="1"/>
        </p:nvSpPr>
        <p:spPr bwMode="auto">
          <a:xfrm>
            <a:off x="6986016" y="6578157"/>
            <a:ext cx="3772348" cy="252412"/>
          </a:xfrm>
          <a:prstGeom prst="rect">
            <a:avLst/>
          </a:prstGeom>
          <a:noFill/>
          <a:ln w="9525">
            <a:noFill/>
            <a:miter lim="800000"/>
            <a:headEnd/>
            <a:tailEnd/>
          </a:ln>
          <a:effectLst/>
        </p:spPr>
        <p:txBody>
          <a:bodyPr anchor="b"/>
          <a:lstStyle/>
          <a:p>
            <a:pPr marL="0" marR="0" indent="0" algn="l" defTabSz="914364" rtl="0" eaLnBrk="1" fontAlgn="base" latinLnBrk="0" hangingPunct="1">
              <a:lnSpc>
                <a:spcPct val="100000"/>
              </a:lnSpc>
              <a:spcBef>
                <a:spcPct val="0"/>
              </a:spcBef>
              <a:spcAft>
                <a:spcPct val="0"/>
              </a:spcAft>
              <a:buClrTx/>
              <a:buSzTx/>
              <a:buFontTx/>
              <a:buNone/>
              <a:tabLst/>
              <a:defRPr/>
            </a:pPr>
            <a:r>
              <a:rPr lang="de-DE" sz="960" dirty="0">
                <a:solidFill>
                  <a:schemeClr val="bg1"/>
                </a:solidFill>
              </a:rPr>
              <a:t>Yinjun Wu, Abdussalam Alawini, Susan B. Davidson, Gianmaria Silvello</a:t>
            </a:r>
            <a:endParaRPr lang="en-GB" sz="960" dirty="0">
              <a:solidFill>
                <a:schemeClr val="bg1"/>
              </a:solidFill>
            </a:endParaRPr>
          </a:p>
        </p:txBody>
      </p:sp>
    </p:spTree>
    <p:extLst>
      <p:ext uri="{BB962C8B-B14F-4D97-AF65-F5344CB8AC3E}">
        <p14:creationId xmlns:p14="http://schemas.microsoft.com/office/powerpoint/2010/main" val="61005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5" y="4732865"/>
            <a:ext cx="10018711" cy="566738"/>
          </a:xfrm>
        </p:spPr>
        <p:txBody>
          <a:bodyPr anchor="b">
            <a:noAutofit/>
          </a:bodyPr>
          <a:lstStyle>
            <a:lvl1pPr algn="ctr">
              <a:defRPr sz="3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887" indent="0">
              <a:buNone/>
              <a:defRPr sz="1200"/>
            </a:lvl2pPr>
            <a:lvl3pPr marL="685772" indent="0">
              <a:buNone/>
              <a:defRPr sz="1200"/>
            </a:lvl3pPr>
            <a:lvl4pPr marL="1028659" indent="0">
              <a:buNone/>
              <a:defRPr sz="1200"/>
            </a:lvl4pPr>
            <a:lvl5pPr marL="1371545" indent="0">
              <a:buNone/>
              <a:defRPr sz="1200"/>
            </a:lvl5pPr>
            <a:lvl6pPr marL="1714432" indent="0">
              <a:buNone/>
              <a:defRPr sz="1200"/>
            </a:lvl6pPr>
            <a:lvl7pPr marL="2057317" indent="0">
              <a:buNone/>
              <a:defRPr sz="1200"/>
            </a:lvl7pPr>
            <a:lvl8pPr marL="2400204" indent="0">
              <a:buNone/>
              <a:defRPr sz="1200"/>
            </a:lvl8pPr>
            <a:lvl9pPr marL="2743091"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484315" y="5299604"/>
            <a:ext cx="10018711" cy="493712"/>
          </a:xfrm>
        </p:spPr>
        <p:txBody>
          <a:bodyPr>
            <a:normAutofit/>
          </a:bodyPr>
          <a:lstStyle>
            <a:lvl1pPr marL="0" indent="0" algn="ctr">
              <a:buNone/>
              <a:defRPr sz="1440"/>
            </a:lvl1pPr>
            <a:lvl2pPr marL="342887" indent="0">
              <a:buNone/>
              <a:defRPr sz="900"/>
            </a:lvl2pPr>
            <a:lvl3pPr marL="685772" indent="0">
              <a:buNone/>
              <a:defRPr sz="750"/>
            </a:lvl3pPr>
            <a:lvl4pPr marL="1028659" indent="0">
              <a:buNone/>
              <a:defRPr sz="674"/>
            </a:lvl4pPr>
            <a:lvl5pPr marL="1371545" indent="0">
              <a:buNone/>
              <a:defRPr sz="674"/>
            </a:lvl5pPr>
            <a:lvl6pPr marL="1714432" indent="0">
              <a:buNone/>
              <a:defRPr sz="674"/>
            </a:lvl6pPr>
            <a:lvl7pPr marL="2057317" indent="0">
              <a:buNone/>
              <a:defRPr sz="674"/>
            </a:lvl7pPr>
            <a:lvl8pPr marL="2400204" indent="0">
              <a:buNone/>
              <a:defRPr sz="674"/>
            </a:lvl8pPr>
            <a:lvl9pPr marL="2743091" indent="0">
              <a:buNone/>
              <a:defRPr sz="674"/>
            </a:lvl9pPr>
          </a:lstStyle>
          <a:p>
            <a:pPr lvl="0"/>
            <a:r>
              <a:rPr lang="en-US"/>
              <a:t>Click to edit Master text styles</a:t>
            </a:r>
          </a:p>
        </p:txBody>
      </p:sp>
      <p:sp>
        <p:nvSpPr>
          <p:cNvPr id="7" name="Slide Number Placeholder 6"/>
          <p:cNvSpPr>
            <a:spLocks noGrp="1"/>
          </p:cNvSpPr>
          <p:nvPr>
            <p:ph type="sldNum" sz="quarter" idx="12"/>
          </p:nvPr>
        </p:nvSpPr>
        <p:spPr>
          <a:xfrm>
            <a:off x="10951859" y="6461386"/>
            <a:ext cx="551167" cy="365125"/>
          </a:xfrm>
        </p:spPr>
        <p:txBody>
          <a:bodyPr/>
          <a:lstStyle/>
          <a:p>
            <a:fld id="{05072F42-4DFA-4725-86F9-7594E4AB4EB5}" type="slidenum">
              <a:rPr lang="en-GB" smtClean="0"/>
              <a:pPr/>
              <a:t>‹#›</a:t>
            </a:fld>
            <a:endParaRPr lang="en-GB"/>
          </a:p>
        </p:txBody>
      </p:sp>
      <p:sp>
        <p:nvSpPr>
          <p:cNvPr id="8" name="Rectangle 7">
            <a:extLst>
              <a:ext uri="{FF2B5EF4-FFF2-40B4-BE49-F238E27FC236}">
                <a16:creationId xmlns:a16="http://schemas.microsoft.com/office/drawing/2014/main" id="{F0B06897-5E31-41FB-88FA-EEEEF8D0FC9C}"/>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5610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7" y="685800"/>
            <a:ext cx="10018711" cy="3048000"/>
          </a:xfrm>
        </p:spPr>
        <p:txBody>
          <a:bodyPr anchor="ctr">
            <a:normAutofit/>
          </a:bodyPr>
          <a:lstStyle>
            <a:lvl1pPr algn="ctr">
              <a:defRPr sz="4320" b="0" cap="none"/>
            </a:lvl1pPr>
          </a:lstStyle>
          <a:p>
            <a:r>
              <a:rPr lang="en-US" dirty="0"/>
              <a:t>Click to edit Master title style</a:t>
            </a:r>
          </a:p>
        </p:txBody>
      </p:sp>
      <p:sp>
        <p:nvSpPr>
          <p:cNvPr id="3" name="Text Placeholder 2"/>
          <p:cNvSpPr>
            <a:spLocks noGrp="1"/>
          </p:cNvSpPr>
          <p:nvPr>
            <p:ph type="body" idx="1"/>
          </p:nvPr>
        </p:nvSpPr>
        <p:spPr>
          <a:xfrm>
            <a:off x="1484316" y="4343400"/>
            <a:ext cx="10018713" cy="1447800"/>
          </a:xfrm>
        </p:spPr>
        <p:txBody>
          <a:bodyPr anchor="ctr">
            <a:normAutofit/>
          </a:bodyPr>
          <a:lstStyle>
            <a:lvl1pPr marL="0" indent="0" algn="ctr">
              <a:buNone/>
              <a:defRPr sz="2400">
                <a:solidFill>
                  <a:schemeClr val="tx1"/>
                </a:solidFill>
              </a:defRPr>
            </a:lvl1pPr>
            <a:lvl2pPr marL="342887" indent="0">
              <a:buNone/>
              <a:defRPr sz="1350">
                <a:solidFill>
                  <a:schemeClr val="tx1">
                    <a:tint val="75000"/>
                  </a:schemeClr>
                </a:solidFill>
              </a:defRPr>
            </a:lvl2pPr>
            <a:lvl3pPr marL="685772" indent="0">
              <a:buNone/>
              <a:defRPr sz="1200">
                <a:solidFill>
                  <a:schemeClr val="tx1">
                    <a:tint val="75000"/>
                  </a:schemeClr>
                </a:solidFill>
              </a:defRPr>
            </a:lvl3pPr>
            <a:lvl4pPr marL="1028659" indent="0">
              <a:buNone/>
              <a:defRPr sz="1050">
                <a:solidFill>
                  <a:schemeClr val="tx1">
                    <a:tint val="75000"/>
                  </a:schemeClr>
                </a:solidFill>
              </a:defRPr>
            </a:lvl4pPr>
            <a:lvl5pPr marL="1371545" indent="0">
              <a:buNone/>
              <a:defRPr sz="1050">
                <a:solidFill>
                  <a:schemeClr val="tx1">
                    <a:tint val="75000"/>
                  </a:schemeClr>
                </a:solidFill>
              </a:defRPr>
            </a:lvl5pPr>
            <a:lvl6pPr marL="1714432" indent="0">
              <a:buNone/>
              <a:defRPr sz="1050">
                <a:solidFill>
                  <a:schemeClr val="tx1">
                    <a:tint val="75000"/>
                  </a:schemeClr>
                </a:solidFill>
              </a:defRPr>
            </a:lvl6pPr>
            <a:lvl7pPr marL="2057317" indent="0">
              <a:buNone/>
              <a:defRPr sz="1050">
                <a:solidFill>
                  <a:schemeClr val="tx1">
                    <a:tint val="75000"/>
                  </a:schemeClr>
                </a:solidFill>
              </a:defRPr>
            </a:lvl7pPr>
            <a:lvl8pPr marL="2400204" indent="0">
              <a:buNone/>
              <a:defRPr sz="1050">
                <a:solidFill>
                  <a:schemeClr val="tx1">
                    <a:tint val="75000"/>
                  </a:schemeClr>
                </a:solidFill>
              </a:defRPr>
            </a:lvl8pPr>
            <a:lvl9pPr marL="2743091"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0951861" y="6464290"/>
            <a:ext cx="551167" cy="365125"/>
          </a:xfrm>
        </p:spPr>
        <p:txBody>
          <a:bodyPr/>
          <a:lstStyle/>
          <a:p>
            <a:fld id="{05072F42-4DFA-4725-86F9-7594E4AB4EB5}" type="slidenum">
              <a:rPr lang="en-GB" smtClean="0"/>
              <a:pPr/>
              <a:t>‹#›</a:t>
            </a:fld>
            <a:endParaRPr lang="en-GB"/>
          </a:p>
        </p:txBody>
      </p:sp>
      <p:sp>
        <p:nvSpPr>
          <p:cNvPr id="7" name="Rectangle 6">
            <a:extLst>
              <a:ext uri="{FF2B5EF4-FFF2-40B4-BE49-F238E27FC236}">
                <a16:creationId xmlns:a16="http://schemas.microsoft.com/office/drawing/2014/main" id="{2A2EFB6F-CAE4-428B-94D5-61ABA578E40A}"/>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81849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2208215" y="685802"/>
            <a:ext cx="8990012" cy="2743199"/>
          </a:xfrm>
        </p:spPr>
        <p:txBody>
          <a:bodyPr anchor="ctr">
            <a:normAutofit/>
          </a:bodyPr>
          <a:lstStyle>
            <a:lvl1pPr algn="ctr">
              <a:defRPr sz="432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5" y="3428999"/>
            <a:ext cx="8532815" cy="381000"/>
          </a:xfrm>
        </p:spPr>
        <p:txBody>
          <a:bodyPr anchor="ctr">
            <a:noAutofit/>
          </a:bodyPr>
          <a:lstStyle>
            <a:lvl1pPr marL="0" indent="0">
              <a:buFontTx/>
              <a:buNone/>
              <a:defRPr sz="2160"/>
            </a:lvl1pPr>
            <a:lvl2pPr marL="342887" indent="0">
              <a:buFontTx/>
              <a:buNone/>
              <a:defRPr/>
            </a:lvl2pPr>
            <a:lvl3pPr marL="685772" indent="0">
              <a:buFontTx/>
              <a:buNone/>
              <a:defRPr/>
            </a:lvl3pPr>
            <a:lvl4pPr marL="1028659" indent="0">
              <a:buFontTx/>
              <a:buNone/>
              <a:defRPr/>
            </a:lvl4pPr>
            <a:lvl5pPr marL="1371545"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5" y="4343400"/>
            <a:ext cx="10018711" cy="1447800"/>
          </a:xfrm>
        </p:spPr>
        <p:txBody>
          <a:bodyPr anchor="ctr">
            <a:normAutofit/>
          </a:bodyPr>
          <a:lstStyle>
            <a:lvl1pPr marL="0" indent="0" algn="ctr">
              <a:buNone/>
              <a:defRPr sz="2400">
                <a:solidFill>
                  <a:schemeClr val="tx1"/>
                </a:solidFill>
              </a:defRPr>
            </a:lvl1pPr>
            <a:lvl2pPr marL="342887" indent="0">
              <a:buNone/>
              <a:defRPr sz="1350">
                <a:solidFill>
                  <a:schemeClr val="tx1">
                    <a:tint val="75000"/>
                  </a:schemeClr>
                </a:solidFill>
              </a:defRPr>
            </a:lvl2pPr>
            <a:lvl3pPr marL="685772" indent="0">
              <a:buNone/>
              <a:defRPr sz="1200">
                <a:solidFill>
                  <a:schemeClr val="tx1">
                    <a:tint val="75000"/>
                  </a:schemeClr>
                </a:solidFill>
              </a:defRPr>
            </a:lvl3pPr>
            <a:lvl4pPr marL="1028659" indent="0">
              <a:buNone/>
              <a:defRPr sz="1050">
                <a:solidFill>
                  <a:schemeClr val="tx1">
                    <a:tint val="75000"/>
                  </a:schemeClr>
                </a:solidFill>
              </a:defRPr>
            </a:lvl4pPr>
            <a:lvl5pPr marL="1371545" indent="0">
              <a:buNone/>
              <a:defRPr sz="1050">
                <a:solidFill>
                  <a:schemeClr val="tx1">
                    <a:tint val="75000"/>
                  </a:schemeClr>
                </a:solidFill>
              </a:defRPr>
            </a:lvl5pPr>
            <a:lvl6pPr marL="1714432" indent="0">
              <a:buNone/>
              <a:defRPr sz="1050">
                <a:solidFill>
                  <a:schemeClr val="tx1">
                    <a:tint val="75000"/>
                  </a:schemeClr>
                </a:solidFill>
              </a:defRPr>
            </a:lvl6pPr>
            <a:lvl7pPr marL="2057317" indent="0">
              <a:buNone/>
              <a:defRPr sz="1050">
                <a:solidFill>
                  <a:schemeClr val="tx1">
                    <a:tint val="75000"/>
                  </a:schemeClr>
                </a:solidFill>
              </a:defRPr>
            </a:lvl7pPr>
            <a:lvl8pPr marL="2400204" indent="0">
              <a:buNone/>
              <a:defRPr sz="1050">
                <a:solidFill>
                  <a:schemeClr val="tx1">
                    <a:tint val="75000"/>
                  </a:schemeClr>
                </a:solidFill>
              </a:defRPr>
            </a:lvl8pPr>
            <a:lvl9pPr marL="2743091"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0951858" y="6464290"/>
            <a:ext cx="551167" cy="365125"/>
          </a:xfrm>
        </p:spPr>
        <p:txBody>
          <a:bodyPr/>
          <a:lstStyle/>
          <a:p>
            <a:fld id="{05072F42-4DFA-4725-86F9-7594E4AB4EB5}" type="slidenum">
              <a:rPr lang="en-GB" smtClean="0"/>
              <a:pPr/>
              <a:t>‹#›</a:t>
            </a:fld>
            <a:endParaRPr lang="en-GB"/>
          </a:p>
        </p:txBody>
      </p:sp>
      <p:sp>
        <p:nvSpPr>
          <p:cNvPr id="11" name="Rectangle 10">
            <a:extLst>
              <a:ext uri="{FF2B5EF4-FFF2-40B4-BE49-F238E27FC236}">
                <a16:creationId xmlns:a16="http://schemas.microsoft.com/office/drawing/2014/main" id="{1FCB141F-3FB6-4003-A4A3-EEA55A7010BC}"/>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2915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4320" b="0" cap="none"/>
            </a:lvl1pPr>
          </a:lstStyle>
          <a:p>
            <a:r>
              <a:rPr lang="en-US"/>
              <a:t>Click to edit Master title style</a:t>
            </a:r>
            <a:endParaRPr lang="en-US" dirty="0"/>
          </a:p>
        </p:txBody>
      </p:sp>
      <p:sp>
        <p:nvSpPr>
          <p:cNvPr id="3" name="Text Placeholder 2"/>
          <p:cNvSpPr>
            <a:spLocks noGrp="1"/>
          </p:cNvSpPr>
          <p:nvPr>
            <p:ph type="body" idx="1"/>
          </p:nvPr>
        </p:nvSpPr>
        <p:spPr>
          <a:xfrm>
            <a:off x="1484315" y="4777381"/>
            <a:ext cx="10018711" cy="860400"/>
          </a:xfrm>
        </p:spPr>
        <p:txBody>
          <a:bodyPr anchor="t">
            <a:normAutofit/>
          </a:bodyPr>
          <a:lstStyle>
            <a:lvl1pPr marL="0" indent="0" algn="r">
              <a:buNone/>
              <a:defRPr sz="2400">
                <a:solidFill>
                  <a:schemeClr val="tx1"/>
                </a:solidFill>
              </a:defRPr>
            </a:lvl1pPr>
            <a:lvl2pPr marL="342887" indent="0">
              <a:buNone/>
              <a:defRPr sz="1350">
                <a:solidFill>
                  <a:schemeClr val="tx1">
                    <a:tint val="75000"/>
                  </a:schemeClr>
                </a:solidFill>
              </a:defRPr>
            </a:lvl2pPr>
            <a:lvl3pPr marL="685772" indent="0">
              <a:buNone/>
              <a:defRPr sz="1200">
                <a:solidFill>
                  <a:schemeClr val="tx1">
                    <a:tint val="75000"/>
                  </a:schemeClr>
                </a:solidFill>
              </a:defRPr>
            </a:lvl3pPr>
            <a:lvl4pPr marL="1028659" indent="0">
              <a:buNone/>
              <a:defRPr sz="1050">
                <a:solidFill>
                  <a:schemeClr val="tx1">
                    <a:tint val="75000"/>
                  </a:schemeClr>
                </a:solidFill>
              </a:defRPr>
            </a:lvl4pPr>
            <a:lvl5pPr marL="1371545" indent="0">
              <a:buNone/>
              <a:defRPr sz="1050">
                <a:solidFill>
                  <a:schemeClr val="tx1">
                    <a:tint val="75000"/>
                  </a:schemeClr>
                </a:solidFill>
              </a:defRPr>
            </a:lvl5pPr>
            <a:lvl6pPr marL="1714432" indent="0">
              <a:buNone/>
              <a:defRPr sz="1050">
                <a:solidFill>
                  <a:schemeClr val="tx1">
                    <a:tint val="75000"/>
                  </a:schemeClr>
                </a:solidFill>
              </a:defRPr>
            </a:lvl6pPr>
            <a:lvl7pPr marL="2057317" indent="0">
              <a:buNone/>
              <a:defRPr sz="1050">
                <a:solidFill>
                  <a:schemeClr val="tx1">
                    <a:tint val="75000"/>
                  </a:schemeClr>
                </a:solidFill>
              </a:defRPr>
            </a:lvl7pPr>
            <a:lvl8pPr marL="2400204" indent="0">
              <a:buNone/>
              <a:defRPr sz="1050">
                <a:solidFill>
                  <a:schemeClr val="tx1">
                    <a:tint val="75000"/>
                  </a:schemeClr>
                </a:solidFill>
              </a:defRPr>
            </a:lvl8pPr>
            <a:lvl9pPr marL="2743091"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0951855" y="6466283"/>
            <a:ext cx="551167" cy="365125"/>
          </a:xfrm>
        </p:spPr>
        <p:txBody>
          <a:bodyPr/>
          <a:lstStyle/>
          <a:p>
            <a:fld id="{05072F42-4DFA-4725-86F9-7594E4AB4EB5}" type="slidenum">
              <a:rPr lang="en-GB" smtClean="0"/>
              <a:pPr/>
              <a:t>‹#›</a:t>
            </a:fld>
            <a:endParaRPr lang="en-GB"/>
          </a:p>
        </p:txBody>
      </p:sp>
      <p:sp>
        <p:nvSpPr>
          <p:cNvPr id="7" name="Rectangle 6">
            <a:extLst>
              <a:ext uri="{FF2B5EF4-FFF2-40B4-BE49-F238E27FC236}">
                <a16:creationId xmlns:a16="http://schemas.microsoft.com/office/drawing/2014/main" id="{D7A3A79D-BBE6-4DA9-B875-35D2FC22E928}"/>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94031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2208215" y="685802"/>
            <a:ext cx="8990012" cy="2743199"/>
          </a:xfrm>
        </p:spPr>
        <p:txBody>
          <a:bodyPr anchor="ctr">
            <a:normAutofit/>
          </a:bodyPr>
          <a:lstStyle>
            <a:lvl1pPr algn="ctr">
              <a:defRPr sz="432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7" y="3886200"/>
            <a:ext cx="10018711" cy="889000"/>
          </a:xfrm>
        </p:spPr>
        <p:txBody>
          <a:bodyPr vert="horz" lIns="91440" tIns="45720" rIns="91440" bIns="45720" rtlCol="0" anchor="b">
            <a:normAutofit/>
          </a:bodyPr>
          <a:lstStyle>
            <a:lvl1pPr algn="r">
              <a:buNone/>
              <a:defRPr lang="en-US" sz="288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5" y="4775200"/>
            <a:ext cx="10018711" cy="1016000"/>
          </a:xfrm>
        </p:spPr>
        <p:txBody>
          <a:bodyPr anchor="t">
            <a:normAutofit/>
          </a:bodyPr>
          <a:lstStyle>
            <a:lvl1pPr marL="0" indent="0" algn="r">
              <a:buNone/>
              <a:defRPr sz="2160">
                <a:solidFill>
                  <a:schemeClr val="tx1"/>
                </a:solidFill>
              </a:defRPr>
            </a:lvl1pPr>
            <a:lvl2pPr marL="342887" indent="0">
              <a:buNone/>
              <a:defRPr sz="1350">
                <a:solidFill>
                  <a:schemeClr val="tx1">
                    <a:tint val="75000"/>
                  </a:schemeClr>
                </a:solidFill>
              </a:defRPr>
            </a:lvl2pPr>
            <a:lvl3pPr marL="685772" indent="0">
              <a:buNone/>
              <a:defRPr sz="1200">
                <a:solidFill>
                  <a:schemeClr val="tx1">
                    <a:tint val="75000"/>
                  </a:schemeClr>
                </a:solidFill>
              </a:defRPr>
            </a:lvl3pPr>
            <a:lvl4pPr marL="1028659" indent="0">
              <a:buNone/>
              <a:defRPr sz="1050">
                <a:solidFill>
                  <a:schemeClr val="tx1">
                    <a:tint val="75000"/>
                  </a:schemeClr>
                </a:solidFill>
              </a:defRPr>
            </a:lvl4pPr>
            <a:lvl5pPr marL="1371545" indent="0">
              <a:buNone/>
              <a:defRPr sz="1050">
                <a:solidFill>
                  <a:schemeClr val="tx1">
                    <a:tint val="75000"/>
                  </a:schemeClr>
                </a:solidFill>
              </a:defRPr>
            </a:lvl5pPr>
            <a:lvl6pPr marL="1714432" indent="0">
              <a:buNone/>
              <a:defRPr sz="1050">
                <a:solidFill>
                  <a:schemeClr val="tx1">
                    <a:tint val="75000"/>
                  </a:schemeClr>
                </a:solidFill>
              </a:defRPr>
            </a:lvl6pPr>
            <a:lvl7pPr marL="2057317" indent="0">
              <a:buNone/>
              <a:defRPr sz="1050">
                <a:solidFill>
                  <a:schemeClr val="tx1">
                    <a:tint val="75000"/>
                  </a:schemeClr>
                </a:solidFill>
              </a:defRPr>
            </a:lvl7pPr>
            <a:lvl8pPr marL="2400204" indent="0">
              <a:buNone/>
              <a:defRPr sz="1050">
                <a:solidFill>
                  <a:schemeClr val="tx1">
                    <a:tint val="75000"/>
                  </a:schemeClr>
                </a:solidFill>
              </a:defRPr>
            </a:lvl8pPr>
            <a:lvl9pPr marL="2743091"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0951704" y="6466283"/>
            <a:ext cx="551167" cy="365125"/>
          </a:xfrm>
        </p:spPr>
        <p:txBody>
          <a:bodyPr/>
          <a:lstStyle/>
          <a:p>
            <a:fld id="{05072F42-4DFA-4725-86F9-7594E4AB4EB5}" type="slidenum">
              <a:rPr lang="en-GB" smtClean="0"/>
              <a:pPr/>
              <a:t>‹#›</a:t>
            </a:fld>
            <a:endParaRPr lang="en-GB"/>
          </a:p>
        </p:txBody>
      </p:sp>
      <p:sp>
        <p:nvSpPr>
          <p:cNvPr id="11" name="Rectangle 10">
            <a:extLst>
              <a:ext uri="{FF2B5EF4-FFF2-40B4-BE49-F238E27FC236}">
                <a16:creationId xmlns:a16="http://schemas.microsoft.com/office/drawing/2014/main" id="{9993698B-B6C1-4EA7-A852-C6723164C1E9}"/>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3459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4"/>
            <a:ext cx="10018712" cy="2727325"/>
          </a:xfrm>
        </p:spPr>
        <p:txBody>
          <a:bodyPr vert="horz" lIns="91440" tIns="45720" rIns="91440" bIns="45720" rtlCol="0" anchor="ctr">
            <a:normAutofit/>
          </a:bodyPr>
          <a:lstStyle>
            <a:lvl1pPr>
              <a:defRPr lang="en-US" sz="5280" b="0" dirty="0"/>
            </a:lvl1pPr>
          </a:lstStyle>
          <a:p>
            <a:pPr marL="0" lvl="0"/>
            <a:r>
              <a:rPr lang="en-US" dirty="0"/>
              <a:t>Click to edit Master title style</a:t>
            </a:r>
          </a:p>
        </p:txBody>
      </p:sp>
      <p:sp>
        <p:nvSpPr>
          <p:cNvPr id="10" name="Text Placeholder 9"/>
          <p:cNvSpPr>
            <a:spLocks noGrp="1"/>
          </p:cNvSpPr>
          <p:nvPr>
            <p:ph type="body" sz="quarter" idx="13"/>
          </p:nvPr>
        </p:nvSpPr>
        <p:spPr>
          <a:xfrm>
            <a:off x="1484316" y="3505200"/>
            <a:ext cx="10018713" cy="838200"/>
          </a:xfrm>
        </p:spPr>
        <p:txBody>
          <a:bodyPr vert="horz" lIns="91440" tIns="45720" rIns="91440" bIns="45720" rtlCol="0" anchor="b">
            <a:normAutofit/>
          </a:bodyPr>
          <a:lstStyle>
            <a:lvl1pPr>
              <a:buNone/>
              <a:defRPr lang="en-US" sz="288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6" y="4343400"/>
            <a:ext cx="10018713" cy="1447800"/>
          </a:xfrm>
        </p:spPr>
        <p:txBody>
          <a:bodyPr anchor="t">
            <a:normAutofit/>
          </a:bodyPr>
          <a:lstStyle>
            <a:lvl1pPr marL="0" indent="0" algn="l">
              <a:buNone/>
              <a:defRPr sz="1920">
                <a:solidFill>
                  <a:schemeClr val="tx1"/>
                </a:solidFill>
              </a:defRPr>
            </a:lvl1pPr>
            <a:lvl2pPr marL="342887" indent="0">
              <a:buNone/>
              <a:defRPr sz="1350">
                <a:solidFill>
                  <a:schemeClr val="tx1">
                    <a:tint val="75000"/>
                  </a:schemeClr>
                </a:solidFill>
              </a:defRPr>
            </a:lvl2pPr>
            <a:lvl3pPr marL="685772" indent="0">
              <a:buNone/>
              <a:defRPr sz="1200">
                <a:solidFill>
                  <a:schemeClr val="tx1">
                    <a:tint val="75000"/>
                  </a:schemeClr>
                </a:solidFill>
              </a:defRPr>
            </a:lvl3pPr>
            <a:lvl4pPr marL="1028659" indent="0">
              <a:buNone/>
              <a:defRPr sz="1050">
                <a:solidFill>
                  <a:schemeClr val="tx1">
                    <a:tint val="75000"/>
                  </a:schemeClr>
                </a:solidFill>
              </a:defRPr>
            </a:lvl4pPr>
            <a:lvl5pPr marL="1371545" indent="0">
              <a:buNone/>
              <a:defRPr sz="1050">
                <a:solidFill>
                  <a:schemeClr val="tx1">
                    <a:tint val="75000"/>
                  </a:schemeClr>
                </a:solidFill>
              </a:defRPr>
            </a:lvl5pPr>
            <a:lvl6pPr marL="1714432" indent="0">
              <a:buNone/>
              <a:defRPr sz="1050">
                <a:solidFill>
                  <a:schemeClr val="tx1">
                    <a:tint val="75000"/>
                  </a:schemeClr>
                </a:solidFill>
              </a:defRPr>
            </a:lvl6pPr>
            <a:lvl7pPr marL="2057317" indent="0">
              <a:buNone/>
              <a:defRPr sz="1050">
                <a:solidFill>
                  <a:schemeClr val="tx1">
                    <a:tint val="75000"/>
                  </a:schemeClr>
                </a:solidFill>
              </a:defRPr>
            </a:lvl7pPr>
            <a:lvl8pPr marL="2400204" indent="0">
              <a:buNone/>
              <a:defRPr sz="1050">
                <a:solidFill>
                  <a:schemeClr val="tx1">
                    <a:tint val="75000"/>
                  </a:schemeClr>
                </a:solidFill>
              </a:defRPr>
            </a:lvl8pPr>
            <a:lvl9pPr marL="2743091"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0951858" y="6466283"/>
            <a:ext cx="551167" cy="365125"/>
          </a:xfrm>
        </p:spPr>
        <p:txBody>
          <a:bodyPr/>
          <a:lstStyle/>
          <a:p>
            <a:fld id="{05072F42-4DFA-4725-86F9-7594E4AB4EB5}" type="slidenum">
              <a:rPr lang="en-GB" smtClean="0"/>
              <a:pPr/>
              <a:t>‹#›</a:t>
            </a:fld>
            <a:endParaRPr lang="en-GB"/>
          </a:p>
        </p:txBody>
      </p:sp>
      <p:sp>
        <p:nvSpPr>
          <p:cNvPr id="8" name="Rectangle 7">
            <a:extLst>
              <a:ext uri="{FF2B5EF4-FFF2-40B4-BE49-F238E27FC236}">
                <a16:creationId xmlns:a16="http://schemas.microsoft.com/office/drawing/2014/main" id="{A4E58CDE-3142-475D-8566-4AEFB0261214}"/>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60312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951859" y="6461386"/>
            <a:ext cx="551167" cy="365125"/>
          </a:xfrm>
        </p:spPr>
        <p:txBody>
          <a:bodyPr/>
          <a:lstStyle/>
          <a:p>
            <a:fld id="{05072F42-4DFA-4725-86F9-7594E4AB4EB5}" type="slidenum">
              <a:rPr lang="en-GB" smtClean="0"/>
              <a:pPr/>
              <a:t>‹#›</a:t>
            </a:fld>
            <a:endParaRPr lang="en-GB"/>
          </a:p>
        </p:txBody>
      </p:sp>
      <p:sp>
        <p:nvSpPr>
          <p:cNvPr id="7" name="Rectangle 6">
            <a:extLst>
              <a:ext uri="{FF2B5EF4-FFF2-40B4-BE49-F238E27FC236}">
                <a16:creationId xmlns:a16="http://schemas.microsoft.com/office/drawing/2014/main" id="{3B25A43C-948B-494B-AB9E-7B09C7174DDE}"/>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6587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60"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5" y="685800"/>
            <a:ext cx="801974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0951861" y="6466283"/>
            <a:ext cx="551167" cy="365125"/>
          </a:xfrm>
        </p:spPr>
        <p:txBody>
          <a:bodyPr/>
          <a:lstStyle/>
          <a:p>
            <a:fld id="{05072F42-4DFA-4725-86F9-7594E4AB4EB5}" type="slidenum">
              <a:rPr lang="en-GB" smtClean="0"/>
              <a:pPr/>
              <a:t>‹#›</a:t>
            </a:fld>
            <a:endParaRPr lang="en-GB"/>
          </a:p>
        </p:txBody>
      </p:sp>
      <p:sp>
        <p:nvSpPr>
          <p:cNvPr id="7" name="Rectangle 6">
            <a:extLst>
              <a:ext uri="{FF2B5EF4-FFF2-40B4-BE49-F238E27FC236}">
                <a16:creationId xmlns:a16="http://schemas.microsoft.com/office/drawing/2014/main" id="{9DE68ECC-D6E3-4250-BAE6-F116F1E80BDB}"/>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14875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572687" y="1990726"/>
            <a:ext cx="10390716" cy="990600"/>
          </a:xfrm>
        </p:spPr>
        <p:txBody>
          <a:bodyPr/>
          <a:lstStyle>
            <a:lvl1pPr>
              <a:defRPr sz="4000"/>
            </a:lvl1pPr>
          </a:lstStyle>
          <a:p>
            <a:r>
              <a:rPr lang="en-US"/>
              <a:t>Click to edit Master title style</a:t>
            </a:r>
          </a:p>
        </p:txBody>
      </p:sp>
      <p:sp>
        <p:nvSpPr>
          <p:cNvPr id="3" name="Slide Number Placeholder 2"/>
          <p:cNvSpPr>
            <a:spLocks noGrp="1"/>
          </p:cNvSpPr>
          <p:nvPr>
            <p:ph type="sldNum" sz="quarter" idx="10"/>
          </p:nvPr>
        </p:nvSpPr>
        <p:spPr>
          <a:xfrm>
            <a:off x="10951861" y="6466283"/>
            <a:ext cx="551167" cy="365125"/>
          </a:xfrm>
        </p:spPr>
        <p:txBody>
          <a:bodyPr/>
          <a:lstStyle/>
          <a:p>
            <a:fld id="{05072F42-4DFA-4725-86F9-7594E4AB4EB5}" type="slidenum">
              <a:rPr lang="en-GB" smtClean="0"/>
              <a:pPr/>
              <a:t>‹#›</a:t>
            </a:fld>
            <a:endParaRPr lang="en-GB"/>
          </a:p>
        </p:txBody>
      </p:sp>
      <p:sp>
        <p:nvSpPr>
          <p:cNvPr id="8" name="Rectangle 13"/>
          <p:cNvSpPr>
            <a:spLocks noGrp="1" noChangeArrowheads="1"/>
          </p:cNvSpPr>
          <p:nvPr>
            <p:ph type="subTitle" idx="1"/>
          </p:nvPr>
        </p:nvSpPr>
        <p:spPr>
          <a:xfrm>
            <a:off x="1818217" y="3944938"/>
            <a:ext cx="8534400" cy="1752600"/>
          </a:xfrm>
        </p:spPr>
        <p:txBody>
          <a:bodyPr/>
          <a:lstStyle>
            <a:lvl1pPr marL="0" indent="0" algn="ctr">
              <a:buFont typeface="Wingdings" pitchFamily="2" charset="2"/>
              <a:buNone/>
              <a:defRPr/>
            </a:lvl1pPr>
          </a:lstStyle>
          <a:p>
            <a:r>
              <a:rPr lang="en-GB"/>
              <a:t>Click to edit Master subtitle style</a:t>
            </a:r>
          </a:p>
        </p:txBody>
      </p:sp>
      <p:sp>
        <p:nvSpPr>
          <p:cNvPr id="10" name="Rectangle 11"/>
          <p:cNvSpPr>
            <a:spLocks noChangeArrowheads="1"/>
          </p:cNvSpPr>
          <p:nvPr userDrawn="1"/>
        </p:nvSpPr>
        <p:spPr bwMode="auto">
          <a:xfrm flipV="1">
            <a:off x="268817" y="3011488"/>
            <a:ext cx="11590867" cy="55562"/>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sz="2000"/>
          </a:p>
        </p:txBody>
      </p:sp>
      <p:sp>
        <p:nvSpPr>
          <p:cNvPr id="12" name="Rectangle 32"/>
          <p:cNvSpPr>
            <a:spLocks noChangeArrowheads="1"/>
          </p:cNvSpPr>
          <p:nvPr userDrawn="1"/>
        </p:nvSpPr>
        <p:spPr bwMode="auto">
          <a:xfrm>
            <a:off x="2" y="6605589"/>
            <a:ext cx="3772348" cy="252412"/>
          </a:xfrm>
          <a:prstGeom prst="rect">
            <a:avLst/>
          </a:prstGeom>
          <a:noFill/>
          <a:ln w="9525">
            <a:noFill/>
            <a:miter lim="800000"/>
            <a:headEnd/>
            <a:tailEnd/>
          </a:ln>
          <a:effectLst/>
        </p:spPr>
        <p:txBody>
          <a:bodyPr anchor="b"/>
          <a:lstStyle/>
          <a:p>
            <a:pPr marL="0" marR="0" indent="0" algn="l" defTabSz="914364" rtl="0" eaLnBrk="1" fontAlgn="base" latinLnBrk="0" hangingPunct="1">
              <a:lnSpc>
                <a:spcPct val="100000"/>
              </a:lnSpc>
              <a:spcBef>
                <a:spcPct val="0"/>
              </a:spcBef>
              <a:spcAft>
                <a:spcPct val="0"/>
              </a:spcAft>
              <a:buClrTx/>
              <a:buSzTx/>
              <a:buFontTx/>
              <a:buNone/>
              <a:tabLst/>
              <a:defRPr/>
            </a:pPr>
            <a:r>
              <a:rPr lang="de-DE" sz="900"/>
              <a:t>© 2013 A. Haeberlen,</a:t>
            </a:r>
            <a:r>
              <a:rPr lang="de-DE" sz="900" baseline="0"/>
              <a:t> Z. Ives</a:t>
            </a:r>
            <a:endParaRPr lang="en-GB" sz="900"/>
          </a:p>
        </p:txBody>
      </p:sp>
      <p:grpSp>
        <p:nvGrpSpPr>
          <p:cNvPr id="13" name="Group 12"/>
          <p:cNvGrpSpPr/>
          <p:nvPr userDrawn="1"/>
        </p:nvGrpSpPr>
        <p:grpSpPr>
          <a:xfrm>
            <a:off x="135468" y="1"/>
            <a:ext cx="2020435" cy="6858001"/>
            <a:chOff x="1320800" y="0"/>
            <a:chExt cx="2436813" cy="6858001"/>
          </a:xfrm>
        </p:grpSpPr>
        <p:sp>
          <p:nvSpPr>
            <p:cNvPr id="14"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20" name="Picture 19" descr="Penn shield.gif"/>
          <p:cNvPicPr>
            <a:picLocks noChangeAspect="1"/>
          </p:cNvPicPr>
          <p:nvPr userDrawn="1"/>
        </p:nvPicPr>
        <p:blipFill>
          <a:blip r:embed="rId2" cstate="print"/>
          <a:stretch>
            <a:fillRect/>
          </a:stretch>
        </p:blipFill>
        <p:spPr>
          <a:xfrm>
            <a:off x="389604" y="157609"/>
            <a:ext cx="878809" cy="926290"/>
          </a:xfrm>
          <a:prstGeom prst="rect">
            <a:avLst/>
          </a:prstGeom>
        </p:spPr>
      </p:pic>
      <p:sp>
        <p:nvSpPr>
          <p:cNvPr id="21" name="Rectangle 20">
            <a:extLst>
              <a:ext uri="{FF2B5EF4-FFF2-40B4-BE49-F238E27FC236}">
                <a16:creationId xmlns:a16="http://schemas.microsoft.com/office/drawing/2014/main" id="{706F7BA6-96B1-4674-80CE-139E058CFA62}"/>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9002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4" y="191686"/>
            <a:ext cx="10018713" cy="1307706"/>
          </a:xfrm>
        </p:spPr>
        <p:txBody>
          <a:bodyPr/>
          <a:lstStyle/>
          <a:p>
            <a:r>
              <a:rPr lang="en-US"/>
              <a:t>Click to edit Master title style</a:t>
            </a:r>
            <a:endParaRPr lang="en-US" dirty="0"/>
          </a:p>
        </p:txBody>
      </p:sp>
      <p:sp>
        <p:nvSpPr>
          <p:cNvPr id="3" name="Content Placeholder 2"/>
          <p:cNvSpPr>
            <a:spLocks noGrp="1"/>
          </p:cNvSpPr>
          <p:nvPr>
            <p:ph idx="1"/>
          </p:nvPr>
        </p:nvSpPr>
        <p:spPr>
          <a:xfrm>
            <a:off x="1484314" y="1749291"/>
            <a:ext cx="10018713" cy="4515205"/>
          </a:xfrm>
        </p:spPr>
        <p:txBody>
          <a:bodyPr anchor="ctr">
            <a:normAutofit/>
          </a:bodyPr>
          <a:lstStyle>
            <a:lvl1pPr>
              <a:defRPr sz="2100"/>
            </a:lvl1pPr>
            <a:lvl2pPr>
              <a:defRPr sz="1800"/>
            </a:lvl2pPr>
            <a:lvl3pPr>
              <a:defRPr sz="1500"/>
            </a:lvl3pPr>
            <a:lvl4pPr>
              <a:defRPr sz="135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951861" y="6466283"/>
            <a:ext cx="551167" cy="365125"/>
          </a:xfrm>
        </p:spPr>
        <p:txBody>
          <a:bodyPr/>
          <a:lstStyle/>
          <a:p>
            <a:fld id="{05072F42-4DFA-4725-86F9-7594E4AB4EB5}" type="slidenum">
              <a:rPr lang="en-GB" smtClean="0"/>
              <a:pPr/>
              <a:t>‹#›</a:t>
            </a:fld>
            <a:endParaRPr lang="en-GB"/>
          </a:p>
        </p:txBody>
      </p:sp>
      <p:sp>
        <p:nvSpPr>
          <p:cNvPr id="8" name="Rectangle 7">
            <a:extLst>
              <a:ext uri="{FF2B5EF4-FFF2-40B4-BE49-F238E27FC236}">
                <a16:creationId xmlns:a16="http://schemas.microsoft.com/office/drawing/2014/main" id="{490F1C6B-E45F-4F8E-ADC9-4A4ADC066153}"/>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8227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1" y="2666999"/>
            <a:ext cx="8930747" cy="2110382"/>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2572281" y="4777381"/>
            <a:ext cx="8930748" cy="860400"/>
          </a:xfrm>
        </p:spPr>
        <p:txBody>
          <a:bodyPr anchor="t">
            <a:normAutofit/>
          </a:bodyPr>
          <a:lstStyle>
            <a:lvl1pPr marL="0" indent="0" algn="r">
              <a:buNone/>
              <a:defRPr sz="1500">
                <a:solidFill>
                  <a:schemeClr val="tx1"/>
                </a:solidFill>
              </a:defRPr>
            </a:lvl1pPr>
            <a:lvl2pPr marL="342887" indent="0">
              <a:buNone/>
              <a:defRPr sz="1350">
                <a:solidFill>
                  <a:schemeClr val="tx1">
                    <a:tint val="75000"/>
                  </a:schemeClr>
                </a:solidFill>
              </a:defRPr>
            </a:lvl2pPr>
            <a:lvl3pPr marL="685772" indent="0">
              <a:buNone/>
              <a:defRPr sz="1200">
                <a:solidFill>
                  <a:schemeClr val="tx1">
                    <a:tint val="75000"/>
                  </a:schemeClr>
                </a:solidFill>
              </a:defRPr>
            </a:lvl3pPr>
            <a:lvl4pPr marL="1028659" indent="0">
              <a:buNone/>
              <a:defRPr sz="1050">
                <a:solidFill>
                  <a:schemeClr val="tx1">
                    <a:tint val="75000"/>
                  </a:schemeClr>
                </a:solidFill>
              </a:defRPr>
            </a:lvl4pPr>
            <a:lvl5pPr marL="1371545" indent="0">
              <a:buNone/>
              <a:defRPr sz="1050">
                <a:solidFill>
                  <a:schemeClr val="tx1">
                    <a:tint val="75000"/>
                  </a:schemeClr>
                </a:solidFill>
              </a:defRPr>
            </a:lvl5pPr>
            <a:lvl6pPr marL="1714432" indent="0">
              <a:buNone/>
              <a:defRPr sz="1050">
                <a:solidFill>
                  <a:schemeClr val="tx1">
                    <a:tint val="75000"/>
                  </a:schemeClr>
                </a:solidFill>
              </a:defRPr>
            </a:lvl6pPr>
            <a:lvl7pPr marL="2057317" indent="0">
              <a:buNone/>
              <a:defRPr sz="1050">
                <a:solidFill>
                  <a:schemeClr val="tx1">
                    <a:tint val="75000"/>
                  </a:schemeClr>
                </a:solidFill>
              </a:defRPr>
            </a:lvl7pPr>
            <a:lvl8pPr marL="2400204" indent="0">
              <a:buNone/>
              <a:defRPr sz="1050">
                <a:solidFill>
                  <a:schemeClr val="tx1">
                    <a:tint val="75000"/>
                  </a:schemeClr>
                </a:solidFill>
              </a:defRPr>
            </a:lvl8pPr>
            <a:lvl9pPr marL="2743091"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0951861" y="6466283"/>
            <a:ext cx="551167" cy="365125"/>
          </a:xfrm>
        </p:spPr>
        <p:txBody>
          <a:bodyPr/>
          <a:lstStyle/>
          <a:p>
            <a:fld id="{05072F42-4DFA-4725-86F9-7594E4AB4EB5}" type="slidenum">
              <a:rPr lang="en-GB" smtClean="0"/>
              <a:pPr/>
              <a:t>‹#›</a:t>
            </a:fld>
            <a:endParaRPr lang="en-GB"/>
          </a:p>
        </p:txBody>
      </p:sp>
      <p:sp>
        <p:nvSpPr>
          <p:cNvPr id="7" name="Rectangle 6">
            <a:extLst>
              <a:ext uri="{FF2B5EF4-FFF2-40B4-BE49-F238E27FC236}">
                <a16:creationId xmlns:a16="http://schemas.microsoft.com/office/drawing/2014/main" id="{69F45D23-3C1E-4815-9674-BBC85DF5D851}"/>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9581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4" y="168968"/>
            <a:ext cx="10018713" cy="11316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7" y="1505069"/>
            <a:ext cx="4895055" cy="4679911"/>
          </a:xfrm>
        </p:spPr>
        <p:txBody>
          <a:bodyPr>
            <a:normAutofit/>
          </a:bodyPr>
          <a:lstStyle>
            <a:lvl1pPr>
              <a:defRPr sz="2400"/>
            </a:lvl1pPr>
            <a:lvl2pPr>
              <a:defRPr sz="2160"/>
            </a:lvl2pPr>
            <a:lvl3pPr>
              <a:defRPr sz="1920"/>
            </a:lvl3pPr>
            <a:lvl4pPr>
              <a:defRPr sz="1440"/>
            </a:lvl4pPr>
            <a:lvl5pPr>
              <a:defRPr sz="144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1505069"/>
            <a:ext cx="4895056" cy="4679911"/>
          </a:xfrm>
        </p:spPr>
        <p:txBody>
          <a:bodyPr>
            <a:normAutofit/>
          </a:bodyPr>
          <a:lstStyle>
            <a:lvl1pPr>
              <a:defRPr sz="2400"/>
            </a:lvl1pPr>
            <a:lvl2pPr>
              <a:defRPr sz="2160"/>
            </a:lvl2pPr>
            <a:lvl3pPr>
              <a:defRPr sz="1920"/>
            </a:lvl3pPr>
            <a:lvl4pPr>
              <a:defRPr sz="1440"/>
            </a:lvl4pPr>
            <a:lvl5pPr>
              <a:defRPr sz="144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a:xfrm>
            <a:off x="10951856" y="6466283"/>
            <a:ext cx="551167" cy="365125"/>
          </a:xfrm>
        </p:spPr>
        <p:txBody>
          <a:bodyPr/>
          <a:lstStyle/>
          <a:p>
            <a:fld id="{05072F42-4DFA-4725-86F9-7594E4AB4EB5}" type="slidenum">
              <a:rPr lang="en-GB" smtClean="0"/>
              <a:pPr/>
              <a:t>‹#›</a:t>
            </a:fld>
            <a:endParaRPr lang="en-GB"/>
          </a:p>
        </p:txBody>
      </p:sp>
      <p:sp>
        <p:nvSpPr>
          <p:cNvPr id="11" name="Rectangle 10">
            <a:extLst>
              <a:ext uri="{FF2B5EF4-FFF2-40B4-BE49-F238E27FC236}">
                <a16:creationId xmlns:a16="http://schemas.microsoft.com/office/drawing/2014/main" id="{D1387629-DD4F-4005-ACD6-597ECAED5E37}"/>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8874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8" y="869795"/>
            <a:ext cx="4607188" cy="576262"/>
          </a:xfrm>
        </p:spPr>
        <p:txBody>
          <a:bodyPr anchor="b">
            <a:noAutofit/>
          </a:bodyPr>
          <a:lstStyle>
            <a:lvl1pPr marL="0" indent="0">
              <a:buNone/>
              <a:defRPr sz="2400" b="0">
                <a:solidFill>
                  <a:schemeClr val="accent1">
                    <a:lumMod val="75000"/>
                  </a:schemeClr>
                </a:solidFill>
              </a:defRPr>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7"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4" name="Content Placeholder 3"/>
          <p:cNvSpPr>
            <a:spLocks noGrp="1"/>
          </p:cNvSpPr>
          <p:nvPr>
            <p:ph sz="half" idx="2"/>
          </p:nvPr>
        </p:nvSpPr>
        <p:spPr>
          <a:xfrm>
            <a:off x="1484308" y="1546599"/>
            <a:ext cx="4895056" cy="4528586"/>
          </a:xfrm>
        </p:spPr>
        <p:txBody>
          <a:bodyPr anchor="ctr">
            <a:normAutofit/>
          </a:bodyPr>
          <a:lstStyle>
            <a:lvl1pPr>
              <a:defRPr sz="2400"/>
            </a:lvl1pPr>
            <a:lvl2pPr>
              <a:defRPr sz="1920"/>
            </a:lvl2pPr>
            <a:lvl3pPr>
              <a:defRPr sz="1440"/>
            </a:lvl3pPr>
            <a:lvl4pPr>
              <a:defRPr sz="1320"/>
            </a:lvl4pPr>
            <a:lvl5pPr>
              <a:defRPr sz="132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9" y="878262"/>
            <a:ext cx="4622537" cy="576262"/>
          </a:xfrm>
        </p:spPr>
        <p:txBody>
          <a:bodyPr anchor="b">
            <a:noAutofit/>
          </a:bodyPr>
          <a:lstStyle>
            <a:lvl1pPr marL="0" indent="0">
              <a:buNone/>
              <a:defRPr sz="2400" b="0">
                <a:solidFill>
                  <a:schemeClr val="accent1">
                    <a:lumMod val="75000"/>
                  </a:schemeClr>
                </a:solidFill>
              </a:defRPr>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7"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607964" y="1546599"/>
            <a:ext cx="4895056" cy="4528586"/>
          </a:xfrm>
        </p:spPr>
        <p:txBody>
          <a:bodyPr anchor="ctr">
            <a:normAutofit/>
          </a:bodyPr>
          <a:lstStyle>
            <a:lvl1pPr>
              <a:defRPr sz="2400"/>
            </a:lvl1pPr>
            <a:lvl2pPr>
              <a:defRPr sz="1920"/>
            </a:lvl2pPr>
            <a:lvl3pPr>
              <a:defRPr sz="1440"/>
            </a:lvl3pPr>
            <a:lvl4pPr>
              <a:defRPr sz="1320"/>
            </a:lvl4pPr>
            <a:lvl5pPr>
              <a:defRPr sz="132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0951853" y="6466283"/>
            <a:ext cx="551167" cy="365125"/>
          </a:xfrm>
        </p:spPr>
        <p:txBody>
          <a:bodyPr/>
          <a:lstStyle/>
          <a:p>
            <a:fld id="{05072F42-4DFA-4725-86F9-7594E4AB4EB5}" type="slidenum">
              <a:rPr lang="en-GB" smtClean="0"/>
              <a:pPr/>
              <a:t>‹#›</a:t>
            </a:fld>
            <a:endParaRPr lang="en-GB"/>
          </a:p>
        </p:txBody>
      </p:sp>
      <p:sp>
        <p:nvSpPr>
          <p:cNvPr id="10" name="Rectangle 9">
            <a:extLst>
              <a:ext uri="{FF2B5EF4-FFF2-40B4-BE49-F238E27FC236}">
                <a16:creationId xmlns:a16="http://schemas.microsoft.com/office/drawing/2014/main" id="{923C3381-B3D7-4720-AE7A-557A688D935E}"/>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2841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0951859" y="6466283"/>
            <a:ext cx="551167" cy="365125"/>
          </a:xfrm>
        </p:spPr>
        <p:txBody>
          <a:bodyPr/>
          <a:lstStyle/>
          <a:p>
            <a:fld id="{05072F42-4DFA-4725-86F9-7594E4AB4EB5}" type="slidenum">
              <a:rPr lang="en-GB" smtClean="0"/>
              <a:pPr/>
              <a:t>‹#›</a:t>
            </a:fld>
            <a:endParaRPr lang="en-GB"/>
          </a:p>
        </p:txBody>
      </p:sp>
      <p:sp>
        <p:nvSpPr>
          <p:cNvPr id="6" name="Rectangle 5">
            <a:extLst>
              <a:ext uri="{FF2B5EF4-FFF2-40B4-BE49-F238E27FC236}">
                <a16:creationId xmlns:a16="http://schemas.microsoft.com/office/drawing/2014/main" id="{6F885C2C-147D-44B0-B03F-F3764574018A}"/>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0525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51861" y="6464290"/>
            <a:ext cx="551167" cy="365125"/>
          </a:xfrm>
        </p:spPr>
        <p:txBody>
          <a:bodyPr/>
          <a:lstStyle/>
          <a:p>
            <a:pPr>
              <a:defRPr/>
            </a:pPr>
            <a:fld id="{B9495505-AA8D-4EA2-BB21-59D01CA86624}" type="slidenum">
              <a:rPr lang="en-US" smtClean="0"/>
              <a:pPr>
                <a:defRPr/>
              </a:pPr>
              <a:t>‹#›</a:t>
            </a:fld>
            <a:endParaRPr lang="en-US"/>
          </a:p>
        </p:txBody>
      </p:sp>
      <p:sp>
        <p:nvSpPr>
          <p:cNvPr id="5" name="Rectangle 4">
            <a:extLst>
              <a:ext uri="{FF2B5EF4-FFF2-40B4-BE49-F238E27FC236}">
                <a16:creationId xmlns:a16="http://schemas.microsoft.com/office/drawing/2014/main" id="{ACC560AF-7733-4F95-9A5D-D4B3CDDE3B76}"/>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6752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6" y="1600200"/>
            <a:ext cx="3549121" cy="1371600"/>
          </a:xfrm>
        </p:spPr>
        <p:txBody>
          <a:bodyPr anchor="b">
            <a:normAutofit/>
          </a:bodyPr>
          <a:lstStyle>
            <a:lvl1pPr algn="ctr">
              <a:defRPr sz="2880" b="0"/>
            </a:lvl1pPr>
          </a:lstStyle>
          <a:p>
            <a:r>
              <a:rPr lang="en-US"/>
              <a:t>Click to edit Master title style</a:t>
            </a:r>
            <a:endParaRPr lang="en-US" dirty="0"/>
          </a:p>
        </p:txBody>
      </p:sp>
      <p:sp>
        <p:nvSpPr>
          <p:cNvPr id="3" name="Content Placeholder 2"/>
          <p:cNvSpPr>
            <a:spLocks noGrp="1"/>
          </p:cNvSpPr>
          <p:nvPr>
            <p:ph idx="1"/>
          </p:nvPr>
        </p:nvSpPr>
        <p:spPr>
          <a:xfrm>
            <a:off x="5262037" y="685803"/>
            <a:ext cx="6240991" cy="5469671"/>
          </a:xfrm>
        </p:spPr>
        <p:txBody>
          <a:bodyPr anchor="ctr">
            <a:normAutofit/>
          </a:bodyPr>
          <a:lstStyle>
            <a:lvl1pPr>
              <a:defRPr sz="2880"/>
            </a:lvl1pPr>
            <a:lvl2pPr>
              <a:defRPr sz="2400"/>
            </a:lvl2pPr>
            <a:lvl3pPr>
              <a:defRPr sz="1920"/>
            </a:lvl3pPr>
            <a:lvl4pPr>
              <a:defRPr sz="1440"/>
            </a:lvl4pPr>
            <a:lvl5pPr>
              <a:defRPr sz="144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6" y="2971800"/>
            <a:ext cx="3549121" cy="1828800"/>
          </a:xfrm>
        </p:spPr>
        <p:txBody>
          <a:bodyPr>
            <a:normAutofit/>
          </a:bodyPr>
          <a:lstStyle>
            <a:lvl1pPr marL="0" indent="0" algn="ctr">
              <a:buNone/>
              <a:defRPr sz="1680"/>
            </a:lvl1pPr>
            <a:lvl2pPr marL="342887" indent="0">
              <a:buNone/>
              <a:defRPr sz="900"/>
            </a:lvl2pPr>
            <a:lvl3pPr marL="685772" indent="0">
              <a:buNone/>
              <a:defRPr sz="750"/>
            </a:lvl3pPr>
            <a:lvl4pPr marL="1028659" indent="0">
              <a:buNone/>
              <a:defRPr sz="674"/>
            </a:lvl4pPr>
            <a:lvl5pPr marL="1371545" indent="0">
              <a:buNone/>
              <a:defRPr sz="674"/>
            </a:lvl5pPr>
            <a:lvl6pPr marL="1714432" indent="0">
              <a:buNone/>
              <a:defRPr sz="674"/>
            </a:lvl6pPr>
            <a:lvl7pPr marL="2057317" indent="0">
              <a:buNone/>
              <a:defRPr sz="674"/>
            </a:lvl7pPr>
            <a:lvl8pPr marL="2400204" indent="0">
              <a:buNone/>
              <a:defRPr sz="674"/>
            </a:lvl8pPr>
            <a:lvl9pPr marL="2743091" indent="0">
              <a:buNone/>
              <a:defRPr sz="674"/>
            </a:lvl9pPr>
          </a:lstStyle>
          <a:p>
            <a:pPr lvl="0"/>
            <a:r>
              <a:rPr lang="en-US"/>
              <a:t>Click to edit Master text styles</a:t>
            </a:r>
          </a:p>
        </p:txBody>
      </p:sp>
      <p:sp>
        <p:nvSpPr>
          <p:cNvPr id="7" name="Slide Number Placeholder 6"/>
          <p:cNvSpPr>
            <a:spLocks noGrp="1"/>
          </p:cNvSpPr>
          <p:nvPr>
            <p:ph type="sldNum" sz="quarter" idx="12"/>
          </p:nvPr>
        </p:nvSpPr>
        <p:spPr>
          <a:xfrm>
            <a:off x="10951861" y="6466283"/>
            <a:ext cx="551167" cy="365125"/>
          </a:xfrm>
        </p:spPr>
        <p:txBody>
          <a:bodyPr/>
          <a:lstStyle/>
          <a:p>
            <a:fld id="{05072F42-4DFA-4725-86F9-7594E4AB4EB5}" type="slidenum">
              <a:rPr lang="en-GB" smtClean="0"/>
              <a:pPr/>
              <a:t>‹#›</a:t>
            </a:fld>
            <a:endParaRPr lang="en-GB"/>
          </a:p>
        </p:txBody>
      </p:sp>
      <p:sp>
        <p:nvSpPr>
          <p:cNvPr id="8" name="Rectangle 7">
            <a:extLst>
              <a:ext uri="{FF2B5EF4-FFF2-40B4-BE49-F238E27FC236}">
                <a16:creationId xmlns:a16="http://schemas.microsoft.com/office/drawing/2014/main" id="{EE3E4537-FD18-4E19-8205-E6F8C68415BD}"/>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2102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7" y="1752599"/>
            <a:ext cx="5426159" cy="1371600"/>
          </a:xfrm>
        </p:spPr>
        <p:txBody>
          <a:bodyPr anchor="b">
            <a:normAutofit/>
          </a:bodyPr>
          <a:lstStyle>
            <a:lvl1pPr algn="ctr">
              <a:defRPr sz="3360" b="0"/>
            </a:lvl1pPr>
          </a:lstStyle>
          <a:p>
            <a:r>
              <a:rPr lang="en-US" dirty="0"/>
              <a:t>Click to edit Master title style</a:t>
            </a:r>
          </a:p>
        </p:txBody>
      </p:sp>
      <p:sp>
        <p:nvSpPr>
          <p:cNvPr id="14" name="Picture Placeholder 2"/>
          <p:cNvSpPr>
            <a:spLocks noGrp="1" noChangeAspect="1"/>
          </p:cNvSpPr>
          <p:nvPr>
            <p:ph type="pic" idx="1"/>
          </p:nvPr>
        </p:nvSpPr>
        <p:spPr>
          <a:xfrm>
            <a:off x="7594685"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887" indent="0">
              <a:buNone/>
              <a:defRPr sz="1200"/>
            </a:lvl2pPr>
            <a:lvl3pPr marL="685772" indent="0">
              <a:buNone/>
              <a:defRPr sz="1200"/>
            </a:lvl3pPr>
            <a:lvl4pPr marL="1028659" indent="0">
              <a:buNone/>
              <a:defRPr sz="1200"/>
            </a:lvl4pPr>
            <a:lvl5pPr marL="1371545" indent="0">
              <a:buNone/>
              <a:defRPr sz="1200"/>
            </a:lvl5pPr>
            <a:lvl6pPr marL="1714432" indent="0">
              <a:buNone/>
              <a:defRPr sz="1200"/>
            </a:lvl6pPr>
            <a:lvl7pPr marL="2057317" indent="0">
              <a:buNone/>
              <a:defRPr sz="1200"/>
            </a:lvl7pPr>
            <a:lvl8pPr marL="2400204" indent="0">
              <a:buNone/>
              <a:defRPr sz="1200"/>
            </a:lvl8pPr>
            <a:lvl9pPr marL="2743091"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482727" y="3124199"/>
            <a:ext cx="5426159" cy="1828800"/>
          </a:xfrm>
        </p:spPr>
        <p:txBody>
          <a:bodyPr>
            <a:normAutofit/>
          </a:bodyPr>
          <a:lstStyle>
            <a:lvl1pPr marL="0" indent="0" algn="ctr">
              <a:buNone/>
              <a:defRPr sz="2160"/>
            </a:lvl1pPr>
            <a:lvl2pPr marL="342887" indent="0">
              <a:buNone/>
              <a:defRPr sz="900"/>
            </a:lvl2pPr>
            <a:lvl3pPr marL="685772" indent="0">
              <a:buNone/>
              <a:defRPr sz="750"/>
            </a:lvl3pPr>
            <a:lvl4pPr marL="1028659" indent="0">
              <a:buNone/>
              <a:defRPr sz="674"/>
            </a:lvl4pPr>
            <a:lvl5pPr marL="1371545" indent="0">
              <a:buNone/>
              <a:defRPr sz="674"/>
            </a:lvl5pPr>
            <a:lvl6pPr marL="1714432" indent="0">
              <a:buNone/>
              <a:defRPr sz="674"/>
            </a:lvl6pPr>
            <a:lvl7pPr marL="2057317" indent="0">
              <a:buNone/>
              <a:defRPr sz="674"/>
            </a:lvl7pPr>
            <a:lvl8pPr marL="2400204" indent="0">
              <a:buNone/>
              <a:defRPr sz="674"/>
            </a:lvl8pPr>
            <a:lvl9pPr marL="2743091" indent="0">
              <a:buNone/>
              <a:defRPr sz="674"/>
            </a:lvl9pPr>
          </a:lstStyle>
          <a:p>
            <a:pPr lvl="0"/>
            <a:r>
              <a:rPr lang="en-US"/>
              <a:t>Click to edit Master text styles</a:t>
            </a:r>
          </a:p>
        </p:txBody>
      </p:sp>
      <p:sp>
        <p:nvSpPr>
          <p:cNvPr id="7" name="Slide Number Placeholder 6"/>
          <p:cNvSpPr>
            <a:spLocks noGrp="1"/>
          </p:cNvSpPr>
          <p:nvPr>
            <p:ph type="sldNum" sz="quarter" idx="12"/>
          </p:nvPr>
        </p:nvSpPr>
        <p:spPr>
          <a:xfrm>
            <a:off x="10951861" y="6466283"/>
            <a:ext cx="551167" cy="365125"/>
          </a:xfrm>
        </p:spPr>
        <p:txBody>
          <a:bodyPr/>
          <a:lstStyle/>
          <a:p>
            <a:fld id="{05072F42-4DFA-4725-86F9-7594E4AB4EB5}" type="slidenum">
              <a:rPr lang="en-GB" smtClean="0"/>
              <a:pPr/>
              <a:t>‹#›</a:t>
            </a:fld>
            <a:endParaRPr lang="en-GB"/>
          </a:p>
        </p:txBody>
      </p:sp>
      <p:sp>
        <p:nvSpPr>
          <p:cNvPr id="8" name="Rectangle 7">
            <a:extLst>
              <a:ext uri="{FF2B5EF4-FFF2-40B4-BE49-F238E27FC236}">
                <a16:creationId xmlns:a16="http://schemas.microsoft.com/office/drawing/2014/main" id="{D99D1F14-B3BB-4C25-89F0-679B94999CB8}"/>
              </a:ext>
            </a:extLst>
          </p:cNvPr>
          <p:cNvSpPr/>
          <p:nvPr userDrawn="1"/>
        </p:nvSpPr>
        <p:spPr>
          <a:xfrm>
            <a:off x="6986919" y="6501220"/>
            <a:ext cx="3964942" cy="3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 b="0" i="0" kern="1200" dirty="0">
                <a:solidFill>
                  <a:schemeClr val="tx1"/>
                </a:solidFill>
                <a:effectLst/>
                <a:latin typeface="+mn-lt"/>
                <a:ea typeface="+mn-ea"/>
                <a:cs typeface="+mn-cs"/>
              </a:rPr>
              <a:t>Yinjun Wu, </a:t>
            </a:r>
            <a:r>
              <a:rPr lang="en-US" sz="960" b="0" i="0" kern="1200" dirty="0" err="1">
                <a:solidFill>
                  <a:schemeClr val="tx1"/>
                </a:solidFill>
                <a:effectLst/>
                <a:latin typeface="+mn-lt"/>
                <a:ea typeface="+mn-ea"/>
                <a:cs typeface="+mn-cs"/>
              </a:rPr>
              <a:t>Abdussalam</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Alawini</a:t>
            </a:r>
            <a:r>
              <a:rPr lang="en-US" sz="960" b="0" i="0" kern="1200" dirty="0">
                <a:solidFill>
                  <a:schemeClr val="tx1"/>
                </a:solidFill>
                <a:effectLst/>
                <a:latin typeface="+mn-lt"/>
                <a:ea typeface="+mn-ea"/>
                <a:cs typeface="+mn-cs"/>
              </a:rPr>
              <a:t>, Susan B. Davidson, </a:t>
            </a:r>
            <a:r>
              <a:rPr lang="en-US" sz="960" b="0" i="0" kern="1200" dirty="0" err="1">
                <a:solidFill>
                  <a:schemeClr val="tx1"/>
                </a:solidFill>
                <a:effectLst/>
                <a:latin typeface="+mn-lt"/>
                <a:ea typeface="+mn-ea"/>
                <a:cs typeface="+mn-cs"/>
              </a:rPr>
              <a:t>Gianmaria</a:t>
            </a:r>
            <a:r>
              <a:rPr lang="en-US" sz="960" b="0" i="0" kern="1200" dirty="0">
                <a:solidFill>
                  <a:schemeClr val="tx1"/>
                </a:solidFill>
                <a:effectLst/>
                <a:latin typeface="+mn-lt"/>
                <a:ea typeface="+mn-ea"/>
                <a:cs typeface="+mn-cs"/>
              </a:rPr>
              <a:t> </a:t>
            </a:r>
            <a:r>
              <a:rPr lang="en-US" sz="960" b="0" i="0" kern="1200" dirty="0" err="1">
                <a:solidFill>
                  <a:schemeClr val="tx1"/>
                </a:solidFill>
                <a:effectLst/>
                <a:latin typeface="+mn-lt"/>
                <a:ea typeface="+mn-ea"/>
                <a:cs typeface="+mn-cs"/>
              </a:rPr>
              <a:t>Silvello</a:t>
            </a:r>
            <a:endParaRPr lang="en-US" sz="96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43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35468" y="1"/>
            <a:ext cx="2020435"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3" y="157609"/>
            <a:ext cx="10018713" cy="712186"/>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3" y="1083899"/>
            <a:ext cx="10018713" cy="5170058"/>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5" y="6310317"/>
            <a:ext cx="1143000" cy="365125"/>
          </a:xfrm>
          <a:prstGeom prst="rect">
            <a:avLst/>
          </a:prstGeom>
        </p:spPr>
        <p:txBody>
          <a:bodyPr vert="horz" lIns="91440" tIns="45720" rIns="91440" bIns="45720" rtlCol="0" anchor="ctr"/>
          <a:lstStyle>
            <a:lvl1pPr algn="r">
              <a:defRPr sz="96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9" y="6310317"/>
            <a:ext cx="551167" cy="365125"/>
          </a:xfrm>
          <a:prstGeom prst="rect">
            <a:avLst/>
          </a:prstGeom>
        </p:spPr>
        <p:txBody>
          <a:bodyPr vert="horz" lIns="91440" tIns="45720" rIns="91440" bIns="45720" rtlCol="0" anchor="ctr"/>
          <a:lstStyle>
            <a:lvl1pPr algn="r">
              <a:defRPr sz="960" b="0" i="0">
                <a:solidFill>
                  <a:schemeClr val="tx1"/>
                </a:solidFill>
                <a:effectLst/>
                <a:latin typeface="+mn-lt"/>
              </a:defRPr>
            </a:lvl1pPr>
          </a:lstStyle>
          <a:p>
            <a:fld id="{05072F42-4DFA-4725-86F9-7594E4AB4EB5}" type="slidenum">
              <a:rPr lang="en-GB" smtClean="0"/>
              <a:pPr/>
              <a:t>‹#›</a:t>
            </a:fld>
            <a:endParaRPr lang="en-GB"/>
          </a:p>
        </p:txBody>
      </p:sp>
      <p:pic>
        <p:nvPicPr>
          <p:cNvPr id="14" name="Picture 13" descr="Penn shield.gif"/>
          <p:cNvPicPr>
            <a:picLocks noChangeAspect="1"/>
          </p:cNvPicPr>
          <p:nvPr userDrawn="1"/>
        </p:nvPicPr>
        <p:blipFill>
          <a:blip r:embed="rId20" cstate="print"/>
          <a:stretch>
            <a:fillRect/>
          </a:stretch>
        </p:blipFill>
        <p:spPr>
          <a:xfrm>
            <a:off x="389604" y="157609"/>
            <a:ext cx="878809" cy="926290"/>
          </a:xfrm>
          <a:prstGeom prst="rect">
            <a:avLst/>
          </a:prstGeom>
        </p:spPr>
      </p:pic>
    </p:spTree>
    <p:extLst>
      <p:ext uri="{BB962C8B-B14F-4D97-AF65-F5344CB8AC3E}">
        <p14:creationId xmlns:p14="http://schemas.microsoft.com/office/powerpoint/2010/main" val="381508043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Lst>
  <p:hf hdr="0" ftr="0"/>
  <p:txStyles>
    <p:titleStyle>
      <a:lvl1pPr algn="ctr" defTabSz="342887" rtl="0" eaLnBrk="1" latinLnBrk="0" hangingPunct="1">
        <a:spcBef>
          <a:spcPct val="0"/>
        </a:spcBef>
        <a:buNone/>
        <a:defRPr sz="3840" kern="1200" cap="none">
          <a:ln w="3175" cmpd="sng">
            <a:noFill/>
          </a:ln>
          <a:solidFill>
            <a:schemeClr val="tx1"/>
          </a:solidFill>
          <a:effectLst/>
          <a:latin typeface="Franklin Gothic Demi" charset="0"/>
          <a:ea typeface="Franklin Gothic Demi" charset="0"/>
          <a:cs typeface="Franklin Gothic Demi"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04" indent="-214304" algn="l" defTabSz="342887" rtl="0" eaLnBrk="1" latinLnBrk="0" hangingPunct="1">
        <a:spcBef>
          <a:spcPct val="20000"/>
        </a:spcBef>
        <a:spcAft>
          <a:spcPts val="450"/>
        </a:spcAft>
        <a:buClr>
          <a:schemeClr val="accent1">
            <a:lumMod val="75000"/>
          </a:schemeClr>
        </a:buClr>
        <a:buSzPct val="145000"/>
        <a:buFont typeface="Arial"/>
        <a:buChar char="•"/>
        <a:defRPr sz="2880" kern="1200" cap="none">
          <a:solidFill>
            <a:schemeClr val="tx1"/>
          </a:solidFill>
          <a:effectLst/>
          <a:latin typeface="Constantia" charset="0"/>
          <a:ea typeface="Constantia" charset="0"/>
          <a:cs typeface="Constantia" charset="0"/>
        </a:defRPr>
      </a:lvl1pPr>
      <a:lvl2pPr marL="557191" indent="-214304" algn="l" defTabSz="342887" rtl="0" eaLnBrk="1" latinLnBrk="0" hangingPunct="1">
        <a:spcBef>
          <a:spcPct val="20000"/>
        </a:spcBef>
        <a:spcAft>
          <a:spcPts val="450"/>
        </a:spcAft>
        <a:buClr>
          <a:schemeClr val="accent1">
            <a:lumMod val="75000"/>
          </a:schemeClr>
        </a:buClr>
        <a:buSzPct val="145000"/>
        <a:buFont typeface="Arial"/>
        <a:buChar char="•"/>
        <a:defRPr sz="2640" kern="1200" cap="none">
          <a:solidFill>
            <a:schemeClr val="tx1"/>
          </a:solidFill>
          <a:effectLst/>
          <a:latin typeface="Constantia" charset="0"/>
          <a:ea typeface="Constantia" charset="0"/>
          <a:cs typeface="Constantia" charset="0"/>
        </a:defRPr>
      </a:lvl2pPr>
      <a:lvl3pPr marL="900077" indent="-214304" algn="l" defTabSz="342887" rtl="0" eaLnBrk="1" latinLnBrk="0" hangingPunct="1">
        <a:spcBef>
          <a:spcPct val="20000"/>
        </a:spcBef>
        <a:spcAft>
          <a:spcPts val="450"/>
        </a:spcAft>
        <a:buClr>
          <a:schemeClr val="accent1">
            <a:lumMod val="75000"/>
          </a:schemeClr>
        </a:buClr>
        <a:buSzPct val="145000"/>
        <a:buFont typeface="Arial"/>
        <a:buChar char="•"/>
        <a:defRPr sz="2400" kern="1200" cap="none">
          <a:solidFill>
            <a:schemeClr val="tx1"/>
          </a:solidFill>
          <a:effectLst/>
          <a:latin typeface="Constantia" charset="0"/>
          <a:ea typeface="Constantia" charset="0"/>
          <a:cs typeface="Constantia" charset="0"/>
        </a:defRPr>
      </a:lvl3pPr>
      <a:lvl4pPr marL="1157242" indent="-128582" algn="l" defTabSz="342887" rtl="0" eaLnBrk="1" latinLnBrk="0" hangingPunct="1">
        <a:spcBef>
          <a:spcPct val="20000"/>
        </a:spcBef>
        <a:spcAft>
          <a:spcPts val="450"/>
        </a:spcAft>
        <a:buClr>
          <a:schemeClr val="accent1">
            <a:lumMod val="75000"/>
          </a:schemeClr>
        </a:buClr>
        <a:buSzPct val="145000"/>
        <a:buFont typeface="Arial"/>
        <a:buChar char="•"/>
        <a:defRPr sz="2160" kern="1200" cap="none">
          <a:solidFill>
            <a:schemeClr val="tx1"/>
          </a:solidFill>
          <a:effectLst/>
          <a:latin typeface="Constantia" charset="0"/>
          <a:ea typeface="Constantia" charset="0"/>
          <a:cs typeface="Constantia" charset="0"/>
        </a:defRPr>
      </a:lvl4pPr>
      <a:lvl5pPr marL="1500128" indent="-128582" algn="l" defTabSz="342887" rtl="0" eaLnBrk="1" latinLnBrk="0" hangingPunct="1">
        <a:spcBef>
          <a:spcPct val="20000"/>
        </a:spcBef>
        <a:spcAft>
          <a:spcPts val="450"/>
        </a:spcAft>
        <a:buClr>
          <a:schemeClr val="accent1">
            <a:lumMod val="75000"/>
          </a:schemeClr>
        </a:buClr>
        <a:buSzPct val="145000"/>
        <a:buFont typeface="Arial"/>
        <a:buChar char="•"/>
        <a:defRPr sz="1920" kern="1200" cap="none">
          <a:solidFill>
            <a:schemeClr val="tx1"/>
          </a:solidFill>
          <a:effectLst/>
          <a:latin typeface="Constantia" charset="0"/>
          <a:ea typeface="Constantia" charset="0"/>
          <a:cs typeface="Constantia" charset="0"/>
        </a:defRPr>
      </a:lvl5pPr>
      <a:lvl6pPr marL="1885874" indent="-171443" algn="l" defTabSz="342887"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761" indent="-171443" algn="l" defTabSz="342887"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647" indent="-171443" algn="l" defTabSz="342887"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534" indent="-171443" algn="l" defTabSz="342887"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887" rtl="0" eaLnBrk="1" latinLnBrk="0" hangingPunct="1">
        <a:defRPr sz="1350" kern="1200">
          <a:solidFill>
            <a:schemeClr val="tx1"/>
          </a:solidFill>
          <a:latin typeface="+mn-lt"/>
          <a:ea typeface="+mn-ea"/>
          <a:cs typeface="+mn-cs"/>
        </a:defRPr>
      </a:lvl1pPr>
      <a:lvl2pPr marL="342887" algn="l" defTabSz="342887" rtl="0" eaLnBrk="1" latinLnBrk="0" hangingPunct="1">
        <a:defRPr sz="1350" kern="1200">
          <a:solidFill>
            <a:schemeClr val="tx1"/>
          </a:solidFill>
          <a:latin typeface="+mn-lt"/>
          <a:ea typeface="+mn-ea"/>
          <a:cs typeface="+mn-cs"/>
        </a:defRPr>
      </a:lvl2pPr>
      <a:lvl3pPr marL="685772" algn="l" defTabSz="342887" rtl="0" eaLnBrk="1" latinLnBrk="0" hangingPunct="1">
        <a:defRPr sz="1350" kern="1200">
          <a:solidFill>
            <a:schemeClr val="tx1"/>
          </a:solidFill>
          <a:latin typeface="+mn-lt"/>
          <a:ea typeface="+mn-ea"/>
          <a:cs typeface="+mn-cs"/>
        </a:defRPr>
      </a:lvl3pPr>
      <a:lvl4pPr marL="1028659" algn="l" defTabSz="342887" rtl="0" eaLnBrk="1" latinLnBrk="0" hangingPunct="1">
        <a:defRPr sz="1350" kern="1200">
          <a:solidFill>
            <a:schemeClr val="tx1"/>
          </a:solidFill>
          <a:latin typeface="+mn-lt"/>
          <a:ea typeface="+mn-ea"/>
          <a:cs typeface="+mn-cs"/>
        </a:defRPr>
      </a:lvl4pPr>
      <a:lvl5pPr marL="1371545" algn="l" defTabSz="342887" rtl="0" eaLnBrk="1" latinLnBrk="0" hangingPunct="1">
        <a:defRPr sz="1350" kern="1200">
          <a:solidFill>
            <a:schemeClr val="tx1"/>
          </a:solidFill>
          <a:latin typeface="+mn-lt"/>
          <a:ea typeface="+mn-ea"/>
          <a:cs typeface="+mn-cs"/>
        </a:defRPr>
      </a:lvl5pPr>
      <a:lvl6pPr marL="1714432" algn="l" defTabSz="342887" rtl="0" eaLnBrk="1" latinLnBrk="0" hangingPunct="1">
        <a:defRPr sz="1350" kern="1200">
          <a:solidFill>
            <a:schemeClr val="tx1"/>
          </a:solidFill>
          <a:latin typeface="+mn-lt"/>
          <a:ea typeface="+mn-ea"/>
          <a:cs typeface="+mn-cs"/>
        </a:defRPr>
      </a:lvl6pPr>
      <a:lvl7pPr marL="2057317" algn="l" defTabSz="342887" rtl="0" eaLnBrk="1" latinLnBrk="0" hangingPunct="1">
        <a:defRPr sz="1350" kern="1200">
          <a:solidFill>
            <a:schemeClr val="tx1"/>
          </a:solidFill>
          <a:latin typeface="+mn-lt"/>
          <a:ea typeface="+mn-ea"/>
          <a:cs typeface="+mn-cs"/>
        </a:defRPr>
      </a:lvl7pPr>
      <a:lvl8pPr marL="2400204" algn="l" defTabSz="342887" rtl="0" eaLnBrk="1" latinLnBrk="0" hangingPunct="1">
        <a:defRPr sz="1350" kern="1200">
          <a:solidFill>
            <a:schemeClr val="tx1"/>
          </a:solidFill>
          <a:latin typeface="+mn-lt"/>
          <a:ea typeface="+mn-ea"/>
          <a:cs typeface="+mn-cs"/>
        </a:defRPr>
      </a:lvl8pPr>
      <a:lvl9pPr marL="2743091" algn="l" defTabSz="34288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l.ead.me/baulYk"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89681" y="1380072"/>
            <a:ext cx="7713344" cy="2616199"/>
          </a:xfrm>
        </p:spPr>
        <p:txBody>
          <a:bodyPr>
            <a:normAutofit/>
          </a:bodyPr>
          <a:lstStyle/>
          <a:p>
            <a:r>
              <a:rPr lang="en-US" sz="4800" dirty="0">
                <a:solidFill>
                  <a:schemeClr val="bg1"/>
                </a:solidFill>
                <a:latin typeface="Arial" panose="020B0604020202020204" pitchFamily="34" charset="0"/>
                <a:cs typeface="Arial" panose="020B0604020202020204" pitchFamily="34" charset="0"/>
              </a:rPr>
              <a:t>Data Citation: Giving Credit Where Credit is Due</a:t>
            </a:r>
          </a:p>
        </p:txBody>
      </p:sp>
      <p:sp>
        <p:nvSpPr>
          <p:cNvPr id="3" name="Subtitle 2"/>
          <p:cNvSpPr>
            <a:spLocks noGrp="1"/>
          </p:cNvSpPr>
          <p:nvPr>
            <p:ph type="subTitle" idx="1"/>
          </p:nvPr>
        </p:nvSpPr>
        <p:spPr>
          <a:xfrm>
            <a:off x="4785360" y="3996267"/>
            <a:ext cx="6717664" cy="1388534"/>
          </a:xfrm>
        </p:spPr>
        <p:txBody>
          <a:bodyPr>
            <a:normAutofit/>
          </a:bodyPr>
          <a:lstStyle/>
          <a:p>
            <a:pPr algn="ctr"/>
            <a:r>
              <a:rPr lang="en-US" sz="2800" b="1" u="sng" dirty="0">
                <a:solidFill>
                  <a:schemeClr val="bg1"/>
                </a:solidFill>
                <a:latin typeface="Arial" panose="020B0604020202020204" pitchFamily="34" charset="0"/>
                <a:cs typeface="Arial" panose="020B0604020202020204" pitchFamily="34" charset="0"/>
              </a:rPr>
              <a:t>Yinjun Wu</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Abdussalam</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Alawini</a:t>
            </a:r>
            <a:r>
              <a:rPr lang="en-US" sz="2800" b="1" dirty="0">
                <a:solidFill>
                  <a:schemeClr val="bg1"/>
                </a:solidFill>
                <a:latin typeface="Arial" panose="020B0604020202020204" pitchFamily="34" charset="0"/>
                <a:cs typeface="Arial" panose="020B0604020202020204" pitchFamily="34" charset="0"/>
              </a:rPr>
              <a:t>, Susan B. Davidson, </a:t>
            </a:r>
            <a:r>
              <a:rPr lang="en-US" sz="2800" b="1" dirty="0" err="1">
                <a:solidFill>
                  <a:schemeClr val="bg1"/>
                </a:solidFill>
                <a:latin typeface="Arial" panose="020B0604020202020204" pitchFamily="34" charset="0"/>
                <a:cs typeface="Arial" panose="020B0604020202020204" pitchFamily="34" charset="0"/>
              </a:rPr>
              <a:t>Gianmaria</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Silvello</a:t>
            </a:r>
            <a:endParaRPr lang="en-US" sz="280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187BFAB-841D-4A30-93B0-E9A9CC2CEC36}"/>
              </a:ext>
            </a:extLst>
          </p:cNvPr>
          <p:cNvSpPr>
            <a:spLocks noGrp="1"/>
          </p:cNvSpPr>
          <p:nvPr>
            <p:ph type="sldNum" sz="quarter" idx="12"/>
          </p:nvPr>
        </p:nvSpPr>
        <p:spPr/>
        <p:txBody>
          <a:bodyPr/>
          <a:lstStyle/>
          <a:p>
            <a:fld id="{05072F42-4DFA-4725-86F9-7594E4AB4EB5}" type="slidenum">
              <a:rPr lang="en-GB" smtClean="0"/>
              <a:pPr/>
              <a:t>1</a:t>
            </a:fld>
            <a:endParaRPr lang="en-GB"/>
          </a:p>
        </p:txBody>
      </p:sp>
    </p:spTree>
    <p:extLst>
      <p:ext uri="{BB962C8B-B14F-4D97-AF65-F5344CB8AC3E}">
        <p14:creationId xmlns:p14="http://schemas.microsoft.com/office/powerpoint/2010/main" val="70630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AA7187-B96A-4F1A-B5E6-A2937A7125C0}"/>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10</a:t>
            </a:fld>
            <a:endParaRPr lang="en-GB">
              <a:latin typeface="Arial" panose="020B0604020202020204" pitchFamily="34" charset="0"/>
              <a:cs typeface="Arial" panose="020B0604020202020204" pitchFamily="34" charset="0"/>
            </a:endParaRPr>
          </a:p>
        </p:txBody>
      </p:sp>
      <p:pic>
        <p:nvPicPr>
          <p:cNvPr id="10" name="Picture 9" descr="A screenshot of a social media post&#10;&#10;Description generated with very high confidence">
            <a:extLst>
              <a:ext uri="{FF2B5EF4-FFF2-40B4-BE49-F238E27FC236}">
                <a16:creationId xmlns:a16="http://schemas.microsoft.com/office/drawing/2014/main" id="{3A2159CB-486B-4AEE-BFFA-9196E59C9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103" y="1254094"/>
            <a:ext cx="9937341" cy="3642676"/>
          </a:xfrm>
          <a:prstGeom prst="rect">
            <a:avLst/>
          </a:prstGeom>
        </p:spPr>
      </p:pic>
      <p:pic>
        <p:nvPicPr>
          <p:cNvPr id="12" name="Picture 11" descr="A screenshot of a social media post&#10;&#10;Description generated with very high confidence">
            <a:extLst>
              <a:ext uri="{FF2B5EF4-FFF2-40B4-BE49-F238E27FC236}">
                <a16:creationId xmlns:a16="http://schemas.microsoft.com/office/drawing/2014/main" id="{D1B2998A-97D5-486F-8F7C-A9EF63F21D0F}"/>
              </a:ext>
            </a:extLst>
          </p:cNvPr>
          <p:cNvPicPr>
            <a:picLocks noChangeAspect="1"/>
          </p:cNvPicPr>
          <p:nvPr/>
        </p:nvPicPr>
        <p:blipFill rotWithShape="1">
          <a:blip r:embed="rId4">
            <a:extLst>
              <a:ext uri="{28A0092B-C50C-407E-A947-70E740481C1C}">
                <a14:useLocalDpi xmlns:a14="http://schemas.microsoft.com/office/drawing/2010/main" val="0"/>
              </a:ext>
            </a:extLst>
          </a:blip>
          <a:srcRect l="285" r="2691"/>
          <a:stretch/>
        </p:blipFill>
        <p:spPr>
          <a:xfrm>
            <a:off x="1290103" y="3573681"/>
            <a:ext cx="9937341" cy="2270957"/>
          </a:xfrm>
          <a:prstGeom prst="rect">
            <a:avLst/>
          </a:prstGeom>
        </p:spPr>
      </p:pic>
      <p:sp>
        <p:nvSpPr>
          <p:cNvPr id="5" name="TextBox 4">
            <a:extLst>
              <a:ext uri="{FF2B5EF4-FFF2-40B4-BE49-F238E27FC236}">
                <a16:creationId xmlns:a16="http://schemas.microsoft.com/office/drawing/2014/main" id="{8B64ED8D-593F-40B0-BBAA-B6847DD62E7A}"/>
              </a:ext>
            </a:extLst>
          </p:cNvPr>
          <p:cNvSpPr txBox="1"/>
          <p:nvPr/>
        </p:nvSpPr>
        <p:spPr>
          <a:xfrm>
            <a:off x="388884" y="4849135"/>
            <a:ext cx="11803116" cy="1446550"/>
          </a:xfrm>
          <a:prstGeom prst="rect">
            <a:avLst/>
          </a:prstGeom>
          <a:solidFill>
            <a:schemeClr val="bg1"/>
          </a:solidFill>
          <a:ln w="38100">
            <a:solidFill>
              <a:srgbClr val="FF0000"/>
            </a:solidFill>
          </a:ln>
        </p:spPr>
        <p:txBody>
          <a:bodyPr wrap="square" rtlCol="0">
            <a:spAutoFit/>
          </a:bodyPr>
          <a:lstStyle/>
          <a:p>
            <a:r>
              <a:rPr lang="en-US" sz="2200" dirty="0">
                <a:latin typeface="Arial" panose="020B0604020202020204" pitchFamily="34" charset="0"/>
                <a:ea typeface="Tahoma" panose="020B0604030504040204" pitchFamily="34" charset="0"/>
                <a:cs typeface="Arial" panose="020B0604020202020204" pitchFamily="34" charset="0"/>
              </a:rPr>
              <a:t>Citation 1: </a:t>
            </a:r>
          </a:p>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Anthony P. Davenport, Tom I. Bonner, Janet J. Maguire, Rebecca Hills, Edward Rosser. Bile acid receptor. Accessed on 03/05/2018. IUPHAR/BPS Guide to PHARMACOLOGY, http://www.guidetopharmacology.org/GRAC/FamilyDisplayForward?familyId=8.</a:t>
            </a:r>
          </a:p>
        </p:txBody>
      </p:sp>
      <p:cxnSp>
        <p:nvCxnSpPr>
          <p:cNvPr id="7" name="Straight Connector 6">
            <a:extLst>
              <a:ext uri="{FF2B5EF4-FFF2-40B4-BE49-F238E27FC236}">
                <a16:creationId xmlns:a16="http://schemas.microsoft.com/office/drawing/2014/main" id="{B61A7766-8D08-441B-A4DE-662E89110F6D}"/>
              </a:ext>
            </a:extLst>
          </p:cNvPr>
          <p:cNvCxnSpPr/>
          <p:nvPr/>
        </p:nvCxnSpPr>
        <p:spPr>
          <a:xfrm flipV="1">
            <a:off x="1484314" y="4467828"/>
            <a:ext cx="1201013" cy="381307"/>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Connector 7">
            <a:extLst>
              <a:ext uri="{FF2B5EF4-FFF2-40B4-BE49-F238E27FC236}">
                <a16:creationId xmlns:a16="http://schemas.microsoft.com/office/drawing/2014/main" id="{60F0A44B-F098-48A8-A1FC-E86726855734}"/>
              </a:ext>
            </a:extLst>
          </p:cNvPr>
          <p:cNvCxnSpPr>
            <a:cxnSpLocks/>
          </p:cNvCxnSpPr>
          <p:nvPr/>
        </p:nvCxnSpPr>
        <p:spPr>
          <a:xfrm flipH="1" flipV="1">
            <a:off x="10131972" y="4467828"/>
            <a:ext cx="1371056" cy="381307"/>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61646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6D4777-901F-4B00-B2FF-FF8022E5EBB5}"/>
              </a:ext>
            </a:extLst>
          </p:cNvPr>
          <p:cNvSpPr>
            <a:spLocks noGrp="1"/>
          </p:cNvSpPr>
          <p:nvPr>
            <p:ph idx="1"/>
          </p:nvPr>
        </p:nvSpPr>
        <p:spPr/>
        <p:txBody>
          <a:bodyPr/>
          <a:lstStyle/>
          <a:p>
            <a:r>
              <a:rPr lang="en-US" dirty="0"/>
              <a:t>IUPHAR Guide to Pharmacology is a database of information about drug targets, and the prescription medicines and experimental drugs that act on them.</a:t>
            </a:r>
          </a:p>
          <a:p>
            <a:r>
              <a:rPr lang="en-US" dirty="0"/>
              <a:t>Contents of the database are generated by hundreds of experts who, in </a:t>
            </a:r>
            <a:r>
              <a:rPr lang="en-US" dirty="0">
                <a:solidFill>
                  <a:srgbClr val="FF0000"/>
                </a:solidFill>
              </a:rPr>
              <a:t>small groups</a:t>
            </a:r>
            <a:r>
              <a:rPr lang="en-US" dirty="0"/>
              <a:t>, contribute to </a:t>
            </a:r>
            <a:r>
              <a:rPr lang="en-US" dirty="0">
                <a:solidFill>
                  <a:srgbClr val="FF0000"/>
                </a:solidFill>
              </a:rPr>
              <a:t>portions</a:t>
            </a:r>
            <a:r>
              <a:rPr lang="en-US" dirty="0"/>
              <a:t> of the database. Thus the authorship depends on what part of the database is being cited.</a:t>
            </a:r>
          </a:p>
        </p:txBody>
      </p:sp>
      <p:sp>
        <p:nvSpPr>
          <p:cNvPr id="4" name="Slide Number Placeholder 3">
            <a:extLst>
              <a:ext uri="{FF2B5EF4-FFF2-40B4-BE49-F238E27FC236}">
                <a16:creationId xmlns:a16="http://schemas.microsoft.com/office/drawing/2014/main" id="{CCAA7187-B96A-4F1A-B5E6-A2937A7125C0}"/>
              </a:ext>
            </a:extLst>
          </p:cNvPr>
          <p:cNvSpPr>
            <a:spLocks noGrp="1"/>
          </p:cNvSpPr>
          <p:nvPr>
            <p:ph type="sldNum" sz="quarter" idx="12"/>
          </p:nvPr>
        </p:nvSpPr>
        <p:spPr/>
        <p:txBody>
          <a:bodyPr/>
          <a:lstStyle/>
          <a:p>
            <a:fld id="{05072F42-4DFA-4725-86F9-7594E4AB4EB5}" type="slidenum">
              <a:rPr lang="en-GB" smtClean="0"/>
              <a:pPr/>
              <a:t>11</a:t>
            </a:fld>
            <a:endParaRPr lang="en-GB"/>
          </a:p>
        </p:txBody>
      </p:sp>
      <p:pic>
        <p:nvPicPr>
          <p:cNvPr id="10" name="Picture 9" descr="A screenshot of a social media post&#10;&#10;Description generated with very high confidence">
            <a:extLst>
              <a:ext uri="{FF2B5EF4-FFF2-40B4-BE49-F238E27FC236}">
                <a16:creationId xmlns:a16="http://schemas.microsoft.com/office/drawing/2014/main" id="{3A2159CB-486B-4AEE-BFFA-9196E59C9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103" y="1254094"/>
            <a:ext cx="9937341" cy="3642676"/>
          </a:xfrm>
          <a:prstGeom prst="rect">
            <a:avLst/>
          </a:prstGeom>
        </p:spPr>
      </p:pic>
      <p:pic>
        <p:nvPicPr>
          <p:cNvPr id="12" name="Picture 11" descr="A screenshot of a social media post&#10;&#10;Description generated with very high confidence">
            <a:extLst>
              <a:ext uri="{FF2B5EF4-FFF2-40B4-BE49-F238E27FC236}">
                <a16:creationId xmlns:a16="http://schemas.microsoft.com/office/drawing/2014/main" id="{D1B2998A-97D5-486F-8F7C-A9EF63F21D0F}"/>
              </a:ext>
            </a:extLst>
          </p:cNvPr>
          <p:cNvPicPr>
            <a:picLocks noChangeAspect="1"/>
          </p:cNvPicPr>
          <p:nvPr/>
        </p:nvPicPr>
        <p:blipFill rotWithShape="1">
          <a:blip r:embed="rId4">
            <a:extLst>
              <a:ext uri="{28A0092B-C50C-407E-A947-70E740481C1C}">
                <a14:useLocalDpi xmlns:a14="http://schemas.microsoft.com/office/drawing/2010/main" val="0"/>
              </a:ext>
            </a:extLst>
          </a:blip>
          <a:srcRect l="285" r="2691"/>
          <a:stretch/>
        </p:blipFill>
        <p:spPr>
          <a:xfrm>
            <a:off x="1290103" y="3573681"/>
            <a:ext cx="9937341" cy="2270957"/>
          </a:xfrm>
          <a:prstGeom prst="rect">
            <a:avLst/>
          </a:prstGeom>
        </p:spPr>
      </p:pic>
      <p:cxnSp>
        <p:nvCxnSpPr>
          <p:cNvPr id="7" name="Straight Connector 6">
            <a:extLst>
              <a:ext uri="{FF2B5EF4-FFF2-40B4-BE49-F238E27FC236}">
                <a16:creationId xmlns:a16="http://schemas.microsoft.com/office/drawing/2014/main" id="{B61A7766-8D08-441B-A4DE-662E89110F6D}"/>
              </a:ext>
            </a:extLst>
          </p:cNvPr>
          <p:cNvCxnSpPr>
            <a:cxnSpLocks/>
          </p:cNvCxnSpPr>
          <p:nvPr/>
        </p:nvCxnSpPr>
        <p:spPr>
          <a:xfrm>
            <a:off x="2369691" y="5203907"/>
            <a:ext cx="526907" cy="282493"/>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8B64ED8D-593F-40B0-BBAA-B6847DD62E7A}"/>
              </a:ext>
            </a:extLst>
          </p:cNvPr>
          <p:cNvSpPr txBox="1"/>
          <p:nvPr/>
        </p:nvSpPr>
        <p:spPr>
          <a:xfrm>
            <a:off x="964556" y="3046973"/>
            <a:ext cx="10806897" cy="2123658"/>
          </a:xfrm>
          <a:prstGeom prst="rect">
            <a:avLst/>
          </a:prstGeom>
          <a:solidFill>
            <a:schemeClr val="bg1"/>
          </a:solidFill>
          <a:ln w="38100">
            <a:solidFill>
              <a:srgbClr val="FF0000"/>
            </a:solidFill>
          </a:ln>
        </p:spPr>
        <p:txBody>
          <a:bodyPr wrap="square" rtlCol="0">
            <a:spAutoFit/>
          </a:bodyPr>
          <a:lstStyle/>
          <a:p>
            <a:r>
              <a:rPr lang="en-US" sz="2200" dirty="0">
                <a:latin typeface="Arial" panose="020B0604020202020204" pitchFamily="34" charset="0"/>
                <a:ea typeface="Tahoma" panose="020B0604030504040204" pitchFamily="34" charset="0"/>
                <a:cs typeface="Arial" panose="020B0604020202020204" pitchFamily="34" charset="0"/>
              </a:rPr>
              <a:t>Citation 2:</a:t>
            </a:r>
          </a:p>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Alexander SPH, Kelly E, </a:t>
            </a:r>
            <a:r>
              <a:rPr lang="en-US" sz="2200" b="1" dirty="0" err="1">
                <a:solidFill>
                  <a:schemeClr val="tx2"/>
                </a:solidFill>
                <a:latin typeface="Arial" panose="020B0604020202020204" pitchFamily="34" charset="0"/>
                <a:ea typeface="Tahoma" panose="020B0604030504040204" pitchFamily="34" charset="0"/>
                <a:cs typeface="Arial" panose="020B0604020202020204" pitchFamily="34" charset="0"/>
              </a:rPr>
              <a:t>Marrion</a:t>
            </a:r>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 NV, Peters JA, </a:t>
            </a:r>
            <a:r>
              <a:rPr lang="en-US" sz="2200" b="1" dirty="0" err="1">
                <a:solidFill>
                  <a:schemeClr val="tx2"/>
                </a:solidFill>
                <a:latin typeface="Arial" panose="020B0604020202020204" pitchFamily="34" charset="0"/>
                <a:ea typeface="Tahoma" panose="020B0604030504040204" pitchFamily="34" charset="0"/>
                <a:cs typeface="Arial" panose="020B0604020202020204" pitchFamily="34" charset="0"/>
              </a:rPr>
              <a:t>Faccenda</a:t>
            </a:r>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 E, Harding SD, Pawson AJ, Sharman JL, </a:t>
            </a:r>
            <a:r>
              <a:rPr lang="en-US" sz="2200" b="1" dirty="0" err="1">
                <a:solidFill>
                  <a:schemeClr val="tx2"/>
                </a:solidFill>
                <a:latin typeface="Arial" panose="020B0604020202020204" pitchFamily="34" charset="0"/>
                <a:ea typeface="Tahoma" panose="020B0604030504040204" pitchFamily="34" charset="0"/>
                <a:cs typeface="Arial" panose="020B0604020202020204" pitchFamily="34" charset="0"/>
              </a:rPr>
              <a:t>Southan</a:t>
            </a:r>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 C, </a:t>
            </a:r>
            <a:r>
              <a:rPr lang="en-US" sz="2200" b="1" dirty="0" err="1">
                <a:solidFill>
                  <a:schemeClr val="tx2"/>
                </a:solidFill>
                <a:latin typeface="Arial" panose="020B0604020202020204" pitchFamily="34" charset="0"/>
                <a:ea typeface="Tahoma" panose="020B0604030504040204" pitchFamily="34" charset="0"/>
                <a:cs typeface="Arial" panose="020B0604020202020204" pitchFamily="34" charset="0"/>
              </a:rPr>
              <a:t>Buneman</a:t>
            </a:r>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 OP, </a:t>
            </a:r>
            <a:r>
              <a:rPr lang="en-US" sz="2200" b="1" dirty="0" err="1">
                <a:solidFill>
                  <a:schemeClr val="tx2"/>
                </a:solidFill>
                <a:latin typeface="Arial" panose="020B0604020202020204" pitchFamily="34" charset="0"/>
                <a:ea typeface="Tahoma" panose="020B0604030504040204" pitchFamily="34" charset="0"/>
                <a:cs typeface="Arial" panose="020B0604020202020204" pitchFamily="34" charset="0"/>
              </a:rPr>
              <a:t>Cidlowski</a:t>
            </a:r>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 JA, </a:t>
            </a:r>
            <a:r>
              <a:rPr lang="en-US" sz="2200" b="1" dirty="0" err="1">
                <a:solidFill>
                  <a:schemeClr val="tx2"/>
                </a:solidFill>
                <a:latin typeface="Arial" panose="020B0604020202020204" pitchFamily="34" charset="0"/>
                <a:ea typeface="Tahoma" panose="020B0604030504040204" pitchFamily="34" charset="0"/>
                <a:cs typeface="Arial" panose="020B0604020202020204" pitchFamily="34" charset="0"/>
              </a:rPr>
              <a:t>Christopoulos</a:t>
            </a:r>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 A, Davenport AP, </a:t>
            </a:r>
            <a:r>
              <a:rPr lang="en-US" sz="2200" b="1" dirty="0" err="1">
                <a:solidFill>
                  <a:schemeClr val="tx2"/>
                </a:solidFill>
                <a:latin typeface="Arial" panose="020B0604020202020204" pitchFamily="34" charset="0"/>
                <a:ea typeface="Tahoma" panose="020B0604030504040204" pitchFamily="34" charset="0"/>
                <a:cs typeface="Arial" panose="020B0604020202020204" pitchFamily="34" charset="0"/>
              </a:rPr>
              <a:t>Fabbro</a:t>
            </a:r>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 D, </a:t>
            </a:r>
            <a:r>
              <a:rPr lang="en-US" sz="2200" b="1" dirty="0" err="1">
                <a:solidFill>
                  <a:schemeClr val="tx2"/>
                </a:solidFill>
                <a:latin typeface="Arial" panose="020B0604020202020204" pitchFamily="34" charset="0"/>
                <a:ea typeface="Tahoma" panose="020B0604030504040204" pitchFamily="34" charset="0"/>
                <a:cs typeface="Arial" panose="020B0604020202020204" pitchFamily="34" charset="0"/>
              </a:rPr>
              <a:t>Spedding</a:t>
            </a:r>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 M, </a:t>
            </a:r>
            <a:r>
              <a:rPr lang="en-US" sz="2200" b="1" dirty="0" err="1">
                <a:solidFill>
                  <a:schemeClr val="tx2"/>
                </a:solidFill>
                <a:latin typeface="Arial" panose="020B0604020202020204" pitchFamily="34" charset="0"/>
                <a:ea typeface="Tahoma" panose="020B0604030504040204" pitchFamily="34" charset="0"/>
                <a:cs typeface="Arial" panose="020B0604020202020204" pitchFamily="34" charset="0"/>
              </a:rPr>
              <a:t>Striessnig</a:t>
            </a:r>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 J, Davies JA; CGTP Collaborators. (2017) The Concise Guide to PHARMACOLOGY 2017/18. Br J </a:t>
            </a:r>
            <a:r>
              <a:rPr lang="en-US" sz="2200" b="1" dirty="0" err="1">
                <a:solidFill>
                  <a:schemeClr val="tx2"/>
                </a:solidFill>
                <a:latin typeface="Arial" panose="020B0604020202020204" pitchFamily="34" charset="0"/>
                <a:ea typeface="Tahoma" panose="020B0604030504040204" pitchFamily="34" charset="0"/>
                <a:cs typeface="Arial" panose="020B0604020202020204" pitchFamily="34" charset="0"/>
              </a:rPr>
              <a:t>Pharmacol</a:t>
            </a:r>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 174 (Suppl 1): S1-S446. </a:t>
            </a:r>
          </a:p>
        </p:txBody>
      </p:sp>
      <p:cxnSp>
        <p:nvCxnSpPr>
          <p:cNvPr id="8" name="Straight Connector 7">
            <a:extLst>
              <a:ext uri="{FF2B5EF4-FFF2-40B4-BE49-F238E27FC236}">
                <a16:creationId xmlns:a16="http://schemas.microsoft.com/office/drawing/2014/main" id="{310475B3-946D-4E4E-BA1F-2D4913B4A187}"/>
              </a:ext>
            </a:extLst>
          </p:cNvPr>
          <p:cNvCxnSpPr>
            <a:cxnSpLocks/>
          </p:cNvCxnSpPr>
          <p:nvPr/>
        </p:nvCxnSpPr>
        <p:spPr>
          <a:xfrm flipH="1">
            <a:off x="9822309" y="5182428"/>
            <a:ext cx="477829" cy="282493"/>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2995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a:xfrm>
            <a:off x="1438297" y="274507"/>
            <a:ext cx="10018713" cy="1307706"/>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Citations in IUPHAR</a:t>
            </a:r>
          </a:p>
        </p:txBody>
      </p:sp>
      <p:sp>
        <p:nvSpPr>
          <p:cNvPr id="3" name="Content Placeholder 2" descr=" 3"/>
          <p:cNvSpPr>
            <a:spLocks noGrp="1"/>
          </p:cNvSpPr>
          <p:nvPr>
            <p:ph idx="1"/>
          </p:nvPr>
        </p:nvSpPr>
        <p:spPr>
          <a:xfrm>
            <a:off x="1484314" y="1582213"/>
            <a:ext cx="10018713" cy="4682283"/>
          </a:xfrm>
        </p:spPr>
        <p:txBody>
          <a:bodyPr>
            <a:normAutofit/>
          </a:bodyPr>
          <a:lstStyle/>
          <a:p>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Coarse-grained</a:t>
            </a:r>
            <a:r>
              <a:rPr lang="en-US" sz="2400" dirty="0">
                <a:latin typeface="Arial" panose="020B0604020202020204" pitchFamily="34" charset="0"/>
                <a:ea typeface="Tahoma" panose="020B0604030504040204" pitchFamily="34" charset="0"/>
                <a:cs typeface="Arial" panose="020B0604020202020204" pitchFamily="34" charset="0"/>
              </a:rPr>
              <a:t> citations</a:t>
            </a:r>
          </a:p>
          <a:p>
            <a:pPr lvl="1"/>
            <a:r>
              <a:rPr lang="en-US" sz="2000" dirty="0">
                <a:latin typeface="Arial" panose="020B0604020202020204" pitchFamily="34" charset="0"/>
                <a:ea typeface="Tahoma" panose="020B0604030504040204" pitchFamily="34" charset="0"/>
                <a:cs typeface="Arial" panose="020B0604020202020204" pitchFamily="34" charset="0"/>
              </a:rPr>
              <a:t>E.g. Traditional journal citation to database as a whole</a:t>
            </a:r>
          </a:p>
          <a:p>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Fine-grained</a:t>
            </a:r>
            <a:r>
              <a:rPr lang="en-US" sz="2400" dirty="0">
                <a:latin typeface="Arial" panose="020B0604020202020204" pitchFamily="34" charset="0"/>
                <a:ea typeface="Tahoma" panose="020B0604030504040204" pitchFamily="34" charset="0"/>
                <a:cs typeface="Arial" panose="020B0604020202020204" pitchFamily="34" charset="0"/>
              </a:rPr>
              <a:t> citations </a:t>
            </a:r>
          </a:p>
          <a:p>
            <a:pPr lvl="1"/>
            <a:r>
              <a:rPr lang="en-US" sz="2000" dirty="0">
                <a:latin typeface="Arial" panose="020B0604020202020204" pitchFamily="34" charset="0"/>
                <a:ea typeface="Tahoma" panose="020B0604030504040204" pitchFamily="34" charset="0"/>
                <a:cs typeface="Arial" panose="020B0604020202020204" pitchFamily="34" charset="0"/>
              </a:rPr>
              <a:t>E.g. Citation to an individual family page</a:t>
            </a:r>
          </a:p>
          <a:p>
            <a:r>
              <a:rPr lang="en-US" sz="2400" dirty="0">
                <a:latin typeface="Arial" panose="020B0604020202020204" pitchFamily="34" charset="0"/>
                <a:ea typeface="Tahoma" panose="020B0604030504040204" pitchFamily="34" charset="0"/>
                <a:cs typeface="Arial" panose="020B0604020202020204" pitchFamily="34" charset="0"/>
              </a:rPr>
              <a:t>Both are</a:t>
            </a:r>
          </a:p>
          <a:p>
            <a:pPr lvl="1"/>
            <a:r>
              <a:rPr lang="en-US" sz="2100" dirty="0">
                <a:solidFill>
                  <a:srgbClr val="FF0000"/>
                </a:solidFill>
                <a:latin typeface="Arial" panose="020B0604020202020204" pitchFamily="34" charset="0"/>
                <a:ea typeface="Tahoma" panose="020B0604030504040204" pitchFamily="34" charset="0"/>
                <a:cs typeface="Arial" panose="020B0604020202020204" pitchFamily="34" charset="0"/>
              </a:rPr>
              <a:t>Hard-coded</a:t>
            </a:r>
            <a:r>
              <a:rPr lang="en-US" sz="2100" dirty="0">
                <a:latin typeface="Arial" panose="020B0604020202020204" pitchFamily="34" charset="0"/>
                <a:ea typeface="Tahoma" panose="020B0604030504040204" pitchFamily="34" charset="0"/>
                <a:cs typeface="Arial" panose="020B0604020202020204" pitchFamily="34" charset="0"/>
              </a:rPr>
              <a:t> in web-pages and </a:t>
            </a:r>
            <a:r>
              <a:rPr lang="en-US" sz="2100" dirty="0">
                <a:solidFill>
                  <a:srgbClr val="FF0000"/>
                </a:solidFill>
                <a:latin typeface="Arial" panose="020B0604020202020204" pitchFamily="34" charset="0"/>
                <a:ea typeface="Tahoma" panose="020B0604030504040204" pitchFamily="34" charset="0"/>
                <a:cs typeface="Arial" panose="020B0604020202020204" pitchFamily="34" charset="0"/>
              </a:rPr>
              <a:t>manually specified</a:t>
            </a:r>
          </a:p>
          <a:p>
            <a:pPr lvl="1"/>
            <a:r>
              <a:rPr lang="en-US" sz="2100" dirty="0">
                <a:latin typeface="Arial" panose="020B0604020202020204" pitchFamily="34" charset="0"/>
                <a:ea typeface="Tahoma" panose="020B0604030504040204" pitchFamily="34" charset="0"/>
                <a:cs typeface="Arial" panose="020B0604020202020204" pitchFamily="34" charset="0"/>
              </a:rPr>
              <a:t>Used in practice</a:t>
            </a:r>
          </a:p>
          <a:p>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General user queries </a:t>
            </a:r>
            <a:r>
              <a:rPr lang="en-US" sz="2400" dirty="0">
                <a:latin typeface="Arial" panose="020B0604020202020204" pitchFamily="34" charset="0"/>
                <a:ea typeface="Tahoma" panose="020B0604030504040204" pitchFamily="34" charset="0"/>
                <a:cs typeface="Arial" panose="020B0604020202020204" pitchFamily="34" charset="0"/>
              </a:rPr>
              <a:t>need to be supported.</a:t>
            </a:r>
          </a:p>
          <a:p>
            <a:pPr lvl="1"/>
            <a:endParaRPr lang="en-US" sz="2000" dirty="0">
              <a:latin typeface="Arial" panose="020B0604020202020204" pitchFamily="34" charset="0"/>
              <a:ea typeface="Tahoma" panose="020B060403050404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C3CAF2F-FF0D-4AF0-A901-D3E1EBA4FED7}"/>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12</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13782" y="609600"/>
            <a:ext cx="6446473" cy="1320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Why hard-coded citations are not enough</a:t>
            </a:r>
          </a:p>
        </p:txBody>
      </p:sp>
      <p:sp>
        <p:nvSpPr>
          <p:cNvPr id="6" name="Text Placeholder 5"/>
          <p:cNvSpPr>
            <a:spLocks noGrp="1"/>
          </p:cNvSpPr>
          <p:nvPr>
            <p:ph sz="half" idx="1"/>
          </p:nvPr>
        </p:nvSpPr>
        <p:spPr>
          <a:xfrm>
            <a:off x="1141280" y="1904275"/>
            <a:ext cx="6266689" cy="4341875"/>
          </a:xfrm>
        </p:spPr>
        <p:txBody>
          <a:bodyPr>
            <a:normAutofit/>
          </a:bodyPr>
          <a:lstStyle/>
          <a:p>
            <a:r>
              <a:rPr lang="en-US" dirty="0">
                <a:latin typeface="Arial" panose="020B0604020202020204" pitchFamily="34" charset="0"/>
                <a:ea typeface="Tahoma" panose="020B0604030504040204" pitchFamily="34" charset="0"/>
                <a:cs typeface="Arial" panose="020B0604020202020204" pitchFamily="34" charset="0"/>
              </a:rPr>
              <a:t>The number of general queries can be infinite. </a:t>
            </a:r>
          </a:p>
          <a:p>
            <a:r>
              <a:rPr lang="en-US" dirty="0">
                <a:latin typeface="Arial" panose="020B0604020202020204" pitchFamily="34" charset="0"/>
                <a:ea typeface="Tahoma" panose="020B0604030504040204" pitchFamily="34" charset="0"/>
                <a:cs typeface="Arial" panose="020B0604020202020204" pitchFamily="34" charset="0"/>
              </a:rPr>
              <a:t>We need to </a:t>
            </a:r>
            <a:r>
              <a:rPr lang="en-US" dirty="0">
                <a:solidFill>
                  <a:srgbClr val="FF0000"/>
                </a:solidFill>
                <a:latin typeface="Arial" panose="020B0604020202020204" pitchFamily="34" charset="0"/>
                <a:ea typeface="Tahoma" panose="020B0604030504040204" pitchFamily="34" charset="0"/>
                <a:cs typeface="Arial" panose="020B0604020202020204" pitchFamily="34" charset="0"/>
              </a:rPr>
              <a:t>automatically</a:t>
            </a:r>
            <a:r>
              <a:rPr lang="en-US" dirty="0">
                <a:latin typeface="Arial" panose="020B0604020202020204" pitchFamily="34" charset="0"/>
                <a:ea typeface="Tahoma" panose="020B0604030504040204" pitchFamily="34" charset="0"/>
                <a:cs typeface="Arial" panose="020B0604020202020204" pitchFamily="34" charset="0"/>
              </a:rPr>
              <a:t> generate citations as the data is extracted. </a:t>
            </a:r>
          </a:p>
          <a:p>
            <a:r>
              <a:rPr lang="en-US" dirty="0">
                <a:latin typeface="Arial" panose="020B0604020202020204" pitchFamily="34" charset="0"/>
                <a:ea typeface="Tahoma" panose="020B0604030504040204" pitchFamily="34" charset="0"/>
                <a:cs typeface="Arial" panose="020B0604020202020204" pitchFamily="34" charset="0"/>
              </a:rPr>
              <a:t>It is a </a:t>
            </a:r>
            <a:r>
              <a:rPr lang="en-US" i="1" dirty="0">
                <a:solidFill>
                  <a:srgbClr val="FF0000"/>
                </a:solidFill>
                <a:latin typeface="Arial" panose="020B0604020202020204" pitchFamily="34" charset="0"/>
                <a:ea typeface="Tahoma" panose="020B0604030504040204" pitchFamily="34" charset="0"/>
                <a:cs typeface="Arial" panose="020B0604020202020204" pitchFamily="34" charset="0"/>
              </a:rPr>
              <a:t>computational</a:t>
            </a:r>
            <a:r>
              <a:rPr lang="en-US" dirty="0">
                <a:latin typeface="Arial" panose="020B0604020202020204" pitchFamily="34" charset="0"/>
                <a:ea typeface="Tahoma" panose="020B0604030504040204" pitchFamily="34" charset="0"/>
                <a:cs typeface="Arial" panose="020B0604020202020204" pitchFamily="34" charset="0"/>
              </a:rPr>
              <a:t> challenge</a:t>
            </a:r>
          </a:p>
          <a:p>
            <a:endParaRPr lang="en-US" dirty="0">
              <a:latin typeface="Arial" panose="020B0604020202020204" pitchFamily="34" charset="0"/>
              <a:ea typeface="Tahoma" panose="020B0604030504040204" pitchFamily="34" charset="0"/>
              <a:cs typeface="Arial" panose="020B0604020202020204" pitchFamily="34" charset="0"/>
            </a:endParaRPr>
          </a:p>
        </p:txBody>
      </p:sp>
      <p:pic>
        <p:nvPicPr>
          <p:cNvPr id="4" name="Picture 3" descr="A picture containing indoor&#10;&#10;Description generated with very high confidence">
            <a:extLst>
              <a:ext uri="{FF2B5EF4-FFF2-40B4-BE49-F238E27FC236}">
                <a16:creationId xmlns:a16="http://schemas.microsoft.com/office/drawing/2014/main" id="{4481EDCC-67FC-4BB2-A657-BDF66466F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255" y="826957"/>
            <a:ext cx="4001058" cy="5582429"/>
          </a:xfrm>
          <a:prstGeom prst="rect">
            <a:avLst/>
          </a:prstGeom>
        </p:spPr>
      </p:pic>
      <p:sp>
        <p:nvSpPr>
          <p:cNvPr id="2" name="Slide Number Placeholder 1">
            <a:extLst>
              <a:ext uri="{FF2B5EF4-FFF2-40B4-BE49-F238E27FC236}">
                <a16:creationId xmlns:a16="http://schemas.microsoft.com/office/drawing/2014/main" id="{1124B25B-5E8A-4053-9D66-6B72B43F4907}"/>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13</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039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Outline</a:t>
            </a:r>
            <a:endParaRPr lang="en-US" sz="3500" b="1" dirty="0">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2018104" y="1849658"/>
            <a:ext cx="9596394" cy="3825892"/>
          </a:xfrm>
        </p:spPr>
        <p:txBody>
          <a:bodyPr>
            <a:normAutofit/>
          </a:bodyPr>
          <a:lstStyle/>
          <a:p>
            <a:r>
              <a:rPr lang="en-US" sz="3200" dirty="0">
                <a:latin typeface="Arial" panose="020B0604020202020204" pitchFamily="34" charset="0"/>
                <a:ea typeface="Tahoma" panose="020B0604030504040204" pitchFamily="34" charset="0"/>
                <a:cs typeface="Arial" panose="020B0604020202020204" pitchFamily="34" charset="0"/>
              </a:rPr>
              <a:t>State of the art in Data Citation</a:t>
            </a:r>
          </a:p>
          <a:p>
            <a:r>
              <a:rPr lang="en-US" sz="3200" dirty="0">
                <a:solidFill>
                  <a:srgbClr val="A93023"/>
                </a:solidFill>
                <a:latin typeface="Arial" panose="020B0604020202020204" pitchFamily="34" charset="0"/>
                <a:ea typeface="Tahoma" panose="020B0604030504040204" pitchFamily="34" charset="0"/>
                <a:cs typeface="Arial" panose="020B0604020202020204" pitchFamily="34" charset="0"/>
              </a:rPr>
              <a:t>Model: Citation views</a:t>
            </a:r>
          </a:p>
          <a:p>
            <a:r>
              <a:rPr lang="en-US" sz="3200" dirty="0">
                <a:latin typeface="Arial" panose="020B0604020202020204" pitchFamily="34" charset="0"/>
                <a:ea typeface="Tahoma" panose="020B0604030504040204" pitchFamily="34" charset="0"/>
                <a:cs typeface="Arial" panose="020B0604020202020204" pitchFamily="34" charset="0"/>
              </a:rPr>
              <a:t>Implementing Citation views</a:t>
            </a:r>
          </a:p>
          <a:p>
            <a:r>
              <a:rPr lang="en-US" sz="3200" dirty="0">
                <a:latin typeface="Arial" panose="020B0604020202020204" pitchFamily="34" charset="0"/>
                <a:ea typeface="Tahoma" panose="020B0604030504040204" pitchFamily="34" charset="0"/>
                <a:cs typeface="Arial" panose="020B0604020202020204" pitchFamily="34" charset="0"/>
              </a:rPr>
              <a:t>Conclusions</a:t>
            </a:r>
          </a:p>
        </p:txBody>
      </p:sp>
      <p:sp>
        <p:nvSpPr>
          <p:cNvPr id="4" name="Slide Number Placeholder 3">
            <a:extLst>
              <a:ext uri="{FF2B5EF4-FFF2-40B4-BE49-F238E27FC236}">
                <a16:creationId xmlns:a16="http://schemas.microsoft.com/office/drawing/2014/main" id="{2E4B3007-0E41-4F93-8C7A-F9D3CAFB8B56}"/>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14</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66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Model: citation views</a:t>
            </a:r>
          </a:p>
        </p:txBody>
      </p:sp>
      <p:sp>
        <p:nvSpPr>
          <p:cNvPr id="3" name="Content Placeholder 2" descr=" 3"/>
          <p:cNvSpPr>
            <a:spLocks noGrp="1"/>
          </p:cNvSpPr>
          <p:nvPr>
            <p:ph idx="1"/>
          </p:nvPr>
        </p:nvSpPr>
        <p:spPr/>
        <p:txBody>
          <a:bodyPr>
            <a:normAutofit/>
          </a:bodyPr>
          <a:lstStyle/>
          <a:p>
            <a:r>
              <a:rPr lang="en-US" sz="2800" dirty="0">
                <a:latin typeface="Arial" panose="020B0604020202020204" pitchFamily="34" charset="0"/>
                <a:ea typeface="Tahoma" panose="020B0604030504040204" pitchFamily="34" charset="0"/>
                <a:cs typeface="Arial" panose="020B0604020202020204" pitchFamily="34" charset="0"/>
              </a:rPr>
              <a:t>A citation view consists of </a:t>
            </a:r>
          </a:p>
          <a:p>
            <a:pPr lvl="1"/>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View query</a:t>
            </a:r>
          </a:p>
          <a:p>
            <a:pPr lvl="1"/>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Citation query</a:t>
            </a:r>
            <a:endParaRPr lang="en-US" sz="2400" dirty="0">
              <a:latin typeface="Arial" panose="020B0604020202020204" pitchFamily="34" charset="0"/>
              <a:ea typeface="Tahoma" panose="020B0604030504040204" pitchFamily="34" charset="0"/>
              <a:cs typeface="Arial" panose="020B0604020202020204" pitchFamily="34" charset="0"/>
            </a:endParaRPr>
          </a:p>
          <a:p>
            <a:pPr lvl="1"/>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Citation function</a:t>
            </a:r>
            <a:endParaRPr lang="en-US" sz="2400" dirty="0">
              <a:latin typeface="Arial" panose="020B0604020202020204" pitchFamily="34" charset="0"/>
              <a:ea typeface="Tahoma" panose="020B0604030504040204" pitchFamily="34" charset="0"/>
              <a:cs typeface="Arial" panose="020B0604020202020204" pitchFamily="34" charset="0"/>
            </a:endParaRPr>
          </a:p>
          <a:p>
            <a:pPr lvl="1">
              <a:buChar char=" "/>
            </a:pPr>
            <a:r>
              <a:rPr lang="en-US" sz="2400" dirty="0">
                <a:latin typeface="Arial" panose="020B0604020202020204" pitchFamily="34" charset="0"/>
                <a:ea typeface="Tahoma" panose="020B0604030504040204" pitchFamily="34" charset="0"/>
                <a:cs typeface="Arial" panose="020B0604020202020204" pitchFamily="34" charset="0"/>
              </a:rPr>
              <a:t>       </a:t>
            </a:r>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2400" dirty="0">
                <a:latin typeface="Arial" panose="020B0604020202020204" pitchFamily="34" charset="0"/>
                <a:ea typeface="Tahoma" panose="020B0604030504040204" pitchFamily="34" charset="0"/>
                <a:cs typeface="Arial" panose="020B0604020202020204" pitchFamily="34" charset="0"/>
              </a:rPr>
              <a:t>          </a:t>
            </a:r>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     </a:t>
            </a:r>
          </a:p>
          <a:p>
            <a:pPr>
              <a:buChar char=" "/>
            </a:pPr>
            <a:r>
              <a:rPr lang="en-US" sz="2800" dirty="0">
                <a:latin typeface="Arial" panose="020B0604020202020204" pitchFamily="34" charset="0"/>
                <a:ea typeface="Tahoma" panose="020B0604030504040204" pitchFamily="34" charset="0"/>
                <a:cs typeface="Arial" panose="020B0604020202020204" pitchFamily="34" charset="0"/>
              </a:rPr>
              <a:t>                  </a:t>
            </a:r>
            <a:r>
              <a:rPr lang="en-US" sz="2800"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2800" dirty="0">
                <a:latin typeface="Arial" panose="020B0604020202020204" pitchFamily="34" charset="0"/>
                <a:ea typeface="Tahoma" panose="020B060403050404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D762CBC6-4F0E-43D6-86A7-70B32D297709}"/>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15</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358969"/>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View query</a:t>
            </a:r>
          </a:p>
        </p:txBody>
      </p:sp>
      <p:sp>
        <p:nvSpPr>
          <p:cNvPr id="3" name="Content Placeholder 2" descr=" 3"/>
          <p:cNvSpPr>
            <a:spLocks noGrp="1"/>
          </p:cNvSpPr>
          <p:nvPr>
            <p:ph idx="1"/>
          </p:nvPr>
        </p:nvSpPr>
        <p:spPr>
          <a:xfrm>
            <a:off x="1770843" y="1733804"/>
            <a:ext cx="9155977" cy="4205602"/>
          </a:xfrm>
        </p:spPr>
        <p:txBody>
          <a:bodyPr>
            <a:normAutofit/>
          </a:bodyPr>
          <a:lstStyle/>
          <a:p>
            <a:r>
              <a:rPr lang="en-US" sz="2800" dirty="0">
                <a:solidFill>
                  <a:srgbClr val="FF0000"/>
                </a:solidFill>
                <a:latin typeface="Arial" panose="020B0604020202020204" pitchFamily="34" charset="0"/>
                <a:ea typeface="Tahoma" panose="020B0604030504040204" pitchFamily="34" charset="0"/>
                <a:cs typeface="Arial" panose="020B0604020202020204" pitchFamily="34" charset="0"/>
              </a:rPr>
              <a:t>Conjunctive</a:t>
            </a:r>
            <a:r>
              <a:rPr lang="en-US" sz="2800" dirty="0">
                <a:latin typeface="Arial" panose="020B0604020202020204" pitchFamily="34" charset="0"/>
                <a:ea typeface="Tahoma" panose="020B0604030504040204" pitchFamily="34" charset="0"/>
                <a:cs typeface="Arial" panose="020B0604020202020204" pitchFamily="34" charset="0"/>
              </a:rPr>
              <a:t>, can be </a:t>
            </a:r>
            <a:r>
              <a:rPr lang="en-US" sz="2800" dirty="0">
                <a:solidFill>
                  <a:srgbClr val="FF0000"/>
                </a:solidFill>
                <a:latin typeface="Arial" panose="020B0604020202020204" pitchFamily="34" charset="0"/>
                <a:ea typeface="Tahoma" panose="020B0604030504040204" pitchFamily="34" charset="0"/>
                <a:cs typeface="Arial" panose="020B0604020202020204" pitchFamily="34" charset="0"/>
              </a:rPr>
              <a:t>parameterized</a:t>
            </a:r>
            <a:endParaRPr lang="en-US" sz="2800" dirty="0">
              <a:latin typeface="Arial" panose="020B0604020202020204" pitchFamily="34" charset="0"/>
              <a:ea typeface="Tahoma" panose="020B0604030504040204" pitchFamily="34" charset="0"/>
              <a:cs typeface="Arial" panose="020B0604020202020204" pitchFamily="34" charset="0"/>
            </a:endParaRPr>
          </a:p>
          <a:p>
            <a:pPr lvl="1"/>
            <a:r>
              <a:rPr lang="en-US" sz="2500" dirty="0">
                <a:latin typeface="Arial" panose="020B0604020202020204" pitchFamily="34" charset="0"/>
                <a:ea typeface="Tahoma" panose="020B0604030504040204" pitchFamily="34" charset="0"/>
                <a:cs typeface="Arial" panose="020B0604020202020204" pitchFamily="34" charset="0"/>
              </a:rPr>
              <a:t>Specifies what portion of data is being cited</a:t>
            </a:r>
          </a:p>
          <a:p>
            <a:r>
              <a:rPr lang="en-US" sz="2700" dirty="0">
                <a:latin typeface="Arial" panose="020B0604020202020204" pitchFamily="34" charset="0"/>
                <a:ea typeface="Tahoma" panose="020B0604030504040204" pitchFamily="34" charset="0"/>
                <a:cs typeface="Arial" panose="020B0604020202020204" pitchFamily="34" charset="0"/>
              </a:rPr>
              <a:t>E.g. IUPHAR has citations for each Family page</a:t>
            </a:r>
          </a:p>
          <a:p>
            <a:pPr lvl="1"/>
            <a:r>
              <a:rPr lang="en-US" sz="2100" dirty="0">
                <a:latin typeface="Arial" panose="020B0604020202020204" pitchFamily="34" charset="0"/>
                <a:ea typeface="Tahoma" panose="020B0604030504040204" pitchFamily="34" charset="0"/>
                <a:cs typeface="Arial" panose="020B0604020202020204" pitchFamily="34" charset="0"/>
              </a:rPr>
              <a:t>λ FID. V1(FID, </a:t>
            </a:r>
            <a:r>
              <a:rPr lang="en-US" sz="2100" dirty="0" err="1">
                <a:latin typeface="Arial" panose="020B0604020202020204" pitchFamily="34" charset="0"/>
                <a:ea typeface="Tahoma" panose="020B0604030504040204" pitchFamily="34" charset="0"/>
                <a:cs typeface="Arial" panose="020B0604020202020204" pitchFamily="34" charset="0"/>
              </a:rPr>
              <a:t>Fname</a:t>
            </a:r>
            <a:r>
              <a:rPr lang="en-US" sz="2100" dirty="0">
                <a:latin typeface="Arial" panose="020B0604020202020204" pitchFamily="34" charset="0"/>
                <a:ea typeface="Tahoma" panose="020B0604030504040204" pitchFamily="34" charset="0"/>
                <a:cs typeface="Arial" panose="020B0604020202020204" pitchFamily="34" charset="0"/>
              </a:rPr>
              <a:t>, Type) :- Family(FID, </a:t>
            </a:r>
            <a:r>
              <a:rPr lang="en-US" sz="2100" dirty="0" err="1">
                <a:latin typeface="Arial" panose="020B0604020202020204" pitchFamily="34" charset="0"/>
                <a:ea typeface="Tahoma" panose="020B0604030504040204" pitchFamily="34" charset="0"/>
                <a:cs typeface="Arial" panose="020B0604020202020204" pitchFamily="34" charset="0"/>
              </a:rPr>
              <a:t>FName</a:t>
            </a:r>
            <a:r>
              <a:rPr lang="en-US" sz="2100" dirty="0">
                <a:latin typeface="Arial" panose="020B0604020202020204" pitchFamily="34" charset="0"/>
                <a:ea typeface="Tahoma" panose="020B0604030504040204" pitchFamily="34" charset="0"/>
                <a:cs typeface="Arial" panose="020B0604020202020204" pitchFamily="34" charset="0"/>
              </a:rPr>
              <a:t>, Type)</a:t>
            </a:r>
          </a:p>
          <a:p>
            <a:pPr lvl="1"/>
            <a:r>
              <a:rPr lang="en-US" sz="2100" dirty="0">
                <a:latin typeface="Arial" panose="020B0604020202020204" pitchFamily="34" charset="0"/>
                <a:ea typeface="Tahoma" panose="020B0604030504040204" pitchFamily="34" charset="0"/>
                <a:cs typeface="Arial" panose="020B0604020202020204" pitchFamily="34" charset="0"/>
              </a:rPr>
              <a:t>V2(FID, </a:t>
            </a:r>
            <a:r>
              <a:rPr lang="en-US" sz="2100" dirty="0" err="1">
                <a:latin typeface="Arial" panose="020B0604020202020204" pitchFamily="34" charset="0"/>
                <a:ea typeface="Tahoma" panose="020B0604030504040204" pitchFamily="34" charset="0"/>
                <a:cs typeface="Arial" panose="020B0604020202020204" pitchFamily="34" charset="0"/>
              </a:rPr>
              <a:t>Fname</a:t>
            </a:r>
            <a:r>
              <a:rPr lang="en-US" sz="2100" dirty="0">
                <a:latin typeface="Arial" panose="020B0604020202020204" pitchFamily="34" charset="0"/>
                <a:ea typeface="Tahoma" panose="020B0604030504040204" pitchFamily="34" charset="0"/>
                <a:cs typeface="Arial" panose="020B0604020202020204" pitchFamily="34" charset="0"/>
              </a:rPr>
              <a:t>, Type) :- Family(FID, </a:t>
            </a:r>
            <a:r>
              <a:rPr lang="en-US" sz="2100" dirty="0" err="1">
                <a:latin typeface="Arial" panose="020B0604020202020204" pitchFamily="34" charset="0"/>
                <a:ea typeface="Tahoma" panose="020B0604030504040204" pitchFamily="34" charset="0"/>
                <a:cs typeface="Arial" panose="020B0604020202020204" pitchFamily="34" charset="0"/>
              </a:rPr>
              <a:t>FName</a:t>
            </a:r>
            <a:r>
              <a:rPr lang="en-US" sz="2100" dirty="0">
                <a:latin typeface="Arial" panose="020B0604020202020204" pitchFamily="34" charset="0"/>
                <a:ea typeface="Tahoma" panose="020B0604030504040204" pitchFamily="34" charset="0"/>
                <a:cs typeface="Arial" panose="020B0604020202020204" pitchFamily="34" charset="0"/>
              </a:rPr>
              <a:t>, Type)</a:t>
            </a:r>
            <a:br>
              <a:rPr lang="en-US" sz="2100" dirty="0">
                <a:latin typeface="Arial" panose="020B0604020202020204" pitchFamily="34" charset="0"/>
                <a:ea typeface="Tahoma" panose="020B0604030504040204" pitchFamily="34" charset="0"/>
                <a:cs typeface="Arial" panose="020B0604020202020204" pitchFamily="34" charset="0"/>
              </a:rPr>
            </a:br>
            <a:r>
              <a:rPr lang="en-US" sz="2100" dirty="0">
                <a:latin typeface="Arial" panose="020B0604020202020204" pitchFamily="34" charset="0"/>
                <a:ea typeface="Tahoma" panose="020B0604030504040204" pitchFamily="34" charset="0"/>
                <a:cs typeface="Arial" panose="020B0604020202020204" pitchFamily="34" charset="0"/>
              </a:rPr>
              <a:t>                                            </a:t>
            </a:r>
          </a:p>
          <a:p>
            <a:pPr lvl="1">
              <a:buChar char=" "/>
            </a:pPr>
            <a:r>
              <a:rPr lang="en-US" sz="2400" dirty="0">
                <a:latin typeface="Arial" panose="020B0604020202020204" pitchFamily="34" charset="0"/>
                <a:ea typeface="Tahoma" panose="020B0604030504040204" pitchFamily="34" charset="0"/>
                <a:cs typeface="Arial" panose="020B0604020202020204" pitchFamily="34" charset="0"/>
              </a:rPr>
              <a:t>       </a:t>
            </a:r>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2400" dirty="0">
                <a:latin typeface="Arial" panose="020B0604020202020204" pitchFamily="34" charset="0"/>
                <a:ea typeface="Tahoma" panose="020B0604030504040204" pitchFamily="34" charset="0"/>
                <a:cs typeface="Arial" panose="020B0604020202020204" pitchFamily="34" charset="0"/>
              </a:rPr>
              <a:t>          </a:t>
            </a:r>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     </a:t>
            </a:r>
          </a:p>
          <a:p>
            <a:pPr>
              <a:buChar char=" "/>
            </a:pPr>
            <a:r>
              <a:rPr lang="en-US" sz="2800" dirty="0">
                <a:latin typeface="Arial" panose="020B0604020202020204" pitchFamily="34" charset="0"/>
                <a:ea typeface="Tahoma" panose="020B0604030504040204" pitchFamily="34" charset="0"/>
                <a:cs typeface="Arial" panose="020B0604020202020204" pitchFamily="34" charset="0"/>
              </a:rPr>
              <a:t>                  </a:t>
            </a:r>
            <a:r>
              <a:rPr lang="en-US" sz="2800"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2800" dirty="0">
                <a:latin typeface="Arial" panose="020B0604020202020204" pitchFamily="34" charset="0"/>
                <a:ea typeface="Tahoma" panose="020B060403050404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D762CBC6-4F0E-43D6-86A7-70B32D297709}"/>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16</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View query</a:t>
            </a:r>
          </a:p>
        </p:txBody>
      </p:sp>
      <p:sp>
        <p:nvSpPr>
          <p:cNvPr id="3" name="Content Placeholder 2" descr=" 3"/>
          <p:cNvSpPr>
            <a:spLocks noGrp="1"/>
          </p:cNvSpPr>
          <p:nvPr>
            <p:ph idx="1"/>
          </p:nvPr>
        </p:nvSpPr>
        <p:spPr>
          <a:xfrm>
            <a:off x="1770843" y="1733804"/>
            <a:ext cx="9155977" cy="4205602"/>
          </a:xfrm>
        </p:spPr>
        <p:txBody>
          <a:bodyPr>
            <a:normAutofit/>
          </a:bodyPr>
          <a:lstStyle/>
          <a:p>
            <a:r>
              <a:rPr lang="en-US" sz="2800" dirty="0">
                <a:solidFill>
                  <a:srgbClr val="FF0000"/>
                </a:solidFill>
                <a:latin typeface="Arial" panose="020B0604020202020204" pitchFamily="34" charset="0"/>
                <a:ea typeface="Tahoma" panose="020B0604030504040204" pitchFamily="34" charset="0"/>
                <a:cs typeface="Arial" panose="020B0604020202020204" pitchFamily="34" charset="0"/>
              </a:rPr>
              <a:t>Conjunctive</a:t>
            </a:r>
            <a:r>
              <a:rPr lang="en-US" sz="2800" dirty="0">
                <a:latin typeface="Arial" panose="020B0604020202020204" pitchFamily="34" charset="0"/>
                <a:ea typeface="Tahoma" panose="020B0604030504040204" pitchFamily="34" charset="0"/>
                <a:cs typeface="Arial" panose="020B0604020202020204" pitchFamily="34" charset="0"/>
              </a:rPr>
              <a:t>, can be </a:t>
            </a:r>
            <a:r>
              <a:rPr lang="en-US" sz="2800" dirty="0">
                <a:solidFill>
                  <a:srgbClr val="FF0000"/>
                </a:solidFill>
                <a:latin typeface="Arial" panose="020B0604020202020204" pitchFamily="34" charset="0"/>
                <a:ea typeface="Tahoma" panose="020B0604030504040204" pitchFamily="34" charset="0"/>
                <a:cs typeface="Arial" panose="020B0604020202020204" pitchFamily="34" charset="0"/>
              </a:rPr>
              <a:t>parameterized</a:t>
            </a:r>
            <a:endParaRPr lang="en-US" sz="2800" dirty="0">
              <a:latin typeface="Arial" panose="020B0604020202020204" pitchFamily="34" charset="0"/>
              <a:ea typeface="Tahoma" panose="020B0604030504040204" pitchFamily="34" charset="0"/>
              <a:cs typeface="Arial" panose="020B0604020202020204" pitchFamily="34" charset="0"/>
            </a:endParaRPr>
          </a:p>
          <a:p>
            <a:pPr lvl="1"/>
            <a:r>
              <a:rPr lang="en-US" sz="2500" dirty="0">
                <a:latin typeface="Arial" panose="020B0604020202020204" pitchFamily="34" charset="0"/>
                <a:ea typeface="Tahoma" panose="020B0604030504040204" pitchFamily="34" charset="0"/>
                <a:cs typeface="Arial" panose="020B0604020202020204" pitchFamily="34" charset="0"/>
              </a:rPr>
              <a:t>Specifies what portion of data is being cited</a:t>
            </a:r>
          </a:p>
          <a:p>
            <a:r>
              <a:rPr lang="en-US" sz="2700" dirty="0">
                <a:latin typeface="Arial" panose="020B0604020202020204" pitchFamily="34" charset="0"/>
                <a:ea typeface="Tahoma" panose="020B0604030504040204" pitchFamily="34" charset="0"/>
                <a:cs typeface="Arial" panose="020B0604020202020204" pitchFamily="34" charset="0"/>
              </a:rPr>
              <a:t>E.g. IUPHAR has citations for each Family page</a:t>
            </a:r>
          </a:p>
          <a:p>
            <a:pPr lvl="1"/>
            <a:r>
              <a:rPr lang="en-US" sz="2100" b="1" dirty="0">
                <a:latin typeface="Arial" panose="020B0604020202020204" pitchFamily="34" charset="0"/>
                <a:ea typeface="Tahoma" panose="020B0604030504040204" pitchFamily="34" charset="0"/>
                <a:cs typeface="Arial" panose="020B0604020202020204" pitchFamily="34" charset="0"/>
              </a:rPr>
              <a:t>λ FID</a:t>
            </a:r>
            <a:r>
              <a:rPr lang="en-US" sz="2100" dirty="0">
                <a:latin typeface="Arial" panose="020B0604020202020204" pitchFamily="34" charset="0"/>
                <a:ea typeface="Tahoma" panose="020B0604030504040204" pitchFamily="34" charset="0"/>
                <a:cs typeface="Arial" panose="020B0604020202020204" pitchFamily="34" charset="0"/>
              </a:rPr>
              <a:t>. V1(FID, </a:t>
            </a:r>
            <a:r>
              <a:rPr lang="en-US" sz="2100" dirty="0" err="1">
                <a:latin typeface="Arial" panose="020B0604020202020204" pitchFamily="34" charset="0"/>
                <a:ea typeface="Tahoma" panose="020B0604030504040204" pitchFamily="34" charset="0"/>
                <a:cs typeface="Arial" panose="020B0604020202020204" pitchFamily="34" charset="0"/>
              </a:rPr>
              <a:t>Fname</a:t>
            </a:r>
            <a:r>
              <a:rPr lang="en-US" sz="2100" dirty="0">
                <a:latin typeface="Arial" panose="020B0604020202020204" pitchFamily="34" charset="0"/>
                <a:ea typeface="Tahoma" panose="020B0604030504040204" pitchFamily="34" charset="0"/>
                <a:cs typeface="Arial" panose="020B0604020202020204" pitchFamily="34" charset="0"/>
              </a:rPr>
              <a:t>, Type) :- Family(FID, </a:t>
            </a:r>
            <a:r>
              <a:rPr lang="en-US" sz="2100" dirty="0" err="1">
                <a:latin typeface="Arial" panose="020B0604020202020204" pitchFamily="34" charset="0"/>
                <a:ea typeface="Tahoma" panose="020B0604030504040204" pitchFamily="34" charset="0"/>
                <a:cs typeface="Arial" panose="020B0604020202020204" pitchFamily="34" charset="0"/>
              </a:rPr>
              <a:t>FName</a:t>
            </a:r>
            <a:r>
              <a:rPr lang="en-US" sz="2100" dirty="0">
                <a:latin typeface="Arial" panose="020B0604020202020204" pitchFamily="34" charset="0"/>
                <a:ea typeface="Tahoma" panose="020B0604030504040204" pitchFamily="34" charset="0"/>
                <a:cs typeface="Arial" panose="020B0604020202020204" pitchFamily="34" charset="0"/>
              </a:rPr>
              <a:t>, Type)</a:t>
            </a:r>
          </a:p>
          <a:p>
            <a:pPr lvl="1"/>
            <a:r>
              <a:rPr lang="en-US" sz="2100" dirty="0">
                <a:latin typeface="Arial" panose="020B0604020202020204" pitchFamily="34" charset="0"/>
                <a:ea typeface="Tahoma" panose="020B0604030504040204" pitchFamily="34" charset="0"/>
                <a:cs typeface="Arial" panose="020B0604020202020204" pitchFamily="34" charset="0"/>
              </a:rPr>
              <a:t>V2(FID, </a:t>
            </a:r>
            <a:r>
              <a:rPr lang="en-US" sz="2100" dirty="0" err="1">
                <a:latin typeface="Arial" panose="020B0604020202020204" pitchFamily="34" charset="0"/>
                <a:ea typeface="Tahoma" panose="020B0604030504040204" pitchFamily="34" charset="0"/>
                <a:cs typeface="Arial" panose="020B0604020202020204" pitchFamily="34" charset="0"/>
              </a:rPr>
              <a:t>Fname</a:t>
            </a:r>
            <a:r>
              <a:rPr lang="en-US" sz="2100" dirty="0">
                <a:latin typeface="Arial" panose="020B0604020202020204" pitchFamily="34" charset="0"/>
                <a:ea typeface="Tahoma" panose="020B0604030504040204" pitchFamily="34" charset="0"/>
                <a:cs typeface="Arial" panose="020B0604020202020204" pitchFamily="34" charset="0"/>
              </a:rPr>
              <a:t>, Type) :- Family(FID, </a:t>
            </a:r>
            <a:r>
              <a:rPr lang="en-US" sz="2100" dirty="0" err="1">
                <a:latin typeface="Arial" panose="020B0604020202020204" pitchFamily="34" charset="0"/>
                <a:ea typeface="Tahoma" panose="020B0604030504040204" pitchFamily="34" charset="0"/>
                <a:cs typeface="Arial" panose="020B0604020202020204" pitchFamily="34" charset="0"/>
              </a:rPr>
              <a:t>FName</a:t>
            </a:r>
            <a:r>
              <a:rPr lang="en-US" sz="2100" dirty="0">
                <a:latin typeface="Arial" panose="020B0604020202020204" pitchFamily="34" charset="0"/>
                <a:ea typeface="Tahoma" panose="020B0604030504040204" pitchFamily="34" charset="0"/>
                <a:cs typeface="Arial" panose="020B0604020202020204" pitchFamily="34" charset="0"/>
              </a:rPr>
              <a:t>, Type)</a:t>
            </a:r>
            <a:br>
              <a:rPr lang="en-US" sz="2100" dirty="0">
                <a:latin typeface="Arial" panose="020B0604020202020204" pitchFamily="34" charset="0"/>
                <a:ea typeface="Tahoma" panose="020B0604030504040204" pitchFamily="34" charset="0"/>
                <a:cs typeface="Arial" panose="020B0604020202020204" pitchFamily="34" charset="0"/>
              </a:rPr>
            </a:br>
            <a:r>
              <a:rPr lang="en-US" sz="2100" dirty="0">
                <a:latin typeface="Arial" panose="020B0604020202020204" pitchFamily="34" charset="0"/>
                <a:ea typeface="Tahoma" panose="020B0604030504040204" pitchFamily="34" charset="0"/>
                <a:cs typeface="Arial" panose="020B0604020202020204" pitchFamily="34" charset="0"/>
              </a:rPr>
              <a:t>                                            </a:t>
            </a:r>
          </a:p>
          <a:p>
            <a:pPr lvl="1">
              <a:buChar char=" "/>
            </a:pPr>
            <a:r>
              <a:rPr lang="en-US" sz="2400" dirty="0">
                <a:latin typeface="Arial" panose="020B0604020202020204" pitchFamily="34" charset="0"/>
                <a:ea typeface="Tahoma" panose="020B0604030504040204" pitchFamily="34" charset="0"/>
                <a:cs typeface="Arial" panose="020B0604020202020204" pitchFamily="34" charset="0"/>
              </a:rPr>
              <a:t>       </a:t>
            </a:r>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2400" dirty="0">
                <a:latin typeface="Arial" panose="020B0604020202020204" pitchFamily="34" charset="0"/>
                <a:ea typeface="Tahoma" panose="020B0604030504040204" pitchFamily="34" charset="0"/>
                <a:cs typeface="Arial" panose="020B0604020202020204" pitchFamily="34" charset="0"/>
              </a:rPr>
              <a:t>          </a:t>
            </a:r>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     </a:t>
            </a:r>
          </a:p>
          <a:p>
            <a:pPr>
              <a:buChar char=" "/>
            </a:pPr>
            <a:r>
              <a:rPr lang="en-US" sz="2800" dirty="0">
                <a:latin typeface="Arial" panose="020B0604020202020204" pitchFamily="34" charset="0"/>
                <a:ea typeface="Tahoma" panose="020B0604030504040204" pitchFamily="34" charset="0"/>
                <a:cs typeface="Arial" panose="020B0604020202020204" pitchFamily="34" charset="0"/>
              </a:rPr>
              <a:t>                  </a:t>
            </a:r>
            <a:r>
              <a:rPr lang="en-US" sz="2800"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2800" dirty="0">
                <a:latin typeface="Arial" panose="020B0604020202020204" pitchFamily="34" charset="0"/>
                <a:ea typeface="Tahoma" panose="020B060403050404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D762CBC6-4F0E-43D6-86A7-70B32D297709}"/>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17</a:t>
            </a:fld>
            <a:endParaRPr lang="en-GB">
              <a:latin typeface="Arial" panose="020B0604020202020204" pitchFamily="34" charset="0"/>
              <a:cs typeface="Arial" panose="020B0604020202020204" pitchFamily="34" charset="0"/>
            </a:endParaRPr>
          </a:p>
        </p:txBody>
      </p:sp>
      <p:sp>
        <p:nvSpPr>
          <p:cNvPr id="9" name="CustomShape 3">
            <a:extLst>
              <a:ext uri="{FF2B5EF4-FFF2-40B4-BE49-F238E27FC236}">
                <a16:creationId xmlns:a16="http://schemas.microsoft.com/office/drawing/2014/main" id="{3554AFEF-9FF1-4AEF-9370-A42DC5E7D95E}"/>
              </a:ext>
            </a:extLst>
          </p:cNvPr>
          <p:cNvSpPr/>
          <p:nvPr/>
        </p:nvSpPr>
        <p:spPr>
          <a:xfrm>
            <a:off x="888116" y="5004785"/>
            <a:ext cx="2998639" cy="555754"/>
          </a:xfrm>
          <a:prstGeom prst="wedgeRoundRectCallout">
            <a:avLst>
              <a:gd name="adj1" fmla="val -1781"/>
              <a:gd name="adj2" fmla="val -259664"/>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lIns="90000" tIns="45000" rIns="90000" bIns="45000" anchor="ctr"/>
          <a:lstStyle/>
          <a:p>
            <a:pPr algn="ctr">
              <a:lnSpc>
                <a:spcPct val="100000"/>
              </a:lnSpc>
            </a:pPr>
            <a:r>
              <a:rPr lang="en-US" sz="2800" b="0" strike="noStrike" spc="-1" dirty="0">
                <a:solidFill>
                  <a:srgbClr val="FF0000"/>
                </a:solidFill>
                <a:uFill>
                  <a:solidFill>
                    <a:srgbClr val="FFFFFF"/>
                  </a:solidFill>
                </a:uFill>
                <a:latin typeface="Arial" panose="020B0604020202020204" pitchFamily="34" charset="0"/>
                <a:cs typeface="Arial" panose="020B0604020202020204" pitchFamily="34" charset="0"/>
              </a:rPr>
              <a:t>Parameterized</a:t>
            </a:r>
          </a:p>
        </p:txBody>
      </p:sp>
    </p:spTree>
    <p:extLst>
      <p:ext uri="{BB962C8B-B14F-4D97-AF65-F5344CB8AC3E}">
        <p14:creationId xmlns:p14="http://schemas.microsoft.com/office/powerpoint/2010/main" val="2140728997"/>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2656"/>
            <a:ext cx="8913814" cy="914400"/>
          </a:xfrm>
        </p:spPr>
        <p:txBody>
          <a:bodyPr/>
          <a:lstStyle/>
          <a:p>
            <a:r>
              <a:rPr lang="en-US" dirty="0">
                <a:latin typeface="Arial" panose="020B0604020202020204" pitchFamily="34" charset="0"/>
                <a:cs typeface="Arial" panose="020B0604020202020204" pitchFamily="34" charset="0"/>
              </a:rPr>
              <a:t>View definition</a:t>
            </a:r>
          </a:p>
        </p:txBody>
      </p:sp>
      <p:sp>
        <p:nvSpPr>
          <p:cNvPr id="24" name="Content Placeholder 23"/>
          <p:cNvSpPr>
            <a:spLocks noGrp="1"/>
          </p:cNvSpPr>
          <p:nvPr>
            <p:ph idx="1"/>
          </p:nvPr>
        </p:nvSpPr>
        <p:spPr>
          <a:xfrm>
            <a:off x="2351135" y="1898417"/>
            <a:ext cx="7610476" cy="3670768"/>
          </a:xfrm>
        </p:spPr>
        <p:txBody>
          <a:bodyPr>
            <a:normAutofit/>
          </a:bodyPr>
          <a:lstStyle/>
          <a:p>
            <a:r>
              <a:rPr lang="en-US" sz="2400" dirty="0">
                <a:latin typeface="Arial" panose="020B0604020202020204" pitchFamily="34" charset="0"/>
                <a:cs typeface="Arial" panose="020B0604020202020204" pitchFamily="34" charset="0"/>
              </a:rPr>
              <a:t>Parameterized views define a family of views, one for each value of the parameter.</a:t>
            </a:r>
          </a:p>
        </p:txBody>
      </p:sp>
      <p:graphicFrame>
        <p:nvGraphicFramePr>
          <p:cNvPr id="4" name="Table 3"/>
          <p:cNvGraphicFramePr>
            <a:graphicFrameLocks noGrp="1"/>
          </p:cNvGraphicFramePr>
          <p:nvPr>
            <p:extLst>
              <p:ext uri="{D42A27DB-BD31-4B8C-83A1-F6EECF244321}">
                <p14:modId xmlns:p14="http://schemas.microsoft.com/office/powerpoint/2010/main" val="726260738"/>
              </p:ext>
            </p:extLst>
          </p:nvPr>
        </p:nvGraphicFramePr>
        <p:xfrm>
          <a:off x="1671145" y="1884471"/>
          <a:ext cx="9396248" cy="2743200"/>
        </p:xfrm>
        <a:graphic>
          <a:graphicData uri="http://schemas.openxmlformats.org/drawingml/2006/table">
            <a:tbl>
              <a:tblPr firstRow="1" bandRow="1">
                <a:tableStyleId>{F5AB1C69-6EDB-4FF4-983F-18BD219EF322}</a:tableStyleId>
              </a:tblPr>
              <a:tblGrid>
                <a:gridCol w="1194106">
                  <a:extLst>
                    <a:ext uri="{9D8B030D-6E8A-4147-A177-3AD203B41FA5}">
                      <a16:colId xmlns:a16="http://schemas.microsoft.com/office/drawing/2014/main" val="20000"/>
                    </a:ext>
                  </a:extLst>
                </a:gridCol>
                <a:gridCol w="5871993">
                  <a:extLst>
                    <a:ext uri="{9D8B030D-6E8A-4147-A177-3AD203B41FA5}">
                      <a16:colId xmlns:a16="http://schemas.microsoft.com/office/drawing/2014/main" val="20001"/>
                    </a:ext>
                  </a:extLst>
                </a:gridCol>
                <a:gridCol w="2330149">
                  <a:extLst>
                    <a:ext uri="{9D8B030D-6E8A-4147-A177-3AD203B41FA5}">
                      <a16:colId xmlns:a16="http://schemas.microsoft.com/office/drawing/2014/main" val="20002"/>
                    </a:ext>
                  </a:extLst>
                </a:gridCol>
              </a:tblGrid>
              <a:tr h="370840">
                <a:tc>
                  <a:txBody>
                    <a:bodyPr/>
                    <a:lstStyle/>
                    <a:p>
                      <a:pPr algn="ctr"/>
                      <a:r>
                        <a:rPr lang="en-US" sz="2400" dirty="0">
                          <a:latin typeface="Arial" panose="020B0604020202020204" pitchFamily="34" charset="0"/>
                          <a:cs typeface="Arial" panose="020B0604020202020204" pitchFamily="34" charset="0"/>
                        </a:rPr>
                        <a:t>FID</a:t>
                      </a:r>
                    </a:p>
                  </a:txBody>
                  <a:tcPr/>
                </a:tc>
                <a:tc>
                  <a:txBody>
                    <a:bodyPr/>
                    <a:lstStyle/>
                    <a:p>
                      <a:pPr algn="ctr"/>
                      <a:r>
                        <a:rPr lang="en-US" sz="2400" dirty="0" err="1">
                          <a:latin typeface="Arial" panose="020B0604020202020204" pitchFamily="34" charset="0"/>
                          <a:cs typeface="Arial" panose="020B0604020202020204" pitchFamily="34" charset="0"/>
                        </a:rPr>
                        <a:t>FName</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Type</a:t>
                      </a:r>
                    </a:p>
                  </a:txBody>
                  <a:tcPr/>
                </a:tc>
                <a:extLst>
                  <a:ext uri="{0D108BD9-81ED-4DB2-BD59-A6C34878D82A}">
                    <a16:rowId xmlns:a16="http://schemas.microsoft.com/office/drawing/2014/main" val="10000"/>
                  </a:ext>
                </a:extLst>
              </a:tr>
              <a:tr h="370840">
                <a:tc>
                  <a:txBody>
                    <a:bodyPr/>
                    <a:lstStyle/>
                    <a:p>
                      <a:pPr algn="ctr"/>
                      <a:r>
                        <a:rPr lang="en-US" sz="2400" dirty="0">
                          <a:latin typeface="Arial" panose="020B0604020202020204" pitchFamily="34" charset="0"/>
                          <a:cs typeface="Arial" panose="020B0604020202020204" pitchFamily="34" charset="0"/>
                        </a:rPr>
                        <a:t>1</a:t>
                      </a:r>
                    </a:p>
                  </a:txBody>
                  <a:tcPr/>
                </a:tc>
                <a:tc>
                  <a:txBody>
                    <a:bodyPr/>
                    <a:lstStyle/>
                    <a:p>
                      <a:pPr algn="ctr"/>
                      <a:r>
                        <a:rPr lang="en-US" sz="2400" dirty="0" err="1">
                          <a:latin typeface="Arial" panose="020B0604020202020204" pitchFamily="34" charset="0"/>
                          <a:cs typeface="Arial" panose="020B0604020202020204" pitchFamily="34" charset="0"/>
                        </a:rPr>
                        <a:t>Glucagen</a:t>
                      </a:r>
                      <a:r>
                        <a:rPr lang="en-US" sz="2400" dirty="0">
                          <a:latin typeface="Arial" panose="020B0604020202020204" pitchFamily="34" charset="0"/>
                          <a:cs typeface="Arial" panose="020B0604020202020204" pitchFamily="34" charset="0"/>
                        </a:rPr>
                        <a:t> receptor</a:t>
                      </a:r>
                      <a:r>
                        <a:rPr lang="mr-IN" sz="2400" dirty="0">
                          <a:latin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GPCR</a:t>
                      </a:r>
                    </a:p>
                  </a:txBody>
                  <a:tcPr/>
                </a:tc>
                <a:extLst>
                  <a:ext uri="{0D108BD9-81ED-4DB2-BD59-A6C34878D82A}">
                    <a16:rowId xmlns:a16="http://schemas.microsoft.com/office/drawing/2014/main" val="10001"/>
                  </a:ext>
                </a:extLst>
              </a:tr>
              <a:tr h="370840">
                <a:tc>
                  <a:txBody>
                    <a:bodyPr/>
                    <a:lstStyle/>
                    <a:p>
                      <a:pPr algn="ctr"/>
                      <a:r>
                        <a:rPr lang="en-US" sz="2400" dirty="0">
                          <a:latin typeface="Arial" panose="020B0604020202020204" pitchFamily="34" charset="0"/>
                          <a:cs typeface="Arial" panose="020B0604020202020204" pitchFamily="34" charset="0"/>
                        </a:rPr>
                        <a:t>2</a:t>
                      </a:r>
                    </a:p>
                  </a:txBody>
                  <a:tcPr/>
                </a:tc>
                <a:tc>
                  <a:txBody>
                    <a:bodyPr/>
                    <a:lstStyle/>
                    <a:p>
                      <a:pPr algn="ctr"/>
                      <a:r>
                        <a:rPr lang="en-US" sz="2400" dirty="0">
                          <a:latin typeface="Arial" panose="020B0604020202020204" pitchFamily="34" charset="0"/>
                          <a:cs typeface="Arial" panose="020B0604020202020204" pitchFamily="34" charset="0"/>
                        </a:rPr>
                        <a:t>CLR (calcitonin receptor-like receptor) </a:t>
                      </a:r>
                      <a:r>
                        <a:rPr lang="mr-IN" sz="2400" dirty="0">
                          <a:latin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GPCR</a:t>
                      </a:r>
                    </a:p>
                  </a:txBody>
                  <a:tcPr/>
                </a:tc>
                <a:extLst>
                  <a:ext uri="{0D108BD9-81ED-4DB2-BD59-A6C34878D82A}">
                    <a16:rowId xmlns:a16="http://schemas.microsoft.com/office/drawing/2014/main" val="10002"/>
                  </a:ext>
                </a:extLst>
              </a:tr>
              <a:tr h="370840">
                <a:tc>
                  <a:txBody>
                    <a:bodyPr/>
                    <a:lstStyle/>
                    <a:p>
                      <a:pPr algn="ctr"/>
                      <a:r>
                        <a:rPr lang="en-US" sz="2400" dirty="0">
                          <a:latin typeface="Arial" panose="020B0604020202020204" pitchFamily="34" charset="0"/>
                          <a:cs typeface="Arial" panose="020B0604020202020204" pitchFamily="34" charset="0"/>
                        </a:rPr>
                        <a:t>3</a:t>
                      </a:r>
                    </a:p>
                  </a:txBody>
                  <a:tcPr/>
                </a:tc>
                <a:tc>
                  <a:txBody>
                    <a:bodyPr/>
                    <a:lstStyle/>
                    <a:p>
                      <a:pPr algn="ctr"/>
                      <a:r>
                        <a:rPr lang="en-US" sz="2400" dirty="0">
                          <a:latin typeface="Arial" panose="020B0604020202020204" pitchFamily="34" charset="0"/>
                          <a:cs typeface="Arial" panose="020B0604020202020204" pitchFamily="34" charset="0"/>
                        </a:rPr>
                        <a:t>Peptidases and proteinases</a:t>
                      </a:r>
                      <a:r>
                        <a:rPr lang="mr-IN" sz="2400" dirty="0">
                          <a:latin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Kinase</a:t>
                      </a:r>
                    </a:p>
                  </a:txBody>
                  <a:tcPr/>
                </a:tc>
                <a:extLst>
                  <a:ext uri="{0D108BD9-81ED-4DB2-BD59-A6C34878D82A}">
                    <a16:rowId xmlns:a16="http://schemas.microsoft.com/office/drawing/2014/main" val="10003"/>
                  </a:ext>
                </a:extLst>
              </a:tr>
              <a:tr h="370840">
                <a:tc>
                  <a:txBody>
                    <a:bodyPr/>
                    <a:lstStyle/>
                    <a:p>
                      <a:pPr algn="ctr"/>
                      <a:r>
                        <a:rPr lang="en-US" sz="2400" dirty="0">
                          <a:latin typeface="Arial" panose="020B0604020202020204" pitchFamily="34" charset="0"/>
                          <a:cs typeface="Arial" panose="020B0604020202020204" pitchFamily="34" charset="0"/>
                        </a:rPr>
                        <a:t>4</a:t>
                      </a:r>
                    </a:p>
                  </a:txBody>
                  <a:tcPr/>
                </a:tc>
                <a:tc>
                  <a:txBody>
                    <a:bodyPr/>
                    <a:lstStyle/>
                    <a:p>
                      <a:pPr algn="ctr"/>
                      <a:r>
                        <a:rPr lang="en-US" sz="2400" dirty="0">
                          <a:latin typeface="Arial" panose="020B0604020202020204" pitchFamily="34" charset="0"/>
                          <a:cs typeface="Arial" panose="020B0604020202020204" pitchFamily="34" charset="0"/>
                        </a:rPr>
                        <a:t>A multifunctional</a:t>
                      </a:r>
                      <a:r>
                        <a:rPr lang="en-US" sz="2400" baseline="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molecule, adenosine</a:t>
                      </a:r>
                      <a:r>
                        <a:rPr lang="mr-IN" sz="2400" dirty="0">
                          <a:latin typeface="Arial" panose="020B0604020202020204" pitchFamily="34" charset="0"/>
                        </a:rPr>
                        <a:t>…</a:t>
                      </a:r>
                      <a:r>
                        <a:rPr lang="en-US" sz="2400" dirty="0">
                          <a:latin typeface="Arial" panose="020B0604020202020204" pitchFamily="34" charset="0"/>
                          <a:cs typeface="Arial" panose="020B0604020202020204" pitchFamily="34" charset="0"/>
                        </a:rPr>
                        <a:t> </a:t>
                      </a:r>
                    </a:p>
                  </a:txBody>
                  <a:tcPr/>
                </a:tc>
                <a:tc>
                  <a:txBody>
                    <a:bodyPr/>
                    <a:lstStyle/>
                    <a:p>
                      <a:pPr algn="ctr"/>
                      <a:r>
                        <a:rPr lang="en-US" sz="2400" dirty="0">
                          <a:latin typeface="Arial" panose="020B0604020202020204" pitchFamily="34" charset="0"/>
                          <a:cs typeface="Arial" panose="020B0604020202020204" pitchFamily="34" charset="0"/>
                        </a:rPr>
                        <a:t>Kinase</a:t>
                      </a:r>
                    </a:p>
                  </a:txBody>
                  <a:tcPr/>
                </a:tc>
                <a:extLst>
                  <a:ext uri="{0D108BD9-81ED-4DB2-BD59-A6C34878D82A}">
                    <a16:rowId xmlns:a16="http://schemas.microsoft.com/office/drawing/2014/main" val="10004"/>
                  </a:ext>
                </a:extLst>
              </a:tr>
              <a:tr h="370840">
                <a:tc>
                  <a:txBody>
                    <a:bodyPr/>
                    <a:lstStyle/>
                    <a:p>
                      <a:pPr algn="ctr"/>
                      <a:r>
                        <a:rPr lang="en-US" sz="2400" dirty="0">
                          <a:latin typeface="Arial" panose="020B0604020202020204" pitchFamily="34" charset="0"/>
                          <a:cs typeface="Arial" panose="020B0604020202020204" pitchFamily="34" charset="0"/>
                        </a:rPr>
                        <a:t>5</a:t>
                      </a:r>
                    </a:p>
                  </a:txBody>
                  <a:tcPr/>
                </a:tc>
                <a:tc>
                  <a:txBody>
                    <a:bodyPr/>
                    <a:lstStyle/>
                    <a:p>
                      <a:pPr algn="ctr"/>
                      <a:r>
                        <a:rPr lang="en-US" sz="2400" dirty="0">
                          <a:latin typeface="Arial" panose="020B0604020202020204" pitchFamily="34" charset="0"/>
                          <a:cs typeface="Arial" panose="020B0604020202020204" pitchFamily="34" charset="0"/>
                        </a:rPr>
                        <a:t>Chromatin modifying enzymes</a:t>
                      </a:r>
                      <a:r>
                        <a:rPr lang="mr-IN" sz="2400" dirty="0">
                          <a:latin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Kinase</a:t>
                      </a:r>
                    </a:p>
                  </a:txBody>
                  <a:tcPr/>
                </a:tc>
                <a:extLst>
                  <a:ext uri="{0D108BD9-81ED-4DB2-BD59-A6C34878D82A}">
                    <a16:rowId xmlns:a16="http://schemas.microsoft.com/office/drawing/2014/main" val="10005"/>
                  </a:ext>
                </a:extLst>
              </a:tr>
            </a:tbl>
          </a:graphicData>
        </a:graphic>
      </p:graphicFrame>
      <p:sp>
        <p:nvSpPr>
          <p:cNvPr id="7" name="Rectangle 6"/>
          <p:cNvSpPr/>
          <p:nvPr/>
        </p:nvSpPr>
        <p:spPr>
          <a:xfrm>
            <a:off x="1671144" y="2371338"/>
            <a:ext cx="9396248" cy="45208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5" name="Rectangle 14"/>
          <p:cNvSpPr/>
          <p:nvPr/>
        </p:nvSpPr>
        <p:spPr>
          <a:xfrm>
            <a:off x="1671144" y="2826919"/>
            <a:ext cx="9396247" cy="43088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6" name="Rectangle 15"/>
          <p:cNvSpPr/>
          <p:nvPr/>
        </p:nvSpPr>
        <p:spPr>
          <a:xfrm>
            <a:off x="1671142" y="3261299"/>
            <a:ext cx="9396248" cy="42194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7" name="Rectangle 16"/>
          <p:cNvSpPr/>
          <p:nvPr/>
        </p:nvSpPr>
        <p:spPr>
          <a:xfrm>
            <a:off x="1671143" y="3696740"/>
            <a:ext cx="9396247" cy="48942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8" name="Rectangle 17"/>
          <p:cNvSpPr/>
          <p:nvPr/>
        </p:nvSpPr>
        <p:spPr>
          <a:xfrm>
            <a:off x="1671143" y="4202678"/>
            <a:ext cx="9396248" cy="39497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21" name="TextBox 20"/>
          <p:cNvSpPr txBox="1"/>
          <p:nvPr/>
        </p:nvSpPr>
        <p:spPr>
          <a:xfrm>
            <a:off x="2030970" y="4861796"/>
            <a:ext cx="3787750" cy="707886"/>
          </a:xfrm>
          <a:prstGeom prst="rect">
            <a:avLst/>
          </a:prstGeom>
          <a:noFill/>
          <a:ln w="38100">
            <a:solidFill>
              <a:srgbClr val="FF0000"/>
            </a:solidFill>
          </a:ln>
        </p:spPr>
        <p:txBody>
          <a:bodyPr wrap="square" rtlCol="0">
            <a:spAutoFit/>
          </a:bodyPr>
          <a:lstStyle/>
          <a:p>
            <a:r>
              <a:rPr lang="en-US" sz="2000" dirty="0">
                <a:latin typeface="Arial" panose="020B0604020202020204" pitchFamily="34" charset="0"/>
                <a:cs typeface="Arial" panose="020B0604020202020204" pitchFamily="34" charset="0"/>
              </a:rPr>
              <a:t>λ FID. V1(FID, </a:t>
            </a:r>
            <a:r>
              <a:rPr lang="en-US" sz="2000" dirty="0" err="1">
                <a:latin typeface="Arial" panose="020B0604020202020204" pitchFamily="34" charset="0"/>
                <a:cs typeface="Arial" panose="020B0604020202020204" pitchFamily="34" charset="0"/>
              </a:rPr>
              <a:t>Fname</a:t>
            </a:r>
            <a:r>
              <a:rPr lang="en-US" sz="2000" dirty="0">
                <a:latin typeface="Arial" panose="020B0604020202020204" pitchFamily="34" charset="0"/>
                <a:cs typeface="Arial" panose="020B0604020202020204" pitchFamily="34" charset="0"/>
              </a:rPr>
              <a:t>, Type) :- Family(FID, </a:t>
            </a:r>
            <a:r>
              <a:rPr lang="en-US" sz="2000" dirty="0" err="1">
                <a:latin typeface="Arial" panose="020B0604020202020204" pitchFamily="34" charset="0"/>
                <a:cs typeface="Arial" panose="020B0604020202020204" pitchFamily="34" charset="0"/>
              </a:rPr>
              <a:t>FName</a:t>
            </a:r>
            <a:r>
              <a:rPr lang="en-US" sz="2000" dirty="0">
                <a:latin typeface="Arial" panose="020B0604020202020204" pitchFamily="34" charset="0"/>
                <a:cs typeface="Arial" panose="020B0604020202020204" pitchFamily="34" charset="0"/>
              </a:rPr>
              <a:t>, Type)</a:t>
            </a:r>
          </a:p>
        </p:txBody>
      </p:sp>
      <p:sp>
        <p:nvSpPr>
          <p:cNvPr id="28" name="TextBox 27"/>
          <p:cNvSpPr txBox="1"/>
          <p:nvPr/>
        </p:nvSpPr>
        <p:spPr>
          <a:xfrm>
            <a:off x="6509219" y="4869766"/>
            <a:ext cx="3254891" cy="707886"/>
          </a:xfrm>
          <a:prstGeom prst="rect">
            <a:avLst/>
          </a:prstGeom>
          <a:noFill/>
          <a:ln w="38100">
            <a:solidFill>
              <a:srgbClr val="0000FF"/>
            </a:solidFill>
          </a:ln>
        </p:spPr>
        <p:txBody>
          <a:bodyPr wrap="square" rtlCol="0">
            <a:spAutoFit/>
          </a:bodyPr>
          <a:lstStyle/>
          <a:p>
            <a:r>
              <a:rPr lang="en-US" sz="2000" dirty="0">
                <a:latin typeface="Arial" panose="020B0604020202020204" pitchFamily="34" charset="0"/>
                <a:cs typeface="Arial" panose="020B0604020202020204" pitchFamily="34" charset="0"/>
              </a:rPr>
              <a:t>V2(FID, </a:t>
            </a:r>
            <a:r>
              <a:rPr lang="en-US" sz="2000" dirty="0" err="1">
                <a:latin typeface="Arial" panose="020B0604020202020204" pitchFamily="34" charset="0"/>
                <a:cs typeface="Arial" panose="020B0604020202020204" pitchFamily="34" charset="0"/>
              </a:rPr>
              <a:t>Fname</a:t>
            </a:r>
            <a:r>
              <a:rPr lang="en-US" sz="2000" dirty="0">
                <a:latin typeface="Arial" panose="020B0604020202020204" pitchFamily="34" charset="0"/>
                <a:cs typeface="Arial" panose="020B0604020202020204" pitchFamily="34" charset="0"/>
              </a:rPr>
              <a:t>, Type) :- Family(FID, </a:t>
            </a:r>
            <a:r>
              <a:rPr lang="en-US" sz="2000" dirty="0" err="1">
                <a:latin typeface="Arial" panose="020B0604020202020204" pitchFamily="34" charset="0"/>
                <a:cs typeface="Arial" panose="020B0604020202020204" pitchFamily="34" charset="0"/>
              </a:rPr>
              <a:t>FName</a:t>
            </a:r>
            <a:r>
              <a:rPr lang="en-US" sz="2000" dirty="0">
                <a:latin typeface="Arial" panose="020B0604020202020204" pitchFamily="34" charset="0"/>
                <a:cs typeface="Arial" panose="020B0604020202020204" pitchFamily="34" charset="0"/>
              </a:rPr>
              <a:t>, Type) </a:t>
            </a:r>
          </a:p>
        </p:txBody>
      </p:sp>
      <p:sp>
        <p:nvSpPr>
          <p:cNvPr id="9" name="TextBox 8"/>
          <p:cNvSpPr txBox="1"/>
          <p:nvPr/>
        </p:nvSpPr>
        <p:spPr>
          <a:xfrm>
            <a:off x="1958075" y="5617660"/>
            <a:ext cx="8913814" cy="1107996"/>
          </a:xfrm>
          <a:prstGeom prst="rect">
            <a:avLst/>
          </a:prstGeom>
          <a:noFill/>
        </p:spPr>
        <p:txBody>
          <a:bodyPr wrap="square" rtlCol="0">
            <a:spAutoFit/>
          </a:bodyPr>
          <a:lstStyle/>
          <a:p>
            <a:pPr algn="l"/>
            <a:r>
              <a:rPr lang="en-US" sz="2200" dirty="0">
                <a:latin typeface="Arial" panose="020B0604020202020204" pitchFamily="34" charset="0"/>
                <a:cs typeface="Arial" panose="020B0604020202020204" pitchFamily="34" charset="0"/>
              </a:rPr>
              <a:t>“Instantiated views”:  </a:t>
            </a:r>
          </a:p>
          <a:p>
            <a:pPr algn="l"/>
            <a:r>
              <a:rPr lang="en-US" sz="2200" dirty="0">
                <a:latin typeface="Arial" panose="020B0604020202020204" pitchFamily="34" charset="0"/>
                <a:cs typeface="Arial" panose="020B0604020202020204" pitchFamily="34" charset="0"/>
              </a:rPr>
              <a:t>V1(F, N, Ty)(1)</a:t>
            </a:r>
          </a:p>
          <a:p>
            <a:pPr algn="l"/>
            <a:r>
              <a:rPr lang="en-US" sz="2200" dirty="0">
                <a:latin typeface="Arial" panose="020B0604020202020204" pitchFamily="34" charset="0"/>
                <a:cs typeface="Arial" panose="020B0604020202020204" pitchFamily="34" charset="0"/>
              </a:rPr>
              <a:t>V1(F, N, Ty)(2)</a:t>
            </a:r>
          </a:p>
        </p:txBody>
      </p:sp>
      <p:sp>
        <p:nvSpPr>
          <p:cNvPr id="10" name="Slide Number Placeholder 9"/>
          <p:cNvSpPr>
            <a:spLocks noGrp="1"/>
          </p:cNvSpPr>
          <p:nvPr>
            <p:ph type="sldNum" sz="quarter" idx="12"/>
          </p:nvPr>
        </p:nvSpPr>
        <p:spPr/>
        <p:txBody>
          <a:bodyPr/>
          <a:lstStyle/>
          <a:p>
            <a:fld id="{55D7ED80-BF74-1C44-AAC9-385FDDE6205F}" type="slidenum">
              <a:rPr lang="en-US" smtClean="0">
                <a:latin typeface="Arial" panose="020B0604020202020204" pitchFamily="34" charset="0"/>
                <a:cs typeface="Arial" panose="020B0604020202020204" pitchFamily="34" charset="0"/>
              </a:rPr>
              <a:t>18</a:t>
            </a:fld>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7987808-449A-B44C-AF3E-50E6F2A2F82F}"/>
              </a:ext>
            </a:extLst>
          </p:cNvPr>
          <p:cNvSpPr txBox="1"/>
          <p:nvPr/>
        </p:nvSpPr>
        <p:spPr>
          <a:xfrm>
            <a:off x="4271230" y="1311692"/>
            <a:ext cx="3295602" cy="445270"/>
          </a:xfrm>
          <a:prstGeom prst="round2Same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160" b="1" dirty="0" err="1">
                <a:latin typeface="Arial" panose="020B0604020202020204" pitchFamily="34" charset="0"/>
                <a:cs typeface="Arial" panose="020B0604020202020204" pitchFamily="34" charset="0"/>
              </a:rPr>
              <a:t>Unparameterized</a:t>
            </a:r>
            <a:r>
              <a:rPr lang="en-US" sz="2160" b="1" dirty="0">
                <a:latin typeface="Arial" panose="020B0604020202020204" pitchFamily="34" charset="0"/>
                <a:cs typeface="Arial" panose="020B0604020202020204" pitchFamily="34" charset="0"/>
              </a:rPr>
              <a:t> views</a:t>
            </a:r>
          </a:p>
        </p:txBody>
      </p:sp>
      <p:sp>
        <p:nvSpPr>
          <p:cNvPr id="20" name="TextBox 19">
            <a:extLst>
              <a:ext uri="{FF2B5EF4-FFF2-40B4-BE49-F238E27FC236}">
                <a16:creationId xmlns:a16="http://schemas.microsoft.com/office/drawing/2014/main" id="{0D6219C5-EAB0-FC4C-95C7-AEBEAFFBCBAE}"/>
              </a:ext>
            </a:extLst>
          </p:cNvPr>
          <p:cNvSpPr txBox="1"/>
          <p:nvPr/>
        </p:nvSpPr>
        <p:spPr>
          <a:xfrm>
            <a:off x="4452346" y="1305386"/>
            <a:ext cx="2936294" cy="445270"/>
          </a:xfrm>
          <a:prstGeom prst="round2Same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160" b="1" dirty="0">
                <a:latin typeface="Arial" panose="020B0604020202020204" pitchFamily="34" charset="0"/>
                <a:cs typeface="Arial" panose="020B0604020202020204" pitchFamily="34" charset="0"/>
              </a:rPr>
              <a:t>Parameterized views</a:t>
            </a:r>
          </a:p>
        </p:txBody>
      </p:sp>
      <p:graphicFrame>
        <p:nvGraphicFramePr>
          <p:cNvPr id="19" name="Table 18">
            <a:extLst>
              <a:ext uri="{FF2B5EF4-FFF2-40B4-BE49-F238E27FC236}">
                <a16:creationId xmlns:a16="http://schemas.microsoft.com/office/drawing/2014/main" id="{AA5CA383-7D8F-4A00-B915-4FC3B9B5BC9C}"/>
              </a:ext>
            </a:extLst>
          </p:cNvPr>
          <p:cNvGraphicFramePr>
            <a:graphicFrameLocks noGrp="1"/>
          </p:cNvGraphicFramePr>
          <p:nvPr>
            <p:extLst>
              <p:ext uri="{D42A27DB-BD31-4B8C-83A1-F6EECF244321}">
                <p14:modId xmlns:p14="http://schemas.microsoft.com/office/powerpoint/2010/main" val="1347842163"/>
              </p:ext>
            </p:extLst>
          </p:nvPr>
        </p:nvGraphicFramePr>
        <p:xfrm>
          <a:off x="4718692" y="5934566"/>
          <a:ext cx="6485417" cy="426720"/>
        </p:xfrm>
        <a:graphic>
          <a:graphicData uri="http://schemas.openxmlformats.org/drawingml/2006/table">
            <a:tbl>
              <a:tblPr bandRow="1">
                <a:tableStyleId>{F5AB1C69-6EDB-4FF4-983F-18BD219EF322}</a:tableStyleId>
              </a:tblPr>
              <a:tblGrid>
                <a:gridCol w="495700">
                  <a:extLst>
                    <a:ext uri="{9D8B030D-6E8A-4147-A177-3AD203B41FA5}">
                      <a16:colId xmlns:a16="http://schemas.microsoft.com/office/drawing/2014/main" val="194390059"/>
                    </a:ext>
                  </a:extLst>
                </a:gridCol>
                <a:gridCol w="4986528">
                  <a:extLst>
                    <a:ext uri="{9D8B030D-6E8A-4147-A177-3AD203B41FA5}">
                      <a16:colId xmlns:a16="http://schemas.microsoft.com/office/drawing/2014/main" val="489084211"/>
                    </a:ext>
                  </a:extLst>
                </a:gridCol>
                <a:gridCol w="1003189">
                  <a:extLst>
                    <a:ext uri="{9D8B030D-6E8A-4147-A177-3AD203B41FA5}">
                      <a16:colId xmlns:a16="http://schemas.microsoft.com/office/drawing/2014/main" val="2863350602"/>
                    </a:ext>
                  </a:extLst>
                </a:gridCol>
              </a:tblGrid>
              <a:tr h="370840">
                <a:tc>
                  <a:txBody>
                    <a:bodyPr/>
                    <a:lstStyle/>
                    <a:p>
                      <a:r>
                        <a:rPr lang="en-US" sz="2200" dirty="0">
                          <a:latin typeface="Arial" panose="020B0604020202020204" pitchFamily="34" charset="0"/>
                          <a:cs typeface="Arial" panose="020B0604020202020204" pitchFamily="34" charset="0"/>
                        </a:rPr>
                        <a:t>1</a:t>
                      </a:r>
                    </a:p>
                  </a:txBody>
                  <a:tcPr/>
                </a:tc>
                <a:tc>
                  <a:txBody>
                    <a:bodyPr/>
                    <a:lstStyle/>
                    <a:p>
                      <a:r>
                        <a:rPr lang="en-US" sz="2200" dirty="0" err="1">
                          <a:latin typeface="Arial" panose="020B0604020202020204" pitchFamily="34" charset="0"/>
                          <a:cs typeface="Arial" panose="020B0604020202020204" pitchFamily="34" charset="0"/>
                        </a:rPr>
                        <a:t>Glucagen</a:t>
                      </a:r>
                      <a:r>
                        <a:rPr lang="en-US" sz="2200" dirty="0">
                          <a:latin typeface="Arial" panose="020B0604020202020204" pitchFamily="34" charset="0"/>
                          <a:cs typeface="Arial" panose="020B0604020202020204" pitchFamily="34" charset="0"/>
                        </a:rPr>
                        <a:t> receptor</a:t>
                      </a:r>
                      <a:r>
                        <a:rPr lang="mr-IN" sz="2200" dirty="0">
                          <a:latin typeface="Arial" panose="020B0604020202020204" pitchFamily="34" charset="0"/>
                        </a:rPr>
                        <a:t>…</a:t>
                      </a:r>
                      <a:endParaRPr lang="en-US" sz="2200" dirty="0">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GPCR</a:t>
                      </a:r>
                    </a:p>
                  </a:txBody>
                  <a:tcPr/>
                </a:tc>
                <a:extLst>
                  <a:ext uri="{0D108BD9-81ED-4DB2-BD59-A6C34878D82A}">
                    <a16:rowId xmlns:a16="http://schemas.microsoft.com/office/drawing/2014/main" val="3894177120"/>
                  </a:ext>
                </a:extLst>
              </a:tr>
            </a:tbl>
          </a:graphicData>
        </a:graphic>
      </p:graphicFrame>
      <p:graphicFrame>
        <p:nvGraphicFramePr>
          <p:cNvPr id="22" name="Table 21">
            <a:extLst>
              <a:ext uri="{FF2B5EF4-FFF2-40B4-BE49-F238E27FC236}">
                <a16:creationId xmlns:a16="http://schemas.microsoft.com/office/drawing/2014/main" id="{1E57E7F0-E5A0-4530-AB1B-7DF1E7F89E3E}"/>
              </a:ext>
            </a:extLst>
          </p:cNvPr>
          <p:cNvGraphicFramePr>
            <a:graphicFrameLocks noGrp="1"/>
          </p:cNvGraphicFramePr>
          <p:nvPr>
            <p:extLst>
              <p:ext uri="{D42A27DB-BD31-4B8C-83A1-F6EECF244321}">
                <p14:modId xmlns:p14="http://schemas.microsoft.com/office/powerpoint/2010/main" val="1864412680"/>
              </p:ext>
            </p:extLst>
          </p:nvPr>
        </p:nvGraphicFramePr>
        <p:xfrm>
          <a:off x="4718692" y="6378244"/>
          <a:ext cx="6485417" cy="396240"/>
        </p:xfrm>
        <a:graphic>
          <a:graphicData uri="http://schemas.openxmlformats.org/drawingml/2006/table">
            <a:tbl>
              <a:tblPr bandRow="1">
                <a:tableStyleId>{F5AB1C69-6EDB-4FF4-983F-18BD219EF322}</a:tableStyleId>
              </a:tblPr>
              <a:tblGrid>
                <a:gridCol w="486556">
                  <a:extLst>
                    <a:ext uri="{9D8B030D-6E8A-4147-A177-3AD203B41FA5}">
                      <a16:colId xmlns:a16="http://schemas.microsoft.com/office/drawing/2014/main" val="2254651949"/>
                    </a:ext>
                  </a:extLst>
                </a:gridCol>
                <a:gridCol w="5007429">
                  <a:extLst>
                    <a:ext uri="{9D8B030D-6E8A-4147-A177-3AD203B41FA5}">
                      <a16:colId xmlns:a16="http://schemas.microsoft.com/office/drawing/2014/main" val="2827478389"/>
                    </a:ext>
                  </a:extLst>
                </a:gridCol>
                <a:gridCol w="991432">
                  <a:extLst>
                    <a:ext uri="{9D8B030D-6E8A-4147-A177-3AD203B41FA5}">
                      <a16:colId xmlns:a16="http://schemas.microsoft.com/office/drawing/2014/main" val="3487562389"/>
                    </a:ext>
                  </a:extLst>
                </a:gridCol>
              </a:tblGrid>
              <a:tr h="370840">
                <a:tc>
                  <a:txBody>
                    <a:bodyPr/>
                    <a:lstStyle/>
                    <a:p>
                      <a:r>
                        <a:rPr lang="en-US" sz="2000" dirty="0">
                          <a:latin typeface="Arial" panose="020B0604020202020204" pitchFamily="34" charset="0"/>
                          <a:cs typeface="Arial" panose="020B0604020202020204" pitchFamily="34" charset="0"/>
                        </a:rPr>
                        <a:t>2</a:t>
                      </a:r>
                    </a:p>
                  </a:txBody>
                  <a:tcPr/>
                </a:tc>
                <a:tc>
                  <a:txBody>
                    <a:bodyPr/>
                    <a:lstStyle/>
                    <a:p>
                      <a:r>
                        <a:rPr lang="en-US" sz="2000" dirty="0">
                          <a:latin typeface="Arial" panose="020B0604020202020204" pitchFamily="34" charset="0"/>
                          <a:cs typeface="Arial" panose="020B0604020202020204" pitchFamily="34" charset="0"/>
                        </a:rPr>
                        <a:t>CLR (calcitonin receptor-like receptor) </a:t>
                      </a:r>
                      <a:r>
                        <a:rPr lang="mr-IN" sz="2000" dirty="0">
                          <a:latin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GPCR</a:t>
                      </a:r>
                    </a:p>
                  </a:txBody>
                  <a:tcPr/>
                </a:tc>
                <a:extLst>
                  <a:ext uri="{0D108BD9-81ED-4DB2-BD59-A6C34878D82A}">
                    <a16:rowId xmlns:a16="http://schemas.microsoft.com/office/drawing/2014/main" val="2350583387"/>
                  </a:ext>
                </a:extLst>
              </a:tr>
            </a:tbl>
          </a:graphicData>
        </a:graphic>
      </p:graphicFrame>
      <p:sp>
        <p:nvSpPr>
          <p:cNvPr id="5" name="Rectangle 4"/>
          <p:cNvSpPr/>
          <p:nvPr/>
        </p:nvSpPr>
        <p:spPr>
          <a:xfrm>
            <a:off x="1744981" y="2350885"/>
            <a:ext cx="9206880" cy="2276785"/>
          </a:xfrm>
          <a:prstGeom prst="rect">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636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18" grpId="0" animBg="1"/>
      <p:bldP spid="21" grpId="0" animBg="1"/>
      <p:bldP spid="28" grpId="0" animBg="1"/>
      <p:bldP spid="28" grpId="1" animBg="1"/>
      <p:bldP spid="11" grpId="0" animBg="1"/>
      <p:bldP spid="11" grpId="1" animBg="1"/>
      <p:bldP spid="20" grpId="0"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Citation query and function</a:t>
            </a:r>
          </a:p>
        </p:txBody>
      </p:sp>
      <p:sp>
        <p:nvSpPr>
          <p:cNvPr id="3" name="Content Placeholder 2" descr=" 3"/>
          <p:cNvSpPr>
            <a:spLocks noGrp="1"/>
          </p:cNvSpPr>
          <p:nvPr>
            <p:ph idx="1"/>
          </p:nvPr>
        </p:nvSpPr>
        <p:spPr>
          <a:xfrm>
            <a:off x="1484314" y="1873956"/>
            <a:ext cx="10018713" cy="4390540"/>
          </a:xfrm>
        </p:spPr>
        <p:txBody>
          <a:bodyPr>
            <a:normAutofit/>
          </a:bodyPr>
          <a:lstStyle/>
          <a:p>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Citation query</a:t>
            </a:r>
            <a:r>
              <a:rPr lang="en-US" sz="2400" dirty="0">
                <a:latin typeface="Arial" panose="020B0604020202020204" pitchFamily="34" charset="0"/>
                <a:ea typeface="Tahoma" panose="020B0604030504040204" pitchFamily="34" charset="0"/>
                <a:cs typeface="Arial" panose="020B0604020202020204" pitchFamily="34" charset="0"/>
              </a:rPr>
              <a:t>: defines snippets of information to be included in the citation</a:t>
            </a:r>
          </a:p>
          <a:p>
            <a:pPr lvl="1">
              <a:buClr>
                <a:srgbClr val="90C226"/>
              </a:buClr>
            </a:pPr>
            <a:r>
              <a:rPr lang="en-US" sz="2200" dirty="0">
                <a:latin typeface="Arial" panose="020B0604020202020204" pitchFamily="34" charset="0"/>
                <a:ea typeface="Tahoma" panose="020B0604030504040204" pitchFamily="34" charset="0"/>
                <a:cs typeface="Arial" panose="020B0604020202020204" pitchFamily="34" charset="0"/>
              </a:rPr>
              <a:t>E.g. Citation query to V1</a:t>
            </a:r>
            <a:endParaRPr lang="en-US" sz="220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lvl="2">
              <a:buClr>
                <a:srgbClr val="90C226"/>
              </a:buClr>
            </a:pPr>
            <a:r>
              <a:rPr lang="en-US" sz="1800" dirty="0">
                <a:latin typeface="Arial" panose="020B0604020202020204" pitchFamily="34" charset="0"/>
                <a:ea typeface="Tahoma" panose="020B0604030504040204" pitchFamily="34" charset="0"/>
                <a:cs typeface="Arial" panose="020B0604020202020204" pitchFamily="34" charset="0"/>
              </a:rPr>
              <a:t>λ FID. C</a:t>
            </a:r>
            <a:r>
              <a:rPr lang="en-US" sz="1800" baseline="-25000" dirty="0">
                <a:latin typeface="Arial" panose="020B0604020202020204" pitchFamily="34" charset="0"/>
                <a:ea typeface="Tahoma" panose="020B0604030504040204" pitchFamily="34" charset="0"/>
                <a:cs typeface="Arial" panose="020B0604020202020204" pitchFamily="34" charset="0"/>
              </a:rPr>
              <a:t>V1</a:t>
            </a:r>
            <a:r>
              <a:rPr lang="en-US" sz="1800" dirty="0">
                <a:latin typeface="Arial" panose="020B0604020202020204" pitchFamily="34" charset="0"/>
                <a:ea typeface="Tahoma" panose="020B0604030504040204" pitchFamily="34" charset="0"/>
                <a:cs typeface="Arial" panose="020B0604020202020204" pitchFamily="34" charset="0"/>
              </a:rPr>
              <a:t>(FN, LN) :- Family(FID, </a:t>
            </a:r>
            <a:r>
              <a:rPr lang="en-US" sz="1800" dirty="0" err="1">
                <a:latin typeface="Arial" panose="020B0604020202020204" pitchFamily="34" charset="0"/>
                <a:ea typeface="Tahoma" panose="020B0604030504040204" pitchFamily="34" charset="0"/>
                <a:cs typeface="Arial" panose="020B0604020202020204" pitchFamily="34" charset="0"/>
              </a:rPr>
              <a:t>FName</a:t>
            </a:r>
            <a:r>
              <a:rPr lang="en-US" sz="1800" dirty="0">
                <a:latin typeface="Arial" panose="020B0604020202020204" pitchFamily="34" charset="0"/>
                <a:ea typeface="Tahoma" panose="020B0604030504040204" pitchFamily="34" charset="0"/>
                <a:cs typeface="Arial" panose="020B0604020202020204" pitchFamily="34" charset="0"/>
              </a:rPr>
              <a:t>, Type), Contributor2Family(FID, FN, SN)</a:t>
            </a:r>
          </a:p>
          <a:p>
            <a:pPr>
              <a:buClr>
                <a:srgbClr val="90C226"/>
              </a:buClr>
            </a:pPr>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Citation function</a:t>
            </a:r>
            <a:r>
              <a:rPr lang="en-US" sz="2400" dirty="0">
                <a:solidFill>
                  <a:srgbClr val="3D679A"/>
                </a:solidFill>
                <a:latin typeface="Arial" panose="020B0604020202020204" pitchFamily="34" charset="0"/>
                <a:ea typeface="Tahoma" panose="020B0604030504040204" pitchFamily="34" charset="0"/>
                <a:cs typeface="Arial" panose="020B0604020202020204" pitchFamily="34" charset="0"/>
              </a:rPr>
              <a:t>:</a:t>
            </a:r>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2400" dirty="0">
                <a:latin typeface="Arial" panose="020B0604020202020204" pitchFamily="34" charset="0"/>
                <a:ea typeface="Tahoma" panose="020B0604030504040204" pitchFamily="34" charset="0"/>
                <a:cs typeface="Arial" panose="020B0604020202020204" pitchFamily="34" charset="0"/>
              </a:rPr>
              <a:t>specifies how to construct the citation using snippets of information</a:t>
            </a:r>
          </a:p>
          <a:p>
            <a:pPr lvl="1">
              <a:buClr>
                <a:srgbClr val="90C226"/>
              </a:buClr>
            </a:pPr>
            <a:r>
              <a:rPr lang="en-US" sz="2200" dirty="0">
                <a:latin typeface="Arial" panose="020B0604020202020204" pitchFamily="34" charset="0"/>
                <a:ea typeface="Tahoma" panose="020B0604030504040204" pitchFamily="34" charset="0"/>
                <a:cs typeface="Arial" panose="020B0604020202020204" pitchFamily="34" charset="0"/>
              </a:rPr>
              <a:t>E.g. JSON-formatted citations:</a:t>
            </a:r>
          </a:p>
          <a:p>
            <a:pPr lvl="2">
              <a:buClr>
                <a:srgbClr val="90C226"/>
              </a:buClr>
            </a:pPr>
            <a:r>
              <a:rPr lang="en-US" sz="2000" dirty="0">
                <a:latin typeface="Arial" panose="020B0604020202020204" pitchFamily="34" charset="0"/>
                <a:ea typeface="Tahoma" panose="020B0604030504040204" pitchFamily="34" charset="0"/>
                <a:cs typeface="Arial" panose="020B0604020202020204" pitchFamily="34" charset="0"/>
              </a:rPr>
              <a:t>[contributor:</a:t>
            </a:r>
            <a:r>
              <a:rPr lang="en-US" sz="2000" dirty="0">
                <a:solidFill>
                  <a:srgbClr val="0B4183"/>
                </a:solidFill>
                <a:latin typeface="Arial" panose="020B0604020202020204" pitchFamily="34" charset="0"/>
                <a:ea typeface="Tahoma" panose="020B0604030504040204" pitchFamily="34" charset="0"/>
                <a:cs typeface="Arial" panose="020B0604020202020204" pitchFamily="34" charset="0"/>
              </a:rPr>
              <a:t> {</a:t>
            </a:r>
            <a:r>
              <a:rPr lang="en-US" sz="2000" dirty="0">
                <a:solidFill>
                  <a:srgbClr val="0CB458"/>
                </a:solidFill>
                <a:latin typeface="Arial" panose="020B0604020202020204" pitchFamily="34" charset="0"/>
                <a:ea typeface="Tahoma" panose="020B0604030504040204" pitchFamily="34" charset="0"/>
                <a:cs typeface="Arial" panose="020B0604020202020204" pitchFamily="34" charset="0"/>
              </a:rPr>
              <a:t>‘Anthony P. Davenport’, ‘Tom I. Bonner’, ‘Janet J. Maguire’, ‘Rebecca Hills’, ‘Edward Rosser’</a:t>
            </a:r>
            <a:r>
              <a:rPr lang="en-US" sz="2000" dirty="0">
                <a:solidFill>
                  <a:srgbClr val="0B4183"/>
                </a:solidFill>
                <a:latin typeface="Arial" panose="020B0604020202020204" pitchFamily="34" charset="0"/>
                <a:ea typeface="Tahoma" panose="020B0604030504040204" pitchFamily="34" charset="0"/>
                <a:cs typeface="Arial" panose="020B0604020202020204" pitchFamily="34" charset="0"/>
              </a:rPr>
              <a:t>}, database: ‘</a:t>
            </a:r>
            <a:r>
              <a:rPr lang="en-US" sz="2000" dirty="0">
                <a:solidFill>
                  <a:srgbClr val="A93023"/>
                </a:solidFill>
                <a:latin typeface="Arial" panose="020B0604020202020204" pitchFamily="34" charset="0"/>
                <a:ea typeface="Tahoma" panose="020B0604030504040204" pitchFamily="34" charset="0"/>
                <a:cs typeface="Arial" panose="020B0604020202020204" pitchFamily="34" charset="0"/>
              </a:rPr>
              <a:t>IUPHAR</a:t>
            </a:r>
            <a:r>
              <a:rPr lang="en-US" sz="2000" dirty="0">
                <a:solidFill>
                  <a:srgbClr val="0B4183"/>
                </a:solidFill>
                <a:latin typeface="Arial" panose="020B0604020202020204" pitchFamily="34" charset="0"/>
                <a:ea typeface="Tahoma" panose="020B060403050404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0D5C209A-8DE9-4B3F-B2B1-75BDCCF6F9D3}"/>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19</a:t>
            </a:fld>
            <a:endParaRPr lang="en-GB">
              <a:latin typeface="Arial" panose="020B0604020202020204" pitchFamily="34" charset="0"/>
              <a:cs typeface="Arial" panose="020B0604020202020204" pitchFamily="34" charset="0"/>
            </a:endParaRPr>
          </a:p>
        </p:txBody>
      </p:sp>
      <p:sp>
        <p:nvSpPr>
          <p:cNvPr id="5" name="TextBox 4"/>
          <p:cNvSpPr txBox="1"/>
          <p:nvPr/>
        </p:nvSpPr>
        <p:spPr>
          <a:xfrm>
            <a:off x="2707271" y="1740902"/>
            <a:ext cx="8103244"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lvl="2"/>
            <a:r>
              <a:rPr lang="en-US" sz="2400" dirty="0" err="1">
                <a:latin typeface="Arial" panose="020B0604020202020204" pitchFamily="34" charset="0"/>
                <a:ea typeface="Tahoma" panose="020B0604030504040204" pitchFamily="34" charset="0"/>
                <a:cs typeface="Arial" panose="020B0604020202020204" pitchFamily="34" charset="0"/>
              </a:rPr>
              <a:t>λ</a:t>
            </a:r>
            <a:r>
              <a:rPr lang="en-US" sz="2400" dirty="0">
                <a:latin typeface="Arial" panose="020B0604020202020204" pitchFamily="34" charset="0"/>
                <a:ea typeface="Tahoma" panose="020B0604030504040204" pitchFamily="34" charset="0"/>
                <a:cs typeface="Arial" panose="020B0604020202020204" pitchFamily="34" charset="0"/>
              </a:rPr>
              <a:t> FID. V1(FID, </a:t>
            </a:r>
            <a:r>
              <a:rPr lang="en-US" sz="2400" dirty="0" err="1">
                <a:latin typeface="Arial" panose="020B0604020202020204" pitchFamily="34" charset="0"/>
                <a:ea typeface="Tahoma" panose="020B0604030504040204" pitchFamily="34" charset="0"/>
                <a:cs typeface="Arial" panose="020B0604020202020204" pitchFamily="34" charset="0"/>
              </a:rPr>
              <a:t>Fname</a:t>
            </a:r>
            <a:r>
              <a:rPr lang="en-US" sz="2400" dirty="0">
                <a:latin typeface="Arial" panose="020B0604020202020204" pitchFamily="34" charset="0"/>
                <a:ea typeface="Tahoma" panose="020B0604030504040204" pitchFamily="34" charset="0"/>
                <a:cs typeface="Arial" panose="020B0604020202020204" pitchFamily="34" charset="0"/>
              </a:rPr>
              <a:t>, Type) :- Family(FID, </a:t>
            </a:r>
            <a:r>
              <a:rPr lang="en-US" sz="2400" dirty="0" err="1">
                <a:latin typeface="Arial" panose="020B0604020202020204" pitchFamily="34" charset="0"/>
                <a:ea typeface="Tahoma" panose="020B0604030504040204" pitchFamily="34" charset="0"/>
                <a:cs typeface="Arial" panose="020B0604020202020204" pitchFamily="34" charset="0"/>
              </a:rPr>
              <a:t>FName</a:t>
            </a:r>
            <a:r>
              <a:rPr lang="en-US" sz="2400" dirty="0">
                <a:latin typeface="Arial" panose="020B0604020202020204" pitchFamily="34" charset="0"/>
                <a:ea typeface="Tahoma" panose="020B0604030504040204" pitchFamily="34" charset="0"/>
                <a:cs typeface="Arial" panose="020B0604020202020204" pitchFamily="34" charset="0"/>
              </a:rPr>
              <a:t>, Type)</a:t>
            </a:r>
          </a:p>
        </p:txBody>
      </p:sp>
    </p:spTree>
    <p:extLst>
      <p:ext uri="{BB962C8B-B14F-4D97-AF65-F5344CB8AC3E}">
        <p14:creationId xmlns:p14="http://schemas.microsoft.com/office/powerpoint/2010/main" val="3805834166"/>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a:xfrm>
            <a:off x="1024151" y="200888"/>
            <a:ext cx="10018713" cy="1307706"/>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Publication in the Digital Era</a:t>
            </a:r>
          </a:p>
        </p:txBody>
      </p:sp>
      <p:sp>
        <p:nvSpPr>
          <p:cNvPr id="3" name="Content Placeholder 2" descr=" 3"/>
          <p:cNvSpPr>
            <a:spLocks noGrp="1"/>
          </p:cNvSpPr>
          <p:nvPr>
            <p:ph idx="1"/>
          </p:nvPr>
        </p:nvSpPr>
        <p:spPr>
          <a:xfrm>
            <a:off x="945457" y="1622060"/>
            <a:ext cx="6288293" cy="4258198"/>
          </a:xfrm>
        </p:spPr>
        <p:txBody>
          <a:bodyPr>
            <a:normAutofit/>
          </a:bodyPr>
          <a:lstStyle/>
          <a:p>
            <a:pPr>
              <a:buClr>
                <a:srgbClr val="90C226"/>
              </a:buClr>
            </a:pPr>
            <a:r>
              <a:rPr lang="en-US" sz="2400" dirty="0">
                <a:latin typeface="Arial" panose="020B0604020202020204" pitchFamily="34" charset="0"/>
                <a:ea typeface="Tahoma" panose="020B0604030504040204" pitchFamily="34" charset="0"/>
                <a:cs typeface="Arial" panose="020B0604020202020204" pitchFamily="34" charset="0"/>
              </a:rPr>
              <a:t>More and more scientific databases</a:t>
            </a:r>
          </a:p>
          <a:p>
            <a:pPr lvl="1">
              <a:buClr>
                <a:srgbClr val="90C226"/>
              </a:buClr>
            </a:pPr>
            <a:r>
              <a:rPr lang="en-US" sz="2200">
                <a:latin typeface="Arial" panose="020B0604020202020204" pitchFamily="34" charset="0"/>
                <a:ea typeface="Tahoma" panose="020B0604030504040204" pitchFamily="34" charset="0"/>
                <a:cs typeface="Arial" panose="020B0604020202020204" pitchFamily="34" charset="0"/>
              </a:rPr>
              <a:t>Published online</a:t>
            </a:r>
            <a:endParaRPr lang="en-US" sz="2200" dirty="0">
              <a:latin typeface="Arial" panose="020B0604020202020204" pitchFamily="34" charset="0"/>
              <a:ea typeface="Tahoma" panose="020B0604030504040204" pitchFamily="34" charset="0"/>
              <a:cs typeface="Arial" panose="020B0604020202020204" pitchFamily="34" charset="0"/>
            </a:endParaRPr>
          </a:p>
          <a:p>
            <a:pPr lvl="1">
              <a:buClr>
                <a:srgbClr val="90C226"/>
              </a:buClr>
            </a:pPr>
            <a:r>
              <a:rPr lang="en-US" sz="2200" dirty="0">
                <a:latin typeface="Arial" panose="020B0604020202020204" pitchFamily="34" charset="0"/>
                <a:ea typeface="Tahoma" panose="020B0604030504040204" pitchFamily="34" charset="0"/>
                <a:cs typeface="Arial" panose="020B0604020202020204" pitchFamily="34" charset="0"/>
              </a:rPr>
              <a:t>Curated by large communities</a:t>
            </a:r>
          </a:p>
          <a:p>
            <a:pPr lvl="1">
              <a:buClr>
                <a:srgbClr val="90C226"/>
              </a:buClr>
            </a:pPr>
            <a:r>
              <a:rPr lang="en-US" sz="2200" dirty="0">
                <a:latin typeface="Arial" panose="020B0604020202020204" pitchFamily="34" charset="0"/>
                <a:ea typeface="Tahoma" panose="020B0604030504040204" pitchFamily="34" charset="0"/>
                <a:cs typeface="Arial" panose="020B0604020202020204" pitchFamily="34" charset="0"/>
              </a:rPr>
              <a:t>Complex, structured, and evolving</a:t>
            </a:r>
          </a:p>
          <a:p>
            <a:pPr lvl="1">
              <a:buClr>
                <a:srgbClr val="90C226"/>
              </a:buClr>
            </a:pPr>
            <a:r>
              <a:rPr lang="en-US" sz="2200" dirty="0">
                <a:latin typeface="Arial" panose="020B0604020202020204" pitchFamily="34" charset="0"/>
                <a:ea typeface="Tahoma" panose="020B0604030504040204" pitchFamily="34" charset="0"/>
                <a:cs typeface="Arial" panose="020B0604020202020204" pitchFamily="34" charset="0"/>
              </a:rPr>
              <a:t>Contributors need to be acknowledged</a:t>
            </a:r>
          </a:p>
          <a:p>
            <a:pPr>
              <a:buClr>
                <a:srgbClr val="90C226"/>
              </a:buClr>
            </a:pPr>
            <a:endParaRPr lang="en-US" sz="2400" dirty="0">
              <a:latin typeface="Arial" panose="020B0604020202020204" pitchFamily="34" charset="0"/>
              <a:ea typeface="Tahoma" panose="020B0604030504040204" pitchFamily="34" charset="0"/>
              <a:cs typeface="Arial" panose="020B0604020202020204" pitchFamily="34" charset="0"/>
            </a:endParaRPr>
          </a:p>
          <a:p>
            <a:pPr>
              <a:buClr>
                <a:srgbClr val="90C226"/>
              </a:buClr>
              <a:buFont typeface="Wingdings" charset="2"/>
              <a:buChar char="Ø"/>
            </a:pPr>
            <a:r>
              <a:rPr lang="en-US" sz="2400" b="1" dirty="0">
                <a:latin typeface="Arial" panose="020B0604020202020204" pitchFamily="34" charset="0"/>
                <a:ea typeface="Tahoma" panose="020B0604030504040204" pitchFamily="34" charset="0"/>
                <a:cs typeface="Arial" panose="020B0604020202020204" pitchFamily="34" charset="0"/>
              </a:rPr>
              <a:t>How should data extracted from a database be cited?</a:t>
            </a:r>
          </a:p>
        </p:txBody>
      </p:sp>
      <p:pic>
        <p:nvPicPr>
          <p:cNvPr id="4" name="Picture 3" descr=" 8">
            <a:extLst>
              <a:ext uri="{FF2B5EF4-FFF2-40B4-BE49-F238E27FC236}">
                <a16:creationId xmlns:a16="http://schemas.microsoft.com/office/drawing/2014/main" id="{4E9FF165-A96B-43C6-98D9-733F50151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366" y="1622060"/>
            <a:ext cx="3986180" cy="1066800"/>
          </a:xfrm>
          <a:prstGeom prst="rect">
            <a:avLst/>
          </a:prstGeom>
        </p:spPr>
      </p:pic>
      <p:pic>
        <p:nvPicPr>
          <p:cNvPr id="5" name="Picture 4" descr=" 10">
            <a:extLst>
              <a:ext uri="{FF2B5EF4-FFF2-40B4-BE49-F238E27FC236}">
                <a16:creationId xmlns:a16="http://schemas.microsoft.com/office/drawing/2014/main" id="{4F17DF0E-67F8-452A-A57D-14A4E4888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9385" y="3145275"/>
            <a:ext cx="4088215" cy="1066062"/>
          </a:xfrm>
          <a:prstGeom prst="rect">
            <a:avLst/>
          </a:prstGeom>
        </p:spPr>
      </p:pic>
      <p:pic>
        <p:nvPicPr>
          <p:cNvPr id="6" name="Picture 5" descr=" 12">
            <a:extLst>
              <a:ext uri="{FF2B5EF4-FFF2-40B4-BE49-F238E27FC236}">
                <a16:creationId xmlns:a16="http://schemas.microsoft.com/office/drawing/2014/main" id="{4873F34B-23D3-4042-9F94-29D8B136D7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2366" y="4697478"/>
            <a:ext cx="4005234" cy="1409897"/>
          </a:xfrm>
          <a:prstGeom prst="rect">
            <a:avLst/>
          </a:prstGeom>
        </p:spPr>
      </p:pic>
      <p:sp>
        <p:nvSpPr>
          <p:cNvPr id="7" name="Slide Number Placeholder 6">
            <a:extLst>
              <a:ext uri="{FF2B5EF4-FFF2-40B4-BE49-F238E27FC236}">
                <a16:creationId xmlns:a16="http://schemas.microsoft.com/office/drawing/2014/main" id="{73CCC1F5-0F9A-490B-8371-C138CF658EA9}"/>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2</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129661"/>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B9B4-F428-4882-A0E9-2A887A8B3479}"/>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E949521-E81E-4872-92D6-59D458FC6B23}"/>
              </a:ext>
            </a:extLst>
          </p:cNvPr>
          <p:cNvSpPr>
            <a:spLocks noGrp="1"/>
          </p:cNvSpPr>
          <p:nvPr>
            <p:ph idx="1"/>
          </p:nvPr>
        </p:nvSpPr>
        <p:spPr>
          <a:xfrm>
            <a:off x="2336157" y="967177"/>
            <a:ext cx="8373830" cy="2881433"/>
          </a:xfrm>
        </p:spPr>
        <p:txBody>
          <a:bodyPr>
            <a:normAutofit/>
          </a:bodyPr>
          <a:lstStyle/>
          <a:p>
            <a:pPr marL="0" indent="0" algn="ctr">
              <a:buNone/>
            </a:pPr>
            <a:r>
              <a:rPr lang="en-US" sz="4000" dirty="0">
                <a:latin typeface="Arial" panose="020B0604020202020204" pitchFamily="34" charset="0"/>
                <a:ea typeface="Tahoma" panose="020B0604030504040204" pitchFamily="34" charset="0"/>
                <a:cs typeface="Arial" panose="020B0604020202020204" pitchFamily="34" charset="0"/>
              </a:rPr>
              <a:t>How can citations for </a:t>
            </a:r>
            <a:r>
              <a:rPr lang="en-US" sz="4000" dirty="0">
                <a:solidFill>
                  <a:srgbClr val="FF0000"/>
                </a:solidFill>
                <a:latin typeface="Arial" panose="020B0604020202020204" pitchFamily="34" charset="0"/>
                <a:ea typeface="Tahoma" panose="020B0604030504040204" pitchFamily="34" charset="0"/>
                <a:cs typeface="Arial" panose="020B0604020202020204" pitchFamily="34" charset="0"/>
              </a:rPr>
              <a:t>general queries </a:t>
            </a:r>
            <a:r>
              <a:rPr lang="en-US" sz="4000" dirty="0">
                <a:solidFill>
                  <a:srgbClr val="0B4183"/>
                </a:solidFill>
                <a:latin typeface="Arial" panose="020B0604020202020204" pitchFamily="34" charset="0"/>
                <a:ea typeface="Tahoma" panose="020B0604030504040204" pitchFamily="34" charset="0"/>
                <a:cs typeface="Arial" panose="020B0604020202020204" pitchFamily="34" charset="0"/>
              </a:rPr>
              <a:t>be</a:t>
            </a:r>
            <a:r>
              <a:rPr lang="en-US" sz="4000"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4000" dirty="0">
                <a:latin typeface="Arial" panose="020B0604020202020204" pitchFamily="34" charset="0"/>
                <a:ea typeface="Tahoma" panose="020B0604030504040204" pitchFamily="34" charset="0"/>
                <a:cs typeface="Arial" panose="020B0604020202020204" pitchFamily="34" charset="0"/>
              </a:rPr>
              <a:t>generated </a:t>
            </a:r>
            <a:r>
              <a:rPr lang="en-US" sz="4000" dirty="0">
                <a:solidFill>
                  <a:srgbClr val="FF0000"/>
                </a:solidFill>
                <a:latin typeface="Arial" panose="020B0604020202020204" pitchFamily="34" charset="0"/>
                <a:ea typeface="Tahoma" panose="020B0604030504040204" pitchFamily="34" charset="0"/>
                <a:cs typeface="Arial" panose="020B0604020202020204" pitchFamily="34" charset="0"/>
              </a:rPr>
              <a:t>automatically </a:t>
            </a:r>
            <a:r>
              <a:rPr lang="en-US" sz="4000" dirty="0">
                <a:latin typeface="Arial" panose="020B0604020202020204" pitchFamily="34" charset="0"/>
                <a:ea typeface="Tahoma" panose="020B0604030504040204" pitchFamily="34" charset="0"/>
                <a:cs typeface="Arial" panose="020B0604020202020204" pitchFamily="34" charset="0"/>
              </a:rPr>
              <a:t>using pre-defined citation views?</a:t>
            </a:r>
          </a:p>
        </p:txBody>
      </p:sp>
      <p:sp>
        <p:nvSpPr>
          <p:cNvPr id="4" name="Slide Number Placeholder 3">
            <a:extLst>
              <a:ext uri="{FF2B5EF4-FFF2-40B4-BE49-F238E27FC236}">
                <a16:creationId xmlns:a16="http://schemas.microsoft.com/office/drawing/2014/main" id="{028A9165-1C12-472C-9789-7CCD9AB3386B}"/>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20</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85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B9B4-F428-4882-A0E9-2A887A8B3479}"/>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E949521-E81E-4872-92D6-59D458FC6B23}"/>
              </a:ext>
            </a:extLst>
          </p:cNvPr>
          <p:cNvSpPr>
            <a:spLocks noGrp="1"/>
          </p:cNvSpPr>
          <p:nvPr>
            <p:ph idx="1"/>
          </p:nvPr>
        </p:nvSpPr>
        <p:spPr>
          <a:xfrm>
            <a:off x="2336157" y="967177"/>
            <a:ext cx="8373830" cy="2881433"/>
          </a:xfrm>
        </p:spPr>
        <p:txBody>
          <a:bodyPr>
            <a:normAutofit/>
          </a:bodyPr>
          <a:lstStyle/>
          <a:p>
            <a:pPr marL="0" indent="0" algn="ctr">
              <a:buNone/>
            </a:pPr>
            <a:r>
              <a:rPr lang="en-US" sz="4000" dirty="0">
                <a:latin typeface="Arial" panose="020B0604020202020204" pitchFamily="34" charset="0"/>
                <a:ea typeface="Tahoma" panose="020B0604030504040204" pitchFamily="34" charset="0"/>
                <a:cs typeface="Arial" panose="020B0604020202020204" pitchFamily="34" charset="0"/>
              </a:rPr>
              <a:t>How can citations for </a:t>
            </a:r>
            <a:r>
              <a:rPr lang="en-US" sz="4000" dirty="0">
                <a:solidFill>
                  <a:srgbClr val="FF0000"/>
                </a:solidFill>
                <a:latin typeface="Arial" panose="020B0604020202020204" pitchFamily="34" charset="0"/>
                <a:ea typeface="Tahoma" panose="020B0604030504040204" pitchFamily="34" charset="0"/>
                <a:cs typeface="Arial" panose="020B0604020202020204" pitchFamily="34" charset="0"/>
              </a:rPr>
              <a:t>general queries </a:t>
            </a:r>
            <a:r>
              <a:rPr lang="en-US" sz="4000" dirty="0">
                <a:solidFill>
                  <a:srgbClr val="0B4183"/>
                </a:solidFill>
                <a:latin typeface="Arial" panose="020B0604020202020204" pitchFamily="34" charset="0"/>
                <a:ea typeface="Tahoma" panose="020B0604030504040204" pitchFamily="34" charset="0"/>
                <a:cs typeface="Arial" panose="020B0604020202020204" pitchFamily="34" charset="0"/>
              </a:rPr>
              <a:t>be</a:t>
            </a:r>
            <a:r>
              <a:rPr lang="en-US" sz="4000"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4000" dirty="0">
                <a:latin typeface="Arial" panose="020B0604020202020204" pitchFamily="34" charset="0"/>
                <a:ea typeface="Tahoma" panose="020B0604030504040204" pitchFamily="34" charset="0"/>
                <a:cs typeface="Arial" panose="020B0604020202020204" pitchFamily="34" charset="0"/>
              </a:rPr>
              <a:t>generated </a:t>
            </a:r>
            <a:r>
              <a:rPr lang="en-US" sz="4000" dirty="0">
                <a:solidFill>
                  <a:srgbClr val="FF0000"/>
                </a:solidFill>
                <a:latin typeface="Arial" panose="020B0604020202020204" pitchFamily="34" charset="0"/>
                <a:ea typeface="Tahoma" panose="020B0604030504040204" pitchFamily="34" charset="0"/>
                <a:cs typeface="Arial" panose="020B0604020202020204" pitchFamily="34" charset="0"/>
              </a:rPr>
              <a:t>automatically </a:t>
            </a:r>
            <a:r>
              <a:rPr lang="en-US" sz="4000" dirty="0">
                <a:latin typeface="Arial" panose="020B0604020202020204" pitchFamily="34" charset="0"/>
                <a:ea typeface="Tahoma" panose="020B0604030504040204" pitchFamily="34" charset="0"/>
                <a:cs typeface="Arial" panose="020B0604020202020204" pitchFamily="34" charset="0"/>
              </a:rPr>
              <a:t>using pre-defined citation views?</a:t>
            </a:r>
          </a:p>
        </p:txBody>
      </p:sp>
      <p:sp>
        <p:nvSpPr>
          <p:cNvPr id="4" name="Slide Number Placeholder 3">
            <a:extLst>
              <a:ext uri="{FF2B5EF4-FFF2-40B4-BE49-F238E27FC236}">
                <a16:creationId xmlns:a16="http://schemas.microsoft.com/office/drawing/2014/main" id="{028A9165-1C12-472C-9789-7CCD9AB3386B}"/>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21</a:t>
            </a:fld>
            <a:endParaRPr lang="en-GB">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F0ED7A1-7A8E-4103-A92D-87FF8067297E}"/>
              </a:ext>
            </a:extLst>
          </p:cNvPr>
          <p:cNvSpPr/>
          <p:nvPr/>
        </p:nvSpPr>
        <p:spPr>
          <a:xfrm>
            <a:off x="3253876" y="5139558"/>
            <a:ext cx="7973568" cy="646331"/>
          </a:xfrm>
          <a:prstGeom prst="rect">
            <a:avLst/>
          </a:prstGeom>
        </p:spPr>
        <p:txBody>
          <a:bodyPr wrap="square">
            <a:spAutoFit/>
          </a:bodyPr>
          <a:lstStyle/>
          <a:p>
            <a:pPr>
              <a:buClr>
                <a:srgbClr val="90C226"/>
              </a:buClr>
            </a:pPr>
            <a:r>
              <a:rPr lang="en-US" sz="3600" dirty="0">
                <a:solidFill>
                  <a:srgbClr val="FF0000"/>
                </a:solidFill>
                <a:latin typeface="Arial" panose="020B0604020202020204" pitchFamily="34" charset="0"/>
                <a:ea typeface="Tahoma" panose="020B0604030504040204" pitchFamily="34" charset="0"/>
                <a:cs typeface="Arial" panose="020B0604020202020204" pitchFamily="34" charset="0"/>
              </a:rPr>
              <a:t>Query rewriting using views ?</a:t>
            </a:r>
            <a:endParaRPr lang="en-US" sz="36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58820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07C868F5-0ECA-414A-B545-503F1657C573}"/>
              </a:ext>
            </a:extLst>
          </p:cNvPr>
          <p:cNvSpPr>
            <a:spLocks noGrp="1"/>
          </p:cNvSpPr>
          <p:nvPr>
            <p:ph type="title"/>
          </p:nvPr>
        </p:nvSpPr>
        <p:spPr>
          <a:xfrm>
            <a:off x="609600" y="691288"/>
            <a:ext cx="10972800" cy="1066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Need for tuple-level reasoning</a:t>
            </a:r>
          </a:p>
        </p:txBody>
      </p:sp>
      <p:sp>
        <p:nvSpPr>
          <p:cNvPr id="3" name="Slide Number Placeholder 2">
            <a:extLst>
              <a:ext uri="{FF2B5EF4-FFF2-40B4-BE49-F238E27FC236}">
                <a16:creationId xmlns:a16="http://schemas.microsoft.com/office/drawing/2014/main" id="{EC3F1A30-25E9-4F68-8B58-537FDF3815CB}"/>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22</a:t>
            </a:fld>
            <a:endParaRPr lang="en-GB">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1F1F903-0F88-4CC5-A778-4314D42832A3}"/>
              </a:ext>
            </a:extLst>
          </p:cNvPr>
          <p:cNvSpPr txBox="1"/>
          <p:nvPr/>
        </p:nvSpPr>
        <p:spPr>
          <a:xfrm>
            <a:off x="5828476" y="3679570"/>
            <a:ext cx="5552097"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Return the ‘</a:t>
            </a:r>
            <a:r>
              <a:rPr lang="en-US" sz="2400" dirty="0" err="1">
                <a:solidFill>
                  <a:srgbClr val="FF0000"/>
                </a:solidFill>
                <a:latin typeface="Arial" panose="020B0604020202020204" pitchFamily="34" charset="0"/>
                <a:cs typeface="Arial" panose="020B0604020202020204" pitchFamily="34" charset="0"/>
              </a:rPr>
              <a:t>gpcr</a:t>
            </a:r>
            <a:r>
              <a:rPr lang="en-US" sz="2400" dirty="0">
                <a:solidFill>
                  <a:srgbClr val="FF0000"/>
                </a:solidFill>
                <a:latin typeface="Arial" panose="020B0604020202020204" pitchFamily="34" charset="0"/>
                <a:cs typeface="Arial" panose="020B0604020202020204" pitchFamily="34" charset="0"/>
              </a:rPr>
              <a:t>’ drugs in the IUPHAR database</a:t>
            </a:r>
          </a:p>
        </p:txBody>
      </p:sp>
      <p:pic>
        <p:nvPicPr>
          <p:cNvPr id="6" name="Picture 5">
            <a:extLst>
              <a:ext uri="{FF2B5EF4-FFF2-40B4-BE49-F238E27FC236}">
                <a16:creationId xmlns:a16="http://schemas.microsoft.com/office/drawing/2014/main" id="{31B511BB-5523-BB44-8864-5449FA52E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106" y="1632126"/>
            <a:ext cx="9609952" cy="4608036"/>
          </a:xfrm>
          <a:prstGeom prst="rect">
            <a:avLst/>
          </a:prstGeom>
        </p:spPr>
      </p:pic>
    </p:spTree>
    <p:extLst>
      <p:ext uri="{BB962C8B-B14F-4D97-AF65-F5344CB8AC3E}">
        <p14:creationId xmlns:p14="http://schemas.microsoft.com/office/powerpoint/2010/main" val="2557136782"/>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07C868F5-0ECA-414A-B545-503F1657C573}"/>
              </a:ext>
            </a:extLst>
          </p:cNvPr>
          <p:cNvSpPr>
            <a:spLocks noGrp="1"/>
          </p:cNvSpPr>
          <p:nvPr>
            <p:ph type="title"/>
          </p:nvPr>
        </p:nvSpPr>
        <p:spPr>
          <a:xfrm>
            <a:off x="609600" y="691288"/>
            <a:ext cx="10972800" cy="1066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Need for tuple-level reasoning</a:t>
            </a:r>
          </a:p>
        </p:txBody>
      </p:sp>
      <p:sp>
        <p:nvSpPr>
          <p:cNvPr id="3" name="Slide Number Placeholder 2">
            <a:extLst>
              <a:ext uri="{FF2B5EF4-FFF2-40B4-BE49-F238E27FC236}">
                <a16:creationId xmlns:a16="http://schemas.microsoft.com/office/drawing/2014/main" id="{FA77DF4C-43F3-4CED-BE6E-B3E95BEFD69B}"/>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23</a:t>
            </a:fld>
            <a:endParaRPr lang="en-GB">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DCE7EE-1F89-4942-906D-92758A42C79A}"/>
              </a:ext>
            </a:extLst>
          </p:cNvPr>
          <p:cNvSpPr txBox="1"/>
          <p:nvPr/>
        </p:nvSpPr>
        <p:spPr>
          <a:xfrm>
            <a:off x="5069840" y="3815798"/>
            <a:ext cx="688848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Q(FID, N, Ty) :- Family(FID, N, Ty), Ty = ‘</a:t>
            </a:r>
            <a:r>
              <a:rPr lang="en-US" sz="2400" b="1" dirty="0" err="1">
                <a:latin typeface="Arial" panose="020B0604020202020204" pitchFamily="34" charset="0"/>
                <a:cs typeface="Arial" panose="020B0604020202020204" pitchFamily="34" charset="0"/>
              </a:rPr>
              <a:t>gpcr</a:t>
            </a:r>
            <a:r>
              <a:rPr lang="en-US" sz="2400" b="1" dirty="0">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id="{7037F5D8-53CC-4545-9091-61753227E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106" y="1632126"/>
            <a:ext cx="9609952" cy="4608036"/>
          </a:xfrm>
          <a:prstGeom prst="rect">
            <a:avLst/>
          </a:prstGeom>
        </p:spPr>
      </p:pic>
    </p:spTree>
    <p:extLst>
      <p:ext uri="{BB962C8B-B14F-4D97-AF65-F5344CB8AC3E}">
        <p14:creationId xmlns:p14="http://schemas.microsoft.com/office/powerpoint/2010/main" val="3990829543"/>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8A6F8A-7A5B-874C-9066-8E62ACDA7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106" y="1632126"/>
            <a:ext cx="9609952" cy="4608036"/>
          </a:xfrm>
          <a:prstGeom prst="rect">
            <a:avLst/>
          </a:prstGeom>
        </p:spPr>
      </p:pic>
      <p:sp>
        <p:nvSpPr>
          <p:cNvPr id="2" name="Title 1" descr=" 2">
            <a:extLst>
              <a:ext uri="{FF2B5EF4-FFF2-40B4-BE49-F238E27FC236}">
                <a16:creationId xmlns:a16="http://schemas.microsoft.com/office/drawing/2014/main" id="{07C868F5-0ECA-414A-B545-503F1657C573}"/>
              </a:ext>
            </a:extLst>
          </p:cNvPr>
          <p:cNvSpPr>
            <a:spLocks noGrp="1"/>
          </p:cNvSpPr>
          <p:nvPr>
            <p:ph type="title"/>
          </p:nvPr>
        </p:nvSpPr>
        <p:spPr>
          <a:xfrm>
            <a:off x="609600" y="691288"/>
            <a:ext cx="10972800" cy="1066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Need for tuple-level reasoning</a:t>
            </a:r>
          </a:p>
        </p:txBody>
      </p:sp>
      <p:sp>
        <p:nvSpPr>
          <p:cNvPr id="3" name="Slide Number Placeholder 2">
            <a:extLst>
              <a:ext uri="{FF2B5EF4-FFF2-40B4-BE49-F238E27FC236}">
                <a16:creationId xmlns:a16="http://schemas.microsoft.com/office/drawing/2014/main" id="{6802F263-AAAD-4C2B-B2DE-7726B8084B6B}"/>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24</a:t>
            </a:fld>
            <a:endParaRPr lang="en-GB">
              <a:latin typeface="Arial" panose="020B0604020202020204" pitchFamily="34" charset="0"/>
              <a:cs typeface="Arial" panose="020B0604020202020204" pitchFamily="34" charset="0"/>
            </a:endParaRPr>
          </a:p>
        </p:txBody>
      </p:sp>
      <p:graphicFrame>
        <p:nvGraphicFramePr>
          <p:cNvPr id="9" name="Table 8" descr=" 22">
            <a:extLst>
              <a:ext uri="{FF2B5EF4-FFF2-40B4-BE49-F238E27FC236}">
                <a16:creationId xmlns:a16="http://schemas.microsoft.com/office/drawing/2014/main" id="{62673D0F-18CB-45CF-90BF-5206D84C5931}"/>
              </a:ext>
            </a:extLst>
          </p:cNvPr>
          <p:cNvGraphicFramePr>
            <a:graphicFrameLocks noGrp="1"/>
          </p:cNvGraphicFramePr>
          <p:nvPr>
            <p:extLst>
              <p:ext uri="{D42A27DB-BD31-4B8C-83A1-F6EECF244321}">
                <p14:modId xmlns:p14="http://schemas.microsoft.com/office/powerpoint/2010/main" val="4042657099"/>
              </p:ext>
            </p:extLst>
          </p:nvPr>
        </p:nvGraphicFramePr>
        <p:xfrm>
          <a:off x="1026160" y="2178263"/>
          <a:ext cx="3928034" cy="1828800"/>
        </p:xfrm>
        <a:graphic>
          <a:graphicData uri="http://schemas.openxmlformats.org/drawingml/2006/table">
            <a:tbl>
              <a:tblPr firstRow="1" bandRow="1">
                <a:tableStyleId>{5C22544A-7EE6-4342-B048-85BDC9FD1C3A}</a:tableStyleId>
              </a:tblPr>
              <a:tblGrid>
                <a:gridCol w="934105">
                  <a:extLst>
                    <a:ext uri="{9D8B030D-6E8A-4147-A177-3AD203B41FA5}">
                      <a16:colId xmlns:a16="http://schemas.microsoft.com/office/drawing/2014/main" val="1632908889"/>
                    </a:ext>
                  </a:extLst>
                </a:gridCol>
                <a:gridCol w="1964016">
                  <a:extLst>
                    <a:ext uri="{9D8B030D-6E8A-4147-A177-3AD203B41FA5}">
                      <a16:colId xmlns:a16="http://schemas.microsoft.com/office/drawing/2014/main" val="4085606521"/>
                    </a:ext>
                  </a:extLst>
                </a:gridCol>
                <a:gridCol w="1029913">
                  <a:extLst>
                    <a:ext uri="{9D8B030D-6E8A-4147-A177-3AD203B41FA5}">
                      <a16:colId xmlns:a16="http://schemas.microsoft.com/office/drawing/2014/main" val="1085307994"/>
                    </a:ext>
                  </a:extLst>
                </a:gridCol>
              </a:tblGrid>
              <a:tr h="251316">
                <a:tc>
                  <a:txBody>
                    <a:bodyPr/>
                    <a:lstStyle/>
                    <a:p>
                      <a:pPr algn="ctr"/>
                      <a:r>
                        <a:rPr lang="en-US" sz="2400" b="1" dirty="0">
                          <a:solidFill>
                            <a:schemeClr val="bg1"/>
                          </a:solidFill>
                          <a:latin typeface="Arial" panose="020B0604020202020204" pitchFamily="34" charset="0"/>
                          <a:ea typeface="Tahoma" panose="020B0604030504040204" pitchFamily="34" charset="0"/>
                          <a:cs typeface="Arial" panose="020B0604020202020204" pitchFamily="34" charset="0"/>
                        </a:rPr>
                        <a:t>FID</a:t>
                      </a:r>
                    </a:p>
                  </a:txBody>
                  <a:tcPr/>
                </a:tc>
                <a:tc>
                  <a:txBody>
                    <a:bodyPr/>
                    <a:lstStyle/>
                    <a:p>
                      <a:pPr algn="ctr"/>
                      <a:r>
                        <a:rPr lang="en-US" sz="2400" b="1" dirty="0">
                          <a:solidFill>
                            <a:schemeClr val="bg1"/>
                          </a:solidFill>
                          <a:latin typeface="Arial" panose="020B0604020202020204" pitchFamily="34" charset="0"/>
                          <a:ea typeface="Tahoma" panose="020B0604030504040204" pitchFamily="34" charset="0"/>
                          <a:cs typeface="Arial" panose="020B0604020202020204" pitchFamily="34" charset="0"/>
                        </a:rPr>
                        <a:t>N</a:t>
                      </a:r>
                    </a:p>
                  </a:txBody>
                  <a:tcPr/>
                </a:tc>
                <a:tc>
                  <a:txBody>
                    <a:bodyPr/>
                    <a:lstStyle/>
                    <a:p>
                      <a:pPr algn="ctr"/>
                      <a:r>
                        <a:rPr lang="en-US" sz="2400" b="1" dirty="0">
                          <a:solidFill>
                            <a:schemeClr val="bg1"/>
                          </a:solidFill>
                          <a:latin typeface="Arial" panose="020B0604020202020204" pitchFamily="34" charset="0"/>
                          <a:ea typeface="Tahoma" panose="020B0604030504040204" pitchFamily="34" charset="0"/>
                          <a:cs typeface="Arial" panose="020B0604020202020204" pitchFamily="34" charset="0"/>
                        </a:rPr>
                        <a:t>Ty</a:t>
                      </a:r>
                    </a:p>
                  </a:txBody>
                  <a:tcPr/>
                </a:tc>
                <a:extLst>
                  <a:ext uri="{0D108BD9-81ED-4DB2-BD59-A6C34878D82A}">
                    <a16:rowId xmlns:a16="http://schemas.microsoft.com/office/drawing/2014/main" val="1629673992"/>
                  </a:ext>
                </a:extLst>
              </a:tr>
              <a:tr h="206561">
                <a:tc>
                  <a:txBody>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4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5-HT</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400" b="1" dirty="0" err="1">
                          <a:latin typeface="Arial" panose="020B0604020202020204" pitchFamily="34" charset="0"/>
                          <a:ea typeface="Tahoma" panose="020B0604030504040204" pitchFamily="34" charset="0"/>
                          <a:cs typeface="Arial" panose="020B0604020202020204" pitchFamily="34" charset="0"/>
                        </a:rPr>
                        <a:t>gpcr</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123795564"/>
                  </a:ext>
                </a:extLst>
              </a:tr>
              <a:tr h="206561">
                <a:tc>
                  <a:txBody>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4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muscarinic</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400" b="1" dirty="0" err="1">
                          <a:latin typeface="Arial" panose="020B0604020202020204" pitchFamily="34" charset="0"/>
                          <a:ea typeface="Tahoma" panose="020B0604030504040204" pitchFamily="34" charset="0"/>
                          <a:cs typeface="Arial" panose="020B0604020202020204" pitchFamily="34" charset="0"/>
                        </a:rPr>
                        <a:t>gpcr</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950750703"/>
                  </a:ext>
                </a:extLst>
              </a:tr>
              <a:tr h="206561">
                <a:tc>
                  <a:txBody>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Adenosine </a:t>
                      </a:r>
                    </a:p>
                  </a:txBody>
                  <a:tcPr/>
                </a:tc>
                <a:tc>
                  <a:txBody>
                    <a:bodyPr/>
                    <a:lstStyle/>
                    <a:p>
                      <a:pPr algn="ctr"/>
                      <a:r>
                        <a:rPr lang="en-US" sz="2400" b="1" dirty="0" err="1">
                          <a:latin typeface="Arial" panose="020B0604020202020204" pitchFamily="34" charset="0"/>
                          <a:ea typeface="Tahoma" panose="020B0604030504040204" pitchFamily="34" charset="0"/>
                          <a:cs typeface="Arial" panose="020B0604020202020204" pitchFamily="34" charset="0"/>
                        </a:rPr>
                        <a:t>gpcr</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383854786"/>
                  </a:ext>
                </a:extLst>
              </a:tr>
            </a:tbl>
          </a:graphicData>
        </a:graphic>
      </p:graphicFrame>
    </p:spTree>
    <p:extLst>
      <p:ext uri="{BB962C8B-B14F-4D97-AF65-F5344CB8AC3E}">
        <p14:creationId xmlns:p14="http://schemas.microsoft.com/office/powerpoint/2010/main" val="2862541857"/>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433745-550F-4241-B791-039B15C39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106" y="1632126"/>
            <a:ext cx="9609952" cy="4608036"/>
          </a:xfrm>
          <a:prstGeom prst="rect">
            <a:avLst/>
          </a:prstGeom>
        </p:spPr>
      </p:pic>
      <p:graphicFrame>
        <p:nvGraphicFramePr>
          <p:cNvPr id="8" name="Table 7" descr=" 22">
            <a:extLst>
              <a:ext uri="{FF2B5EF4-FFF2-40B4-BE49-F238E27FC236}">
                <a16:creationId xmlns:a16="http://schemas.microsoft.com/office/drawing/2014/main" id="{F966F782-4FF9-48DA-968D-1ED74184763E}"/>
              </a:ext>
            </a:extLst>
          </p:cNvPr>
          <p:cNvGraphicFramePr>
            <a:graphicFrameLocks noGrp="1"/>
          </p:cNvGraphicFramePr>
          <p:nvPr>
            <p:extLst>
              <p:ext uri="{D42A27DB-BD31-4B8C-83A1-F6EECF244321}">
                <p14:modId xmlns:p14="http://schemas.microsoft.com/office/powerpoint/2010/main" val="3523969644"/>
              </p:ext>
            </p:extLst>
          </p:nvPr>
        </p:nvGraphicFramePr>
        <p:xfrm>
          <a:off x="1026160" y="2178263"/>
          <a:ext cx="3928034" cy="1828800"/>
        </p:xfrm>
        <a:graphic>
          <a:graphicData uri="http://schemas.openxmlformats.org/drawingml/2006/table">
            <a:tbl>
              <a:tblPr firstRow="1" bandRow="1">
                <a:tableStyleId>{5C22544A-7EE6-4342-B048-85BDC9FD1C3A}</a:tableStyleId>
              </a:tblPr>
              <a:tblGrid>
                <a:gridCol w="934105">
                  <a:extLst>
                    <a:ext uri="{9D8B030D-6E8A-4147-A177-3AD203B41FA5}">
                      <a16:colId xmlns:a16="http://schemas.microsoft.com/office/drawing/2014/main" val="1632908889"/>
                    </a:ext>
                  </a:extLst>
                </a:gridCol>
                <a:gridCol w="1964016">
                  <a:extLst>
                    <a:ext uri="{9D8B030D-6E8A-4147-A177-3AD203B41FA5}">
                      <a16:colId xmlns:a16="http://schemas.microsoft.com/office/drawing/2014/main" val="4085606521"/>
                    </a:ext>
                  </a:extLst>
                </a:gridCol>
                <a:gridCol w="1029913">
                  <a:extLst>
                    <a:ext uri="{9D8B030D-6E8A-4147-A177-3AD203B41FA5}">
                      <a16:colId xmlns:a16="http://schemas.microsoft.com/office/drawing/2014/main" val="1085307994"/>
                    </a:ext>
                  </a:extLst>
                </a:gridCol>
              </a:tblGrid>
              <a:tr h="251316">
                <a:tc>
                  <a:txBody>
                    <a:bodyPr/>
                    <a:lstStyle/>
                    <a:p>
                      <a:pPr algn="ctr"/>
                      <a:r>
                        <a:rPr lang="en-US" sz="2400" b="1" dirty="0">
                          <a:solidFill>
                            <a:schemeClr val="bg1"/>
                          </a:solidFill>
                          <a:latin typeface="Arial" panose="020B0604020202020204" pitchFamily="34" charset="0"/>
                          <a:ea typeface="Tahoma" panose="020B0604030504040204" pitchFamily="34" charset="0"/>
                          <a:cs typeface="Arial" panose="020B0604020202020204" pitchFamily="34" charset="0"/>
                        </a:rPr>
                        <a:t>FID</a:t>
                      </a:r>
                    </a:p>
                  </a:txBody>
                  <a:tcPr/>
                </a:tc>
                <a:tc>
                  <a:txBody>
                    <a:bodyPr/>
                    <a:lstStyle/>
                    <a:p>
                      <a:pPr algn="ctr"/>
                      <a:r>
                        <a:rPr lang="en-US" sz="2400" b="1" dirty="0">
                          <a:solidFill>
                            <a:schemeClr val="bg1"/>
                          </a:solidFill>
                          <a:latin typeface="Arial" panose="020B0604020202020204" pitchFamily="34" charset="0"/>
                          <a:ea typeface="Tahoma" panose="020B0604030504040204" pitchFamily="34" charset="0"/>
                          <a:cs typeface="Arial" panose="020B0604020202020204" pitchFamily="34" charset="0"/>
                        </a:rPr>
                        <a:t>N</a:t>
                      </a:r>
                    </a:p>
                  </a:txBody>
                  <a:tcPr/>
                </a:tc>
                <a:tc>
                  <a:txBody>
                    <a:bodyPr/>
                    <a:lstStyle/>
                    <a:p>
                      <a:pPr algn="ctr"/>
                      <a:r>
                        <a:rPr lang="en-US" sz="2400" b="1" dirty="0">
                          <a:solidFill>
                            <a:schemeClr val="bg1"/>
                          </a:solidFill>
                          <a:latin typeface="Arial" panose="020B0604020202020204" pitchFamily="34" charset="0"/>
                          <a:ea typeface="Tahoma" panose="020B0604030504040204" pitchFamily="34" charset="0"/>
                          <a:cs typeface="Arial" panose="020B0604020202020204" pitchFamily="34" charset="0"/>
                        </a:rPr>
                        <a:t>Ty</a:t>
                      </a:r>
                    </a:p>
                  </a:txBody>
                  <a:tcPr/>
                </a:tc>
                <a:extLst>
                  <a:ext uri="{0D108BD9-81ED-4DB2-BD59-A6C34878D82A}">
                    <a16:rowId xmlns:a16="http://schemas.microsoft.com/office/drawing/2014/main" val="1629673992"/>
                  </a:ext>
                </a:extLst>
              </a:tr>
              <a:tr h="206561">
                <a:tc>
                  <a:txBody>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4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5-HT</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400" b="1" dirty="0" err="1">
                          <a:latin typeface="Arial" panose="020B0604020202020204" pitchFamily="34" charset="0"/>
                          <a:ea typeface="Tahoma" panose="020B0604030504040204" pitchFamily="34" charset="0"/>
                          <a:cs typeface="Arial" panose="020B0604020202020204" pitchFamily="34" charset="0"/>
                        </a:rPr>
                        <a:t>gpcr</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123795564"/>
                  </a:ext>
                </a:extLst>
              </a:tr>
              <a:tr h="206561">
                <a:tc>
                  <a:txBody>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4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muscarinic</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400" b="1" dirty="0" err="1">
                          <a:latin typeface="Arial" panose="020B0604020202020204" pitchFamily="34" charset="0"/>
                          <a:ea typeface="Tahoma" panose="020B0604030504040204" pitchFamily="34" charset="0"/>
                          <a:cs typeface="Arial" panose="020B0604020202020204" pitchFamily="34" charset="0"/>
                        </a:rPr>
                        <a:t>gpcr</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950750703"/>
                  </a:ext>
                </a:extLst>
              </a:tr>
              <a:tr h="206561">
                <a:tc>
                  <a:txBody>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Adenosine </a:t>
                      </a:r>
                    </a:p>
                  </a:txBody>
                  <a:tcPr/>
                </a:tc>
                <a:tc>
                  <a:txBody>
                    <a:bodyPr/>
                    <a:lstStyle/>
                    <a:p>
                      <a:pPr algn="ctr"/>
                      <a:r>
                        <a:rPr lang="en-US" sz="2400" b="1" dirty="0" err="1">
                          <a:latin typeface="Arial" panose="020B0604020202020204" pitchFamily="34" charset="0"/>
                          <a:ea typeface="Tahoma" panose="020B0604030504040204" pitchFamily="34" charset="0"/>
                          <a:cs typeface="Arial" panose="020B0604020202020204" pitchFamily="34" charset="0"/>
                        </a:rPr>
                        <a:t>gpcr</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383854786"/>
                  </a:ext>
                </a:extLst>
              </a:tr>
            </a:tbl>
          </a:graphicData>
        </a:graphic>
      </p:graphicFrame>
      <p:sp>
        <p:nvSpPr>
          <p:cNvPr id="2" name="Title 1" descr=" 2">
            <a:extLst>
              <a:ext uri="{FF2B5EF4-FFF2-40B4-BE49-F238E27FC236}">
                <a16:creationId xmlns:a16="http://schemas.microsoft.com/office/drawing/2014/main" id="{07C868F5-0ECA-414A-B545-503F1657C573}"/>
              </a:ext>
            </a:extLst>
          </p:cNvPr>
          <p:cNvSpPr>
            <a:spLocks noGrp="1"/>
          </p:cNvSpPr>
          <p:nvPr>
            <p:ph type="title"/>
          </p:nvPr>
        </p:nvSpPr>
        <p:spPr>
          <a:xfrm>
            <a:off x="649357" y="452749"/>
            <a:ext cx="10972800" cy="1066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Need for tuple-level reasoning</a:t>
            </a:r>
          </a:p>
        </p:txBody>
      </p:sp>
      <p:sp>
        <p:nvSpPr>
          <p:cNvPr id="3" name="Thought Bubble: Cloud 2">
            <a:extLst>
              <a:ext uri="{FF2B5EF4-FFF2-40B4-BE49-F238E27FC236}">
                <a16:creationId xmlns:a16="http://schemas.microsoft.com/office/drawing/2014/main" id="{F6F5046D-F060-4F4D-B385-D36C9A5D7C11}"/>
              </a:ext>
            </a:extLst>
          </p:cNvPr>
          <p:cNvSpPr/>
          <p:nvPr/>
        </p:nvSpPr>
        <p:spPr>
          <a:xfrm>
            <a:off x="5165124" y="2928551"/>
            <a:ext cx="3707027" cy="1562850"/>
          </a:xfrm>
          <a:prstGeom prst="cloudCallout">
            <a:avLst>
              <a:gd name="adj1" fmla="val 48114"/>
              <a:gd name="adj2" fmla="val -748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ea typeface="Tahoma" panose="020B0604030504040204" pitchFamily="34" charset="0"/>
                <a:cs typeface="Arial" panose="020B0604020202020204" pitchFamily="34" charset="0"/>
              </a:rPr>
              <a:t>What’s the citation for the last tuple?</a:t>
            </a:r>
          </a:p>
        </p:txBody>
      </p:sp>
      <p:sp>
        <p:nvSpPr>
          <p:cNvPr id="7" name="Rectangle 6">
            <a:extLst>
              <a:ext uri="{FF2B5EF4-FFF2-40B4-BE49-F238E27FC236}">
                <a16:creationId xmlns:a16="http://schemas.microsoft.com/office/drawing/2014/main" id="{AD6C9913-B0AA-4368-B2B2-1989525EF616}"/>
              </a:ext>
            </a:extLst>
          </p:cNvPr>
          <p:cNvSpPr/>
          <p:nvPr/>
        </p:nvSpPr>
        <p:spPr>
          <a:xfrm>
            <a:off x="1026160" y="3535680"/>
            <a:ext cx="3928034" cy="4572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1CA0824-2848-410A-948F-ABA2A710E43A}"/>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25</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806902"/>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F6B3D4-7AC4-F14A-A2A5-F70DB15A0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106" y="1632126"/>
            <a:ext cx="9609952" cy="4608036"/>
          </a:xfrm>
          <a:prstGeom prst="rect">
            <a:avLst/>
          </a:prstGeom>
        </p:spPr>
      </p:pic>
      <p:sp>
        <p:nvSpPr>
          <p:cNvPr id="12" name="Thought Bubble: Cloud 2">
            <a:extLst>
              <a:ext uri="{FF2B5EF4-FFF2-40B4-BE49-F238E27FC236}">
                <a16:creationId xmlns:a16="http://schemas.microsoft.com/office/drawing/2014/main" id="{1E08249B-35A0-C349-8C4D-B935D2E18005}"/>
              </a:ext>
            </a:extLst>
          </p:cNvPr>
          <p:cNvSpPr/>
          <p:nvPr/>
        </p:nvSpPr>
        <p:spPr>
          <a:xfrm>
            <a:off x="5165124" y="2928551"/>
            <a:ext cx="3707027" cy="1562850"/>
          </a:xfrm>
          <a:prstGeom prst="cloudCallout">
            <a:avLst>
              <a:gd name="adj1" fmla="val 48114"/>
              <a:gd name="adj2" fmla="val -748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ea typeface="Tahoma" panose="020B0604030504040204" pitchFamily="34" charset="0"/>
                <a:cs typeface="Arial" panose="020B0604020202020204" pitchFamily="34" charset="0"/>
              </a:rPr>
              <a:t>What’s the citation for the last tuple?</a:t>
            </a:r>
          </a:p>
        </p:txBody>
      </p:sp>
      <p:graphicFrame>
        <p:nvGraphicFramePr>
          <p:cNvPr id="8" name="Table 7" descr=" 22">
            <a:extLst>
              <a:ext uri="{FF2B5EF4-FFF2-40B4-BE49-F238E27FC236}">
                <a16:creationId xmlns:a16="http://schemas.microsoft.com/office/drawing/2014/main" id="{F966F782-4FF9-48DA-968D-1ED74184763E}"/>
              </a:ext>
            </a:extLst>
          </p:cNvPr>
          <p:cNvGraphicFramePr>
            <a:graphicFrameLocks noGrp="1"/>
          </p:cNvGraphicFramePr>
          <p:nvPr>
            <p:extLst/>
          </p:nvPr>
        </p:nvGraphicFramePr>
        <p:xfrm>
          <a:off x="1026160" y="2178263"/>
          <a:ext cx="3928034" cy="1828800"/>
        </p:xfrm>
        <a:graphic>
          <a:graphicData uri="http://schemas.openxmlformats.org/drawingml/2006/table">
            <a:tbl>
              <a:tblPr firstRow="1" bandRow="1">
                <a:tableStyleId>{5C22544A-7EE6-4342-B048-85BDC9FD1C3A}</a:tableStyleId>
              </a:tblPr>
              <a:tblGrid>
                <a:gridCol w="934105">
                  <a:extLst>
                    <a:ext uri="{9D8B030D-6E8A-4147-A177-3AD203B41FA5}">
                      <a16:colId xmlns:a16="http://schemas.microsoft.com/office/drawing/2014/main" val="1632908889"/>
                    </a:ext>
                  </a:extLst>
                </a:gridCol>
                <a:gridCol w="1964016">
                  <a:extLst>
                    <a:ext uri="{9D8B030D-6E8A-4147-A177-3AD203B41FA5}">
                      <a16:colId xmlns:a16="http://schemas.microsoft.com/office/drawing/2014/main" val="4085606521"/>
                    </a:ext>
                  </a:extLst>
                </a:gridCol>
                <a:gridCol w="1029913">
                  <a:extLst>
                    <a:ext uri="{9D8B030D-6E8A-4147-A177-3AD203B41FA5}">
                      <a16:colId xmlns:a16="http://schemas.microsoft.com/office/drawing/2014/main" val="1085307994"/>
                    </a:ext>
                  </a:extLst>
                </a:gridCol>
              </a:tblGrid>
              <a:tr h="251316">
                <a:tc>
                  <a:txBody>
                    <a:bodyPr/>
                    <a:lstStyle/>
                    <a:p>
                      <a:pPr algn="ctr"/>
                      <a:r>
                        <a:rPr lang="en-US" sz="2400" b="1" dirty="0">
                          <a:solidFill>
                            <a:schemeClr val="bg1"/>
                          </a:solidFill>
                          <a:latin typeface="Arial" panose="020B0604020202020204" pitchFamily="34" charset="0"/>
                          <a:ea typeface="Tahoma" panose="020B0604030504040204" pitchFamily="34" charset="0"/>
                          <a:cs typeface="Arial" panose="020B0604020202020204" pitchFamily="34" charset="0"/>
                        </a:rPr>
                        <a:t>FID</a:t>
                      </a:r>
                    </a:p>
                  </a:txBody>
                  <a:tcPr/>
                </a:tc>
                <a:tc>
                  <a:txBody>
                    <a:bodyPr/>
                    <a:lstStyle/>
                    <a:p>
                      <a:pPr algn="ctr"/>
                      <a:r>
                        <a:rPr lang="en-US" sz="2400" b="1" dirty="0">
                          <a:solidFill>
                            <a:schemeClr val="bg1"/>
                          </a:solidFill>
                          <a:latin typeface="Arial" panose="020B0604020202020204" pitchFamily="34" charset="0"/>
                          <a:ea typeface="Tahoma" panose="020B0604030504040204" pitchFamily="34" charset="0"/>
                          <a:cs typeface="Arial" panose="020B0604020202020204" pitchFamily="34" charset="0"/>
                        </a:rPr>
                        <a:t>N</a:t>
                      </a:r>
                    </a:p>
                  </a:txBody>
                  <a:tcPr/>
                </a:tc>
                <a:tc>
                  <a:txBody>
                    <a:bodyPr/>
                    <a:lstStyle/>
                    <a:p>
                      <a:pPr algn="ctr"/>
                      <a:r>
                        <a:rPr lang="en-US" sz="2400" b="1" dirty="0">
                          <a:solidFill>
                            <a:schemeClr val="bg1"/>
                          </a:solidFill>
                          <a:latin typeface="Arial" panose="020B0604020202020204" pitchFamily="34" charset="0"/>
                          <a:ea typeface="Tahoma" panose="020B0604030504040204" pitchFamily="34" charset="0"/>
                          <a:cs typeface="Arial" panose="020B0604020202020204" pitchFamily="34" charset="0"/>
                        </a:rPr>
                        <a:t>Ty</a:t>
                      </a:r>
                    </a:p>
                  </a:txBody>
                  <a:tcPr/>
                </a:tc>
                <a:extLst>
                  <a:ext uri="{0D108BD9-81ED-4DB2-BD59-A6C34878D82A}">
                    <a16:rowId xmlns:a16="http://schemas.microsoft.com/office/drawing/2014/main" val="1629673992"/>
                  </a:ext>
                </a:extLst>
              </a:tr>
              <a:tr h="206561">
                <a:tc>
                  <a:txBody>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4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5-HT</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400" b="1" dirty="0" err="1">
                          <a:latin typeface="Arial" panose="020B0604020202020204" pitchFamily="34" charset="0"/>
                          <a:ea typeface="Tahoma" panose="020B0604030504040204" pitchFamily="34" charset="0"/>
                          <a:cs typeface="Arial" panose="020B0604020202020204" pitchFamily="34" charset="0"/>
                        </a:rPr>
                        <a:t>gpcr</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123795564"/>
                  </a:ext>
                </a:extLst>
              </a:tr>
              <a:tr h="206561">
                <a:tc>
                  <a:txBody>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4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muscarinic</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400" b="1" dirty="0" err="1">
                          <a:latin typeface="Arial" panose="020B0604020202020204" pitchFamily="34" charset="0"/>
                          <a:ea typeface="Tahoma" panose="020B0604030504040204" pitchFamily="34" charset="0"/>
                          <a:cs typeface="Arial" panose="020B0604020202020204" pitchFamily="34" charset="0"/>
                        </a:rPr>
                        <a:t>gpcr</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950750703"/>
                  </a:ext>
                </a:extLst>
              </a:tr>
              <a:tr h="206561">
                <a:tc>
                  <a:txBody>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Adenosine </a:t>
                      </a:r>
                    </a:p>
                  </a:txBody>
                  <a:tcPr/>
                </a:tc>
                <a:tc>
                  <a:txBody>
                    <a:bodyPr/>
                    <a:lstStyle/>
                    <a:p>
                      <a:pPr algn="ctr"/>
                      <a:r>
                        <a:rPr lang="en-US" sz="2400" b="1" dirty="0" err="1">
                          <a:latin typeface="Arial" panose="020B0604020202020204" pitchFamily="34" charset="0"/>
                          <a:ea typeface="Tahoma" panose="020B0604030504040204" pitchFamily="34" charset="0"/>
                          <a:cs typeface="Arial" panose="020B0604020202020204" pitchFamily="34" charset="0"/>
                        </a:rPr>
                        <a:t>gpcr</a:t>
                      </a:r>
                      <a:endParaRPr lang="en-US" sz="2400" b="1"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383854786"/>
                  </a:ext>
                </a:extLst>
              </a:tr>
            </a:tbl>
          </a:graphicData>
        </a:graphic>
      </p:graphicFrame>
      <p:sp>
        <p:nvSpPr>
          <p:cNvPr id="2" name="Title 1" descr=" 2">
            <a:extLst>
              <a:ext uri="{FF2B5EF4-FFF2-40B4-BE49-F238E27FC236}">
                <a16:creationId xmlns:a16="http://schemas.microsoft.com/office/drawing/2014/main" id="{07C868F5-0ECA-414A-B545-503F1657C573}"/>
              </a:ext>
            </a:extLst>
          </p:cNvPr>
          <p:cNvSpPr>
            <a:spLocks noGrp="1"/>
          </p:cNvSpPr>
          <p:nvPr>
            <p:ph type="title"/>
          </p:nvPr>
        </p:nvSpPr>
        <p:spPr>
          <a:xfrm>
            <a:off x="649357" y="452749"/>
            <a:ext cx="10972800" cy="1066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Need for tuple-level reasoning</a:t>
            </a:r>
          </a:p>
        </p:txBody>
      </p:sp>
      <p:sp>
        <p:nvSpPr>
          <p:cNvPr id="7" name="Rectangle 6">
            <a:extLst>
              <a:ext uri="{FF2B5EF4-FFF2-40B4-BE49-F238E27FC236}">
                <a16:creationId xmlns:a16="http://schemas.microsoft.com/office/drawing/2014/main" id="{AD6C9913-B0AA-4368-B2B2-1989525EF616}"/>
              </a:ext>
            </a:extLst>
          </p:cNvPr>
          <p:cNvSpPr/>
          <p:nvPr/>
        </p:nvSpPr>
        <p:spPr>
          <a:xfrm>
            <a:off x="1026160" y="3535680"/>
            <a:ext cx="3928034" cy="4572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1CA0824-2848-410A-948F-ABA2A710E43A}"/>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26</a:t>
            </a:fld>
            <a:endParaRPr lang="en-GB">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12D794A-E8E7-AE41-9B6B-D12FB7E31423}"/>
              </a:ext>
            </a:extLst>
          </p:cNvPr>
          <p:cNvSpPr/>
          <p:nvPr/>
        </p:nvSpPr>
        <p:spPr>
          <a:xfrm>
            <a:off x="2709938" y="6142621"/>
            <a:ext cx="7035423" cy="62779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solidFill>
                  <a:schemeClr val="tx1"/>
                </a:solidFill>
                <a:latin typeface="Arial" panose="020B0604020202020204" pitchFamily="34" charset="0"/>
                <a:ea typeface="Tahoma" panose="020B0604030504040204" pitchFamily="34" charset="0"/>
                <a:cs typeface="Arial" panose="020B0604020202020204" pitchFamily="34" charset="0"/>
              </a:rPr>
              <a:t>This goes beyond query rewriting using views.</a:t>
            </a:r>
          </a:p>
        </p:txBody>
      </p:sp>
    </p:spTree>
    <p:extLst>
      <p:ext uri="{BB962C8B-B14F-4D97-AF65-F5344CB8AC3E}">
        <p14:creationId xmlns:p14="http://schemas.microsoft.com/office/powerpoint/2010/main" val="1444176981"/>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Outline</a:t>
            </a:r>
            <a:endParaRPr lang="en-US" sz="3500" b="1" dirty="0">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2018104" y="1849658"/>
            <a:ext cx="9596394" cy="3825892"/>
          </a:xfrm>
        </p:spPr>
        <p:txBody>
          <a:bodyPr>
            <a:normAutofit/>
          </a:bodyPr>
          <a:lstStyle/>
          <a:p>
            <a:r>
              <a:rPr lang="en-US" sz="3200" dirty="0">
                <a:latin typeface="Arial" panose="020B0604020202020204" pitchFamily="34" charset="0"/>
                <a:ea typeface="Tahoma" panose="020B0604030504040204" pitchFamily="34" charset="0"/>
                <a:cs typeface="Arial" panose="020B0604020202020204" pitchFamily="34" charset="0"/>
              </a:rPr>
              <a:t>State of the art in Data Citation</a:t>
            </a:r>
          </a:p>
          <a:p>
            <a:r>
              <a:rPr lang="en-US" sz="3200" dirty="0">
                <a:latin typeface="Arial" panose="020B0604020202020204" pitchFamily="34" charset="0"/>
                <a:ea typeface="Tahoma" panose="020B0604030504040204" pitchFamily="34" charset="0"/>
                <a:cs typeface="Arial" panose="020B0604020202020204" pitchFamily="34" charset="0"/>
              </a:rPr>
              <a:t>Model: Citation views</a:t>
            </a:r>
          </a:p>
          <a:p>
            <a:r>
              <a:rPr lang="en-US" sz="3200" dirty="0">
                <a:solidFill>
                  <a:srgbClr val="A93023"/>
                </a:solidFill>
                <a:latin typeface="Arial" panose="020B0604020202020204" pitchFamily="34" charset="0"/>
                <a:ea typeface="Tahoma" panose="020B0604030504040204" pitchFamily="34" charset="0"/>
                <a:cs typeface="Arial" panose="020B0604020202020204" pitchFamily="34" charset="0"/>
              </a:rPr>
              <a:t>Implementing Citation views</a:t>
            </a:r>
          </a:p>
          <a:p>
            <a:r>
              <a:rPr lang="en-US" sz="3200" dirty="0">
                <a:latin typeface="Arial" panose="020B0604020202020204" pitchFamily="34" charset="0"/>
                <a:ea typeface="Tahoma" panose="020B0604030504040204" pitchFamily="34" charset="0"/>
                <a:cs typeface="Arial" panose="020B0604020202020204" pitchFamily="34" charset="0"/>
              </a:rPr>
              <a:t>Conclusions</a:t>
            </a:r>
          </a:p>
        </p:txBody>
      </p:sp>
      <p:sp>
        <p:nvSpPr>
          <p:cNvPr id="4" name="Slide Number Placeholder 3">
            <a:extLst>
              <a:ext uri="{FF2B5EF4-FFF2-40B4-BE49-F238E27FC236}">
                <a16:creationId xmlns:a16="http://schemas.microsoft.com/office/drawing/2014/main" id="{2E4B3007-0E41-4F93-8C7A-F9D3CAFB8B56}"/>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27</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958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 2">
            <a:extLst>
              <a:ext uri="{FF2B5EF4-FFF2-40B4-BE49-F238E27FC236}">
                <a16:creationId xmlns:a16="http://schemas.microsoft.com/office/drawing/2014/main" id="{DD29AF84-602D-4869-BFEC-1D3F262A635F}"/>
              </a:ext>
            </a:extLst>
          </p:cNvPr>
          <p:cNvSpPr>
            <a:spLocks noGrp="1"/>
          </p:cNvSpPr>
          <p:nvPr>
            <p:ph type="title"/>
          </p:nvPr>
        </p:nvSpPr>
        <p:spPr>
          <a:xfrm>
            <a:off x="881449" y="246444"/>
            <a:ext cx="10972800" cy="1066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Data Citation Architecture</a:t>
            </a:r>
          </a:p>
        </p:txBody>
      </p:sp>
      <p:pic>
        <p:nvPicPr>
          <p:cNvPr id="13" name="Picture 12">
            <a:extLst>
              <a:ext uri="{FF2B5EF4-FFF2-40B4-BE49-F238E27FC236}">
                <a16:creationId xmlns:a16="http://schemas.microsoft.com/office/drawing/2014/main" id="{138A10F0-058E-844E-A5AF-E19A7F371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117" y="1508214"/>
            <a:ext cx="10782300" cy="4978400"/>
          </a:xfrm>
          <a:prstGeom prst="rect">
            <a:avLst/>
          </a:prstGeom>
        </p:spPr>
      </p:pic>
    </p:spTree>
    <p:extLst>
      <p:ext uri="{BB962C8B-B14F-4D97-AF65-F5344CB8AC3E}">
        <p14:creationId xmlns:p14="http://schemas.microsoft.com/office/powerpoint/2010/main" val="3466163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B9B4-F428-4882-A0E9-2A887A8B3479}"/>
              </a:ext>
            </a:extLst>
          </p:cNvPr>
          <p:cNvSpPr>
            <a:spLocks noGrp="1"/>
          </p:cNvSpPr>
          <p:nvPr>
            <p:ph type="title"/>
          </p:nvPr>
        </p:nvSpPr>
        <p:spPr/>
        <p:txBody>
          <a:bodyPr>
            <a:normAutofit/>
          </a:bodyPr>
          <a:lstStyle/>
          <a:p>
            <a:r>
              <a:rPr lang="en-US" sz="4000" b="1" dirty="0">
                <a:solidFill>
                  <a:srgbClr val="FF0000"/>
                </a:solidFill>
                <a:latin typeface="Arial" panose="020B0604020202020204" pitchFamily="34" charset="0"/>
                <a:cs typeface="Arial" panose="020B0604020202020204" pitchFamily="34" charset="0"/>
              </a:rPr>
              <a:t>Intuition</a:t>
            </a:r>
          </a:p>
        </p:txBody>
      </p:sp>
      <p:sp>
        <p:nvSpPr>
          <p:cNvPr id="3" name="Content Placeholder 2">
            <a:extLst>
              <a:ext uri="{FF2B5EF4-FFF2-40B4-BE49-F238E27FC236}">
                <a16:creationId xmlns:a16="http://schemas.microsoft.com/office/drawing/2014/main" id="{9E949521-E81E-4872-92D6-59D458FC6B23}"/>
              </a:ext>
            </a:extLst>
          </p:cNvPr>
          <p:cNvSpPr>
            <a:spLocks noGrp="1"/>
          </p:cNvSpPr>
          <p:nvPr>
            <p:ph idx="1"/>
          </p:nvPr>
        </p:nvSpPr>
        <p:spPr>
          <a:xfrm>
            <a:off x="1708889" y="1865444"/>
            <a:ext cx="9736780" cy="2749792"/>
          </a:xfrm>
        </p:spPr>
        <p:txBody>
          <a:bodyPr>
            <a:normAutofit/>
          </a:bodyPr>
          <a:lstStyle/>
          <a:p>
            <a:pPr marL="0" lvl="1" indent="0">
              <a:buNone/>
            </a:pPr>
            <a:r>
              <a:rPr lang="en-US" sz="4000" dirty="0">
                <a:latin typeface="Arial" panose="020B0604020202020204" pitchFamily="34" charset="0"/>
                <a:ea typeface="Tahoma" panose="020B0604030504040204" pitchFamily="34" charset="0"/>
                <a:cs typeface="Arial" panose="020B0604020202020204" pitchFamily="34" charset="0"/>
              </a:rPr>
              <a:t>If a view tuple is </a:t>
            </a:r>
            <a:r>
              <a:rPr lang="en-US" sz="4000" dirty="0">
                <a:solidFill>
                  <a:srgbClr val="FF0000"/>
                </a:solidFill>
                <a:latin typeface="Arial" panose="020B0604020202020204" pitchFamily="34" charset="0"/>
                <a:ea typeface="Tahoma" panose="020B0604030504040204" pitchFamily="34" charset="0"/>
                <a:cs typeface="Arial" panose="020B0604020202020204" pitchFamily="34" charset="0"/>
              </a:rPr>
              <a:t>visible</a:t>
            </a:r>
            <a:r>
              <a:rPr lang="en-US" sz="4000" dirty="0">
                <a:latin typeface="Arial" panose="020B0604020202020204" pitchFamily="34" charset="0"/>
                <a:ea typeface="Tahoma" panose="020B0604030504040204" pitchFamily="34" charset="0"/>
                <a:cs typeface="Arial" panose="020B0604020202020204" pitchFamily="34" charset="0"/>
              </a:rPr>
              <a:t> in the query result, then the query tuple carries the view tuple’s citation annotation.</a:t>
            </a:r>
          </a:p>
          <a:p>
            <a:pPr marL="0" indent="0" algn="ctr">
              <a:buNone/>
            </a:pPr>
            <a:endParaRPr lang="en-US" sz="4000" dirty="0">
              <a:latin typeface="Arial" panose="020B0604020202020204" pitchFamily="34" charset="0"/>
              <a:ea typeface="Tahoma" panose="020B060403050404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28A9165-1C12-472C-9789-7CCD9AB3386B}"/>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29</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18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Outline</a:t>
            </a:r>
          </a:p>
        </p:txBody>
      </p:sp>
      <p:sp>
        <p:nvSpPr>
          <p:cNvPr id="3" name="Content Placeholder 2"/>
          <p:cNvSpPr>
            <a:spLocks noGrp="1"/>
          </p:cNvSpPr>
          <p:nvPr>
            <p:ph idx="1"/>
          </p:nvPr>
        </p:nvSpPr>
        <p:spPr>
          <a:xfrm>
            <a:off x="2018104" y="1849658"/>
            <a:ext cx="9596394" cy="3825892"/>
          </a:xfrm>
        </p:spPr>
        <p:txBody>
          <a:bodyPr>
            <a:normAutofit/>
          </a:bodyPr>
          <a:lstStyle/>
          <a:p>
            <a:r>
              <a:rPr lang="en-US" sz="3200" dirty="0">
                <a:latin typeface="Arial" panose="020B0604020202020204" pitchFamily="34" charset="0"/>
                <a:ea typeface="Tahoma" panose="020B0604030504040204" pitchFamily="34" charset="0"/>
                <a:cs typeface="Arial" panose="020B0604020202020204" pitchFamily="34" charset="0"/>
              </a:rPr>
              <a:t>State of the art in Data Citation</a:t>
            </a:r>
          </a:p>
          <a:p>
            <a:r>
              <a:rPr lang="en-US" sz="3200" dirty="0">
                <a:latin typeface="Arial" panose="020B0604020202020204" pitchFamily="34" charset="0"/>
                <a:ea typeface="Tahoma" panose="020B0604030504040204" pitchFamily="34" charset="0"/>
                <a:cs typeface="Arial" panose="020B0604020202020204" pitchFamily="34" charset="0"/>
              </a:rPr>
              <a:t>Model: Citation views</a:t>
            </a:r>
          </a:p>
          <a:p>
            <a:r>
              <a:rPr lang="en-US" sz="3200" dirty="0">
                <a:latin typeface="Arial" panose="020B0604020202020204" pitchFamily="34" charset="0"/>
                <a:ea typeface="Tahoma" panose="020B0604030504040204" pitchFamily="34" charset="0"/>
                <a:cs typeface="Arial" panose="020B0604020202020204" pitchFamily="34" charset="0"/>
              </a:rPr>
              <a:t>Implementing Citation views</a:t>
            </a:r>
          </a:p>
          <a:p>
            <a:r>
              <a:rPr lang="en-US" sz="3200" dirty="0">
                <a:latin typeface="Arial" panose="020B0604020202020204" pitchFamily="34" charset="0"/>
                <a:ea typeface="Tahoma" panose="020B0604030504040204" pitchFamily="34" charset="0"/>
                <a:cs typeface="Arial" panose="020B0604020202020204" pitchFamily="34" charset="0"/>
              </a:rPr>
              <a:t>Conclusions</a:t>
            </a:r>
          </a:p>
        </p:txBody>
      </p:sp>
      <p:sp>
        <p:nvSpPr>
          <p:cNvPr id="4" name="Slide Number Placeholder 3">
            <a:extLst>
              <a:ext uri="{FF2B5EF4-FFF2-40B4-BE49-F238E27FC236}">
                <a16:creationId xmlns:a16="http://schemas.microsoft.com/office/drawing/2014/main" id="{2E4B3007-0E41-4F93-8C7A-F9D3CAFB8B56}"/>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3</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324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8B41618-8D65-4BF9-B539-E3EAC5C81BF3}"/>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Strategies</a:t>
            </a:r>
          </a:p>
        </p:txBody>
      </p:sp>
      <p:cxnSp>
        <p:nvCxnSpPr>
          <p:cNvPr id="8" name="Straight Arrow Connector 7">
            <a:extLst>
              <a:ext uri="{FF2B5EF4-FFF2-40B4-BE49-F238E27FC236}">
                <a16:creationId xmlns:a16="http://schemas.microsoft.com/office/drawing/2014/main" id="{E2EA9BA0-FEF7-48E0-AE64-63D0B3E93488}"/>
              </a:ext>
            </a:extLst>
          </p:cNvPr>
          <p:cNvCxnSpPr/>
          <p:nvPr/>
        </p:nvCxnSpPr>
        <p:spPr>
          <a:xfrm>
            <a:off x="1499304" y="3109225"/>
            <a:ext cx="9028253" cy="0"/>
          </a:xfrm>
          <a:prstGeom prst="straightConnector1">
            <a:avLst/>
          </a:prstGeom>
          <a:ln w="57150">
            <a:solidFill>
              <a:srgbClr val="FF0000"/>
            </a:solidFill>
            <a:tailEnd type="none"/>
          </a:ln>
          <a:effectLst>
            <a:glow rad="63500">
              <a:schemeClr val="accent1">
                <a:satMod val="175000"/>
                <a:alpha val="40000"/>
              </a:schemeClr>
            </a:glow>
            <a:softEdge rad="12700"/>
          </a:effectLst>
          <a:scene3d>
            <a:camera prst="orthographicFront"/>
            <a:lightRig rig="threePt" dir="t"/>
          </a:scene3d>
          <a:sp3d prstMaterial="metal">
            <a:bevelT w="254000"/>
          </a:sp3d>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244E347-9B36-42A3-A7AE-6BEFDF04817F}"/>
              </a:ext>
            </a:extLst>
          </p:cNvPr>
          <p:cNvSpPr/>
          <p:nvPr/>
        </p:nvSpPr>
        <p:spPr>
          <a:xfrm>
            <a:off x="10471902" y="3066314"/>
            <a:ext cx="111309" cy="10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7E51A20-AB5B-4F72-B3EB-DE678AC59B2E}"/>
              </a:ext>
            </a:extLst>
          </p:cNvPr>
          <p:cNvSpPr/>
          <p:nvPr/>
        </p:nvSpPr>
        <p:spPr>
          <a:xfrm>
            <a:off x="7569203" y="4226974"/>
            <a:ext cx="4101336" cy="769441"/>
          </a:xfrm>
          <a:prstGeom prst="rect">
            <a:avLst/>
          </a:prstGeom>
        </p:spPr>
        <p:txBody>
          <a:bodyPr wrap="square">
            <a:spAutoFit/>
          </a:bodyPr>
          <a:lstStyle/>
          <a:p>
            <a:pPr marL="0" lvl="1" algn="ctr"/>
            <a:r>
              <a:rPr lang="en-US" sz="2200" dirty="0">
                <a:solidFill>
                  <a:srgbClr val="FF0000"/>
                </a:solidFill>
                <a:latin typeface="Arial" panose="020B0604020202020204" pitchFamily="34" charset="0"/>
                <a:ea typeface="Tahoma" panose="020B0604030504040204" pitchFamily="34" charset="0"/>
                <a:cs typeface="Arial" panose="020B0604020202020204" pitchFamily="34" charset="0"/>
              </a:rPr>
              <a:t>Schema level approach (SLA)</a:t>
            </a:r>
          </a:p>
          <a:p>
            <a:pPr marL="0" lvl="1" algn="ctr"/>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(Pure schema-level reasoning)</a:t>
            </a:r>
          </a:p>
        </p:txBody>
      </p:sp>
      <p:cxnSp>
        <p:nvCxnSpPr>
          <p:cNvPr id="5" name="Straight Arrow Connector 4">
            <a:extLst>
              <a:ext uri="{FF2B5EF4-FFF2-40B4-BE49-F238E27FC236}">
                <a16:creationId xmlns:a16="http://schemas.microsoft.com/office/drawing/2014/main" id="{B051F36F-A8C1-4F5C-A541-013A2E5C3B7E}"/>
              </a:ext>
            </a:extLst>
          </p:cNvPr>
          <p:cNvCxnSpPr>
            <a:cxnSpLocks/>
          </p:cNvCxnSpPr>
          <p:nvPr/>
        </p:nvCxnSpPr>
        <p:spPr>
          <a:xfrm flipV="1">
            <a:off x="10527556" y="3261503"/>
            <a:ext cx="0" cy="93094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9A3B9B-66AF-4B50-BEAF-12E0045907A6}"/>
              </a:ext>
            </a:extLst>
          </p:cNvPr>
          <p:cNvSpPr txBox="1"/>
          <p:nvPr/>
        </p:nvSpPr>
        <p:spPr>
          <a:xfrm>
            <a:off x="1031004" y="3261503"/>
            <a:ext cx="1854425" cy="769441"/>
          </a:xfrm>
          <a:prstGeom prst="rect">
            <a:avLst/>
          </a:prstGeom>
          <a:noFill/>
        </p:spPr>
        <p:txBody>
          <a:bodyPr wrap="square" rtlCol="0">
            <a:spAutoFit/>
          </a:bodyPr>
          <a:lstStyle/>
          <a:p>
            <a:r>
              <a:rPr lang="en-US" sz="2200" b="1" dirty="0">
                <a:latin typeface="Arial" panose="020B0604020202020204" pitchFamily="34" charset="0"/>
                <a:ea typeface="Tahoma" panose="020B0604030504040204" pitchFamily="34" charset="0"/>
                <a:cs typeface="Arial" panose="020B0604020202020204" pitchFamily="34" charset="0"/>
              </a:rPr>
              <a:t>Tuple-level reasoning</a:t>
            </a:r>
          </a:p>
        </p:txBody>
      </p:sp>
      <p:sp>
        <p:nvSpPr>
          <p:cNvPr id="3" name="Slide Number Placeholder 2">
            <a:extLst>
              <a:ext uri="{FF2B5EF4-FFF2-40B4-BE49-F238E27FC236}">
                <a16:creationId xmlns:a16="http://schemas.microsoft.com/office/drawing/2014/main" id="{5BEE37BB-2C58-4730-BBC5-93661F7D1CE2}"/>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30</a:t>
            </a:fld>
            <a:endParaRPr lang="en-GB">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3A32677-3192-5442-AF91-234C8CBA1C4A}"/>
              </a:ext>
            </a:extLst>
          </p:cNvPr>
          <p:cNvSpPr txBox="1"/>
          <p:nvPr/>
        </p:nvSpPr>
        <p:spPr>
          <a:xfrm>
            <a:off x="8965498" y="3234461"/>
            <a:ext cx="2195497" cy="769441"/>
          </a:xfrm>
          <a:prstGeom prst="rect">
            <a:avLst/>
          </a:prstGeom>
          <a:noFill/>
        </p:spPr>
        <p:txBody>
          <a:bodyPr wrap="square" rtlCol="0">
            <a:spAutoFit/>
          </a:bodyPr>
          <a:lstStyle/>
          <a:p>
            <a:r>
              <a:rPr lang="en-US" sz="2200" b="1" dirty="0">
                <a:latin typeface="Arial" panose="020B0604020202020204" pitchFamily="34" charset="0"/>
                <a:ea typeface="Tahoma" panose="020B0604030504040204" pitchFamily="34" charset="0"/>
                <a:cs typeface="Arial" panose="020B0604020202020204" pitchFamily="34" charset="0"/>
              </a:rPr>
              <a:t>Schema-level reasoning</a:t>
            </a:r>
          </a:p>
        </p:txBody>
      </p:sp>
    </p:spTree>
    <p:extLst>
      <p:ext uri="{BB962C8B-B14F-4D97-AF65-F5344CB8AC3E}">
        <p14:creationId xmlns:p14="http://schemas.microsoft.com/office/powerpoint/2010/main" val="3820703244"/>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8B41618-8D65-4BF9-B539-E3EAC5C81BF3}"/>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Strategies</a:t>
            </a:r>
            <a:endParaRPr lang="en-US" sz="3500" b="1" dirty="0">
              <a:latin typeface="Arial" panose="020B0604020202020204" pitchFamily="34" charset="0"/>
              <a:ea typeface="Tahoma" panose="020B060403050404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E2EA9BA0-FEF7-48E0-AE64-63D0B3E93488}"/>
              </a:ext>
            </a:extLst>
          </p:cNvPr>
          <p:cNvCxnSpPr/>
          <p:nvPr/>
        </p:nvCxnSpPr>
        <p:spPr>
          <a:xfrm>
            <a:off x="1484314" y="3109225"/>
            <a:ext cx="9028253" cy="0"/>
          </a:xfrm>
          <a:prstGeom prst="straightConnector1">
            <a:avLst/>
          </a:prstGeom>
          <a:ln w="57150">
            <a:solidFill>
              <a:srgbClr val="FF0000"/>
            </a:solidFill>
            <a:tailEnd type="none"/>
          </a:ln>
          <a:effectLst>
            <a:glow rad="63500">
              <a:schemeClr val="accent1">
                <a:satMod val="175000"/>
                <a:alpha val="40000"/>
              </a:schemeClr>
            </a:glow>
            <a:softEdge rad="12700"/>
          </a:effectLst>
          <a:scene3d>
            <a:camera prst="orthographicFront"/>
            <a:lightRig rig="threePt" dir="t"/>
          </a:scene3d>
          <a:sp3d prstMaterial="metal">
            <a:bevelT w="254000"/>
          </a:sp3d>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480AFB3-8BC5-4200-9423-896CA77698AA}"/>
              </a:ext>
            </a:extLst>
          </p:cNvPr>
          <p:cNvSpPr/>
          <p:nvPr/>
        </p:nvSpPr>
        <p:spPr>
          <a:xfrm>
            <a:off x="1433754" y="3061030"/>
            <a:ext cx="111309" cy="10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21D2445-F03D-4987-BDA8-7340B1742817}"/>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31</a:t>
            </a:fld>
            <a:endParaRPr lang="en-GB">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800FFD5-82C0-4EDB-8F5C-DDC6BAFA3E43}"/>
              </a:ext>
            </a:extLst>
          </p:cNvPr>
          <p:cNvSpPr txBox="1"/>
          <p:nvPr/>
        </p:nvSpPr>
        <p:spPr>
          <a:xfrm>
            <a:off x="1016014" y="3261503"/>
            <a:ext cx="1889737" cy="769441"/>
          </a:xfrm>
          <a:prstGeom prst="rect">
            <a:avLst/>
          </a:prstGeom>
          <a:noFill/>
        </p:spPr>
        <p:txBody>
          <a:bodyPr wrap="square" rtlCol="0">
            <a:spAutoFit/>
          </a:bodyPr>
          <a:lstStyle/>
          <a:p>
            <a:r>
              <a:rPr lang="en-US" sz="2200" b="1" dirty="0">
                <a:latin typeface="Arial" panose="020B0604020202020204" pitchFamily="34" charset="0"/>
                <a:ea typeface="Tahoma" panose="020B0604030504040204" pitchFamily="34" charset="0"/>
                <a:cs typeface="Arial" panose="020B0604020202020204" pitchFamily="34" charset="0"/>
              </a:rPr>
              <a:t>Tuple-level reasoning</a:t>
            </a:r>
          </a:p>
        </p:txBody>
      </p:sp>
      <p:sp>
        <p:nvSpPr>
          <p:cNvPr id="18" name="Oval 17">
            <a:extLst>
              <a:ext uri="{FF2B5EF4-FFF2-40B4-BE49-F238E27FC236}">
                <a16:creationId xmlns:a16="http://schemas.microsoft.com/office/drawing/2014/main" id="{91570C3A-1797-4D75-92B1-1B7FFF04F123}"/>
              </a:ext>
            </a:extLst>
          </p:cNvPr>
          <p:cNvSpPr/>
          <p:nvPr/>
        </p:nvSpPr>
        <p:spPr>
          <a:xfrm>
            <a:off x="10456912" y="3066314"/>
            <a:ext cx="111309" cy="10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358887BA-3FA6-4DEC-8B67-61CE519A44FF}"/>
              </a:ext>
            </a:extLst>
          </p:cNvPr>
          <p:cNvCxnSpPr>
            <a:cxnSpLocks/>
          </p:cNvCxnSpPr>
          <p:nvPr/>
        </p:nvCxnSpPr>
        <p:spPr>
          <a:xfrm flipV="1">
            <a:off x="10512566" y="3261503"/>
            <a:ext cx="0" cy="93094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435E25C-B5E5-42DB-AF21-0F8706198B9D}"/>
              </a:ext>
            </a:extLst>
          </p:cNvPr>
          <p:cNvSpPr/>
          <p:nvPr/>
        </p:nvSpPr>
        <p:spPr>
          <a:xfrm>
            <a:off x="10252513" y="3050641"/>
            <a:ext cx="520105" cy="10941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AE36FBB-1C2E-4AD9-A670-17C2F5B6E0DF}"/>
              </a:ext>
            </a:extLst>
          </p:cNvPr>
          <p:cNvSpPr/>
          <p:nvPr/>
        </p:nvSpPr>
        <p:spPr>
          <a:xfrm>
            <a:off x="7467602" y="4226974"/>
            <a:ext cx="4187947" cy="769441"/>
          </a:xfrm>
          <a:prstGeom prst="rect">
            <a:avLst/>
          </a:prstGeom>
        </p:spPr>
        <p:txBody>
          <a:bodyPr wrap="square">
            <a:spAutoFit/>
          </a:bodyPr>
          <a:lstStyle/>
          <a:p>
            <a:pPr marL="0" lvl="1" algn="ctr"/>
            <a:r>
              <a:rPr lang="en-US" sz="2200" dirty="0">
                <a:solidFill>
                  <a:srgbClr val="FF0000"/>
                </a:solidFill>
                <a:latin typeface="Arial" panose="020B0604020202020204" pitchFamily="34" charset="0"/>
                <a:ea typeface="Tahoma" panose="020B0604030504040204" pitchFamily="34" charset="0"/>
                <a:cs typeface="Arial" panose="020B0604020202020204" pitchFamily="34" charset="0"/>
              </a:rPr>
              <a:t>Schema level approach (SLA)</a:t>
            </a:r>
          </a:p>
          <a:p>
            <a:pPr marL="0" lvl="1" algn="ctr"/>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(Pure schema-level reasoning)</a:t>
            </a:r>
          </a:p>
        </p:txBody>
      </p:sp>
      <p:sp>
        <p:nvSpPr>
          <p:cNvPr id="13" name="TextBox 12">
            <a:extLst>
              <a:ext uri="{FF2B5EF4-FFF2-40B4-BE49-F238E27FC236}">
                <a16:creationId xmlns:a16="http://schemas.microsoft.com/office/drawing/2014/main" id="{9A7F66B5-9640-8443-A0F0-037D460D7234}"/>
              </a:ext>
            </a:extLst>
          </p:cNvPr>
          <p:cNvSpPr txBox="1"/>
          <p:nvPr/>
        </p:nvSpPr>
        <p:spPr>
          <a:xfrm>
            <a:off x="8950508" y="3264441"/>
            <a:ext cx="2144211" cy="769441"/>
          </a:xfrm>
          <a:prstGeom prst="rect">
            <a:avLst/>
          </a:prstGeom>
          <a:noFill/>
        </p:spPr>
        <p:txBody>
          <a:bodyPr wrap="square" rtlCol="0">
            <a:spAutoFit/>
          </a:bodyPr>
          <a:lstStyle/>
          <a:p>
            <a:r>
              <a:rPr lang="en-US" sz="2200" b="1" dirty="0">
                <a:latin typeface="Arial" panose="020B0604020202020204" pitchFamily="34" charset="0"/>
                <a:ea typeface="Tahoma" panose="020B0604030504040204" pitchFamily="34" charset="0"/>
                <a:cs typeface="Arial" panose="020B0604020202020204" pitchFamily="34" charset="0"/>
              </a:rPr>
              <a:t>Schema-level reasoning</a:t>
            </a:r>
          </a:p>
        </p:txBody>
      </p:sp>
    </p:spTree>
    <p:custDataLst>
      <p:tags r:id="rId1"/>
    </p:custDataLst>
    <p:extLst>
      <p:ext uri="{BB962C8B-B14F-4D97-AF65-F5344CB8AC3E}">
        <p14:creationId xmlns:p14="http://schemas.microsoft.com/office/powerpoint/2010/main" val="1529929641"/>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16667E-7 2.22222E-6 L -0.7405 2.22222E-6 " pathEditMode="relative" rAng="0" ptsTypes="AA">
                                      <p:cBhvr>
                                        <p:cTn id="6" dur="2000" fill="hold"/>
                                        <p:tgtEl>
                                          <p:spTgt spid="10"/>
                                        </p:tgtEl>
                                        <p:attrNameLst>
                                          <p:attrName>ppt_x</p:attrName>
                                          <p:attrName>ppt_y</p:attrName>
                                        </p:attrNameLst>
                                      </p:cBhvr>
                                      <p:rCtr x="-370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8B41618-8D65-4BF9-B539-E3EAC5C81BF3}"/>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Strategies</a:t>
            </a:r>
            <a:endParaRPr lang="en-US" sz="3500" b="1" dirty="0">
              <a:latin typeface="Arial" panose="020B0604020202020204" pitchFamily="34" charset="0"/>
              <a:ea typeface="Tahoma" panose="020B060403050404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E2EA9BA0-FEF7-48E0-AE64-63D0B3E93488}"/>
              </a:ext>
            </a:extLst>
          </p:cNvPr>
          <p:cNvCxnSpPr/>
          <p:nvPr/>
        </p:nvCxnSpPr>
        <p:spPr>
          <a:xfrm>
            <a:off x="1499304" y="3109224"/>
            <a:ext cx="9028253" cy="0"/>
          </a:xfrm>
          <a:prstGeom prst="straightConnector1">
            <a:avLst/>
          </a:prstGeom>
          <a:ln w="57150">
            <a:solidFill>
              <a:srgbClr val="FF0000"/>
            </a:solidFill>
            <a:tailEnd type="none"/>
          </a:ln>
          <a:effectLst>
            <a:glow rad="63500">
              <a:schemeClr val="accent1">
                <a:satMod val="175000"/>
                <a:alpha val="40000"/>
              </a:schemeClr>
            </a:glow>
            <a:softEdge rad="12700"/>
          </a:effectLst>
          <a:scene3d>
            <a:camera prst="orthographicFront"/>
            <a:lightRig rig="threePt" dir="t"/>
          </a:scene3d>
          <a:sp3d prstMaterial="metal">
            <a:bevelT w="254000"/>
          </a:sp3d>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480AFB3-8BC5-4200-9423-896CA77698AA}"/>
              </a:ext>
            </a:extLst>
          </p:cNvPr>
          <p:cNvSpPr/>
          <p:nvPr/>
        </p:nvSpPr>
        <p:spPr>
          <a:xfrm>
            <a:off x="1448744" y="3061029"/>
            <a:ext cx="111309" cy="10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8FB233F9-7E5F-49FF-BCBB-B7746B8B0698}"/>
              </a:ext>
            </a:extLst>
          </p:cNvPr>
          <p:cNvSpPr/>
          <p:nvPr/>
        </p:nvSpPr>
        <p:spPr>
          <a:xfrm>
            <a:off x="1244714" y="3054922"/>
            <a:ext cx="520105" cy="10941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F6C20BF-2ACD-4340-A000-1B8133602611}"/>
              </a:ext>
            </a:extLst>
          </p:cNvPr>
          <p:cNvSpPr/>
          <p:nvPr/>
        </p:nvSpPr>
        <p:spPr>
          <a:xfrm>
            <a:off x="567672" y="4116310"/>
            <a:ext cx="4227845" cy="1107996"/>
          </a:xfrm>
          <a:prstGeom prst="rect">
            <a:avLst/>
          </a:prstGeom>
        </p:spPr>
        <p:txBody>
          <a:bodyPr wrap="square">
            <a:spAutoFit/>
          </a:bodyPr>
          <a:lstStyle/>
          <a:p>
            <a:pPr lvl="1"/>
            <a:r>
              <a:rPr lang="en-US" sz="2200" dirty="0">
                <a:solidFill>
                  <a:srgbClr val="FF0000"/>
                </a:solidFill>
                <a:latin typeface="Arial" panose="020B0604020202020204" pitchFamily="34" charset="0"/>
                <a:ea typeface="Tahoma" panose="020B0604030504040204" pitchFamily="34" charset="0"/>
                <a:cs typeface="Arial" panose="020B0604020202020204" pitchFamily="34" charset="0"/>
              </a:rPr>
              <a:t>Tuple level approach (TLA)</a:t>
            </a:r>
          </a:p>
          <a:p>
            <a:pPr lvl="1"/>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(Tuple-level reasoning </a:t>
            </a:r>
          </a:p>
          <a:p>
            <a:pPr lvl="1"/>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 schema-level reasoning)</a:t>
            </a:r>
          </a:p>
        </p:txBody>
      </p:sp>
      <p:cxnSp>
        <p:nvCxnSpPr>
          <p:cNvPr id="18" name="Straight Arrow Connector 17">
            <a:extLst>
              <a:ext uri="{FF2B5EF4-FFF2-40B4-BE49-F238E27FC236}">
                <a16:creationId xmlns:a16="http://schemas.microsoft.com/office/drawing/2014/main" id="{45FFCB26-0DAB-448E-BB46-5F8E3B666E3C}"/>
              </a:ext>
            </a:extLst>
          </p:cNvPr>
          <p:cNvCxnSpPr>
            <a:cxnSpLocks/>
            <a:endCxn id="14" idx="3"/>
          </p:cNvCxnSpPr>
          <p:nvPr/>
        </p:nvCxnSpPr>
        <p:spPr>
          <a:xfrm flipH="1" flipV="1">
            <a:off x="1465045" y="3154429"/>
            <a:ext cx="1006664" cy="96188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A25CC5A-6187-4746-BDE0-D7F04DE4C884}"/>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32</a:t>
            </a:fld>
            <a:endParaRPr lang="en-GB">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492DAB7-6CFF-43B2-9673-FBC0FF14A243}"/>
              </a:ext>
            </a:extLst>
          </p:cNvPr>
          <p:cNvSpPr txBox="1"/>
          <p:nvPr/>
        </p:nvSpPr>
        <p:spPr>
          <a:xfrm>
            <a:off x="1031004" y="3261502"/>
            <a:ext cx="1874751" cy="769441"/>
          </a:xfrm>
          <a:prstGeom prst="rect">
            <a:avLst/>
          </a:prstGeom>
          <a:noFill/>
        </p:spPr>
        <p:txBody>
          <a:bodyPr wrap="square" rtlCol="0">
            <a:spAutoFit/>
          </a:bodyPr>
          <a:lstStyle/>
          <a:p>
            <a:r>
              <a:rPr lang="en-US" sz="2200" b="1" dirty="0">
                <a:latin typeface="Arial" panose="020B0604020202020204" pitchFamily="34" charset="0"/>
                <a:ea typeface="Tahoma" panose="020B0604030504040204" pitchFamily="34" charset="0"/>
                <a:cs typeface="Arial" panose="020B0604020202020204" pitchFamily="34" charset="0"/>
              </a:rPr>
              <a:t>Tuple-level reasoning</a:t>
            </a:r>
          </a:p>
        </p:txBody>
      </p:sp>
      <p:sp>
        <p:nvSpPr>
          <p:cNvPr id="21" name="Oval 20">
            <a:extLst>
              <a:ext uri="{FF2B5EF4-FFF2-40B4-BE49-F238E27FC236}">
                <a16:creationId xmlns:a16="http://schemas.microsoft.com/office/drawing/2014/main" id="{80064C9F-4C86-4233-A0D7-25C9E2B4FD1D}"/>
              </a:ext>
            </a:extLst>
          </p:cNvPr>
          <p:cNvSpPr/>
          <p:nvPr/>
        </p:nvSpPr>
        <p:spPr>
          <a:xfrm>
            <a:off x="10471902" y="3066313"/>
            <a:ext cx="111309" cy="10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AF0D5F6B-325F-4FD9-9F76-8F2A32D61B9D}"/>
              </a:ext>
            </a:extLst>
          </p:cNvPr>
          <p:cNvCxnSpPr>
            <a:cxnSpLocks/>
          </p:cNvCxnSpPr>
          <p:nvPr/>
        </p:nvCxnSpPr>
        <p:spPr>
          <a:xfrm flipV="1">
            <a:off x="10527556" y="3261502"/>
            <a:ext cx="0" cy="93094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0D734A5-4447-492B-899F-E685AFD22A06}"/>
              </a:ext>
            </a:extLst>
          </p:cNvPr>
          <p:cNvSpPr/>
          <p:nvPr/>
        </p:nvSpPr>
        <p:spPr>
          <a:xfrm>
            <a:off x="7442694" y="4226973"/>
            <a:ext cx="4227845" cy="769441"/>
          </a:xfrm>
          <a:prstGeom prst="rect">
            <a:avLst/>
          </a:prstGeom>
        </p:spPr>
        <p:txBody>
          <a:bodyPr wrap="square">
            <a:spAutoFit/>
          </a:bodyPr>
          <a:lstStyle/>
          <a:p>
            <a:pPr marL="0" lvl="1" algn="ctr"/>
            <a:r>
              <a:rPr lang="en-US" sz="2200" dirty="0">
                <a:solidFill>
                  <a:srgbClr val="FF0000"/>
                </a:solidFill>
                <a:latin typeface="Arial" panose="020B0604020202020204" pitchFamily="34" charset="0"/>
                <a:ea typeface="Tahoma" panose="020B0604030504040204" pitchFamily="34" charset="0"/>
                <a:cs typeface="Arial" panose="020B0604020202020204" pitchFamily="34" charset="0"/>
              </a:rPr>
              <a:t>Schema level approach (SLA)</a:t>
            </a:r>
          </a:p>
          <a:p>
            <a:pPr marL="0" lvl="1" algn="ctr"/>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(Pure schema-level reasoning)</a:t>
            </a:r>
          </a:p>
        </p:txBody>
      </p:sp>
      <p:sp>
        <p:nvSpPr>
          <p:cNvPr id="19" name="Oval 18">
            <a:extLst>
              <a:ext uri="{FF2B5EF4-FFF2-40B4-BE49-F238E27FC236}">
                <a16:creationId xmlns:a16="http://schemas.microsoft.com/office/drawing/2014/main" id="{3C1E03DD-421C-4B7D-A9F0-FE379324CB78}"/>
              </a:ext>
            </a:extLst>
          </p:cNvPr>
          <p:cNvSpPr/>
          <p:nvPr/>
        </p:nvSpPr>
        <p:spPr>
          <a:xfrm>
            <a:off x="3426435" y="3060888"/>
            <a:ext cx="111309" cy="10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33E872A-243E-4E1A-91BB-A2282FE550F7}"/>
              </a:ext>
            </a:extLst>
          </p:cNvPr>
          <p:cNvSpPr txBox="1"/>
          <p:nvPr/>
        </p:nvSpPr>
        <p:spPr>
          <a:xfrm>
            <a:off x="8950508" y="3264441"/>
            <a:ext cx="2144211" cy="769441"/>
          </a:xfrm>
          <a:prstGeom prst="rect">
            <a:avLst/>
          </a:prstGeom>
          <a:noFill/>
        </p:spPr>
        <p:txBody>
          <a:bodyPr wrap="square" rtlCol="0">
            <a:spAutoFit/>
          </a:bodyPr>
          <a:lstStyle/>
          <a:p>
            <a:r>
              <a:rPr lang="en-US" sz="2200" b="1" dirty="0">
                <a:latin typeface="Arial" panose="020B0604020202020204" pitchFamily="34" charset="0"/>
                <a:ea typeface="Tahoma" panose="020B0604030504040204" pitchFamily="34" charset="0"/>
                <a:cs typeface="Arial" panose="020B0604020202020204" pitchFamily="34" charset="0"/>
              </a:rPr>
              <a:t>Schema-level reasoning</a:t>
            </a:r>
          </a:p>
        </p:txBody>
      </p:sp>
    </p:spTree>
    <p:extLst>
      <p:ext uri="{BB962C8B-B14F-4D97-AF65-F5344CB8AC3E}">
        <p14:creationId xmlns:p14="http://schemas.microsoft.com/office/powerpoint/2010/main" val="4040678959"/>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8B41618-8D65-4BF9-B539-E3EAC5C81BF3}"/>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Strategies</a:t>
            </a:r>
            <a:endParaRPr lang="en-US" sz="3500" b="1" dirty="0">
              <a:latin typeface="Arial" panose="020B0604020202020204" pitchFamily="34" charset="0"/>
              <a:ea typeface="Tahoma" panose="020B060403050404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E2EA9BA0-FEF7-48E0-AE64-63D0B3E93488}"/>
              </a:ext>
            </a:extLst>
          </p:cNvPr>
          <p:cNvCxnSpPr/>
          <p:nvPr/>
        </p:nvCxnSpPr>
        <p:spPr>
          <a:xfrm>
            <a:off x="1499304" y="3109224"/>
            <a:ext cx="9028253" cy="0"/>
          </a:xfrm>
          <a:prstGeom prst="straightConnector1">
            <a:avLst/>
          </a:prstGeom>
          <a:ln w="57150">
            <a:solidFill>
              <a:srgbClr val="FF0000"/>
            </a:solidFill>
            <a:tailEnd type="none"/>
          </a:ln>
          <a:effectLst>
            <a:glow rad="63500">
              <a:schemeClr val="accent1">
                <a:satMod val="175000"/>
                <a:alpha val="40000"/>
              </a:schemeClr>
            </a:glow>
            <a:softEdge rad="12700"/>
          </a:effectLst>
          <a:scene3d>
            <a:camera prst="orthographicFront"/>
            <a:lightRig rig="threePt" dir="t"/>
          </a:scene3d>
          <a:sp3d prstMaterial="metal">
            <a:bevelT w="254000"/>
          </a:sp3d>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480AFB3-8BC5-4200-9423-896CA77698AA}"/>
              </a:ext>
            </a:extLst>
          </p:cNvPr>
          <p:cNvSpPr/>
          <p:nvPr/>
        </p:nvSpPr>
        <p:spPr>
          <a:xfrm>
            <a:off x="1448744" y="3061029"/>
            <a:ext cx="111309" cy="10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F6C20BF-2ACD-4340-A000-1B8133602611}"/>
              </a:ext>
            </a:extLst>
          </p:cNvPr>
          <p:cNvSpPr/>
          <p:nvPr/>
        </p:nvSpPr>
        <p:spPr>
          <a:xfrm>
            <a:off x="567672" y="4116310"/>
            <a:ext cx="4298965" cy="1107996"/>
          </a:xfrm>
          <a:prstGeom prst="rect">
            <a:avLst/>
          </a:prstGeom>
        </p:spPr>
        <p:txBody>
          <a:bodyPr wrap="square">
            <a:spAutoFit/>
          </a:bodyPr>
          <a:lstStyle/>
          <a:p>
            <a:pPr lvl="1"/>
            <a:r>
              <a:rPr lang="en-US" sz="2200" dirty="0">
                <a:solidFill>
                  <a:srgbClr val="FF0000"/>
                </a:solidFill>
                <a:latin typeface="Arial" panose="020B0604020202020204" pitchFamily="34" charset="0"/>
                <a:ea typeface="Tahoma" panose="020B0604030504040204" pitchFamily="34" charset="0"/>
                <a:cs typeface="Arial" panose="020B0604020202020204" pitchFamily="34" charset="0"/>
              </a:rPr>
              <a:t>Tuple level approach (TLA)</a:t>
            </a:r>
          </a:p>
          <a:p>
            <a:pPr lvl="1"/>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(Tuple-level reasoning </a:t>
            </a:r>
          </a:p>
          <a:p>
            <a:pPr lvl="1"/>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 schema-level reasoning)</a:t>
            </a:r>
          </a:p>
        </p:txBody>
      </p:sp>
      <p:cxnSp>
        <p:nvCxnSpPr>
          <p:cNvPr id="18" name="Straight Arrow Connector 17">
            <a:extLst>
              <a:ext uri="{FF2B5EF4-FFF2-40B4-BE49-F238E27FC236}">
                <a16:creationId xmlns:a16="http://schemas.microsoft.com/office/drawing/2014/main" id="{45FFCB26-0DAB-448E-BB46-5F8E3B666E3C}"/>
              </a:ext>
            </a:extLst>
          </p:cNvPr>
          <p:cNvCxnSpPr>
            <a:cxnSpLocks/>
            <a:endCxn id="14" idx="3"/>
          </p:cNvCxnSpPr>
          <p:nvPr/>
        </p:nvCxnSpPr>
        <p:spPr>
          <a:xfrm flipH="1" flipV="1">
            <a:off x="1465045" y="3154429"/>
            <a:ext cx="1006664" cy="96188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A25CC5A-6187-4746-BDE0-D7F04DE4C884}"/>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33</a:t>
            </a:fld>
            <a:endParaRPr lang="en-GB">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492DAB7-6CFF-43B2-9673-FBC0FF14A243}"/>
              </a:ext>
            </a:extLst>
          </p:cNvPr>
          <p:cNvSpPr txBox="1"/>
          <p:nvPr/>
        </p:nvSpPr>
        <p:spPr>
          <a:xfrm>
            <a:off x="1031004" y="3261502"/>
            <a:ext cx="1895071" cy="769441"/>
          </a:xfrm>
          <a:prstGeom prst="rect">
            <a:avLst/>
          </a:prstGeom>
          <a:noFill/>
        </p:spPr>
        <p:txBody>
          <a:bodyPr wrap="square" rtlCol="0">
            <a:spAutoFit/>
          </a:bodyPr>
          <a:lstStyle/>
          <a:p>
            <a:r>
              <a:rPr lang="en-US" sz="2200" b="1" dirty="0">
                <a:latin typeface="Arial" panose="020B0604020202020204" pitchFamily="34" charset="0"/>
                <a:ea typeface="Tahoma" panose="020B0604030504040204" pitchFamily="34" charset="0"/>
                <a:cs typeface="Arial" panose="020B0604020202020204" pitchFamily="34" charset="0"/>
              </a:rPr>
              <a:t>Tuple-level reasoning</a:t>
            </a:r>
          </a:p>
        </p:txBody>
      </p:sp>
      <p:sp>
        <p:nvSpPr>
          <p:cNvPr id="21" name="Oval 20">
            <a:extLst>
              <a:ext uri="{FF2B5EF4-FFF2-40B4-BE49-F238E27FC236}">
                <a16:creationId xmlns:a16="http://schemas.microsoft.com/office/drawing/2014/main" id="{80064C9F-4C86-4233-A0D7-25C9E2B4FD1D}"/>
              </a:ext>
            </a:extLst>
          </p:cNvPr>
          <p:cNvSpPr/>
          <p:nvPr/>
        </p:nvSpPr>
        <p:spPr>
          <a:xfrm>
            <a:off x="10471902" y="3066313"/>
            <a:ext cx="111309" cy="10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AF0D5F6B-325F-4FD9-9F76-8F2A32D61B9D}"/>
              </a:ext>
            </a:extLst>
          </p:cNvPr>
          <p:cNvCxnSpPr>
            <a:cxnSpLocks/>
          </p:cNvCxnSpPr>
          <p:nvPr/>
        </p:nvCxnSpPr>
        <p:spPr>
          <a:xfrm flipV="1">
            <a:off x="10527556" y="3261502"/>
            <a:ext cx="0" cy="93094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0D734A5-4447-492B-899F-E685AFD22A06}"/>
              </a:ext>
            </a:extLst>
          </p:cNvPr>
          <p:cNvSpPr/>
          <p:nvPr/>
        </p:nvSpPr>
        <p:spPr>
          <a:xfrm>
            <a:off x="7579363" y="4226973"/>
            <a:ext cx="4091176" cy="769441"/>
          </a:xfrm>
          <a:prstGeom prst="rect">
            <a:avLst/>
          </a:prstGeom>
        </p:spPr>
        <p:txBody>
          <a:bodyPr wrap="square">
            <a:spAutoFit/>
          </a:bodyPr>
          <a:lstStyle/>
          <a:p>
            <a:pPr marL="0" lvl="1" algn="ctr"/>
            <a:r>
              <a:rPr lang="en-US" sz="2200" dirty="0">
                <a:solidFill>
                  <a:srgbClr val="FF0000"/>
                </a:solidFill>
                <a:latin typeface="Arial" panose="020B0604020202020204" pitchFamily="34" charset="0"/>
                <a:ea typeface="Tahoma" panose="020B0604030504040204" pitchFamily="34" charset="0"/>
                <a:cs typeface="Arial" panose="020B0604020202020204" pitchFamily="34" charset="0"/>
              </a:rPr>
              <a:t>Schema level approach (SLA)</a:t>
            </a:r>
          </a:p>
          <a:p>
            <a:pPr marL="0" lvl="1" algn="ctr"/>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(Pure schema-level reasoning)</a:t>
            </a:r>
          </a:p>
        </p:txBody>
      </p:sp>
      <p:sp>
        <p:nvSpPr>
          <p:cNvPr id="19" name="Oval 18">
            <a:extLst>
              <a:ext uri="{FF2B5EF4-FFF2-40B4-BE49-F238E27FC236}">
                <a16:creationId xmlns:a16="http://schemas.microsoft.com/office/drawing/2014/main" id="{3C1E03DD-421C-4B7D-A9F0-FE379324CB78}"/>
              </a:ext>
            </a:extLst>
          </p:cNvPr>
          <p:cNvSpPr/>
          <p:nvPr/>
        </p:nvSpPr>
        <p:spPr>
          <a:xfrm>
            <a:off x="3426435" y="3060888"/>
            <a:ext cx="111309" cy="10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B2819B6D-2A4A-49E0-81B3-5462C10E33E9}"/>
              </a:ext>
            </a:extLst>
          </p:cNvPr>
          <p:cNvSpPr/>
          <p:nvPr/>
        </p:nvSpPr>
        <p:spPr>
          <a:xfrm>
            <a:off x="1258780" y="1318434"/>
            <a:ext cx="5254219" cy="1107996"/>
          </a:xfrm>
          <a:prstGeom prst="rect">
            <a:avLst/>
          </a:prstGeom>
        </p:spPr>
        <p:txBody>
          <a:bodyPr wrap="square">
            <a:spAutoFit/>
          </a:bodyPr>
          <a:lstStyle/>
          <a:p>
            <a:pPr lvl="1"/>
            <a:r>
              <a:rPr lang="en-US" sz="2200" dirty="0">
                <a:solidFill>
                  <a:srgbClr val="FF0000"/>
                </a:solidFill>
                <a:latin typeface="Arial" panose="020B0604020202020204" pitchFamily="34" charset="0"/>
                <a:ea typeface="Tahoma" panose="020B0604030504040204" pitchFamily="34" charset="0"/>
                <a:cs typeface="Arial" panose="020B0604020202020204" pitchFamily="34" charset="0"/>
              </a:rPr>
              <a:t>Semi-schema level approach (SSLA)</a:t>
            </a:r>
          </a:p>
          <a:p>
            <a:pPr lvl="1"/>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(Tuple-level reasoning</a:t>
            </a:r>
          </a:p>
          <a:p>
            <a:pPr lvl="1"/>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 schema-level reasoning)</a:t>
            </a:r>
          </a:p>
        </p:txBody>
      </p:sp>
      <p:cxnSp>
        <p:nvCxnSpPr>
          <p:cNvPr id="25" name="Straight Arrow Connector 24">
            <a:extLst>
              <a:ext uri="{FF2B5EF4-FFF2-40B4-BE49-F238E27FC236}">
                <a16:creationId xmlns:a16="http://schemas.microsoft.com/office/drawing/2014/main" id="{2C0E96AD-A318-45AD-82D3-1E8EA39A7661}"/>
              </a:ext>
            </a:extLst>
          </p:cNvPr>
          <p:cNvCxnSpPr>
            <a:cxnSpLocks/>
          </p:cNvCxnSpPr>
          <p:nvPr/>
        </p:nvCxnSpPr>
        <p:spPr>
          <a:xfrm>
            <a:off x="3508826" y="2241764"/>
            <a:ext cx="0" cy="7712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FB233F9-7E5F-49FF-BCBB-B7746B8B0698}"/>
              </a:ext>
            </a:extLst>
          </p:cNvPr>
          <p:cNvSpPr/>
          <p:nvPr/>
        </p:nvSpPr>
        <p:spPr>
          <a:xfrm>
            <a:off x="1244714" y="3054922"/>
            <a:ext cx="520105" cy="10941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73BBFDE-04E2-4207-A9C1-88033FA15DC8}"/>
              </a:ext>
            </a:extLst>
          </p:cNvPr>
          <p:cNvSpPr txBox="1"/>
          <p:nvPr/>
        </p:nvSpPr>
        <p:spPr>
          <a:xfrm>
            <a:off x="8950508" y="3264441"/>
            <a:ext cx="2144211" cy="769441"/>
          </a:xfrm>
          <a:prstGeom prst="rect">
            <a:avLst/>
          </a:prstGeom>
          <a:noFill/>
        </p:spPr>
        <p:txBody>
          <a:bodyPr wrap="square" rtlCol="0">
            <a:spAutoFit/>
          </a:bodyPr>
          <a:lstStyle/>
          <a:p>
            <a:r>
              <a:rPr lang="en-US" sz="2200" b="1" dirty="0">
                <a:latin typeface="Arial" panose="020B0604020202020204" pitchFamily="34" charset="0"/>
                <a:ea typeface="Tahoma" panose="020B0604030504040204" pitchFamily="34" charset="0"/>
                <a:cs typeface="Arial" panose="020B0604020202020204" pitchFamily="34" charset="0"/>
              </a:rPr>
              <a:t>Schema-level reasoning</a:t>
            </a:r>
          </a:p>
        </p:txBody>
      </p:sp>
    </p:spTree>
    <p:custDataLst>
      <p:tags r:id="rId1"/>
    </p:custDataLst>
    <p:extLst>
      <p:ext uri="{BB962C8B-B14F-4D97-AF65-F5344CB8AC3E}">
        <p14:creationId xmlns:p14="http://schemas.microsoft.com/office/powerpoint/2010/main" val="1014412286"/>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5E-6 -7.40741E-7 L 0.16276 0.00046 " pathEditMode="relative" rAng="0" ptsTypes="AA">
                                      <p:cBhvr>
                                        <p:cTn id="6" dur="2000" fill="hold"/>
                                        <p:tgtEl>
                                          <p:spTgt spid="16"/>
                                        </p:tgtEl>
                                        <p:attrNameLst>
                                          <p:attrName>ppt_x</p:attrName>
                                          <p:attrName>ppt_y</p:attrName>
                                        </p:attrNameLst>
                                      </p:cBhvr>
                                      <p:rCtr x="813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8B41618-8D65-4BF9-B539-E3EAC5C81BF3}"/>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Strategies</a:t>
            </a:r>
            <a:endParaRPr lang="en-US" sz="3500" b="1" dirty="0">
              <a:latin typeface="Arial" panose="020B0604020202020204" pitchFamily="34" charset="0"/>
              <a:ea typeface="Tahoma" panose="020B060403050404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E2EA9BA0-FEF7-48E0-AE64-63D0B3E93488}"/>
              </a:ext>
            </a:extLst>
          </p:cNvPr>
          <p:cNvCxnSpPr/>
          <p:nvPr/>
        </p:nvCxnSpPr>
        <p:spPr>
          <a:xfrm>
            <a:off x="1499304" y="3109225"/>
            <a:ext cx="9028253" cy="0"/>
          </a:xfrm>
          <a:prstGeom prst="straightConnector1">
            <a:avLst/>
          </a:prstGeom>
          <a:ln w="57150">
            <a:solidFill>
              <a:srgbClr val="FF0000"/>
            </a:solidFill>
            <a:tailEnd type="none"/>
          </a:ln>
          <a:effectLst>
            <a:glow rad="63500">
              <a:schemeClr val="accent1">
                <a:satMod val="175000"/>
                <a:alpha val="40000"/>
              </a:schemeClr>
            </a:glow>
            <a:softEdge rad="12700"/>
          </a:effectLst>
          <a:scene3d>
            <a:camera prst="orthographicFront"/>
            <a:lightRig rig="threePt" dir="t"/>
          </a:scene3d>
          <a:sp3d prstMaterial="metal">
            <a:bevelT w="254000"/>
          </a:sp3d>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FD38E0E-0294-48B5-A2CB-9FADDA0935EC}"/>
              </a:ext>
            </a:extLst>
          </p:cNvPr>
          <p:cNvSpPr/>
          <p:nvPr/>
        </p:nvSpPr>
        <p:spPr>
          <a:xfrm>
            <a:off x="3426435" y="3060888"/>
            <a:ext cx="111309" cy="10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9EF30E1-C73A-4CFE-A98C-627B23D2E715}"/>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34</a:t>
            </a:fld>
            <a:endParaRPr lang="en-GB">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CAD3A63-D569-4A59-8610-847F88382652}"/>
              </a:ext>
            </a:extLst>
          </p:cNvPr>
          <p:cNvSpPr txBox="1"/>
          <p:nvPr/>
        </p:nvSpPr>
        <p:spPr>
          <a:xfrm>
            <a:off x="1031004" y="3261503"/>
            <a:ext cx="1834113" cy="769441"/>
          </a:xfrm>
          <a:prstGeom prst="rect">
            <a:avLst/>
          </a:prstGeom>
          <a:noFill/>
        </p:spPr>
        <p:txBody>
          <a:bodyPr wrap="square" rtlCol="0">
            <a:spAutoFit/>
          </a:bodyPr>
          <a:lstStyle/>
          <a:p>
            <a:r>
              <a:rPr lang="en-US" sz="2200" b="1" dirty="0">
                <a:latin typeface="Arial" panose="020B0604020202020204" pitchFamily="34" charset="0"/>
                <a:ea typeface="Tahoma" panose="020B0604030504040204" pitchFamily="34" charset="0"/>
                <a:cs typeface="Arial" panose="020B0604020202020204" pitchFamily="34" charset="0"/>
              </a:rPr>
              <a:t>Tuple-level reasoning</a:t>
            </a:r>
          </a:p>
        </p:txBody>
      </p:sp>
      <p:sp>
        <p:nvSpPr>
          <p:cNvPr id="23" name="Oval 22">
            <a:extLst>
              <a:ext uri="{FF2B5EF4-FFF2-40B4-BE49-F238E27FC236}">
                <a16:creationId xmlns:a16="http://schemas.microsoft.com/office/drawing/2014/main" id="{4A784ED3-3882-4ABF-AB78-EB11B7261B3E}"/>
              </a:ext>
            </a:extLst>
          </p:cNvPr>
          <p:cNvSpPr/>
          <p:nvPr/>
        </p:nvSpPr>
        <p:spPr>
          <a:xfrm>
            <a:off x="10471902" y="3066314"/>
            <a:ext cx="111309" cy="10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FEEF531D-B918-407D-96BE-C6CCD80DAF8B}"/>
              </a:ext>
            </a:extLst>
          </p:cNvPr>
          <p:cNvCxnSpPr>
            <a:cxnSpLocks/>
          </p:cNvCxnSpPr>
          <p:nvPr/>
        </p:nvCxnSpPr>
        <p:spPr>
          <a:xfrm flipV="1">
            <a:off x="10527556" y="3261503"/>
            <a:ext cx="0" cy="93094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E36D2C5-B2EC-4A4B-92ED-63610335BFDB}"/>
              </a:ext>
            </a:extLst>
          </p:cNvPr>
          <p:cNvSpPr/>
          <p:nvPr/>
        </p:nvSpPr>
        <p:spPr>
          <a:xfrm>
            <a:off x="567672" y="4116311"/>
            <a:ext cx="4380246" cy="1107996"/>
          </a:xfrm>
          <a:prstGeom prst="rect">
            <a:avLst/>
          </a:prstGeom>
        </p:spPr>
        <p:txBody>
          <a:bodyPr wrap="square">
            <a:spAutoFit/>
          </a:bodyPr>
          <a:lstStyle/>
          <a:p>
            <a:pPr lvl="1"/>
            <a:r>
              <a:rPr lang="en-US" sz="2200" dirty="0">
                <a:solidFill>
                  <a:srgbClr val="FF0000"/>
                </a:solidFill>
                <a:latin typeface="Arial" panose="020B0604020202020204" pitchFamily="34" charset="0"/>
                <a:ea typeface="Tahoma" panose="020B0604030504040204" pitchFamily="34" charset="0"/>
                <a:cs typeface="Arial" panose="020B0604020202020204" pitchFamily="34" charset="0"/>
              </a:rPr>
              <a:t>Tuple level approach (TLA)</a:t>
            </a:r>
          </a:p>
          <a:p>
            <a:pPr lvl="1"/>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(Tuple-level reasoning </a:t>
            </a:r>
          </a:p>
          <a:p>
            <a:pPr lvl="1"/>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 schema-level reasoning)</a:t>
            </a:r>
          </a:p>
        </p:txBody>
      </p:sp>
      <p:sp>
        <p:nvSpPr>
          <p:cNvPr id="21" name="Rectangle 20">
            <a:extLst>
              <a:ext uri="{FF2B5EF4-FFF2-40B4-BE49-F238E27FC236}">
                <a16:creationId xmlns:a16="http://schemas.microsoft.com/office/drawing/2014/main" id="{F492A63A-643E-4555-AF6D-91B7E1C4E471}"/>
              </a:ext>
            </a:extLst>
          </p:cNvPr>
          <p:cNvSpPr/>
          <p:nvPr/>
        </p:nvSpPr>
        <p:spPr>
          <a:xfrm>
            <a:off x="7538722" y="4226974"/>
            <a:ext cx="4131817" cy="769441"/>
          </a:xfrm>
          <a:prstGeom prst="rect">
            <a:avLst/>
          </a:prstGeom>
        </p:spPr>
        <p:txBody>
          <a:bodyPr wrap="square">
            <a:spAutoFit/>
          </a:bodyPr>
          <a:lstStyle/>
          <a:p>
            <a:pPr marL="0" lvl="1" algn="ctr"/>
            <a:r>
              <a:rPr lang="en-US" sz="2200" dirty="0">
                <a:solidFill>
                  <a:srgbClr val="FF0000"/>
                </a:solidFill>
                <a:latin typeface="Arial" panose="020B0604020202020204" pitchFamily="34" charset="0"/>
                <a:ea typeface="Tahoma" panose="020B0604030504040204" pitchFamily="34" charset="0"/>
                <a:cs typeface="Arial" panose="020B0604020202020204" pitchFamily="34" charset="0"/>
              </a:rPr>
              <a:t>Schema level approach (SLA)</a:t>
            </a:r>
          </a:p>
          <a:p>
            <a:pPr marL="0" lvl="1" algn="ctr"/>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(Pure schema-level reasoning)</a:t>
            </a:r>
          </a:p>
        </p:txBody>
      </p:sp>
      <p:sp>
        <p:nvSpPr>
          <p:cNvPr id="24" name="Rectangle 23">
            <a:extLst>
              <a:ext uri="{FF2B5EF4-FFF2-40B4-BE49-F238E27FC236}">
                <a16:creationId xmlns:a16="http://schemas.microsoft.com/office/drawing/2014/main" id="{84673B4A-26F8-423A-82F2-4EDB9A9C3222}"/>
              </a:ext>
            </a:extLst>
          </p:cNvPr>
          <p:cNvSpPr/>
          <p:nvPr/>
        </p:nvSpPr>
        <p:spPr>
          <a:xfrm>
            <a:off x="1258780" y="1318434"/>
            <a:ext cx="7275617" cy="1107996"/>
          </a:xfrm>
          <a:prstGeom prst="rect">
            <a:avLst/>
          </a:prstGeom>
        </p:spPr>
        <p:txBody>
          <a:bodyPr wrap="square">
            <a:spAutoFit/>
          </a:bodyPr>
          <a:lstStyle/>
          <a:p>
            <a:pPr lvl="1"/>
            <a:r>
              <a:rPr lang="en-US" sz="2200" dirty="0">
                <a:solidFill>
                  <a:srgbClr val="FF0000"/>
                </a:solidFill>
                <a:latin typeface="Arial" panose="020B0604020202020204" pitchFamily="34" charset="0"/>
                <a:ea typeface="Tahoma" panose="020B0604030504040204" pitchFamily="34" charset="0"/>
                <a:cs typeface="Arial" panose="020B0604020202020204" pitchFamily="34" charset="0"/>
              </a:rPr>
              <a:t>Semi-schema level approach (SSLA)</a:t>
            </a:r>
          </a:p>
          <a:p>
            <a:pPr lvl="1"/>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(Tuple-level reasoning</a:t>
            </a:r>
          </a:p>
          <a:p>
            <a:pPr lvl="1"/>
            <a:r>
              <a:rPr lang="en-US" sz="2200" dirty="0">
                <a:solidFill>
                  <a:srgbClr val="00B050"/>
                </a:solidFill>
                <a:latin typeface="Arial" panose="020B0604020202020204" pitchFamily="34" charset="0"/>
                <a:ea typeface="Tahoma" panose="020B0604030504040204" pitchFamily="34" charset="0"/>
                <a:cs typeface="Arial" panose="020B0604020202020204" pitchFamily="34" charset="0"/>
              </a:rPr>
              <a:t>+ schema-level reasoning)</a:t>
            </a:r>
          </a:p>
        </p:txBody>
      </p:sp>
      <p:cxnSp>
        <p:nvCxnSpPr>
          <p:cNvPr id="26" name="Straight Arrow Connector 25">
            <a:extLst>
              <a:ext uri="{FF2B5EF4-FFF2-40B4-BE49-F238E27FC236}">
                <a16:creationId xmlns:a16="http://schemas.microsoft.com/office/drawing/2014/main" id="{07F287B8-D567-403A-A96F-28DAE4B64321}"/>
              </a:ext>
            </a:extLst>
          </p:cNvPr>
          <p:cNvCxnSpPr>
            <a:cxnSpLocks/>
          </p:cNvCxnSpPr>
          <p:nvPr/>
        </p:nvCxnSpPr>
        <p:spPr>
          <a:xfrm>
            <a:off x="3508826" y="2241764"/>
            <a:ext cx="0" cy="7712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25A470E-7787-4024-A171-E9FAED50DD59}"/>
              </a:ext>
            </a:extLst>
          </p:cNvPr>
          <p:cNvCxnSpPr>
            <a:cxnSpLocks/>
          </p:cNvCxnSpPr>
          <p:nvPr/>
        </p:nvCxnSpPr>
        <p:spPr>
          <a:xfrm flipH="1" flipV="1">
            <a:off x="1465045" y="3154429"/>
            <a:ext cx="1006664" cy="96188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C235B668-A4A3-4BD0-80FD-D610850E736B}"/>
              </a:ext>
            </a:extLst>
          </p:cNvPr>
          <p:cNvSpPr/>
          <p:nvPr/>
        </p:nvSpPr>
        <p:spPr>
          <a:xfrm>
            <a:off x="1433754" y="3061030"/>
            <a:ext cx="111309" cy="109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336F37F1-B3DF-4124-BBF6-47A4EC3908DA}"/>
              </a:ext>
            </a:extLst>
          </p:cNvPr>
          <p:cNvSpPr/>
          <p:nvPr/>
        </p:nvSpPr>
        <p:spPr>
          <a:xfrm>
            <a:off x="3207047" y="3060898"/>
            <a:ext cx="520105" cy="10941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205BBE9-6B6B-4573-BDA1-32DEB90AB6B8}"/>
              </a:ext>
            </a:extLst>
          </p:cNvPr>
          <p:cNvSpPr txBox="1"/>
          <p:nvPr/>
        </p:nvSpPr>
        <p:spPr>
          <a:xfrm>
            <a:off x="8950508" y="3264441"/>
            <a:ext cx="2144211" cy="769441"/>
          </a:xfrm>
          <a:prstGeom prst="rect">
            <a:avLst/>
          </a:prstGeom>
          <a:noFill/>
        </p:spPr>
        <p:txBody>
          <a:bodyPr wrap="square" rtlCol="0">
            <a:spAutoFit/>
          </a:bodyPr>
          <a:lstStyle/>
          <a:p>
            <a:r>
              <a:rPr lang="en-US" sz="2200" b="1" dirty="0">
                <a:latin typeface="Arial" panose="020B0604020202020204" pitchFamily="34" charset="0"/>
                <a:ea typeface="Tahoma" panose="020B0604030504040204" pitchFamily="34" charset="0"/>
                <a:cs typeface="Arial" panose="020B0604020202020204" pitchFamily="34" charset="0"/>
              </a:rPr>
              <a:t>Schema-level reasoning</a:t>
            </a:r>
          </a:p>
        </p:txBody>
      </p:sp>
    </p:spTree>
    <p:custDataLst>
      <p:tags r:id="rId1"/>
    </p:custDataLst>
    <p:extLst>
      <p:ext uri="{BB962C8B-B14F-4D97-AF65-F5344CB8AC3E}">
        <p14:creationId xmlns:p14="http://schemas.microsoft.com/office/powerpoint/2010/main" val="2201353749"/>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5E-6 3.33333E-6 L -0.16146 -0.0007 " pathEditMode="relative" rAng="0" ptsTypes="AA">
                                      <p:cBhvr>
                                        <p:cTn id="6" dur="2000" fill="hold"/>
                                        <p:tgtEl>
                                          <p:spTgt spid="22"/>
                                        </p:tgtEl>
                                        <p:attrNameLst>
                                          <p:attrName>ppt_x</p:attrName>
                                          <p:attrName>ppt_y</p:attrName>
                                        </p:attrNameLst>
                                      </p:cBhvr>
                                      <p:rCtr x="-807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CFD3E9D5-BAAE-461E-88C2-17B5E4377729}"/>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Tuple-level approach</a:t>
            </a:r>
          </a:p>
        </p:txBody>
      </p:sp>
      <p:sp>
        <p:nvSpPr>
          <p:cNvPr id="4" name="TextBox 3" descr=" 4">
            <a:extLst>
              <a:ext uri="{FF2B5EF4-FFF2-40B4-BE49-F238E27FC236}">
                <a16:creationId xmlns:a16="http://schemas.microsoft.com/office/drawing/2014/main" id="{432AC599-ABE6-49DD-9E83-32529FDD7073}"/>
              </a:ext>
            </a:extLst>
          </p:cNvPr>
          <p:cNvSpPr txBox="1"/>
          <p:nvPr/>
        </p:nvSpPr>
        <p:spPr>
          <a:xfrm>
            <a:off x="3086371" y="2730430"/>
            <a:ext cx="1159292" cy="461665"/>
          </a:xfrm>
          <a:prstGeom prst="rect">
            <a:avLst/>
          </a:prstGeom>
          <a:noFill/>
        </p:spPr>
        <p:txBody>
          <a:bodyPr wrap="none" rtlCol="0">
            <a:spAutoFit/>
          </a:bodyPr>
          <a:lstStyle/>
          <a:p>
            <a:r>
              <a:rPr lang="en-US" sz="2400" b="1" dirty="0">
                <a:latin typeface="Arial" panose="020B0604020202020204" pitchFamily="34" charset="0"/>
                <a:ea typeface="Tahoma" panose="020B0604030504040204" pitchFamily="34" charset="0"/>
                <a:cs typeface="Arial" panose="020B0604020202020204" pitchFamily="34" charset="0"/>
              </a:rPr>
              <a:t>Family</a:t>
            </a:r>
            <a:endParaRPr 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5" name="TextBox 4" descr=" 5">
            <a:extLst>
              <a:ext uri="{FF2B5EF4-FFF2-40B4-BE49-F238E27FC236}">
                <a16:creationId xmlns:a16="http://schemas.microsoft.com/office/drawing/2014/main" id="{249D29B2-925C-49E5-9FD9-25CBAA7D06A1}"/>
              </a:ext>
            </a:extLst>
          </p:cNvPr>
          <p:cNvSpPr txBox="1"/>
          <p:nvPr/>
        </p:nvSpPr>
        <p:spPr>
          <a:xfrm>
            <a:off x="7339004" y="2812088"/>
            <a:ext cx="1842171" cy="461665"/>
          </a:xfrm>
          <a:prstGeom prst="rect">
            <a:avLst/>
          </a:prstGeom>
          <a:noFill/>
        </p:spPr>
        <p:txBody>
          <a:bodyPr wrap="none" rtlCol="0">
            <a:spAutoFit/>
          </a:bodyPr>
          <a:lstStyle/>
          <a:p>
            <a:r>
              <a:rPr lang="en-US" sz="2400" b="1" dirty="0" err="1">
                <a:latin typeface="Arial" panose="020B0604020202020204" pitchFamily="34" charset="0"/>
                <a:ea typeface="Tahoma" panose="020B0604030504040204" pitchFamily="34" charset="0"/>
                <a:cs typeface="Arial" panose="020B0604020202020204" pitchFamily="34" charset="0"/>
              </a:rPr>
              <a:t>FamilyIntro</a:t>
            </a:r>
            <a:endParaRPr 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6" name="Table 5" descr=" 6">
            <a:extLst>
              <a:ext uri="{FF2B5EF4-FFF2-40B4-BE49-F238E27FC236}">
                <a16:creationId xmlns:a16="http://schemas.microsoft.com/office/drawing/2014/main" id="{8FA4201A-870D-4656-A794-C60F8EBCFCB7}"/>
              </a:ext>
            </a:extLst>
          </p:cNvPr>
          <p:cNvGraphicFramePr>
            <a:graphicFrameLocks noGrp="1"/>
          </p:cNvGraphicFramePr>
          <p:nvPr>
            <p:extLst>
              <p:ext uri="{D42A27DB-BD31-4B8C-83A1-F6EECF244321}">
                <p14:modId xmlns:p14="http://schemas.microsoft.com/office/powerpoint/2010/main" val="1883223497"/>
              </p:ext>
            </p:extLst>
          </p:nvPr>
        </p:nvGraphicFramePr>
        <p:xfrm>
          <a:off x="1484315" y="3212198"/>
          <a:ext cx="4583628" cy="1981200"/>
        </p:xfrm>
        <a:graphic>
          <a:graphicData uri="http://schemas.openxmlformats.org/drawingml/2006/table">
            <a:tbl>
              <a:tblPr firstRow="1" bandRow="1">
                <a:tableStyleId>{5C22544A-7EE6-4342-B048-85BDC9FD1C3A}</a:tableStyleId>
              </a:tblPr>
              <a:tblGrid>
                <a:gridCol w="764091">
                  <a:extLst>
                    <a:ext uri="{9D8B030D-6E8A-4147-A177-3AD203B41FA5}">
                      <a16:colId xmlns:a16="http://schemas.microsoft.com/office/drawing/2014/main" val="229530307"/>
                    </a:ext>
                  </a:extLst>
                </a:gridCol>
                <a:gridCol w="1821463">
                  <a:extLst>
                    <a:ext uri="{9D8B030D-6E8A-4147-A177-3AD203B41FA5}">
                      <a16:colId xmlns:a16="http://schemas.microsoft.com/office/drawing/2014/main" val="2147827952"/>
                    </a:ext>
                  </a:extLst>
                </a:gridCol>
                <a:gridCol w="910733">
                  <a:extLst>
                    <a:ext uri="{9D8B030D-6E8A-4147-A177-3AD203B41FA5}">
                      <a16:colId xmlns:a16="http://schemas.microsoft.com/office/drawing/2014/main" val="904800979"/>
                    </a:ext>
                  </a:extLst>
                </a:gridCol>
                <a:gridCol w="1087341">
                  <a:extLst>
                    <a:ext uri="{9D8B030D-6E8A-4147-A177-3AD203B41FA5}">
                      <a16:colId xmlns:a16="http://schemas.microsoft.com/office/drawing/2014/main" val="1484870643"/>
                    </a:ext>
                  </a:extLst>
                </a:gridCol>
              </a:tblGrid>
              <a:tr h="370840">
                <a:tc>
                  <a:txBody>
                    <a:bodyPr/>
                    <a:lstStyle/>
                    <a:p>
                      <a:pPr algn="ctr"/>
                      <a:r>
                        <a:rPr lang="en-US" altLang="zh-CN" sz="2000" b="1" dirty="0">
                          <a:solidFill>
                            <a:schemeClr val="bg1"/>
                          </a:solidFill>
                          <a:latin typeface="Arial" panose="020B0604020202020204" pitchFamily="34" charset="0"/>
                          <a:ea typeface="Tahoma" panose="020B0604030504040204" pitchFamily="34" charset="0"/>
                          <a:cs typeface="Arial" panose="020B0604020202020204" pitchFamily="34" charset="0"/>
                        </a:rPr>
                        <a:t>FID</a:t>
                      </a: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N</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203482">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5-HT</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a:solidFill>
                            <a:srgbClr val="7030A0"/>
                          </a:solidFill>
                          <a:latin typeface="Arial" panose="020B0604020202020204" pitchFamily="34" charset="0"/>
                          <a:ea typeface="Tahoma" panose="020B0604030504040204" pitchFamily="34" charset="0"/>
                          <a:cs typeface="Arial" panose="020B0604020202020204" pitchFamily="34" charset="0"/>
                        </a:rPr>
                        <a:t>V1(1)</a:t>
                      </a:r>
                    </a:p>
                  </a:txBody>
                  <a:tcPr/>
                </a:tc>
                <a:extLst>
                  <a:ext uri="{0D108BD9-81ED-4DB2-BD59-A6C34878D82A}">
                    <a16:rowId xmlns:a16="http://schemas.microsoft.com/office/drawing/2014/main" val="1123795564"/>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muscarinic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vgic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V1(2)</a:t>
                      </a:r>
                    </a:p>
                  </a:txBody>
                  <a:tcPr/>
                </a:tc>
                <a:extLst>
                  <a:ext uri="{0D108BD9-81ED-4DB2-BD59-A6C34878D82A}">
                    <a16:rowId xmlns:a16="http://schemas.microsoft.com/office/drawing/2014/main" val="2747960358"/>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Adenosine </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40008733"/>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4</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Adreno</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lgic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357417447"/>
                  </a:ext>
                </a:extLst>
              </a:tr>
            </a:tbl>
          </a:graphicData>
        </a:graphic>
      </p:graphicFrame>
      <p:graphicFrame>
        <p:nvGraphicFramePr>
          <p:cNvPr id="7" name="Table 6" descr=" 7">
            <a:extLst>
              <a:ext uri="{FF2B5EF4-FFF2-40B4-BE49-F238E27FC236}">
                <a16:creationId xmlns:a16="http://schemas.microsoft.com/office/drawing/2014/main" id="{30FE3891-352F-4708-BBCA-CAA495B2963A}"/>
              </a:ext>
            </a:extLst>
          </p:cNvPr>
          <p:cNvGraphicFramePr>
            <a:graphicFrameLocks noGrp="1"/>
          </p:cNvGraphicFramePr>
          <p:nvPr>
            <p:extLst>
              <p:ext uri="{D42A27DB-BD31-4B8C-83A1-F6EECF244321}">
                <p14:modId xmlns:p14="http://schemas.microsoft.com/office/powerpoint/2010/main" val="2769547061"/>
              </p:ext>
            </p:extLst>
          </p:nvPr>
        </p:nvGraphicFramePr>
        <p:xfrm>
          <a:off x="6781773" y="3258937"/>
          <a:ext cx="3601746" cy="1584960"/>
        </p:xfrm>
        <a:graphic>
          <a:graphicData uri="http://schemas.openxmlformats.org/drawingml/2006/table">
            <a:tbl>
              <a:tblPr firstRow="1" bandRow="1">
                <a:tableStyleId>{5C22544A-7EE6-4342-B048-85BDC9FD1C3A}</a:tableStyleId>
              </a:tblPr>
              <a:tblGrid>
                <a:gridCol w="713861">
                  <a:extLst>
                    <a:ext uri="{9D8B030D-6E8A-4147-A177-3AD203B41FA5}">
                      <a16:colId xmlns:a16="http://schemas.microsoft.com/office/drawing/2014/main" val="2015936240"/>
                    </a:ext>
                  </a:extLst>
                </a:gridCol>
                <a:gridCol w="1834785">
                  <a:extLst>
                    <a:ext uri="{9D8B030D-6E8A-4147-A177-3AD203B41FA5}">
                      <a16:colId xmlns:a16="http://schemas.microsoft.com/office/drawing/2014/main" val="752093393"/>
                    </a:ext>
                  </a:extLst>
                </a:gridCol>
                <a:gridCol w="1053100">
                  <a:extLst>
                    <a:ext uri="{9D8B030D-6E8A-4147-A177-3AD203B41FA5}">
                      <a16:colId xmlns:a16="http://schemas.microsoft.com/office/drawing/2014/main" val="1052669985"/>
                    </a:ext>
                  </a:extLst>
                </a:gridCol>
              </a:tblGrid>
              <a:tr h="370840">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FID</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Text</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358140490"/>
                  </a:ext>
                </a:extLst>
              </a:tr>
              <a:tr h="203482">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Tahoma" panose="020B0604030504040204" pitchFamily="34" charset="0"/>
                          <a:cs typeface="Arial" panose="020B0604020202020204" pitchFamily="34" charset="0"/>
                        </a:rPr>
                        <a:t>Histamine…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V2(1)</a:t>
                      </a:r>
                    </a:p>
                  </a:txBody>
                  <a:tcPr/>
                </a:tc>
                <a:extLst>
                  <a:ext uri="{0D108BD9-81ED-4DB2-BD59-A6C34878D82A}">
                    <a16:rowId xmlns:a16="http://schemas.microsoft.com/office/drawing/2014/main" val="3449567854"/>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Tahoma" panose="020B0604030504040204" pitchFamily="34" charset="0"/>
                          <a:cs typeface="Arial" panose="020B0604020202020204" pitchFamily="34" charset="0"/>
                        </a:rPr>
                        <a:t>5-HT…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V2(2)</a:t>
                      </a:r>
                    </a:p>
                  </a:txBody>
                  <a:tcPr/>
                </a:tc>
                <a:extLst>
                  <a:ext uri="{0D108BD9-81ED-4DB2-BD59-A6C34878D82A}">
                    <a16:rowId xmlns:a16="http://schemas.microsoft.com/office/drawing/2014/main" val="4202966922"/>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Tahoma" panose="020B0604030504040204" pitchFamily="34" charset="0"/>
                          <a:cs typeface="Arial" panose="020B0604020202020204" pitchFamily="34" charset="0"/>
                        </a:rPr>
                        <a:t>Histamine…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V2(3)</a:t>
                      </a:r>
                    </a:p>
                  </a:txBody>
                  <a:tcPr/>
                </a:tc>
                <a:extLst>
                  <a:ext uri="{0D108BD9-81ED-4DB2-BD59-A6C34878D82A}">
                    <a16:rowId xmlns:a16="http://schemas.microsoft.com/office/drawing/2014/main" val="2498195446"/>
                  </a:ext>
                </a:extLst>
              </a:tr>
            </a:tbl>
          </a:graphicData>
        </a:graphic>
      </p:graphicFrame>
      <p:sp>
        <p:nvSpPr>
          <p:cNvPr id="3" name="Slide Number Placeholder 2">
            <a:extLst>
              <a:ext uri="{FF2B5EF4-FFF2-40B4-BE49-F238E27FC236}">
                <a16:creationId xmlns:a16="http://schemas.microsoft.com/office/drawing/2014/main" id="{CE4900D5-2C43-4FF0-9C12-DDAA4115F0D2}"/>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35</a:t>
            </a:fld>
            <a:endParaRPr lang="en-GB">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3BB6DBF-A725-47EF-8AD3-D2502854B097}"/>
              </a:ext>
            </a:extLst>
          </p:cNvPr>
          <p:cNvSpPr/>
          <p:nvPr/>
        </p:nvSpPr>
        <p:spPr>
          <a:xfrm>
            <a:off x="1254151" y="1437608"/>
            <a:ext cx="10237630" cy="1168437"/>
          </a:xfrm>
          <a:prstGeom prst="roundRect">
            <a:avLst/>
          </a:prstGeom>
          <a:solidFill>
            <a:schemeClr val="accent1">
              <a:lumMod val="20000"/>
              <a:lumOff val="80000"/>
            </a:schemeClr>
          </a:solidFill>
          <a:scene3d>
            <a:camera prst="orthographicFront"/>
            <a:lightRig rig="threePt" dir="t"/>
          </a:scene3d>
          <a:sp3d>
            <a:bevelT h="215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chemeClr val="tx2"/>
                </a:solidFill>
                <a:latin typeface="Arial" panose="020B0604020202020204" pitchFamily="34" charset="0"/>
                <a:ea typeface="Tahoma" panose="020B0604030504040204" pitchFamily="34" charset="0"/>
                <a:cs typeface="Arial" panose="020B0604020202020204" pitchFamily="34" charset="0"/>
              </a:rPr>
              <a:t>Views definition:</a:t>
            </a:r>
          </a:p>
          <a:p>
            <a:pPr lvl="0"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λ FID. V1(FID, N, Ty) :- Family(FID, N, Ty), FID &lt;= 2</a:t>
            </a:r>
          </a:p>
          <a:p>
            <a:pPr lvl="0"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λ FID. V2(FID, Tx) :- </a:t>
            </a:r>
            <a:r>
              <a:rPr lang="en-US" sz="2400" b="1" dirty="0" err="1">
                <a:solidFill>
                  <a:schemeClr val="tx2"/>
                </a:solidFill>
                <a:latin typeface="Arial" panose="020B0604020202020204" pitchFamily="34" charset="0"/>
                <a:ea typeface="Tahoma" panose="020B0604030504040204" pitchFamily="34" charset="0"/>
                <a:cs typeface="Arial" panose="020B0604020202020204" pitchFamily="34" charset="0"/>
              </a:rPr>
              <a:t>FamilyIntro</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(FID2, Tx)</a:t>
            </a:r>
            <a:endParaRPr lang="en-US" sz="2000" b="1"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631568057"/>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CFD3E9D5-BAAE-461E-88C2-17B5E4377729}"/>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Tuple-level approach</a:t>
            </a:r>
          </a:p>
        </p:txBody>
      </p:sp>
      <p:sp>
        <p:nvSpPr>
          <p:cNvPr id="3" name="Slide Number Placeholder 2">
            <a:extLst>
              <a:ext uri="{FF2B5EF4-FFF2-40B4-BE49-F238E27FC236}">
                <a16:creationId xmlns:a16="http://schemas.microsoft.com/office/drawing/2014/main" id="{CE4900D5-2C43-4FF0-9C12-DDAA4115F0D2}"/>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36</a:t>
            </a:fld>
            <a:endParaRPr lang="en-GB">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7C536E8-E465-4ADD-A81D-380BD3D167E8}"/>
              </a:ext>
            </a:extLst>
          </p:cNvPr>
          <p:cNvSpPr txBox="1"/>
          <p:nvPr/>
        </p:nvSpPr>
        <p:spPr>
          <a:xfrm>
            <a:off x="5123362" y="5291947"/>
            <a:ext cx="3136727" cy="1200329"/>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Joint-use</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Alternative-use</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Aggregated-use</a:t>
            </a:r>
          </a:p>
        </p:txBody>
      </p:sp>
      <p:sp>
        <p:nvSpPr>
          <p:cNvPr id="10" name="TextBox 9" descr=" 4">
            <a:extLst>
              <a:ext uri="{FF2B5EF4-FFF2-40B4-BE49-F238E27FC236}">
                <a16:creationId xmlns:a16="http://schemas.microsoft.com/office/drawing/2014/main" id="{E3498F69-D9AB-40B0-AFC1-26537081011A}"/>
              </a:ext>
            </a:extLst>
          </p:cNvPr>
          <p:cNvSpPr txBox="1"/>
          <p:nvPr/>
        </p:nvSpPr>
        <p:spPr>
          <a:xfrm>
            <a:off x="3086371" y="2730430"/>
            <a:ext cx="1159292" cy="461665"/>
          </a:xfrm>
          <a:prstGeom prst="rect">
            <a:avLst/>
          </a:prstGeom>
          <a:noFill/>
        </p:spPr>
        <p:txBody>
          <a:bodyPr wrap="none" rtlCol="0">
            <a:spAutoFit/>
          </a:bodyPr>
          <a:lstStyle/>
          <a:p>
            <a:r>
              <a:rPr lang="en-US" sz="2400" b="1" dirty="0">
                <a:latin typeface="Arial" panose="020B0604020202020204" pitchFamily="34" charset="0"/>
                <a:ea typeface="Tahoma" panose="020B0604030504040204" pitchFamily="34" charset="0"/>
                <a:cs typeface="Arial" panose="020B0604020202020204" pitchFamily="34" charset="0"/>
              </a:rPr>
              <a:t>Family</a:t>
            </a:r>
            <a:endParaRPr 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11" name="TextBox 10" descr=" 5">
            <a:extLst>
              <a:ext uri="{FF2B5EF4-FFF2-40B4-BE49-F238E27FC236}">
                <a16:creationId xmlns:a16="http://schemas.microsoft.com/office/drawing/2014/main" id="{263E11F3-83F5-4A82-B030-3C19E5E4A2F6}"/>
              </a:ext>
            </a:extLst>
          </p:cNvPr>
          <p:cNvSpPr txBox="1"/>
          <p:nvPr/>
        </p:nvSpPr>
        <p:spPr>
          <a:xfrm>
            <a:off x="7339004" y="2812088"/>
            <a:ext cx="1842171" cy="461665"/>
          </a:xfrm>
          <a:prstGeom prst="rect">
            <a:avLst/>
          </a:prstGeom>
          <a:noFill/>
        </p:spPr>
        <p:txBody>
          <a:bodyPr wrap="none" rtlCol="0">
            <a:spAutoFit/>
          </a:bodyPr>
          <a:lstStyle/>
          <a:p>
            <a:r>
              <a:rPr lang="en-US" sz="2400" b="1" dirty="0" err="1">
                <a:latin typeface="Arial" panose="020B0604020202020204" pitchFamily="34" charset="0"/>
                <a:ea typeface="Tahoma" panose="020B0604030504040204" pitchFamily="34" charset="0"/>
                <a:cs typeface="Arial" panose="020B0604020202020204" pitchFamily="34" charset="0"/>
              </a:rPr>
              <a:t>FamilyIntro</a:t>
            </a:r>
            <a:endParaRPr 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12" name="Table 11" descr=" 6">
            <a:extLst>
              <a:ext uri="{FF2B5EF4-FFF2-40B4-BE49-F238E27FC236}">
                <a16:creationId xmlns:a16="http://schemas.microsoft.com/office/drawing/2014/main" id="{E2FDA044-9315-44CD-BFD3-EEB21FF52809}"/>
              </a:ext>
            </a:extLst>
          </p:cNvPr>
          <p:cNvGraphicFramePr>
            <a:graphicFrameLocks noGrp="1"/>
          </p:cNvGraphicFramePr>
          <p:nvPr>
            <p:extLst>
              <p:ext uri="{D42A27DB-BD31-4B8C-83A1-F6EECF244321}">
                <p14:modId xmlns:p14="http://schemas.microsoft.com/office/powerpoint/2010/main" val="603549441"/>
              </p:ext>
            </p:extLst>
          </p:nvPr>
        </p:nvGraphicFramePr>
        <p:xfrm>
          <a:off x="1484315" y="3212198"/>
          <a:ext cx="4583628" cy="1981200"/>
        </p:xfrm>
        <a:graphic>
          <a:graphicData uri="http://schemas.openxmlformats.org/drawingml/2006/table">
            <a:tbl>
              <a:tblPr firstRow="1" bandRow="1">
                <a:tableStyleId>{5C22544A-7EE6-4342-B048-85BDC9FD1C3A}</a:tableStyleId>
              </a:tblPr>
              <a:tblGrid>
                <a:gridCol w="764091">
                  <a:extLst>
                    <a:ext uri="{9D8B030D-6E8A-4147-A177-3AD203B41FA5}">
                      <a16:colId xmlns:a16="http://schemas.microsoft.com/office/drawing/2014/main" val="229530307"/>
                    </a:ext>
                  </a:extLst>
                </a:gridCol>
                <a:gridCol w="1821463">
                  <a:extLst>
                    <a:ext uri="{9D8B030D-6E8A-4147-A177-3AD203B41FA5}">
                      <a16:colId xmlns:a16="http://schemas.microsoft.com/office/drawing/2014/main" val="2147827952"/>
                    </a:ext>
                  </a:extLst>
                </a:gridCol>
                <a:gridCol w="910733">
                  <a:extLst>
                    <a:ext uri="{9D8B030D-6E8A-4147-A177-3AD203B41FA5}">
                      <a16:colId xmlns:a16="http://schemas.microsoft.com/office/drawing/2014/main" val="904800979"/>
                    </a:ext>
                  </a:extLst>
                </a:gridCol>
                <a:gridCol w="1087341">
                  <a:extLst>
                    <a:ext uri="{9D8B030D-6E8A-4147-A177-3AD203B41FA5}">
                      <a16:colId xmlns:a16="http://schemas.microsoft.com/office/drawing/2014/main" val="1484870643"/>
                    </a:ext>
                  </a:extLst>
                </a:gridCol>
              </a:tblGrid>
              <a:tr h="370840">
                <a:tc>
                  <a:txBody>
                    <a:bodyPr/>
                    <a:lstStyle/>
                    <a:p>
                      <a:pPr algn="ctr"/>
                      <a:r>
                        <a:rPr lang="en-US" altLang="zh-CN" sz="2000" b="1" dirty="0">
                          <a:solidFill>
                            <a:schemeClr val="bg1"/>
                          </a:solidFill>
                          <a:latin typeface="Arial" panose="020B0604020202020204" pitchFamily="34" charset="0"/>
                          <a:ea typeface="Tahoma" panose="020B0604030504040204" pitchFamily="34" charset="0"/>
                          <a:cs typeface="Arial" panose="020B0604020202020204" pitchFamily="34" charset="0"/>
                        </a:rPr>
                        <a:t>FID</a:t>
                      </a: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N</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203482">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5-HT</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a:solidFill>
                            <a:srgbClr val="7030A0"/>
                          </a:solidFill>
                          <a:latin typeface="Arial" panose="020B0604020202020204" pitchFamily="34" charset="0"/>
                          <a:ea typeface="Tahoma" panose="020B0604030504040204" pitchFamily="34" charset="0"/>
                          <a:cs typeface="Arial" panose="020B0604020202020204" pitchFamily="34" charset="0"/>
                        </a:rPr>
                        <a:t>V1(1)</a:t>
                      </a:r>
                    </a:p>
                  </a:txBody>
                  <a:tcPr/>
                </a:tc>
                <a:extLst>
                  <a:ext uri="{0D108BD9-81ED-4DB2-BD59-A6C34878D82A}">
                    <a16:rowId xmlns:a16="http://schemas.microsoft.com/office/drawing/2014/main" val="1123795564"/>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muscarinic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vgic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V1(2)</a:t>
                      </a:r>
                    </a:p>
                  </a:txBody>
                  <a:tcPr/>
                </a:tc>
                <a:extLst>
                  <a:ext uri="{0D108BD9-81ED-4DB2-BD59-A6C34878D82A}">
                    <a16:rowId xmlns:a16="http://schemas.microsoft.com/office/drawing/2014/main" val="2747960358"/>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Adenosine </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40008733"/>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4</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Adreno</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lgic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357417447"/>
                  </a:ext>
                </a:extLst>
              </a:tr>
            </a:tbl>
          </a:graphicData>
        </a:graphic>
      </p:graphicFrame>
      <p:graphicFrame>
        <p:nvGraphicFramePr>
          <p:cNvPr id="13" name="Table 12" descr=" 7">
            <a:extLst>
              <a:ext uri="{FF2B5EF4-FFF2-40B4-BE49-F238E27FC236}">
                <a16:creationId xmlns:a16="http://schemas.microsoft.com/office/drawing/2014/main" id="{4CC6BB4D-2E4C-43A1-A9DE-3AF59E185FE7}"/>
              </a:ext>
            </a:extLst>
          </p:cNvPr>
          <p:cNvGraphicFramePr>
            <a:graphicFrameLocks noGrp="1"/>
          </p:cNvGraphicFramePr>
          <p:nvPr>
            <p:extLst>
              <p:ext uri="{D42A27DB-BD31-4B8C-83A1-F6EECF244321}">
                <p14:modId xmlns:p14="http://schemas.microsoft.com/office/powerpoint/2010/main" val="3964536164"/>
              </p:ext>
            </p:extLst>
          </p:nvPr>
        </p:nvGraphicFramePr>
        <p:xfrm>
          <a:off x="6781773" y="3258937"/>
          <a:ext cx="3601746" cy="1584960"/>
        </p:xfrm>
        <a:graphic>
          <a:graphicData uri="http://schemas.openxmlformats.org/drawingml/2006/table">
            <a:tbl>
              <a:tblPr firstRow="1" bandRow="1">
                <a:tableStyleId>{5C22544A-7EE6-4342-B048-85BDC9FD1C3A}</a:tableStyleId>
              </a:tblPr>
              <a:tblGrid>
                <a:gridCol w="713861">
                  <a:extLst>
                    <a:ext uri="{9D8B030D-6E8A-4147-A177-3AD203B41FA5}">
                      <a16:colId xmlns:a16="http://schemas.microsoft.com/office/drawing/2014/main" val="2015936240"/>
                    </a:ext>
                  </a:extLst>
                </a:gridCol>
                <a:gridCol w="1834785">
                  <a:extLst>
                    <a:ext uri="{9D8B030D-6E8A-4147-A177-3AD203B41FA5}">
                      <a16:colId xmlns:a16="http://schemas.microsoft.com/office/drawing/2014/main" val="752093393"/>
                    </a:ext>
                  </a:extLst>
                </a:gridCol>
                <a:gridCol w="1053100">
                  <a:extLst>
                    <a:ext uri="{9D8B030D-6E8A-4147-A177-3AD203B41FA5}">
                      <a16:colId xmlns:a16="http://schemas.microsoft.com/office/drawing/2014/main" val="1052669985"/>
                    </a:ext>
                  </a:extLst>
                </a:gridCol>
              </a:tblGrid>
              <a:tr h="370840">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FID</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Text</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358140490"/>
                  </a:ext>
                </a:extLst>
              </a:tr>
              <a:tr h="203482">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Tahoma" panose="020B0604030504040204" pitchFamily="34" charset="0"/>
                          <a:cs typeface="Arial" panose="020B0604020202020204" pitchFamily="34" charset="0"/>
                        </a:rPr>
                        <a:t>Histamine…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V2(1)</a:t>
                      </a:r>
                    </a:p>
                  </a:txBody>
                  <a:tcPr/>
                </a:tc>
                <a:extLst>
                  <a:ext uri="{0D108BD9-81ED-4DB2-BD59-A6C34878D82A}">
                    <a16:rowId xmlns:a16="http://schemas.microsoft.com/office/drawing/2014/main" val="3449567854"/>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Tahoma" panose="020B0604030504040204" pitchFamily="34" charset="0"/>
                          <a:cs typeface="Arial" panose="020B0604020202020204" pitchFamily="34" charset="0"/>
                        </a:rPr>
                        <a:t>5-HT…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V2(2)</a:t>
                      </a:r>
                    </a:p>
                  </a:txBody>
                  <a:tcPr/>
                </a:tc>
                <a:extLst>
                  <a:ext uri="{0D108BD9-81ED-4DB2-BD59-A6C34878D82A}">
                    <a16:rowId xmlns:a16="http://schemas.microsoft.com/office/drawing/2014/main" val="4202966922"/>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Tahoma" panose="020B0604030504040204" pitchFamily="34" charset="0"/>
                          <a:cs typeface="Arial" panose="020B0604020202020204" pitchFamily="34" charset="0"/>
                        </a:rPr>
                        <a:t>Histamine…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V2(3)</a:t>
                      </a:r>
                    </a:p>
                  </a:txBody>
                  <a:tcPr/>
                </a:tc>
                <a:extLst>
                  <a:ext uri="{0D108BD9-81ED-4DB2-BD59-A6C34878D82A}">
                    <a16:rowId xmlns:a16="http://schemas.microsoft.com/office/drawing/2014/main" val="2498195446"/>
                  </a:ext>
                </a:extLst>
              </a:tr>
            </a:tbl>
          </a:graphicData>
        </a:graphic>
      </p:graphicFrame>
      <p:sp>
        <p:nvSpPr>
          <p:cNvPr id="15" name="Rectangle: Rounded Corners 8">
            <a:extLst>
              <a:ext uri="{FF2B5EF4-FFF2-40B4-BE49-F238E27FC236}">
                <a16:creationId xmlns:a16="http://schemas.microsoft.com/office/drawing/2014/main" id="{F76DB39A-EE57-364D-BD6D-1193C1FF49F8}"/>
              </a:ext>
            </a:extLst>
          </p:cNvPr>
          <p:cNvSpPr/>
          <p:nvPr/>
        </p:nvSpPr>
        <p:spPr>
          <a:xfrm>
            <a:off x="1254151" y="1437608"/>
            <a:ext cx="10237630" cy="1168437"/>
          </a:xfrm>
          <a:prstGeom prst="roundRect">
            <a:avLst/>
          </a:prstGeom>
          <a:solidFill>
            <a:schemeClr val="accent1">
              <a:lumMod val="20000"/>
              <a:lumOff val="80000"/>
            </a:schemeClr>
          </a:solidFill>
          <a:scene3d>
            <a:camera prst="orthographicFront"/>
            <a:lightRig rig="threePt" dir="t"/>
          </a:scene3d>
          <a:sp3d>
            <a:bevelT h="215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chemeClr val="tx2"/>
                </a:solidFill>
                <a:latin typeface="Arial" panose="020B0604020202020204" pitchFamily="34" charset="0"/>
                <a:ea typeface="Tahoma" panose="020B0604030504040204" pitchFamily="34" charset="0"/>
                <a:cs typeface="Arial" panose="020B0604020202020204" pitchFamily="34" charset="0"/>
              </a:rPr>
              <a:t>Views definition:</a:t>
            </a:r>
          </a:p>
          <a:p>
            <a:pPr lvl="0"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λ FID. V1(FID, N, Ty) :- Family(FID, N, Ty), FID &lt;= 2</a:t>
            </a:r>
          </a:p>
          <a:p>
            <a:pPr lvl="0"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λ FID. V2(FID, Tx) :- </a:t>
            </a:r>
            <a:r>
              <a:rPr lang="en-US" sz="2400" b="1" dirty="0" err="1">
                <a:solidFill>
                  <a:schemeClr val="tx2"/>
                </a:solidFill>
                <a:latin typeface="Arial" panose="020B0604020202020204" pitchFamily="34" charset="0"/>
                <a:ea typeface="Tahoma" panose="020B0604030504040204" pitchFamily="34" charset="0"/>
                <a:cs typeface="Arial" panose="020B0604020202020204" pitchFamily="34" charset="0"/>
              </a:rPr>
              <a:t>FamilyIntro</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(FID2, Tx)</a:t>
            </a:r>
            <a:endParaRPr lang="en-US" sz="2000" b="1"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686124"/>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CFD3E9D5-BAAE-461E-88C2-17B5E4377729}"/>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Joint-use of citations</a:t>
            </a:r>
          </a:p>
        </p:txBody>
      </p:sp>
      <p:graphicFrame>
        <p:nvGraphicFramePr>
          <p:cNvPr id="9" name="Table 8" descr=" 9">
            <a:extLst>
              <a:ext uri="{FF2B5EF4-FFF2-40B4-BE49-F238E27FC236}">
                <a16:creationId xmlns:a16="http://schemas.microsoft.com/office/drawing/2014/main" id="{7B589353-E088-45EE-B108-8C2ACBFFA13F}"/>
              </a:ext>
            </a:extLst>
          </p:cNvPr>
          <p:cNvGraphicFramePr>
            <a:graphicFrameLocks noGrp="1"/>
          </p:cNvGraphicFramePr>
          <p:nvPr>
            <p:extLst>
              <p:ext uri="{D42A27DB-BD31-4B8C-83A1-F6EECF244321}">
                <p14:modId xmlns:p14="http://schemas.microsoft.com/office/powerpoint/2010/main" val="994669880"/>
              </p:ext>
            </p:extLst>
          </p:nvPr>
        </p:nvGraphicFramePr>
        <p:xfrm>
          <a:off x="3750480" y="4283852"/>
          <a:ext cx="5302078" cy="1584960"/>
        </p:xfrm>
        <a:graphic>
          <a:graphicData uri="http://schemas.openxmlformats.org/drawingml/2006/table">
            <a:tbl>
              <a:tblPr firstRow="1" bandRow="1">
                <a:tableStyleId>{5C22544A-7EE6-4342-B048-85BDC9FD1C3A}</a:tableStyleId>
              </a:tblPr>
              <a:tblGrid>
                <a:gridCol w="811358">
                  <a:extLst>
                    <a:ext uri="{9D8B030D-6E8A-4147-A177-3AD203B41FA5}">
                      <a16:colId xmlns:a16="http://schemas.microsoft.com/office/drawing/2014/main" val="1632908889"/>
                    </a:ext>
                  </a:extLst>
                </a:gridCol>
                <a:gridCol w="914400">
                  <a:extLst>
                    <a:ext uri="{9D8B030D-6E8A-4147-A177-3AD203B41FA5}">
                      <a16:colId xmlns:a16="http://schemas.microsoft.com/office/drawing/2014/main" val="1085307994"/>
                    </a:ext>
                  </a:extLst>
                </a:gridCol>
                <a:gridCol w="1828800">
                  <a:extLst>
                    <a:ext uri="{9D8B030D-6E8A-4147-A177-3AD203B41FA5}">
                      <a16:colId xmlns:a16="http://schemas.microsoft.com/office/drawing/2014/main" val="2405247977"/>
                    </a:ext>
                  </a:extLst>
                </a:gridCol>
                <a:gridCol w="894080">
                  <a:extLst>
                    <a:ext uri="{9D8B030D-6E8A-4147-A177-3AD203B41FA5}">
                      <a16:colId xmlns:a16="http://schemas.microsoft.com/office/drawing/2014/main" val="676651244"/>
                    </a:ext>
                  </a:extLst>
                </a:gridCol>
                <a:gridCol w="853440">
                  <a:extLst>
                    <a:ext uri="{9D8B030D-6E8A-4147-A177-3AD203B41FA5}">
                      <a16:colId xmlns:a16="http://schemas.microsoft.com/office/drawing/2014/main" val="2434664719"/>
                    </a:ext>
                  </a:extLst>
                </a:gridCol>
              </a:tblGrid>
              <a:tr h="370840">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FID1</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Type</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Text</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36576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Tahoma" panose="020B0604030504040204" pitchFamily="34" charset="0"/>
                          <a:cs typeface="Arial" panose="020B0604020202020204" pitchFamily="34" charset="0"/>
                        </a:rPr>
                        <a:t>Histamine…</a:t>
                      </a: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V2(1)</a:t>
                      </a:r>
                    </a:p>
                  </a:txBody>
                  <a:tcPr/>
                </a:tc>
                <a:extLst>
                  <a:ext uri="{0D108BD9-81ED-4DB2-BD59-A6C34878D82A}">
                    <a16:rowId xmlns:a16="http://schemas.microsoft.com/office/drawing/2014/main" val="1123795564"/>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vgic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Tahoma" panose="020B0604030504040204" pitchFamily="34" charset="0"/>
                          <a:cs typeface="Arial" panose="020B0604020202020204" pitchFamily="34" charset="0"/>
                        </a:rPr>
                        <a:t>5-HT…</a:t>
                      </a: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V2(2)</a:t>
                      </a:r>
                    </a:p>
                  </a:txBody>
                  <a:tcPr/>
                </a:tc>
                <a:extLst>
                  <a:ext uri="{0D108BD9-81ED-4DB2-BD59-A6C34878D82A}">
                    <a16:rowId xmlns:a16="http://schemas.microsoft.com/office/drawing/2014/main" val="2747960358"/>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Tahoma" panose="020B0604030504040204" pitchFamily="34" charset="0"/>
                          <a:cs typeface="Arial" panose="020B0604020202020204" pitchFamily="34" charset="0"/>
                        </a:rPr>
                        <a:t>Histamine…</a:t>
                      </a:r>
                    </a:p>
                  </a:txBody>
                  <a:tcPr/>
                </a:tc>
                <a:tc>
                  <a:txBody>
                    <a:bodyPr/>
                    <a:lstStyle/>
                    <a:p>
                      <a:pPr algn="ctr"/>
                      <a:endPar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V2(3)</a:t>
                      </a:r>
                    </a:p>
                  </a:txBody>
                  <a:tcPr/>
                </a:tc>
                <a:extLst>
                  <a:ext uri="{0D108BD9-81ED-4DB2-BD59-A6C34878D82A}">
                    <a16:rowId xmlns:a16="http://schemas.microsoft.com/office/drawing/2014/main" val="2672232423"/>
                  </a:ext>
                </a:extLst>
              </a:tr>
            </a:tbl>
          </a:graphicData>
        </a:graphic>
      </p:graphicFrame>
      <p:sp>
        <p:nvSpPr>
          <p:cNvPr id="10" name="TextBox 9" descr=" 13">
            <a:extLst>
              <a:ext uri="{FF2B5EF4-FFF2-40B4-BE49-F238E27FC236}">
                <a16:creationId xmlns:a16="http://schemas.microsoft.com/office/drawing/2014/main" id="{9F646C01-1691-4F13-A12D-A77C8D6C1BAA}"/>
              </a:ext>
            </a:extLst>
          </p:cNvPr>
          <p:cNvSpPr txBox="1"/>
          <p:nvPr/>
        </p:nvSpPr>
        <p:spPr>
          <a:xfrm>
            <a:off x="5975761" y="3744702"/>
            <a:ext cx="851515" cy="461665"/>
          </a:xfrm>
          <a:prstGeom prst="rect">
            <a:avLst/>
          </a:prstGeom>
          <a:noFill/>
        </p:spPr>
        <p:txBody>
          <a:bodyPr wrap="none" rtlCol="0">
            <a:spAutoFit/>
          </a:bodyPr>
          <a:lstStyle/>
          <a:p>
            <a:r>
              <a:rPr lang="en-US" sz="2400" b="1" dirty="0">
                <a:latin typeface="Arial" panose="020B0604020202020204" pitchFamily="34" charset="0"/>
                <a:ea typeface="Tahoma" panose="020B0604030504040204" pitchFamily="34" charset="0"/>
                <a:cs typeface="Arial" panose="020B0604020202020204" pitchFamily="34" charset="0"/>
              </a:rPr>
              <a:t>Q(D)</a:t>
            </a:r>
          </a:p>
        </p:txBody>
      </p:sp>
      <p:graphicFrame>
        <p:nvGraphicFramePr>
          <p:cNvPr id="8" name="Diagram 7">
            <a:extLst>
              <a:ext uri="{FF2B5EF4-FFF2-40B4-BE49-F238E27FC236}">
                <a16:creationId xmlns:a16="http://schemas.microsoft.com/office/drawing/2014/main" id="{F77EEB84-98A1-4019-9B0F-261C7DE04C90}"/>
              </a:ext>
            </a:extLst>
          </p:cNvPr>
          <p:cNvGraphicFramePr/>
          <p:nvPr>
            <p:extLst>
              <p:ext uri="{D42A27DB-BD31-4B8C-83A1-F6EECF244321}">
                <p14:modId xmlns:p14="http://schemas.microsoft.com/office/powerpoint/2010/main" val="106293232"/>
              </p:ext>
            </p:extLst>
          </p:nvPr>
        </p:nvGraphicFramePr>
        <p:xfrm>
          <a:off x="1235676" y="2683571"/>
          <a:ext cx="10243751" cy="1024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41C8D04-CCA9-4931-8BB1-F9F5792974F5}"/>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37</a:t>
            </a:fld>
            <a:endParaRPr lang="en-GB">
              <a:latin typeface="Arial" panose="020B0604020202020204" pitchFamily="34" charset="0"/>
              <a:cs typeface="Arial" panose="020B0604020202020204" pitchFamily="34" charset="0"/>
            </a:endParaRPr>
          </a:p>
        </p:txBody>
      </p:sp>
      <p:sp>
        <p:nvSpPr>
          <p:cNvPr id="11" name="Rectangle: Rounded Corners 8">
            <a:extLst>
              <a:ext uri="{FF2B5EF4-FFF2-40B4-BE49-F238E27FC236}">
                <a16:creationId xmlns:a16="http://schemas.microsoft.com/office/drawing/2014/main" id="{AA326F45-FCD0-084F-AA12-61B81B2349A9}"/>
              </a:ext>
            </a:extLst>
          </p:cNvPr>
          <p:cNvSpPr/>
          <p:nvPr/>
        </p:nvSpPr>
        <p:spPr>
          <a:xfrm>
            <a:off x="1254151" y="1437608"/>
            <a:ext cx="10237630" cy="1168437"/>
          </a:xfrm>
          <a:prstGeom prst="roundRect">
            <a:avLst/>
          </a:prstGeom>
          <a:solidFill>
            <a:schemeClr val="accent1">
              <a:lumMod val="20000"/>
              <a:lumOff val="80000"/>
            </a:schemeClr>
          </a:solidFill>
          <a:scene3d>
            <a:camera prst="orthographicFront"/>
            <a:lightRig rig="threePt" dir="t"/>
          </a:scene3d>
          <a:sp3d>
            <a:bevelT h="215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chemeClr val="tx2"/>
                </a:solidFill>
                <a:latin typeface="Arial" panose="020B0604020202020204" pitchFamily="34" charset="0"/>
                <a:ea typeface="Tahoma" panose="020B0604030504040204" pitchFamily="34" charset="0"/>
                <a:cs typeface="Arial" panose="020B0604020202020204" pitchFamily="34" charset="0"/>
              </a:rPr>
              <a:t>Views definition:</a:t>
            </a:r>
          </a:p>
          <a:p>
            <a:pPr lvl="0"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λ FID. V1(FID, N, Ty) :- Family(FID, N, Ty), FID &lt;= 2</a:t>
            </a:r>
          </a:p>
          <a:p>
            <a:pPr lvl="0"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λ FID. V2(FID, Tx) :- </a:t>
            </a:r>
            <a:r>
              <a:rPr lang="en-US" sz="2400" b="1" dirty="0" err="1">
                <a:solidFill>
                  <a:schemeClr val="tx2"/>
                </a:solidFill>
                <a:latin typeface="Arial" panose="020B0604020202020204" pitchFamily="34" charset="0"/>
                <a:ea typeface="Tahoma" panose="020B0604030504040204" pitchFamily="34" charset="0"/>
                <a:cs typeface="Arial" panose="020B0604020202020204" pitchFamily="34" charset="0"/>
              </a:rPr>
              <a:t>FamilyIntro</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(FID2, Tx)</a:t>
            </a:r>
            <a:endParaRPr lang="en-US" sz="2000" b="1"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761854298"/>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descr=" 9">
            <a:extLst>
              <a:ext uri="{FF2B5EF4-FFF2-40B4-BE49-F238E27FC236}">
                <a16:creationId xmlns:a16="http://schemas.microsoft.com/office/drawing/2014/main" id="{A593DD5F-C0FC-435B-BD4A-E87F96AA6E52}"/>
              </a:ext>
            </a:extLst>
          </p:cNvPr>
          <p:cNvGraphicFramePr>
            <a:graphicFrameLocks noGrp="1"/>
          </p:cNvGraphicFramePr>
          <p:nvPr>
            <p:extLst>
              <p:ext uri="{D42A27DB-BD31-4B8C-83A1-F6EECF244321}">
                <p14:modId xmlns:p14="http://schemas.microsoft.com/office/powerpoint/2010/main" val="2912642061"/>
              </p:ext>
            </p:extLst>
          </p:nvPr>
        </p:nvGraphicFramePr>
        <p:xfrm>
          <a:off x="3627120" y="1982622"/>
          <a:ext cx="5671369" cy="1584960"/>
        </p:xfrm>
        <a:graphic>
          <a:graphicData uri="http://schemas.openxmlformats.org/drawingml/2006/table">
            <a:tbl>
              <a:tblPr firstRow="1" bandRow="1">
                <a:tableStyleId>{5C22544A-7EE6-4342-B048-85BDC9FD1C3A}</a:tableStyleId>
              </a:tblPr>
              <a:tblGrid>
                <a:gridCol w="931976">
                  <a:extLst>
                    <a:ext uri="{9D8B030D-6E8A-4147-A177-3AD203B41FA5}">
                      <a16:colId xmlns:a16="http://schemas.microsoft.com/office/drawing/2014/main" val="1632908889"/>
                    </a:ext>
                  </a:extLst>
                </a:gridCol>
                <a:gridCol w="931976">
                  <a:extLst>
                    <a:ext uri="{9D8B030D-6E8A-4147-A177-3AD203B41FA5}">
                      <a16:colId xmlns:a16="http://schemas.microsoft.com/office/drawing/2014/main" val="1085307994"/>
                    </a:ext>
                  </a:extLst>
                </a:gridCol>
                <a:gridCol w="1849831">
                  <a:extLst>
                    <a:ext uri="{9D8B030D-6E8A-4147-A177-3AD203B41FA5}">
                      <a16:colId xmlns:a16="http://schemas.microsoft.com/office/drawing/2014/main" val="2405247977"/>
                    </a:ext>
                  </a:extLst>
                </a:gridCol>
                <a:gridCol w="946097">
                  <a:extLst>
                    <a:ext uri="{9D8B030D-6E8A-4147-A177-3AD203B41FA5}">
                      <a16:colId xmlns:a16="http://schemas.microsoft.com/office/drawing/2014/main" val="676651244"/>
                    </a:ext>
                  </a:extLst>
                </a:gridCol>
                <a:gridCol w="1011489">
                  <a:extLst>
                    <a:ext uri="{9D8B030D-6E8A-4147-A177-3AD203B41FA5}">
                      <a16:colId xmlns:a16="http://schemas.microsoft.com/office/drawing/2014/main" val="2434664719"/>
                    </a:ext>
                  </a:extLst>
                </a:gridCol>
              </a:tblGrid>
              <a:tr h="370840">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FID1</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Type</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Text</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36576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Tahoma" panose="020B0604030504040204" pitchFamily="34" charset="0"/>
                          <a:cs typeface="Arial" panose="020B0604020202020204" pitchFamily="34" charset="0"/>
                        </a:rPr>
                        <a:t>Histamine…</a:t>
                      </a: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V2(1)</a:t>
                      </a:r>
                    </a:p>
                  </a:txBody>
                  <a:tcPr/>
                </a:tc>
                <a:extLst>
                  <a:ext uri="{0D108BD9-81ED-4DB2-BD59-A6C34878D82A}">
                    <a16:rowId xmlns:a16="http://schemas.microsoft.com/office/drawing/2014/main" val="1123795564"/>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vgic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Tahoma" panose="020B0604030504040204" pitchFamily="34" charset="0"/>
                          <a:cs typeface="Arial" panose="020B0604020202020204" pitchFamily="34" charset="0"/>
                        </a:rPr>
                        <a:t>5-HT…</a:t>
                      </a: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V2(2)</a:t>
                      </a:r>
                    </a:p>
                  </a:txBody>
                  <a:tcPr/>
                </a:tc>
                <a:extLst>
                  <a:ext uri="{0D108BD9-81ED-4DB2-BD59-A6C34878D82A}">
                    <a16:rowId xmlns:a16="http://schemas.microsoft.com/office/drawing/2014/main" val="2747960358"/>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Tahoma" panose="020B0604030504040204" pitchFamily="34" charset="0"/>
                          <a:cs typeface="Arial" panose="020B0604020202020204" pitchFamily="34" charset="0"/>
                        </a:rPr>
                        <a:t>Histamine…</a:t>
                      </a:r>
                    </a:p>
                  </a:txBody>
                  <a:tcPr/>
                </a:tc>
                <a:tc>
                  <a:txBody>
                    <a:bodyPr/>
                    <a:lstStyle/>
                    <a:p>
                      <a:pPr algn="ctr"/>
                      <a:endPar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V2(3)</a:t>
                      </a:r>
                    </a:p>
                  </a:txBody>
                  <a:tcPr/>
                </a:tc>
                <a:extLst>
                  <a:ext uri="{0D108BD9-81ED-4DB2-BD59-A6C34878D82A}">
                    <a16:rowId xmlns:a16="http://schemas.microsoft.com/office/drawing/2014/main" val="2672232423"/>
                  </a:ext>
                </a:extLst>
              </a:tr>
            </a:tbl>
          </a:graphicData>
        </a:graphic>
      </p:graphicFrame>
      <p:sp>
        <p:nvSpPr>
          <p:cNvPr id="2" name="Title 1" descr=" 2">
            <a:extLst>
              <a:ext uri="{FF2B5EF4-FFF2-40B4-BE49-F238E27FC236}">
                <a16:creationId xmlns:a16="http://schemas.microsoft.com/office/drawing/2014/main" id="{CFD3E9D5-BAAE-461E-88C2-17B5E4377729}"/>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Joint-use of citations</a:t>
            </a:r>
          </a:p>
        </p:txBody>
      </p:sp>
      <p:sp>
        <p:nvSpPr>
          <p:cNvPr id="12" name="Rectangle 11" descr=" 12">
            <a:extLst>
              <a:ext uri="{FF2B5EF4-FFF2-40B4-BE49-F238E27FC236}">
                <a16:creationId xmlns:a16="http://schemas.microsoft.com/office/drawing/2014/main" id="{4BDF7D63-5A25-47D8-8FD0-C355A69FCB51}"/>
              </a:ext>
            </a:extLst>
          </p:cNvPr>
          <p:cNvSpPr/>
          <p:nvPr/>
        </p:nvSpPr>
        <p:spPr>
          <a:xfrm>
            <a:off x="1869440" y="3650095"/>
            <a:ext cx="9017030" cy="1200329"/>
          </a:xfrm>
          <a:prstGeom prst="rect">
            <a:avLst/>
          </a:prstGeom>
        </p:spPr>
        <p:txBody>
          <a:bodyPr wrap="square">
            <a:spAutoFit/>
          </a:bodyPr>
          <a:lstStyle/>
          <a:p>
            <a:r>
              <a:rPr lang="en-US" sz="2400" b="1" dirty="0">
                <a:latin typeface="Arial" panose="020B0604020202020204" pitchFamily="34" charset="0"/>
                <a:ea typeface="Tahoma" panose="020B0604030504040204" pitchFamily="34" charset="0"/>
                <a:cs typeface="Arial" panose="020B0604020202020204" pitchFamily="34" charset="0"/>
              </a:rPr>
              <a:t>Joint use of citations (</a:t>
            </a:r>
            <a:r>
              <a:rPr lang="en-US" sz="2400" b="1" dirty="0">
                <a:solidFill>
                  <a:srgbClr val="FF0000"/>
                </a:solidFill>
                <a:latin typeface="Arial" panose="020B0604020202020204" pitchFamily="34" charset="0"/>
                <a:ea typeface="Tahoma" panose="020B0604030504040204" pitchFamily="34" charset="0"/>
                <a:cs typeface="Arial" panose="020B0604020202020204" pitchFamily="34" charset="0"/>
              </a:rPr>
              <a:t>Join</a:t>
            </a:r>
            <a:r>
              <a:rPr lang="en-US" sz="2400" b="1" dirty="0">
                <a:latin typeface="Arial" panose="020B0604020202020204" pitchFamily="34" charset="0"/>
                <a:ea typeface="Tahoma" panose="020B0604030504040204" pitchFamily="34" charset="0"/>
                <a:cs typeface="Arial" panose="020B0604020202020204" pitchFamily="34" charset="0"/>
              </a:rPr>
              <a:t>):</a:t>
            </a:r>
          </a:p>
          <a:p>
            <a:r>
              <a:rPr lang="en-US" sz="2400" b="1" dirty="0">
                <a:latin typeface="Arial" panose="020B0604020202020204" pitchFamily="34" charset="0"/>
                <a:ea typeface="Tahoma" panose="020B0604030504040204" pitchFamily="34" charset="0"/>
                <a:cs typeface="Arial" panose="020B0604020202020204" pitchFamily="34" charset="0"/>
              </a:rPr>
              <a:t>Citation for </a:t>
            </a:r>
            <a:r>
              <a:rPr lang="en-US" sz="2400" b="1" dirty="0">
                <a:solidFill>
                  <a:srgbClr val="7030A0"/>
                </a:solidFill>
                <a:latin typeface="Arial" panose="020B0604020202020204" pitchFamily="34" charset="0"/>
                <a:ea typeface="Tahoma" panose="020B0604030504040204" pitchFamily="34" charset="0"/>
                <a:cs typeface="Arial" panose="020B0604020202020204" pitchFamily="34" charset="0"/>
              </a:rPr>
              <a:t>V1(1)</a:t>
            </a:r>
            <a:r>
              <a:rPr lang="en-US" sz="2400" b="1" dirty="0">
                <a:latin typeface="Arial" panose="020B0604020202020204" pitchFamily="34" charset="0"/>
                <a:ea typeface="Tahoma" panose="020B0604030504040204" pitchFamily="34" charset="0"/>
                <a:cs typeface="Arial" panose="020B0604020202020204" pitchFamily="34" charset="0"/>
              </a:rPr>
              <a:t>: {contributor: [‘</a:t>
            </a:r>
            <a:r>
              <a:rPr lang="en-US" sz="2400" b="1" dirty="0">
                <a:solidFill>
                  <a:srgbClr val="C00000"/>
                </a:solidFill>
                <a:latin typeface="Arial" panose="020B0604020202020204" pitchFamily="34" charset="0"/>
                <a:ea typeface="Tahoma" panose="020B0604030504040204" pitchFamily="34" charset="0"/>
                <a:cs typeface="Arial" panose="020B0604020202020204" pitchFamily="34" charset="0"/>
              </a:rPr>
              <a:t>Mark</a:t>
            </a:r>
            <a:r>
              <a:rPr lang="en-US" sz="2400" b="1" dirty="0">
                <a:latin typeface="Arial" panose="020B0604020202020204" pitchFamily="34" charset="0"/>
                <a:ea typeface="Tahoma" panose="020B0604030504040204" pitchFamily="34" charset="0"/>
                <a:cs typeface="Arial" panose="020B0604020202020204" pitchFamily="34" charset="0"/>
              </a:rPr>
              <a:t>’], </a:t>
            </a:r>
            <a:r>
              <a:rPr lang="en-US" sz="2400" b="1" dirty="0" err="1">
                <a:latin typeface="Arial" panose="020B0604020202020204" pitchFamily="34" charset="0"/>
                <a:ea typeface="Tahoma" panose="020B0604030504040204" pitchFamily="34" charset="0"/>
                <a:cs typeface="Arial" panose="020B0604020202020204" pitchFamily="34" charset="0"/>
              </a:rPr>
              <a:t>db_name</a:t>
            </a:r>
            <a:r>
              <a:rPr lang="en-US" sz="2400" b="1" dirty="0">
                <a:latin typeface="Arial" panose="020B0604020202020204" pitchFamily="34" charset="0"/>
                <a:ea typeface="Tahoma" panose="020B0604030504040204" pitchFamily="34" charset="0"/>
                <a:cs typeface="Arial" panose="020B0604020202020204" pitchFamily="34" charset="0"/>
              </a:rPr>
              <a:t>: ‘</a:t>
            </a:r>
            <a:r>
              <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rPr>
              <a:t>IUPHAR</a:t>
            </a:r>
            <a:r>
              <a:rPr lang="en-US" sz="2400" b="1" dirty="0">
                <a:latin typeface="Arial" panose="020B0604020202020204" pitchFamily="34" charset="0"/>
                <a:ea typeface="Tahoma" panose="020B0604030504040204" pitchFamily="34" charset="0"/>
                <a:cs typeface="Arial" panose="020B0604020202020204" pitchFamily="34" charset="0"/>
              </a:rPr>
              <a:t>’}</a:t>
            </a:r>
          </a:p>
          <a:p>
            <a:r>
              <a:rPr lang="en-US" sz="2400" b="1" dirty="0">
                <a:latin typeface="Arial" panose="020B0604020202020204" pitchFamily="34" charset="0"/>
                <a:ea typeface="Tahoma" panose="020B0604030504040204" pitchFamily="34" charset="0"/>
                <a:cs typeface="Arial" panose="020B0604020202020204" pitchFamily="34" charset="0"/>
              </a:rPr>
              <a:t>Citation for </a:t>
            </a:r>
            <a:r>
              <a:rPr lang="en-US" sz="2400" b="1" dirty="0">
                <a:solidFill>
                  <a:srgbClr val="7030A0"/>
                </a:solidFill>
                <a:latin typeface="Arial" panose="020B0604020202020204" pitchFamily="34" charset="0"/>
                <a:ea typeface="Tahoma" panose="020B0604030504040204" pitchFamily="34" charset="0"/>
                <a:cs typeface="Arial" panose="020B0604020202020204" pitchFamily="34" charset="0"/>
              </a:rPr>
              <a:t>V2(1)</a:t>
            </a:r>
            <a:r>
              <a:rPr lang="en-US" sz="2400" b="1" dirty="0">
                <a:latin typeface="Arial" panose="020B0604020202020204" pitchFamily="34" charset="0"/>
                <a:ea typeface="Tahoma" panose="020B0604030504040204" pitchFamily="34" charset="0"/>
                <a:cs typeface="Arial" panose="020B0604020202020204" pitchFamily="34" charset="0"/>
              </a:rPr>
              <a:t>: {contributor: [‘</a:t>
            </a:r>
            <a:r>
              <a:rPr lang="en-US" sz="2400" b="1" dirty="0">
                <a:solidFill>
                  <a:srgbClr val="00B050"/>
                </a:solidFill>
                <a:latin typeface="Arial" panose="020B0604020202020204" pitchFamily="34" charset="0"/>
                <a:ea typeface="Tahoma" panose="020B0604030504040204" pitchFamily="34" charset="0"/>
                <a:cs typeface="Arial" panose="020B0604020202020204" pitchFamily="34" charset="0"/>
              </a:rPr>
              <a:t>Hay</a:t>
            </a:r>
            <a:r>
              <a:rPr lang="en-US" sz="2400" b="1" dirty="0">
                <a:latin typeface="Arial" panose="020B0604020202020204" pitchFamily="34" charset="0"/>
                <a:ea typeface="Tahoma" panose="020B0604030504040204" pitchFamily="34" charset="0"/>
                <a:cs typeface="Arial" panose="020B0604020202020204" pitchFamily="34" charset="0"/>
              </a:rPr>
              <a:t>’], </a:t>
            </a:r>
            <a:r>
              <a:rPr lang="en-US" sz="2400" b="1" dirty="0" err="1">
                <a:latin typeface="Arial" panose="020B0604020202020204" pitchFamily="34" charset="0"/>
                <a:ea typeface="Tahoma" panose="020B0604030504040204" pitchFamily="34" charset="0"/>
                <a:cs typeface="Arial" panose="020B0604020202020204" pitchFamily="34" charset="0"/>
              </a:rPr>
              <a:t>db_name</a:t>
            </a:r>
            <a:r>
              <a:rPr lang="en-US" sz="2400" b="1" dirty="0">
                <a:latin typeface="Arial" panose="020B0604020202020204" pitchFamily="34" charset="0"/>
                <a:ea typeface="Tahoma" panose="020B0604030504040204" pitchFamily="34" charset="0"/>
                <a:cs typeface="Arial" panose="020B0604020202020204" pitchFamily="34" charset="0"/>
              </a:rPr>
              <a:t>: ‘</a:t>
            </a:r>
            <a:r>
              <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rPr>
              <a:t>IUPHAR</a:t>
            </a:r>
            <a:r>
              <a:rPr lang="en-US" sz="2400" b="1" dirty="0">
                <a:latin typeface="Arial" panose="020B0604020202020204" pitchFamily="34" charset="0"/>
                <a:ea typeface="Tahoma" panose="020B0604030504040204" pitchFamily="34" charset="0"/>
                <a:cs typeface="Arial" panose="020B0604020202020204" pitchFamily="34" charset="0"/>
              </a:rPr>
              <a:t>’}</a:t>
            </a:r>
          </a:p>
        </p:txBody>
      </p:sp>
      <p:sp>
        <p:nvSpPr>
          <p:cNvPr id="20" name="TextBox 19" descr=" 13">
            <a:extLst>
              <a:ext uri="{FF2B5EF4-FFF2-40B4-BE49-F238E27FC236}">
                <a16:creationId xmlns:a16="http://schemas.microsoft.com/office/drawing/2014/main" id="{C9A25625-D33E-4CB0-83C9-466E696F833B}"/>
              </a:ext>
            </a:extLst>
          </p:cNvPr>
          <p:cNvSpPr txBox="1"/>
          <p:nvPr/>
        </p:nvSpPr>
        <p:spPr>
          <a:xfrm>
            <a:off x="5952197" y="1450272"/>
            <a:ext cx="851515" cy="461665"/>
          </a:xfrm>
          <a:prstGeom prst="rect">
            <a:avLst/>
          </a:prstGeom>
          <a:noFill/>
        </p:spPr>
        <p:txBody>
          <a:bodyPr wrap="none" rtlCol="0">
            <a:spAutoFit/>
          </a:bodyPr>
          <a:lstStyle/>
          <a:p>
            <a:r>
              <a:rPr lang="en-US" sz="2400" b="1" dirty="0">
                <a:latin typeface="Arial" panose="020B0604020202020204" pitchFamily="34" charset="0"/>
                <a:ea typeface="Tahoma" panose="020B0604030504040204" pitchFamily="34" charset="0"/>
                <a:cs typeface="Arial" panose="020B0604020202020204" pitchFamily="34" charset="0"/>
              </a:rPr>
              <a:t>Q(D)</a:t>
            </a:r>
          </a:p>
        </p:txBody>
      </p:sp>
      <p:sp>
        <p:nvSpPr>
          <p:cNvPr id="3" name="Rectangle 2">
            <a:extLst>
              <a:ext uri="{FF2B5EF4-FFF2-40B4-BE49-F238E27FC236}">
                <a16:creationId xmlns:a16="http://schemas.microsoft.com/office/drawing/2014/main" id="{54D030EF-A3B6-42E6-99DD-8E2D7F9D4E52}"/>
              </a:ext>
            </a:extLst>
          </p:cNvPr>
          <p:cNvSpPr/>
          <p:nvPr/>
        </p:nvSpPr>
        <p:spPr>
          <a:xfrm>
            <a:off x="1026160" y="5040906"/>
            <a:ext cx="10385427" cy="592273"/>
          </a:xfrm>
          <a:prstGeom prst="rect">
            <a:avLst/>
          </a:prstGeom>
          <a:solidFill>
            <a:schemeClr val="tx2">
              <a:lumMod val="10000"/>
              <a:lumOff val="9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Resulting citation: {contributor: [‘</a:t>
            </a:r>
            <a:r>
              <a:rPr lang="en-US" sz="2400" b="1" dirty="0">
                <a:solidFill>
                  <a:srgbClr val="C00000"/>
                </a:solidFill>
                <a:latin typeface="Arial" panose="020B0604020202020204" pitchFamily="34" charset="0"/>
                <a:ea typeface="Tahoma" panose="020B0604030504040204" pitchFamily="34" charset="0"/>
                <a:cs typeface="Arial" panose="020B0604020202020204" pitchFamily="34" charset="0"/>
              </a:rPr>
              <a:t>Mark</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sz="2400" b="1" dirty="0">
                <a:solidFill>
                  <a:srgbClr val="00B050"/>
                </a:solidFill>
                <a:latin typeface="Arial" panose="020B0604020202020204" pitchFamily="34" charset="0"/>
                <a:ea typeface="Tahoma" panose="020B0604030504040204" pitchFamily="34" charset="0"/>
                <a:cs typeface="Arial" panose="020B0604020202020204" pitchFamily="34" charset="0"/>
              </a:rPr>
              <a:t>Hay</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chemeClr val="tx2"/>
                </a:solidFill>
                <a:latin typeface="Arial" panose="020B0604020202020204" pitchFamily="34" charset="0"/>
                <a:ea typeface="Tahoma" panose="020B0604030504040204" pitchFamily="34" charset="0"/>
                <a:cs typeface="Arial" panose="020B0604020202020204" pitchFamily="34" charset="0"/>
              </a:rPr>
              <a:t>db_name</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rPr>
              <a:t>IUPHAR</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6EF14EC9-8BE2-4635-AFDB-59C2DC24A437}"/>
              </a:ext>
            </a:extLst>
          </p:cNvPr>
          <p:cNvSpPr/>
          <p:nvPr/>
        </p:nvSpPr>
        <p:spPr>
          <a:xfrm>
            <a:off x="3627120" y="2352132"/>
            <a:ext cx="5649263" cy="400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5ACAD920-2CDD-4D1B-87B7-16A476FEE466}"/>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38</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833906"/>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CFD3E9D5-BAAE-461E-88C2-17B5E4377729}"/>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Alternative-use of citations</a:t>
            </a:r>
          </a:p>
        </p:txBody>
      </p:sp>
      <p:sp>
        <p:nvSpPr>
          <p:cNvPr id="4" name="TextBox 3" descr=" 4">
            <a:extLst>
              <a:ext uri="{FF2B5EF4-FFF2-40B4-BE49-F238E27FC236}">
                <a16:creationId xmlns:a16="http://schemas.microsoft.com/office/drawing/2014/main" id="{432AC599-ABE6-49DD-9E83-32529FDD7073}"/>
              </a:ext>
            </a:extLst>
          </p:cNvPr>
          <p:cNvSpPr txBox="1"/>
          <p:nvPr/>
        </p:nvSpPr>
        <p:spPr>
          <a:xfrm>
            <a:off x="3190483" y="3429000"/>
            <a:ext cx="1159292" cy="461665"/>
          </a:xfrm>
          <a:prstGeom prst="rect">
            <a:avLst/>
          </a:prstGeom>
          <a:noFill/>
        </p:spPr>
        <p:txBody>
          <a:bodyPr wrap="none" rtlCol="0">
            <a:spAutoFit/>
          </a:bodyPr>
          <a:lstStyle/>
          <a:p>
            <a:r>
              <a:rPr lang="en-US" sz="2400" b="1" dirty="0">
                <a:latin typeface="Arial" panose="020B0604020202020204" pitchFamily="34" charset="0"/>
                <a:ea typeface="Tahoma" panose="020B0604030504040204" pitchFamily="34" charset="0"/>
                <a:cs typeface="Arial" panose="020B0604020202020204" pitchFamily="34" charset="0"/>
              </a:rPr>
              <a:t>Family</a:t>
            </a:r>
            <a:endParaRPr 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6" name="Table 5" descr=" 6">
            <a:extLst>
              <a:ext uri="{FF2B5EF4-FFF2-40B4-BE49-F238E27FC236}">
                <a16:creationId xmlns:a16="http://schemas.microsoft.com/office/drawing/2014/main" id="{8FA4201A-870D-4656-A794-C60F8EBCFCB7}"/>
              </a:ext>
            </a:extLst>
          </p:cNvPr>
          <p:cNvGraphicFramePr>
            <a:graphicFrameLocks noGrp="1"/>
          </p:cNvGraphicFramePr>
          <p:nvPr>
            <p:extLst>
              <p:ext uri="{D42A27DB-BD31-4B8C-83A1-F6EECF244321}">
                <p14:modId xmlns:p14="http://schemas.microsoft.com/office/powerpoint/2010/main" val="3160720760"/>
              </p:ext>
            </p:extLst>
          </p:nvPr>
        </p:nvGraphicFramePr>
        <p:xfrm>
          <a:off x="1686098" y="4022797"/>
          <a:ext cx="4521661" cy="1981200"/>
        </p:xfrm>
        <a:graphic>
          <a:graphicData uri="http://schemas.openxmlformats.org/drawingml/2006/table">
            <a:tbl>
              <a:tblPr firstRow="1" bandRow="1">
                <a:tableStyleId>{5C22544A-7EE6-4342-B048-85BDC9FD1C3A}</a:tableStyleId>
              </a:tblPr>
              <a:tblGrid>
                <a:gridCol w="741764">
                  <a:extLst>
                    <a:ext uri="{9D8B030D-6E8A-4147-A177-3AD203B41FA5}">
                      <a16:colId xmlns:a16="http://schemas.microsoft.com/office/drawing/2014/main" val="229530307"/>
                    </a:ext>
                  </a:extLst>
                </a:gridCol>
                <a:gridCol w="1579344">
                  <a:extLst>
                    <a:ext uri="{9D8B030D-6E8A-4147-A177-3AD203B41FA5}">
                      <a16:colId xmlns:a16="http://schemas.microsoft.com/office/drawing/2014/main" val="2147827952"/>
                    </a:ext>
                  </a:extLst>
                </a:gridCol>
                <a:gridCol w="789672">
                  <a:extLst>
                    <a:ext uri="{9D8B030D-6E8A-4147-A177-3AD203B41FA5}">
                      <a16:colId xmlns:a16="http://schemas.microsoft.com/office/drawing/2014/main" val="904800979"/>
                    </a:ext>
                  </a:extLst>
                </a:gridCol>
                <a:gridCol w="1410881">
                  <a:extLst>
                    <a:ext uri="{9D8B030D-6E8A-4147-A177-3AD203B41FA5}">
                      <a16:colId xmlns:a16="http://schemas.microsoft.com/office/drawing/2014/main" val="1484870643"/>
                    </a:ext>
                  </a:extLst>
                </a:gridCol>
              </a:tblGrid>
              <a:tr h="370840">
                <a:tc>
                  <a:txBody>
                    <a:bodyPr/>
                    <a:lstStyle/>
                    <a:p>
                      <a:pPr algn="ctr"/>
                      <a:r>
                        <a:rPr lang="en-US" altLang="zh-CN" sz="2000" b="1" dirty="0">
                          <a:solidFill>
                            <a:schemeClr val="bg1"/>
                          </a:solidFill>
                          <a:latin typeface="Arial" panose="020B0604020202020204" pitchFamily="34" charset="0"/>
                          <a:ea typeface="Tahoma" panose="020B0604030504040204" pitchFamily="34" charset="0"/>
                          <a:cs typeface="Arial" panose="020B0604020202020204" pitchFamily="34" charset="0"/>
                        </a:rPr>
                        <a:t>FID</a:t>
                      </a: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N</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203482">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5-HT</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a:solidFill>
                            <a:srgbClr val="7030A0"/>
                          </a:solidFill>
                          <a:latin typeface="Arial" panose="020B0604020202020204" pitchFamily="34" charset="0"/>
                          <a:ea typeface="Tahoma" panose="020B0604030504040204" pitchFamily="34" charset="0"/>
                          <a:cs typeface="Arial" panose="020B0604020202020204" pitchFamily="34" charset="0"/>
                        </a:rPr>
                        <a:t>V1(1), V3</a:t>
                      </a:r>
                    </a:p>
                  </a:txBody>
                  <a:tcPr/>
                </a:tc>
                <a:extLst>
                  <a:ext uri="{0D108BD9-81ED-4DB2-BD59-A6C34878D82A}">
                    <a16:rowId xmlns:a16="http://schemas.microsoft.com/office/drawing/2014/main" val="1123795564"/>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muscarinic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vgic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V1(2), V3</a:t>
                      </a:r>
                    </a:p>
                  </a:txBody>
                  <a:tcPr/>
                </a:tc>
                <a:extLst>
                  <a:ext uri="{0D108BD9-81ED-4DB2-BD59-A6C34878D82A}">
                    <a16:rowId xmlns:a16="http://schemas.microsoft.com/office/drawing/2014/main" val="2747960358"/>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Adenosine </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V3</a:t>
                      </a:r>
                    </a:p>
                  </a:txBody>
                  <a:tcPr/>
                </a:tc>
                <a:extLst>
                  <a:ext uri="{0D108BD9-81ED-4DB2-BD59-A6C34878D82A}">
                    <a16:rowId xmlns:a16="http://schemas.microsoft.com/office/drawing/2014/main" val="1640008733"/>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4</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Adreno</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lgic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V3</a:t>
                      </a:r>
                    </a:p>
                  </a:txBody>
                  <a:tcPr/>
                </a:tc>
                <a:extLst>
                  <a:ext uri="{0D108BD9-81ED-4DB2-BD59-A6C34878D82A}">
                    <a16:rowId xmlns:a16="http://schemas.microsoft.com/office/drawing/2014/main" val="1357417447"/>
                  </a:ext>
                </a:extLst>
              </a:tr>
            </a:tbl>
          </a:graphicData>
        </a:graphic>
      </p:graphicFrame>
      <p:sp>
        <p:nvSpPr>
          <p:cNvPr id="7" name="Rectangle: Rounded Corners 6">
            <a:extLst>
              <a:ext uri="{FF2B5EF4-FFF2-40B4-BE49-F238E27FC236}">
                <a16:creationId xmlns:a16="http://schemas.microsoft.com/office/drawing/2014/main" id="{B272A940-CA61-4DB3-9925-E21C921EF323}"/>
              </a:ext>
            </a:extLst>
          </p:cNvPr>
          <p:cNvSpPr/>
          <p:nvPr/>
        </p:nvSpPr>
        <p:spPr>
          <a:xfrm>
            <a:off x="1324864" y="1377696"/>
            <a:ext cx="9794240" cy="1168437"/>
          </a:xfrm>
          <a:prstGeom prst="roundRect">
            <a:avLst/>
          </a:prstGeom>
          <a:solidFill>
            <a:schemeClr val="accent1">
              <a:lumMod val="20000"/>
              <a:lumOff val="80000"/>
            </a:schemeClr>
          </a:solidFill>
          <a:scene3d>
            <a:camera prst="orthographicFront"/>
            <a:lightRig rig="threePt" dir="t"/>
          </a:scene3d>
          <a:sp3d>
            <a:bevelT h="215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chemeClr val="tx2"/>
                </a:solidFill>
                <a:latin typeface="Arial" panose="020B0604020202020204" pitchFamily="34" charset="0"/>
                <a:ea typeface="Tahoma" panose="020B0604030504040204" pitchFamily="34" charset="0"/>
                <a:cs typeface="Arial" panose="020B0604020202020204" pitchFamily="34" charset="0"/>
              </a:rPr>
              <a:t>Views definition:</a:t>
            </a:r>
          </a:p>
          <a:p>
            <a:pPr lvl="0"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λ FID. V1(FID, N, Ty) :- Family(FID, N, Ty), FID &lt;= 2</a:t>
            </a:r>
          </a:p>
          <a:p>
            <a:pPr lvl="0"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V3(FID, N, Ty) :- Family(FID, N, Ty)</a:t>
            </a:r>
            <a:endParaRPr lang="en-US" sz="2000" dirty="0">
              <a:latin typeface="Arial" panose="020B0604020202020204" pitchFamily="34" charset="0"/>
              <a:ea typeface="Tahoma" panose="020B060403050404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3DC775D-D5EA-40F1-A001-96C189E7372A}"/>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39</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790020"/>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Outline</a:t>
            </a:r>
            <a:endParaRPr lang="en-US" b="1" dirty="0">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2018104" y="1849658"/>
            <a:ext cx="9596394" cy="3825892"/>
          </a:xfrm>
        </p:spPr>
        <p:txBody>
          <a:bodyPr>
            <a:normAutofit/>
          </a:bodyPr>
          <a:lstStyle/>
          <a:p>
            <a:r>
              <a:rPr lang="en-US" sz="3200" dirty="0">
                <a:solidFill>
                  <a:srgbClr val="A93023"/>
                </a:solidFill>
                <a:latin typeface="Arial" panose="020B0604020202020204" pitchFamily="34" charset="0"/>
                <a:ea typeface="Tahoma" panose="020B0604030504040204" pitchFamily="34" charset="0"/>
                <a:cs typeface="Arial" panose="020B0604020202020204" pitchFamily="34" charset="0"/>
              </a:rPr>
              <a:t>State of the art in Data Citation</a:t>
            </a:r>
          </a:p>
          <a:p>
            <a:r>
              <a:rPr lang="en-US" sz="3200" dirty="0">
                <a:latin typeface="Arial" panose="020B0604020202020204" pitchFamily="34" charset="0"/>
                <a:ea typeface="Tahoma" panose="020B0604030504040204" pitchFamily="34" charset="0"/>
                <a:cs typeface="Arial" panose="020B0604020202020204" pitchFamily="34" charset="0"/>
              </a:rPr>
              <a:t>Model: Citation views</a:t>
            </a:r>
          </a:p>
          <a:p>
            <a:r>
              <a:rPr lang="en-US" sz="3200" dirty="0">
                <a:latin typeface="Arial" panose="020B0604020202020204" pitchFamily="34" charset="0"/>
                <a:ea typeface="Tahoma" panose="020B0604030504040204" pitchFamily="34" charset="0"/>
                <a:cs typeface="Arial" panose="020B0604020202020204" pitchFamily="34" charset="0"/>
              </a:rPr>
              <a:t>Implementing Citation views</a:t>
            </a:r>
          </a:p>
          <a:p>
            <a:r>
              <a:rPr lang="en-US" sz="3200" dirty="0">
                <a:latin typeface="Arial" panose="020B0604020202020204" pitchFamily="34" charset="0"/>
                <a:ea typeface="Tahoma" panose="020B0604030504040204" pitchFamily="34" charset="0"/>
                <a:cs typeface="Arial" panose="020B0604020202020204" pitchFamily="34" charset="0"/>
              </a:rPr>
              <a:t>Conclusions</a:t>
            </a:r>
          </a:p>
        </p:txBody>
      </p:sp>
      <p:sp>
        <p:nvSpPr>
          <p:cNvPr id="4" name="Slide Number Placeholder 3">
            <a:extLst>
              <a:ext uri="{FF2B5EF4-FFF2-40B4-BE49-F238E27FC236}">
                <a16:creationId xmlns:a16="http://schemas.microsoft.com/office/drawing/2014/main" id="{2E4B3007-0E41-4F93-8C7A-F9D3CAFB8B56}"/>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4</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661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CFD3E9D5-BAAE-461E-88C2-17B5E4377729}"/>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Alternative-use of citations</a:t>
            </a:r>
          </a:p>
        </p:txBody>
      </p:sp>
      <p:graphicFrame>
        <p:nvGraphicFramePr>
          <p:cNvPr id="9" name="Table 8" descr=" 9">
            <a:extLst>
              <a:ext uri="{FF2B5EF4-FFF2-40B4-BE49-F238E27FC236}">
                <a16:creationId xmlns:a16="http://schemas.microsoft.com/office/drawing/2014/main" id="{E49CF107-8EF0-44EC-9174-001921E9FFDF}"/>
              </a:ext>
            </a:extLst>
          </p:cNvPr>
          <p:cNvGraphicFramePr>
            <a:graphicFrameLocks noGrp="1"/>
          </p:cNvGraphicFramePr>
          <p:nvPr>
            <p:extLst>
              <p:ext uri="{D42A27DB-BD31-4B8C-83A1-F6EECF244321}">
                <p14:modId xmlns:p14="http://schemas.microsoft.com/office/powerpoint/2010/main" val="4227614081"/>
              </p:ext>
            </p:extLst>
          </p:nvPr>
        </p:nvGraphicFramePr>
        <p:xfrm>
          <a:off x="6846194" y="4241521"/>
          <a:ext cx="2856606" cy="792480"/>
        </p:xfrm>
        <a:graphic>
          <a:graphicData uri="http://schemas.openxmlformats.org/drawingml/2006/table">
            <a:tbl>
              <a:tblPr firstRow="1" bandRow="1">
                <a:tableStyleId>{5C22544A-7EE6-4342-B048-85BDC9FD1C3A}</a:tableStyleId>
              </a:tblPr>
              <a:tblGrid>
                <a:gridCol w="719290">
                  <a:extLst>
                    <a:ext uri="{9D8B030D-6E8A-4147-A177-3AD203B41FA5}">
                      <a16:colId xmlns:a16="http://schemas.microsoft.com/office/drawing/2014/main" val="1632908889"/>
                    </a:ext>
                  </a:extLst>
                </a:gridCol>
                <a:gridCol w="802910">
                  <a:extLst>
                    <a:ext uri="{9D8B030D-6E8A-4147-A177-3AD203B41FA5}">
                      <a16:colId xmlns:a16="http://schemas.microsoft.com/office/drawing/2014/main" val="1085307994"/>
                    </a:ext>
                  </a:extLst>
                </a:gridCol>
                <a:gridCol w="1334406">
                  <a:extLst>
                    <a:ext uri="{9D8B030D-6E8A-4147-A177-3AD203B41FA5}">
                      <a16:colId xmlns:a16="http://schemas.microsoft.com/office/drawing/2014/main" val="676651244"/>
                    </a:ext>
                  </a:extLst>
                </a:gridCol>
              </a:tblGrid>
              <a:tr h="370840">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FID</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Type</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203482">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V1(1), V3</a:t>
                      </a:r>
                    </a:p>
                  </a:txBody>
                  <a:tcPr/>
                </a:tc>
                <a:extLst>
                  <a:ext uri="{0D108BD9-81ED-4DB2-BD59-A6C34878D82A}">
                    <a16:rowId xmlns:a16="http://schemas.microsoft.com/office/drawing/2014/main" val="1123795564"/>
                  </a:ext>
                </a:extLst>
              </a:tr>
            </a:tbl>
          </a:graphicData>
        </a:graphic>
      </p:graphicFrame>
      <p:sp>
        <p:nvSpPr>
          <p:cNvPr id="10" name="TextBox 9" descr=" 13">
            <a:extLst>
              <a:ext uri="{FF2B5EF4-FFF2-40B4-BE49-F238E27FC236}">
                <a16:creationId xmlns:a16="http://schemas.microsoft.com/office/drawing/2014/main" id="{20594F2F-AAD1-4EB0-B291-EB133CB2BA9C}"/>
              </a:ext>
            </a:extLst>
          </p:cNvPr>
          <p:cNvSpPr txBox="1"/>
          <p:nvPr/>
        </p:nvSpPr>
        <p:spPr>
          <a:xfrm>
            <a:off x="7709495" y="3659832"/>
            <a:ext cx="936475" cy="461665"/>
          </a:xfrm>
          <a:prstGeom prst="rect">
            <a:avLst/>
          </a:prstGeom>
          <a:noFill/>
        </p:spPr>
        <p:txBody>
          <a:bodyPr wrap="none" rtlCol="0">
            <a:spAutoFit/>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Q’(D)</a:t>
            </a:r>
          </a:p>
        </p:txBody>
      </p:sp>
      <p:sp>
        <p:nvSpPr>
          <p:cNvPr id="3" name="Slide Number Placeholder 2">
            <a:extLst>
              <a:ext uri="{FF2B5EF4-FFF2-40B4-BE49-F238E27FC236}">
                <a16:creationId xmlns:a16="http://schemas.microsoft.com/office/drawing/2014/main" id="{F2317BB2-9A0B-4832-8BA8-A57BAA936FF0}"/>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40</a:t>
            </a:fld>
            <a:endParaRPr lang="en-GB"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43A4ABEB-6D35-408E-9196-6961738C91AB}"/>
              </a:ext>
            </a:extLst>
          </p:cNvPr>
          <p:cNvSpPr/>
          <p:nvPr/>
        </p:nvSpPr>
        <p:spPr>
          <a:xfrm>
            <a:off x="1324864" y="1377696"/>
            <a:ext cx="9794240" cy="1168437"/>
          </a:xfrm>
          <a:prstGeom prst="roundRect">
            <a:avLst/>
          </a:prstGeom>
          <a:solidFill>
            <a:schemeClr val="accent1">
              <a:lumMod val="20000"/>
              <a:lumOff val="80000"/>
            </a:schemeClr>
          </a:solidFill>
          <a:scene3d>
            <a:camera prst="orthographicFront"/>
            <a:lightRig rig="threePt" dir="t"/>
          </a:scene3d>
          <a:sp3d>
            <a:bevelT h="215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chemeClr val="tx2"/>
                </a:solidFill>
                <a:latin typeface="Arial" panose="020B0604020202020204" pitchFamily="34" charset="0"/>
                <a:ea typeface="Tahoma" panose="020B0604030504040204" pitchFamily="34" charset="0"/>
                <a:cs typeface="Arial" panose="020B0604020202020204" pitchFamily="34" charset="0"/>
              </a:rPr>
              <a:t>Views definition:</a:t>
            </a:r>
          </a:p>
          <a:p>
            <a:pPr lvl="0"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λ FID. V1(FID, N, Ty) :- Family(FID, N, Ty), FID &lt;= 2</a:t>
            </a:r>
          </a:p>
          <a:p>
            <a:pPr lvl="0"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V3(FID, N, Ty) :- Family(FID, N, Ty)</a:t>
            </a:r>
            <a:endParaRPr lang="en-US" sz="2000"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13" name="Diagram 12">
            <a:extLst>
              <a:ext uri="{FF2B5EF4-FFF2-40B4-BE49-F238E27FC236}">
                <a16:creationId xmlns:a16="http://schemas.microsoft.com/office/drawing/2014/main" id="{D56D1D9F-0E07-4631-8F0A-B26E568C6DFB}"/>
              </a:ext>
            </a:extLst>
          </p:cNvPr>
          <p:cNvGraphicFramePr/>
          <p:nvPr>
            <p:extLst>
              <p:ext uri="{D42A27DB-BD31-4B8C-83A1-F6EECF244321}">
                <p14:modId xmlns:p14="http://schemas.microsoft.com/office/powerpoint/2010/main" val="849100279"/>
              </p:ext>
            </p:extLst>
          </p:nvPr>
        </p:nvGraphicFramePr>
        <p:xfrm>
          <a:off x="1324864" y="2546134"/>
          <a:ext cx="9794240" cy="882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descr=" 4">
            <a:extLst>
              <a:ext uri="{FF2B5EF4-FFF2-40B4-BE49-F238E27FC236}">
                <a16:creationId xmlns:a16="http://schemas.microsoft.com/office/drawing/2014/main" id="{8EEDC838-8471-4BDB-BC40-3A52E448530B}"/>
              </a:ext>
            </a:extLst>
          </p:cNvPr>
          <p:cNvSpPr txBox="1"/>
          <p:nvPr/>
        </p:nvSpPr>
        <p:spPr>
          <a:xfrm>
            <a:off x="3190483" y="3429000"/>
            <a:ext cx="1159292" cy="461665"/>
          </a:xfrm>
          <a:prstGeom prst="rect">
            <a:avLst/>
          </a:prstGeom>
          <a:noFill/>
        </p:spPr>
        <p:txBody>
          <a:bodyPr wrap="none" rtlCol="0">
            <a:spAutoFit/>
          </a:bodyPr>
          <a:lstStyle/>
          <a:p>
            <a:r>
              <a:rPr lang="en-US" sz="2400" b="1" dirty="0">
                <a:latin typeface="Arial" panose="020B0604020202020204" pitchFamily="34" charset="0"/>
                <a:ea typeface="Tahoma" panose="020B0604030504040204" pitchFamily="34" charset="0"/>
                <a:cs typeface="Arial" panose="020B0604020202020204" pitchFamily="34" charset="0"/>
              </a:rPr>
              <a:t>Family</a:t>
            </a:r>
            <a:endParaRPr 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15" name="Table 14" descr=" 6">
            <a:extLst>
              <a:ext uri="{FF2B5EF4-FFF2-40B4-BE49-F238E27FC236}">
                <a16:creationId xmlns:a16="http://schemas.microsoft.com/office/drawing/2014/main" id="{E84770F2-668B-459B-A592-0E0CB586AA3A}"/>
              </a:ext>
            </a:extLst>
          </p:cNvPr>
          <p:cNvGraphicFramePr>
            <a:graphicFrameLocks noGrp="1"/>
          </p:cNvGraphicFramePr>
          <p:nvPr>
            <p:extLst>
              <p:ext uri="{D42A27DB-BD31-4B8C-83A1-F6EECF244321}">
                <p14:modId xmlns:p14="http://schemas.microsoft.com/office/powerpoint/2010/main" val="1257659964"/>
              </p:ext>
            </p:extLst>
          </p:nvPr>
        </p:nvGraphicFramePr>
        <p:xfrm>
          <a:off x="1686098" y="4022797"/>
          <a:ext cx="4521661" cy="1981200"/>
        </p:xfrm>
        <a:graphic>
          <a:graphicData uri="http://schemas.openxmlformats.org/drawingml/2006/table">
            <a:tbl>
              <a:tblPr firstRow="1" bandRow="1">
                <a:tableStyleId>{5C22544A-7EE6-4342-B048-85BDC9FD1C3A}</a:tableStyleId>
              </a:tblPr>
              <a:tblGrid>
                <a:gridCol w="741764">
                  <a:extLst>
                    <a:ext uri="{9D8B030D-6E8A-4147-A177-3AD203B41FA5}">
                      <a16:colId xmlns:a16="http://schemas.microsoft.com/office/drawing/2014/main" val="229530307"/>
                    </a:ext>
                  </a:extLst>
                </a:gridCol>
                <a:gridCol w="1579344">
                  <a:extLst>
                    <a:ext uri="{9D8B030D-6E8A-4147-A177-3AD203B41FA5}">
                      <a16:colId xmlns:a16="http://schemas.microsoft.com/office/drawing/2014/main" val="2147827952"/>
                    </a:ext>
                  </a:extLst>
                </a:gridCol>
                <a:gridCol w="789672">
                  <a:extLst>
                    <a:ext uri="{9D8B030D-6E8A-4147-A177-3AD203B41FA5}">
                      <a16:colId xmlns:a16="http://schemas.microsoft.com/office/drawing/2014/main" val="904800979"/>
                    </a:ext>
                  </a:extLst>
                </a:gridCol>
                <a:gridCol w="1410881">
                  <a:extLst>
                    <a:ext uri="{9D8B030D-6E8A-4147-A177-3AD203B41FA5}">
                      <a16:colId xmlns:a16="http://schemas.microsoft.com/office/drawing/2014/main" val="1484870643"/>
                    </a:ext>
                  </a:extLst>
                </a:gridCol>
              </a:tblGrid>
              <a:tr h="370840">
                <a:tc>
                  <a:txBody>
                    <a:bodyPr/>
                    <a:lstStyle/>
                    <a:p>
                      <a:pPr algn="ctr"/>
                      <a:r>
                        <a:rPr lang="en-US" altLang="zh-CN" sz="2000" b="1" dirty="0">
                          <a:solidFill>
                            <a:schemeClr val="bg1"/>
                          </a:solidFill>
                          <a:latin typeface="Arial" panose="020B0604020202020204" pitchFamily="34" charset="0"/>
                          <a:ea typeface="Tahoma" panose="020B0604030504040204" pitchFamily="34" charset="0"/>
                          <a:cs typeface="Arial" panose="020B0604020202020204" pitchFamily="34" charset="0"/>
                        </a:rPr>
                        <a:t>FID</a:t>
                      </a: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N</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203482">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5-HT</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a:solidFill>
                            <a:srgbClr val="7030A0"/>
                          </a:solidFill>
                          <a:latin typeface="Arial" panose="020B0604020202020204" pitchFamily="34" charset="0"/>
                          <a:ea typeface="Tahoma" panose="020B0604030504040204" pitchFamily="34" charset="0"/>
                          <a:cs typeface="Arial" panose="020B0604020202020204" pitchFamily="34" charset="0"/>
                        </a:rPr>
                        <a:t>V1(1), V3</a:t>
                      </a:r>
                    </a:p>
                  </a:txBody>
                  <a:tcPr/>
                </a:tc>
                <a:extLst>
                  <a:ext uri="{0D108BD9-81ED-4DB2-BD59-A6C34878D82A}">
                    <a16:rowId xmlns:a16="http://schemas.microsoft.com/office/drawing/2014/main" val="1123795564"/>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muscarinic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vgic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V1(2), V3</a:t>
                      </a:r>
                    </a:p>
                  </a:txBody>
                  <a:tcPr/>
                </a:tc>
                <a:extLst>
                  <a:ext uri="{0D108BD9-81ED-4DB2-BD59-A6C34878D82A}">
                    <a16:rowId xmlns:a16="http://schemas.microsoft.com/office/drawing/2014/main" val="2747960358"/>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Adenosine </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V3</a:t>
                      </a:r>
                    </a:p>
                  </a:txBody>
                  <a:tcPr/>
                </a:tc>
                <a:extLst>
                  <a:ext uri="{0D108BD9-81ED-4DB2-BD59-A6C34878D82A}">
                    <a16:rowId xmlns:a16="http://schemas.microsoft.com/office/drawing/2014/main" val="1640008733"/>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4</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Adreno</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lgic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V3</a:t>
                      </a:r>
                    </a:p>
                  </a:txBody>
                  <a:tcPr/>
                </a:tc>
                <a:extLst>
                  <a:ext uri="{0D108BD9-81ED-4DB2-BD59-A6C34878D82A}">
                    <a16:rowId xmlns:a16="http://schemas.microsoft.com/office/drawing/2014/main" val="1357417447"/>
                  </a:ext>
                </a:extLst>
              </a:tr>
            </a:tbl>
          </a:graphicData>
        </a:graphic>
      </p:graphicFrame>
    </p:spTree>
    <p:extLst>
      <p:ext uri="{BB962C8B-B14F-4D97-AF65-F5344CB8AC3E}">
        <p14:creationId xmlns:p14="http://schemas.microsoft.com/office/powerpoint/2010/main" val="961072430"/>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descr=" 9">
            <a:extLst>
              <a:ext uri="{FF2B5EF4-FFF2-40B4-BE49-F238E27FC236}">
                <a16:creationId xmlns:a16="http://schemas.microsoft.com/office/drawing/2014/main" id="{9DE39EC2-D68E-4C9F-8CF5-4E9E21041992}"/>
              </a:ext>
            </a:extLst>
          </p:cNvPr>
          <p:cNvGraphicFramePr>
            <a:graphicFrameLocks noGrp="1"/>
          </p:cNvGraphicFramePr>
          <p:nvPr>
            <p:extLst>
              <p:ext uri="{D42A27DB-BD31-4B8C-83A1-F6EECF244321}">
                <p14:modId xmlns:p14="http://schemas.microsoft.com/office/powerpoint/2010/main" val="980523837"/>
              </p:ext>
            </p:extLst>
          </p:nvPr>
        </p:nvGraphicFramePr>
        <p:xfrm>
          <a:off x="4564812" y="1941992"/>
          <a:ext cx="3136468" cy="792480"/>
        </p:xfrm>
        <a:graphic>
          <a:graphicData uri="http://schemas.openxmlformats.org/drawingml/2006/table">
            <a:tbl>
              <a:tblPr firstRow="1" bandRow="1">
                <a:tableStyleId>{5C22544A-7EE6-4342-B048-85BDC9FD1C3A}</a:tableStyleId>
              </a:tblPr>
              <a:tblGrid>
                <a:gridCol w="789759">
                  <a:extLst>
                    <a:ext uri="{9D8B030D-6E8A-4147-A177-3AD203B41FA5}">
                      <a16:colId xmlns:a16="http://schemas.microsoft.com/office/drawing/2014/main" val="1632908889"/>
                    </a:ext>
                  </a:extLst>
                </a:gridCol>
                <a:gridCol w="881571">
                  <a:extLst>
                    <a:ext uri="{9D8B030D-6E8A-4147-A177-3AD203B41FA5}">
                      <a16:colId xmlns:a16="http://schemas.microsoft.com/office/drawing/2014/main" val="1085307994"/>
                    </a:ext>
                  </a:extLst>
                </a:gridCol>
                <a:gridCol w="1465138">
                  <a:extLst>
                    <a:ext uri="{9D8B030D-6E8A-4147-A177-3AD203B41FA5}">
                      <a16:colId xmlns:a16="http://schemas.microsoft.com/office/drawing/2014/main" val="676651244"/>
                    </a:ext>
                  </a:extLst>
                </a:gridCol>
              </a:tblGrid>
              <a:tr h="370840">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FID</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Type</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203482">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V1(1), V3</a:t>
                      </a:r>
                    </a:p>
                  </a:txBody>
                  <a:tcPr/>
                </a:tc>
                <a:extLst>
                  <a:ext uri="{0D108BD9-81ED-4DB2-BD59-A6C34878D82A}">
                    <a16:rowId xmlns:a16="http://schemas.microsoft.com/office/drawing/2014/main" val="1123795564"/>
                  </a:ext>
                </a:extLst>
              </a:tr>
            </a:tbl>
          </a:graphicData>
        </a:graphic>
      </p:graphicFrame>
      <p:sp>
        <p:nvSpPr>
          <p:cNvPr id="2" name="Title 1" descr=" 2">
            <a:extLst>
              <a:ext uri="{FF2B5EF4-FFF2-40B4-BE49-F238E27FC236}">
                <a16:creationId xmlns:a16="http://schemas.microsoft.com/office/drawing/2014/main" id="{CFD3E9D5-BAAE-461E-88C2-17B5E4377729}"/>
              </a:ext>
            </a:extLst>
          </p:cNvPr>
          <p:cNvSpPr>
            <a:spLocks noGrp="1"/>
          </p:cNvSpPr>
          <p:nvPr>
            <p:ph type="title"/>
          </p:nvPr>
        </p:nvSpPr>
        <p:spPr>
          <a:xfrm>
            <a:off x="1484314" y="191686"/>
            <a:ext cx="10018713" cy="1307706"/>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Alternative-use of citations</a:t>
            </a:r>
          </a:p>
        </p:txBody>
      </p:sp>
      <p:sp>
        <p:nvSpPr>
          <p:cNvPr id="11" name="Rectangle 10" descr=" 12">
            <a:extLst>
              <a:ext uri="{FF2B5EF4-FFF2-40B4-BE49-F238E27FC236}">
                <a16:creationId xmlns:a16="http://schemas.microsoft.com/office/drawing/2014/main" id="{5619A794-744B-49B4-A2CD-E7F60B7A0A7D}"/>
              </a:ext>
            </a:extLst>
          </p:cNvPr>
          <p:cNvSpPr/>
          <p:nvPr/>
        </p:nvSpPr>
        <p:spPr>
          <a:xfrm>
            <a:off x="1828800" y="3210066"/>
            <a:ext cx="9286240" cy="1200329"/>
          </a:xfrm>
          <a:prstGeom prst="rect">
            <a:avLst/>
          </a:prstGeom>
        </p:spPr>
        <p:txBody>
          <a:bodyPr wrap="square">
            <a:spAutoFit/>
          </a:bodyPr>
          <a:lstStyle/>
          <a:p>
            <a:r>
              <a:rPr lang="en-US" sz="2400" b="1" dirty="0">
                <a:latin typeface="Arial" panose="020B0604020202020204" pitchFamily="34" charset="0"/>
                <a:ea typeface="Tahoma" panose="020B0604030504040204" pitchFamily="34" charset="0"/>
                <a:cs typeface="Arial" panose="020B0604020202020204" pitchFamily="34" charset="0"/>
              </a:rPr>
              <a:t>Alternative use of citations (</a:t>
            </a:r>
            <a:r>
              <a:rPr lang="en-US" sz="2400" b="1" dirty="0">
                <a:solidFill>
                  <a:srgbClr val="FF0000"/>
                </a:solidFill>
                <a:latin typeface="Arial" panose="020B0604020202020204" pitchFamily="34" charset="0"/>
                <a:ea typeface="Tahoma" panose="020B0604030504040204" pitchFamily="34" charset="0"/>
                <a:cs typeface="Arial" panose="020B0604020202020204" pitchFamily="34" charset="0"/>
              </a:rPr>
              <a:t>Union</a:t>
            </a:r>
            <a:r>
              <a:rPr lang="en-US" sz="2400" b="1" dirty="0">
                <a:latin typeface="Arial" panose="020B0604020202020204" pitchFamily="34" charset="0"/>
                <a:ea typeface="Tahoma" panose="020B0604030504040204" pitchFamily="34" charset="0"/>
                <a:cs typeface="Arial" panose="020B0604020202020204" pitchFamily="34" charset="0"/>
              </a:rPr>
              <a:t>):</a:t>
            </a:r>
          </a:p>
          <a:p>
            <a:r>
              <a:rPr lang="en-US" sz="2400" b="1" dirty="0">
                <a:latin typeface="Arial" panose="020B0604020202020204" pitchFamily="34" charset="0"/>
                <a:ea typeface="Tahoma" panose="020B0604030504040204" pitchFamily="34" charset="0"/>
                <a:cs typeface="Arial" panose="020B0604020202020204" pitchFamily="34" charset="0"/>
              </a:rPr>
              <a:t>Citation for </a:t>
            </a:r>
            <a:r>
              <a:rPr lang="en-US" sz="2400" b="1" dirty="0">
                <a:solidFill>
                  <a:srgbClr val="7030A0"/>
                </a:solidFill>
                <a:latin typeface="Arial" panose="020B0604020202020204" pitchFamily="34" charset="0"/>
                <a:ea typeface="Tahoma" panose="020B0604030504040204" pitchFamily="34" charset="0"/>
                <a:cs typeface="Arial" panose="020B0604020202020204" pitchFamily="34" charset="0"/>
              </a:rPr>
              <a:t>V1(1)</a:t>
            </a:r>
            <a:r>
              <a:rPr lang="en-US" sz="2400" b="1" dirty="0">
                <a:latin typeface="Arial" panose="020B0604020202020204" pitchFamily="34" charset="0"/>
                <a:ea typeface="Tahoma" panose="020B0604030504040204" pitchFamily="34" charset="0"/>
                <a:cs typeface="Arial" panose="020B0604020202020204" pitchFamily="34" charset="0"/>
              </a:rPr>
              <a:t>: {contributor: [‘</a:t>
            </a:r>
            <a:r>
              <a:rPr lang="en-US" sz="2400" b="1" dirty="0">
                <a:solidFill>
                  <a:srgbClr val="00B050"/>
                </a:solidFill>
                <a:latin typeface="Arial" panose="020B0604020202020204" pitchFamily="34" charset="0"/>
                <a:ea typeface="Tahoma" panose="020B0604030504040204" pitchFamily="34" charset="0"/>
                <a:cs typeface="Arial" panose="020B0604020202020204" pitchFamily="34" charset="0"/>
              </a:rPr>
              <a:t>Mark</a:t>
            </a:r>
            <a:r>
              <a:rPr lang="en-US" sz="2400" b="1" dirty="0">
                <a:latin typeface="Arial" panose="020B0604020202020204" pitchFamily="34" charset="0"/>
                <a:ea typeface="Tahoma" panose="020B0604030504040204" pitchFamily="34" charset="0"/>
                <a:cs typeface="Arial" panose="020B0604020202020204" pitchFamily="34" charset="0"/>
              </a:rPr>
              <a:t>’], </a:t>
            </a:r>
            <a:r>
              <a:rPr lang="en-US" sz="2400" b="1" dirty="0" err="1">
                <a:latin typeface="Arial" panose="020B0604020202020204" pitchFamily="34" charset="0"/>
                <a:ea typeface="Tahoma" panose="020B0604030504040204" pitchFamily="34" charset="0"/>
                <a:cs typeface="Arial" panose="020B0604020202020204" pitchFamily="34" charset="0"/>
              </a:rPr>
              <a:t>db_name</a:t>
            </a:r>
            <a:r>
              <a:rPr lang="en-US" sz="2400" b="1" dirty="0">
                <a:latin typeface="Arial" panose="020B0604020202020204" pitchFamily="34" charset="0"/>
                <a:ea typeface="Tahoma" panose="020B0604030504040204" pitchFamily="34" charset="0"/>
                <a:cs typeface="Arial" panose="020B0604020202020204" pitchFamily="34" charset="0"/>
              </a:rPr>
              <a:t>: ‘</a:t>
            </a:r>
            <a:r>
              <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rPr>
              <a:t>IUPHAR</a:t>
            </a:r>
            <a:r>
              <a:rPr lang="en-US" sz="2400" b="1" dirty="0">
                <a:latin typeface="Arial" panose="020B0604020202020204" pitchFamily="34" charset="0"/>
                <a:ea typeface="Tahoma" panose="020B0604030504040204" pitchFamily="34" charset="0"/>
                <a:cs typeface="Arial" panose="020B0604020202020204" pitchFamily="34" charset="0"/>
              </a:rPr>
              <a:t>’}</a:t>
            </a:r>
          </a:p>
          <a:p>
            <a:r>
              <a:rPr lang="en-US" sz="2400" b="1" dirty="0">
                <a:latin typeface="Arial" panose="020B0604020202020204" pitchFamily="34" charset="0"/>
                <a:ea typeface="Tahoma" panose="020B0604030504040204" pitchFamily="34" charset="0"/>
                <a:cs typeface="Arial" panose="020B0604020202020204" pitchFamily="34" charset="0"/>
              </a:rPr>
              <a:t>Citation for </a:t>
            </a:r>
            <a:r>
              <a:rPr lang="en-US" sz="2400" b="1" dirty="0">
                <a:solidFill>
                  <a:srgbClr val="7030A0"/>
                </a:solidFill>
                <a:latin typeface="Arial" panose="020B0604020202020204" pitchFamily="34" charset="0"/>
                <a:ea typeface="Tahoma" panose="020B0604030504040204" pitchFamily="34" charset="0"/>
                <a:cs typeface="Arial" panose="020B0604020202020204" pitchFamily="34" charset="0"/>
              </a:rPr>
              <a:t>V3</a:t>
            </a:r>
            <a:r>
              <a:rPr lang="en-US" sz="2400" b="1" dirty="0">
                <a:latin typeface="Arial" panose="020B0604020202020204" pitchFamily="34" charset="0"/>
                <a:ea typeface="Tahoma" panose="020B0604030504040204" pitchFamily="34" charset="0"/>
                <a:cs typeface="Arial" panose="020B0604020202020204" pitchFamily="34" charset="0"/>
              </a:rPr>
              <a:t>: {contributor: [‘</a:t>
            </a:r>
            <a:r>
              <a:rPr lang="en-US" sz="2400" b="1" dirty="0">
                <a:solidFill>
                  <a:srgbClr val="C00000"/>
                </a:solidFill>
                <a:latin typeface="Arial" panose="020B0604020202020204" pitchFamily="34" charset="0"/>
                <a:ea typeface="Tahoma" panose="020B0604030504040204" pitchFamily="34" charset="0"/>
                <a:cs typeface="Arial" panose="020B0604020202020204" pitchFamily="34" charset="0"/>
              </a:rPr>
              <a:t>Andrew</a:t>
            </a:r>
            <a:r>
              <a:rPr lang="en-US" sz="2400" b="1" dirty="0">
                <a:latin typeface="Arial" panose="020B0604020202020204" pitchFamily="34" charset="0"/>
                <a:ea typeface="Tahoma" panose="020B0604030504040204" pitchFamily="34" charset="0"/>
                <a:cs typeface="Arial" panose="020B0604020202020204" pitchFamily="34" charset="0"/>
              </a:rPr>
              <a:t>’], </a:t>
            </a:r>
            <a:r>
              <a:rPr lang="en-US" sz="2400" b="1" dirty="0" err="1">
                <a:latin typeface="Arial" panose="020B0604020202020204" pitchFamily="34" charset="0"/>
                <a:ea typeface="Tahoma" panose="020B0604030504040204" pitchFamily="34" charset="0"/>
                <a:cs typeface="Arial" panose="020B0604020202020204" pitchFamily="34" charset="0"/>
              </a:rPr>
              <a:t>db_name</a:t>
            </a:r>
            <a:r>
              <a:rPr lang="en-US" sz="2400" b="1" dirty="0">
                <a:latin typeface="Arial" panose="020B0604020202020204" pitchFamily="34" charset="0"/>
                <a:ea typeface="Tahoma" panose="020B0604030504040204" pitchFamily="34" charset="0"/>
                <a:cs typeface="Arial" panose="020B0604020202020204" pitchFamily="34" charset="0"/>
              </a:rPr>
              <a:t>: ‘</a:t>
            </a:r>
            <a:r>
              <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rPr>
              <a:t>IUPHAR</a:t>
            </a:r>
            <a:r>
              <a:rPr lang="en-US" sz="2400" b="1" dirty="0">
                <a:latin typeface="Arial" panose="020B0604020202020204" pitchFamily="34" charset="0"/>
                <a:ea typeface="Tahoma" panose="020B0604030504040204" pitchFamily="34" charset="0"/>
                <a:cs typeface="Arial" panose="020B0604020202020204" pitchFamily="34" charset="0"/>
              </a:rPr>
              <a:t>’}</a:t>
            </a:r>
          </a:p>
        </p:txBody>
      </p:sp>
      <p:sp>
        <p:nvSpPr>
          <p:cNvPr id="15" name="Rectangle 14">
            <a:extLst>
              <a:ext uri="{FF2B5EF4-FFF2-40B4-BE49-F238E27FC236}">
                <a16:creationId xmlns:a16="http://schemas.microsoft.com/office/drawing/2014/main" id="{287A8D8F-2B96-4732-9AB9-0B0C28AC5EFB}"/>
              </a:ext>
            </a:extLst>
          </p:cNvPr>
          <p:cNvSpPr/>
          <p:nvPr/>
        </p:nvSpPr>
        <p:spPr>
          <a:xfrm>
            <a:off x="4564812" y="2299689"/>
            <a:ext cx="3136468" cy="432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3628C9B-159C-4AE7-AE4E-76555D4E379F}"/>
              </a:ext>
            </a:extLst>
          </p:cNvPr>
          <p:cNvSpPr>
            <a:spLocks noGrp="1"/>
          </p:cNvSpPr>
          <p:nvPr>
            <p:ph type="sldNum" sz="quarter" idx="12"/>
          </p:nvPr>
        </p:nvSpPr>
        <p:spPr>
          <a:xfrm>
            <a:off x="10665534" y="4665192"/>
            <a:ext cx="551167" cy="365125"/>
          </a:xfrm>
        </p:spPr>
        <p:txBody>
          <a:bodyPr/>
          <a:lstStyle/>
          <a:p>
            <a:fld id="{05072F42-4DFA-4725-86F9-7594E4AB4EB5}" type="slidenum">
              <a:rPr lang="en-GB" smtClean="0">
                <a:latin typeface="Arial" panose="020B0604020202020204" pitchFamily="34" charset="0"/>
                <a:cs typeface="Arial" panose="020B0604020202020204" pitchFamily="34" charset="0"/>
              </a:rPr>
              <a:pPr/>
              <a:t>41</a:t>
            </a:fld>
            <a:endParaRPr lang="en-GB">
              <a:latin typeface="Arial" panose="020B0604020202020204" pitchFamily="34" charset="0"/>
              <a:cs typeface="Arial" panose="020B0604020202020204" pitchFamily="34" charset="0"/>
            </a:endParaRPr>
          </a:p>
        </p:txBody>
      </p:sp>
      <p:sp>
        <p:nvSpPr>
          <p:cNvPr id="20" name="TextBox 19" descr=" 13">
            <a:extLst>
              <a:ext uri="{FF2B5EF4-FFF2-40B4-BE49-F238E27FC236}">
                <a16:creationId xmlns:a16="http://schemas.microsoft.com/office/drawing/2014/main" id="{9E095849-10BA-4981-AC85-C1BBC18E7E82}"/>
              </a:ext>
            </a:extLst>
          </p:cNvPr>
          <p:cNvSpPr txBox="1"/>
          <p:nvPr/>
        </p:nvSpPr>
        <p:spPr>
          <a:xfrm>
            <a:off x="5516278" y="1423985"/>
            <a:ext cx="936475" cy="461665"/>
          </a:xfrm>
          <a:prstGeom prst="rect">
            <a:avLst/>
          </a:prstGeom>
          <a:noFill/>
        </p:spPr>
        <p:txBody>
          <a:bodyPr wrap="none" rtlCol="0">
            <a:spAutoFit/>
          </a:bodyPr>
          <a:lstStyle/>
          <a:p>
            <a:pPr algn="ctr"/>
            <a:r>
              <a:rPr lang="en-US" sz="2400" b="1" dirty="0">
                <a:latin typeface="Arial" panose="020B0604020202020204" pitchFamily="34" charset="0"/>
                <a:ea typeface="Tahoma" panose="020B0604030504040204" pitchFamily="34" charset="0"/>
                <a:cs typeface="Arial" panose="020B0604020202020204" pitchFamily="34" charset="0"/>
              </a:rPr>
              <a:t>Q’(D)</a:t>
            </a:r>
          </a:p>
        </p:txBody>
      </p:sp>
      <p:sp>
        <p:nvSpPr>
          <p:cNvPr id="10" name="Rectangle 9">
            <a:extLst>
              <a:ext uri="{FF2B5EF4-FFF2-40B4-BE49-F238E27FC236}">
                <a16:creationId xmlns:a16="http://schemas.microsoft.com/office/drawing/2014/main" id="{5A9C36BA-A202-4DB6-B84C-977F6C1F88A5}"/>
              </a:ext>
            </a:extLst>
          </p:cNvPr>
          <p:cNvSpPr/>
          <p:nvPr/>
        </p:nvSpPr>
        <p:spPr>
          <a:xfrm>
            <a:off x="941386" y="4885989"/>
            <a:ext cx="10385427" cy="883118"/>
          </a:xfrm>
          <a:prstGeom prst="rect">
            <a:avLst/>
          </a:prstGeom>
          <a:solidFill>
            <a:schemeClr val="tx2">
              <a:lumMod val="10000"/>
              <a:lumOff val="9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Resulting citation: {{contributor: [‘</a:t>
            </a:r>
            <a:r>
              <a:rPr lang="en-US" sz="2400" b="1" dirty="0">
                <a:solidFill>
                  <a:srgbClr val="00B050"/>
                </a:solidFill>
                <a:latin typeface="Arial" panose="020B0604020202020204" pitchFamily="34" charset="0"/>
                <a:ea typeface="Tahoma" panose="020B0604030504040204" pitchFamily="34" charset="0"/>
                <a:cs typeface="Arial" panose="020B0604020202020204" pitchFamily="34" charset="0"/>
              </a:rPr>
              <a:t>Mark</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chemeClr val="tx2"/>
                </a:solidFill>
                <a:latin typeface="Arial" panose="020B0604020202020204" pitchFamily="34" charset="0"/>
                <a:ea typeface="Tahoma" panose="020B0604030504040204" pitchFamily="34" charset="0"/>
                <a:cs typeface="Arial" panose="020B0604020202020204" pitchFamily="34" charset="0"/>
              </a:rPr>
              <a:t>db_name</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rPr>
              <a:t>IUPHAR</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 {contributor: [‘</a:t>
            </a:r>
            <a:r>
              <a:rPr lang="en-US" sz="2400" b="1" dirty="0">
                <a:solidFill>
                  <a:srgbClr val="C00000"/>
                </a:solidFill>
                <a:latin typeface="Arial" panose="020B0604020202020204" pitchFamily="34" charset="0"/>
                <a:ea typeface="Tahoma" panose="020B0604030504040204" pitchFamily="34" charset="0"/>
                <a:cs typeface="Arial" panose="020B0604020202020204" pitchFamily="34" charset="0"/>
              </a:rPr>
              <a:t>Andrew</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chemeClr val="tx2"/>
                </a:solidFill>
                <a:latin typeface="Arial" panose="020B0604020202020204" pitchFamily="34" charset="0"/>
                <a:ea typeface="Tahoma" panose="020B0604030504040204" pitchFamily="34" charset="0"/>
                <a:cs typeface="Arial" panose="020B0604020202020204" pitchFamily="34" charset="0"/>
              </a:rPr>
              <a:t>db_name</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rPr>
              <a:t>IUPHAR</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a:t>
            </a:r>
          </a:p>
        </p:txBody>
      </p:sp>
      <p:sp>
        <p:nvSpPr>
          <p:cNvPr id="12" name="Slide Number Placeholder 2">
            <a:extLst>
              <a:ext uri="{FF2B5EF4-FFF2-40B4-BE49-F238E27FC236}">
                <a16:creationId xmlns:a16="http://schemas.microsoft.com/office/drawing/2014/main" id="{6E9255F1-2DD4-46B3-B31E-DDA8DB4E9E0D}"/>
              </a:ext>
            </a:extLst>
          </p:cNvPr>
          <p:cNvSpPr txBox="1">
            <a:spLocks/>
          </p:cNvSpPr>
          <p:nvPr/>
        </p:nvSpPr>
        <p:spPr>
          <a:xfrm>
            <a:off x="10951861" y="6466283"/>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96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072F42-4DFA-4725-86F9-7594E4AB4EB5}" type="slidenum">
              <a:rPr lang="en-GB" smtClean="0">
                <a:latin typeface="Arial" panose="020B0604020202020204" pitchFamily="34" charset="0"/>
                <a:cs typeface="Arial" panose="020B0604020202020204" pitchFamily="34" charset="0"/>
              </a:rPr>
              <a:pPr/>
              <a:t>41</a:t>
            </a:fld>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783569"/>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CFD3E9D5-BAAE-461E-88C2-17B5E4377729}"/>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Aggregated use of citations</a:t>
            </a:r>
          </a:p>
        </p:txBody>
      </p:sp>
      <p:sp>
        <p:nvSpPr>
          <p:cNvPr id="13" name="TextBox 12" descr=" 4">
            <a:extLst>
              <a:ext uri="{FF2B5EF4-FFF2-40B4-BE49-F238E27FC236}">
                <a16:creationId xmlns:a16="http://schemas.microsoft.com/office/drawing/2014/main" id="{2396C8C8-464D-4AED-8368-997FC006A10A}"/>
              </a:ext>
            </a:extLst>
          </p:cNvPr>
          <p:cNvSpPr txBox="1"/>
          <p:nvPr/>
        </p:nvSpPr>
        <p:spPr>
          <a:xfrm>
            <a:off x="2528041" y="3521172"/>
            <a:ext cx="1159292" cy="461665"/>
          </a:xfrm>
          <a:prstGeom prst="rect">
            <a:avLst/>
          </a:prstGeom>
          <a:noFill/>
        </p:spPr>
        <p:txBody>
          <a:bodyPr wrap="none" rtlCol="0">
            <a:spAutoFit/>
          </a:bodyPr>
          <a:lstStyle/>
          <a:p>
            <a:r>
              <a:rPr lang="en-US" sz="2400" b="1" dirty="0">
                <a:latin typeface="Arial" panose="020B0604020202020204" pitchFamily="34" charset="0"/>
                <a:ea typeface="Tahoma" panose="020B0604030504040204" pitchFamily="34" charset="0"/>
                <a:cs typeface="Arial" panose="020B0604020202020204" pitchFamily="34" charset="0"/>
              </a:rPr>
              <a:t>Family</a:t>
            </a:r>
          </a:p>
        </p:txBody>
      </p:sp>
      <p:graphicFrame>
        <p:nvGraphicFramePr>
          <p:cNvPr id="14" name="Table 13" descr=" 6">
            <a:extLst>
              <a:ext uri="{FF2B5EF4-FFF2-40B4-BE49-F238E27FC236}">
                <a16:creationId xmlns:a16="http://schemas.microsoft.com/office/drawing/2014/main" id="{E684234E-4C8E-4EB9-97F8-C90C0E61E9E3}"/>
              </a:ext>
            </a:extLst>
          </p:cNvPr>
          <p:cNvGraphicFramePr>
            <a:graphicFrameLocks noGrp="1"/>
          </p:cNvGraphicFramePr>
          <p:nvPr>
            <p:extLst>
              <p:ext uri="{D42A27DB-BD31-4B8C-83A1-F6EECF244321}">
                <p14:modId xmlns:p14="http://schemas.microsoft.com/office/powerpoint/2010/main" val="774126423"/>
              </p:ext>
            </p:extLst>
          </p:nvPr>
        </p:nvGraphicFramePr>
        <p:xfrm>
          <a:off x="1043934" y="4085220"/>
          <a:ext cx="4127506" cy="1981200"/>
        </p:xfrm>
        <a:graphic>
          <a:graphicData uri="http://schemas.openxmlformats.org/drawingml/2006/table">
            <a:tbl>
              <a:tblPr firstRow="1" bandRow="1">
                <a:tableStyleId>{5C22544A-7EE6-4342-B048-85BDC9FD1C3A}</a:tableStyleId>
              </a:tblPr>
              <a:tblGrid>
                <a:gridCol w="684814">
                  <a:extLst>
                    <a:ext uri="{9D8B030D-6E8A-4147-A177-3AD203B41FA5}">
                      <a16:colId xmlns:a16="http://schemas.microsoft.com/office/drawing/2014/main" val="229530307"/>
                    </a:ext>
                  </a:extLst>
                </a:gridCol>
                <a:gridCol w="1586879">
                  <a:extLst>
                    <a:ext uri="{9D8B030D-6E8A-4147-A177-3AD203B41FA5}">
                      <a16:colId xmlns:a16="http://schemas.microsoft.com/office/drawing/2014/main" val="2147827952"/>
                    </a:ext>
                  </a:extLst>
                </a:gridCol>
                <a:gridCol w="899789">
                  <a:extLst>
                    <a:ext uri="{9D8B030D-6E8A-4147-A177-3AD203B41FA5}">
                      <a16:colId xmlns:a16="http://schemas.microsoft.com/office/drawing/2014/main" val="904800979"/>
                    </a:ext>
                  </a:extLst>
                </a:gridCol>
                <a:gridCol w="956024">
                  <a:extLst>
                    <a:ext uri="{9D8B030D-6E8A-4147-A177-3AD203B41FA5}">
                      <a16:colId xmlns:a16="http://schemas.microsoft.com/office/drawing/2014/main" val="1484870643"/>
                    </a:ext>
                  </a:extLst>
                </a:gridCol>
              </a:tblGrid>
              <a:tr h="370840">
                <a:tc>
                  <a:txBody>
                    <a:bodyPr/>
                    <a:lstStyle/>
                    <a:p>
                      <a:pPr algn="ctr"/>
                      <a:r>
                        <a:rPr lang="en-US" altLang="zh-CN" sz="2000" b="1" dirty="0">
                          <a:solidFill>
                            <a:schemeClr val="bg1"/>
                          </a:solidFill>
                          <a:latin typeface="Arial" panose="020B0604020202020204" pitchFamily="34" charset="0"/>
                          <a:ea typeface="Tahoma" panose="020B0604030504040204" pitchFamily="34" charset="0"/>
                          <a:cs typeface="Arial" panose="020B0604020202020204" pitchFamily="34" charset="0"/>
                        </a:rPr>
                        <a:t>FID</a:t>
                      </a: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N</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203482">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5-HT</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a:solidFill>
                            <a:srgbClr val="7030A0"/>
                          </a:solidFill>
                          <a:latin typeface="Arial" panose="020B0604020202020204" pitchFamily="34" charset="0"/>
                          <a:ea typeface="Tahoma" panose="020B0604030504040204" pitchFamily="34" charset="0"/>
                          <a:cs typeface="Arial" panose="020B0604020202020204" pitchFamily="34" charset="0"/>
                        </a:rPr>
                        <a:t>V1(1)</a:t>
                      </a:r>
                    </a:p>
                  </a:txBody>
                  <a:tcPr/>
                </a:tc>
                <a:extLst>
                  <a:ext uri="{0D108BD9-81ED-4DB2-BD59-A6C34878D82A}">
                    <a16:rowId xmlns:a16="http://schemas.microsoft.com/office/drawing/2014/main" val="1123795564"/>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muscarinic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vgic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V1(2)</a:t>
                      </a:r>
                    </a:p>
                  </a:txBody>
                  <a:tcPr/>
                </a:tc>
                <a:extLst>
                  <a:ext uri="{0D108BD9-81ED-4DB2-BD59-A6C34878D82A}">
                    <a16:rowId xmlns:a16="http://schemas.microsoft.com/office/drawing/2014/main" val="2747960358"/>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Adenosine </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40008733"/>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4</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Adreno</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lgic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357417447"/>
                  </a:ext>
                </a:extLst>
              </a:tr>
            </a:tbl>
          </a:graphicData>
        </a:graphic>
      </p:graphicFrame>
      <p:sp>
        <p:nvSpPr>
          <p:cNvPr id="7" name="Rectangle: Rounded Corners 6">
            <a:extLst>
              <a:ext uri="{FF2B5EF4-FFF2-40B4-BE49-F238E27FC236}">
                <a16:creationId xmlns:a16="http://schemas.microsoft.com/office/drawing/2014/main" id="{E4426BE6-319C-4390-8C10-F954392F2F9B}"/>
              </a:ext>
            </a:extLst>
          </p:cNvPr>
          <p:cNvSpPr/>
          <p:nvPr/>
        </p:nvSpPr>
        <p:spPr>
          <a:xfrm>
            <a:off x="1324864" y="1377696"/>
            <a:ext cx="9794240" cy="1168437"/>
          </a:xfrm>
          <a:prstGeom prst="roundRect">
            <a:avLst/>
          </a:prstGeom>
          <a:solidFill>
            <a:schemeClr val="accent1">
              <a:lumMod val="20000"/>
              <a:lumOff val="80000"/>
            </a:schemeClr>
          </a:solidFill>
          <a:scene3d>
            <a:camera prst="orthographicFront"/>
            <a:lightRig rig="threePt" dir="t"/>
          </a:scene3d>
          <a:sp3d>
            <a:bevelT h="215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chemeClr val="tx2"/>
                </a:solidFill>
                <a:latin typeface="Arial" panose="020B0604020202020204" pitchFamily="34" charset="0"/>
                <a:ea typeface="Tahoma" panose="020B0604030504040204" pitchFamily="34" charset="0"/>
                <a:cs typeface="Arial" panose="020B0604020202020204" pitchFamily="34" charset="0"/>
              </a:rPr>
              <a:t>Views definition:</a:t>
            </a:r>
          </a:p>
          <a:p>
            <a:pPr lvl="0"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λ FID. V1(FID, N, Ty) :- Family(FID, N, Ty), FID &lt;= 2</a:t>
            </a:r>
          </a:p>
        </p:txBody>
      </p:sp>
      <p:sp>
        <p:nvSpPr>
          <p:cNvPr id="3" name="Slide Number Placeholder 2">
            <a:extLst>
              <a:ext uri="{FF2B5EF4-FFF2-40B4-BE49-F238E27FC236}">
                <a16:creationId xmlns:a16="http://schemas.microsoft.com/office/drawing/2014/main" id="{3CC167A6-E513-48B1-98E5-8321CD5F36A2}"/>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42</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505319"/>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CFD3E9D5-BAAE-461E-88C2-17B5E4377729}"/>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Aggregated use of citations</a:t>
            </a:r>
          </a:p>
        </p:txBody>
      </p:sp>
      <p:graphicFrame>
        <p:nvGraphicFramePr>
          <p:cNvPr id="7" name="Table 6" descr=" 9">
            <a:extLst>
              <a:ext uri="{FF2B5EF4-FFF2-40B4-BE49-F238E27FC236}">
                <a16:creationId xmlns:a16="http://schemas.microsoft.com/office/drawing/2014/main" id="{3DE5A982-80DA-4883-AC67-40FA210784FF}"/>
              </a:ext>
            </a:extLst>
          </p:cNvPr>
          <p:cNvGraphicFramePr>
            <a:graphicFrameLocks noGrp="1"/>
          </p:cNvGraphicFramePr>
          <p:nvPr>
            <p:extLst>
              <p:ext uri="{D42A27DB-BD31-4B8C-83A1-F6EECF244321}">
                <p14:modId xmlns:p14="http://schemas.microsoft.com/office/powerpoint/2010/main" val="485443246"/>
              </p:ext>
            </p:extLst>
          </p:nvPr>
        </p:nvGraphicFramePr>
        <p:xfrm>
          <a:off x="5873095" y="4071116"/>
          <a:ext cx="2580024" cy="1584960"/>
        </p:xfrm>
        <a:graphic>
          <a:graphicData uri="http://schemas.openxmlformats.org/drawingml/2006/table">
            <a:tbl>
              <a:tblPr firstRow="1" bandRow="1">
                <a:tableStyleId>{5C22544A-7EE6-4342-B048-85BDC9FD1C3A}</a:tableStyleId>
              </a:tblPr>
              <a:tblGrid>
                <a:gridCol w="834640">
                  <a:extLst>
                    <a:ext uri="{9D8B030D-6E8A-4147-A177-3AD203B41FA5}">
                      <a16:colId xmlns:a16="http://schemas.microsoft.com/office/drawing/2014/main" val="1632908889"/>
                    </a:ext>
                  </a:extLst>
                </a:gridCol>
                <a:gridCol w="868159">
                  <a:extLst>
                    <a:ext uri="{9D8B030D-6E8A-4147-A177-3AD203B41FA5}">
                      <a16:colId xmlns:a16="http://schemas.microsoft.com/office/drawing/2014/main" val="1085307994"/>
                    </a:ext>
                  </a:extLst>
                </a:gridCol>
                <a:gridCol w="877225">
                  <a:extLst>
                    <a:ext uri="{9D8B030D-6E8A-4147-A177-3AD203B41FA5}">
                      <a16:colId xmlns:a16="http://schemas.microsoft.com/office/drawing/2014/main" val="676651244"/>
                    </a:ext>
                  </a:extLst>
                </a:gridCol>
              </a:tblGrid>
              <a:tr h="370840">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FID1</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Type</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36576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V1(1)</a:t>
                      </a:r>
                    </a:p>
                  </a:txBody>
                  <a:tcPr/>
                </a:tc>
                <a:extLst>
                  <a:ext uri="{0D108BD9-81ED-4DB2-BD59-A6C34878D82A}">
                    <a16:rowId xmlns:a16="http://schemas.microsoft.com/office/drawing/2014/main" val="1123795564"/>
                  </a:ext>
                </a:extLst>
              </a:tr>
              <a:tr h="36576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vgic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V1(2)</a:t>
                      </a:r>
                    </a:p>
                  </a:txBody>
                  <a:tcPr/>
                </a:tc>
                <a:extLst>
                  <a:ext uri="{0D108BD9-81ED-4DB2-BD59-A6C34878D82A}">
                    <a16:rowId xmlns:a16="http://schemas.microsoft.com/office/drawing/2014/main" val="1950750703"/>
                  </a:ext>
                </a:extLst>
              </a:tr>
              <a:tr h="36576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endParaRPr lang="en-US" sz="2000" b="1" i="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383854786"/>
                  </a:ext>
                </a:extLst>
              </a:tr>
            </a:tbl>
          </a:graphicData>
        </a:graphic>
      </p:graphicFrame>
      <p:sp>
        <p:nvSpPr>
          <p:cNvPr id="9" name="TextBox 8" descr=" 13">
            <a:extLst>
              <a:ext uri="{FF2B5EF4-FFF2-40B4-BE49-F238E27FC236}">
                <a16:creationId xmlns:a16="http://schemas.microsoft.com/office/drawing/2014/main" id="{BFEF580C-7735-4767-911D-100A8CA9AB20}"/>
              </a:ext>
            </a:extLst>
          </p:cNvPr>
          <p:cNvSpPr txBox="1"/>
          <p:nvPr/>
        </p:nvSpPr>
        <p:spPr>
          <a:xfrm>
            <a:off x="6574238" y="3584634"/>
            <a:ext cx="1010020" cy="461665"/>
          </a:xfrm>
          <a:prstGeom prst="rect">
            <a:avLst/>
          </a:prstGeom>
          <a:noFill/>
        </p:spPr>
        <p:txBody>
          <a:bodyPr wrap="none" rtlCol="0">
            <a:spAutoFit/>
          </a:bodyPr>
          <a:lstStyle/>
          <a:p>
            <a:r>
              <a:rPr lang="en-US" sz="2400" b="1" dirty="0">
                <a:latin typeface="Arial" panose="020B0604020202020204" pitchFamily="34" charset="0"/>
                <a:ea typeface="Tahoma" panose="020B0604030504040204" pitchFamily="34" charset="0"/>
                <a:cs typeface="Arial" panose="020B0604020202020204" pitchFamily="34" charset="0"/>
              </a:rPr>
              <a:t>Q’’(D)</a:t>
            </a:r>
          </a:p>
        </p:txBody>
      </p:sp>
      <p:sp>
        <p:nvSpPr>
          <p:cNvPr id="10" name="Rectangle: Rounded Corners 9">
            <a:extLst>
              <a:ext uri="{FF2B5EF4-FFF2-40B4-BE49-F238E27FC236}">
                <a16:creationId xmlns:a16="http://schemas.microsoft.com/office/drawing/2014/main" id="{B8A0226B-E63C-4137-BCFB-870AF466FDDD}"/>
              </a:ext>
            </a:extLst>
          </p:cNvPr>
          <p:cNvSpPr/>
          <p:nvPr/>
        </p:nvSpPr>
        <p:spPr>
          <a:xfrm>
            <a:off x="1324864" y="1377696"/>
            <a:ext cx="9794240" cy="1168437"/>
          </a:xfrm>
          <a:prstGeom prst="roundRect">
            <a:avLst/>
          </a:prstGeom>
          <a:solidFill>
            <a:schemeClr val="accent1">
              <a:lumMod val="20000"/>
              <a:lumOff val="80000"/>
            </a:schemeClr>
          </a:solidFill>
          <a:scene3d>
            <a:camera prst="orthographicFront"/>
            <a:lightRig rig="threePt" dir="t"/>
          </a:scene3d>
          <a:sp3d>
            <a:bevelT h="215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chemeClr val="tx2"/>
                </a:solidFill>
                <a:latin typeface="Arial" panose="020B0604020202020204" pitchFamily="34" charset="0"/>
                <a:ea typeface="Tahoma" panose="020B0604030504040204" pitchFamily="34" charset="0"/>
                <a:cs typeface="Arial" panose="020B0604020202020204" pitchFamily="34" charset="0"/>
              </a:rPr>
              <a:t>Views definition:</a:t>
            </a:r>
          </a:p>
          <a:p>
            <a:pPr lvl="0"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λ FID. V1(FID, N, Ty) :- Family(FID, N, Ty), FID &lt;= 2</a:t>
            </a:r>
          </a:p>
        </p:txBody>
      </p:sp>
      <p:graphicFrame>
        <p:nvGraphicFramePr>
          <p:cNvPr id="13" name="Diagram 12">
            <a:extLst>
              <a:ext uri="{FF2B5EF4-FFF2-40B4-BE49-F238E27FC236}">
                <a16:creationId xmlns:a16="http://schemas.microsoft.com/office/drawing/2014/main" id="{3FBE7BFB-C808-48D9-8CC0-D49247450E86}"/>
              </a:ext>
            </a:extLst>
          </p:cNvPr>
          <p:cNvGraphicFramePr/>
          <p:nvPr>
            <p:extLst>
              <p:ext uri="{D42A27DB-BD31-4B8C-83A1-F6EECF244321}">
                <p14:modId xmlns:p14="http://schemas.microsoft.com/office/powerpoint/2010/main" val="1441907427"/>
              </p:ext>
            </p:extLst>
          </p:nvPr>
        </p:nvGraphicFramePr>
        <p:xfrm>
          <a:off x="1324864" y="2546134"/>
          <a:ext cx="9794240" cy="1024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61CA9BB-0265-4150-AF85-E8D5BFF3C2A5}"/>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43</a:t>
            </a:fld>
            <a:endParaRPr lang="en-GB">
              <a:latin typeface="Arial" panose="020B0604020202020204" pitchFamily="34" charset="0"/>
              <a:cs typeface="Arial" panose="020B0604020202020204" pitchFamily="34" charset="0"/>
            </a:endParaRPr>
          </a:p>
        </p:txBody>
      </p:sp>
      <p:sp>
        <p:nvSpPr>
          <p:cNvPr id="11" name="TextBox 10" descr=" 4">
            <a:extLst>
              <a:ext uri="{FF2B5EF4-FFF2-40B4-BE49-F238E27FC236}">
                <a16:creationId xmlns:a16="http://schemas.microsoft.com/office/drawing/2014/main" id="{EB7F7CF1-BC3A-4634-A31A-ACEB93CCB990}"/>
              </a:ext>
            </a:extLst>
          </p:cNvPr>
          <p:cNvSpPr txBox="1"/>
          <p:nvPr/>
        </p:nvSpPr>
        <p:spPr>
          <a:xfrm>
            <a:off x="2528041" y="3521172"/>
            <a:ext cx="1159292" cy="461665"/>
          </a:xfrm>
          <a:prstGeom prst="rect">
            <a:avLst/>
          </a:prstGeom>
          <a:noFill/>
        </p:spPr>
        <p:txBody>
          <a:bodyPr wrap="none" rtlCol="0">
            <a:spAutoFit/>
          </a:bodyPr>
          <a:lstStyle/>
          <a:p>
            <a:r>
              <a:rPr lang="en-US" sz="2400" b="1" dirty="0">
                <a:latin typeface="Arial" panose="020B0604020202020204" pitchFamily="34" charset="0"/>
                <a:ea typeface="Tahoma" panose="020B0604030504040204" pitchFamily="34" charset="0"/>
                <a:cs typeface="Arial" panose="020B0604020202020204" pitchFamily="34" charset="0"/>
              </a:rPr>
              <a:t>Family</a:t>
            </a:r>
          </a:p>
        </p:txBody>
      </p:sp>
      <p:graphicFrame>
        <p:nvGraphicFramePr>
          <p:cNvPr id="14" name="Table 13" descr=" 6">
            <a:extLst>
              <a:ext uri="{FF2B5EF4-FFF2-40B4-BE49-F238E27FC236}">
                <a16:creationId xmlns:a16="http://schemas.microsoft.com/office/drawing/2014/main" id="{30D8F06D-19E6-433C-9982-6ADE452C3348}"/>
              </a:ext>
            </a:extLst>
          </p:cNvPr>
          <p:cNvGraphicFramePr>
            <a:graphicFrameLocks noGrp="1"/>
          </p:cNvGraphicFramePr>
          <p:nvPr>
            <p:extLst>
              <p:ext uri="{D42A27DB-BD31-4B8C-83A1-F6EECF244321}">
                <p14:modId xmlns:p14="http://schemas.microsoft.com/office/powerpoint/2010/main" val="713949534"/>
              </p:ext>
            </p:extLst>
          </p:nvPr>
        </p:nvGraphicFramePr>
        <p:xfrm>
          <a:off x="1043934" y="4085220"/>
          <a:ext cx="4127506" cy="1981200"/>
        </p:xfrm>
        <a:graphic>
          <a:graphicData uri="http://schemas.openxmlformats.org/drawingml/2006/table">
            <a:tbl>
              <a:tblPr firstRow="1" bandRow="1">
                <a:tableStyleId>{5C22544A-7EE6-4342-B048-85BDC9FD1C3A}</a:tableStyleId>
              </a:tblPr>
              <a:tblGrid>
                <a:gridCol w="684814">
                  <a:extLst>
                    <a:ext uri="{9D8B030D-6E8A-4147-A177-3AD203B41FA5}">
                      <a16:colId xmlns:a16="http://schemas.microsoft.com/office/drawing/2014/main" val="229530307"/>
                    </a:ext>
                  </a:extLst>
                </a:gridCol>
                <a:gridCol w="1586879">
                  <a:extLst>
                    <a:ext uri="{9D8B030D-6E8A-4147-A177-3AD203B41FA5}">
                      <a16:colId xmlns:a16="http://schemas.microsoft.com/office/drawing/2014/main" val="2147827952"/>
                    </a:ext>
                  </a:extLst>
                </a:gridCol>
                <a:gridCol w="899789">
                  <a:extLst>
                    <a:ext uri="{9D8B030D-6E8A-4147-A177-3AD203B41FA5}">
                      <a16:colId xmlns:a16="http://schemas.microsoft.com/office/drawing/2014/main" val="904800979"/>
                    </a:ext>
                  </a:extLst>
                </a:gridCol>
                <a:gridCol w="956024">
                  <a:extLst>
                    <a:ext uri="{9D8B030D-6E8A-4147-A177-3AD203B41FA5}">
                      <a16:colId xmlns:a16="http://schemas.microsoft.com/office/drawing/2014/main" val="1484870643"/>
                    </a:ext>
                  </a:extLst>
                </a:gridCol>
              </a:tblGrid>
              <a:tr h="370840">
                <a:tc>
                  <a:txBody>
                    <a:bodyPr/>
                    <a:lstStyle/>
                    <a:p>
                      <a:pPr algn="ctr"/>
                      <a:r>
                        <a:rPr lang="en-US" altLang="zh-CN" sz="2000" b="1" dirty="0">
                          <a:solidFill>
                            <a:schemeClr val="bg1"/>
                          </a:solidFill>
                          <a:latin typeface="Arial" panose="020B0604020202020204" pitchFamily="34" charset="0"/>
                          <a:ea typeface="Tahoma" panose="020B0604030504040204" pitchFamily="34" charset="0"/>
                          <a:cs typeface="Arial" panose="020B0604020202020204" pitchFamily="34" charset="0"/>
                        </a:rPr>
                        <a:t>FID</a:t>
                      </a: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N</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203482">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5-HT</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a:solidFill>
                            <a:srgbClr val="7030A0"/>
                          </a:solidFill>
                          <a:latin typeface="Arial" panose="020B0604020202020204" pitchFamily="34" charset="0"/>
                          <a:ea typeface="Tahoma" panose="020B0604030504040204" pitchFamily="34" charset="0"/>
                          <a:cs typeface="Arial" panose="020B0604020202020204" pitchFamily="34" charset="0"/>
                        </a:rPr>
                        <a:t>V1(1)</a:t>
                      </a:r>
                    </a:p>
                  </a:txBody>
                  <a:tcPr/>
                </a:tc>
                <a:extLst>
                  <a:ext uri="{0D108BD9-81ED-4DB2-BD59-A6C34878D82A}">
                    <a16:rowId xmlns:a16="http://schemas.microsoft.com/office/drawing/2014/main" val="1123795564"/>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muscarinic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vgic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V1(2)</a:t>
                      </a:r>
                    </a:p>
                  </a:txBody>
                  <a:tcPr/>
                </a:tc>
                <a:extLst>
                  <a:ext uri="{0D108BD9-81ED-4DB2-BD59-A6C34878D82A}">
                    <a16:rowId xmlns:a16="http://schemas.microsoft.com/office/drawing/2014/main" val="2747960358"/>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Adenosine </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40008733"/>
                  </a:ext>
                </a:extLst>
              </a:tr>
              <a:tr h="37084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4</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Adreno</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lgic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357417447"/>
                  </a:ext>
                </a:extLst>
              </a:tr>
            </a:tbl>
          </a:graphicData>
        </a:graphic>
      </p:graphicFrame>
    </p:spTree>
    <p:extLst>
      <p:ext uri="{BB962C8B-B14F-4D97-AF65-F5344CB8AC3E}">
        <p14:creationId xmlns:p14="http://schemas.microsoft.com/office/powerpoint/2010/main" val="439276438"/>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descr=" 9">
            <a:extLst>
              <a:ext uri="{FF2B5EF4-FFF2-40B4-BE49-F238E27FC236}">
                <a16:creationId xmlns:a16="http://schemas.microsoft.com/office/drawing/2014/main" id="{F16912F4-8349-4072-B267-7E720565DA92}"/>
              </a:ext>
            </a:extLst>
          </p:cNvPr>
          <p:cNvGraphicFramePr>
            <a:graphicFrameLocks noGrp="1"/>
          </p:cNvGraphicFramePr>
          <p:nvPr>
            <p:extLst>
              <p:ext uri="{D42A27DB-BD31-4B8C-83A1-F6EECF244321}">
                <p14:modId xmlns:p14="http://schemas.microsoft.com/office/powerpoint/2010/main" val="481446756"/>
              </p:ext>
            </p:extLst>
          </p:nvPr>
        </p:nvGraphicFramePr>
        <p:xfrm>
          <a:off x="4744720" y="1887033"/>
          <a:ext cx="3119120" cy="1584960"/>
        </p:xfrm>
        <a:graphic>
          <a:graphicData uri="http://schemas.openxmlformats.org/drawingml/2006/table">
            <a:tbl>
              <a:tblPr firstRow="1" bandRow="1">
                <a:tableStyleId>{5C22544A-7EE6-4342-B048-85BDC9FD1C3A}</a:tableStyleId>
              </a:tblPr>
              <a:tblGrid>
                <a:gridCol w="1009038">
                  <a:extLst>
                    <a:ext uri="{9D8B030D-6E8A-4147-A177-3AD203B41FA5}">
                      <a16:colId xmlns:a16="http://schemas.microsoft.com/office/drawing/2014/main" val="1632908889"/>
                    </a:ext>
                  </a:extLst>
                </a:gridCol>
                <a:gridCol w="1049561">
                  <a:extLst>
                    <a:ext uri="{9D8B030D-6E8A-4147-A177-3AD203B41FA5}">
                      <a16:colId xmlns:a16="http://schemas.microsoft.com/office/drawing/2014/main" val="1085307994"/>
                    </a:ext>
                  </a:extLst>
                </a:gridCol>
                <a:gridCol w="1060521">
                  <a:extLst>
                    <a:ext uri="{9D8B030D-6E8A-4147-A177-3AD203B41FA5}">
                      <a16:colId xmlns:a16="http://schemas.microsoft.com/office/drawing/2014/main" val="676651244"/>
                    </a:ext>
                  </a:extLst>
                </a:gridCol>
              </a:tblGrid>
              <a:tr h="370840">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FID1</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Type</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36576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V1(1)</a:t>
                      </a:r>
                    </a:p>
                  </a:txBody>
                  <a:tcPr/>
                </a:tc>
                <a:extLst>
                  <a:ext uri="{0D108BD9-81ED-4DB2-BD59-A6C34878D82A}">
                    <a16:rowId xmlns:a16="http://schemas.microsoft.com/office/drawing/2014/main" val="1123795564"/>
                  </a:ext>
                </a:extLst>
              </a:tr>
              <a:tr h="36576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vgic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rgbClr val="7030A0"/>
                          </a:solidFill>
                          <a:latin typeface="Arial" panose="020B0604020202020204" pitchFamily="34" charset="0"/>
                          <a:ea typeface="Tahoma" panose="020B0604030504040204" pitchFamily="34" charset="0"/>
                          <a:cs typeface="Arial" panose="020B0604020202020204" pitchFamily="34" charset="0"/>
                        </a:rPr>
                        <a:t>V1(2)</a:t>
                      </a:r>
                    </a:p>
                  </a:txBody>
                  <a:tcPr/>
                </a:tc>
                <a:extLst>
                  <a:ext uri="{0D108BD9-81ED-4DB2-BD59-A6C34878D82A}">
                    <a16:rowId xmlns:a16="http://schemas.microsoft.com/office/drawing/2014/main" val="1950750703"/>
                  </a:ext>
                </a:extLst>
              </a:tr>
              <a:tr h="365760">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endParaRPr lang="en-US" sz="2000" b="1" i="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383854786"/>
                  </a:ext>
                </a:extLst>
              </a:tr>
            </a:tbl>
          </a:graphicData>
        </a:graphic>
      </p:graphicFrame>
      <p:sp>
        <p:nvSpPr>
          <p:cNvPr id="2" name="Title 1" descr=" 2">
            <a:extLst>
              <a:ext uri="{FF2B5EF4-FFF2-40B4-BE49-F238E27FC236}">
                <a16:creationId xmlns:a16="http://schemas.microsoft.com/office/drawing/2014/main" id="{CFD3E9D5-BAAE-461E-88C2-17B5E4377729}"/>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Aggregated use of citations</a:t>
            </a:r>
          </a:p>
        </p:txBody>
      </p:sp>
      <p:sp>
        <p:nvSpPr>
          <p:cNvPr id="10" name="Rectangle 9" descr=" 12">
            <a:extLst>
              <a:ext uri="{FF2B5EF4-FFF2-40B4-BE49-F238E27FC236}">
                <a16:creationId xmlns:a16="http://schemas.microsoft.com/office/drawing/2014/main" id="{BD726E80-539C-45B5-9F38-8C7EE54661B5}"/>
              </a:ext>
            </a:extLst>
          </p:cNvPr>
          <p:cNvSpPr/>
          <p:nvPr/>
        </p:nvSpPr>
        <p:spPr>
          <a:xfrm>
            <a:off x="1645920" y="3748935"/>
            <a:ext cx="9692639" cy="1200329"/>
          </a:xfrm>
          <a:prstGeom prst="rect">
            <a:avLst/>
          </a:prstGeom>
        </p:spPr>
        <p:txBody>
          <a:bodyPr wrap="square">
            <a:spAutoFit/>
          </a:bodyPr>
          <a:lstStyle/>
          <a:p>
            <a:r>
              <a:rPr lang="en-US" sz="2400" b="1" dirty="0">
                <a:latin typeface="Arial" panose="020B0604020202020204" pitchFamily="34" charset="0"/>
                <a:ea typeface="Tahoma" panose="020B0604030504040204" pitchFamily="34" charset="0"/>
                <a:cs typeface="Arial" panose="020B0604020202020204" pitchFamily="34" charset="0"/>
              </a:rPr>
              <a:t>Aggregated use of citations:</a:t>
            </a:r>
          </a:p>
          <a:p>
            <a:r>
              <a:rPr lang="en-US" sz="2400" b="1" dirty="0">
                <a:latin typeface="Arial" panose="020B0604020202020204" pitchFamily="34" charset="0"/>
                <a:ea typeface="Tahoma" panose="020B0604030504040204" pitchFamily="34" charset="0"/>
                <a:cs typeface="Arial" panose="020B0604020202020204" pitchFamily="34" charset="0"/>
              </a:rPr>
              <a:t>Citation for </a:t>
            </a:r>
            <a:r>
              <a:rPr lang="en-US" sz="2400" b="1" dirty="0">
                <a:solidFill>
                  <a:srgbClr val="7030A0"/>
                </a:solidFill>
                <a:latin typeface="Arial" panose="020B0604020202020204" pitchFamily="34" charset="0"/>
                <a:ea typeface="Tahoma" panose="020B0604030504040204" pitchFamily="34" charset="0"/>
                <a:cs typeface="Arial" panose="020B0604020202020204" pitchFamily="34" charset="0"/>
              </a:rPr>
              <a:t>V1(1)</a:t>
            </a:r>
            <a:r>
              <a:rPr lang="en-US" sz="2400" b="1" dirty="0">
                <a:latin typeface="Arial" panose="020B0604020202020204" pitchFamily="34" charset="0"/>
                <a:ea typeface="Tahoma" panose="020B0604030504040204" pitchFamily="34" charset="0"/>
                <a:cs typeface="Arial" panose="020B0604020202020204" pitchFamily="34" charset="0"/>
              </a:rPr>
              <a:t>: {contributor: [‘</a:t>
            </a:r>
            <a:r>
              <a:rPr lang="en-US" sz="2400" b="1" dirty="0">
                <a:solidFill>
                  <a:srgbClr val="0CB458"/>
                </a:solidFill>
                <a:latin typeface="Arial" panose="020B0604020202020204" pitchFamily="34" charset="0"/>
                <a:ea typeface="Tahoma" panose="020B0604030504040204" pitchFamily="34" charset="0"/>
                <a:cs typeface="Arial" panose="020B0604020202020204" pitchFamily="34" charset="0"/>
              </a:rPr>
              <a:t>Mark</a:t>
            </a:r>
            <a:r>
              <a:rPr lang="en-US" sz="2400" b="1" dirty="0">
                <a:latin typeface="Arial" panose="020B0604020202020204" pitchFamily="34" charset="0"/>
                <a:ea typeface="Tahoma" panose="020B0604030504040204" pitchFamily="34" charset="0"/>
                <a:cs typeface="Arial" panose="020B0604020202020204" pitchFamily="34" charset="0"/>
              </a:rPr>
              <a:t>’], </a:t>
            </a:r>
            <a:r>
              <a:rPr lang="en-US" sz="2400" b="1" dirty="0" err="1">
                <a:latin typeface="Arial" panose="020B0604020202020204" pitchFamily="34" charset="0"/>
                <a:ea typeface="Tahoma" panose="020B0604030504040204" pitchFamily="34" charset="0"/>
                <a:cs typeface="Arial" panose="020B0604020202020204" pitchFamily="34" charset="0"/>
              </a:rPr>
              <a:t>db_name</a:t>
            </a:r>
            <a:r>
              <a:rPr lang="en-US" sz="2400" b="1" dirty="0">
                <a:latin typeface="Arial" panose="020B0604020202020204" pitchFamily="34" charset="0"/>
                <a:ea typeface="Tahoma" panose="020B0604030504040204" pitchFamily="34" charset="0"/>
                <a:cs typeface="Arial" panose="020B0604020202020204" pitchFamily="34" charset="0"/>
              </a:rPr>
              <a:t>: ‘</a:t>
            </a:r>
            <a:r>
              <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rPr>
              <a:t>IUPHAR</a:t>
            </a:r>
            <a:r>
              <a:rPr lang="en-US" sz="2400" b="1" dirty="0">
                <a:latin typeface="Arial" panose="020B0604020202020204" pitchFamily="34" charset="0"/>
                <a:ea typeface="Tahoma" panose="020B0604030504040204" pitchFamily="34" charset="0"/>
                <a:cs typeface="Arial" panose="020B0604020202020204" pitchFamily="34" charset="0"/>
              </a:rPr>
              <a:t>’}</a:t>
            </a:r>
          </a:p>
          <a:p>
            <a:r>
              <a:rPr lang="en-US" sz="2400" b="1" dirty="0">
                <a:latin typeface="Arial" panose="020B0604020202020204" pitchFamily="34" charset="0"/>
                <a:ea typeface="Tahoma" panose="020B0604030504040204" pitchFamily="34" charset="0"/>
                <a:cs typeface="Arial" panose="020B0604020202020204" pitchFamily="34" charset="0"/>
              </a:rPr>
              <a:t>Citation for </a:t>
            </a:r>
            <a:r>
              <a:rPr lang="en-US" sz="2400" b="1" dirty="0">
                <a:solidFill>
                  <a:srgbClr val="7030A0"/>
                </a:solidFill>
                <a:latin typeface="Arial" panose="020B0604020202020204" pitchFamily="34" charset="0"/>
                <a:ea typeface="Tahoma" panose="020B0604030504040204" pitchFamily="34" charset="0"/>
                <a:cs typeface="Arial" panose="020B0604020202020204" pitchFamily="34" charset="0"/>
              </a:rPr>
              <a:t>V1(2)</a:t>
            </a:r>
            <a:r>
              <a:rPr lang="en-US" sz="2400" b="1" dirty="0">
                <a:latin typeface="Arial" panose="020B0604020202020204" pitchFamily="34" charset="0"/>
                <a:ea typeface="Tahoma" panose="020B0604030504040204" pitchFamily="34" charset="0"/>
                <a:cs typeface="Arial" panose="020B0604020202020204" pitchFamily="34" charset="0"/>
              </a:rPr>
              <a:t>: {contributor: [‘</a:t>
            </a:r>
            <a:r>
              <a:rPr lang="en-US" sz="2400" b="1" dirty="0">
                <a:solidFill>
                  <a:srgbClr val="C00000"/>
                </a:solidFill>
                <a:latin typeface="Arial" panose="020B0604020202020204" pitchFamily="34" charset="0"/>
                <a:ea typeface="Tahoma" panose="020B0604030504040204" pitchFamily="34" charset="0"/>
                <a:cs typeface="Arial" panose="020B0604020202020204" pitchFamily="34" charset="0"/>
              </a:rPr>
              <a:t>Robert</a:t>
            </a:r>
            <a:r>
              <a:rPr lang="en-US" sz="2400" b="1" dirty="0">
                <a:latin typeface="Arial" panose="020B0604020202020204" pitchFamily="34" charset="0"/>
                <a:ea typeface="Tahoma" panose="020B0604030504040204" pitchFamily="34" charset="0"/>
                <a:cs typeface="Arial" panose="020B0604020202020204" pitchFamily="34" charset="0"/>
              </a:rPr>
              <a:t>’], </a:t>
            </a:r>
            <a:r>
              <a:rPr lang="en-US" sz="2400" b="1" dirty="0" err="1">
                <a:latin typeface="Arial" panose="020B0604020202020204" pitchFamily="34" charset="0"/>
                <a:ea typeface="Tahoma" panose="020B0604030504040204" pitchFamily="34" charset="0"/>
                <a:cs typeface="Arial" panose="020B0604020202020204" pitchFamily="34" charset="0"/>
              </a:rPr>
              <a:t>db_name</a:t>
            </a:r>
            <a:r>
              <a:rPr lang="en-US" sz="2400" b="1" dirty="0">
                <a:latin typeface="Arial" panose="020B0604020202020204" pitchFamily="34" charset="0"/>
                <a:ea typeface="Tahoma" panose="020B0604030504040204" pitchFamily="34" charset="0"/>
                <a:cs typeface="Arial" panose="020B0604020202020204" pitchFamily="34" charset="0"/>
              </a:rPr>
              <a:t>: ‘</a:t>
            </a:r>
            <a:r>
              <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rPr>
              <a:t>IUPHAR</a:t>
            </a:r>
            <a:r>
              <a:rPr lang="en-US" sz="2400" b="1" dirty="0">
                <a:latin typeface="Arial" panose="020B0604020202020204" pitchFamily="34" charset="0"/>
                <a:ea typeface="Tahoma" panose="020B0604030504040204" pitchFamily="34" charset="0"/>
                <a:cs typeface="Arial" panose="020B0604020202020204" pitchFamily="34" charset="0"/>
              </a:rPr>
              <a:t>’}</a:t>
            </a:r>
          </a:p>
        </p:txBody>
      </p:sp>
      <p:sp>
        <p:nvSpPr>
          <p:cNvPr id="19" name="TextBox 18" descr=" 13">
            <a:extLst>
              <a:ext uri="{FF2B5EF4-FFF2-40B4-BE49-F238E27FC236}">
                <a16:creationId xmlns:a16="http://schemas.microsoft.com/office/drawing/2014/main" id="{C11F6864-E53D-4BC8-954F-82EA9881EA7C}"/>
              </a:ext>
            </a:extLst>
          </p:cNvPr>
          <p:cNvSpPr txBox="1"/>
          <p:nvPr/>
        </p:nvSpPr>
        <p:spPr>
          <a:xfrm>
            <a:off x="5655815" y="1446283"/>
            <a:ext cx="1010020" cy="461665"/>
          </a:xfrm>
          <a:prstGeom prst="rect">
            <a:avLst/>
          </a:prstGeom>
          <a:noFill/>
        </p:spPr>
        <p:txBody>
          <a:bodyPr wrap="none" rtlCol="0">
            <a:spAutoFit/>
          </a:bodyPr>
          <a:lstStyle/>
          <a:p>
            <a:r>
              <a:rPr lang="en-US" sz="2400" b="1" dirty="0">
                <a:latin typeface="Arial" panose="020B0604020202020204" pitchFamily="34" charset="0"/>
                <a:ea typeface="Tahoma" panose="020B0604030504040204" pitchFamily="34" charset="0"/>
                <a:cs typeface="Arial" panose="020B0604020202020204" pitchFamily="34" charset="0"/>
              </a:rPr>
              <a:t>Q’’(D)</a:t>
            </a:r>
          </a:p>
        </p:txBody>
      </p:sp>
      <p:sp>
        <p:nvSpPr>
          <p:cNvPr id="11" name="Rectangle 10">
            <a:extLst>
              <a:ext uri="{FF2B5EF4-FFF2-40B4-BE49-F238E27FC236}">
                <a16:creationId xmlns:a16="http://schemas.microsoft.com/office/drawing/2014/main" id="{2E52357C-D80C-49AA-8933-5E209803D50B}"/>
              </a:ext>
            </a:extLst>
          </p:cNvPr>
          <p:cNvSpPr/>
          <p:nvPr/>
        </p:nvSpPr>
        <p:spPr>
          <a:xfrm>
            <a:off x="741680" y="5088626"/>
            <a:ext cx="11023599" cy="646182"/>
          </a:xfrm>
          <a:prstGeom prst="rect">
            <a:avLst/>
          </a:prstGeom>
          <a:solidFill>
            <a:schemeClr val="tx2">
              <a:lumMod val="10000"/>
              <a:lumOff val="9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Aggregated citation: {{contributor: [‘</a:t>
            </a:r>
            <a:r>
              <a:rPr lang="en-US" sz="2400" b="1" dirty="0">
                <a:solidFill>
                  <a:srgbClr val="0CB458"/>
                </a:solidFill>
                <a:latin typeface="Arial" panose="020B0604020202020204" pitchFamily="34" charset="0"/>
                <a:ea typeface="Tahoma" panose="020B0604030504040204" pitchFamily="34" charset="0"/>
                <a:cs typeface="Arial" panose="020B0604020202020204" pitchFamily="34" charset="0"/>
              </a:rPr>
              <a:t>Mark</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sz="2400" b="1" dirty="0">
                <a:solidFill>
                  <a:srgbClr val="C00000"/>
                </a:solidFill>
                <a:latin typeface="Arial" panose="020B0604020202020204" pitchFamily="34" charset="0"/>
                <a:ea typeface="Tahoma" panose="020B0604030504040204" pitchFamily="34" charset="0"/>
                <a:cs typeface="Arial" panose="020B0604020202020204" pitchFamily="34" charset="0"/>
              </a:rPr>
              <a:t>Robert</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chemeClr val="tx2"/>
                </a:solidFill>
                <a:latin typeface="Arial" panose="020B0604020202020204" pitchFamily="34" charset="0"/>
                <a:ea typeface="Tahoma" panose="020B0604030504040204" pitchFamily="34" charset="0"/>
                <a:cs typeface="Arial" panose="020B0604020202020204" pitchFamily="34" charset="0"/>
              </a:rPr>
              <a:t>db_name</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sz="2400" b="1" dirty="0">
                <a:solidFill>
                  <a:srgbClr val="0070C0"/>
                </a:solidFill>
                <a:latin typeface="Arial" panose="020B0604020202020204" pitchFamily="34" charset="0"/>
                <a:ea typeface="Tahoma" panose="020B0604030504040204" pitchFamily="34" charset="0"/>
                <a:cs typeface="Arial" panose="020B0604020202020204" pitchFamily="34" charset="0"/>
              </a:rPr>
              <a:t>IUPHAR</a:t>
            </a:r>
            <a:r>
              <a:rPr lang="en-US" sz="2400" b="1" dirty="0">
                <a:solidFill>
                  <a:schemeClr val="tx2"/>
                </a:solidFill>
                <a:latin typeface="Arial" panose="020B0604020202020204" pitchFamily="34" charset="0"/>
                <a:ea typeface="Tahoma" panose="020B0604030504040204" pitchFamily="34" charset="0"/>
                <a:cs typeface="Arial" panose="020B0604020202020204" pitchFamily="34" charset="0"/>
              </a:rPr>
              <a:t>’}}</a:t>
            </a:r>
          </a:p>
        </p:txBody>
      </p:sp>
      <p:sp>
        <p:nvSpPr>
          <p:cNvPr id="16" name="Rectangle 15">
            <a:extLst>
              <a:ext uri="{FF2B5EF4-FFF2-40B4-BE49-F238E27FC236}">
                <a16:creationId xmlns:a16="http://schemas.microsoft.com/office/drawing/2014/main" id="{C915D58F-4377-47DF-8113-9DD3E2DCC4B4}"/>
              </a:ext>
            </a:extLst>
          </p:cNvPr>
          <p:cNvSpPr/>
          <p:nvPr/>
        </p:nvSpPr>
        <p:spPr>
          <a:xfrm>
            <a:off x="4744720" y="2295589"/>
            <a:ext cx="3119120" cy="827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94D3369-EB8E-46D6-8066-3449B62FEEF9}"/>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44</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116734"/>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07C868F5-0ECA-414A-B545-503F1657C573}"/>
              </a:ext>
            </a:extLst>
          </p:cNvPr>
          <p:cNvSpPr>
            <a:spLocks noGrp="1"/>
          </p:cNvSpPr>
          <p:nvPr>
            <p:ph type="title"/>
          </p:nvPr>
        </p:nvSpPr>
        <p:spPr>
          <a:xfrm>
            <a:off x="609600" y="691288"/>
            <a:ext cx="10972800" cy="1066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Data Citation Architecture</a:t>
            </a:r>
          </a:p>
        </p:txBody>
      </p:sp>
      <p:sp>
        <p:nvSpPr>
          <p:cNvPr id="3" name="Slide Number Placeholder 2">
            <a:extLst>
              <a:ext uri="{FF2B5EF4-FFF2-40B4-BE49-F238E27FC236}">
                <a16:creationId xmlns:a16="http://schemas.microsoft.com/office/drawing/2014/main" id="{B4C715FC-293C-4D07-B9D4-091A1A088E7E}"/>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45</a:t>
            </a:fld>
            <a:endParaRPr lang="en-GB">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DECDC41-4A72-2F49-BB80-98707ABE1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117" y="1508214"/>
            <a:ext cx="10782300" cy="4978400"/>
          </a:xfrm>
          <a:prstGeom prst="rect">
            <a:avLst/>
          </a:prstGeom>
        </p:spPr>
      </p:pic>
    </p:spTree>
    <p:extLst>
      <p:ext uri="{BB962C8B-B14F-4D97-AF65-F5344CB8AC3E}">
        <p14:creationId xmlns:p14="http://schemas.microsoft.com/office/powerpoint/2010/main" val="446996769"/>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07C868F5-0ECA-414A-B545-503F1657C573}"/>
              </a:ext>
            </a:extLst>
          </p:cNvPr>
          <p:cNvSpPr>
            <a:spLocks noGrp="1"/>
          </p:cNvSpPr>
          <p:nvPr>
            <p:ph type="title"/>
          </p:nvPr>
        </p:nvSpPr>
        <p:spPr>
          <a:xfrm>
            <a:off x="609600" y="691288"/>
            <a:ext cx="10972800" cy="1066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Data Citation Architecture</a:t>
            </a:r>
          </a:p>
        </p:txBody>
      </p:sp>
      <p:sp>
        <p:nvSpPr>
          <p:cNvPr id="3" name="Slide Number Placeholder 2">
            <a:extLst>
              <a:ext uri="{FF2B5EF4-FFF2-40B4-BE49-F238E27FC236}">
                <a16:creationId xmlns:a16="http://schemas.microsoft.com/office/drawing/2014/main" id="{B4C715FC-293C-4D07-B9D4-091A1A088E7E}"/>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46</a:t>
            </a:fld>
            <a:endParaRPr lang="en-GB">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4665BFC-2487-4D4E-90B6-AE0E4C3A7C5A}"/>
              </a:ext>
            </a:extLst>
          </p:cNvPr>
          <p:cNvSpPr/>
          <p:nvPr/>
        </p:nvSpPr>
        <p:spPr>
          <a:xfrm>
            <a:off x="137571" y="3342501"/>
            <a:ext cx="3464560" cy="707886"/>
          </a:xfrm>
          <a:prstGeom prst="rect">
            <a:avLst/>
          </a:prstGeom>
          <a:solidFill>
            <a:srgbClr val="FBFFC5"/>
          </a:solidFill>
          <a:ln>
            <a:solidFill>
              <a:schemeClr val="accent1"/>
            </a:solidFill>
          </a:ln>
        </p:spPr>
        <p:txBody>
          <a:bodyPr wrap="square">
            <a:spAutoFit/>
          </a:bodyPr>
          <a:lstStyle/>
          <a:p>
            <a:r>
              <a:rPr lang="en-US" sz="2000" b="1" dirty="0">
                <a:latin typeface="Arial" panose="020B0604020202020204" pitchFamily="34" charset="0"/>
                <a:ea typeface="Tahoma" panose="020B0604030504040204" pitchFamily="34" charset="0"/>
                <a:cs typeface="Arial" panose="020B0604020202020204" pitchFamily="34" charset="0"/>
              </a:rPr>
              <a:t>λ FID. V1(N, Ty) :- Family(FID, N, Ty), FID &lt;= 2</a:t>
            </a:r>
          </a:p>
        </p:txBody>
      </p:sp>
      <p:pic>
        <p:nvPicPr>
          <p:cNvPr id="8" name="Picture 7">
            <a:extLst>
              <a:ext uri="{FF2B5EF4-FFF2-40B4-BE49-F238E27FC236}">
                <a16:creationId xmlns:a16="http://schemas.microsoft.com/office/drawing/2014/main" id="{3B743EE4-D2D6-F14B-92D0-9A38638FED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117" y="1508214"/>
            <a:ext cx="10782300" cy="4978400"/>
          </a:xfrm>
          <a:prstGeom prst="rect">
            <a:avLst/>
          </a:prstGeom>
        </p:spPr>
      </p:pic>
    </p:spTree>
    <p:extLst>
      <p:ext uri="{BB962C8B-B14F-4D97-AF65-F5344CB8AC3E}">
        <p14:creationId xmlns:p14="http://schemas.microsoft.com/office/powerpoint/2010/main" val="1631072870"/>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07C868F5-0ECA-414A-B545-503F1657C573}"/>
              </a:ext>
            </a:extLst>
          </p:cNvPr>
          <p:cNvSpPr>
            <a:spLocks noGrp="1"/>
          </p:cNvSpPr>
          <p:nvPr>
            <p:ph type="title"/>
          </p:nvPr>
        </p:nvSpPr>
        <p:spPr>
          <a:xfrm>
            <a:off x="609600" y="691288"/>
            <a:ext cx="10972800" cy="1066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Data Citation Architecture</a:t>
            </a:r>
          </a:p>
        </p:txBody>
      </p:sp>
      <p:sp>
        <p:nvSpPr>
          <p:cNvPr id="3" name="Slide Number Placeholder 2">
            <a:extLst>
              <a:ext uri="{FF2B5EF4-FFF2-40B4-BE49-F238E27FC236}">
                <a16:creationId xmlns:a16="http://schemas.microsoft.com/office/drawing/2014/main" id="{B4C715FC-293C-4D07-B9D4-091A1A088E7E}"/>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47</a:t>
            </a:fld>
            <a:endParaRPr lang="en-GB">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7184-7006-F448-887B-23074DE71318}"/>
              </a:ext>
            </a:extLst>
          </p:cNvPr>
          <p:cNvSpPr/>
          <p:nvPr/>
        </p:nvSpPr>
        <p:spPr>
          <a:xfrm>
            <a:off x="137571" y="3342501"/>
            <a:ext cx="3464560" cy="707886"/>
          </a:xfrm>
          <a:prstGeom prst="rect">
            <a:avLst/>
          </a:prstGeom>
          <a:solidFill>
            <a:srgbClr val="FBFFC5"/>
          </a:solidFill>
          <a:ln>
            <a:solidFill>
              <a:schemeClr val="accent1"/>
            </a:solidFill>
          </a:ln>
        </p:spPr>
        <p:txBody>
          <a:bodyPr wrap="square">
            <a:spAutoFit/>
          </a:bodyPr>
          <a:lstStyle/>
          <a:p>
            <a:r>
              <a:rPr lang="en-US" sz="2000" b="1" dirty="0">
                <a:latin typeface="Arial" panose="020B0604020202020204" pitchFamily="34" charset="0"/>
                <a:ea typeface="Tahoma" panose="020B0604030504040204" pitchFamily="34" charset="0"/>
                <a:cs typeface="Arial" panose="020B0604020202020204" pitchFamily="34" charset="0"/>
              </a:rPr>
              <a:t>λ FID. V1(N, Ty) :- Family(FID, N, Ty), FID &lt;= 2</a:t>
            </a:r>
          </a:p>
        </p:txBody>
      </p:sp>
      <p:sp>
        <p:nvSpPr>
          <p:cNvPr id="7" name="Rectangle 6">
            <a:extLst>
              <a:ext uri="{FF2B5EF4-FFF2-40B4-BE49-F238E27FC236}">
                <a16:creationId xmlns:a16="http://schemas.microsoft.com/office/drawing/2014/main" id="{5D75CF2B-854B-034B-AA23-71AB7870CF2A}"/>
              </a:ext>
            </a:extLst>
          </p:cNvPr>
          <p:cNvSpPr/>
          <p:nvPr/>
        </p:nvSpPr>
        <p:spPr>
          <a:xfrm>
            <a:off x="381493" y="5842337"/>
            <a:ext cx="2999108" cy="1015663"/>
          </a:xfrm>
          <a:prstGeom prst="rect">
            <a:avLst/>
          </a:prstGeom>
          <a:solidFill>
            <a:schemeClr val="accent3">
              <a:lumMod val="20000"/>
              <a:lumOff val="80000"/>
            </a:schemeClr>
          </a:solidFill>
        </p:spPr>
        <p:txBody>
          <a:bodyPr wrap="square">
            <a:spAutoFit/>
          </a:bodyPr>
          <a:lstStyle/>
          <a:p>
            <a:r>
              <a:rPr lang="en-US" sz="2000" b="1" dirty="0">
                <a:solidFill>
                  <a:schemeClr val="accent1"/>
                </a:solidFill>
                <a:latin typeface="Arial" panose="020B0604020202020204" pitchFamily="34" charset="0"/>
                <a:ea typeface="Tahoma" panose="020B0604030504040204" pitchFamily="34" charset="0"/>
                <a:cs typeface="Arial" panose="020B0604020202020204" pitchFamily="34" charset="0"/>
              </a:rPr>
              <a:t>Joint use: Join</a:t>
            </a:r>
          </a:p>
          <a:p>
            <a:r>
              <a:rPr lang="en-US" sz="2000" b="1" dirty="0">
                <a:solidFill>
                  <a:schemeClr val="accent1"/>
                </a:solidFill>
                <a:latin typeface="Arial" panose="020B0604020202020204" pitchFamily="34" charset="0"/>
                <a:ea typeface="Tahoma" panose="020B0604030504040204" pitchFamily="34" charset="0"/>
                <a:cs typeface="Arial" panose="020B0604020202020204" pitchFamily="34" charset="0"/>
              </a:rPr>
              <a:t>Alternative use: Union</a:t>
            </a:r>
          </a:p>
          <a:p>
            <a:r>
              <a:rPr lang="en-US" sz="2000" b="1" dirty="0">
                <a:solidFill>
                  <a:schemeClr val="accent1"/>
                </a:solidFill>
                <a:latin typeface="Arial" panose="020B0604020202020204" pitchFamily="34" charset="0"/>
                <a:ea typeface="Tahoma" panose="020B0604030504040204" pitchFamily="34" charset="0"/>
                <a:cs typeface="Arial" panose="020B0604020202020204" pitchFamily="34" charset="0"/>
              </a:rPr>
              <a:t>Aggregated use</a:t>
            </a:r>
            <a:endParaRPr lang="en-US" sz="2400" b="1"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999A433-54DF-FA4B-81A7-7A6B486B60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117" y="1508214"/>
            <a:ext cx="10782300" cy="4978400"/>
          </a:xfrm>
          <a:prstGeom prst="rect">
            <a:avLst/>
          </a:prstGeom>
        </p:spPr>
      </p:pic>
    </p:spTree>
    <p:extLst>
      <p:ext uri="{BB962C8B-B14F-4D97-AF65-F5344CB8AC3E}">
        <p14:creationId xmlns:p14="http://schemas.microsoft.com/office/powerpoint/2010/main" val="2397134234"/>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3FDD1E-84C7-4541-ACF5-A1626A883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117" y="1508214"/>
            <a:ext cx="10782300" cy="4978400"/>
          </a:xfrm>
          <a:prstGeom prst="rect">
            <a:avLst/>
          </a:prstGeom>
        </p:spPr>
      </p:pic>
      <p:sp>
        <p:nvSpPr>
          <p:cNvPr id="2" name="Title 1" descr=" 2">
            <a:extLst>
              <a:ext uri="{FF2B5EF4-FFF2-40B4-BE49-F238E27FC236}">
                <a16:creationId xmlns:a16="http://schemas.microsoft.com/office/drawing/2014/main" id="{07C868F5-0ECA-414A-B545-503F1657C573}"/>
              </a:ext>
            </a:extLst>
          </p:cNvPr>
          <p:cNvSpPr>
            <a:spLocks noGrp="1"/>
          </p:cNvSpPr>
          <p:nvPr>
            <p:ph type="title"/>
          </p:nvPr>
        </p:nvSpPr>
        <p:spPr>
          <a:xfrm>
            <a:off x="609600" y="691288"/>
            <a:ext cx="10972800" cy="1066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Data Citation Architecture</a:t>
            </a:r>
          </a:p>
        </p:txBody>
      </p:sp>
      <p:sp>
        <p:nvSpPr>
          <p:cNvPr id="3" name="Slide Number Placeholder 2">
            <a:extLst>
              <a:ext uri="{FF2B5EF4-FFF2-40B4-BE49-F238E27FC236}">
                <a16:creationId xmlns:a16="http://schemas.microsoft.com/office/drawing/2014/main" id="{B4C715FC-293C-4D07-B9D4-091A1A088E7E}"/>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48</a:t>
            </a:fld>
            <a:endParaRPr lang="en-GB">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7184-7006-F448-887B-23074DE71318}"/>
              </a:ext>
            </a:extLst>
          </p:cNvPr>
          <p:cNvSpPr/>
          <p:nvPr/>
        </p:nvSpPr>
        <p:spPr>
          <a:xfrm>
            <a:off x="137571" y="3342501"/>
            <a:ext cx="3464560" cy="707886"/>
          </a:xfrm>
          <a:prstGeom prst="rect">
            <a:avLst/>
          </a:prstGeom>
          <a:solidFill>
            <a:srgbClr val="FBFFC5"/>
          </a:solidFill>
          <a:ln>
            <a:solidFill>
              <a:schemeClr val="accent1"/>
            </a:solidFill>
          </a:ln>
        </p:spPr>
        <p:txBody>
          <a:bodyPr wrap="square">
            <a:spAutoFit/>
          </a:bodyPr>
          <a:lstStyle/>
          <a:p>
            <a:r>
              <a:rPr lang="en-US" sz="2000" b="1" dirty="0">
                <a:latin typeface="Arial" panose="020B0604020202020204" pitchFamily="34" charset="0"/>
                <a:ea typeface="Tahoma" panose="020B0604030504040204" pitchFamily="34" charset="0"/>
                <a:cs typeface="Arial" panose="020B0604020202020204" pitchFamily="34" charset="0"/>
              </a:rPr>
              <a:t>λ FID. V1(N, Ty) :- Family(FID, N, Ty), FID &lt;= 2</a:t>
            </a:r>
          </a:p>
        </p:txBody>
      </p:sp>
      <p:sp>
        <p:nvSpPr>
          <p:cNvPr id="7" name="Rectangle 6">
            <a:extLst>
              <a:ext uri="{FF2B5EF4-FFF2-40B4-BE49-F238E27FC236}">
                <a16:creationId xmlns:a16="http://schemas.microsoft.com/office/drawing/2014/main" id="{5D75CF2B-854B-034B-AA23-71AB7870CF2A}"/>
              </a:ext>
            </a:extLst>
          </p:cNvPr>
          <p:cNvSpPr/>
          <p:nvPr/>
        </p:nvSpPr>
        <p:spPr>
          <a:xfrm>
            <a:off x="381493" y="5842337"/>
            <a:ext cx="2999108" cy="1015663"/>
          </a:xfrm>
          <a:prstGeom prst="rect">
            <a:avLst/>
          </a:prstGeom>
          <a:solidFill>
            <a:schemeClr val="accent3">
              <a:lumMod val="20000"/>
              <a:lumOff val="80000"/>
            </a:schemeClr>
          </a:solidFill>
        </p:spPr>
        <p:txBody>
          <a:bodyPr wrap="square">
            <a:spAutoFit/>
          </a:bodyPr>
          <a:lstStyle/>
          <a:p>
            <a:r>
              <a:rPr lang="en-US" sz="2000" b="1" dirty="0">
                <a:solidFill>
                  <a:schemeClr val="accent1"/>
                </a:solidFill>
                <a:latin typeface="Arial" panose="020B0604020202020204" pitchFamily="34" charset="0"/>
                <a:ea typeface="Tahoma" panose="020B0604030504040204" pitchFamily="34" charset="0"/>
                <a:cs typeface="Arial" panose="020B0604020202020204" pitchFamily="34" charset="0"/>
              </a:rPr>
              <a:t>Joint use: Join</a:t>
            </a:r>
          </a:p>
          <a:p>
            <a:r>
              <a:rPr lang="en-US" sz="2000" b="1" dirty="0">
                <a:solidFill>
                  <a:schemeClr val="accent1"/>
                </a:solidFill>
                <a:latin typeface="Arial" panose="020B0604020202020204" pitchFamily="34" charset="0"/>
                <a:ea typeface="Tahoma" panose="020B0604030504040204" pitchFamily="34" charset="0"/>
                <a:cs typeface="Arial" panose="020B0604020202020204" pitchFamily="34" charset="0"/>
              </a:rPr>
              <a:t>Alternative use: Union</a:t>
            </a:r>
          </a:p>
          <a:p>
            <a:r>
              <a:rPr lang="en-US" sz="2000" b="1" dirty="0">
                <a:solidFill>
                  <a:schemeClr val="accent1"/>
                </a:solidFill>
                <a:latin typeface="Arial" panose="020B0604020202020204" pitchFamily="34" charset="0"/>
                <a:ea typeface="Tahoma" panose="020B0604030504040204" pitchFamily="34" charset="0"/>
                <a:cs typeface="Arial" panose="020B0604020202020204" pitchFamily="34" charset="0"/>
              </a:rPr>
              <a:t>Aggregated use</a:t>
            </a:r>
            <a:endParaRPr lang="en-US" sz="2400" b="1"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8D640C1-DD8F-1F43-8133-38EDF9DBBAC1}"/>
              </a:ext>
            </a:extLst>
          </p:cNvPr>
          <p:cNvSpPr/>
          <p:nvPr/>
        </p:nvSpPr>
        <p:spPr>
          <a:xfrm>
            <a:off x="6227806" y="2634618"/>
            <a:ext cx="4217779" cy="70788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7030A0"/>
                </a:solidFill>
                <a:latin typeface="Arial" panose="020B0604020202020204" pitchFamily="34" charset="0"/>
                <a:ea typeface="Tahoma" panose="020B0604030504040204" pitchFamily="34" charset="0"/>
                <a:cs typeface="Arial" panose="020B0604020202020204" pitchFamily="34" charset="0"/>
              </a:rPr>
              <a:t>Q(FID, N, Ty): - Family(FID, N, Ty), FID &lt;= 3</a:t>
            </a:r>
          </a:p>
        </p:txBody>
      </p:sp>
    </p:spTree>
    <p:extLst>
      <p:ext uri="{BB962C8B-B14F-4D97-AF65-F5344CB8AC3E}">
        <p14:creationId xmlns:p14="http://schemas.microsoft.com/office/powerpoint/2010/main" val="2321037754"/>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25037EB-3E99-7A4C-B9B2-BEE12CBB0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117" y="1508214"/>
            <a:ext cx="10782300" cy="4978400"/>
          </a:xfrm>
          <a:prstGeom prst="rect">
            <a:avLst/>
          </a:prstGeom>
        </p:spPr>
      </p:pic>
      <p:sp>
        <p:nvSpPr>
          <p:cNvPr id="21" name="Rectangle 20">
            <a:extLst>
              <a:ext uri="{FF2B5EF4-FFF2-40B4-BE49-F238E27FC236}">
                <a16:creationId xmlns:a16="http://schemas.microsoft.com/office/drawing/2014/main" id="{674A83FF-033C-5343-8420-985DADAA527E}"/>
              </a:ext>
            </a:extLst>
          </p:cNvPr>
          <p:cNvSpPr/>
          <p:nvPr/>
        </p:nvSpPr>
        <p:spPr>
          <a:xfrm>
            <a:off x="6227806" y="2634618"/>
            <a:ext cx="4217779" cy="70788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7030A0"/>
                </a:solidFill>
                <a:latin typeface="Arial" panose="020B0604020202020204" pitchFamily="34" charset="0"/>
                <a:ea typeface="Tahoma" panose="020B0604030504040204" pitchFamily="34" charset="0"/>
                <a:cs typeface="Arial" panose="020B0604020202020204" pitchFamily="34" charset="0"/>
              </a:rPr>
              <a:t>Q(FID, N, Ty): - Family(FID, N, Ty), FID &lt;= 3</a:t>
            </a:r>
          </a:p>
        </p:txBody>
      </p:sp>
      <p:sp>
        <p:nvSpPr>
          <p:cNvPr id="2" name="Title 1" descr=" 2">
            <a:extLst>
              <a:ext uri="{FF2B5EF4-FFF2-40B4-BE49-F238E27FC236}">
                <a16:creationId xmlns:a16="http://schemas.microsoft.com/office/drawing/2014/main" id="{07C868F5-0ECA-414A-B545-503F1657C573}"/>
              </a:ext>
            </a:extLst>
          </p:cNvPr>
          <p:cNvSpPr>
            <a:spLocks noGrp="1"/>
          </p:cNvSpPr>
          <p:nvPr>
            <p:ph type="title"/>
          </p:nvPr>
        </p:nvSpPr>
        <p:spPr>
          <a:xfrm>
            <a:off x="609600" y="691288"/>
            <a:ext cx="10972800" cy="1066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Data Citation Architecture</a:t>
            </a:r>
          </a:p>
        </p:txBody>
      </p:sp>
      <p:sp>
        <p:nvSpPr>
          <p:cNvPr id="3" name="Slide Number Placeholder 2">
            <a:extLst>
              <a:ext uri="{FF2B5EF4-FFF2-40B4-BE49-F238E27FC236}">
                <a16:creationId xmlns:a16="http://schemas.microsoft.com/office/drawing/2014/main" id="{B4C715FC-293C-4D07-B9D4-091A1A088E7E}"/>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49</a:t>
            </a:fld>
            <a:endParaRPr lang="en-GB">
              <a:latin typeface="Arial" panose="020B0604020202020204" pitchFamily="34" charset="0"/>
              <a:cs typeface="Arial" panose="020B0604020202020204" pitchFamily="34" charset="0"/>
            </a:endParaRPr>
          </a:p>
        </p:txBody>
      </p:sp>
      <p:graphicFrame>
        <p:nvGraphicFramePr>
          <p:cNvPr id="9" name="Table 8" descr=" 22">
            <a:extLst>
              <a:ext uri="{FF2B5EF4-FFF2-40B4-BE49-F238E27FC236}">
                <a16:creationId xmlns:a16="http://schemas.microsoft.com/office/drawing/2014/main" id="{92C53E55-5E37-4E4E-9301-50AB41ABDCFF}"/>
              </a:ext>
            </a:extLst>
          </p:cNvPr>
          <p:cNvGraphicFramePr>
            <a:graphicFrameLocks noGrp="1"/>
          </p:cNvGraphicFramePr>
          <p:nvPr>
            <p:extLst>
              <p:ext uri="{D42A27DB-BD31-4B8C-83A1-F6EECF244321}">
                <p14:modId xmlns:p14="http://schemas.microsoft.com/office/powerpoint/2010/main" val="563276769"/>
              </p:ext>
            </p:extLst>
          </p:nvPr>
        </p:nvGraphicFramePr>
        <p:xfrm>
          <a:off x="5796804" y="3665770"/>
          <a:ext cx="4218433" cy="1584960"/>
        </p:xfrm>
        <a:graphic>
          <a:graphicData uri="http://schemas.openxmlformats.org/drawingml/2006/table">
            <a:tbl>
              <a:tblPr firstRow="1" bandRow="1">
                <a:tableStyleId>{5C22544A-7EE6-4342-B048-85BDC9FD1C3A}</a:tableStyleId>
              </a:tblPr>
              <a:tblGrid>
                <a:gridCol w="802465">
                  <a:extLst>
                    <a:ext uri="{9D8B030D-6E8A-4147-A177-3AD203B41FA5}">
                      <a16:colId xmlns:a16="http://schemas.microsoft.com/office/drawing/2014/main" val="1632908889"/>
                    </a:ext>
                  </a:extLst>
                </a:gridCol>
                <a:gridCol w="1608682">
                  <a:extLst>
                    <a:ext uri="{9D8B030D-6E8A-4147-A177-3AD203B41FA5}">
                      <a16:colId xmlns:a16="http://schemas.microsoft.com/office/drawing/2014/main" val="3649343876"/>
                    </a:ext>
                  </a:extLst>
                </a:gridCol>
                <a:gridCol w="853992">
                  <a:extLst>
                    <a:ext uri="{9D8B030D-6E8A-4147-A177-3AD203B41FA5}">
                      <a16:colId xmlns:a16="http://schemas.microsoft.com/office/drawing/2014/main" val="1085307994"/>
                    </a:ext>
                  </a:extLst>
                </a:gridCol>
                <a:gridCol w="953294">
                  <a:extLst>
                    <a:ext uri="{9D8B030D-6E8A-4147-A177-3AD203B41FA5}">
                      <a16:colId xmlns:a16="http://schemas.microsoft.com/office/drawing/2014/main" val="676651244"/>
                    </a:ext>
                  </a:extLst>
                </a:gridCol>
              </a:tblGrid>
              <a:tr h="251316">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FID</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N</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206561">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5-HT</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chemeClr val="tx1"/>
                          </a:solidFill>
                          <a:latin typeface="Arial" panose="020B0604020202020204" pitchFamily="34" charset="0"/>
                          <a:ea typeface="Tahoma" panose="020B0604030504040204" pitchFamily="34" charset="0"/>
                          <a:cs typeface="Arial" panose="020B0604020202020204" pitchFamily="34" charset="0"/>
                        </a:rPr>
                        <a:t>V1(1)</a:t>
                      </a:r>
                    </a:p>
                  </a:txBody>
                  <a:tcPr/>
                </a:tc>
                <a:extLst>
                  <a:ext uri="{0D108BD9-81ED-4DB2-BD59-A6C34878D82A}">
                    <a16:rowId xmlns:a16="http://schemas.microsoft.com/office/drawing/2014/main" val="1123795564"/>
                  </a:ext>
                </a:extLst>
              </a:tr>
              <a:tr h="206561">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muscarinic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vgic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chemeClr val="tx1"/>
                          </a:solidFill>
                          <a:latin typeface="Arial" panose="020B0604020202020204" pitchFamily="34" charset="0"/>
                          <a:ea typeface="Tahoma" panose="020B0604030504040204" pitchFamily="34" charset="0"/>
                          <a:cs typeface="Arial" panose="020B0604020202020204" pitchFamily="34" charset="0"/>
                        </a:rPr>
                        <a:t>V1(2)</a:t>
                      </a:r>
                    </a:p>
                  </a:txBody>
                  <a:tcPr/>
                </a:tc>
                <a:extLst>
                  <a:ext uri="{0D108BD9-81ED-4DB2-BD59-A6C34878D82A}">
                    <a16:rowId xmlns:a16="http://schemas.microsoft.com/office/drawing/2014/main" val="1950750703"/>
                  </a:ext>
                </a:extLst>
              </a:tr>
              <a:tr h="206561">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Adenosine </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endParaRPr lang="en-US" sz="2000" b="1" i="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383854786"/>
                  </a:ext>
                </a:extLst>
              </a:tr>
            </a:tbl>
          </a:graphicData>
        </a:graphic>
      </p:graphicFrame>
      <p:sp>
        <p:nvSpPr>
          <p:cNvPr id="15" name="Slide Number Placeholder 2">
            <a:extLst>
              <a:ext uri="{FF2B5EF4-FFF2-40B4-BE49-F238E27FC236}">
                <a16:creationId xmlns:a16="http://schemas.microsoft.com/office/drawing/2014/main" id="{A84E992B-562B-844C-AD61-375ECBE62701}"/>
              </a:ext>
            </a:extLst>
          </p:cNvPr>
          <p:cNvSpPr txBox="1">
            <a:spLocks/>
          </p:cNvSpPr>
          <p:nvPr/>
        </p:nvSpPr>
        <p:spPr>
          <a:xfrm>
            <a:off x="10951861" y="6466283"/>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96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072F42-4DFA-4725-86F9-7594E4AB4EB5}" type="slidenum">
              <a:rPr lang="en-GB" smtClean="0">
                <a:latin typeface="Arial" panose="020B0604020202020204" pitchFamily="34" charset="0"/>
                <a:cs typeface="Arial" panose="020B0604020202020204" pitchFamily="34" charset="0"/>
              </a:rPr>
              <a:pPr/>
              <a:t>49</a:t>
            </a:fld>
            <a:endParaRPr lang="en-GB">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8F925C8-8EBA-4849-A3B2-E52109C10AA4}"/>
              </a:ext>
            </a:extLst>
          </p:cNvPr>
          <p:cNvSpPr/>
          <p:nvPr/>
        </p:nvSpPr>
        <p:spPr>
          <a:xfrm>
            <a:off x="137571" y="3342501"/>
            <a:ext cx="3464560" cy="707886"/>
          </a:xfrm>
          <a:prstGeom prst="rect">
            <a:avLst/>
          </a:prstGeom>
          <a:solidFill>
            <a:srgbClr val="FBFFC5"/>
          </a:solidFill>
          <a:ln>
            <a:solidFill>
              <a:schemeClr val="accent1"/>
            </a:solidFill>
          </a:ln>
        </p:spPr>
        <p:txBody>
          <a:bodyPr wrap="square">
            <a:spAutoFit/>
          </a:bodyPr>
          <a:lstStyle/>
          <a:p>
            <a:r>
              <a:rPr lang="en-US" sz="2000" b="1" dirty="0">
                <a:latin typeface="Arial" panose="020B0604020202020204" pitchFamily="34" charset="0"/>
                <a:ea typeface="Tahoma" panose="020B0604030504040204" pitchFamily="34" charset="0"/>
                <a:cs typeface="Arial" panose="020B0604020202020204" pitchFamily="34" charset="0"/>
              </a:rPr>
              <a:t>λ FID. V1(N, Ty) :- Family(FID, N, Ty), FID &lt;= 2</a:t>
            </a:r>
          </a:p>
        </p:txBody>
      </p:sp>
      <p:sp>
        <p:nvSpPr>
          <p:cNvPr id="17" name="Rectangle 16">
            <a:extLst>
              <a:ext uri="{FF2B5EF4-FFF2-40B4-BE49-F238E27FC236}">
                <a16:creationId xmlns:a16="http://schemas.microsoft.com/office/drawing/2014/main" id="{3C94DD61-9714-D849-AE64-B2A4280D3D4E}"/>
              </a:ext>
            </a:extLst>
          </p:cNvPr>
          <p:cNvSpPr/>
          <p:nvPr/>
        </p:nvSpPr>
        <p:spPr>
          <a:xfrm>
            <a:off x="381493" y="5842337"/>
            <a:ext cx="2999108" cy="1015663"/>
          </a:xfrm>
          <a:prstGeom prst="rect">
            <a:avLst/>
          </a:prstGeom>
          <a:solidFill>
            <a:schemeClr val="accent3">
              <a:lumMod val="20000"/>
              <a:lumOff val="80000"/>
            </a:schemeClr>
          </a:solidFill>
        </p:spPr>
        <p:txBody>
          <a:bodyPr wrap="square">
            <a:spAutoFit/>
          </a:bodyPr>
          <a:lstStyle/>
          <a:p>
            <a:r>
              <a:rPr lang="en-US" sz="2000" b="1" dirty="0">
                <a:solidFill>
                  <a:schemeClr val="accent1"/>
                </a:solidFill>
                <a:latin typeface="Arial" panose="020B0604020202020204" pitchFamily="34" charset="0"/>
                <a:ea typeface="Tahoma" panose="020B0604030504040204" pitchFamily="34" charset="0"/>
                <a:cs typeface="Arial" panose="020B0604020202020204" pitchFamily="34" charset="0"/>
              </a:rPr>
              <a:t>Joint use: Join</a:t>
            </a:r>
          </a:p>
          <a:p>
            <a:r>
              <a:rPr lang="en-US" sz="2000" b="1" dirty="0">
                <a:solidFill>
                  <a:schemeClr val="accent1"/>
                </a:solidFill>
                <a:latin typeface="Arial" panose="020B0604020202020204" pitchFamily="34" charset="0"/>
                <a:ea typeface="Tahoma" panose="020B0604030504040204" pitchFamily="34" charset="0"/>
                <a:cs typeface="Arial" panose="020B0604020202020204" pitchFamily="34" charset="0"/>
              </a:rPr>
              <a:t>Alternative use: Union</a:t>
            </a:r>
          </a:p>
          <a:p>
            <a:r>
              <a:rPr lang="en-US" sz="2000" b="1" dirty="0">
                <a:solidFill>
                  <a:schemeClr val="accent1"/>
                </a:solidFill>
                <a:latin typeface="Arial" panose="020B0604020202020204" pitchFamily="34" charset="0"/>
                <a:ea typeface="Tahoma" panose="020B0604030504040204" pitchFamily="34" charset="0"/>
                <a:cs typeface="Arial" panose="020B0604020202020204" pitchFamily="34" charset="0"/>
              </a:rPr>
              <a:t>Aggregated use</a:t>
            </a:r>
            <a:endParaRPr lang="en-US" sz="2400" b="1"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280850571"/>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93F9-1103-4218-8702-49CA5E95E6A1}"/>
              </a:ext>
            </a:extLst>
          </p:cNvPr>
          <p:cNvSpPr>
            <a:spLocks noGrp="1"/>
          </p:cNvSpPr>
          <p:nvPr>
            <p:ph type="title"/>
          </p:nvPr>
        </p:nvSpPr>
        <p:spPr>
          <a:xfrm>
            <a:off x="1493517" y="81258"/>
            <a:ext cx="10221184" cy="1307706"/>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Traditional citations</a:t>
            </a:r>
          </a:p>
        </p:txBody>
      </p:sp>
      <p:sp>
        <p:nvSpPr>
          <p:cNvPr id="3" name="Content Placeholder 2">
            <a:extLst>
              <a:ext uri="{FF2B5EF4-FFF2-40B4-BE49-F238E27FC236}">
                <a16:creationId xmlns:a16="http://schemas.microsoft.com/office/drawing/2014/main" id="{05CC9551-E507-4A3E-BCC4-A6C31CDC7C4A}"/>
              </a:ext>
            </a:extLst>
          </p:cNvPr>
          <p:cNvSpPr>
            <a:spLocks noGrp="1"/>
          </p:cNvSpPr>
          <p:nvPr>
            <p:ph idx="1"/>
          </p:nvPr>
        </p:nvSpPr>
        <p:spPr>
          <a:xfrm>
            <a:off x="1695988" y="2108179"/>
            <a:ext cx="10018713" cy="4515205"/>
          </a:xfrm>
        </p:spPr>
        <p:txBody>
          <a:bodyPr>
            <a:normAutofit/>
          </a:bodyPr>
          <a:lstStyle/>
          <a:p>
            <a:r>
              <a:rPr lang="en-US" sz="2400" dirty="0">
                <a:latin typeface="Arial" panose="020B0604020202020204" pitchFamily="34" charset="0"/>
                <a:ea typeface="Tahoma" panose="020B0604030504040204" pitchFamily="34" charset="0"/>
                <a:cs typeface="Arial" panose="020B0604020202020204" pitchFamily="34" charset="0"/>
              </a:rPr>
              <a:t>Traditional citations:</a:t>
            </a:r>
          </a:p>
          <a:p>
            <a:pPr lvl="1"/>
            <a:r>
              <a:rPr lang="en-US" sz="2100" dirty="0">
                <a:latin typeface="Arial" panose="020B0604020202020204" pitchFamily="34" charset="0"/>
                <a:ea typeface="Tahoma" panose="020B0604030504040204" pitchFamily="34" charset="0"/>
                <a:cs typeface="Arial" panose="020B0604020202020204" pitchFamily="34" charset="0"/>
              </a:rPr>
              <a:t>Composed of “snippets” of information: authors, title, date, etc. </a:t>
            </a:r>
          </a:p>
          <a:p>
            <a:pPr lvl="1"/>
            <a:r>
              <a:rPr lang="en-US" sz="2000" dirty="0">
                <a:latin typeface="Arial" panose="020B0604020202020204" pitchFamily="34" charset="0"/>
                <a:ea typeface="Tahoma" panose="020B0604030504040204" pitchFamily="34" charset="0"/>
                <a:cs typeface="Arial" panose="020B0604020202020204" pitchFamily="34" charset="0"/>
              </a:rPr>
              <a:t>Used to recognize authors’ work</a:t>
            </a:r>
          </a:p>
          <a:p>
            <a:r>
              <a:rPr lang="en-US" sz="2400" dirty="0">
                <a:latin typeface="Arial" panose="020B0604020202020204" pitchFamily="34" charset="0"/>
                <a:ea typeface="Tahoma" panose="020B0604030504040204" pitchFamily="34" charset="0"/>
                <a:cs typeface="Arial" panose="020B0604020202020204" pitchFamily="34" charset="0"/>
              </a:rPr>
              <a:t>Why current citations in scientific databases are not enough:</a:t>
            </a:r>
          </a:p>
          <a:p>
            <a:pPr lvl="1"/>
            <a:r>
              <a:rPr lang="en-US" sz="2000" dirty="0">
                <a:latin typeface="Arial" panose="020B0604020202020204" pitchFamily="34" charset="0"/>
                <a:ea typeface="Tahoma" panose="020B0604030504040204" pitchFamily="34" charset="0"/>
                <a:cs typeface="Arial" panose="020B0604020202020204" pitchFamily="34" charset="0"/>
              </a:rPr>
              <a:t>Only database owner and main curators are mentioned</a:t>
            </a:r>
          </a:p>
          <a:p>
            <a:pPr lvl="1"/>
            <a:r>
              <a:rPr lang="en-US" sz="2000" dirty="0">
                <a:latin typeface="Arial" panose="020B0604020202020204" pitchFamily="34" charset="0"/>
                <a:ea typeface="Tahoma" panose="020B0604030504040204" pitchFamily="34" charset="0"/>
                <a:cs typeface="Arial" panose="020B0604020202020204" pitchFamily="34" charset="0"/>
              </a:rPr>
              <a:t>Citation depends on the data retrieved by a query</a:t>
            </a:r>
          </a:p>
        </p:txBody>
      </p:sp>
      <p:sp>
        <p:nvSpPr>
          <p:cNvPr id="4" name="Slide Number Placeholder 3">
            <a:extLst>
              <a:ext uri="{FF2B5EF4-FFF2-40B4-BE49-F238E27FC236}">
                <a16:creationId xmlns:a16="http://schemas.microsoft.com/office/drawing/2014/main" id="{13A73C6C-D0DC-403A-B633-593E57527577}"/>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5</a:t>
            </a:fld>
            <a:endParaRPr lang="en-GB">
              <a:latin typeface="Arial" panose="020B0604020202020204" pitchFamily="34" charset="0"/>
              <a:cs typeface="Arial" panose="020B0604020202020204" pitchFamily="34" charset="0"/>
            </a:endParaRPr>
          </a:p>
        </p:txBody>
      </p:sp>
      <p:sp>
        <p:nvSpPr>
          <p:cNvPr id="5" name="TextBox 4"/>
          <p:cNvSpPr txBox="1"/>
          <p:nvPr/>
        </p:nvSpPr>
        <p:spPr>
          <a:xfrm>
            <a:off x="2246887" y="1161491"/>
            <a:ext cx="8714443" cy="1477328"/>
          </a:xfrm>
          <a:prstGeom prst="rect">
            <a:avLst/>
          </a:prstGeom>
          <a:solidFill>
            <a:schemeClr val="bg1"/>
          </a:solidFill>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lvl="1"/>
            <a:r>
              <a:rPr lang="en-US" dirty="0" err="1">
                <a:solidFill>
                  <a:srgbClr val="0CB458"/>
                </a:solidFill>
                <a:latin typeface="Arial" panose="020B0604020202020204" pitchFamily="34" charset="0"/>
                <a:cs typeface="Arial" panose="020B0604020202020204" pitchFamily="34" charset="0"/>
              </a:rPr>
              <a:t>Southan</a:t>
            </a:r>
            <a:r>
              <a:rPr lang="en-US" dirty="0">
                <a:solidFill>
                  <a:srgbClr val="0CB458"/>
                </a:solidFill>
                <a:latin typeface="Arial" panose="020B0604020202020204" pitchFamily="34" charset="0"/>
                <a:cs typeface="Arial" panose="020B0604020202020204" pitchFamily="34" charset="0"/>
              </a:rPr>
              <a:t>, Christopher, Joanna L. Sharman, Helen E. Benson, Elena </a:t>
            </a:r>
            <a:r>
              <a:rPr lang="en-US" dirty="0" err="1">
                <a:solidFill>
                  <a:srgbClr val="0CB458"/>
                </a:solidFill>
                <a:latin typeface="Arial" panose="020B0604020202020204" pitchFamily="34" charset="0"/>
                <a:cs typeface="Arial" panose="020B0604020202020204" pitchFamily="34" charset="0"/>
              </a:rPr>
              <a:t>Faccenda</a:t>
            </a:r>
            <a:r>
              <a:rPr lang="en-US" dirty="0">
                <a:solidFill>
                  <a:srgbClr val="0CB458"/>
                </a:solidFill>
                <a:latin typeface="Arial" panose="020B0604020202020204" pitchFamily="34" charset="0"/>
                <a:cs typeface="Arial" panose="020B0604020202020204" pitchFamily="34" charset="0"/>
              </a:rPr>
              <a:t>, Adam J. Pawson, Stephen PH Alexander, O. Peter </a:t>
            </a:r>
            <a:r>
              <a:rPr lang="en-US" dirty="0" err="1">
                <a:solidFill>
                  <a:srgbClr val="0CB458"/>
                </a:solidFill>
                <a:latin typeface="Arial" panose="020B0604020202020204" pitchFamily="34" charset="0"/>
                <a:cs typeface="Arial" panose="020B0604020202020204" pitchFamily="34" charset="0"/>
              </a:rPr>
              <a:t>Buneman</a:t>
            </a:r>
            <a:r>
              <a:rPr lang="en-US" dirty="0">
                <a:solidFill>
                  <a:srgbClr val="0CB458"/>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et al. "</a:t>
            </a:r>
            <a:r>
              <a:rPr lang="en-US" dirty="0">
                <a:solidFill>
                  <a:srgbClr val="7030A0"/>
                </a:solidFill>
                <a:latin typeface="Arial" panose="020B0604020202020204" pitchFamily="34" charset="0"/>
                <a:cs typeface="Arial" panose="020B0604020202020204" pitchFamily="34" charset="0"/>
              </a:rPr>
              <a:t>The IUPHAR/BPS Guide to PHARMACOLOGY in 2016: towards curated quantitative interactions between 1300 protein targets and 6000 ligands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Nucleic acids research</a:t>
            </a:r>
            <a:r>
              <a:rPr lang="en-US" dirty="0">
                <a:latin typeface="Arial" panose="020B0604020202020204" pitchFamily="34" charset="0"/>
                <a:cs typeface="Arial" panose="020B0604020202020204" pitchFamily="34" charset="0"/>
              </a:rPr>
              <a:t> 44, no. D1 (2015): D1054-D1068.</a:t>
            </a:r>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07702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07B273-C303-5E48-850D-41AA0A3FE3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117" y="1508214"/>
            <a:ext cx="10782300" cy="4978400"/>
          </a:xfrm>
          <a:prstGeom prst="rect">
            <a:avLst/>
          </a:prstGeom>
        </p:spPr>
      </p:pic>
      <p:sp>
        <p:nvSpPr>
          <p:cNvPr id="17" name="Rectangle 16">
            <a:extLst>
              <a:ext uri="{FF2B5EF4-FFF2-40B4-BE49-F238E27FC236}">
                <a16:creationId xmlns:a16="http://schemas.microsoft.com/office/drawing/2014/main" id="{5F69DDBD-745F-D54D-8CAC-81C713D7DEB7}"/>
              </a:ext>
            </a:extLst>
          </p:cNvPr>
          <p:cNvSpPr/>
          <p:nvPr/>
        </p:nvSpPr>
        <p:spPr>
          <a:xfrm>
            <a:off x="6227806" y="2634618"/>
            <a:ext cx="4217779" cy="70788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7030A0"/>
                </a:solidFill>
                <a:latin typeface="Arial" panose="020B0604020202020204" pitchFamily="34" charset="0"/>
                <a:ea typeface="Tahoma" panose="020B0604030504040204" pitchFamily="34" charset="0"/>
                <a:cs typeface="Arial" panose="020B0604020202020204" pitchFamily="34" charset="0"/>
              </a:rPr>
              <a:t>Q(FID, N, Ty): - Family(FID, N, Ty), FID &lt;= 3</a:t>
            </a:r>
          </a:p>
        </p:txBody>
      </p:sp>
      <p:sp>
        <p:nvSpPr>
          <p:cNvPr id="2" name="Title 1" descr=" 2">
            <a:extLst>
              <a:ext uri="{FF2B5EF4-FFF2-40B4-BE49-F238E27FC236}">
                <a16:creationId xmlns:a16="http://schemas.microsoft.com/office/drawing/2014/main" id="{07C868F5-0ECA-414A-B545-503F1657C573}"/>
              </a:ext>
            </a:extLst>
          </p:cNvPr>
          <p:cNvSpPr>
            <a:spLocks noGrp="1"/>
          </p:cNvSpPr>
          <p:nvPr>
            <p:ph type="title"/>
          </p:nvPr>
        </p:nvSpPr>
        <p:spPr>
          <a:xfrm>
            <a:off x="609600" y="691288"/>
            <a:ext cx="10972800" cy="1066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Data Citation Architecture</a:t>
            </a:r>
          </a:p>
        </p:txBody>
      </p:sp>
      <p:sp>
        <p:nvSpPr>
          <p:cNvPr id="3" name="Slide Number Placeholder 2">
            <a:extLst>
              <a:ext uri="{FF2B5EF4-FFF2-40B4-BE49-F238E27FC236}">
                <a16:creationId xmlns:a16="http://schemas.microsoft.com/office/drawing/2014/main" id="{B4C715FC-293C-4D07-B9D4-091A1A088E7E}"/>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50</a:t>
            </a:fld>
            <a:endParaRPr lang="en-GB">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7184-7006-F448-887B-23074DE71318}"/>
              </a:ext>
            </a:extLst>
          </p:cNvPr>
          <p:cNvSpPr/>
          <p:nvPr/>
        </p:nvSpPr>
        <p:spPr>
          <a:xfrm>
            <a:off x="137571" y="3342501"/>
            <a:ext cx="3464560" cy="707886"/>
          </a:xfrm>
          <a:prstGeom prst="rect">
            <a:avLst/>
          </a:prstGeom>
          <a:solidFill>
            <a:srgbClr val="FBFFC5"/>
          </a:solidFill>
          <a:ln>
            <a:solidFill>
              <a:schemeClr val="accent1"/>
            </a:solidFill>
          </a:ln>
        </p:spPr>
        <p:txBody>
          <a:bodyPr wrap="square">
            <a:spAutoFit/>
          </a:bodyPr>
          <a:lstStyle/>
          <a:p>
            <a:r>
              <a:rPr lang="en-US" sz="2000" b="1" dirty="0">
                <a:latin typeface="Arial" panose="020B0604020202020204" pitchFamily="34" charset="0"/>
                <a:ea typeface="Tahoma" panose="020B0604030504040204" pitchFamily="34" charset="0"/>
                <a:cs typeface="Arial" panose="020B0604020202020204" pitchFamily="34" charset="0"/>
              </a:rPr>
              <a:t>λ FID. V1(N, Ty) :- Family(FID, N, Ty), FID &lt;= 2</a:t>
            </a:r>
          </a:p>
        </p:txBody>
      </p:sp>
      <p:sp>
        <p:nvSpPr>
          <p:cNvPr id="7" name="Rectangle 6">
            <a:extLst>
              <a:ext uri="{FF2B5EF4-FFF2-40B4-BE49-F238E27FC236}">
                <a16:creationId xmlns:a16="http://schemas.microsoft.com/office/drawing/2014/main" id="{5D75CF2B-854B-034B-AA23-71AB7870CF2A}"/>
              </a:ext>
            </a:extLst>
          </p:cNvPr>
          <p:cNvSpPr/>
          <p:nvPr/>
        </p:nvSpPr>
        <p:spPr>
          <a:xfrm>
            <a:off x="381493" y="5842337"/>
            <a:ext cx="2999108" cy="1015663"/>
          </a:xfrm>
          <a:prstGeom prst="rect">
            <a:avLst/>
          </a:prstGeom>
          <a:solidFill>
            <a:schemeClr val="accent3">
              <a:lumMod val="20000"/>
              <a:lumOff val="80000"/>
            </a:schemeClr>
          </a:solidFill>
        </p:spPr>
        <p:txBody>
          <a:bodyPr wrap="square">
            <a:spAutoFit/>
          </a:bodyPr>
          <a:lstStyle/>
          <a:p>
            <a:r>
              <a:rPr lang="en-US" sz="2000" b="1" dirty="0">
                <a:solidFill>
                  <a:schemeClr val="accent1"/>
                </a:solidFill>
                <a:latin typeface="Arial" panose="020B0604020202020204" pitchFamily="34" charset="0"/>
                <a:ea typeface="Tahoma" panose="020B0604030504040204" pitchFamily="34" charset="0"/>
                <a:cs typeface="Arial" panose="020B0604020202020204" pitchFamily="34" charset="0"/>
              </a:rPr>
              <a:t>Joint use: Join</a:t>
            </a:r>
          </a:p>
          <a:p>
            <a:r>
              <a:rPr lang="en-US" sz="2000" b="1" dirty="0">
                <a:solidFill>
                  <a:schemeClr val="accent1"/>
                </a:solidFill>
                <a:latin typeface="Arial" panose="020B0604020202020204" pitchFamily="34" charset="0"/>
                <a:ea typeface="Tahoma" panose="020B0604030504040204" pitchFamily="34" charset="0"/>
                <a:cs typeface="Arial" panose="020B0604020202020204" pitchFamily="34" charset="0"/>
              </a:rPr>
              <a:t>Alternative use: Union</a:t>
            </a:r>
          </a:p>
          <a:p>
            <a:r>
              <a:rPr lang="en-US" sz="2000" b="1" dirty="0">
                <a:solidFill>
                  <a:schemeClr val="accent1"/>
                </a:solidFill>
                <a:latin typeface="Arial" panose="020B0604020202020204" pitchFamily="34" charset="0"/>
                <a:ea typeface="Tahoma" panose="020B0604030504040204" pitchFamily="34" charset="0"/>
                <a:cs typeface="Arial" panose="020B0604020202020204" pitchFamily="34" charset="0"/>
              </a:rPr>
              <a:t>Aggregated use</a:t>
            </a:r>
            <a:endParaRPr lang="en-US" sz="2400" b="1"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9" name="Table 8" descr=" 22">
            <a:extLst>
              <a:ext uri="{FF2B5EF4-FFF2-40B4-BE49-F238E27FC236}">
                <a16:creationId xmlns:a16="http://schemas.microsoft.com/office/drawing/2014/main" id="{92C53E55-5E37-4E4E-9301-50AB41ABDCFF}"/>
              </a:ext>
            </a:extLst>
          </p:cNvPr>
          <p:cNvGraphicFramePr>
            <a:graphicFrameLocks noGrp="1"/>
          </p:cNvGraphicFramePr>
          <p:nvPr>
            <p:extLst>
              <p:ext uri="{D42A27DB-BD31-4B8C-83A1-F6EECF244321}">
                <p14:modId xmlns:p14="http://schemas.microsoft.com/office/powerpoint/2010/main" val="1818415438"/>
              </p:ext>
            </p:extLst>
          </p:nvPr>
        </p:nvGraphicFramePr>
        <p:xfrm>
          <a:off x="5784446" y="3665770"/>
          <a:ext cx="4218433" cy="1584960"/>
        </p:xfrm>
        <a:graphic>
          <a:graphicData uri="http://schemas.openxmlformats.org/drawingml/2006/table">
            <a:tbl>
              <a:tblPr firstRow="1" bandRow="1">
                <a:tableStyleId>{5C22544A-7EE6-4342-B048-85BDC9FD1C3A}</a:tableStyleId>
              </a:tblPr>
              <a:tblGrid>
                <a:gridCol w="802465">
                  <a:extLst>
                    <a:ext uri="{9D8B030D-6E8A-4147-A177-3AD203B41FA5}">
                      <a16:colId xmlns:a16="http://schemas.microsoft.com/office/drawing/2014/main" val="1632908889"/>
                    </a:ext>
                  </a:extLst>
                </a:gridCol>
                <a:gridCol w="1608682">
                  <a:extLst>
                    <a:ext uri="{9D8B030D-6E8A-4147-A177-3AD203B41FA5}">
                      <a16:colId xmlns:a16="http://schemas.microsoft.com/office/drawing/2014/main" val="3649343876"/>
                    </a:ext>
                  </a:extLst>
                </a:gridCol>
                <a:gridCol w="853992">
                  <a:extLst>
                    <a:ext uri="{9D8B030D-6E8A-4147-A177-3AD203B41FA5}">
                      <a16:colId xmlns:a16="http://schemas.microsoft.com/office/drawing/2014/main" val="1085307994"/>
                    </a:ext>
                  </a:extLst>
                </a:gridCol>
                <a:gridCol w="953294">
                  <a:extLst>
                    <a:ext uri="{9D8B030D-6E8A-4147-A177-3AD203B41FA5}">
                      <a16:colId xmlns:a16="http://schemas.microsoft.com/office/drawing/2014/main" val="676651244"/>
                    </a:ext>
                  </a:extLst>
                </a:gridCol>
              </a:tblGrid>
              <a:tr h="251316">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FID</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N</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206561">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5-HT</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chemeClr val="tx1"/>
                          </a:solidFill>
                          <a:latin typeface="Arial" panose="020B0604020202020204" pitchFamily="34" charset="0"/>
                          <a:ea typeface="Tahoma" panose="020B0604030504040204" pitchFamily="34" charset="0"/>
                          <a:cs typeface="Arial" panose="020B0604020202020204" pitchFamily="34" charset="0"/>
                        </a:rPr>
                        <a:t>V1(1)</a:t>
                      </a:r>
                    </a:p>
                  </a:txBody>
                  <a:tcPr/>
                </a:tc>
                <a:extLst>
                  <a:ext uri="{0D108BD9-81ED-4DB2-BD59-A6C34878D82A}">
                    <a16:rowId xmlns:a16="http://schemas.microsoft.com/office/drawing/2014/main" val="1123795564"/>
                  </a:ext>
                </a:extLst>
              </a:tr>
              <a:tr h="206561">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muscarinic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vgic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chemeClr val="tx1"/>
                          </a:solidFill>
                          <a:latin typeface="Arial" panose="020B0604020202020204" pitchFamily="34" charset="0"/>
                          <a:ea typeface="Tahoma" panose="020B0604030504040204" pitchFamily="34" charset="0"/>
                          <a:cs typeface="Arial" panose="020B0604020202020204" pitchFamily="34" charset="0"/>
                        </a:rPr>
                        <a:t>V1(2)</a:t>
                      </a:r>
                    </a:p>
                  </a:txBody>
                  <a:tcPr/>
                </a:tc>
                <a:extLst>
                  <a:ext uri="{0D108BD9-81ED-4DB2-BD59-A6C34878D82A}">
                    <a16:rowId xmlns:a16="http://schemas.microsoft.com/office/drawing/2014/main" val="1950750703"/>
                  </a:ext>
                </a:extLst>
              </a:tr>
              <a:tr h="206561">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Adenosine </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endParaRPr lang="en-US" sz="2000" b="1" i="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383854786"/>
                  </a:ext>
                </a:extLst>
              </a:tr>
            </a:tbl>
          </a:graphicData>
        </a:graphic>
      </p:graphicFrame>
      <p:graphicFrame>
        <p:nvGraphicFramePr>
          <p:cNvPr id="10" name="Table 9" descr=" 22">
            <a:extLst>
              <a:ext uri="{FF2B5EF4-FFF2-40B4-BE49-F238E27FC236}">
                <a16:creationId xmlns:a16="http://schemas.microsoft.com/office/drawing/2014/main" id="{49AAFCAD-DE3B-BB4E-9B99-1613E9ABB38B}"/>
              </a:ext>
            </a:extLst>
          </p:cNvPr>
          <p:cNvGraphicFramePr>
            <a:graphicFrameLocks noGrp="1"/>
          </p:cNvGraphicFramePr>
          <p:nvPr>
            <p:extLst>
              <p:ext uri="{D42A27DB-BD31-4B8C-83A1-F6EECF244321}">
                <p14:modId xmlns:p14="http://schemas.microsoft.com/office/powerpoint/2010/main" val="3322103090"/>
              </p:ext>
            </p:extLst>
          </p:nvPr>
        </p:nvGraphicFramePr>
        <p:xfrm>
          <a:off x="5784446" y="3665770"/>
          <a:ext cx="4218433" cy="1584960"/>
        </p:xfrm>
        <a:graphic>
          <a:graphicData uri="http://schemas.openxmlformats.org/drawingml/2006/table">
            <a:tbl>
              <a:tblPr firstRow="1" bandRow="1">
                <a:tableStyleId>{5C22544A-7EE6-4342-B048-85BDC9FD1C3A}</a:tableStyleId>
              </a:tblPr>
              <a:tblGrid>
                <a:gridCol w="802465">
                  <a:extLst>
                    <a:ext uri="{9D8B030D-6E8A-4147-A177-3AD203B41FA5}">
                      <a16:colId xmlns:a16="http://schemas.microsoft.com/office/drawing/2014/main" val="1632908889"/>
                    </a:ext>
                  </a:extLst>
                </a:gridCol>
                <a:gridCol w="1608682">
                  <a:extLst>
                    <a:ext uri="{9D8B030D-6E8A-4147-A177-3AD203B41FA5}">
                      <a16:colId xmlns:a16="http://schemas.microsoft.com/office/drawing/2014/main" val="3649343876"/>
                    </a:ext>
                  </a:extLst>
                </a:gridCol>
                <a:gridCol w="853992">
                  <a:extLst>
                    <a:ext uri="{9D8B030D-6E8A-4147-A177-3AD203B41FA5}">
                      <a16:colId xmlns:a16="http://schemas.microsoft.com/office/drawing/2014/main" val="1085307994"/>
                    </a:ext>
                  </a:extLst>
                </a:gridCol>
                <a:gridCol w="953294">
                  <a:extLst>
                    <a:ext uri="{9D8B030D-6E8A-4147-A177-3AD203B41FA5}">
                      <a16:colId xmlns:a16="http://schemas.microsoft.com/office/drawing/2014/main" val="676651244"/>
                    </a:ext>
                  </a:extLst>
                </a:gridCol>
              </a:tblGrid>
              <a:tr h="251316">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FID</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N</a:t>
                      </a:r>
                    </a:p>
                  </a:txBody>
                  <a:tcPr/>
                </a:tc>
                <a:tc>
                  <a:txBody>
                    <a:bodyPr/>
                    <a:lstStyle/>
                    <a:p>
                      <a:pPr algn="ctr"/>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Ty</a:t>
                      </a:r>
                    </a:p>
                  </a:txBody>
                  <a:tcPr/>
                </a:tc>
                <a:tc>
                  <a:txBody>
                    <a:bodyPr/>
                    <a:lstStyle/>
                    <a:p>
                      <a:pPr algn="ctr"/>
                      <a:endPar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629673992"/>
                  </a:ext>
                </a:extLst>
              </a:tr>
              <a:tr h="206561">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1</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5-HT</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chemeClr val="tx1"/>
                          </a:solidFill>
                          <a:latin typeface="Arial" panose="020B0604020202020204" pitchFamily="34" charset="0"/>
                          <a:ea typeface="Tahoma" panose="020B0604030504040204" pitchFamily="34" charset="0"/>
                          <a:cs typeface="Arial" panose="020B0604020202020204" pitchFamily="34" charset="0"/>
                        </a:rPr>
                        <a:t>V1(1)</a:t>
                      </a:r>
                    </a:p>
                  </a:txBody>
                  <a:tcPr/>
                </a:tc>
                <a:extLst>
                  <a:ext uri="{0D108BD9-81ED-4DB2-BD59-A6C34878D82A}">
                    <a16:rowId xmlns:a16="http://schemas.microsoft.com/office/drawing/2014/main" val="1123795564"/>
                  </a:ext>
                </a:extLst>
              </a:tr>
              <a:tr h="206561">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2</a:t>
                      </a:r>
                    </a:p>
                  </a:txBody>
                  <a:tcPr/>
                </a:tc>
                <a:tc>
                  <a:txBody>
                    <a:bodyPr/>
                    <a:lstStyle/>
                    <a:p>
                      <a:pPr algn="ctr"/>
                      <a:r>
                        <a:rPr lang="en-US" sz="2000" b="1" i="0" kern="1200" dirty="0">
                          <a:solidFill>
                            <a:schemeClr val="dk1"/>
                          </a:solidFill>
                          <a:effectLst/>
                          <a:latin typeface="Arial" panose="020B0604020202020204" pitchFamily="34" charset="0"/>
                          <a:ea typeface="Tahoma" panose="020B0604030504040204" pitchFamily="34" charset="0"/>
                          <a:cs typeface="Arial" panose="020B0604020202020204" pitchFamily="34" charset="0"/>
                        </a:rPr>
                        <a:t>muscarinic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vgic</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r>
                        <a:rPr lang="en-US" sz="2000" b="1" i="0" dirty="0">
                          <a:solidFill>
                            <a:schemeClr val="tx1"/>
                          </a:solidFill>
                          <a:latin typeface="Arial" panose="020B0604020202020204" pitchFamily="34" charset="0"/>
                          <a:ea typeface="Tahoma" panose="020B0604030504040204" pitchFamily="34" charset="0"/>
                          <a:cs typeface="Arial" panose="020B0604020202020204" pitchFamily="34" charset="0"/>
                        </a:rPr>
                        <a:t>V1(2)</a:t>
                      </a:r>
                    </a:p>
                  </a:txBody>
                  <a:tcPr/>
                </a:tc>
                <a:extLst>
                  <a:ext uri="{0D108BD9-81ED-4DB2-BD59-A6C34878D82A}">
                    <a16:rowId xmlns:a16="http://schemas.microsoft.com/office/drawing/2014/main" val="1950750703"/>
                  </a:ext>
                </a:extLst>
              </a:tr>
              <a:tr h="206561">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ea typeface="Tahoma" panose="020B0604030504040204" pitchFamily="34" charset="0"/>
                          <a:cs typeface="Arial" panose="020B0604020202020204" pitchFamily="34" charset="0"/>
                        </a:rPr>
                        <a:t>Adenosine </a:t>
                      </a:r>
                    </a:p>
                  </a:txBody>
                  <a:tcPr/>
                </a:tc>
                <a:tc>
                  <a:txBody>
                    <a:bodyPr/>
                    <a:lstStyle/>
                    <a:p>
                      <a:pPr algn="ctr"/>
                      <a:r>
                        <a:rPr lang="en-US" sz="2000" b="1" dirty="0" err="1">
                          <a:latin typeface="Arial" panose="020B0604020202020204" pitchFamily="34" charset="0"/>
                          <a:ea typeface="Tahoma" panose="020B0604030504040204" pitchFamily="34" charset="0"/>
                          <a:cs typeface="Arial" panose="020B0604020202020204" pitchFamily="34" charset="0"/>
                        </a:rPr>
                        <a:t>gpcr</a:t>
                      </a:r>
                      <a:endParaRPr lang="en-US" sz="20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pPr algn="ctr"/>
                      <a:endParaRPr lang="en-US" sz="2000" b="1" i="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383854786"/>
                  </a:ext>
                </a:extLst>
              </a:tr>
            </a:tbl>
          </a:graphicData>
        </a:graphic>
      </p:graphicFrame>
      <p:sp>
        <p:nvSpPr>
          <p:cNvPr id="11" name="Rectangle 10" descr=" 9">
            <a:extLst>
              <a:ext uri="{FF2B5EF4-FFF2-40B4-BE49-F238E27FC236}">
                <a16:creationId xmlns:a16="http://schemas.microsoft.com/office/drawing/2014/main" id="{27716153-8E02-294E-92F0-07797B59537C}"/>
              </a:ext>
            </a:extLst>
          </p:cNvPr>
          <p:cNvSpPr/>
          <p:nvPr/>
        </p:nvSpPr>
        <p:spPr>
          <a:xfrm>
            <a:off x="5260848" y="6202967"/>
            <a:ext cx="6673622" cy="400110"/>
          </a:xfrm>
          <a:prstGeom prst="rect">
            <a:avLst/>
          </a:prstGeom>
          <a:solidFill>
            <a:schemeClr val="accent3">
              <a:lumMod val="20000"/>
              <a:lumOff val="80000"/>
            </a:schemeClr>
          </a:solidFill>
        </p:spPr>
        <p:txBody>
          <a:bodyPr wrap="none">
            <a:spAutoFit/>
          </a:bodyPr>
          <a:lstStyle/>
          <a:p>
            <a:r>
              <a:rPr lang="en-US" sz="2000" b="1" dirty="0">
                <a:solidFill>
                  <a:schemeClr val="tx2"/>
                </a:solidFill>
                <a:latin typeface="Arial" panose="020B0604020202020204" pitchFamily="34" charset="0"/>
                <a:ea typeface="Tahoma" panose="020B0604030504040204" pitchFamily="34" charset="0"/>
                <a:cs typeface="Arial" panose="020B0604020202020204" pitchFamily="34" charset="0"/>
              </a:rPr>
              <a:t>{{contributor: [‘Mark’, ‘Robert’], </a:t>
            </a:r>
            <a:r>
              <a:rPr lang="en-US" sz="2000" b="1" dirty="0" err="1">
                <a:solidFill>
                  <a:schemeClr val="tx2"/>
                </a:solidFill>
                <a:latin typeface="Arial" panose="020B0604020202020204" pitchFamily="34" charset="0"/>
                <a:ea typeface="Tahoma" panose="020B0604030504040204" pitchFamily="34" charset="0"/>
                <a:cs typeface="Arial" panose="020B0604020202020204" pitchFamily="34" charset="0"/>
              </a:rPr>
              <a:t>db_name</a:t>
            </a:r>
            <a:r>
              <a:rPr lang="en-US" sz="2000" b="1" dirty="0">
                <a:solidFill>
                  <a:schemeClr val="tx2"/>
                </a:solidFill>
                <a:latin typeface="Arial" panose="020B0604020202020204" pitchFamily="34" charset="0"/>
                <a:ea typeface="Tahoma" panose="020B0604030504040204" pitchFamily="34" charset="0"/>
                <a:cs typeface="Arial" panose="020B0604020202020204" pitchFamily="34" charset="0"/>
              </a:rPr>
              <a:t>: ‘IUPHAR’}}</a:t>
            </a:r>
          </a:p>
        </p:txBody>
      </p:sp>
      <p:cxnSp>
        <p:nvCxnSpPr>
          <p:cNvPr id="12" name="Straight Arrow Connector 11">
            <a:extLst>
              <a:ext uri="{FF2B5EF4-FFF2-40B4-BE49-F238E27FC236}">
                <a16:creationId xmlns:a16="http://schemas.microsoft.com/office/drawing/2014/main" id="{F8E3C281-6634-8140-86A1-3A3CDD99F482}"/>
              </a:ext>
            </a:extLst>
          </p:cNvPr>
          <p:cNvCxnSpPr>
            <a:cxnSpLocks/>
          </p:cNvCxnSpPr>
          <p:nvPr/>
        </p:nvCxnSpPr>
        <p:spPr>
          <a:xfrm flipH="1">
            <a:off x="9428205" y="4905632"/>
            <a:ext cx="1" cy="12480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A56B62F-A5AC-A54D-9BC0-A122B476111B}"/>
              </a:ext>
            </a:extLst>
          </p:cNvPr>
          <p:cNvSpPr/>
          <p:nvPr/>
        </p:nvSpPr>
        <p:spPr>
          <a:xfrm>
            <a:off x="5784446" y="4033520"/>
            <a:ext cx="4244937" cy="822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865210"/>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8686-0F42-471F-877C-02D15A2AF7DE}"/>
              </a:ext>
            </a:extLst>
          </p:cNvPr>
          <p:cNvSpPr>
            <a:spLocks noGrp="1"/>
          </p:cNvSpPr>
          <p:nvPr>
            <p:ph type="title"/>
          </p:nvPr>
        </p:nvSpPr>
        <p:spPr/>
        <p:txBody>
          <a:bodyPr/>
          <a:lstStyle/>
          <a:p>
            <a:r>
              <a:rPr lang="en-US" sz="4000" b="1" dirty="0">
                <a:latin typeface="Arial" panose="020B0604020202020204" pitchFamily="34" charset="0"/>
                <a:cs typeface="Arial" panose="020B0604020202020204" pitchFamily="34" charset="0"/>
              </a:rPr>
              <a:t>Experiments</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4ECE61E-189D-4216-8211-523E69C95CCD}"/>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Time performance is important</a:t>
            </a:r>
          </a:p>
          <a:p>
            <a:r>
              <a:rPr lang="en-US" sz="2400" dirty="0">
                <a:latin typeface="Arial" panose="020B0604020202020204" pitchFamily="34" charset="0"/>
                <a:cs typeface="Arial" panose="020B0604020202020204" pitchFamily="34" charset="0"/>
              </a:rPr>
              <a:t>Experiments on both synthetic and realistic scenarios</a:t>
            </a:r>
          </a:p>
          <a:p>
            <a:pPr lvl="1"/>
            <a:r>
              <a:rPr lang="en-US" sz="2000" dirty="0">
                <a:latin typeface="Arial" panose="020B0604020202020204" pitchFamily="34" charset="0"/>
                <a:cs typeface="Arial" panose="020B0604020202020204" pitchFamily="34" charset="0"/>
              </a:rPr>
              <a:t>Database engine: </a:t>
            </a:r>
            <a:r>
              <a:rPr lang="en-US" sz="2000" dirty="0" err="1">
                <a:latin typeface="Arial" panose="020B0604020202020204" pitchFamily="34" charset="0"/>
                <a:cs typeface="Arial" panose="020B0604020202020204" pitchFamily="34" charset="0"/>
              </a:rPr>
              <a:t>PostgreSQL</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Deployed on </a:t>
            </a:r>
            <a:r>
              <a:rPr lang="en-US" altLang="zh-CN" sz="2000" dirty="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single Linux machine</a:t>
            </a:r>
          </a:p>
        </p:txBody>
      </p:sp>
      <p:sp>
        <p:nvSpPr>
          <p:cNvPr id="4" name="Slide Number Placeholder 3">
            <a:extLst>
              <a:ext uri="{FF2B5EF4-FFF2-40B4-BE49-F238E27FC236}">
                <a16:creationId xmlns:a16="http://schemas.microsoft.com/office/drawing/2014/main" id="{555D6E87-0329-4CE3-9FE1-E2A7F17C25DD}"/>
              </a:ext>
            </a:extLst>
          </p:cNvPr>
          <p:cNvSpPr>
            <a:spLocks noGrp="1"/>
          </p:cNvSpPr>
          <p:nvPr>
            <p:ph type="sldNum" sz="quarter" idx="12"/>
          </p:nvPr>
        </p:nvSpPr>
        <p:spPr/>
        <p:txBody>
          <a:bodyPr/>
          <a:lstStyle/>
          <a:p>
            <a:fld id="{05072F42-4DFA-4725-86F9-7594E4AB4EB5}" type="slidenum">
              <a:rPr lang="en-GB" smtClean="0"/>
              <a:pPr/>
              <a:t>51</a:t>
            </a:fld>
            <a:endParaRPr lang="en-GB"/>
          </a:p>
        </p:txBody>
      </p:sp>
    </p:spTree>
    <p:extLst>
      <p:ext uri="{BB962C8B-B14F-4D97-AF65-F5344CB8AC3E}">
        <p14:creationId xmlns:p14="http://schemas.microsoft.com/office/powerpoint/2010/main" val="2735452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8B41618-8D65-4BF9-B539-E3EAC5C81BF3}"/>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Performance on realistic queries</a:t>
            </a:r>
          </a:p>
        </p:txBody>
      </p:sp>
      <p:sp>
        <p:nvSpPr>
          <p:cNvPr id="3" name="Slide Number Placeholder 2">
            <a:extLst>
              <a:ext uri="{FF2B5EF4-FFF2-40B4-BE49-F238E27FC236}">
                <a16:creationId xmlns:a16="http://schemas.microsoft.com/office/drawing/2014/main" id="{230C6FEA-A39D-42F6-9146-5DD96D4FF5FF}"/>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52</a:t>
            </a:fld>
            <a:endParaRPr lang="en-GB">
              <a:latin typeface="Arial" panose="020B0604020202020204" pitchFamily="34" charset="0"/>
              <a:cs typeface="Arial" panose="020B0604020202020204" pitchFamily="34" charset="0"/>
            </a:endParaRPr>
          </a:p>
        </p:txBody>
      </p:sp>
      <p:graphicFrame>
        <p:nvGraphicFramePr>
          <p:cNvPr id="25" name="Table 24">
            <a:extLst>
              <a:ext uri="{FF2B5EF4-FFF2-40B4-BE49-F238E27FC236}">
                <a16:creationId xmlns:a16="http://schemas.microsoft.com/office/drawing/2014/main" id="{726BBF0B-C31A-426B-ADEE-9D4B9ABB1E99}"/>
              </a:ext>
            </a:extLst>
          </p:cNvPr>
          <p:cNvGraphicFramePr>
            <a:graphicFrameLocks noGrp="1"/>
          </p:cNvGraphicFramePr>
          <p:nvPr>
            <p:extLst>
              <p:ext uri="{D42A27DB-BD31-4B8C-83A1-F6EECF244321}">
                <p14:modId xmlns:p14="http://schemas.microsoft.com/office/powerpoint/2010/main" val="2176044882"/>
              </p:ext>
            </p:extLst>
          </p:nvPr>
        </p:nvGraphicFramePr>
        <p:xfrm>
          <a:off x="2726714" y="1861404"/>
          <a:ext cx="6480348" cy="3566160"/>
        </p:xfrm>
        <a:graphic>
          <a:graphicData uri="http://schemas.openxmlformats.org/drawingml/2006/table">
            <a:tbl>
              <a:tblPr firstRow="1" bandRow="1">
                <a:tableStyleId>{5C22544A-7EE6-4342-B048-85BDC9FD1C3A}</a:tableStyleId>
              </a:tblPr>
              <a:tblGrid>
                <a:gridCol w="1685096">
                  <a:extLst>
                    <a:ext uri="{9D8B030D-6E8A-4147-A177-3AD203B41FA5}">
                      <a16:colId xmlns:a16="http://schemas.microsoft.com/office/drawing/2014/main" val="436206219"/>
                    </a:ext>
                  </a:extLst>
                </a:gridCol>
                <a:gridCol w="4795252">
                  <a:extLst>
                    <a:ext uri="{9D8B030D-6E8A-4147-A177-3AD203B41FA5}">
                      <a16:colId xmlns:a16="http://schemas.microsoft.com/office/drawing/2014/main" val="2201469357"/>
                    </a:ext>
                  </a:extLst>
                </a:gridCol>
              </a:tblGrid>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Query</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Execution time for Tuple-level approach (seconds)</a:t>
                      </a:r>
                    </a:p>
                  </a:txBody>
                  <a:tcPr/>
                </a:tc>
                <a:extLst>
                  <a:ext uri="{0D108BD9-81ED-4DB2-BD59-A6C34878D82A}">
                    <a16:rowId xmlns:a16="http://schemas.microsoft.com/office/drawing/2014/main" val="3187153384"/>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Q0</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0.83</a:t>
                      </a:r>
                    </a:p>
                  </a:txBody>
                  <a:tcPr/>
                </a:tc>
                <a:extLst>
                  <a:ext uri="{0D108BD9-81ED-4DB2-BD59-A6C34878D82A}">
                    <a16:rowId xmlns:a16="http://schemas.microsoft.com/office/drawing/2014/main" val="2744410038"/>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Q1</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0.60</a:t>
                      </a:r>
                    </a:p>
                  </a:txBody>
                  <a:tcPr/>
                </a:tc>
                <a:extLst>
                  <a:ext uri="{0D108BD9-81ED-4DB2-BD59-A6C34878D82A}">
                    <a16:rowId xmlns:a16="http://schemas.microsoft.com/office/drawing/2014/main" val="2917511141"/>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Q2</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0.63</a:t>
                      </a:r>
                    </a:p>
                  </a:txBody>
                  <a:tcPr/>
                </a:tc>
                <a:extLst>
                  <a:ext uri="{0D108BD9-81ED-4DB2-BD59-A6C34878D82A}">
                    <a16:rowId xmlns:a16="http://schemas.microsoft.com/office/drawing/2014/main" val="1873183247"/>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Q3</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0.56</a:t>
                      </a:r>
                    </a:p>
                  </a:txBody>
                  <a:tcPr/>
                </a:tc>
                <a:extLst>
                  <a:ext uri="{0D108BD9-81ED-4DB2-BD59-A6C34878D82A}">
                    <a16:rowId xmlns:a16="http://schemas.microsoft.com/office/drawing/2014/main" val="139974595"/>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Q4</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0.73</a:t>
                      </a:r>
                    </a:p>
                  </a:txBody>
                  <a:tcPr/>
                </a:tc>
                <a:extLst>
                  <a:ext uri="{0D108BD9-81ED-4DB2-BD59-A6C34878D82A}">
                    <a16:rowId xmlns:a16="http://schemas.microsoft.com/office/drawing/2014/main" val="357571191"/>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Q5</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0.53</a:t>
                      </a:r>
                    </a:p>
                  </a:txBody>
                  <a:tcPr/>
                </a:tc>
                <a:extLst>
                  <a:ext uri="{0D108BD9-81ED-4DB2-BD59-A6C34878D82A}">
                    <a16:rowId xmlns:a16="http://schemas.microsoft.com/office/drawing/2014/main" val="3318903287"/>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Q6</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0.53</a:t>
                      </a:r>
                    </a:p>
                  </a:txBody>
                  <a:tcPr/>
                </a:tc>
                <a:extLst>
                  <a:ext uri="{0D108BD9-81ED-4DB2-BD59-A6C34878D82A}">
                    <a16:rowId xmlns:a16="http://schemas.microsoft.com/office/drawing/2014/main" val="1907036767"/>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Q7</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0.57</a:t>
                      </a:r>
                    </a:p>
                  </a:txBody>
                  <a:tcPr/>
                </a:tc>
                <a:extLst>
                  <a:ext uri="{0D108BD9-81ED-4DB2-BD59-A6C34878D82A}">
                    <a16:rowId xmlns:a16="http://schemas.microsoft.com/office/drawing/2014/main" val="119326019"/>
                  </a:ext>
                </a:extLst>
              </a:tr>
            </a:tbl>
          </a:graphicData>
        </a:graphic>
      </p:graphicFrame>
    </p:spTree>
    <p:extLst>
      <p:ext uri="{BB962C8B-B14F-4D97-AF65-F5344CB8AC3E}">
        <p14:creationId xmlns:p14="http://schemas.microsoft.com/office/powerpoint/2010/main" val="453202985"/>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55819EF-3C97-4ECC-BB91-4B608319EB8E}"/>
              </a:ext>
            </a:extLst>
          </p:cNvPr>
          <p:cNvGraphicFramePr>
            <a:graphicFrameLocks noGrp="1"/>
          </p:cNvGraphicFramePr>
          <p:nvPr>
            <p:extLst>
              <p:ext uri="{D42A27DB-BD31-4B8C-83A1-F6EECF244321}">
                <p14:modId xmlns:p14="http://schemas.microsoft.com/office/powerpoint/2010/main" val="2452424231"/>
              </p:ext>
            </p:extLst>
          </p:nvPr>
        </p:nvGraphicFramePr>
        <p:xfrm>
          <a:off x="2726714" y="1850436"/>
          <a:ext cx="6480348" cy="3566160"/>
        </p:xfrm>
        <a:graphic>
          <a:graphicData uri="http://schemas.openxmlformats.org/drawingml/2006/table">
            <a:tbl>
              <a:tblPr firstRow="1" bandRow="1">
                <a:tableStyleId>{5C22544A-7EE6-4342-B048-85BDC9FD1C3A}</a:tableStyleId>
              </a:tblPr>
              <a:tblGrid>
                <a:gridCol w="1685096">
                  <a:extLst>
                    <a:ext uri="{9D8B030D-6E8A-4147-A177-3AD203B41FA5}">
                      <a16:colId xmlns:a16="http://schemas.microsoft.com/office/drawing/2014/main" val="436206219"/>
                    </a:ext>
                  </a:extLst>
                </a:gridCol>
                <a:gridCol w="4795252">
                  <a:extLst>
                    <a:ext uri="{9D8B030D-6E8A-4147-A177-3AD203B41FA5}">
                      <a16:colId xmlns:a16="http://schemas.microsoft.com/office/drawing/2014/main" val="2201469357"/>
                    </a:ext>
                  </a:extLst>
                </a:gridCol>
              </a:tblGrid>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Query</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Execution time for Tuple-level approach (seconds)</a:t>
                      </a:r>
                    </a:p>
                  </a:txBody>
                  <a:tcPr/>
                </a:tc>
                <a:extLst>
                  <a:ext uri="{0D108BD9-81ED-4DB2-BD59-A6C34878D82A}">
                    <a16:rowId xmlns:a16="http://schemas.microsoft.com/office/drawing/2014/main" val="3187153384"/>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Q0</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0.83</a:t>
                      </a:r>
                    </a:p>
                  </a:txBody>
                  <a:tcPr/>
                </a:tc>
                <a:extLst>
                  <a:ext uri="{0D108BD9-81ED-4DB2-BD59-A6C34878D82A}">
                    <a16:rowId xmlns:a16="http://schemas.microsoft.com/office/drawing/2014/main" val="2744410038"/>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Q1</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0.60</a:t>
                      </a:r>
                    </a:p>
                  </a:txBody>
                  <a:tcPr/>
                </a:tc>
                <a:extLst>
                  <a:ext uri="{0D108BD9-81ED-4DB2-BD59-A6C34878D82A}">
                    <a16:rowId xmlns:a16="http://schemas.microsoft.com/office/drawing/2014/main" val="2917511141"/>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Q2</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0.63</a:t>
                      </a:r>
                    </a:p>
                  </a:txBody>
                  <a:tcPr/>
                </a:tc>
                <a:extLst>
                  <a:ext uri="{0D108BD9-81ED-4DB2-BD59-A6C34878D82A}">
                    <a16:rowId xmlns:a16="http://schemas.microsoft.com/office/drawing/2014/main" val="1873183247"/>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Q3</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0.56</a:t>
                      </a:r>
                    </a:p>
                  </a:txBody>
                  <a:tcPr/>
                </a:tc>
                <a:extLst>
                  <a:ext uri="{0D108BD9-81ED-4DB2-BD59-A6C34878D82A}">
                    <a16:rowId xmlns:a16="http://schemas.microsoft.com/office/drawing/2014/main" val="139974595"/>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Q4</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0.73</a:t>
                      </a:r>
                    </a:p>
                  </a:txBody>
                  <a:tcPr/>
                </a:tc>
                <a:extLst>
                  <a:ext uri="{0D108BD9-81ED-4DB2-BD59-A6C34878D82A}">
                    <a16:rowId xmlns:a16="http://schemas.microsoft.com/office/drawing/2014/main" val="357571191"/>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Q5</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0.53</a:t>
                      </a:r>
                    </a:p>
                  </a:txBody>
                  <a:tcPr/>
                </a:tc>
                <a:extLst>
                  <a:ext uri="{0D108BD9-81ED-4DB2-BD59-A6C34878D82A}">
                    <a16:rowId xmlns:a16="http://schemas.microsoft.com/office/drawing/2014/main" val="3318903287"/>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Q6</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0.53</a:t>
                      </a:r>
                    </a:p>
                  </a:txBody>
                  <a:tcPr/>
                </a:tc>
                <a:extLst>
                  <a:ext uri="{0D108BD9-81ED-4DB2-BD59-A6C34878D82A}">
                    <a16:rowId xmlns:a16="http://schemas.microsoft.com/office/drawing/2014/main" val="1907036767"/>
                  </a:ext>
                </a:extLst>
              </a:tr>
              <a:tr h="239776">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Q7</a:t>
                      </a:r>
                    </a:p>
                  </a:txBody>
                  <a:tcPr/>
                </a:tc>
                <a:tc>
                  <a:txBody>
                    <a:bodyPr/>
                    <a:lstStyle/>
                    <a:p>
                      <a:pPr algn="ctr"/>
                      <a:r>
                        <a:rPr lang="en-US" sz="1800" b="1" dirty="0">
                          <a:latin typeface="Arial" panose="020B0604020202020204" pitchFamily="34" charset="0"/>
                          <a:ea typeface="Tahoma" panose="020B0604030504040204" pitchFamily="34" charset="0"/>
                          <a:cs typeface="Arial" panose="020B0604020202020204" pitchFamily="34" charset="0"/>
                        </a:rPr>
                        <a:t>0.57</a:t>
                      </a:r>
                    </a:p>
                  </a:txBody>
                  <a:tcPr/>
                </a:tc>
                <a:extLst>
                  <a:ext uri="{0D108BD9-81ED-4DB2-BD59-A6C34878D82A}">
                    <a16:rowId xmlns:a16="http://schemas.microsoft.com/office/drawing/2014/main" val="119326019"/>
                  </a:ext>
                </a:extLst>
              </a:tr>
            </a:tbl>
          </a:graphicData>
        </a:graphic>
      </p:graphicFrame>
      <p:sp>
        <p:nvSpPr>
          <p:cNvPr id="2" name="Title 1" descr=" 2">
            <a:extLst>
              <a:ext uri="{FF2B5EF4-FFF2-40B4-BE49-F238E27FC236}">
                <a16:creationId xmlns:a16="http://schemas.microsoft.com/office/drawing/2014/main" id="{28B41618-8D65-4BF9-B539-E3EAC5C81BF3}"/>
              </a:ext>
            </a:extLst>
          </p:cNvPr>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Performance on realistic queries</a:t>
            </a:r>
          </a:p>
        </p:txBody>
      </p:sp>
      <p:sp>
        <p:nvSpPr>
          <p:cNvPr id="3" name="Slide Number Placeholder 2">
            <a:extLst>
              <a:ext uri="{FF2B5EF4-FFF2-40B4-BE49-F238E27FC236}">
                <a16:creationId xmlns:a16="http://schemas.microsoft.com/office/drawing/2014/main" id="{230C6FEA-A39D-42F6-9146-5DD96D4FF5FF}"/>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53</a:t>
            </a:fld>
            <a:endParaRPr lang="en-GB">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9F405F7-276A-4F84-8B6B-80B490ED3F87}"/>
              </a:ext>
            </a:extLst>
          </p:cNvPr>
          <p:cNvSpPr/>
          <p:nvPr/>
        </p:nvSpPr>
        <p:spPr>
          <a:xfrm>
            <a:off x="2726714" y="2488663"/>
            <a:ext cx="6480348" cy="4050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D56FF13-3C7A-430A-AEA8-57D317A3F0FD}"/>
              </a:ext>
            </a:extLst>
          </p:cNvPr>
          <p:cNvSpPr/>
          <p:nvPr/>
        </p:nvSpPr>
        <p:spPr>
          <a:xfrm>
            <a:off x="8930640" y="3665432"/>
            <a:ext cx="3017519" cy="707886"/>
          </a:xfrm>
          <a:prstGeom prst="rect">
            <a:avLst/>
          </a:prstGeom>
          <a:solidFill>
            <a:schemeClr val="tx1">
              <a:lumMod val="20000"/>
              <a:lumOff val="80000"/>
            </a:schemeClr>
          </a:solidFill>
          <a:ln w="28575">
            <a:solidFill>
              <a:srgbClr val="FF0000"/>
            </a:solidFill>
          </a:ln>
        </p:spPr>
        <p:txBody>
          <a:bodyPr wrap="square">
            <a:spAutoFit/>
          </a:bodyPr>
          <a:lstStyle/>
          <a:p>
            <a:r>
              <a:rPr lang="en-US" sz="2000" b="1" dirty="0">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Query result size: 8868</a:t>
            </a:r>
          </a:p>
          <a:p>
            <a:r>
              <a:rPr lang="en-US" sz="2000" b="1" dirty="0">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 of Relations: 3</a:t>
            </a:r>
          </a:p>
        </p:txBody>
      </p:sp>
      <p:cxnSp>
        <p:nvCxnSpPr>
          <p:cNvPr id="7" name="Straight Arrow Connector 6">
            <a:extLst>
              <a:ext uri="{FF2B5EF4-FFF2-40B4-BE49-F238E27FC236}">
                <a16:creationId xmlns:a16="http://schemas.microsoft.com/office/drawing/2014/main" id="{65BF6594-0918-4C84-87A1-F2B8D52285C6}"/>
              </a:ext>
            </a:extLst>
          </p:cNvPr>
          <p:cNvCxnSpPr>
            <a:cxnSpLocks/>
            <a:endCxn id="6" idx="1"/>
          </p:cNvCxnSpPr>
          <p:nvPr/>
        </p:nvCxnSpPr>
        <p:spPr>
          <a:xfrm>
            <a:off x="7609490" y="2893714"/>
            <a:ext cx="1321150" cy="112566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41586"/>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Outline</a:t>
            </a:r>
            <a:endParaRPr lang="en-US" sz="3500" b="1" dirty="0">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2018104" y="1849658"/>
            <a:ext cx="9596394" cy="3825892"/>
          </a:xfrm>
        </p:spPr>
        <p:txBody>
          <a:bodyPr>
            <a:normAutofit/>
          </a:bodyPr>
          <a:lstStyle/>
          <a:p>
            <a:r>
              <a:rPr lang="en-US" sz="3200" dirty="0">
                <a:latin typeface="Arial" panose="020B0604020202020204" pitchFamily="34" charset="0"/>
                <a:ea typeface="Tahoma" panose="020B0604030504040204" pitchFamily="34" charset="0"/>
                <a:cs typeface="Arial" panose="020B0604020202020204" pitchFamily="34" charset="0"/>
              </a:rPr>
              <a:t>State of the art in Data Citation</a:t>
            </a:r>
          </a:p>
          <a:p>
            <a:r>
              <a:rPr lang="en-US" sz="3200" dirty="0">
                <a:latin typeface="Arial" panose="020B0604020202020204" pitchFamily="34" charset="0"/>
                <a:ea typeface="Tahoma" panose="020B0604030504040204" pitchFamily="34" charset="0"/>
                <a:cs typeface="Arial" panose="020B0604020202020204" pitchFamily="34" charset="0"/>
              </a:rPr>
              <a:t>Model: Citation views</a:t>
            </a:r>
          </a:p>
          <a:p>
            <a:r>
              <a:rPr lang="en-US" sz="3200" dirty="0">
                <a:latin typeface="Arial" panose="020B0604020202020204" pitchFamily="34" charset="0"/>
                <a:ea typeface="Tahoma" panose="020B0604030504040204" pitchFamily="34" charset="0"/>
                <a:cs typeface="Arial" panose="020B0604020202020204" pitchFamily="34" charset="0"/>
              </a:rPr>
              <a:t>Implementing Citation views</a:t>
            </a:r>
          </a:p>
          <a:p>
            <a:r>
              <a:rPr lang="en-US" sz="3200" dirty="0">
                <a:solidFill>
                  <a:srgbClr val="A93023"/>
                </a:solidFill>
                <a:latin typeface="Arial" panose="020B0604020202020204" pitchFamily="34" charset="0"/>
                <a:ea typeface="Tahoma" panose="020B0604030504040204" pitchFamily="34" charset="0"/>
                <a:cs typeface="Arial" panose="020B0604020202020204" pitchFamily="34" charset="0"/>
              </a:rPr>
              <a:t>Conclusions</a:t>
            </a:r>
          </a:p>
        </p:txBody>
      </p:sp>
      <p:sp>
        <p:nvSpPr>
          <p:cNvPr id="4" name="Slide Number Placeholder 3">
            <a:extLst>
              <a:ext uri="{FF2B5EF4-FFF2-40B4-BE49-F238E27FC236}">
                <a16:creationId xmlns:a16="http://schemas.microsoft.com/office/drawing/2014/main" id="{2E4B3007-0E41-4F93-8C7A-F9D3CAFB8B56}"/>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54</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421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C6A49-08BD-419E-BD9F-EB9804B53E9B}"/>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Summary</a:t>
            </a:r>
          </a:p>
        </p:txBody>
      </p:sp>
      <p:sp>
        <p:nvSpPr>
          <p:cNvPr id="3" name="Content Placeholder 2">
            <a:extLst>
              <a:ext uri="{FF2B5EF4-FFF2-40B4-BE49-F238E27FC236}">
                <a16:creationId xmlns:a16="http://schemas.microsoft.com/office/drawing/2014/main" id="{F78CD098-29E5-44B2-82DE-A3E8EC58356E}"/>
              </a:ext>
            </a:extLst>
          </p:cNvPr>
          <p:cNvSpPr>
            <a:spLocks noGrp="1"/>
          </p:cNvSpPr>
          <p:nvPr>
            <p:ph idx="1"/>
          </p:nvPr>
        </p:nvSpPr>
        <p:spPr>
          <a:xfrm>
            <a:off x="1786331" y="1393081"/>
            <a:ext cx="10018713" cy="4515205"/>
          </a:xfrm>
        </p:spPr>
        <p:txBody>
          <a:bodyPr>
            <a:normAutofit/>
          </a:bodyPr>
          <a:lstStyle/>
          <a:p>
            <a:r>
              <a:rPr lang="en-US" sz="2400" dirty="0">
                <a:latin typeface="Arial" panose="020B0604020202020204" pitchFamily="34" charset="0"/>
                <a:ea typeface="Tahoma" panose="020B0604030504040204" pitchFamily="34" charset="0"/>
                <a:cs typeface="Arial" panose="020B0604020202020204" pitchFamily="34" charset="0"/>
              </a:rPr>
              <a:t>Automating fine-grained citations to general queries is an interesting computational challenge</a:t>
            </a:r>
          </a:p>
          <a:p>
            <a:r>
              <a:rPr lang="en-US" sz="2400" dirty="0">
                <a:latin typeface="Arial" panose="020B0604020202020204" pitchFamily="34" charset="0"/>
                <a:ea typeface="Tahoma" panose="020B0604030504040204" pitchFamily="34" charset="0"/>
                <a:cs typeface="Arial" panose="020B0604020202020204" pitchFamily="34" charset="0"/>
              </a:rPr>
              <a:t>Future work</a:t>
            </a:r>
          </a:p>
          <a:p>
            <a:pPr lvl="1"/>
            <a:r>
              <a:rPr lang="en-US" sz="2000" dirty="0">
                <a:latin typeface="Arial" panose="020B0604020202020204" pitchFamily="34" charset="0"/>
                <a:ea typeface="Tahoma" panose="020B0604030504040204" pitchFamily="34" charset="0"/>
                <a:cs typeface="Arial" panose="020B0604020202020204" pitchFamily="34" charset="0"/>
              </a:rPr>
              <a:t>Explore the connections between data citation and provenance</a:t>
            </a:r>
          </a:p>
          <a:p>
            <a:pPr lvl="1"/>
            <a:r>
              <a:rPr lang="en-US" sz="2000" dirty="0">
                <a:latin typeface="Arial" panose="020B0604020202020204" pitchFamily="34" charset="0"/>
                <a:ea typeface="Tahoma" panose="020B0604030504040204" pitchFamily="34" charset="0"/>
                <a:cs typeface="Arial" panose="020B0604020202020204" pitchFamily="34" charset="0"/>
              </a:rPr>
              <a:t>Enable bibliometrics (e.g. h-indexes) for curators, giving credits as Google Scholar does.</a:t>
            </a:r>
          </a:p>
          <a:p>
            <a:pPr lvl="1"/>
            <a:r>
              <a:rPr lang="en-US" sz="2000" dirty="0">
                <a:latin typeface="Arial" panose="020B0604020202020204" pitchFamily="34" charset="0"/>
                <a:ea typeface="Tahoma" panose="020B0604030504040204" pitchFamily="34" charset="0"/>
                <a:cs typeface="Arial" panose="020B0604020202020204" pitchFamily="34" charset="0"/>
              </a:rPr>
              <a:t>Support versioning database</a:t>
            </a:r>
          </a:p>
        </p:txBody>
      </p:sp>
      <p:sp>
        <p:nvSpPr>
          <p:cNvPr id="4" name="Slide Number Placeholder 3">
            <a:extLst>
              <a:ext uri="{FF2B5EF4-FFF2-40B4-BE49-F238E27FC236}">
                <a16:creationId xmlns:a16="http://schemas.microsoft.com/office/drawing/2014/main" id="{639D2DB9-AB82-48B1-8D2E-1E57DA51556F}"/>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55</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497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F3674-1490-4F3D-96FB-A317C86C4A31}"/>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5B14D82-A03E-4847-B7A4-48CAE549CE5A}"/>
              </a:ext>
            </a:extLst>
          </p:cNvPr>
          <p:cNvSpPr>
            <a:spLocks noGrp="1"/>
          </p:cNvSpPr>
          <p:nvPr>
            <p:ph idx="1"/>
          </p:nvPr>
        </p:nvSpPr>
        <p:spPr/>
        <p:txBody>
          <a:bodyPr>
            <a:normAutofit/>
          </a:bodyPr>
          <a:lstStyle/>
          <a:p>
            <a:pPr marL="0" indent="0" algn="ctr">
              <a:buNone/>
            </a:pPr>
            <a:r>
              <a:rPr lang="en-US" sz="8800" dirty="0">
                <a:latin typeface="Arial" panose="020B0604020202020204" pitchFamily="34" charset="0"/>
                <a:cs typeface="Arial" panose="020B0604020202020204" pitchFamily="34" charset="0"/>
              </a:rPr>
              <a:t>Thanks!</a:t>
            </a:r>
          </a:p>
        </p:txBody>
      </p:sp>
      <p:sp>
        <p:nvSpPr>
          <p:cNvPr id="4" name="Slide Number Placeholder 3">
            <a:extLst>
              <a:ext uri="{FF2B5EF4-FFF2-40B4-BE49-F238E27FC236}">
                <a16:creationId xmlns:a16="http://schemas.microsoft.com/office/drawing/2014/main" id="{9664CF72-5D16-4A75-93E7-ACA57B28AACE}"/>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56</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153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7FC9-781D-4BF8-B13E-FDF55BE66BFB}"/>
              </a:ext>
            </a:extLst>
          </p:cNvPr>
          <p:cNvSpPr>
            <a:spLocks noGrp="1"/>
          </p:cNvSpPr>
          <p:nvPr>
            <p:ph type="title"/>
          </p:nvPr>
        </p:nvSpPr>
        <p:spPr/>
        <p:txBody>
          <a:bodyPr/>
          <a:lstStyle/>
          <a:p>
            <a:pPr algn="l"/>
            <a:r>
              <a:rPr lang="en-US" altLang="zh-CN" dirty="0"/>
              <a:t>For more information:</a:t>
            </a:r>
            <a:endParaRPr lang="en-US" dirty="0"/>
          </a:p>
        </p:txBody>
      </p:sp>
      <p:sp>
        <p:nvSpPr>
          <p:cNvPr id="4" name="Slide Number Placeholder 3">
            <a:extLst>
              <a:ext uri="{FF2B5EF4-FFF2-40B4-BE49-F238E27FC236}">
                <a16:creationId xmlns:a16="http://schemas.microsoft.com/office/drawing/2014/main" id="{3A83B90D-40C0-4072-8A31-BE61DE90973A}"/>
              </a:ext>
            </a:extLst>
          </p:cNvPr>
          <p:cNvSpPr>
            <a:spLocks noGrp="1"/>
          </p:cNvSpPr>
          <p:nvPr>
            <p:ph type="sldNum" sz="quarter" idx="12"/>
          </p:nvPr>
        </p:nvSpPr>
        <p:spPr/>
        <p:txBody>
          <a:bodyPr/>
          <a:lstStyle/>
          <a:p>
            <a:fld id="{05072F42-4DFA-4725-86F9-7594E4AB4EB5}" type="slidenum">
              <a:rPr lang="en-GB" smtClean="0"/>
              <a:pPr/>
              <a:t>57</a:t>
            </a:fld>
            <a:endParaRPr lang="en-GB"/>
          </a:p>
        </p:txBody>
      </p:sp>
      <p:pic>
        <p:nvPicPr>
          <p:cNvPr id="6" name="Picture 5">
            <a:extLst>
              <a:ext uri="{FF2B5EF4-FFF2-40B4-BE49-F238E27FC236}">
                <a16:creationId xmlns:a16="http://schemas.microsoft.com/office/drawing/2014/main" id="{792AE71A-B797-4400-88FB-BD3B67B900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41" t="10020" r="9698" b="8503"/>
          <a:stretch/>
        </p:blipFill>
        <p:spPr>
          <a:xfrm>
            <a:off x="3768811" y="1841156"/>
            <a:ext cx="5140412" cy="4065373"/>
          </a:xfrm>
          <a:prstGeom prst="rect">
            <a:avLst/>
          </a:prstGeom>
        </p:spPr>
      </p:pic>
      <p:sp>
        <p:nvSpPr>
          <p:cNvPr id="3" name="Rectangle 2">
            <a:extLst>
              <a:ext uri="{FF2B5EF4-FFF2-40B4-BE49-F238E27FC236}">
                <a16:creationId xmlns:a16="http://schemas.microsoft.com/office/drawing/2014/main" id="{AC55C40B-9625-497E-AB90-5FA4C7DCC57D}"/>
              </a:ext>
            </a:extLst>
          </p:cNvPr>
          <p:cNvSpPr/>
          <p:nvPr/>
        </p:nvSpPr>
        <p:spPr>
          <a:xfrm>
            <a:off x="3966519" y="6057900"/>
            <a:ext cx="4942704" cy="5035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2800" dirty="0">
                <a:hlinkClick r:id="rId3"/>
              </a:rPr>
              <a:t>http://</a:t>
            </a:r>
            <a:r>
              <a:rPr lang="en-US" sz="2800" dirty="0">
                <a:hlinkClick r:id="rId3"/>
              </a:rPr>
              <a:t>l.ead.me/baulYk</a:t>
            </a:r>
            <a:endParaRPr lang="en-US" sz="2800" dirty="0"/>
          </a:p>
        </p:txBody>
      </p:sp>
    </p:spTree>
    <p:extLst>
      <p:ext uri="{BB962C8B-B14F-4D97-AF65-F5344CB8AC3E}">
        <p14:creationId xmlns:p14="http://schemas.microsoft.com/office/powerpoint/2010/main" val="257882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90C9-E94A-4B07-BC10-2F9E3856C0DD}"/>
              </a:ext>
            </a:extLst>
          </p:cNvPr>
          <p:cNvSpPr>
            <a:spLocks noGrp="1"/>
          </p:cNvSpPr>
          <p:nvPr>
            <p:ph type="title"/>
          </p:nvPr>
        </p:nvSpPr>
        <p:spPr>
          <a:xfrm>
            <a:off x="908930" y="460114"/>
            <a:ext cx="10594098" cy="1131881"/>
          </a:xfrm>
        </p:spPr>
        <p:txBody>
          <a:bodyPr>
            <a:noAutofit/>
          </a:bodyPr>
          <a:lstStyle/>
          <a:p>
            <a:r>
              <a:rPr lang="en-US" sz="4000" b="1" dirty="0">
                <a:latin typeface="Arial" panose="020B0604020202020204" pitchFamily="34" charset="0"/>
                <a:ea typeface="Tahoma" panose="020B0604030504040204" pitchFamily="34" charset="0"/>
                <a:cs typeface="Arial" panose="020B0604020202020204" pitchFamily="34" charset="0"/>
              </a:rPr>
              <a:t>Digital Libraries community</a:t>
            </a:r>
          </a:p>
        </p:txBody>
      </p:sp>
      <p:sp>
        <p:nvSpPr>
          <p:cNvPr id="3" name="Content Placeholder 2">
            <a:extLst>
              <a:ext uri="{FF2B5EF4-FFF2-40B4-BE49-F238E27FC236}">
                <a16:creationId xmlns:a16="http://schemas.microsoft.com/office/drawing/2014/main" id="{4522CD53-30A7-4B9A-A88C-FE89A83F632F}"/>
              </a:ext>
            </a:extLst>
          </p:cNvPr>
          <p:cNvSpPr>
            <a:spLocks noGrp="1"/>
          </p:cNvSpPr>
          <p:nvPr>
            <p:ph idx="1"/>
          </p:nvPr>
        </p:nvSpPr>
        <p:spPr>
          <a:xfrm>
            <a:off x="1454112" y="1581738"/>
            <a:ext cx="9828959" cy="4399746"/>
          </a:xfrm>
        </p:spPr>
        <p:txBody>
          <a:bodyPr anchor="ctr">
            <a:normAutofit/>
          </a:bodyPr>
          <a:lstStyle/>
          <a:p>
            <a:r>
              <a:rPr lang="en-US" sz="2400" dirty="0">
                <a:latin typeface="Arial" panose="020B0604020202020204" pitchFamily="34" charset="0"/>
                <a:ea typeface="Tahoma" panose="020B0604030504040204" pitchFamily="34" charset="0"/>
                <a:cs typeface="Arial" panose="020B0604020202020204" pitchFamily="34" charset="0"/>
              </a:rPr>
              <a:t>A number of organizations recognize the importance of data citation, and propose principles and standards.</a:t>
            </a:r>
          </a:p>
          <a:p>
            <a:pPr lvl="1"/>
            <a:r>
              <a:rPr lang="en-US" sz="2100" dirty="0">
                <a:latin typeface="Arial" panose="020B0604020202020204" pitchFamily="34" charset="0"/>
                <a:ea typeface="Tahoma" panose="020B0604030504040204" pitchFamily="34" charset="0"/>
                <a:cs typeface="Arial" panose="020B0604020202020204" pitchFamily="34" charset="0"/>
              </a:rPr>
              <a:t>E.g. </a:t>
            </a:r>
            <a:r>
              <a:rPr lang="en-US" sz="2100" b="1" dirty="0">
                <a:latin typeface="Arial" panose="020B0604020202020204" pitchFamily="34" charset="0"/>
                <a:ea typeface="Tahoma" panose="020B0604030504040204" pitchFamily="34" charset="0"/>
                <a:cs typeface="Arial" panose="020B0604020202020204" pitchFamily="34" charset="0"/>
              </a:rPr>
              <a:t>Force 11, </a:t>
            </a:r>
            <a:r>
              <a:rPr lang="en-US" sz="2100" b="1" dirty="0" err="1">
                <a:latin typeface="Arial" panose="020B0604020202020204" pitchFamily="34" charset="0"/>
                <a:ea typeface="Tahoma" panose="020B0604030504040204" pitchFamily="34" charset="0"/>
                <a:cs typeface="Arial" panose="020B0604020202020204" pitchFamily="34" charset="0"/>
              </a:rPr>
              <a:t>DataCite</a:t>
            </a:r>
            <a:r>
              <a:rPr lang="en-US" sz="2100" b="1" dirty="0">
                <a:latin typeface="Arial" panose="020B0604020202020204" pitchFamily="34" charset="0"/>
                <a:ea typeface="Tahoma" panose="020B0604030504040204" pitchFamily="34" charset="0"/>
                <a:cs typeface="Arial" panose="020B0604020202020204" pitchFamily="34" charset="0"/>
              </a:rPr>
              <a:t>, etc.</a:t>
            </a:r>
          </a:p>
          <a:p>
            <a:r>
              <a:rPr lang="en-US" sz="2400" dirty="0">
                <a:latin typeface="Arial" panose="020B0604020202020204" pitchFamily="34" charset="0"/>
                <a:ea typeface="Tahoma" panose="020B0604030504040204" pitchFamily="34" charset="0"/>
                <a:cs typeface="Arial" panose="020B0604020202020204" pitchFamily="34" charset="0"/>
              </a:rPr>
              <a:t>We build on principles proposed by the digital libraries community</a:t>
            </a:r>
          </a:p>
        </p:txBody>
      </p:sp>
      <p:sp>
        <p:nvSpPr>
          <p:cNvPr id="4" name="Slide Number Placeholder 3">
            <a:extLst>
              <a:ext uri="{FF2B5EF4-FFF2-40B4-BE49-F238E27FC236}">
                <a16:creationId xmlns:a16="http://schemas.microsoft.com/office/drawing/2014/main" id="{ACE7EB62-899E-4070-A835-342E65DE906F}"/>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6</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4380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C56C-8FBD-47B0-9D98-F4743233B5CF}"/>
              </a:ext>
            </a:extLst>
          </p:cNvPr>
          <p:cNvSpPr>
            <a:spLocks noGrp="1"/>
          </p:cNvSpPr>
          <p:nvPr>
            <p:ph type="title"/>
          </p:nvPr>
        </p:nvSpPr>
        <p:spPr>
          <a:xfrm>
            <a:off x="1337062" y="593504"/>
            <a:ext cx="10018713" cy="1356800"/>
          </a:xfrm>
        </p:spPr>
        <p:txBody>
          <a:bodyPr>
            <a:normAutofit/>
          </a:bodyPr>
          <a:lstStyle/>
          <a:p>
            <a:r>
              <a:rPr lang="en-US" sz="4000" b="1" dirty="0">
                <a:latin typeface="Arial" panose="020B0604020202020204" pitchFamily="34" charset="0"/>
                <a:ea typeface="Tahoma" panose="020B0604030504040204" pitchFamily="34" charset="0"/>
                <a:cs typeface="Arial" panose="020B0604020202020204" pitchFamily="34" charset="0"/>
              </a:rPr>
              <a:t>State of the art in data citation:</a:t>
            </a:r>
            <a:br>
              <a:rPr lang="en-US" sz="4000" b="1" dirty="0">
                <a:latin typeface="Arial" panose="020B0604020202020204" pitchFamily="34" charset="0"/>
                <a:ea typeface="Tahoma" panose="020B0604030504040204" pitchFamily="34" charset="0"/>
                <a:cs typeface="Arial" panose="020B0604020202020204" pitchFamily="34" charset="0"/>
              </a:rPr>
            </a:br>
            <a:r>
              <a:rPr lang="en-US" sz="4000" b="1" dirty="0">
                <a:latin typeface="Arial" panose="020B0604020202020204" pitchFamily="34" charset="0"/>
                <a:ea typeface="Tahoma" panose="020B0604030504040204" pitchFamily="34" charset="0"/>
                <a:cs typeface="Arial" panose="020B0604020202020204" pitchFamily="34" charset="0"/>
              </a:rPr>
              <a:t>the IUPHAR database</a:t>
            </a:r>
          </a:p>
        </p:txBody>
      </p:sp>
      <p:sp>
        <p:nvSpPr>
          <p:cNvPr id="3" name="Content Placeholder 2">
            <a:extLst>
              <a:ext uri="{FF2B5EF4-FFF2-40B4-BE49-F238E27FC236}">
                <a16:creationId xmlns:a16="http://schemas.microsoft.com/office/drawing/2014/main" id="{AD6D4777-901F-4B00-B2FF-FF8022E5EBB5}"/>
              </a:ext>
            </a:extLst>
          </p:cNvPr>
          <p:cNvSpPr>
            <a:spLocks noGrp="1"/>
          </p:cNvSpPr>
          <p:nvPr>
            <p:ph idx="1"/>
          </p:nvPr>
        </p:nvSpPr>
        <p:spPr/>
        <p:txBody>
          <a:bodyPr>
            <a:normAutofit/>
          </a:bodyPr>
          <a:lstStyle/>
          <a:p>
            <a:r>
              <a:rPr lang="en-US" sz="2400" dirty="0">
                <a:latin typeface="Arial" panose="020B0604020202020204" pitchFamily="34" charset="0"/>
                <a:ea typeface="Tahoma" panose="020B0604030504040204" pitchFamily="34" charset="0"/>
                <a:cs typeface="Arial" panose="020B0604020202020204" pitchFamily="34" charset="0"/>
              </a:rPr>
              <a:t>The IUPHAR Guide to Pharmacology is a database of information about </a:t>
            </a:r>
            <a:r>
              <a:rPr lang="en-US" sz="2400" dirty="0">
                <a:solidFill>
                  <a:srgbClr val="FF0000"/>
                </a:solidFill>
                <a:latin typeface="Arial" panose="020B0604020202020204" pitchFamily="34" charset="0"/>
                <a:ea typeface="Tahoma" panose="020B0604030504040204" pitchFamily="34" charset="0"/>
                <a:cs typeface="Arial" panose="020B0604020202020204" pitchFamily="34" charset="0"/>
              </a:rPr>
              <a:t>drug targets</a:t>
            </a:r>
            <a:r>
              <a:rPr lang="en-US" sz="2400" dirty="0">
                <a:latin typeface="Arial" panose="020B0604020202020204" pitchFamily="34" charset="0"/>
                <a:ea typeface="Tahoma" panose="020B0604030504040204" pitchFamily="34" charset="0"/>
                <a:cs typeface="Arial" panose="020B0604020202020204" pitchFamily="34" charset="0"/>
              </a:rPr>
              <a:t> and prescription medicines</a:t>
            </a:r>
          </a:p>
          <a:p>
            <a:pPr lvl="1"/>
            <a:r>
              <a:rPr lang="en-US" sz="2000" dirty="0">
                <a:solidFill>
                  <a:srgbClr val="0B4183"/>
                </a:solidFill>
                <a:latin typeface="Arial" panose="020B0604020202020204" pitchFamily="34" charset="0"/>
                <a:ea typeface="Tahoma" panose="020B0604030504040204" pitchFamily="34" charset="0"/>
                <a:cs typeface="Arial" panose="020B0604020202020204" pitchFamily="34" charset="0"/>
              </a:rPr>
              <a:t>Drug targets </a:t>
            </a:r>
            <a:r>
              <a:rPr lang="en-US" sz="2000" dirty="0">
                <a:latin typeface="Arial" panose="020B0604020202020204" pitchFamily="34" charset="0"/>
                <a:ea typeface="Tahoma" panose="020B0604030504040204" pitchFamily="34" charset="0"/>
                <a:cs typeface="Arial" panose="020B0604020202020204" pitchFamily="34" charset="0"/>
              </a:rPr>
              <a:t>are arranged into groups called “</a:t>
            </a:r>
            <a:r>
              <a:rPr lang="en-US" sz="2000" dirty="0">
                <a:solidFill>
                  <a:srgbClr val="FF0000"/>
                </a:solidFill>
                <a:latin typeface="Arial" panose="020B0604020202020204" pitchFamily="34" charset="0"/>
                <a:ea typeface="Tahoma" panose="020B0604030504040204" pitchFamily="34" charset="0"/>
                <a:cs typeface="Arial" panose="020B0604020202020204" pitchFamily="34" charset="0"/>
              </a:rPr>
              <a:t>families</a:t>
            </a:r>
            <a:r>
              <a:rPr lang="en-US" sz="2000" dirty="0">
                <a:latin typeface="Arial" panose="020B0604020202020204" pitchFamily="34" charset="0"/>
                <a:ea typeface="Tahoma" panose="020B0604030504040204" pitchFamily="34" charset="0"/>
                <a:cs typeface="Arial" panose="020B0604020202020204" pitchFamily="34" charset="0"/>
              </a:rPr>
              <a:t>”</a:t>
            </a:r>
          </a:p>
          <a:p>
            <a:pPr lvl="1"/>
            <a:r>
              <a:rPr lang="en-US" sz="2000" dirty="0">
                <a:latin typeface="Arial" panose="020B0604020202020204" pitchFamily="34" charset="0"/>
                <a:ea typeface="Tahoma" panose="020B0604030504040204" pitchFamily="34" charset="0"/>
                <a:cs typeface="Arial" panose="020B0604020202020204" pitchFamily="34" charset="0"/>
              </a:rPr>
              <a:t>Some families have a detailed “</a:t>
            </a:r>
            <a:r>
              <a:rPr lang="en-US" sz="2000" dirty="0">
                <a:solidFill>
                  <a:srgbClr val="FF0000"/>
                </a:solidFill>
                <a:latin typeface="Arial" panose="020B0604020202020204" pitchFamily="34" charset="0"/>
                <a:ea typeface="Tahoma" panose="020B0604030504040204" pitchFamily="34" charset="0"/>
                <a:cs typeface="Arial" panose="020B0604020202020204" pitchFamily="34" charset="0"/>
              </a:rPr>
              <a:t>introduction</a:t>
            </a:r>
            <a:r>
              <a:rPr lang="en-US" sz="2000" dirty="0">
                <a:latin typeface="Arial" panose="020B0604020202020204" pitchFamily="34" charset="0"/>
                <a:ea typeface="Tahoma" panose="020B0604030504040204" pitchFamily="34" charset="0"/>
                <a:cs typeface="Arial" panose="020B0604020202020204" pitchFamily="34" charset="0"/>
              </a:rPr>
              <a:t>” page</a:t>
            </a:r>
          </a:p>
          <a:p>
            <a:r>
              <a:rPr lang="en-US" sz="2400" dirty="0">
                <a:latin typeface="Arial" panose="020B0604020202020204" pitchFamily="34" charset="0"/>
                <a:ea typeface="Tahoma" panose="020B0604030504040204" pitchFamily="34" charset="0"/>
                <a:cs typeface="Arial" panose="020B0604020202020204" pitchFamily="34" charset="0"/>
              </a:rPr>
              <a:t>Different families and introduction pages have different citations</a:t>
            </a:r>
          </a:p>
        </p:txBody>
      </p:sp>
      <p:sp>
        <p:nvSpPr>
          <p:cNvPr id="4" name="Slide Number Placeholder 3">
            <a:extLst>
              <a:ext uri="{FF2B5EF4-FFF2-40B4-BE49-F238E27FC236}">
                <a16:creationId xmlns:a16="http://schemas.microsoft.com/office/drawing/2014/main" id="{CCAA7187-B96A-4F1A-B5E6-A2937A7125C0}"/>
              </a:ext>
            </a:extLst>
          </p:cNvPr>
          <p:cNvSpPr>
            <a:spLocks noGrp="1"/>
          </p:cNvSpPr>
          <p:nvPr>
            <p:ph type="sldNum" sz="quarter" idx="12"/>
          </p:nvPr>
        </p:nvSpPr>
        <p:spPr/>
        <p:txBody>
          <a:bodyPr/>
          <a:lstStyle/>
          <a:p>
            <a:fld id="{05072F42-4DFA-4725-86F9-7594E4AB4EB5}" type="slidenum">
              <a:rPr lang="en-GB" smtClean="0">
                <a:latin typeface="Arial" panose="020B0604020202020204" pitchFamily="34" charset="0"/>
                <a:cs typeface="Arial" panose="020B0604020202020204" pitchFamily="34" charset="0"/>
              </a:rPr>
              <a:pPr/>
              <a:t>7</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33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AA7187-B96A-4F1A-B5E6-A2937A7125C0}"/>
              </a:ext>
            </a:extLst>
          </p:cNvPr>
          <p:cNvSpPr>
            <a:spLocks noGrp="1"/>
          </p:cNvSpPr>
          <p:nvPr>
            <p:ph type="sldNum" sz="quarter" idx="12"/>
          </p:nvPr>
        </p:nvSpPr>
        <p:spPr/>
        <p:txBody>
          <a:bodyPr/>
          <a:lstStyle/>
          <a:p>
            <a:fld id="{05072F42-4DFA-4725-86F9-7594E4AB4EB5}" type="slidenum">
              <a:rPr lang="en-GB" smtClean="0"/>
              <a:pPr/>
              <a:t>8</a:t>
            </a:fld>
            <a:endParaRPr lang="en-GB"/>
          </a:p>
        </p:txBody>
      </p:sp>
      <p:pic>
        <p:nvPicPr>
          <p:cNvPr id="5" name="Picture 4" descr="A screenshot of a social media post&#10;&#10;Description generated with very high confidence">
            <a:extLst>
              <a:ext uri="{FF2B5EF4-FFF2-40B4-BE49-F238E27FC236}">
                <a16:creationId xmlns:a16="http://schemas.microsoft.com/office/drawing/2014/main" id="{333B56A1-D1D2-4294-A221-67F30EFA4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173" y="678552"/>
            <a:ext cx="9609653" cy="5585944"/>
          </a:xfrm>
          <a:prstGeom prst="rect">
            <a:avLst/>
          </a:prstGeom>
        </p:spPr>
      </p:pic>
    </p:spTree>
    <p:extLst>
      <p:ext uri="{BB962C8B-B14F-4D97-AF65-F5344CB8AC3E}">
        <p14:creationId xmlns:p14="http://schemas.microsoft.com/office/powerpoint/2010/main" val="281853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AA7187-B96A-4F1A-B5E6-A2937A7125C0}"/>
              </a:ext>
            </a:extLst>
          </p:cNvPr>
          <p:cNvSpPr>
            <a:spLocks noGrp="1"/>
          </p:cNvSpPr>
          <p:nvPr>
            <p:ph type="sldNum" sz="quarter" idx="12"/>
          </p:nvPr>
        </p:nvSpPr>
        <p:spPr/>
        <p:txBody>
          <a:bodyPr/>
          <a:lstStyle/>
          <a:p>
            <a:fld id="{05072F42-4DFA-4725-86F9-7594E4AB4EB5}" type="slidenum">
              <a:rPr lang="en-GB" smtClean="0"/>
              <a:pPr/>
              <a:t>9</a:t>
            </a:fld>
            <a:endParaRPr lang="en-GB"/>
          </a:p>
        </p:txBody>
      </p:sp>
      <p:pic>
        <p:nvPicPr>
          <p:cNvPr id="10" name="Picture 9" descr="A screenshot of a social media post&#10;&#10;Description generated with very high confidence">
            <a:extLst>
              <a:ext uri="{FF2B5EF4-FFF2-40B4-BE49-F238E27FC236}">
                <a16:creationId xmlns:a16="http://schemas.microsoft.com/office/drawing/2014/main" id="{3A2159CB-486B-4AEE-BFFA-9196E59C9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103" y="1254094"/>
            <a:ext cx="9937341" cy="3642676"/>
          </a:xfrm>
          <a:prstGeom prst="rect">
            <a:avLst/>
          </a:prstGeom>
        </p:spPr>
      </p:pic>
      <p:pic>
        <p:nvPicPr>
          <p:cNvPr id="12" name="Picture 11" descr="A screenshot of a social media post&#10;&#10;Description generated with very high confidence">
            <a:extLst>
              <a:ext uri="{FF2B5EF4-FFF2-40B4-BE49-F238E27FC236}">
                <a16:creationId xmlns:a16="http://schemas.microsoft.com/office/drawing/2014/main" id="{D1B2998A-97D5-486F-8F7C-A9EF63F21D0F}"/>
              </a:ext>
            </a:extLst>
          </p:cNvPr>
          <p:cNvPicPr>
            <a:picLocks noChangeAspect="1"/>
          </p:cNvPicPr>
          <p:nvPr/>
        </p:nvPicPr>
        <p:blipFill rotWithShape="1">
          <a:blip r:embed="rId4">
            <a:extLst>
              <a:ext uri="{28A0092B-C50C-407E-A947-70E740481C1C}">
                <a14:useLocalDpi xmlns:a14="http://schemas.microsoft.com/office/drawing/2010/main" val="0"/>
              </a:ext>
            </a:extLst>
          </a:blip>
          <a:srcRect l="285" r="2691"/>
          <a:stretch/>
        </p:blipFill>
        <p:spPr>
          <a:xfrm>
            <a:off x="1290103" y="3573681"/>
            <a:ext cx="9937341" cy="2270957"/>
          </a:xfrm>
          <a:prstGeom prst="rect">
            <a:avLst/>
          </a:prstGeom>
        </p:spPr>
      </p:pic>
    </p:spTree>
    <p:extLst>
      <p:ext uri="{BB962C8B-B14F-4D97-AF65-F5344CB8AC3E}">
        <p14:creationId xmlns:p14="http://schemas.microsoft.com/office/powerpoint/2010/main" val="640175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13.9|0.4|26.3|0.8"/>
</p:tagLst>
</file>

<file path=ppt/tags/tag2.xml><?xml version="1.0" encoding="utf-8"?>
<p:tagLst xmlns:a="http://schemas.openxmlformats.org/drawingml/2006/main" xmlns:r="http://schemas.openxmlformats.org/officeDocument/2006/relationships" xmlns:p="http://schemas.openxmlformats.org/presentationml/2006/main">
  <p:tag name="TIMING" val="|4"/>
</p:tagLst>
</file>

<file path=ppt/tags/tag3.xml><?xml version="1.0" encoding="utf-8"?>
<p:tagLst xmlns:a="http://schemas.openxmlformats.org/drawingml/2006/main" xmlns:r="http://schemas.openxmlformats.org/officeDocument/2006/relationships" xmlns:p="http://schemas.openxmlformats.org/presentationml/2006/main">
  <p:tag name="TIMING" val="|4.1"/>
</p:tagLst>
</file>

<file path=ppt/tags/tag4.xml><?xml version="1.0" encoding="utf-8"?>
<p:tagLst xmlns:a="http://schemas.openxmlformats.org/drawingml/2006/main" xmlns:r="http://schemas.openxmlformats.org/officeDocument/2006/relationships" xmlns:p="http://schemas.openxmlformats.org/presentationml/2006/main">
  <p:tag name="TIMING" val="|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nn">
  <a:themeElements>
    <a:clrScheme name="Penn">
      <a:dk1>
        <a:srgbClr val="0B4183"/>
      </a:dk1>
      <a:lt1>
        <a:sysClr val="window" lastClr="FFFFFF"/>
      </a:lt1>
      <a:dk2>
        <a:srgbClr val="212121"/>
      </a:dk2>
      <a:lt2>
        <a:srgbClr val="CDD0D1"/>
      </a:lt2>
      <a:accent1>
        <a:srgbClr val="A93023"/>
      </a:accent1>
      <a:accent2>
        <a:srgbClr val="7F7F7F"/>
      </a:accent2>
      <a:accent3>
        <a:srgbClr val="1186C3"/>
      </a:accent3>
      <a:accent4>
        <a:srgbClr val="702017"/>
      </a:accent4>
      <a:accent5>
        <a:srgbClr val="B4D3F8"/>
      </a:accent5>
      <a:accent6>
        <a:srgbClr val="1186C3"/>
      </a:accent6>
      <a:hlink>
        <a:srgbClr val="3085ED"/>
      </a:hlink>
      <a:folHlink>
        <a:srgbClr val="0070C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Lecture Slide" id="{CC6C32D8-83A7-AF4D-851D-58C8789AF24E}" vid="{928FE861-DCE6-C04C-980B-403219108B33}"/>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8016</TotalTime>
  <Words>4853</Words>
  <Application>Microsoft Office PowerPoint</Application>
  <PresentationFormat>Widescreen</PresentationFormat>
  <Paragraphs>854</Paragraphs>
  <Slides>57</Slides>
  <Notes>55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华文楷体</vt:lpstr>
      <vt:lpstr>宋体</vt:lpstr>
      <vt:lpstr>Arial</vt:lpstr>
      <vt:lpstr>Calibri</vt:lpstr>
      <vt:lpstr>Constantia</vt:lpstr>
      <vt:lpstr>Corbel</vt:lpstr>
      <vt:lpstr>Franklin Gothic Demi</vt:lpstr>
      <vt:lpstr>Tahoma</vt:lpstr>
      <vt:lpstr>Wingdings</vt:lpstr>
      <vt:lpstr>Penn</vt:lpstr>
      <vt:lpstr>Data Citation: Giving Credit Where Credit is Due</vt:lpstr>
      <vt:lpstr>Publication in the Digital Era</vt:lpstr>
      <vt:lpstr>Outline</vt:lpstr>
      <vt:lpstr>Outline</vt:lpstr>
      <vt:lpstr>Traditional citations</vt:lpstr>
      <vt:lpstr>Digital Libraries community</vt:lpstr>
      <vt:lpstr>State of the art in data citation: the IUPHAR database</vt:lpstr>
      <vt:lpstr>PowerPoint Presentation</vt:lpstr>
      <vt:lpstr>PowerPoint Presentation</vt:lpstr>
      <vt:lpstr>PowerPoint Presentation</vt:lpstr>
      <vt:lpstr>PowerPoint Presentation</vt:lpstr>
      <vt:lpstr>Citations in IUPHAR</vt:lpstr>
      <vt:lpstr>Why hard-coded citations are not enough</vt:lpstr>
      <vt:lpstr>Outline</vt:lpstr>
      <vt:lpstr>Model: citation views</vt:lpstr>
      <vt:lpstr>View query</vt:lpstr>
      <vt:lpstr>View query</vt:lpstr>
      <vt:lpstr>View definition</vt:lpstr>
      <vt:lpstr>Citation query and function</vt:lpstr>
      <vt:lpstr>PowerPoint Presentation</vt:lpstr>
      <vt:lpstr>PowerPoint Presentation</vt:lpstr>
      <vt:lpstr>Need for tuple-level reasoning</vt:lpstr>
      <vt:lpstr>Need for tuple-level reasoning</vt:lpstr>
      <vt:lpstr>Need for tuple-level reasoning</vt:lpstr>
      <vt:lpstr>Need for tuple-level reasoning</vt:lpstr>
      <vt:lpstr>Need for tuple-level reasoning</vt:lpstr>
      <vt:lpstr>Outline</vt:lpstr>
      <vt:lpstr>Data Citation Architecture</vt:lpstr>
      <vt:lpstr>Intuition</vt:lpstr>
      <vt:lpstr>Strategies</vt:lpstr>
      <vt:lpstr>Strategies</vt:lpstr>
      <vt:lpstr>Strategies</vt:lpstr>
      <vt:lpstr>Strategies</vt:lpstr>
      <vt:lpstr>Strategies</vt:lpstr>
      <vt:lpstr>Tuple-level approach</vt:lpstr>
      <vt:lpstr>Tuple-level approach</vt:lpstr>
      <vt:lpstr>Joint-use of citations</vt:lpstr>
      <vt:lpstr>Joint-use of citations</vt:lpstr>
      <vt:lpstr>Alternative-use of citations</vt:lpstr>
      <vt:lpstr>Alternative-use of citations</vt:lpstr>
      <vt:lpstr>Alternative-use of citations</vt:lpstr>
      <vt:lpstr>Aggregated use of citations</vt:lpstr>
      <vt:lpstr>Aggregated use of citations</vt:lpstr>
      <vt:lpstr>Aggregated use of citations</vt:lpstr>
      <vt:lpstr>Data Citation Architecture</vt:lpstr>
      <vt:lpstr>Data Citation Architecture</vt:lpstr>
      <vt:lpstr>Data Citation Architecture</vt:lpstr>
      <vt:lpstr>Data Citation Architecture</vt:lpstr>
      <vt:lpstr>Data Citation Architecture</vt:lpstr>
      <vt:lpstr>Data Citation Architecture</vt:lpstr>
      <vt:lpstr>Experiments</vt:lpstr>
      <vt:lpstr>Performance on realistic queries</vt:lpstr>
      <vt:lpstr>Performance on realistic queries</vt:lpstr>
      <vt:lpstr>Outline</vt:lpstr>
      <vt:lpstr>Summary</vt:lpstr>
      <vt:lpstr>PowerPoint Presentation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Citation: Giving Credit where Credit is Due</dc:title>
  <dc:creator>yinjun wu</dc:creator>
  <cp:lastModifiedBy>yinjun wu</cp:lastModifiedBy>
  <cp:revision>785</cp:revision>
  <dcterms:created xsi:type="dcterms:W3CDTF">2018-05-01T18:39:07Z</dcterms:created>
  <dcterms:modified xsi:type="dcterms:W3CDTF">2018-06-12T15:09:48Z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