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8"/>
  </p:notesMasterIdLst>
  <p:sldIdLst>
    <p:sldId id="314" r:id="rId2"/>
    <p:sldId id="258" r:id="rId3"/>
    <p:sldId id="370" r:id="rId4"/>
    <p:sldId id="480" r:id="rId5"/>
    <p:sldId id="490" r:id="rId6"/>
    <p:sldId id="481" r:id="rId7"/>
    <p:sldId id="458" r:id="rId8"/>
    <p:sldId id="265" r:id="rId9"/>
    <p:sldId id="459" r:id="rId10"/>
    <p:sldId id="445" r:id="rId11"/>
    <p:sldId id="460" r:id="rId12"/>
    <p:sldId id="263" r:id="rId13"/>
    <p:sldId id="429" r:id="rId14"/>
    <p:sldId id="446" r:id="rId15"/>
    <p:sldId id="435" r:id="rId16"/>
    <p:sldId id="438" r:id="rId17"/>
    <p:sldId id="447" r:id="rId18"/>
    <p:sldId id="264" r:id="rId19"/>
    <p:sldId id="486" r:id="rId20"/>
    <p:sldId id="487" r:id="rId21"/>
    <p:sldId id="489" r:id="rId22"/>
    <p:sldId id="323" r:id="rId23"/>
    <p:sldId id="448" r:id="rId24"/>
    <p:sldId id="461" r:id="rId25"/>
    <p:sldId id="462" r:id="rId26"/>
    <p:sldId id="491" r:id="rId27"/>
    <p:sldId id="463" r:id="rId28"/>
    <p:sldId id="492" r:id="rId29"/>
    <p:sldId id="404" r:id="rId30"/>
    <p:sldId id="364" r:id="rId31"/>
    <p:sldId id="405" r:id="rId32"/>
    <p:sldId id="406" r:id="rId33"/>
    <p:sldId id="401" r:id="rId34"/>
    <p:sldId id="469" r:id="rId35"/>
    <p:sldId id="468" r:id="rId36"/>
    <p:sldId id="437" r:id="rId37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7CA"/>
    <a:srgbClr val="008000"/>
    <a:srgbClr val="ED7D31"/>
    <a:srgbClr val="702017"/>
    <a:srgbClr val="FFC412"/>
    <a:srgbClr val="000000"/>
    <a:srgbClr val="FFC000"/>
    <a:srgbClr val="FFCCFF"/>
    <a:srgbClr val="FAFAFA"/>
    <a:srgbClr val="C9B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422" autoAdjust="0"/>
  </p:normalViewPr>
  <p:slideViewPr>
    <p:cSldViewPr snapToGrid="0" showGuides="1">
      <p:cViewPr varScale="1">
        <p:scale>
          <a:sx n="69" d="100"/>
          <a:sy n="69" d="100"/>
        </p:scale>
        <p:origin x="1157" y="62"/>
      </p:cViewPr>
      <p:guideLst>
        <p:guide orient="horz" pos="2256"/>
        <p:guide pos="3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E23DE-CD8D-4860-8F97-8D5FDFB4C7FA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C1D04-D28A-4E18-AAE6-5A02EDC6E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7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University names in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74CE4-FBD8-4481-AEFB-CA53E599A74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C1D04-D28A-4E18-AAE6-5A02EDC6EB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6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portions different citations. </a:t>
            </a:r>
          </a:p>
          <a:p>
            <a:r>
              <a:rPr lang="en-US" altLang="zh-CN" dirty="0"/>
              <a:t>The query cannot match the views. </a:t>
            </a:r>
          </a:p>
          <a:p>
            <a:r>
              <a:rPr lang="en-US" dirty="0"/>
              <a:t>Fine-grain level citations</a:t>
            </a:r>
          </a:p>
          <a:p>
            <a:r>
              <a:rPr lang="en-US" dirty="0"/>
              <a:t>Figure out which views to use at the fine grain level</a:t>
            </a:r>
          </a:p>
          <a:p>
            <a:r>
              <a:rPr lang="en-US" dirty="0"/>
              <a:t>Predicates v1 not valid for every query tuple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C1D04-D28A-4E18-AAE6-5A02EDC6EB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7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C1D04-D28A-4E18-AAE6-5A02EDC6EB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4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very complicated, do we need it all?  Can it be simplified?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C1D04-D28A-4E18-AAE6-5A02EDC6EB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C1D04-D28A-4E18-AAE6-5A02EDC6EB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57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 decision. Everything needed for the computation result in the query tuple.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C1D04-D28A-4E18-AAE6-5A02EDC6EB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6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C1D04-D28A-4E18-AAE6-5A02EDC6EB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1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10000" t="-69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8085" y="1380072"/>
            <a:ext cx="7164939" cy="2616199"/>
          </a:xfrm>
        </p:spPr>
        <p:txBody>
          <a:bodyPr anchor="b">
            <a:normAutofit/>
          </a:bodyPr>
          <a:lstStyle>
            <a:lvl1pPr algn="r">
              <a:defRPr sz="456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9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60"/>
            </a:lvl1pPr>
          </a:lstStyle>
          <a:p>
            <a:fld id="{3B032DD8-06D5-44E7-BEEE-F4D7D8A6DF63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519" y="5727876"/>
            <a:ext cx="2860015" cy="365125"/>
          </a:xfrm>
        </p:spPr>
        <p:txBody>
          <a:bodyPr/>
          <a:lstStyle>
            <a:lvl1pPr algn="ctr">
              <a:defRPr sz="144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60"/>
            </a:lvl1pPr>
          </a:lstStyle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2"/>
          <p:cNvSpPr>
            <a:spLocks noChangeArrowheads="1"/>
          </p:cNvSpPr>
          <p:nvPr userDrawn="1"/>
        </p:nvSpPr>
        <p:spPr bwMode="auto">
          <a:xfrm>
            <a:off x="2136526" y="6310317"/>
            <a:ext cx="4413481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0" marR="0" indent="0" algn="l" defTabSz="9143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Yinjun Wu, Abdussalam Alawini, Daniel Deutch, Tova Milo, Susan B. Davidson</a:t>
            </a:r>
          </a:p>
        </p:txBody>
      </p:sp>
    </p:spTree>
    <p:extLst>
      <p:ext uri="{BB962C8B-B14F-4D97-AF65-F5344CB8AC3E}">
        <p14:creationId xmlns:p14="http://schemas.microsoft.com/office/powerpoint/2010/main" val="397989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5" y="4732865"/>
            <a:ext cx="10018711" cy="566738"/>
          </a:xfrm>
        </p:spPr>
        <p:txBody>
          <a:bodyPr anchor="b">
            <a:no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7" indent="0">
              <a:buNone/>
              <a:defRPr sz="1200"/>
            </a:lvl2pPr>
            <a:lvl3pPr marL="685772" indent="0">
              <a:buNone/>
              <a:defRPr sz="1200"/>
            </a:lvl3pPr>
            <a:lvl4pPr marL="1028659" indent="0">
              <a:buNone/>
              <a:defRPr sz="1200"/>
            </a:lvl4pPr>
            <a:lvl5pPr marL="1371545" indent="0">
              <a:buNone/>
              <a:defRPr sz="1200"/>
            </a:lvl5pPr>
            <a:lvl6pPr marL="1714432" indent="0">
              <a:buNone/>
              <a:defRPr sz="1200"/>
            </a:lvl6pPr>
            <a:lvl7pPr marL="2057317" indent="0">
              <a:buNone/>
              <a:defRPr sz="1200"/>
            </a:lvl7pPr>
            <a:lvl8pPr marL="2400204" indent="0">
              <a:buNone/>
              <a:defRPr sz="1200"/>
            </a:lvl8pPr>
            <a:lvl9pPr marL="2743091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5" y="5299604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40"/>
            </a:lvl1pPr>
            <a:lvl2pPr marL="342887" indent="0">
              <a:buNone/>
              <a:defRPr sz="900"/>
            </a:lvl2pPr>
            <a:lvl3pPr marL="685772" indent="0">
              <a:buNone/>
              <a:defRPr sz="750"/>
            </a:lvl3pPr>
            <a:lvl4pPr marL="1028659" indent="0">
              <a:buNone/>
              <a:defRPr sz="674"/>
            </a:lvl4pPr>
            <a:lvl5pPr marL="1371545" indent="0">
              <a:buNone/>
              <a:defRPr sz="674"/>
            </a:lvl5pPr>
            <a:lvl6pPr marL="1714432" indent="0">
              <a:buNone/>
              <a:defRPr sz="674"/>
            </a:lvl6pPr>
            <a:lvl7pPr marL="2057317" indent="0">
              <a:buNone/>
              <a:defRPr sz="674"/>
            </a:lvl7pPr>
            <a:lvl8pPr marL="2400204" indent="0">
              <a:buNone/>
              <a:defRPr sz="674"/>
            </a:lvl8pPr>
            <a:lvl9pPr marL="2743091" indent="0">
              <a:buNone/>
              <a:defRPr sz="6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C6C1-2FA0-4261-B0CA-E541C7712B13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7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432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6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34288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1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0A44-7C1C-4A4B-B125-3F400A85CE86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65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5" y="685802"/>
            <a:ext cx="8990012" cy="2743199"/>
          </a:xfrm>
        </p:spPr>
        <p:txBody>
          <a:bodyPr anchor="ctr">
            <a:normAutofit/>
          </a:bodyPr>
          <a:lstStyle>
            <a:lvl1pPr algn="ctr">
              <a:defRPr sz="43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5" y="3428999"/>
            <a:ext cx="853281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160"/>
            </a:lvl1pPr>
            <a:lvl2pPr marL="342887" indent="0">
              <a:buFontTx/>
              <a:buNone/>
              <a:defRPr/>
            </a:lvl2pPr>
            <a:lvl3pPr marL="685772" indent="0">
              <a:buFontTx/>
              <a:buNone/>
              <a:defRPr/>
            </a:lvl3pPr>
            <a:lvl4pPr marL="1028659" indent="0">
              <a:buFontTx/>
              <a:buNone/>
              <a:defRPr/>
            </a:lvl4pPr>
            <a:lvl5pPr marL="1371545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5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34288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1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3A51-B1AC-4F02-A0E8-3B4D0D2BF595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6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43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5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34288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1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4282-3E3F-4203-96B9-DE50F8E8A707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87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5" y="685802"/>
            <a:ext cx="8990012" cy="2743199"/>
          </a:xfrm>
        </p:spPr>
        <p:txBody>
          <a:bodyPr anchor="ctr">
            <a:normAutofit/>
          </a:bodyPr>
          <a:lstStyle>
            <a:lvl1pPr algn="ctr">
              <a:defRPr sz="43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7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88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5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2160">
                <a:solidFill>
                  <a:schemeClr val="tx1"/>
                </a:solidFill>
              </a:defRPr>
            </a:lvl1pPr>
            <a:lvl2pPr marL="34288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1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7B3B-6CE8-4AE5-96CD-8CC96301633F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915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4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5280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6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6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/>
                </a:solidFill>
              </a:defRPr>
            </a:lvl1pPr>
            <a:lvl2pPr marL="34288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1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8A85-00C7-4037-A27E-BCC91A985FD1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963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81E7-E6C7-4EA2-81E0-DA803E2C11A8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312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60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5" y="685800"/>
            <a:ext cx="801974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FD5-B73E-4B45-8E9F-B7AA08B61CCD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28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687" y="1990726"/>
            <a:ext cx="10390716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18217" y="3944938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 flipV="1">
            <a:off x="268817" y="3011488"/>
            <a:ext cx="11590867" cy="5556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32"/>
          <p:cNvSpPr>
            <a:spLocks noChangeArrowheads="1"/>
          </p:cNvSpPr>
          <p:nvPr userDrawn="1"/>
        </p:nvSpPr>
        <p:spPr bwMode="auto">
          <a:xfrm>
            <a:off x="2" y="6605589"/>
            <a:ext cx="377234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0" marR="0" indent="0" algn="l" defTabSz="9143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/>
              <a:t>© 2013 A. Haeberlen,</a:t>
            </a:r>
            <a:r>
              <a:rPr lang="de-DE" sz="900" baseline="0"/>
              <a:t> Z. Ives</a:t>
            </a:r>
            <a:endParaRPr lang="en-GB" sz="90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35468" y="1"/>
            <a:ext cx="2020435" cy="6858001"/>
            <a:chOff x="1320800" y="0"/>
            <a:chExt cx="2436813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0" name="Picture 19" descr="Penn shiel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604" y="157609"/>
            <a:ext cx="878809" cy="9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99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687" y="1990726"/>
            <a:ext cx="10390716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18217" y="3944938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 flipV="1">
            <a:off x="268817" y="3011488"/>
            <a:ext cx="11590867" cy="5556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32"/>
          <p:cNvSpPr>
            <a:spLocks noChangeArrowheads="1"/>
          </p:cNvSpPr>
          <p:nvPr userDrawn="1"/>
        </p:nvSpPr>
        <p:spPr bwMode="auto">
          <a:xfrm>
            <a:off x="2" y="6605589"/>
            <a:ext cx="377234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0" marR="0" indent="0" algn="l" defTabSz="9143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/>
              <a:t>© 2013 A. Haeberlen,</a:t>
            </a:r>
            <a:r>
              <a:rPr lang="de-DE" sz="900" baseline="0"/>
              <a:t> Z. Ives</a:t>
            </a:r>
            <a:endParaRPr lang="en-GB" sz="90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35468" y="1"/>
            <a:ext cx="2020435" cy="6858001"/>
            <a:chOff x="1320800" y="0"/>
            <a:chExt cx="2436813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0" name="Picture 19" descr="Penn shiel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604" y="157609"/>
            <a:ext cx="878809" cy="9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5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191686"/>
            <a:ext cx="10018713" cy="13077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4" y="1749291"/>
            <a:ext cx="10018713" cy="4515205"/>
          </a:xfrm>
        </p:spPr>
        <p:txBody>
          <a:bodyPr anchor="ctr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354679"/>
            <a:ext cx="1143000" cy="365125"/>
          </a:xfrm>
        </p:spPr>
        <p:txBody>
          <a:bodyPr/>
          <a:lstStyle/>
          <a:p>
            <a:fld id="{725A2484-578A-46CB-B4E0-2A1353526A52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61" y="6338534"/>
            <a:ext cx="551167" cy="365125"/>
          </a:xfrm>
        </p:spPr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1C6B-E45F-4F8E-ADC9-4A4ADC066153}"/>
              </a:ext>
            </a:extLst>
          </p:cNvPr>
          <p:cNvSpPr/>
          <p:nvPr userDrawn="1"/>
        </p:nvSpPr>
        <p:spPr>
          <a:xfrm>
            <a:off x="1911927" y="6521096"/>
            <a:ext cx="4626525" cy="330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Yinjun Wu, </a:t>
            </a:r>
            <a:r>
              <a:rPr lang="en-US" sz="960" b="1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Abdussalam</a:t>
            </a:r>
            <a:r>
              <a:rPr lang="en-US" sz="96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60" b="1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Alawini</a:t>
            </a:r>
            <a:r>
              <a:rPr lang="en-US" sz="96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Daniel </a:t>
            </a:r>
            <a:r>
              <a:rPr lang="en-US" sz="960" b="1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Deutch</a:t>
            </a:r>
            <a:r>
              <a:rPr lang="en-US" sz="96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Tova Milo, Susan B. Davidson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C5F5C-6422-4C90-9F97-EE46F7BDEEC0}"/>
              </a:ext>
            </a:extLst>
          </p:cNvPr>
          <p:cNvSpPr/>
          <p:nvPr userDrawn="1"/>
        </p:nvSpPr>
        <p:spPr>
          <a:xfrm>
            <a:off x="5729612" y="6354678"/>
            <a:ext cx="3964942" cy="266783"/>
          </a:xfrm>
          <a:prstGeom prst="rect">
            <a:avLst/>
          </a:prstGeom>
          <a:solidFill>
            <a:srgbClr val="C4C8C9"/>
          </a:solidFill>
          <a:ln>
            <a:solidFill>
              <a:srgbClr val="C4C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36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1" y="2666999"/>
            <a:ext cx="8930747" cy="2110382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81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88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1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4BF-ADFC-4F71-BD61-120D03D461FF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2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168968"/>
            <a:ext cx="10018713" cy="113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7" y="1505069"/>
            <a:ext cx="4895055" cy="467991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440"/>
            </a:lvl4pPr>
            <a:lvl5pPr>
              <a:defRPr sz="144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1505069"/>
            <a:ext cx="4895056" cy="467991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440"/>
            </a:lvl4pPr>
            <a:lvl5pPr>
              <a:defRPr sz="144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E1CE-A952-4E5E-BF2C-7B3F156E3905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76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8" y="869795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75000"/>
                  </a:schemeClr>
                </a:solidFill>
              </a:defRPr>
            </a:lvl1pPr>
            <a:lvl2pPr marL="342887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7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08" y="1546599"/>
            <a:ext cx="4895056" cy="452858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1920"/>
            </a:lvl2pPr>
            <a:lvl3pPr>
              <a:defRPr sz="1440"/>
            </a:lvl3pPr>
            <a:lvl4pPr>
              <a:defRPr sz="1320"/>
            </a:lvl4pPr>
            <a:lvl5pPr>
              <a:defRPr sz="132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9" y="878262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75000"/>
                  </a:schemeClr>
                </a:solidFill>
              </a:defRPr>
            </a:lvl1pPr>
            <a:lvl2pPr marL="342887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7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4" y="1546599"/>
            <a:ext cx="4895056" cy="452858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1920"/>
            </a:lvl2pPr>
            <a:lvl3pPr>
              <a:defRPr sz="1440"/>
            </a:lvl3pPr>
            <a:lvl4pPr>
              <a:defRPr sz="1320"/>
            </a:lvl4pPr>
            <a:lvl5pPr>
              <a:defRPr sz="132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0188-27B7-4C2D-A422-B140137E6065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3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8134-1284-4315-9252-82E0DE6DAC46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56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84BAD8-7B36-4C40-A99A-96FBB3C9AA3E}" type="datetime1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95505-AA8D-4EA2-BB21-59D01CA86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9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6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7" y="685803"/>
            <a:ext cx="6240991" cy="5469671"/>
          </a:xfrm>
        </p:spPr>
        <p:txBody>
          <a:bodyPr anchor="ctr">
            <a:normAutofit/>
          </a:bodyPr>
          <a:lstStyle>
            <a:lvl1pPr>
              <a:defRPr sz="2880"/>
            </a:lvl1pPr>
            <a:lvl2pPr>
              <a:defRPr sz="2400"/>
            </a:lvl2pPr>
            <a:lvl3pPr>
              <a:defRPr sz="1920"/>
            </a:lvl3pPr>
            <a:lvl4pPr>
              <a:defRPr sz="1440"/>
            </a:lvl4pPr>
            <a:lvl5pPr>
              <a:defRPr sz="144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6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342887" indent="0">
              <a:buNone/>
              <a:defRPr sz="900"/>
            </a:lvl2pPr>
            <a:lvl3pPr marL="685772" indent="0">
              <a:buNone/>
              <a:defRPr sz="750"/>
            </a:lvl3pPr>
            <a:lvl4pPr marL="1028659" indent="0">
              <a:buNone/>
              <a:defRPr sz="674"/>
            </a:lvl4pPr>
            <a:lvl5pPr marL="1371545" indent="0">
              <a:buNone/>
              <a:defRPr sz="674"/>
            </a:lvl5pPr>
            <a:lvl6pPr marL="1714432" indent="0">
              <a:buNone/>
              <a:defRPr sz="674"/>
            </a:lvl6pPr>
            <a:lvl7pPr marL="2057317" indent="0">
              <a:buNone/>
              <a:defRPr sz="674"/>
            </a:lvl7pPr>
            <a:lvl8pPr marL="2400204" indent="0">
              <a:buNone/>
              <a:defRPr sz="674"/>
            </a:lvl8pPr>
            <a:lvl9pPr marL="2743091" indent="0">
              <a:buNone/>
              <a:defRPr sz="6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C886-6AE0-421B-AB01-C5DF7EEDFB79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11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7" y="1752599"/>
            <a:ext cx="5426159" cy="137160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5" y="914400"/>
            <a:ext cx="328097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7" indent="0">
              <a:buNone/>
              <a:defRPr sz="1200"/>
            </a:lvl2pPr>
            <a:lvl3pPr marL="685772" indent="0">
              <a:buNone/>
              <a:defRPr sz="1200"/>
            </a:lvl3pPr>
            <a:lvl4pPr marL="1028659" indent="0">
              <a:buNone/>
              <a:defRPr sz="1200"/>
            </a:lvl4pPr>
            <a:lvl5pPr marL="1371545" indent="0">
              <a:buNone/>
              <a:defRPr sz="1200"/>
            </a:lvl5pPr>
            <a:lvl6pPr marL="1714432" indent="0">
              <a:buNone/>
              <a:defRPr sz="1200"/>
            </a:lvl6pPr>
            <a:lvl7pPr marL="2057317" indent="0">
              <a:buNone/>
              <a:defRPr sz="1200"/>
            </a:lvl7pPr>
            <a:lvl8pPr marL="2400204" indent="0">
              <a:buNone/>
              <a:defRPr sz="1200"/>
            </a:lvl8pPr>
            <a:lvl9pPr marL="2743091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7" y="3124199"/>
            <a:ext cx="54261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2160"/>
            </a:lvl1pPr>
            <a:lvl2pPr marL="342887" indent="0">
              <a:buNone/>
              <a:defRPr sz="900"/>
            </a:lvl2pPr>
            <a:lvl3pPr marL="685772" indent="0">
              <a:buNone/>
              <a:defRPr sz="750"/>
            </a:lvl3pPr>
            <a:lvl4pPr marL="1028659" indent="0">
              <a:buNone/>
              <a:defRPr sz="674"/>
            </a:lvl4pPr>
            <a:lvl5pPr marL="1371545" indent="0">
              <a:buNone/>
              <a:defRPr sz="674"/>
            </a:lvl5pPr>
            <a:lvl6pPr marL="1714432" indent="0">
              <a:buNone/>
              <a:defRPr sz="674"/>
            </a:lvl6pPr>
            <a:lvl7pPr marL="2057317" indent="0">
              <a:buNone/>
              <a:defRPr sz="674"/>
            </a:lvl7pPr>
            <a:lvl8pPr marL="2400204" indent="0">
              <a:buNone/>
              <a:defRPr sz="674"/>
            </a:lvl8pPr>
            <a:lvl9pPr marL="2743091" indent="0">
              <a:buNone/>
              <a:defRPr sz="6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5102-EA63-4F98-A223-1A74EEC22094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30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5468" y="1"/>
            <a:ext cx="2020435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3" y="157609"/>
            <a:ext cx="10018713" cy="7121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1083899"/>
            <a:ext cx="10018713" cy="517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5" y="631031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310A7B-075A-45DD-99E9-1052B8BAC8E2}" type="datetime1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2" y="6310317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9" y="631031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 descr="Penn shield.gif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389604" y="157609"/>
            <a:ext cx="878809" cy="926290"/>
          </a:xfrm>
          <a:prstGeom prst="rect">
            <a:avLst/>
          </a:prstGeom>
        </p:spPr>
      </p:pic>
      <p:sp>
        <p:nvSpPr>
          <p:cNvPr id="15" name="Rectangle 32"/>
          <p:cNvSpPr>
            <a:spLocks noChangeArrowheads="1"/>
          </p:cNvSpPr>
          <p:nvPr userDrawn="1"/>
        </p:nvSpPr>
        <p:spPr bwMode="auto">
          <a:xfrm>
            <a:off x="5845343" y="6366671"/>
            <a:ext cx="36862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0" marR="0" indent="0" algn="r" defTabSz="9143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40" dirty="0"/>
              <a:t>© 2017 </a:t>
            </a:r>
            <a:r>
              <a:rPr lang="de-DE" sz="840" baseline="0" dirty="0"/>
              <a:t>A. Alawini, S. Davidson &amp; Z. Ives</a:t>
            </a:r>
            <a:endParaRPr lang="en-GB" sz="840" dirty="0"/>
          </a:p>
        </p:txBody>
      </p:sp>
    </p:spTree>
    <p:extLst>
      <p:ext uri="{BB962C8B-B14F-4D97-AF65-F5344CB8AC3E}">
        <p14:creationId xmlns:p14="http://schemas.microsoft.com/office/powerpoint/2010/main" val="56429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78" r:id="rId19"/>
  </p:sldLayoutIdLst>
  <p:hf hdr="0" ftr="0" dt="0"/>
  <p:txStyles>
    <p:titleStyle>
      <a:lvl1pPr algn="ctr" defTabSz="342887" rtl="0" eaLnBrk="1" latinLnBrk="0" hangingPunct="1">
        <a:spcBef>
          <a:spcPct val="0"/>
        </a:spcBef>
        <a:buNone/>
        <a:defRPr sz="3840" kern="1200" cap="none">
          <a:ln w="3175" cmpd="sng">
            <a:noFill/>
          </a:ln>
          <a:solidFill>
            <a:schemeClr val="tx1"/>
          </a:solidFill>
          <a:effectLst/>
          <a:latin typeface="Franklin Gothic Demi" charset="0"/>
          <a:ea typeface="Franklin Gothic Demi" charset="0"/>
          <a:cs typeface="Franklin Gothic Demi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04" indent="-214304" algn="l" defTabSz="342887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8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1pPr>
      <a:lvl2pPr marL="557191" indent="-214304" algn="l" defTabSz="342887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64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2pPr>
      <a:lvl3pPr marL="900077" indent="-214304" algn="l" defTabSz="342887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3pPr>
      <a:lvl4pPr marL="1157242" indent="-128582" algn="l" defTabSz="342887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16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4pPr>
      <a:lvl5pPr marL="1500128" indent="-128582" algn="l" defTabSz="342887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2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5pPr>
      <a:lvl6pPr marL="1885874" indent="-171443" algn="l" defTabSz="342887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761" indent="-171443" algn="l" defTabSz="342887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647" indent="-171443" algn="l" defTabSz="342887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534" indent="-171443" algn="l" defTabSz="342887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7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agle-i.net/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0"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8085" y="1380072"/>
            <a:ext cx="7164939" cy="2616199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ProvCite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Provenance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Citation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7149" y="3988101"/>
            <a:ext cx="11679669" cy="138853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Yinjun Wu*,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Abdussalam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Alawini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*, Daniel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**,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Tova Milo**, Susan B. Davidson*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B2BEE-EDDA-46D8-A95B-E295D9C1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99636-DFDA-4100-B9E9-AB564820CCCD}"/>
              </a:ext>
            </a:extLst>
          </p:cNvPr>
          <p:cNvSpPr txBox="1"/>
          <p:nvPr/>
        </p:nvSpPr>
        <p:spPr>
          <a:xfrm>
            <a:off x="5334000" y="5022692"/>
            <a:ext cx="4177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*University of Pennsylvania</a:t>
            </a: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Tel Aviv University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4BCC-C50C-47C0-8E7C-EE8F2F36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of our current work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E5E7B-0C70-4F2A-B699-1616A2D2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69ABBD-EAC8-457A-B5E0-662A388697DF}"/>
              </a:ext>
            </a:extLst>
          </p:cNvPr>
          <p:cNvSpPr/>
          <p:nvPr/>
        </p:nvSpPr>
        <p:spPr>
          <a:xfrm>
            <a:off x="1150374" y="2074606"/>
            <a:ext cx="10255045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generate 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fine-grained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an arbitrary subset of a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query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 in the context of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aggregate queries and aggregate views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2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E229-4E85-4604-B480-7160FB510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C0684-E995-4D9D-8F47-63D2B797F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4" y="1965600"/>
            <a:ext cx="10018713" cy="36228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Provenance-base model (PBM)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generates fine-grained citations to the results of aggregate queries with aggregate views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Aggregates may be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aggregate functions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rewriting using views with aggregation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generalized at fine-grained level with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how-provenance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efficient implementation of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PBM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ProvCite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provided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optimization strategies can be applied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experimental study shows the feasibility of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ProvCite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1FFBC-BBFE-4255-8E8D-8C40B6C9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83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8ED7-4FD4-42D6-9CBA-D05D4FA5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example - GENCODE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14F55B-5DD9-4FD1-AC49-11AA550A1AD0}"/>
              </a:ext>
            </a:extLst>
          </p:cNvPr>
          <p:cNvSpPr/>
          <p:nvPr/>
        </p:nvSpPr>
        <p:spPr>
          <a:xfrm>
            <a:off x="1290320" y="1814417"/>
            <a:ext cx="10901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Gene(GID, Name, Type)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(TID, Name, Type, GID) GID references Gene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(EID, Level, TID), TID references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4A276D-9789-4A78-BDF7-CCE8FEF8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3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D50D-4E03-4091-BE95-0404F108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6CEA1-0798-4309-A9F7-9ACAC4C2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603" y="1365469"/>
            <a:ext cx="10018713" cy="451520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work and need for aggregation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Provenance-based model (PBM)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traditional query rewriting using views with aggregation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for using provenance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ProvCite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Evaluations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BB6DD-1E37-489E-BFC4-B33B0FD7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939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D50D-4E03-4091-BE95-0404F108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6CEA1-0798-4309-A9F7-9ACAC4C2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603" y="1365469"/>
            <a:ext cx="10018713" cy="451520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work and need for aggregation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Provenance-based model (PBM)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traditional query rewriting using views with aggregation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for using provenance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ProvCite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Evaluations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BB6DD-1E37-489E-BFC4-B33B0FD7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63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D6C8F-6A98-432E-AE01-902AE532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example – queries and views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5278F0-0465-498B-8480-BF5360158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445" y="1764334"/>
            <a:ext cx="10515600" cy="114522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(Ty, G, COUNT(T)) :-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Transcript(T, N, Ty, G)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Q1(Ty, COUNT(T)) :- Transcript(T, N, Ty, G)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9E9A76-C550-4D7D-B803-40514654F134}"/>
              </a:ext>
            </a:extLst>
          </p:cNvPr>
          <p:cNvSpPr txBox="1">
            <a:spLocks/>
          </p:cNvSpPr>
          <p:nvPr/>
        </p:nvSpPr>
        <p:spPr>
          <a:xfrm>
            <a:off x="1153445" y="3129786"/>
            <a:ext cx="10515600" cy="1145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V1’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(Ty, COUNT(T)) :-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Transcript(T, N, Ty, G)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Q1’(Ty, COUNT(T)) :- Transcript(T, N, Ty, 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B4C653-EEE2-49EA-9137-3114D4D277F2}"/>
              </a:ext>
            </a:extLst>
          </p:cNvPr>
          <p:cNvSpPr txBox="1"/>
          <p:nvPr/>
        </p:nvSpPr>
        <p:spPr>
          <a:xfrm>
            <a:off x="1754902" y="4275008"/>
            <a:ext cx="68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V1’ has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granularity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Q1’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7F33A2-687E-4882-8109-A39BB76B1EC4}"/>
              </a:ext>
            </a:extLst>
          </p:cNvPr>
          <p:cNvSpPr txBox="1"/>
          <p:nvPr/>
        </p:nvSpPr>
        <p:spPr>
          <a:xfrm>
            <a:off x="1754902" y="2795533"/>
            <a:ext cx="68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 has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finer granularity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Q1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70BEE4-33DE-422A-AFAB-6FEFA431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D25F5BA-DD59-49D8-A610-059346B0DE25}"/>
              </a:ext>
            </a:extLst>
          </p:cNvPr>
          <p:cNvSpPr/>
          <p:nvPr/>
        </p:nvSpPr>
        <p:spPr>
          <a:xfrm>
            <a:off x="7467600" y="1764335"/>
            <a:ext cx="3819832" cy="910040"/>
          </a:xfrm>
          <a:prstGeom prst="wedgeEllipseCallout">
            <a:avLst>
              <a:gd name="adj1" fmla="val -150072"/>
              <a:gd name="adj2" fmla="val -310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Count(G1) + Count(G2) = Count ({G1, G2})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3D8A5A-F8AF-49CD-AA7D-F4E383CF6BD8}"/>
              </a:ext>
            </a:extLst>
          </p:cNvPr>
          <p:cNvSpPr/>
          <p:nvPr/>
        </p:nvSpPr>
        <p:spPr>
          <a:xfrm>
            <a:off x="2231924" y="1907458"/>
            <a:ext cx="314632" cy="403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F82189-0C07-4B66-8BA1-A19C66067A6F}"/>
              </a:ext>
            </a:extLst>
          </p:cNvPr>
          <p:cNvSpPr/>
          <p:nvPr/>
        </p:nvSpPr>
        <p:spPr>
          <a:xfrm>
            <a:off x="2635046" y="1907458"/>
            <a:ext cx="1406014" cy="474684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9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D6C8F-6A98-432E-AE01-902AE532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example – queries and views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5278F0-0465-498B-8480-BF5360158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445" y="1764334"/>
            <a:ext cx="10515600" cy="114522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(Ty, G,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(T)) :-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Transcript(T, N, Ty, G)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Q2(Ty, AVG(T)) :- Transcript(T, N, Ty, G)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9E9A76-C550-4D7D-B803-40514654F134}"/>
              </a:ext>
            </a:extLst>
          </p:cNvPr>
          <p:cNvSpPr txBox="1">
            <a:spLocks/>
          </p:cNvSpPr>
          <p:nvPr/>
        </p:nvSpPr>
        <p:spPr>
          <a:xfrm>
            <a:off x="1153445" y="3129786"/>
            <a:ext cx="10515600" cy="1145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2’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(Ty, AVG(T)) :-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Transcript(T, N, Ty, G)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Q2’(Ty, AVG(T)) :- Transcript(T, N, Ty, G)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F5D236CD-0AE5-4714-8561-A70862634180}"/>
              </a:ext>
            </a:extLst>
          </p:cNvPr>
          <p:cNvSpPr/>
          <p:nvPr/>
        </p:nvSpPr>
        <p:spPr>
          <a:xfrm>
            <a:off x="7386175" y="2180217"/>
            <a:ext cx="3567963" cy="959813"/>
          </a:xfrm>
          <a:prstGeom prst="wedgeEllipseCallout">
            <a:avLst>
              <a:gd name="adj1" fmla="val -167444"/>
              <a:gd name="adj2" fmla="val -3874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invertible!!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[Cohen, 2006]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3ECFDD-FC2E-40D0-BCBC-0C3AB5D93C06}"/>
              </a:ext>
            </a:extLst>
          </p:cNvPr>
          <p:cNvSpPr txBox="1"/>
          <p:nvPr/>
        </p:nvSpPr>
        <p:spPr>
          <a:xfrm>
            <a:off x="1754902" y="4275008"/>
            <a:ext cx="68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V2’ has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granularity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Q2’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EF683B-3043-4803-940F-E062FFFCD505}"/>
              </a:ext>
            </a:extLst>
          </p:cNvPr>
          <p:cNvSpPr txBox="1"/>
          <p:nvPr/>
        </p:nvSpPr>
        <p:spPr>
          <a:xfrm>
            <a:off x="1754902" y="2795533"/>
            <a:ext cx="68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V2 has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finer granularity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Q2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998AB4-47BE-4221-A775-E1FDF0BC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E778EABD-9FB2-4983-9390-755476B5FF3F}"/>
              </a:ext>
            </a:extLst>
          </p:cNvPr>
          <p:cNvSpPr/>
          <p:nvPr/>
        </p:nvSpPr>
        <p:spPr>
          <a:xfrm>
            <a:off x="6786408" y="2179936"/>
            <a:ext cx="563418" cy="7570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D50D-4E03-4091-BE95-0404F108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6CEA1-0798-4309-A9F7-9ACAC4C2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603" y="1365469"/>
            <a:ext cx="10018713" cy="451520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work and need for aggregation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Provenance-based model (PBM)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traditional query rewriting using views with aggregation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for using provenance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ProvCite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Evaluations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BB6DD-1E37-489E-BFC4-B33B0FD7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982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DF6E-6CB1-41F0-BE12-BAE03C21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example – queries and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0B3F0-7140-4A2D-8E29-99A56CEA4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445" y="1764334"/>
            <a:ext cx="10515600" cy="114522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(Ty, G, COUNT(T)) :-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Transcript(T, N, Ty, G)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&lt;= 2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Q1(Ty, COUNT(T)) :- Transcript(T, N, Ty, G),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&lt;= ‘T6’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7EAA1E-03FA-4904-A8E1-42ADD108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36A0CF-425F-40C4-B061-619C21259452}"/>
              </a:ext>
            </a:extLst>
          </p:cNvPr>
          <p:cNvSpPr txBox="1"/>
          <p:nvPr/>
        </p:nvSpPr>
        <p:spPr>
          <a:xfrm>
            <a:off x="9853127" y="2120092"/>
            <a:ext cx="2069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rewriting using views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B7E1DFD7-A772-4FBF-9DDD-9F0438CA536A}"/>
              </a:ext>
            </a:extLst>
          </p:cNvPr>
          <p:cNvCxnSpPr/>
          <p:nvPr/>
        </p:nvCxnSpPr>
        <p:spPr>
          <a:xfrm rot="10800000" flipV="1">
            <a:off x="8032527" y="2202023"/>
            <a:ext cx="1020922" cy="494523"/>
          </a:xfrm>
          <a:prstGeom prst="bentConnector3">
            <a:avLst>
              <a:gd name="adj1" fmla="val -3865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9E93685D-DB8F-41E7-93EC-EDFEFC3AA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8367" y="2235986"/>
            <a:ext cx="601824" cy="6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4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DF6E-6CB1-41F0-BE12-BAE03C21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example – queries and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0B3F0-7140-4A2D-8E29-99A56CEA4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124" y="1789223"/>
            <a:ext cx="10515600" cy="114522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(Ty, G, COUNT(T)) :-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Transcript(T, N, Ty, G)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&lt;= 2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Q1(Ty, COUNT(T)) :- Transcript(T, N, Ty, G), T &lt;= ‘T6’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70C1587-F04E-214C-B5E7-5F2290271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26007"/>
              </p:ext>
            </p:extLst>
          </p:nvPr>
        </p:nvGraphicFramePr>
        <p:xfrm>
          <a:off x="420309" y="3387136"/>
          <a:ext cx="331857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734">
                  <a:extLst>
                    <a:ext uri="{9D8B030D-6E8A-4147-A177-3AD203B41FA5}">
                      <a16:colId xmlns:a16="http://schemas.microsoft.com/office/drawing/2014/main" val="1339038777"/>
                    </a:ext>
                  </a:extLst>
                </a:gridCol>
                <a:gridCol w="903723">
                  <a:extLst>
                    <a:ext uri="{9D8B030D-6E8A-4147-A177-3AD203B41FA5}">
                      <a16:colId xmlns:a16="http://schemas.microsoft.com/office/drawing/2014/main" val="29331355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4125170721"/>
                    </a:ext>
                  </a:extLst>
                </a:gridCol>
                <a:gridCol w="664914">
                  <a:extLst>
                    <a:ext uri="{9D8B030D-6E8A-4147-A177-3AD203B41FA5}">
                      <a16:colId xmlns:a16="http://schemas.microsoft.com/office/drawing/2014/main" val="2319120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4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77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3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66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57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11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63372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042CE62-994A-A34B-9729-C319AA3F5B75}"/>
              </a:ext>
            </a:extLst>
          </p:cNvPr>
          <p:cNvSpPr txBox="1"/>
          <p:nvPr/>
        </p:nvSpPr>
        <p:spPr>
          <a:xfrm>
            <a:off x="967730" y="2987026"/>
            <a:ext cx="1653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7EFADB-D7A3-8A4D-988B-FDA5C1063E9D}"/>
              </a:ext>
            </a:extLst>
          </p:cNvPr>
          <p:cNvSpPr txBox="1"/>
          <p:nvPr/>
        </p:nvSpPr>
        <p:spPr>
          <a:xfrm>
            <a:off x="5180309" y="2750044"/>
            <a:ext cx="89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V1(D)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CD5D110-6AF6-BD47-981C-B76F05364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88290"/>
              </p:ext>
            </p:extLst>
          </p:nvPr>
        </p:nvGraphicFramePr>
        <p:xfrm>
          <a:off x="4289558" y="5232313"/>
          <a:ext cx="242620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161">
                  <a:extLst>
                    <a:ext uri="{9D8B030D-6E8A-4147-A177-3AD203B41FA5}">
                      <a16:colId xmlns:a16="http://schemas.microsoft.com/office/drawing/2014/main" val="29331355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84928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COUNT(T)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4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mRNA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15988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F86D738-0A2C-2A4E-83B6-51F6C68DFE65}"/>
              </a:ext>
            </a:extLst>
          </p:cNvPr>
          <p:cNvSpPr txBox="1"/>
          <p:nvPr/>
        </p:nvSpPr>
        <p:spPr>
          <a:xfrm>
            <a:off x="5057004" y="4773976"/>
            <a:ext cx="89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Q1(D)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F925-226D-4B82-8758-15E6BFC9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CF9E8A-19C1-46C6-AD52-3D14F971DD9F}"/>
              </a:ext>
            </a:extLst>
          </p:cNvPr>
          <p:cNvSpPr txBox="1"/>
          <p:nvPr/>
        </p:nvSpPr>
        <p:spPr>
          <a:xfrm>
            <a:off x="7626411" y="4417665"/>
            <a:ext cx="2916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Rewriting based model 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F89798-470E-476B-B90F-1CADBFDCBF27}"/>
              </a:ext>
            </a:extLst>
          </p:cNvPr>
          <p:cNvSpPr txBox="1">
            <a:spLocks/>
          </p:cNvSpPr>
          <p:nvPr/>
        </p:nvSpPr>
        <p:spPr>
          <a:xfrm>
            <a:off x="6865901" y="4896456"/>
            <a:ext cx="5273040" cy="737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Q1’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(Ty, COUNT(T)) :-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Transcript(T, N, Ty, G)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&lt;= ‘T6’, G &lt;= 2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BC19C5D-606E-4EDC-9EE4-78DE41486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60888"/>
              </p:ext>
            </p:extLst>
          </p:nvPr>
        </p:nvGraphicFramePr>
        <p:xfrm>
          <a:off x="4153553" y="3133435"/>
          <a:ext cx="298244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244">
                  <a:extLst>
                    <a:ext uri="{9D8B030D-6E8A-4147-A177-3AD203B41FA5}">
                      <a16:colId xmlns:a16="http://schemas.microsoft.com/office/drawing/2014/main" val="1339038777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93313550"/>
                    </a:ext>
                  </a:extLst>
                </a:gridCol>
                <a:gridCol w="1513840">
                  <a:extLst>
                    <a:ext uri="{9D8B030D-6E8A-4147-A177-3AD203B41FA5}">
                      <a16:colId xmlns:a16="http://schemas.microsoft.com/office/drawing/2014/main" val="4125170721"/>
                    </a:ext>
                  </a:extLst>
                </a:gridCol>
              </a:tblGrid>
              <a:tr h="276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COUNT(T)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42954"/>
                  </a:ext>
                </a:extLst>
              </a:tr>
              <a:tr h="276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7912"/>
                  </a:ext>
                </a:extLst>
              </a:tr>
              <a:tr h="276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578194"/>
                  </a:ext>
                </a:extLst>
              </a:tr>
              <a:tr h="276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2730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3A2A00A-237E-4941-B323-83D7D4FB7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083316"/>
              </p:ext>
            </p:extLst>
          </p:nvPr>
        </p:nvGraphicFramePr>
        <p:xfrm>
          <a:off x="8116763" y="5728616"/>
          <a:ext cx="2426201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161">
                  <a:extLst>
                    <a:ext uri="{9D8B030D-6E8A-4147-A177-3AD203B41FA5}">
                      <a16:colId xmlns:a16="http://schemas.microsoft.com/office/drawing/2014/main" val="29331355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84928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COUNT(T)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4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791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914344B-1078-4C5D-90D5-2EA8F6463DD6}"/>
              </a:ext>
            </a:extLst>
          </p:cNvPr>
          <p:cNvSpPr/>
          <p:nvPr/>
        </p:nvSpPr>
        <p:spPr>
          <a:xfrm>
            <a:off x="4153553" y="5633905"/>
            <a:ext cx="2712348" cy="42145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239D8E-B47A-44EB-A504-80FEA28ADF19}"/>
              </a:ext>
            </a:extLst>
          </p:cNvPr>
          <p:cNvCxnSpPr>
            <a:stCxn id="6" idx="3"/>
          </p:cNvCxnSpPr>
          <p:nvPr/>
        </p:nvCxnSpPr>
        <p:spPr>
          <a:xfrm>
            <a:off x="6865901" y="5844633"/>
            <a:ext cx="1109699" cy="4939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1E7A0B0D-70CE-442D-A7A8-0A95B2F6835B}"/>
              </a:ext>
            </a:extLst>
          </p:cNvPr>
          <p:cNvSpPr/>
          <p:nvPr/>
        </p:nvSpPr>
        <p:spPr>
          <a:xfrm>
            <a:off x="7144448" y="5676813"/>
            <a:ext cx="563418" cy="7570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89BE-CF2F-4629-A8E8-480DDBD6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204" y="145033"/>
            <a:ext cx="10018713" cy="130770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Data citation?</a:t>
            </a:r>
          </a:p>
        </p:txBody>
      </p:sp>
      <p:pic>
        <p:nvPicPr>
          <p:cNvPr id="4" name="Picture 3" descr=" 8">
            <a:extLst>
              <a:ext uri="{FF2B5EF4-FFF2-40B4-BE49-F238E27FC236}">
                <a16:creationId xmlns:a16="http://schemas.microsoft.com/office/drawing/2014/main" id="{D11C7269-6177-47B4-A33F-94D24DF03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09" y="1337427"/>
            <a:ext cx="3986180" cy="1066800"/>
          </a:xfrm>
          <a:prstGeom prst="rect">
            <a:avLst/>
          </a:prstGeom>
        </p:spPr>
      </p:pic>
      <p:pic>
        <p:nvPicPr>
          <p:cNvPr id="5" name="Picture 4" descr=" 10">
            <a:extLst>
              <a:ext uri="{FF2B5EF4-FFF2-40B4-BE49-F238E27FC236}">
                <a16:creationId xmlns:a16="http://schemas.microsoft.com/office/drawing/2014/main" id="{25B653E7-D32D-4E3A-BD02-8E7025634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09" y="2968673"/>
            <a:ext cx="4088215" cy="1066062"/>
          </a:xfrm>
          <a:prstGeom prst="rect">
            <a:avLst/>
          </a:prstGeom>
        </p:spPr>
      </p:pic>
      <p:pic>
        <p:nvPicPr>
          <p:cNvPr id="6" name="Picture 5" descr=" 12">
            <a:extLst>
              <a:ext uri="{FF2B5EF4-FFF2-40B4-BE49-F238E27FC236}">
                <a16:creationId xmlns:a16="http://schemas.microsoft.com/office/drawing/2014/main" id="{E2DA6C98-5563-40C2-A957-76B3F0F20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09" y="4541255"/>
            <a:ext cx="4005234" cy="14098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FD4EA1-201C-46CA-8936-E8AECC852638}"/>
              </a:ext>
            </a:extLst>
          </p:cNvPr>
          <p:cNvSpPr txBox="1"/>
          <p:nvPr/>
        </p:nvSpPr>
        <p:spPr>
          <a:xfrm>
            <a:off x="6893612" y="3429000"/>
            <a:ext cx="5570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IUPHAR: http://www.guidetopharmacology.org/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C3819-BA0C-42B6-924F-AFE3D2830F06}"/>
              </a:ext>
            </a:extLst>
          </p:cNvPr>
          <p:cNvSpPr txBox="1"/>
          <p:nvPr/>
        </p:nvSpPr>
        <p:spPr>
          <a:xfrm>
            <a:off x="6893612" y="1656708"/>
            <a:ext cx="557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Reactome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https://reactome.org/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983048-3AE2-4880-A73F-02568A0ED2CA}"/>
              </a:ext>
            </a:extLst>
          </p:cNvPr>
          <p:cNvSpPr/>
          <p:nvPr/>
        </p:nvSpPr>
        <p:spPr>
          <a:xfrm>
            <a:off x="6893612" y="5061537"/>
            <a:ext cx="4183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Eagle-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https://www.eagle-i.net/</a:t>
            </a:r>
            <a:endParaRPr lang="en-US" sz="2400" b="0" i="0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A99511-2515-4407-8E40-45125790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368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DF6E-6CB1-41F0-BE12-BAE03C21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example – queries and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0B3F0-7140-4A2D-8E29-99A56CEA4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124" y="1789223"/>
            <a:ext cx="10515600" cy="114522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(Ty, G, COUNT(T)) :-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Transcript(T, N, Ty, G)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&lt;= 2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Q1(Ty, COUNT(T)) :- Transcript(T, N, Ty, G), T &lt;= ‘T6’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70C1587-F04E-214C-B5E7-5F2290271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1699"/>
              </p:ext>
            </p:extLst>
          </p:nvPr>
        </p:nvGraphicFramePr>
        <p:xfrm>
          <a:off x="420309" y="3387136"/>
          <a:ext cx="331857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734">
                  <a:extLst>
                    <a:ext uri="{9D8B030D-6E8A-4147-A177-3AD203B41FA5}">
                      <a16:colId xmlns:a16="http://schemas.microsoft.com/office/drawing/2014/main" val="1339038777"/>
                    </a:ext>
                  </a:extLst>
                </a:gridCol>
                <a:gridCol w="903723">
                  <a:extLst>
                    <a:ext uri="{9D8B030D-6E8A-4147-A177-3AD203B41FA5}">
                      <a16:colId xmlns:a16="http://schemas.microsoft.com/office/drawing/2014/main" val="29331355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4125170721"/>
                    </a:ext>
                  </a:extLst>
                </a:gridCol>
                <a:gridCol w="664914">
                  <a:extLst>
                    <a:ext uri="{9D8B030D-6E8A-4147-A177-3AD203B41FA5}">
                      <a16:colId xmlns:a16="http://schemas.microsoft.com/office/drawing/2014/main" val="2319120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4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77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3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57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11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633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6061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042CE62-994A-A34B-9729-C319AA3F5B75}"/>
              </a:ext>
            </a:extLst>
          </p:cNvPr>
          <p:cNvSpPr txBox="1"/>
          <p:nvPr/>
        </p:nvSpPr>
        <p:spPr>
          <a:xfrm>
            <a:off x="967730" y="2987026"/>
            <a:ext cx="1653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7EFADB-D7A3-8A4D-988B-FDA5C1063E9D}"/>
              </a:ext>
            </a:extLst>
          </p:cNvPr>
          <p:cNvSpPr txBox="1"/>
          <p:nvPr/>
        </p:nvSpPr>
        <p:spPr>
          <a:xfrm>
            <a:off x="5180309" y="2750044"/>
            <a:ext cx="89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V1(D)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CD5D110-6AF6-BD47-981C-B76F05364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11811"/>
              </p:ext>
            </p:extLst>
          </p:nvPr>
        </p:nvGraphicFramePr>
        <p:xfrm>
          <a:off x="4289558" y="5232313"/>
          <a:ext cx="242620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161">
                  <a:extLst>
                    <a:ext uri="{9D8B030D-6E8A-4147-A177-3AD203B41FA5}">
                      <a16:colId xmlns:a16="http://schemas.microsoft.com/office/drawing/2014/main" val="29331355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84928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COUNT(T)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4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ED7D3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ED7D3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mRNA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15988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F86D738-0A2C-2A4E-83B6-51F6C68DFE65}"/>
              </a:ext>
            </a:extLst>
          </p:cNvPr>
          <p:cNvSpPr txBox="1"/>
          <p:nvPr/>
        </p:nvSpPr>
        <p:spPr>
          <a:xfrm>
            <a:off x="5057004" y="4773976"/>
            <a:ext cx="89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Q1(D)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F925-226D-4B82-8758-15E6BFC9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BC19C5D-606E-4EDC-9EE4-78DE41486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191849"/>
              </p:ext>
            </p:extLst>
          </p:nvPr>
        </p:nvGraphicFramePr>
        <p:xfrm>
          <a:off x="4153553" y="3133435"/>
          <a:ext cx="298244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244">
                  <a:extLst>
                    <a:ext uri="{9D8B030D-6E8A-4147-A177-3AD203B41FA5}">
                      <a16:colId xmlns:a16="http://schemas.microsoft.com/office/drawing/2014/main" val="1339038777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93313550"/>
                    </a:ext>
                  </a:extLst>
                </a:gridCol>
                <a:gridCol w="1513840">
                  <a:extLst>
                    <a:ext uri="{9D8B030D-6E8A-4147-A177-3AD203B41FA5}">
                      <a16:colId xmlns:a16="http://schemas.microsoft.com/office/drawing/2014/main" val="4125170721"/>
                    </a:ext>
                  </a:extLst>
                </a:gridCol>
              </a:tblGrid>
              <a:tr h="276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COUNT(T)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42954"/>
                  </a:ext>
                </a:extLst>
              </a:tr>
              <a:tr h="276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7912"/>
                  </a:ext>
                </a:extLst>
              </a:tr>
              <a:tr h="276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578194"/>
                  </a:ext>
                </a:extLst>
              </a:tr>
              <a:tr h="276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2730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C5AB111-451C-4737-837D-5B0A67CE9CFC}"/>
              </a:ext>
            </a:extLst>
          </p:cNvPr>
          <p:cNvSpPr/>
          <p:nvPr/>
        </p:nvSpPr>
        <p:spPr>
          <a:xfrm>
            <a:off x="314960" y="3789680"/>
            <a:ext cx="3484880" cy="833120"/>
          </a:xfrm>
          <a:prstGeom prst="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8124A-9AAD-473E-BDCE-30A292EA69C6}"/>
              </a:ext>
            </a:extLst>
          </p:cNvPr>
          <p:cNvSpPr/>
          <p:nvPr/>
        </p:nvSpPr>
        <p:spPr>
          <a:xfrm>
            <a:off x="337154" y="5337017"/>
            <a:ext cx="3484880" cy="833120"/>
          </a:xfrm>
          <a:prstGeom prst="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6E266F-E1AF-4874-9D83-218F615E9B19}"/>
              </a:ext>
            </a:extLst>
          </p:cNvPr>
          <p:cNvSpPr/>
          <p:nvPr/>
        </p:nvSpPr>
        <p:spPr>
          <a:xfrm>
            <a:off x="243840" y="3839827"/>
            <a:ext cx="3661349" cy="83312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17FBC1-B941-4B6A-B97C-4D46D6CFEF59}"/>
              </a:ext>
            </a:extLst>
          </p:cNvPr>
          <p:cNvSpPr/>
          <p:nvPr/>
        </p:nvSpPr>
        <p:spPr>
          <a:xfrm>
            <a:off x="337154" y="5420272"/>
            <a:ext cx="3484880" cy="40011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0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DF6E-6CB1-41F0-BE12-BAE03C21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example – queries and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0B3F0-7140-4A2D-8E29-99A56CEA4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124" y="1789223"/>
            <a:ext cx="10515600" cy="114522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(Ty, G, COUNT(T)) :-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Transcript(T, N, Ty, G)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&lt;= 2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Q1(Ty, COUNT(T)) :- Transcript(T, N, Ty, G), T &lt;= ‘T6’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70C1587-F04E-214C-B5E7-5F2290271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97455"/>
              </p:ext>
            </p:extLst>
          </p:nvPr>
        </p:nvGraphicFramePr>
        <p:xfrm>
          <a:off x="420309" y="3387136"/>
          <a:ext cx="3907850" cy="3169920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707451">
                  <a:extLst>
                    <a:ext uri="{9D8B030D-6E8A-4147-A177-3AD203B41FA5}">
                      <a16:colId xmlns:a16="http://schemas.microsoft.com/office/drawing/2014/main" val="1339038777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val="293313550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412517072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319120206"/>
                    </a:ext>
                  </a:extLst>
                </a:gridCol>
                <a:gridCol w="670559">
                  <a:extLst>
                    <a:ext uri="{9D8B030D-6E8A-4147-A177-3AD203B41FA5}">
                      <a16:colId xmlns:a16="http://schemas.microsoft.com/office/drawing/2014/main" val="246537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4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77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3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57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11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633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55603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042CE62-994A-A34B-9729-C319AA3F5B75}"/>
              </a:ext>
            </a:extLst>
          </p:cNvPr>
          <p:cNvSpPr txBox="1"/>
          <p:nvPr/>
        </p:nvSpPr>
        <p:spPr>
          <a:xfrm>
            <a:off x="967730" y="2987026"/>
            <a:ext cx="1653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7EFADB-D7A3-8A4D-988B-FDA5C1063E9D}"/>
              </a:ext>
            </a:extLst>
          </p:cNvPr>
          <p:cNvSpPr txBox="1"/>
          <p:nvPr/>
        </p:nvSpPr>
        <p:spPr>
          <a:xfrm>
            <a:off x="6115029" y="2747685"/>
            <a:ext cx="89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V1(D)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CD5D110-6AF6-BD47-981C-B76F05364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274042"/>
              </p:ext>
            </p:extLst>
          </p:nvPr>
        </p:nvGraphicFramePr>
        <p:xfrm>
          <a:off x="4514463" y="5210139"/>
          <a:ext cx="4304417" cy="1188720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973322">
                  <a:extLst>
                    <a:ext uri="{9D8B030D-6E8A-4147-A177-3AD203B41FA5}">
                      <a16:colId xmlns:a16="http://schemas.microsoft.com/office/drawing/2014/main" val="293313550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84928608"/>
                    </a:ext>
                  </a:extLst>
                </a:gridCol>
                <a:gridCol w="1766455">
                  <a:extLst>
                    <a:ext uri="{9D8B030D-6E8A-4147-A177-3AD203B41FA5}">
                      <a16:colId xmlns:a16="http://schemas.microsoft.com/office/drawing/2014/main" val="365923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4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p1+p2+p5+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mRNA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p3+p4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15988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F86D738-0A2C-2A4E-83B6-51F6C68DFE65}"/>
              </a:ext>
            </a:extLst>
          </p:cNvPr>
          <p:cNvSpPr txBox="1"/>
          <p:nvPr/>
        </p:nvSpPr>
        <p:spPr>
          <a:xfrm>
            <a:off x="5991724" y="4771617"/>
            <a:ext cx="89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Q1(D)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F925-226D-4B82-8758-15E6BFC9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BC19C5D-606E-4EDC-9EE4-78DE41486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28230"/>
              </p:ext>
            </p:extLst>
          </p:nvPr>
        </p:nvGraphicFramePr>
        <p:xfrm>
          <a:off x="4677751" y="3167226"/>
          <a:ext cx="3765866" cy="1584960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966420">
                  <a:extLst>
                    <a:ext uri="{9D8B030D-6E8A-4147-A177-3AD203B41FA5}">
                      <a16:colId xmlns:a16="http://schemas.microsoft.com/office/drawing/2014/main" val="1339038777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293313550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4125170721"/>
                    </a:ext>
                  </a:extLst>
                </a:gridCol>
                <a:gridCol w="899526">
                  <a:extLst>
                    <a:ext uri="{9D8B030D-6E8A-4147-A177-3AD203B41FA5}">
                      <a16:colId xmlns:a16="http://schemas.microsoft.com/office/drawing/2014/main" val="849542567"/>
                    </a:ext>
                  </a:extLst>
                </a:gridCol>
              </a:tblGrid>
              <a:tr h="276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42954"/>
                  </a:ext>
                </a:extLst>
              </a:tr>
              <a:tr h="276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p1+p2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7912"/>
                  </a:ext>
                </a:extLst>
              </a:tr>
              <a:tr h="276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578194"/>
                  </a:ext>
                </a:extLst>
              </a:tr>
              <a:tr h="276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p3+p4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2730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A8A50E1-C1C6-4FAB-B220-C5818F68768D}"/>
              </a:ext>
            </a:extLst>
          </p:cNvPr>
          <p:cNvSpPr/>
          <p:nvPr/>
        </p:nvSpPr>
        <p:spPr>
          <a:xfrm>
            <a:off x="8932680" y="3413358"/>
            <a:ext cx="283901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Intuition 2: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How-Provenance [Green, 2007]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essential for fine-grained citation reasoning for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aggregate queries and views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637B8-CA41-4D9B-911B-F90A6933D7A1}"/>
              </a:ext>
            </a:extLst>
          </p:cNvPr>
          <p:cNvSpPr/>
          <p:nvPr/>
        </p:nvSpPr>
        <p:spPr>
          <a:xfrm>
            <a:off x="4514463" y="4297680"/>
            <a:ext cx="4019937" cy="492918"/>
          </a:xfrm>
          <a:prstGeom prst="rect">
            <a:avLst/>
          </a:prstGeom>
          <a:noFill/>
          <a:ln w="3810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C2A65-E9CD-4F2A-978E-A1041F0BAFE9}"/>
              </a:ext>
            </a:extLst>
          </p:cNvPr>
          <p:cNvSpPr/>
          <p:nvPr/>
        </p:nvSpPr>
        <p:spPr>
          <a:xfrm>
            <a:off x="4441959" y="5959751"/>
            <a:ext cx="4490721" cy="492918"/>
          </a:xfrm>
          <a:prstGeom prst="rect">
            <a:avLst/>
          </a:prstGeom>
          <a:noFill/>
          <a:ln w="3810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2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443F-AC86-4893-9966-09675FD7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Provenance-based model (PBM)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8A1B5-AB08-4588-B3AF-D1751AA7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89D7AA-8B22-4B12-A2F5-7FADFB0824F1}"/>
              </a:ext>
            </a:extLst>
          </p:cNvPr>
          <p:cNvSpPr txBox="1">
            <a:spLocks/>
          </p:cNvSpPr>
          <p:nvPr/>
        </p:nvSpPr>
        <p:spPr>
          <a:xfrm>
            <a:off x="5314353" y="2531604"/>
            <a:ext cx="5732169" cy="8973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FFC000"/>
              </a:buClr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granularity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Q and V</a:t>
            </a:r>
          </a:p>
          <a:p>
            <a:pPr marL="0" lvl="1">
              <a:buClr>
                <a:srgbClr val="FFC000"/>
              </a:buClr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aggregate functions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Q and 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9C3AC9-D6F3-416A-A4FE-8EC67910D75F}"/>
              </a:ext>
            </a:extLst>
          </p:cNvPr>
          <p:cNvSpPr/>
          <p:nvPr/>
        </p:nvSpPr>
        <p:spPr>
          <a:xfrm>
            <a:off x="5314353" y="5294479"/>
            <a:ext cx="5732169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of view tuples in V(D) should share the same set of 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0AED4F7-FE7C-4690-AA21-83EE77D8270D}"/>
              </a:ext>
            </a:extLst>
          </p:cNvPr>
          <p:cNvSpPr/>
          <p:nvPr/>
        </p:nvSpPr>
        <p:spPr>
          <a:xfrm>
            <a:off x="4611329" y="2138516"/>
            <a:ext cx="353962" cy="2733368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C8FD9A3-07F2-45D1-BFF2-43333175AA38}"/>
              </a:ext>
            </a:extLst>
          </p:cNvPr>
          <p:cNvSpPr txBox="1">
            <a:spLocks/>
          </p:cNvSpPr>
          <p:nvPr/>
        </p:nvSpPr>
        <p:spPr>
          <a:xfrm>
            <a:off x="4965291" y="1690760"/>
            <a:ext cx="3215148" cy="608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Schema-level conditions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347613A-123F-42F7-A017-1D0046E3E460}"/>
              </a:ext>
            </a:extLst>
          </p:cNvPr>
          <p:cNvSpPr txBox="1">
            <a:spLocks/>
          </p:cNvSpPr>
          <p:nvPr/>
        </p:nvSpPr>
        <p:spPr>
          <a:xfrm>
            <a:off x="4965290" y="4549184"/>
            <a:ext cx="3215148" cy="608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Tuple-level conditions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FDDA42A-6ED2-4694-A6BD-03DF99C4C570}"/>
              </a:ext>
            </a:extLst>
          </p:cNvPr>
          <p:cNvSpPr txBox="1">
            <a:spLocks/>
          </p:cNvSpPr>
          <p:nvPr/>
        </p:nvSpPr>
        <p:spPr>
          <a:xfrm>
            <a:off x="889857" y="3089246"/>
            <a:ext cx="3721472" cy="7557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query tuple t in Q</a:t>
            </a:r>
          </a:p>
        </p:txBody>
      </p:sp>
    </p:spTree>
    <p:extLst>
      <p:ext uri="{BB962C8B-B14F-4D97-AF65-F5344CB8AC3E}">
        <p14:creationId xmlns:p14="http://schemas.microsoft.com/office/powerpoint/2010/main" val="3874485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D50D-4E03-4091-BE95-0404F108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6CEA1-0798-4309-A9F7-9ACAC4C2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603" y="1365469"/>
            <a:ext cx="10018713" cy="451520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work and need for aggregation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Provenance-based model (PBM)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traditional query rewriting using views with aggregation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for using provenance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–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ProvCite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Evaluations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BB6DD-1E37-489E-BFC4-B33B0FD7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57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4BAC-CA7A-4540-9E4B-D7F2189F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503B6-6C43-42DA-8F80-6B62B490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24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2E5278-74C1-47B3-BD76-FA095AB65079}"/>
              </a:ext>
            </a:extLst>
          </p:cNvPr>
          <p:cNvGrpSpPr/>
          <p:nvPr/>
        </p:nvGrpSpPr>
        <p:grpSpPr>
          <a:xfrm>
            <a:off x="3834253" y="2184118"/>
            <a:ext cx="951107" cy="770849"/>
            <a:chOff x="2320413" y="1637071"/>
            <a:chExt cx="1307690" cy="973393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id="{F3E639DF-51DB-4503-9390-11479A9C3A69}"/>
                </a:ext>
              </a:extLst>
            </p:cNvPr>
            <p:cNvSpPr/>
            <p:nvPr/>
          </p:nvSpPr>
          <p:spPr>
            <a:xfrm>
              <a:off x="2320413" y="1637071"/>
              <a:ext cx="1307690" cy="973393"/>
            </a:xfrm>
            <a:prstGeom prst="flowChartMagneticDisk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0653983-5801-4833-9150-5EE9457AFDF9}"/>
                </a:ext>
              </a:extLst>
            </p:cNvPr>
            <p:cNvSpPr/>
            <p:nvPr/>
          </p:nvSpPr>
          <p:spPr>
            <a:xfrm>
              <a:off x="2320413" y="2035305"/>
              <a:ext cx="1307690" cy="29005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C0C7F6-E6B3-4247-8FBC-094AA45DB494}"/>
                </a:ext>
              </a:extLst>
            </p:cNvPr>
            <p:cNvSpPr/>
            <p:nvPr/>
          </p:nvSpPr>
          <p:spPr>
            <a:xfrm>
              <a:off x="2320413" y="1951894"/>
              <a:ext cx="1307690" cy="22581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952787-C0E5-4E1F-A1BB-E919A84DB911}"/>
                </a:ext>
              </a:extLst>
            </p:cNvPr>
            <p:cNvSpPr/>
            <p:nvPr/>
          </p:nvSpPr>
          <p:spPr>
            <a:xfrm>
              <a:off x="2320413" y="1833714"/>
              <a:ext cx="1307690" cy="29005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879E1B-FBBA-44BF-BE45-883DF43E5DE0}"/>
                </a:ext>
              </a:extLst>
            </p:cNvPr>
            <p:cNvSpPr/>
            <p:nvPr/>
          </p:nvSpPr>
          <p:spPr>
            <a:xfrm>
              <a:off x="2320413" y="1784718"/>
              <a:ext cx="1307690" cy="1966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C93B04-098C-4E7E-88E8-E84B05055F9C}"/>
                </a:ext>
              </a:extLst>
            </p:cNvPr>
            <p:cNvSpPr/>
            <p:nvPr/>
          </p:nvSpPr>
          <p:spPr>
            <a:xfrm>
              <a:off x="2320413" y="1637071"/>
              <a:ext cx="1307690" cy="29005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A94C0-C0D0-4E25-B6DF-DB49A1D61F76}"/>
              </a:ext>
            </a:extLst>
          </p:cNvPr>
          <p:cNvSpPr/>
          <p:nvPr/>
        </p:nvSpPr>
        <p:spPr>
          <a:xfrm>
            <a:off x="3515360" y="3537039"/>
            <a:ext cx="159512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 of views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338182-A459-44AD-BC44-14D4949BD5C2}"/>
              </a:ext>
            </a:extLst>
          </p:cNvPr>
          <p:cNvSpPr txBox="1"/>
          <p:nvPr/>
        </p:nvSpPr>
        <p:spPr>
          <a:xfrm>
            <a:off x="2989006" y="1406261"/>
            <a:ext cx="264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Provenance-enabled Database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F648EA-9A15-470E-9A36-BFCB09571273}"/>
              </a:ext>
            </a:extLst>
          </p:cNvPr>
          <p:cNvSpPr/>
          <p:nvPr/>
        </p:nvSpPr>
        <p:spPr>
          <a:xfrm>
            <a:off x="5908040" y="3537039"/>
            <a:ext cx="159512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 of Query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3E62F5-1167-4707-A2A0-4CE8D2FAEFAB}"/>
              </a:ext>
            </a:extLst>
          </p:cNvPr>
          <p:cNvSpPr txBox="1"/>
          <p:nvPr/>
        </p:nvSpPr>
        <p:spPr>
          <a:xfrm>
            <a:off x="3723169" y="4652565"/>
            <a:ext cx="4400703" cy="830997"/>
          </a:xfrm>
          <a:prstGeom prst="rect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Reasoning with provenance to determine valid views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5C4207-B871-426A-A71A-E7A6570633CA}"/>
              </a:ext>
            </a:extLst>
          </p:cNvPr>
          <p:cNvSpPr txBox="1"/>
          <p:nvPr/>
        </p:nvSpPr>
        <p:spPr>
          <a:xfrm>
            <a:off x="4260602" y="5760769"/>
            <a:ext cx="3400615" cy="830997"/>
          </a:xfrm>
          <a:prstGeom prst="rect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Constructing rewritings and citations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6D1AE-0CBF-4952-A70F-A6B32A62AEBD}"/>
              </a:ext>
            </a:extLst>
          </p:cNvPr>
          <p:cNvSpPr/>
          <p:nvPr/>
        </p:nvSpPr>
        <p:spPr>
          <a:xfrm>
            <a:off x="8270240" y="2495868"/>
            <a:ext cx="1361440" cy="5689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</a:p>
        </p:txBody>
      </p:sp>
      <p:pic>
        <p:nvPicPr>
          <p:cNvPr id="24" name="Graphic 23" descr="Office worker">
            <a:extLst>
              <a:ext uri="{FF2B5EF4-FFF2-40B4-BE49-F238E27FC236}">
                <a16:creationId xmlns:a16="http://schemas.microsoft.com/office/drawing/2014/main" id="{573893A2-52EC-4990-9916-785D3B0D3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3044" y="2166841"/>
            <a:ext cx="914400" cy="9144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A3979E-E62B-44F8-AC88-149DA52506CA}"/>
              </a:ext>
            </a:extLst>
          </p:cNvPr>
          <p:cNvCxnSpPr>
            <a:cxnSpLocks/>
          </p:cNvCxnSpPr>
          <p:nvPr/>
        </p:nvCxnSpPr>
        <p:spPr>
          <a:xfrm flipH="1" flipV="1">
            <a:off x="9712960" y="2709570"/>
            <a:ext cx="680720" cy="19616"/>
          </a:xfrm>
          <a:prstGeom prst="straightConnector1">
            <a:avLst/>
          </a:prstGeom>
          <a:ln w="3810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871A087-E197-4F72-B5FC-73B28AFFE6AC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4947920" y="2569544"/>
            <a:ext cx="3322320" cy="21080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542651-16A4-4B63-874A-0E994AC5D340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785360" y="2875280"/>
            <a:ext cx="1920240" cy="661759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B75A82B-9F22-4328-AB3F-AD9E314CD9EB}"/>
              </a:ext>
            </a:extLst>
          </p:cNvPr>
          <p:cNvCxnSpPr>
            <a:cxnSpLocks/>
            <a:stCxn id="8" idx="3"/>
            <a:endCxn id="17" idx="0"/>
          </p:cNvCxnSpPr>
          <p:nvPr/>
        </p:nvCxnSpPr>
        <p:spPr>
          <a:xfrm>
            <a:off x="4309807" y="2954967"/>
            <a:ext cx="3113" cy="58207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A653233-37F0-427E-AA76-993886191AE0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312920" y="4306480"/>
            <a:ext cx="1317686" cy="323785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C85BF5B-1741-442B-8ED5-A48F81D1304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096000" y="4306480"/>
            <a:ext cx="609600" cy="323785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6C6F5D9-F496-453C-BC63-8BFBB6BA994F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>
            <a:off x="5923521" y="5483562"/>
            <a:ext cx="37389" cy="277207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CAF7FFAB-E8E7-46B0-836C-DB97712EF6F6}"/>
              </a:ext>
            </a:extLst>
          </p:cNvPr>
          <p:cNvCxnSpPr>
            <a:cxnSpLocks/>
          </p:cNvCxnSpPr>
          <p:nvPr/>
        </p:nvCxnSpPr>
        <p:spPr>
          <a:xfrm flipV="1">
            <a:off x="7691120" y="3002300"/>
            <a:ext cx="3119764" cy="2608359"/>
          </a:xfrm>
          <a:prstGeom prst="curvedConnector2">
            <a:avLst/>
          </a:prstGeom>
          <a:ln w="381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511BA0FA-2843-4AA6-9C53-D15A46DE03AF}"/>
              </a:ext>
            </a:extLst>
          </p:cNvPr>
          <p:cNvCxnSpPr>
            <a:cxnSpLocks/>
            <a:stCxn id="22" idx="2"/>
            <a:endCxn id="20" idx="3"/>
          </p:cNvCxnSpPr>
          <p:nvPr/>
        </p:nvCxnSpPr>
        <p:spPr>
          <a:xfrm rot="5400000">
            <a:off x="7535798" y="3652902"/>
            <a:ext cx="2003236" cy="827088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8B81DB99-E2CF-4161-9705-9A120792017B}"/>
              </a:ext>
            </a:extLst>
          </p:cNvPr>
          <p:cNvCxnSpPr>
            <a:cxnSpLocks/>
          </p:cNvCxnSpPr>
          <p:nvPr/>
        </p:nvCxnSpPr>
        <p:spPr>
          <a:xfrm rot="5400000">
            <a:off x="8217741" y="3051599"/>
            <a:ext cx="2466119" cy="3038805"/>
          </a:xfrm>
          <a:prstGeom prst="curvedConnector2">
            <a:avLst/>
          </a:prstGeom>
          <a:ln w="381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AF26B53-5A73-49CB-A84B-51D1819DC662}"/>
              </a:ext>
            </a:extLst>
          </p:cNvPr>
          <p:cNvSpPr txBox="1"/>
          <p:nvPr/>
        </p:nvSpPr>
        <p:spPr>
          <a:xfrm>
            <a:off x="9437550" y="4337877"/>
            <a:ext cx="647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”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lowchart: Terminator 34">
            <a:extLst>
              <a:ext uri="{FF2B5EF4-FFF2-40B4-BE49-F238E27FC236}">
                <a16:creationId xmlns:a16="http://schemas.microsoft.com/office/drawing/2014/main" id="{B550FDAA-ADEA-473B-81C5-CAC1D89A59C3}"/>
              </a:ext>
            </a:extLst>
          </p:cNvPr>
          <p:cNvSpPr/>
          <p:nvPr/>
        </p:nvSpPr>
        <p:spPr>
          <a:xfrm>
            <a:off x="8933803" y="5359182"/>
            <a:ext cx="2919753" cy="78052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 the citation to the first 10 tuples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18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4BAC-CA7A-4540-9E4B-D7F2189F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Optimizations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503B6-6C43-42DA-8F80-6B62B490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25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2E5278-74C1-47B3-BD76-FA095AB65079}"/>
              </a:ext>
            </a:extLst>
          </p:cNvPr>
          <p:cNvGrpSpPr/>
          <p:nvPr/>
        </p:nvGrpSpPr>
        <p:grpSpPr>
          <a:xfrm>
            <a:off x="3834253" y="2184118"/>
            <a:ext cx="951107" cy="770849"/>
            <a:chOff x="2320413" y="1637071"/>
            <a:chExt cx="1307690" cy="973393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id="{F3E639DF-51DB-4503-9390-11479A9C3A69}"/>
                </a:ext>
              </a:extLst>
            </p:cNvPr>
            <p:cNvSpPr/>
            <p:nvPr/>
          </p:nvSpPr>
          <p:spPr>
            <a:xfrm>
              <a:off x="2320413" y="1637071"/>
              <a:ext cx="1307690" cy="973393"/>
            </a:xfrm>
            <a:prstGeom prst="flowChartMagneticDisk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0653983-5801-4833-9150-5EE9457AFDF9}"/>
                </a:ext>
              </a:extLst>
            </p:cNvPr>
            <p:cNvSpPr/>
            <p:nvPr/>
          </p:nvSpPr>
          <p:spPr>
            <a:xfrm>
              <a:off x="2320413" y="2035305"/>
              <a:ext cx="1307690" cy="29005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C0C7F6-E6B3-4247-8FBC-094AA45DB494}"/>
                </a:ext>
              </a:extLst>
            </p:cNvPr>
            <p:cNvSpPr/>
            <p:nvPr/>
          </p:nvSpPr>
          <p:spPr>
            <a:xfrm>
              <a:off x="2320413" y="1951894"/>
              <a:ext cx="1307690" cy="22581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952787-C0E5-4E1F-A1BB-E919A84DB911}"/>
                </a:ext>
              </a:extLst>
            </p:cNvPr>
            <p:cNvSpPr/>
            <p:nvPr/>
          </p:nvSpPr>
          <p:spPr>
            <a:xfrm>
              <a:off x="2320413" y="1833714"/>
              <a:ext cx="1307690" cy="29005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879E1B-FBBA-44BF-BE45-883DF43E5DE0}"/>
                </a:ext>
              </a:extLst>
            </p:cNvPr>
            <p:cNvSpPr/>
            <p:nvPr/>
          </p:nvSpPr>
          <p:spPr>
            <a:xfrm>
              <a:off x="2320413" y="1784718"/>
              <a:ext cx="1307690" cy="1966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C93B04-098C-4E7E-88E8-E84B05055F9C}"/>
                </a:ext>
              </a:extLst>
            </p:cNvPr>
            <p:cNvSpPr/>
            <p:nvPr/>
          </p:nvSpPr>
          <p:spPr>
            <a:xfrm>
              <a:off x="2320413" y="1637071"/>
              <a:ext cx="1307690" cy="29005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3338182-A459-44AD-BC44-14D4949BD5C2}"/>
              </a:ext>
            </a:extLst>
          </p:cNvPr>
          <p:cNvSpPr txBox="1"/>
          <p:nvPr/>
        </p:nvSpPr>
        <p:spPr>
          <a:xfrm>
            <a:off x="2989006" y="1406261"/>
            <a:ext cx="264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Provenance-enabled Database</a:t>
            </a:r>
          </a:p>
        </p:txBody>
      </p:sp>
      <p:pic>
        <p:nvPicPr>
          <p:cNvPr id="24" name="Graphic 23" descr="Office worker">
            <a:extLst>
              <a:ext uri="{FF2B5EF4-FFF2-40B4-BE49-F238E27FC236}">
                <a16:creationId xmlns:a16="http://schemas.microsoft.com/office/drawing/2014/main" id="{573893A2-52EC-4990-9916-785D3B0D3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3044" y="2166841"/>
            <a:ext cx="914400" cy="9144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A3979E-E62B-44F8-AC88-149DA52506CA}"/>
              </a:ext>
            </a:extLst>
          </p:cNvPr>
          <p:cNvCxnSpPr>
            <a:cxnSpLocks/>
          </p:cNvCxnSpPr>
          <p:nvPr/>
        </p:nvCxnSpPr>
        <p:spPr>
          <a:xfrm flipH="1" flipV="1">
            <a:off x="9712960" y="2709570"/>
            <a:ext cx="680720" cy="19616"/>
          </a:xfrm>
          <a:prstGeom prst="straightConnector1">
            <a:avLst/>
          </a:prstGeom>
          <a:ln w="3810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CAF7FFAB-E8E7-46B0-836C-DB97712EF6F6}"/>
              </a:ext>
            </a:extLst>
          </p:cNvPr>
          <p:cNvCxnSpPr>
            <a:cxnSpLocks/>
          </p:cNvCxnSpPr>
          <p:nvPr/>
        </p:nvCxnSpPr>
        <p:spPr>
          <a:xfrm flipV="1">
            <a:off x="7691120" y="3002300"/>
            <a:ext cx="3119764" cy="2608359"/>
          </a:xfrm>
          <a:prstGeom prst="curvedConnector2">
            <a:avLst/>
          </a:prstGeom>
          <a:ln w="381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8B81DB99-E2CF-4161-9705-9A120792017B}"/>
              </a:ext>
            </a:extLst>
          </p:cNvPr>
          <p:cNvCxnSpPr>
            <a:cxnSpLocks/>
          </p:cNvCxnSpPr>
          <p:nvPr/>
        </p:nvCxnSpPr>
        <p:spPr>
          <a:xfrm rot="5400000">
            <a:off x="8217741" y="3051599"/>
            <a:ext cx="2466119" cy="3038805"/>
          </a:xfrm>
          <a:prstGeom prst="curvedConnector2">
            <a:avLst/>
          </a:prstGeom>
          <a:ln w="381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AF26B53-5A73-49CB-A84B-51D1819DC662}"/>
              </a:ext>
            </a:extLst>
          </p:cNvPr>
          <p:cNvSpPr txBox="1"/>
          <p:nvPr/>
        </p:nvSpPr>
        <p:spPr>
          <a:xfrm>
            <a:off x="9437550" y="4337877"/>
            <a:ext cx="647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”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4F826-093F-4F6D-98B0-63D8283B9766}"/>
              </a:ext>
            </a:extLst>
          </p:cNvPr>
          <p:cNvCxnSpPr/>
          <p:nvPr/>
        </p:nvCxnSpPr>
        <p:spPr>
          <a:xfrm flipH="1" flipV="1">
            <a:off x="4423966" y="4441914"/>
            <a:ext cx="796413" cy="19747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6EFD3B-B491-4E26-B355-52C5AFD53487}"/>
              </a:ext>
            </a:extLst>
          </p:cNvPr>
          <p:cNvCxnSpPr>
            <a:cxnSpLocks/>
          </p:cNvCxnSpPr>
          <p:nvPr/>
        </p:nvCxnSpPr>
        <p:spPr>
          <a:xfrm flipV="1">
            <a:off x="6343480" y="4435736"/>
            <a:ext cx="609600" cy="19129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Terminator 34">
            <a:extLst>
              <a:ext uri="{FF2B5EF4-FFF2-40B4-BE49-F238E27FC236}">
                <a16:creationId xmlns:a16="http://schemas.microsoft.com/office/drawing/2014/main" id="{4AC4CC63-9D0A-4400-89CA-3AF6581E140C}"/>
              </a:ext>
            </a:extLst>
          </p:cNvPr>
          <p:cNvSpPr/>
          <p:nvPr/>
        </p:nvSpPr>
        <p:spPr>
          <a:xfrm>
            <a:off x="8933803" y="5359182"/>
            <a:ext cx="2919753" cy="78052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 the citation to the first 10 tuples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5AA22C1-EEDA-405D-9B07-0A6C3B97F178}"/>
              </a:ext>
            </a:extLst>
          </p:cNvPr>
          <p:cNvSpPr/>
          <p:nvPr/>
        </p:nvSpPr>
        <p:spPr>
          <a:xfrm>
            <a:off x="3515360" y="3537039"/>
            <a:ext cx="159512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 of views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EBA34CD-4714-4466-9593-7E72601869A5}"/>
              </a:ext>
            </a:extLst>
          </p:cNvPr>
          <p:cNvSpPr/>
          <p:nvPr/>
        </p:nvSpPr>
        <p:spPr>
          <a:xfrm>
            <a:off x="5908040" y="3537039"/>
            <a:ext cx="159512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 of Query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163E64-FF59-4B41-93D8-A754F1426A1F}"/>
              </a:ext>
            </a:extLst>
          </p:cNvPr>
          <p:cNvSpPr txBox="1"/>
          <p:nvPr/>
        </p:nvSpPr>
        <p:spPr>
          <a:xfrm>
            <a:off x="3723169" y="4652565"/>
            <a:ext cx="4400703" cy="830997"/>
          </a:xfrm>
          <a:prstGeom prst="rect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Reasoning with provenance to determine valid views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B32779F-5754-4D20-8CC3-F1DA89A9283F}"/>
              </a:ext>
            </a:extLst>
          </p:cNvPr>
          <p:cNvSpPr/>
          <p:nvPr/>
        </p:nvSpPr>
        <p:spPr>
          <a:xfrm>
            <a:off x="8270240" y="2495868"/>
            <a:ext cx="1361440" cy="5689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3C225DE-03D1-42E2-9314-F83C2B53D11E}"/>
              </a:ext>
            </a:extLst>
          </p:cNvPr>
          <p:cNvCxnSpPr>
            <a:cxnSpLocks/>
            <a:stCxn id="58" idx="1"/>
          </p:cNvCxnSpPr>
          <p:nvPr/>
        </p:nvCxnSpPr>
        <p:spPr>
          <a:xfrm flipH="1" flipV="1">
            <a:off x="4947920" y="2569544"/>
            <a:ext cx="3322320" cy="21080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7C7E563-CFE2-4F7B-9D5E-5FCBA37F5BB9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4785360" y="2875280"/>
            <a:ext cx="1920240" cy="661759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7D1F6ED-A8DF-4133-A1BA-24B329942323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4309807" y="2954967"/>
            <a:ext cx="3113" cy="58207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D1E793F-FC15-4E43-8B0D-057F1F0E8A92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4312920" y="4306480"/>
            <a:ext cx="1317686" cy="323785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046F17E-FD95-49B3-874F-76D582573DDE}"/>
              </a:ext>
            </a:extLst>
          </p:cNvPr>
          <p:cNvCxnSpPr>
            <a:cxnSpLocks/>
            <a:stCxn id="53" idx="2"/>
          </p:cNvCxnSpPr>
          <p:nvPr/>
        </p:nvCxnSpPr>
        <p:spPr>
          <a:xfrm flipH="1">
            <a:off x="6096000" y="4306480"/>
            <a:ext cx="609600" cy="323785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2ADD9E-69F1-4E3C-8F72-8177390FF043}"/>
              </a:ext>
            </a:extLst>
          </p:cNvPr>
          <p:cNvCxnSpPr>
            <a:cxnSpLocks/>
            <a:stCxn id="55" idx="2"/>
            <a:endCxn id="33" idx="0"/>
          </p:cNvCxnSpPr>
          <p:nvPr/>
        </p:nvCxnSpPr>
        <p:spPr>
          <a:xfrm>
            <a:off x="5923521" y="5483562"/>
            <a:ext cx="37389" cy="277207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5B839188-3CE6-4F91-BC2F-1FE45DA4CE3A}"/>
              </a:ext>
            </a:extLst>
          </p:cNvPr>
          <p:cNvCxnSpPr>
            <a:cxnSpLocks/>
            <a:stCxn id="58" idx="2"/>
            <a:endCxn id="55" idx="3"/>
          </p:cNvCxnSpPr>
          <p:nvPr/>
        </p:nvCxnSpPr>
        <p:spPr>
          <a:xfrm rot="5400000">
            <a:off x="7535798" y="3652902"/>
            <a:ext cx="2003236" cy="827088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D7687CF-6AFD-44FF-9051-E00D9F7F9CCE}"/>
              </a:ext>
            </a:extLst>
          </p:cNvPr>
          <p:cNvSpPr txBox="1"/>
          <p:nvPr/>
        </p:nvSpPr>
        <p:spPr>
          <a:xfrm>
            <a:off x="1063556" y="2866076"/>
            <a:ext cx="8033312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Materialize view provenance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Eager strategy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VS keep view provenance virtual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Lazy strategy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Parallelize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reasoning steps for each view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query provenance for speed-ups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E1D6D3-4624-405F-8004-7D4258F96C71}"/>
              </a:ext>
            </a:extLst>
          </p:cNvPr>
          <p:cNvSpPr txBox="1"/>
          <p:nvPr/>
        </p:nvSpPr>
        <p:spPr>
          <a:xfrm>
            <a:off x="4260602" y="5760769"/>
            <a:ext cx="3400615" cy="830997"/>
          </a:xfrm>
          <a:prstGeom prst="rect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Constructing rewritings and citations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78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4BAC-CA7A-4540-9E4B-D7F2189F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of Optimizations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503B6-6C43-42DA-8F80-6B62B490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26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2E5278-74C1-47B3-BD76-FA095AB65079}"/>
              </a:ext>
            </a:extLst>
          </p:cNvPr>
          <p:cNvGrpSpPr/>
          <p:nvPr/>
        </p:nvGrpSpPr>
        <p:grpSpPr>
          <a:xfrm>
            <a:off x="3834253" y="2184118"/>
            <a:ext cx="951107" cy="770849"/>
            <a:chOff x="2320413" y="1637071"/>
            <a:chExt cx="1307690" cy="973393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id="{F3E639DF-51DB-4503-9390-11479A9C3A69}"/>
                </a:ext>
              </a:extLst>
            </p:cNvPr>
            <p:cNvSpPr/>
            <p:nvPr/>
          </p:nvSpPr>
          <p:spPr>
            <a:xfrm>
              <a:off x="2320413" y="1637071"/>
              <a:ext cx="1307690" cy="973393"/>
            </a:xfrm>
            <a:prstGeom prst="flowChartMagneticDisk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0653983-5801-4833-9150-5EE9457AFDF9}"/>
                </a:ext>
              </a:extLst>
            </p:cNvPr>
            <p:cNvSpPr/>
            <p:nvPr/>
          </p:nvSpPr>
          <p:spPr>
            <a:xfrm>
              <a:off x="2320413" y="2035305"/>
              <a:ext cx="1307690" cy="29005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C0C7F6-E6B3-4247-8FBC-094AA45DB494}"/>
                </a:ext>
              </a:extLst>
            </p:cNvPr>
            <p:cNvSpPr/>
            <p:nvPr/>
          </p:nvSpPr>
          <p:spPr>
            <a:xfrm>
              <a:off x="2320413" y="1951894"/>
              <a:ext cx="1307690" cy="22581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952787-C0E5-4E1F-A1BB-E919A84DB911}"/>
                </a:ext>
              </a:extLst>
            </p:cNvPr>
            <p:cNvSpPr/>
            <p:nvPr/>
          </p:nvSpPr>
          <p:spPr>
            <a:xfrm>
              <a:off x="2320413" y="1833714"/>
              <a:ext cx="1307690" cy="29005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879E1B-FBBA-44BF-BE45-883DF43E5DE0}"/>
                </a:ext>
              </a:extLst>
            </p:cNvPr>
            <p:cNvSpPr/>
            <p:nvPr/>
          </p:nvSpPr>
          <p:spPr>
            <a:xfrm>
              <a:off x="2320413" y="1784718"/>
              <a:ext cx="1307690" cy="1966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C93B04-098C-4E7E-88E8-E84B05055F9C}"/>
                </a:ext>
              </a:extLst>
            </p:cNvPr>
            <p:cNvSpPr/>
            <p:nvPr/>
          </p:nvSpPr>
          <p:spPr>
            <a:xfrm>
              <a:off x="2320413" y="1637071"/>
              <a:ext cx="1307690" cy="29005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3338182-A459-44AD-BC44-14D4949BD5C2}"/>
              </a:ext>
            </a:extLst>
          </p:cNvPr>
          <p:cNvSpPr txBox="1"/>
          <p:nvPr/>
        </p:nvSpPr>
        <p:spPr>
          <a:xfrm>
            <a:off x="2989006" y="1406261"/>
            <a:ext cx="264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Provenance-enabled Database</a:t>
            </a:r>
          </a:p>
        </p:txBody>
      </p:sp>
      <p:pic>
        <p:nvPicPr>
          <p:cNvPr id="24" name="Graphic 23" descr="Office worker">
            <a:extLst>
              <a:ext uri="{FF2B5EF4-FFF2-40B4-BE49-F238E27FC236}">
                <a16:creationId xmlns:a16="http://schemas.microsoft.com/office/drawing/2014/main" id="{573893A2-52EC-4990-9916-785D3B0D3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3044" y="2166841"/>
            <a:ext cx="914400" cy="9144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A3979E-E62B-44F8-AC88-149DA52506CA}"/>
              </a:ext>
            </a:extLst>
          </p:cNvPr>
          <p:cNvCxnSpPr>
            <a:cxnSpLocks/>
          </p:cNvCxnSpPr>
          <p:nvPr/>
        </p:nvCxnSpPr>
        <p:spPr>
          <a:xfrm flipH="1" flipV="1">
            <a:off x="9712960" y="2709570"/>
            <a:ext cx="680720" cy="19616"/>
          </a:xfrm>
          <a:prstGeom prst="straightConnector1">
            <a:avLst/>
          </a:prstGeom>
          <a:ln w="3810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CAF7FFAB-E8E7-46B0-836C-DB97712EF6F6}"/>
              </a:ext>
            </a:extLst>
          </p:cNvPr>
          <p:cNvCxnSpPr>
            <a:cxnSpLocks/>
          </p:cNvCxnSpPr>
          <p:nvPr/>
        </p:nvCxnSpPr>
        <p:spPr>
          <a:xfrm flipV="1">
            <a:off x="7691120" y="3002300"/>
            <a:ext cx="3119764" cy="2608359"/>
          </a:xfrm>
          <a:prstGeom prst="curvedConnector2">
            <a:avLst/>
          </a:prstGeom>
          <a:ln w="381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8B81DB99-E2CF-4161-9705-9A120792017B}"/>
              </a:ext>
            </a:extLst>
          </p:cNvPr>
          <p:cNvCxnSpPr>
            <a:cxnSpLocks/>
          </p:cNvCxnSpPr>
          <p:nvPr/>
        </p:nvCxnSpPr>
        <p:spPr>
          <a:xfrm rot="5400000">
            <a:off x="8217741" y="3051599"/>
            <a:ext cx="2466119" cy="3038805"/>
          </a:xfrm>
          <a:prstGeom prst="curvedConnector2">
            <a:avLst/>
          </a:prstGeom>
          <a:ln w="381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AF26B53-5A73-49CB-A84B-51D1819DC662}"/>
              </a:ext>
            </a:extLst>
          </p:cNvPr>
          <p:cNvSpPr txBox="1"/>
          <p:nvPr/>
        </p:nvSpPr>
        <p:spPr>
          <a:xfrm>
            <a:off x="9437550" y="4337877"/>
            <a:ext cx="647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”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4F826-093F-4F6D-98B0-63D8283B9766}"/>
              </a:ext>
            </a:extLst>
          </p:cNvPr>
          <p:cNvCxnSpPr/>
          <p:nvPr/>
        </p:nvCxnSpPr>
        <p:spPr>
          <a:xfrm flipH="1" flipV="1">
            <a:off x="4423966" y="4441914"/>
            <a:ext cx="796413" cy="19747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6EFD3B-B491-4E26-B355-52C5AFD53487}"/>
              </a:ext>
            </a:extLst>
          </p:cNvPr>
          <p:cNvCxnSpPr>
            <a:cxnSpLocks/>
          </p:cNvCxnSpPr>
          <p:nvPr/>
        </p:nvCxnSpPr>
        <p:spPr>
          <a:xfrm flipV="1">
            <a:off x="6343480" y="4435736"/>
            <a:ext cx="609600" cy="19129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Terminator 34">
            <a:extLst>
              <a:ext uri="{FF2B5EF4-FFF2-40B4-BE49-F238E27FC236}">
                <a16:creationId xmlns:a16="http://schemas.microsoft.com/office/drawing/2014/main" id="{4AC4CC63-9D0A-4400-89CA-3AF6581E140C}"/>
              </a:ext>
            </a:extLst>
          </p:cNvPr>
          <p:cNvSpPr/>
          <p:nvPr/>
        </p:nvSpPr>
        <p:spPr>
          <a:xfrm>
            <a:off x="8933803" y="5359182"/>
            <a:ext cx="2919753" cy="78052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 the citation to the first 10 tuples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5AA22C1-EEDA-405D-9B07-0A6C3B97F178}"/>
              </a:ext>
            </a:extLst>
          </p:cNvPr>
          <p:cNvSpPr/>
          <p:nvPr/>
        </p:nvSpPr>
        <p:spPr>
          <a:xfrm>
            <a:off x="3515360" y="3537039"/>
            <a:ext cx="159512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 of views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EBA34CD-4714-4466-9593-7E72601869A5}"/>
              </a:ext>
            </a:extLst>
          </p:cNvPr>
          <p:cNvSpPr/>
          <p:nvPr/>
        </p:nvSpPr>
        <p:spPr>
          <a:xfrm>
            <a:off x="5908040" y="3537039"/>
            <a:ext cx="159512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 of Query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163E64-FF59-4B41-93D8-A754F1426A1F}"/>
              </a:ext>
            </a:extLst>
          </p:cNvPr>
          <p:cNvSpPr txBox="1"/>
          <p:nvPr/>
        </p:nvSpPr>
        <p:spPr>
          <a:xfrm>
            <a:off x="3723169" y="4652565"/>
            <a:ext cx="4400703" cy="830997"/>
          </a:xfrm>
          <a:prstGeom prst="rect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Reasoning with provenance to determine valid views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B32779F-5754-4D20-8CC3-F1DA89A9283F}"/>
              </a:ext>
            </a:extLst>
          </p:cNvPr>
          <p:cNvSpPr/>
          <p:nvPr/>
        </p:nvSpPr>
        <p:spPr>
          <a:xfrm>
            <a:off x="8270240" y="2495868"/>
            <a:ext cx="1361440" cy="5689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3C225DE-03D1-42E2-9314-F83C2B53D11E}"/>
              </a:ext>
            </a:extLst>
          </p:cNvPr>
          <p:cNvCxnSpPr>
            <a:cxnSpLocks/>
            <a:stCxn id="58" idx="1"/>
          </p:cNvCxnSpPr>
          <p:nvPr/>
        </p:nvCxnSpPr>
        <p:spPr>
          <a:xfrm flipH="1" flipV="1">
            <a:off x="4947920" y="2569544"/>
            <a:ext cx="3322320" cy="21080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7C7E563-CFE2-4F7B-9D5E-5FCBA37F5BB9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4785360" y="2875280"/>
            <a:ext cx="1920240" cy="661759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7D1F6ED-A8DF-4133-A1BA-24B329942323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4309807" y="2954967"/>
            <a:ext cx="3113" cy="58207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D1E793F-FC15-4E43-8B0D-057F1F0E8A92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4312920" y="4306480"/>
            <a:ext cx="1317686" cy="323785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046F17E-FD95-49B3-874F-76D582573DDE}"/>
              </a:ext>
            </a:extLst>
          </p:cNvPr>
          <p:cNvCxnSpPr>
            <a:cxnSpLocks/>
            <a:stCxn id="53" idx="2"/>
          </p:cNvCxnSpPr>
          <p:nvPr/>
        </p:nvCxnSpPr>
        <p:spPr>
          <a:xfrm flipH="1">
            <a:off x="6096000" y="4306480"/>
            <a:ext cx="609600" cy="323785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5B839188-3CE6-4F91-BC2F-1FE45DA4CE3A}"/>
              </a:ext>
            </a:extLst>
          </p:cNvPr>
          <p:cNvCxnSpPr>
            <a:cxnSpLocks/>
            <a:stCxn id="58" idx="2"/>
            <a:endCxn id="55" idx="3"/>
          </p:cNvCxnSpPr>
          <p:nvPr/>
        </p:nvCxnSpPr>
        <p:spPr>
          <a:xfrm rot="5400000">
            <a:off x="7535798" y="3652902"/>
            <a:ext cx="2003236" cy="827088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D7687CF-6AFD-44FF-9051-E00D9F7F9CCE}"/>
              </a:ext>
            </a:extLst>
          </p:cNvPr>
          <p:cNvSpPr txBox="1"/>
          <p:nvPr/>
        </p:nvSpPr>
        <p:spPr>
          <a:xfrm>
            <a:off x="1063556" y="2866076"/>
            <a:ext cx="8033312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Materialize view provenance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Eager strategy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VS keep view provenance virtual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Lazy strategy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Parallelize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reasoning steps for each view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query provenance for speed-ups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308C8A-AF1D-48DC-A570-151EB39A4B3C}"/>
              </a:ext>
            </a:extLst>
          </p:cNvPr>
          <p:cNvSpPr txBox="1"/>
          <p:nvPr/>
        </p:nvSpPr>
        <p:spPr>
          <a:xfrm>
            <a:off x="9778049" y="3516611"/>
            <a:ext cx="201835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 Speed-ups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0E0C5BB2-4F56-4B26-B97B-E28C41FF2131}"/>
              </a:ext>
            </a:extLst>
          </p:cNvPr>
          <p:cNvSpPr/>
          <p:nvPr/>
        </p:nvSpPr>
        <p:spPr>
          <a:xfrm>
            <a:off x="9167528" y="3042394"/>
            <a:ext cx="533344" cy="1351415"/>
          </a:xfrm>
          <a:prstGeom prst="righ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E7F99C7-4972-4ED9-BBBA-76F4414995E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5923521" y="5483562"/>
            <a:ext cx="37389" cy="277207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CC0D9D3-7633-4304-9D7B-59A1933A1ED9}"/>
              </a:ext>
            </a:extLst>
          </p:cNvPr>
          <p:cNvSpPr txBox="1"/>
          <p:nvPr/>
        </p:nvSpPr>
        <p:spPr>
          <a:xfrm>
            <a:off x="4260602" y="5760769"/>
            <a:ext cx="3400615" cy="830997"/>
          </a:xfrm>
          <a:prstGeom prst="rect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Constructing rewritings and citations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67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4BAC-CA7A-4540-9E4B-D7F2189F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Optimizations 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503B6-6C43-42DA-8F80-6B62B490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27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2E5278-74C1-47B3-BD76-FA095AB65079}"/>
              </a:ext>
            </a:extLst>
          </p:cNvPr>
          <p:cNvGrpSpPr/>
          <p:nvPr/>
        </p:nvGrpSpPr>
        <p:grpSpPr>
          <a:xfrm>
            <a:off x="3834253" y="2184118"/>
            <a:ext cx="951107" cy="770849"/>
            <a:chOff x="2320413" y="1637071"/>
            <a:chExt cx="1307690" cy="973393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id="{F3E639DF-51DB-4503-9390-11479A9C3A69}"/>
                </a:ext>
              </a:extLst>
            </p:cNvPr>
            <p:cNvSpPr/>
            <p:nvPr/>
          </p:nvSpPr>
          <p:spPr>
            <a:xfrm>
              <a:off x="2320413" y="1637071"/>
              <a:ext cx="1307690" cy="973393"/>
            </a:xfrm>
            <a:prstGeom prst="flowChartMagneticDisk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0653983-5801-4833-9150-5EE9457AFDF9}"/>
                </a:ext>
              </a:extLst>
            </p:cNvPr>
            <p:cNvSpPr/>
            <p:nvPr/>
          </p:nvSpPr>
          <p:spPr>
            <a:xfrm>
              <a:off x="2320413" y="2035305"/>
              <a:ext cx="1307690" cy="29005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C0C7F6-E6B3-4247-8FBC-094AA45DB494}"/>
                </a:ext>
              </a:extLst>
            </p:cNvPr>
            <p:cNvSpPr/>
            <p:nvPr/>
          </p:nvSpPr>
          <p:spPr>
            <a:xfrm>
              <a:off x="2320413" y="1951894"/>
              <a:ext cx="1307690" cy="22581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952787-C0E5-4E1F-A1BB-E919A84DB911}"/>
                </a:ext>
              </a:extLst>
            </p:cNvPr>
            <p:cNvSpPr/>
            <p:nvPr/>
          </p:nvSpPr>
          <p:spPr>
            <a:xfrm>
              <a:off x="2320413" y="1833714"/>
              <a:ext cx="1307690" cy="29005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879E1B-FBBA-44BF-BE45-883DF43E5DE0}"/>
                </a:ext>
              </a:extLst>
            </p:cNvPr>
            <p:cNvSpPr/>
            <p:nvPr/>
          </p:nvSpPr>
          <p:spPr>
            <a:xfrm>
              <a:off x="2320413" y="1784718"/>
              <a:ext cx="1307690" cy="1966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C93B04-098C-4E7E-88E8-E84B05055F9C}"/>
                </a:ext>
              </a:extLst>
            </p:cNvPr>
            <p:cNvSpPr/>
            <p:nvPr/>
          </p:nvSpPr>
          <p:spPr>
            <a:xfrm>
              <a:off x="2320413" y="1637071"/>
              <a:ext cx="1307690" cy="29005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3338182-A459-44AD-BC44-14D4949BD5C2}"/>
              </a:ext>
            </a:extLst>
          </p:cNvPr>
          <p:cNvSpPr txBox="1"/>
          <p:nvPr/>
        </p:nvSpPr>
        <p:spPr>
          <a:xfrm>
            <a:off x="2989006" y="1406261"/>
            <a:ext cx="264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Provenance-enabled Database</a:t>
            </a:r>
          </a:p>
        </p:txBody>
      </p:sp>
      <p:pic>
        <p:nvPicPr>
          <p:cNvPr id="24" name="Graphic 23" descr="Office worker">
            <a:extLst>
              <a:ext uri="{FF2B5EF4-FFF2-40B4-BE49-F238E27FC236}">
                <a16:creationId xmlns:a16="http://schemas.microsoft.com/office/drawing/2014/main" id="{573893A2-52EC-4990-9916-785D3B0D3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3044" y="2166841"/>
            <a:ext cx="914400" cy="9144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A3979E-E62B-44F8-AC88-149DA52506CA}"/>
              </a:ext>
            </a:extLst>
          </p:cNvPr>
          <p:cNvCxnSpPr>
            <a:cxnSpLocks/>
          </p:cNvCxnSpPr>
          <p:nvPr/>
        </p:nvCxnSpPr>
        <p:spPr>
          <a:xfrm flipH="1" flipV="1">
            <a:off x="9712960" y="2709570"/>
            <a:ext cx="680720" cy="19616"/>
          </a:xfrm>
          <a:prstGeom prst="straightConnector1">
            <a:avLst/>
          </a:prstGeom>
          <a:ln w="3810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CAF7FFAB-E8E7-46B0-836C-DB97712EF6F6}"/>
              </a:ext>
            </a:extLst>
          </p:cNvPr>
          <p:cNvCxnSpPr>
            <a:cxnSpLocks/>
          </p:cNvCxnSpPr>
          <p:nvPr/>
        </p:nvCxnSpPr>
        <p:spPr>
          <a:xfrm flipV="1">
            <a:off x="7691120" y="3002300"/>
            <a:ext cx="3119764" cy="2608359"/>
          </a:xfrm>
          <a:prstGeom prst="curvedConnector2">
            <a:avLst/>
          </a:prstGeom>
          <a:ln w="381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8B81DB99-E2CF-4161-9705-9A120792017B}"/>
              </a:ext>
            </a:extLst>
          </p:cNvPr>
          <p:cNvCxnSpPr>
            <a:cxnSpLocks/>
          </p:cNvCxnSpPr>
          <p:nvPr/>
        </p:nvCxnSpPr>
        <p:spPr>
          <a:xfrm rot="5400000">
            <a:off x="8217741" y="3051599"/>
            <a:ext cx="2466119" cy="3038805"/>
          </a:xfrm>
          <a:prstGeom prst="curvedConnector2">
            <a:avLst/>
          </a:prstGeom>
          <a:ln w="381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AF26B53-5A73-49CB-A84B-51D1819DC662}"/>
              </a:ext>
            </a:extLst>
          </p:cNvPr>
          <p:cNvSpPr txBox="1"/>
          <p:nvPr/>
        </p:nvSpPr>
        <p:spPr>
          <a:xfrm>
            <a:off x="9437550" y="4337877"/>
            <a:ext cx="647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”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Flowchart: Terminator 40">
            <a:extLst>
              <a:ext uri="{FF2B5EF4-FFF2-40B4-BE49-F238E27FC236}">
                <a16:creationId xmlns:a16="http://schemas.microsoft.com/office/drawing/2014/main" id="{54578198-4773-4895-BCCC-241649B358AC}"/>
              </a:ext>
            </a:extLst>
          </p:cNvPr>
          <p:cNvSpPr/>
          <p:nvPr/>
        </p:nvSpPr>
        <p:spPr>
          <a:xfrm>
            <a:off x="8933803" y="5359182"/>
            <a:ext cx="2919753" cy="78052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 the citation to the first 10 tuples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48EA7-9EC4-47C4-A911-AB419FF336B4}"/>
              </a:ext>
            </a:extLst>
          </p:cNvPr>
          <p:cNvSpPr/>
          <p:nvPr/>
        </p:nvSpPr>
        <p:spPr>
          <a:xfrm>
            <a:off x="3515360" y="3537039"/>
            <a:ext cx="159512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 of views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665B4A-1FD7-456A-AA3C-5B38B7BF81DF}"/>
              </a:ext>
            </a:extLst>
          </p:cNvPr>
          <p:cNvSpPr/>
          <p:nvPr/>
        </p:nvSpPr>
        <p:spPr>
          <a:xfrm>
            <a:off x="5908040" y="3537039"/>
            <a:ext cx="159512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 of Query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18179A-7E49-40ED-BCAF-38DC1090F422}"/>
              </a:ext>
            </a:extLst>
          </p:cNvPr>
          <p:cNvSpPr txBox="1"/>
          <p:nvPr/>
        </p:nvSpPr>
        <p:spPr>
          <a:xfrm>
            <a:off x="3723169" y="4652565"/>
            <a:ext cx="4400703" cy="830997"/>
          </a:xfrm>
          <a:prstGeom prst="rect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Reasoning with provenance to determine valid view tuples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2D8AA1C-254F-4F44-AECF-5BCB25B06C2F}"/>
              </a:ext>
            </a:extLst>
          </p:cNvPr>
          <p:cNvSpPr/>
          <p:nvPr/>
        </p:nvSpPr>
        <p:spPr>
          <a:xfrm>
            <a:off x="8270240" y="2495868"/>
            <a:ext cx="1361440" cy="5689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B12CF3-EBE3-4D7B-8879-F1D8573C7828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4947920" y="2569544"/>
            <a:ext cx="3322320" cy="21080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100F789-74D4-47D4-8D19-51BC2FF8E77C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4785360" y="2875280"/>
            <a:ext cx="1920240" cy="661759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72414F3-D2D1-4866-AE2B-4051C83B3895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4309807" y="2954967"/>
            <a:ext cx="3113" cy="58207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974E57E-09E3-4AB1-823C-CFCDA70C0BB3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4312920" y="4306480"/>
            <a:ext cx="1317686" cy="323785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5506017-D45C-456E-868D-0BCC4C277244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6096000" y="4306480"/>
            <a:ext cx="609600" cy="323785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6D6ECA0D-46C3-446C-AD75-17B708D46410}"/>
              </a:ext>
            </a:extLst>
          </p:cNvPr>
          <p:cNvCxnSpPr>
            <a:cxnSpLocks/>
            <a:stCxn id="45" idx="2"/>
            <a:endCxn id="42" idx="3"/>
          </p:cNvCxnSpPr>
          <p:nvPr/>
        </p:nvCxnSpPr>
        <p:spPr>
          <a:xfrm rot="5400000">
            <a:off x="7535798" y="3652902"/>
            <a:ext cx="2003236" cy="827088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3D953FA-2DB3-4BDC-9F47-F29D1DA1D031}"/>
              </a:ext>
            </a:extLst>
          </p:cNvPr>
          <p:cNvSpPr txBox="1"/>
          <p:nvPr/>
        </p:nvSpPr>
        <p:spPr>
          <a:xfrm>
            <a:off x="1891384" y="4526056"/>
            <a:ext cx="803331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 arrays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 algorithms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efficiently remove redundant “rewritings”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2F73577-697B-4B74-91C2-6119CB00CE91}"/>
              </a:ext>
            </a:extLst>
          </p:cNvPr>
          <p:cNvCxnSpPr>
            <a:cxnSpLocks/>
          </p:cNvCxnSpPr>
          <p:nvPr/>
        </p:nvCxnSpPr>
        <p:spPr>
          <a:xfrm flipH="1" flipV="1">
            <a:off x="4870641" y="5392374"/>
            <a:ext cx="796413" cy="34410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DE7591-5A56-4B6C-ACC1-FA31DC39FCAF}"/>
              </a:ext>
            </a:extLst>
          </p:cNvPr>
          <p:cNvCxnSpPr>
            <a:cxnSpLocks/>
          </p:cNvCxnSpPr>
          <p:nvPr/>
        </p:nvCxnSpPr>
        <p:spPr>
          <a:xfrm flipV="1">
            <a:off x="6209805" y="5386751"/>
            <a:ext cx="947338" cy="3497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183091-3708-4CF8-9F81-67D180337D4E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5923521" y="5483562"/>
            <a:ext cx="37389" cy="277207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6460E3E-6328-442F-9715-672E61CB0B3E}"/>
              </a:ext>
            </a:extLst>
          </p:cNvPr>
          <p:cNvSpPr txBox="1"/>
          <p:nvPr/>
        </p:nvSpPr>
        <p:spPr>
          <a:xfrm>
            <a:off x="4260602" y="5760769"/>
            <a:ext cx="3400615" cy="830997"/>
          </a:xfrm>
          <a:prstGeom prst="rect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Constructing rewritings and citations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03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4BAC-CA7A-4540-9E4B-D7F2189F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of Optimizations 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503B6-6C43-42DA-8F80-6B62B490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28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2E5278-74C1-47B3-BD76-FA095AB65079}"/>
              </a:ext>
            </a:extLst>
          </p:cNvPr>
          <p:cNvGrpSpPr/>
          <p:nvPr/>
        </p:nvGrpSpPr>
        <p:grpSpPr>
          <a:xfrm>
            <a:off x="3834253" y="2184118"/>
            <a:ext cx="951107" cy="770849"/>
            <a:chOff x="2320413" y="1637071"/>
            <a:chExt cx="1307690" cy="973393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id="{F3E639DF-51DB-4503-9390-11479A9C3A69}"/>
                </a:ext>
              </a:extLst>
            </p:cNvPr>
            <p:cNvSpPr/>
            <p:nvPr/>
          </p:nvSpPr>
          <p:spPr>
            <a:xfrm>
              <a:off x="2320413" y="1637071"/>
              <a:ext cx="1307690" cy="973393"/>
            </a:xfrm>
            <a:prstGeom prst="flowChartMagneticDisk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0653983-5801-4833-9150-5EE9457AFDF9}"/>
                </a:ext>
              </a:extLst>
            </p:cNvPr>
            <p:cNvSpPr/>
            <p:nvPr/>
          </p:nvSpPr>
          <p:spPr>
            <a:xfrm>
              <a:off x="2320413" y="2035305"/>
              <a:ext cx="1307690" cy="29005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C0C7F6-E6B3-4247-8FBC-094AA45DB494}"/>
                </a:ext>
              </a:extLst>
            </p:cNvPr>
            <p:cNvSpPr/>
            <p:nvPr/>
          </p:nvSpPr>
          <p:spPr>
            <a:xfrm>
              <a:off x="2320413" y="1951894"/>
              <a:ext cx="1307690" cy="22581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952787-C0E5-4E1F-A1BB-E919A84DB911}"/>
                </a:ext>
              </a:extLst>
            </p:cNvPr>
            <p:cNvSpPr/>
            <p:nvPr/>
          </p:nvSpPr>
          <p:spPr>
            <a:xfrm>
              <a:off x="2320413" y="1833714"/>
              <a:ext cx="1307690" cy="29005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879E1B-FBBA-44BF-BE45-883DF43E5DE0}"/>
                </a:ext>
              </a:extLst>
            </p:cNvPr>
            <p:cNvSpPr/>
            <p:nvPr/>
          </p:nvSpPr>
          <p:spPr>
            <a:xfrm>
              <a:off x="2320413" y="1784718"/>
              <a:ext cx="1307690" cy="1966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C93B04-098C-4E7E-88E8-E84B05055F9C}"/>
                </a:ext>
              </a:extLst>
            </p:cNvPr>
            <p:cNvSpPr/>
            <p:nvPr/>
          </p:nvSpPr>
          <p:spPr>
            <a:xfrm>
              <a:off x="2320413" y="1637071"/>
              <a:ext cx="1307690" cy="29005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3338182-A459-44AD-BC44-14D4949BD5C2}"/>
              </a:ext>
            </a:extLst>
          </p:cNvPr>
          <p:cNvSpPr txBox="1"/>
          <p:nvPr/>
        </p:nvSpPr>
        <p:spPr>
          <a:xfrm>
            <a:off x="2989006" y="1406261"/>
            <a:ext cx="264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Provenance-enabled Database</a:t>
            </a:r>
          </a:p>
        </p:txBody>
      </p:sp>
      <p:pic>
        <p:nvPicPr>
          <p:cNvPr id="24" name="Graphic 23" descr="Office worker">
            <a:extLst>
              <a:ext uri="{FF2B5EF4-FFF2-40B4-BE49-F238E27FC236}">
                <a16:creationId xmlns:a16="http://schemas.microsoft.com/office/drawing/2014/main" id="{573893A2-52EC-4990-9916-785D3B0D3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3044" y="2166841"/>
            <a:ext cx="914400" cy="9144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A3979E-E62B-44F8-AC88-149DA52506CA}"/>
              </a:ext>
            </a:extLst>
          </p:cNvPr>
          <p:cNvCxnSpPr>
            <a:cxnSpLocks/>
          </p:cNvCxnSpPr>
          <p:nvPr/>
        </p:nvCxnSpPr>
        <p:spPr>
          <a:xfrm flipH="1" flipV="1">
            <a:off x="9712960" y="2709570"/>
            <a:ext cx="680720" cy="19616"/>
          </a:xfrm>
          <a:prstGeom prst="straightConnector1">
            <a:avLst/>
          </a:prstGeom>
          <a:ln w="3810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CAF7FFAB-E8E7-46B0-836C-DB97712EF6F6}"/>
              </a:ext>
            </a:extLst>
          </p:cNvPr>
          <p:cNvCxnSpPr>
            <a:cxnSpLocks/>
          </p:cNvCxnSpPr>
          <p:nvPr/>
        </p:nvCxnSpPr>
        <p:spPr>
          <a:xfrm flipV="1">
            <a:off x="7691120" y="3002300"/>
            <a:ext cx="3119764" cy="2608359"/>
          </a:xfrm>
          <a:prstGeom prst="curvedConnector2">
            <a:avLst/>
          </a:prstGeom>
          <a:ln w="381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8B81DB99-E2CF-4161-9705-9A120792017B}"/>
              </a:ext>
            </a:extLst>
          </p:cNvPr>
          <p:cNvCxnSpPr>
            <a:cxnSpLocks/>
          </p:cNvCxnSpPr>
          <p:nvPr/>
        </p:nvCxnSpPr>
        <p:spPr>
          <a:xfrm rot="5400000">
            <a:off x="8217741" y="3051599"/>
            <a:ext cx="2466119" cy="3038805"/>
          </a:xfrm>
          <a:prstGeom prst="curvedConnector2">
            <a:avLst/>
          </a:prstGeom>
          <a:ln w="381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AF26B53-5A73-49CB-A84B-51D1819DC662}"/>
              </a:ext>
            </a:extLst>
          </p:cNvPr>
          <p:cNvSpPr txBox="1"/>
          <p:nvPr/>
        </p:nvSpPr>
        <p:spPr>
          <a:xfrm>
            <a:off x="9437550" y="4337877"/>
            <a:ext cx="647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”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Flowchart: Terminator 40">
            <a:extLst>
              <a:ext uri="{FF2B5EF4-FFF2-40B4-BE49-F238E27FC236}">
                <a16:creationId xmlns:a16="http://schemas.microsoft.com/office/drawing/2014/main" id="{54578198-4773-4895-BCCC-241649B358AC}"/>
              </a:ext>
            </a:extLst>
          </p:cNvPr>
          <p:cNvSpPr/>
          <p:nvPr/>
        </p:nvSpPr>
        <p:spPr>
          <a:xfrm>
            <a:off x="8933803" y="5359182"/>
            <a:ext cx="2919753" cy="78052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 the citation to the first 10 tuples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48EA7-9EC4-47C4-A911-AB419FF336B4}"/>
              </a:ext>
            </a:extLst>
          </p:cNvPr>
          <p:cNvSpPr/>
          <p:nvPr/>
        </p:nvSpPr>
        <p:spPr>
          <a:xfrm>
            <a:off x="3515360" y="3537039"/>
            <a:ext cx="159512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 of views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665B4A-1FD7-456A-AA3C-5B38B7BF81DF}"/>
              </a:ext>
            </a:extLst>
          </p:cNvPr>
          <p:cNvSpPr/>
          <p:nvPr/>
        </p:nvSpPr>
        <p:spPr>
          <a:xfrm>
            <a:off x="5908040" y="3537039"/>
            <a:ext cx="159512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 of Query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18179A-7E49-40ED-BCAF-38DC1090F422}"/>
              </a:ext>
            </a:extLst>
          </p:cNvPr>
          <p:cNvSpPr txBox="1"/>
          <p:nvPr/>
        </p:nvSpPr>
        <p:spPr>
          <a:xfrm>
            <a:off x="3723169" y="4652565"/>
            <a:ext cx="4400703" cy="830997"/>
          </a:xfrm>
          <a:prstGeom prst="rect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Reasoning with provenance to determine valid view tuples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2D8AA1C-254F-4F44-AECF-5BCB25B06C2F}"/>
              </a:ext>
            </a:extLst>
          </p:cNvPr>
          <p:cNvSpPr/>
          <p:nvPr/>
        </p:nvSpPr>
        <p:spPr>
          <a:xfrm>
            <a:off x="8270240" y="2495868"/>
            <a:ext cx="1361440" cy="5689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B12CF3-EBE3-4D7B-8879-F1D8573C7828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4947920" y="2569544"/>
            <a:ext cx="3322320" cy="21080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100F789-74D4-47D4-8D19-51BC2FF8E77C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4785360" y="2875280"/>
            <a:ext cx="1920240" cy="661759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72414F3-D2D1-4866-AE2B-4051C83B3895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4309807" y="2954967"/>
            <a:ext cx="3113" cy="58207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974E57E-09E3-4AB1-823C-CFCDA70C0BB3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4312920" y="4306480"/>
            <a:ext cx="1317686" cy="323785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5506017-D45C-456E-868D-0BCC4C277244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6096000" y="4306480"/>
            <a:ext cx="609600" cy="323785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6D6ECA0D-46C3-446C-AD75-17B708D46410}"/>
              </a:ext>
            </a:extLst>
          </p:cNvPr>
          <p:cNvCxnSpPr>
            <a:cxnSpLocks/>
            <a:stCxn id="45" idx="2"/>
            <a:endCxn id="42" idx="3"/>
          </p:cNvCxnSpPr>
          <p:nvPr/>
        </p:nvCxnSpPr>
        <p:spPr>
          <a:xfrm rot="5400000">
            <a:off x="7535798" y="3652902"/>
            <a:ext cx="2003236" cy="827088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3D953FA-2DB3-4BDC-9F47-F29D1DA1D031}"/>
              </a:ext>
            </a:extLst>
          </p:cNvPr>
          <p:cNvSpPr txBox="1"/>
          <p:nvPr/>
        </p:nvSpPr>
        <p:spPr>
          <a:xfrm>
            <a:off x="1891384" y="4526056"/>
            <a:ext cx="803331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 arrays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 algorithms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efficiently remove redundant “rewritings”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2F73577-697B-4B74-91C2-6119CB00CE91}"/>
              </a:ext>
            </a:extLst>
          </p:cNvPr>
          <p:cNvCxnSpPr>
            <a:cxnSpLocks/>
          </p:cNvCxnSpPr>
          <p:nvPr/>
        </p:nvCxnSpPr>
        <p:spPr>
          <a:xfrm flipH="1" flipV="1">
            <a:off x="4870641" y="5392374"/>
            <a:ext cx="796413" cy="34410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DE7591-5A56-4B6C-ACC1-FA31DC39FCAF}"/>
              </a:ext>
            </a:extLst>
          </p:cNvPr>
          <p:cNvCxnSpPr>
            <a:cxnSpLocks/>
          </p:cNvCxnSpPr>
          <p:nvPr/>
        </p:nvCxnSpPr>
        <p:spPr>
          <a:xfrm flipV="1">
            <a:off x="6209805" y="5386751"/>
            <a:ext cx="947338" cy="3497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647E480-44DB-429F-B99F-7247E9804022}"/>
              </a:ext>
            </a:extLst>
          </p:cNvPr>
          <p:cNvSpPr txBox="1"/>
          <p:nvPr/>
        </p:nvSpPr>
        <p:spPr>
          <a:xfrm>
            <a:off x="10018807" y="4460865"/>
            <a:ext cx="217319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10x speed-ups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EB3244-0F29-4569-BA35-297AA71787F8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5923521" y="5483562"/>
            <a:ext cx="37389" cy="277207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C72C28D-60E2-45A7-84D1-70BD0AE13D04}"/>
              </a:ext>
            </a:extLst>
          </p:cNvPr>
          <p:cNvSpPr txBox="1"/>
          <p:nvPr/>
        </p:nvSpPr>
        <p:spPr>
          <a:xfrm>
            <a:off x="4260602" y="5760769"/>
            <a:ext cx="3400615" cy="830997"/>
          </a:xfrm>
          <a:prstGeom prst="rect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Constructing rewritings and citations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74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3907F-4008-4FB6-A15B-B23878A4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EF46F-985E-46AD-9DED-585893165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Provenance-Based Model (PBM) uses how-provenance to provide fine-grained citations in the context of aggregate queries and views</a:t>
            </a:r>
          </a:p>
          <a:p>
            <a:pPr lvl="1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How-provenance may be useful for other rewriting-based problems in which query instance is available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optimization strategies were designed to improve performance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 existing work into larger citation ecosystem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the data citation for more complicated computations, e.g. Machine learning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52E40-017E-439F-837C-B50E6625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6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15C5-B267-4122-9DB7-BD22A2B3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communities involved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28AEA-AEB1-4646-A46F-8A086D50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Graphic 5" descr="Database">
            <a:extLst>
              <a:ext uri="{FF2B5EF4-FFF2-40B4-BE49-F238E27FC236}">
                <a16:creationId xmlns:a16="http://schemas.microsoft.com/office/drawing/2014/main" id="{E8E319CD-BA8F-46BB-A7DB-7D8B35164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2188" y="3009900"/>
            <a:ext cx="914400" cy="914400"/>
          </a:xfrm>
          <a:prstGeom prst="rect">
            <a:avLst/>
          </a:prstGeom>
        </p:spPr>
      </p:pic>
      <p:pic>
        <p:nvPicPr>
          <p:cNvPr id="15" name="Graphic 14" descr="Users">
            <a:extLst>
              <a:ext uri="{FF2B5EF4-FFF2-40B4-BE49-F238E27FC236}">
                <a16:creationId xmlns:a16="http://schemas.microsoft.com/office/drawing/2014/main" id="{8F2D94CA-6A4C-4EA0-9DE8-B0F2D6C4F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79270" y="3886200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CBF7EB6-0F11-4811-87C5-A3BCB5797624}"/>
              </a:ext>
            </a:extLst>
          </p:cNvPr>
          <p:cNvSpPr txBox="1"/>
          <p:nvPr/>
        </p:nvSpPr>
        <p:spPr>
          <a:xfrm>
            <a:off x="4367381" y="2899510"/>
            <a:ext cx="135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D9B288-56A9-442F-A38D-5AE5F565285F}"/>
              </a:ext>
            </a:extLst>
          </p:cNvPr>
          <p:cNvSpPr txBox="1"/>
          <p:nvPr/>
        </p:nvSpPr>
        <p:spPr>
          <a:xfrm>
            <a:off x="6316121" y="2675944"/>
            <a:ext cx="135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2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DDC6EDC-6F42-4DC0-95C2-721915813339}"/>
              </a:ext>
            </a:extLst>
          </p:cNvPr>
          <p:cNvSpPr/>
          <p:nvPr/>
        </p:nvSpPr>
        <p:spPr>
          <a:xfrm>
            <a:off x="4346018" y="3406842"/>
            <a:ext cx="120717" cy="36933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D84897E7-A4F0-4A4D-9499-2A827DC05E8C}"/>
              </a:ext>
            </a:extLst>
          </p:cNvPr>
          <p:cNvSpPr/>
          <p:nvPr/>
        </p:nvSpPr>
        <p:spPr>
          <a:xfrm>
            <a:off x="4357604" y="3881891"/>
            <a:ext cx="120717" cy="369332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Sad face with no fill">
            <a:extLst>
              <a:ext uri="{FF2B5EF4-FFF2-40B4-BE49-F238E27FC236}">
                <a16:creationId xmlns:a16="http://schemas.microsoft.com/office/drawing/2014/main" id="{FCBAEC29-C871-4BC5-841F-D4CB20C13E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2236" y="2318236"/>
            <a:ext cx="914400" cy="914400"/>
          </a:xfrm>
          <a:prstGeom prst="rect">
            <a:avLst/>
          </a:prstGeom>
        </p:spPr>
      </p:pic>
      <p:pic>
        <p:nvPicPr>
          <p:cNvPr id="34" name="Graphic 33" descr="Sad face with no fill">
            <a:extLst>
              <a:ext uri="{FF2B5EF4-FFF2-40B4-BE49-F238E27FC236}">
                <a16:creationId xmlns:a16="http://schemas.microsoft.com/office/drawing/2014/main" id="{6D1554BE-4381-4629-9C4F-CEEC235110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54813" y="3787720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3E2DA9D-CE72-994D-A8AD-D43CEE02E47B}"/>
              </a:ext>
            </a:extLst>
          </p:cNvPr>
          <p:cNvSpPr txBox="1"/>
          <p:nvPr/>
        </p:nvSpPr>
        <p:spPr>
          <a:xfrm>
            <a:off x="2182533" y="5375337"/>
            <a:ext cx="8267175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PI1, PI2, Manager1, Manager2,…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 Article about the database.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E0BBD7-04D6-463E-82AD-9CDBB8115D28}"/>
              </a:ext>
            </a:extLst>
          </p:cNvPr>
          <p:cNvGrpSpPr/>
          <p:nvPr/>
        </p:nvGrpSpPr>
        <p:grpSpPr>
          <a:xfrm>
            <a:off x="2918777" y="2045622"/>
            <a:ext cx="1352502" cy="1145793"/>
            <a:chOff x="2534206" y="2172017"/>
            <a:chExt cx="1352502" cy="1145793"/>
          </a:xfrm>
        </p:grpSpPr>
        <p:pic>
          <p:nvPicPr>
            <p:cNvPr id="33" name="Graphic 32" descr="Users">
              <a:extLst>
                <a:ext uri="{FF2B5EF4-FFF2-40B4-BE49-F238E27FC236}">
                  <a16:creationId xmlns:a16="http://schemas.microsoft.com/office/drawing/2014/main" id="{5C4E28F2-74D5-494E-BC96-2B81F13FF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09641" y="2403410"/>
              <a:ext cx="914400" cy="9144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8F3DEE-2E2B-4624-8859-4EF6EC463020}"/>
                </a:ext>
              </a:extLst>
            </p:cNvPr>
            <p:cNvSpPr txBox="1"/>
            <p:nvPr/>
          </p:nvSpPr>
          <p:spPr>
            <a:xfrm>
              <a:off x="2534206" y="2172017"/>
              <a:ext cx="1352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Curators1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E676A56-30BD-4F06-A573-B704D9FA45A3}"/>
              </a:ext>
            </a:extLst>
          </p:cNvPr>
          <p:cNvGrpSpPr/>
          <p:nvPr/>
        </p:nvGrpSpPr>
        <p:grpSpPr>
          <a:xfrm>
            <a:off x="2918778" y="4206623"/>
            <a:ext cx="1352501" cy="1095634"/>
            <a:chOff x="2508702" y="3704966"/>
            <a:chExt cx="1352501" cy="1095634"/>
          </a:xfrm>
        </p:grpSpPr>
        <p:pic>
          <p:nvPicPr>
            <p:cNvPr id="38" name="Graphic 37" descr="Users">
              <a:extLst>
                <a:ext uri="{FF2B5EF4-FFF2-40B4-BE49-F238E27FC236}">
                  <a16:creationId xmlns:a16="http://schemas.microsoft.com/office/drawing/2014/main" id="{EB1DFFA5-F46D-4582-8796-E6E4EFBA1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687653" y="3886200"/>
              <a:ext cx="914400" cy="9144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83C85AB-6736-4F43-BD1B-AD070A05D79B}"/>
                </a:ext>
              </a:extLst>
            </p:cNvPr>
            <p:cNvSpPr txBox="1"/>
            <p:nvPr/>
          </p:nvSpPr>
          <p:spPr>
            <a:xfrm>
              <a:off x="2508702" y="3704966"/>
              <a:ext cx="1352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Curators2</a:t>
              </a:r>
            </a:p>
          </p:txBody>
        </p:sp>
      </p:grp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7D4FBE4-3963-40E2-B75A-73D68F282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507530"/>
              </p:ext>
            </p:extLst>
          </p:nvPr>
        </p:nvGraphicFramePr>
        <p:xfrm>
          <a:off x="4628131" y="3371018"/>
          <a:ext cx="759459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3153">
                  <a:extLst>
                    <a:ext uri="{9D8B030D-6E8A-4147-A177-3AD203B41FA5}">
                      <a16:colId xmlns:a16="http://schemas.microsoft.com/office/drawing/2014/main" val="3495768034"/>
                    </a:ext>
                  </a:extLst>
                </a:gridCol>
                <a:gridCol w="253153">
                  <a:extLst>
                    <a:ext uri="{9D8B030D-6E8A-4147-A177-3AD203B41FA5}">
                      <a16:colId xmlns:a16="http://schemas.microsoft.com/office/drawing/2014/main" val="2933238094"/>
                    </a:ext>
                  </a:extLst>
                </a:gridCol>
                <a:gridCol w="253153">
                  <a:extLst>
                    <a:ext uri="{9D8B030D-6E8A-4147-A177-3AD203B41FA5}">
                      <a16:colId xmlns:a16="http://schemas.microsoft.com/office/drawing/2014/main" val="3153068894"/>
                    </a:ext>
                  </a:extLst>
                </a:gridCol>
              </a:tblGrid>
              <a:tr h="123111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38051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160148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5E3CD95-CF66-4859-B0D7-E85DD971B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161705"/>
              </p:ext>
            </p:extLst>
          </p:nvPr>
        </p:nvGraphicFramePr>
        <p:xfrm>
          <a:off x="4625462" y="3786670"/>
          <a:ext cx="759459" cy="594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3153">
                  <a:extLst>
                    <a:ext uri="{9D8B030D-6E8A-4147-A177-3AD203B41FA5}">
                      <a16:colId xmlns:a16="http://schemas.microsoft.com/office/drawing/2014/main" val="3495768034"/>
                    </a:ext>
                  </a:extLst>
                </a:gridCol>
                <a:gridCol w="253153">
                  <a:extLst>
                    <a:ext uri="{9D8B030D-6E8A-4147-A177-3AD203B41FA5}">
                      <a16:colId xmlns:a16="http://schemas.microsoft.com/office/drawing/2014/main" val="2933238094"/>
                    </a:ext>
                  </a:extLst>
                </a:gridCol>
                <a:gridCol w="253153">
                  <a:extLst>
                    <a:ext uri="{9D8B030D-6E8A-4147-A177-3AD203B41FA5}">
                      <a16:colId xmlns:a16="http://schemas.microsoft.com/office/drawing/2014/main" val="3793298981"/>
                    </a:ext>
                  </a:extLst>
                </a:gridCol>
              </a:tblGrid>
              <a:tr h="123111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295839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631004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8882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C66FCE2-E0D5-4B56-B0C6-BD3254074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300489"/>
              </p:ext>
            </p:extLst>
          </p:nvPr>
        </p:nvGraphicFramePr>
        <p:xfrm>
          <a:off x="6536276" y="3612587"/>
          <a:ext cx="759459" cy="594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3153">
                  <a:extLst>
                    <a:ext uri="{9D8B030D-6E8A-4147-A177-3AD203B41FA5}">
                      <a16:colId xmlns:a16="http://schemas.microsoft.com/office/drawing/2014/main" val="3495768034"/>
                    </a:ext>
                  </a:extLst>
                </a:gridCol>
                <a:gridCol w="253153">
                  <a:extLst>
                    <a:ext uri="{9D8B030D-6E8A-4147-A177-3AD203B41FA5}">
                      <a16:colId xmlns:a16="http://schemas.microsoft.com/office/drawing/2014/main" val="2933238094"/>
                    </a:ext>
                  </a:extLst>
                </a:gridCol>
                <a:gridCol w="253153">
                  <a:extLst>
                    <a:ext uri="{9D8B030D-6E8A-4147-A177-3AD203B41FA5}">
                      <a16:colId xmlns:a16="http://schemas.microsoft.com/office/drawing/2014/main" val="3793298981"/>
                    </a:ext>
                  </a:extLst>
                </a:gridCol>
              </a:tblGrid>
              <a:tr h="123111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295839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631004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88821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4B66F6A2-5595-4976-B00F-CE3F704DF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108457"/>
              </p:ext>
            </p:extLst>
          </p:nvPr>
        </p:nvGraphicFramePr>
        <p:xfrm>
          <a:off x="6536275" y="3192072"/>
          <a:ext cx="759459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3153">
                  <a:extLst>
                    <a:ext uri="{9D8B030D-6E8A-4147-A177-3AD203B41FA5}">
                      <a16:colId xmlns:a16="http://schemas.microsoft.com/office/drawing/2014/main" val="3495768034"/>
                    </a:ext>
                  </a:extLst>
                </a:gridCol>
                <a:gridCol w="253153">
                  <a:extLst>
                    <a:ext uri="{9D8B030D-6E8A-4147-A177-3AD203B41FA5}">
                      <a16:colId xmlns:a16="http://schemas.microsoft.com/office/drawing/2014/main" val="2933238094"/>
                    </a:ext>
                  </a:extLst>
                </a:gridCol>
                <a:gridCol w="253153">
                  <a:extLst>
                    <a:ext uri="{9D8B030D-6E8A-4147-A177-3AD203B41FA5}">
                      <a16:colId xmlns:a16="http://schemas.microsoft.com/office/drawing/2014/main" val="3793298981"/>
                    </a:ext>
                  </a:extLst>
                </a:gridCol>
              </a:tblGrid>
              <a:tr h="123111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295839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631004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3952FA53-81AC-45A8-8003-82DFCA8CBA84}"/>
              </a:ext>
            </a:extLst>
          </p:cNvPr>
          <p:cNvSpPr txBox="1"/>
          <p:nvPr/>
        </p:nvSpPr>
        <p:spPr>
          <a:xfrm>
            <a:off x="5334000" y="4648917"/>
            <a:ext cx="172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Pis</a:t>
            </a:r>
            <a:r>
              <a:rPr lang="en-US" b="1" dirty="0">
                <a:solidFill>
                  <a:srgbClr val="0070C0"/>
                </a:solidFill>
              </a:rPr>
              <a:t>, Managers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0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519D-C1BD-486E-B263-5066C379A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43" y="881544"/>
            <a:ext cx="10018713" cy="45152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89007-8CE0-44BB-A9D4-F3B2CFC7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98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98CA-F2E0-4737-B3C3-294317CC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EB117-FB20-4009-99D9-473E48132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4" y="1749292"/>
            <a:ext cx="10018713" cy="3550295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[Davidson, CIDR2017] Davidson, Susan B., Daniel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Deutch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Tova Milo,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Gianmaria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Silvello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"A Model for Fine-Grained Data Citation." In CIDR. 2017.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[Himmelstein,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Elife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2017] Himmelstein, Daniel Scott, Antoine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Lizee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Christine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Hessler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Brueggeman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Sabrina L. Chen, Dexter Hadley, Ari Green,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Pouya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Khankhanian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Sergio E.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Baranzini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"Systematic integration of biomedical knowledge prioritizes drugs for repurposing."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Elife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(2017): e26726.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[Frankish, 2018] Frankish, Adam, Mark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Diekhans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Anne-Maud Ferreira, Rory Johnson, Irwin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Jungreis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Jane Loveland, Jonathan M.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Mudge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"GENCODE reference annotation for the human and mouse genomes." Nucleic acids research 47, no. D1 (2018): D766-D773.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7BA55-B5E3-48B9-8D0B-68B96D208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836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98CA-F2E0-4737-B3C3-294317CC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–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EB117-FB20-4009-99D9-473E48132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4" y="1882851"/>
            <a:ext cx="10018713" cy="4547446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Alawini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VLDB2017]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Alawini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Abdussalam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Susan B. Davidson, Wei Hu, and Yinjun Wu. "Automating data citation in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CiteDB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Proceedings of the VLDB Endowment 10, no. 12 (2017): 1881-1884.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[Wu, SIGMOD2018] Wu, Yinjun,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Abdussalam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Alawini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Susan B. Davidson,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Gianmaria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Silvello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"Data citation: giving credit where credit is due." In Proceedings of the 2018 International Conference on Management of Data, pp. 99-114. ACM, 2018.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[Cohen, 2006] Cohen, Sara. "User-defined aggregate functions: bridging theory and practice." In Proceedings of the 2006 ACM SIGMOD international conference on Management of data, pp. 49-60. ACM, 2006.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[Green, 2007] Green, Todd J., Grigoris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Karvounarakis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Val Tannen. "Provenance semirings." In Proceedings of the twenty-sixth ACM SIGMOD-SIGACT-SIGART symposium on Principles of database systems, pp. 31-40. ACM, 2007.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7BA55-B5E3-48B9-8D0B-68B96D208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C3AAE1-B1E0-4EFD-9FBD-C8D589BB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89" y="1839315"/>
            <a:ext cx="6400621" cy="4640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58EB79-CF5B-42E3-9E09-65CC6408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of Optimizations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AF5BE-8E12-4521-AD3A-B5435801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516C02-210A-4B22-902A-1E8D939D9937}"/>
              </a:ext>
            </a:extLst>
          </p:cNvPr>
          <p:cNvSpPr/>
          <p:nvPr/>
        </p:nvSpPr>
        <p:spPr>
          <a:xfrm>
            <a:off x="4355691" y="5860026"/>
            <a:ext cx="894736" cy="6194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DE6F8-DDCF-4241-887E-91CEC01717F3}"/>
              </a:ext>
            </a:extLst>
          </p:cNvPr>
          <p:cNvSpPr/>
          <p:nvPr/>
        </p:nvSpPr>
        <p:spPr>
          <a:xfrm>
            <a:off x="6653292" y="5901664"/>
            <a:ext cx="894736" cy="6194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3CBE23-4802-4618-B533-249C4DB10B12}"/>
              </a:ext>
            </a:extLst>
          </p:cNvPr>
          <p:cNvSpPr txBox="1"/>
          <p:nvPr/>
        </p:nvSpPr>
        <p:spPr>
          <a:xfrm>
            <a:off x="633935" y="4661658"/>
            <a:ext cx="2471999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of provenance in the query instance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C7DFB2-3869-41A1-A3A3-1B73E71DEC94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241755" y="5469676"/>
            <a:ext cx="2113936" cy="7000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F69E16-8D54-45D2-8B72-A61C9CBEE2F1}"/>
              </a:ext>
            </a:extLst>
          </p:cNvPr>
          <p:cNvSpPr txBox="1"/>
          <p:nvPr/>
        </p:nvSpPr>
        <p:spPr>
          <a:xfrm>
            <a:off x="9345809" y="4661658"/>
            <a:ext cx="2337033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of provenance in the view instance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5DFCD1-7FD4-4DD9-BEBF-88F808FEAB73}"/>
              </a:ext>
            </a:extLst>
          </p:cNvPr>
          <p:cNvCxnSpPr>
            <a:cxnSpLocks/>
          </p:cNvCxnSpPr>
          <p:nvPr/>
        </p:nvCxnSpPr>
        <p:spPr>
          <a:xfrm flipV="1">
            <a:off x="7548028" y="5469676"/>
            <a:ext cx="2697185" cy="7000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557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C3AAE1-B1E0-4EFD-9FBD-C8D589BB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89" y="1839315"/>
            <a:ext cx="6400621" cy="4640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58EB79-CF5B-42E3-9E09-65CC6408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of Optimizations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AF5BE-8E12-4521-AD3A-B5435801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516C02-210A-4B22-902A-1E8D939D9937}"/>
              </a:ext>
            </a:extLst>
          </p:cNvPr>
          <p:cNvSpPr/>
          <p:nvPr/>
        </p:nvSpPr>
        <p:spPr>
          <a:xfrm>
            <a:off x="4355691" y="5860026"/>
            <a:ext cx="894736" cy="6194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DE6F8-DDCF-4241-887E-91CEC01717F3}"/>
              </a:ext>
            </a:extLst>
          </p:cNvPr>
          <p:cNvSpPr/>
          <p:nvPr/>
        </p:nvSpPr>
        <p:spPr>
          <a:xfrm>
            <a:off x="6653292" y="5901664"/>
            <a:ext cx="894736" cy="6194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3CBE23-4802-4618-B533-249C4DB10B12}"/>
              </a:ext>
            </a:extLst>
          </p:cNvPr>
          <p:cNvSpPr txBox="1"/>
          <p:nvPr/>
        </p:nvSpPr>
        <p:spPr>
          <a:xfrm>
            <a:off x="633935" y="4661658"/>
            <a:ext cx="2471999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of provenance in the query instance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C7DFB2-3869-41A1-A3A3-1B73E71DEC94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241755" y="5469676"/>
            <a:ext cx="2113936" cy="7000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F69E16-8D54-45D2-8B72-A61C9CBEE2F1}"/>
              </a:ext>
            </a:extLst>
          </p:cNvPr>
          <p:cNvSpPr txBox="1"/>
          <p:nvPr/>
        </p:nvSpPr>
        <p:spPr>
          <a:xfrm>
            <a:off x="9345809" y="4661658"/>
            <a:ext cx="2337033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of provenance in the view instance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5DFCD1-7FD4-4DD9-BEBF-88F808FEAB73}"/>
              </a:ext>
            </a:extLst>
          </p:cNvPr>
          <p:cNvCxnSpPr>
            <a:cxnSpLocks/>
          </p:cNvCxnSpPr>
          <p:nvPr/>
        </p:nvCxnSpPr>
        <p:spPr>
          <a:xfrm flipV="1">
            <a:off x="7548028" y="5469676"/>
            <a:ext cx="2697185" cy="7000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B9A1E15-7040-4907-BC87-A540923BAE5B}"/>
              </a:ext>
            </a:extLst>
          </p:cNvPr>
          <p:cNvSpPr/>
          <p:nvPr/>
        </p:nvSpPr>
        <p:spPr>
          <a:xfrm>
            <a:off x="4089218" y="2369916"/>
            <a:ext cx="1907458" cy="6194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DA871B-9B58-48FF-843D-76D3A9E9C0CF}"/>
              </a:ext>
            </a:extLst>
          </p:cNvPr>
          <p:cNvCxnSpPr>
            <a:cxnSpLocks/>
          </p:cNvCxnSpPr>
          <p:nvPr/>
        </p:nvCxnSpPr>
        <p:spPr>
          <a:xfrm>
            <a:off x="6351638" y="3120777"/>
            <a:ext cx="0" cy="308223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1F8DADB-B6FE-4454-A522-512FA6AFA806}"/>
              </a:ext>
            </a:extLst>
          </p:cNvPr>
          <p:cNvSpPr/>
          <p:nvPr/>
        </p:nvSpPr>
        <p:spPr>
          <a:xfrm>
            <a:off x="7190205" y="2104104"/>
            <a:ext cx="4755989" cy="10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Eager strategy reduces the overhead by ~1.5x in the case of large view provenance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39BB58-716F-4B1E-9AFE-510C5E5D3476}"/>
              </a:ext>
            </a:extLst>
          </p:cNvPr>
          <p:cNvCxnSpPr>
            <a:cxnSpLocks/>
          </p:cNvCxnSpPr>
          <p:nvPr/>
        </p:nvCxnSpPr>
        <p:spPr>
          <a:xfrm>
            <a:off x="7811728" y="4353435"/>
            <a:ext cx="0" cy="308223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068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C3AAE1-B1E0-4EFD-9FBD-C8D589BB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89" y="1839315"/>
            <a:ext cx="6400621" cy="4640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58EB79-CF5B-42E3-9E09-65CC6408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of Optimizations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AF5BE-8E12-4521-AD3A-B5435801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516C02-210A-4B22-902A-1E8D939D9937}"/>
              </a:ext>
            </a:extLst>
          </p:cNvPr>
          <p:cNvSpPr/>
          <p:nvPr/>
        </p:nvSpPr>
        <p:spPr>
          <a:xfrm>
            <a:off x="4355691" y="5860026"/>
            <a:ext cx="894736" cy="6194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DE6F8-DDCF-4241-887E-91CEC01717F3}"/>
              </a:ext>
            </a:extLst>
          </p:cNvPr>
          <p:cNvSpPr/>
          <p:nvPr/>
        </p:nvSpPr>
        <p:spPr>
          <a:xfrm>
            <a:off x="6653292" y="5901664"/>
            <a:ext cx="894736" cy="6194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3CBE23-4802-4618-B533-249C4DB10B12}"/>
              </a:ext>
            </a:extLst>
          </p:cNvPr>
          <p:cNvSpPr txBox="1"/>
          <p:nvPr/>
        </p:nvSpPr>
        <p:spPr>
          <a:xfrm>
            <a:off x="633935" y="4661658"/>
            <a:ext cx="2471999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of provenance in the query instance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C7DFB2-3869-41A1-A3A3-1B73E71DEC94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241755" y="5469676"/>
            <a:ext cx="2113936" cy="7000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F69E16-8D54-45D2-8B72-A61C9CBEE2F1}"/>
              </a:ext>
            </a:extLst>
          </p:cNvPr>
          <p:cNvSpPr txBox="1"/>
          <p:nvPr/>
        </p:nvSpPr>
        <p:spPr>
          <a:xfrm>
            <a:off x="9345809" y="4661658"/>
            <a:ext cx="2337033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of provenance in the view instance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5DFCD1-7FD4-4DD9-BEBF-88F808FEAB73}"/>
              </a:ext>
            </a:extLst>
          </p:cNvPr>
          <p:cNvCxnSpPr>
            <a:cxnSpLocks/>
          </p:cNvCxnSpPr>
          <p:nvPr/>
        </p:nvCxnSpPr>
        <p:spPr>
          <a:xfrm flipV="1">
            <a:off x="7548028" y="5469676"/>
            <a:ext cx="2697185" cy="7000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B9A1E15-7040-4907-BC87-A540923BAE5B}"/>
              </a:ext>
            </a:extLst>
          </p:cNvPr>
          <p:cNvSpPr/>
          <p:nvPr/>
        </p:nvSpPr>
        <p:spPr>
          <a:xfrm>
            <a:off x="4060723" y="2654710"/>
            <a:ext cx="1907458" cy="6194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DA871B-9B58-48FF-843D-76D3A9E9C0CF}"/>
              </a:ext>
            </a:extLst>
          </p:cNvPr>
          <p:cNvCxnSpPr/>
          <p:nvPr/>
        </p:nvCxnSpPr>
        <p:spPr>
          <a:xfrm>
            <a:off x="4503174" y="4139381"/>
            <a:ext cx="0" cy="412954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1F8DADB-B6FE-4454-A522-512FA6AFA806}"/>
              </a:ext>
            </a:extLst>
          </p:cNvPr>
          <p:cNvSpPr/>
          <p:nvPr/>
        </p:nvSpPr>
        <p:spPr>
          <a:xfrm>
            <a:off x="7190205" y="2314532"/>
            <a:ext cx="4358837" cy="806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Indexes achieve ~1.8x speed-ups in the case of large query provenance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977B41-17A3-4802-BE51-B331BB1441B8}"/>
              </a:ext>
            </a:extLst>
          </p:cNvPr>
          <p:cNvCxnSpPr>
            <a:cxnSpLocks/>
          </p:cNvCxnSpPr>
          <p:nvPr/>
        </p:nvCxnSpPr>
        <p:spPr>
          <a:xfrm>
            <a:off x="6653292" y="3038168"/>
            <a:ext cx="0" cy="342199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200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D6C8F-6A98-432E-AE01-902AE532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example – queries and views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5278F0-0465-498B-8480-BF5360158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445" y="1764334"/>
            <a:ext cx="10515600" cy="114522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(Ty, G,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SUM(L), COUNT(L)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Transcript(T, N, Ty, G)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Q3(Ty, AVG(T)) :- Transcript(T, N, Ty, G)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9E9A76-C550-4D7D-B803-40514654F134}"/>
              </a:ext>
            </a:extLst>
          </p:cNvPr>
          <p:cNvSpPr txBox="1">
            <a:spLocks/>
          </p:cNvSpPr>
          <p:nvPr/>
        </p:nvSpPr>
        <p:spPr>
          <a:xfrm>
            <a:off x="1153445" y="3129786"/>
            <a:ext cx="10515600" cy="1145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V3’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(Ty, SUM(L), COUNT(L)) :-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Transcript(T, N, Ty, G)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Q3’(Ty, AVG(T)) :- Transcript(T, N, Ty, 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171E7-8F9F-488C-854B-E3568B0DB020}"/>
              </a:ext>
            </a:extLst>
          </p:cNvPr>
          <p:cNvSpPr txBox="1"/>
          <p:nvPr/>
        </p:nvSpPr>
        <p:spPr>
          <a:xfrm>
            <a:off x="1754902" y="4275008"/>
            <a:ext cx="68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V3’ has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granularity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Q3’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76F53C-97BA-4367-A966-B37D58A27024}"/>
              </a:ext>
            </a:extLst>
          </p:cNvPr>
          <p:cNvSpPr txBox="1"/>
          <p:nvPr/>
        </p:nvSpPr>
        <p:spPr>
          <a:xfrm>
            <a:off x="1754902" y="2795533"/>
            <a:ext cx="68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V3 has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finer granularity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Q3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BC1D3-3D46-4FF0-9667-EAA0EB29FD1A}"/>
              </a:ext>
            </a:extLst>
          </p:cNvPr>
          <p:cNvSpPr txBox="1"/>
          <p:nvPr/>
        </p:nvSpPr>
        <p:spPr>
          <a:xfrm>
            <a:off x="7772290" y="4246654"/>
            <a:ext cx="3209730" cy="110799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 rule [Cohen, 2006]: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SUM, COUNT -&gt; AVG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9A9F81-09C0-466D-87DA-05B2F2D97B7A}"/>
              </a:ext>
            </a:extLst>
          </p:cNvPr>
          <p:cNvSpPr/>
          <p:nvPr/>
        </p:nvSpPr>
        <p:spPr>
          <a:xfrm>
            <a:off x="455354" y="5102714"/>
            <a:ext cx="6968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Intuition 1: Reasoning over both the query and view schemas (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aggregate function and granularity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B18957-EF88-47A3-B0CE-408420D5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3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D50D-4E03-4091-BE95-0404F108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6CEA1-0798-4309-A9F7-9ACAC4C2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603" y="1365469"/>
            <a:ext cx="10018713" cy="451520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 work and need for aggregation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Provenance-based model (PBM)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traditional query rewriting using views with aggregation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for using provenance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ProvCite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Evaluations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BB6DD-1E37-489E-BFC4-B33B0FD7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BFEAB67-5899-42EB-BF46-7820E05D0D84}"/>
              </a:ext>
            </a:extLst>
          </p:cNvPr>
          <p:cNvSpPr txBox="1"/>
          <p:nvPr/>
        </p:nvSpPr>
        <p:spPr>
          <a:xfrm>
            <a:off x="9278298" y="5972250"/>
            <a:ext cx="1105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Partially rewrite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4588E6-AF98-4F3E-8FF1-3CAD194F088A}"/>
              </a:ext>
            </a:extLst>
          </p:cNvPr>
          <p:cNvSpPr txBox="1"/>
          <p:nvPr/>
        </p:nvSpPr>
        <p:spPr>
          <a:xfrm>
            <a:off x="661598" y="4960539"/>
            <a:ext cx="3482366" cy="40011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Conjunctive user queries: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F15C5-B267-4122-9DB7-BD22A2B3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4" y="191686"/>
            <a:ext cx="10018713" cy="130770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work: Rewriting-based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28AEA-AEB1-4646-A46F-8A086D50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ED434E-E942-4FCC-87C2-5F978C2C7645}"/>
              </a:ext>
            </a:extLst>
          </p:cNvPr>
          <p:cNvSpPr txBox="1"/>
          <p:nvPr/>
        </p:nvSpPr>
        <p:spPr>
          <a:xfrm>
            <a:off x="6096000" y="4677353"/>
            <a:ext cx="35560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rewriting using views ?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6E074173-4322-42D4-ADEA-1093E1B1569F}"/>
              </a:ext>
            </a:extLst>
          </p:cNvPr>
          <p:cNvSpPr/>
          <p:nvPr/>
        </p:nvSpPr>
        <p:spPr>
          <a:xfrm>
            <a:off x="5792334" y="5376564"/>
            <a:ext cx="115220" cy="837874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CB4C57-4043-4216-A3B6-EC6F0A66F3F1}"/>
              </a:ext>
            </a:extLst>
          </p:cNvPr>
          <p:cNvSpPr txBox="1"/>
          <p:nvPr/>
        </p:nvSpPr>
        <p:spPr>
          <a:xfrm>
            <a:off x="6065520" y="5315338"/>
            <a:ext cx="316162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Q1(A, C) :- R(A, B), S(C, D), 	A = C,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&lt;= 3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4EF1AAE1-8455-4206-8D74-FA835FAE0890}"/>
              </a:ext>
            </a:extLst>
          </p:cNvPr>
          <p:cNvSpPr/>
          <p:nvPr/>
        </p:nvSpPr>
        <p:spPr>
          <a:xfrm>
            <a:off x="5802494" y="6199524"/>
            <a:ext cx="115220" cy="418937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583E1F-EBFB-46F0-95E6-109EA216EDBB}"/>
              </a:ext>
            </a:extLst>
          </p:cNvPr>
          <p:cNvSpPr txBox="1"/>
          <p:nvPr/>
        </p:nvSpPr>
        <p:spPr>
          <a:xfrm>
            <a:off x="6065520" y="6021907"/>
            <a:ext cx="316162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Q2(A, C) :- R(A, B), S(C, D), 	A = C,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&gt;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E207D2-9DB0-484A-A585-EDBDC1F43C1C}"/>
              </a:ext>
            </a:extLst>
          </p:cNvPr>
          <p:cNvSpPr txBox="1"/>
          <p:nvPr/>
        </p:nvSpPr>
        <p:spPr>
          <a:xfrm>
            <a:off x="661598" y="5410526"/>
            <a:ext cx="348236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Q(A, C) :- R(A, B), S(C, D), A = C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CC66A50D-3312-43DF-AA10-27EEE083C53D}"/>
              </a:ext>
            </a:extLst>
          </p:cNvPr>
          <p:cNvGraphicFramePr>
            <a:graphicFrameLocks noGrp="1"/>
          </p:cNvGraphicFramePr>
          <p:nvPr/>
        </p:nvGraphicFramePr>
        <p:xfrm>
          <a:off x="4781533" y="4996643"/>
          <a:ext cx="943244" cy="1584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5244">
                  <a:extLst>
                    <a:ext uri="{9D8B030D-6E8A-4147-A177-3AD203B41FA5}">
                      <a16:colId xmlns:a16="http://schemas.microsoft.com/office/drawing/2014/main" val="225365022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74786367"/>
                    </a:ext>
                  </a:extLst>
                </a:gridCol>
              </a:tblGrid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56095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4789"/>
                  </a:ext>
                </a:extLst>
              </a:tr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1045"/>
                  </a:ext>
                </a:extLst>
              </a:tr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23290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3EA56ACD-F7E2-4B05-A64A-2FDB8DF7A37F}"/>
              </a:ext>
            </a:extLst>
          </p:cNvPr>
          <p:cNvSpPr txBox="1"/>
          <p:nvPr/>
        </p:nvSpPr>
        <p:spPr>
          <a:xfrm>
            <a:off x="4781533" y="4498874"/>
            <a:ext cx="100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Q(D)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482BD5-90AA-4C99-8918-61D8E31DE0C5}"/>
              </a:ext>
            </a:extLst>
          </p:cNvPr>
          <p:cNvCxnSpPr>
            <a:cxnSpLocks/>
            <a:stCxn id="26" idx="3"/>
            <a:endCxn id="6" idx="1"/>
          </p:cNvCxnSpPr>
          <p:nvPr/>
        </p:nvCxnSpPr>
        <p:spPr>
          <a:xfrm flipV="1">
            <a:off x="9227146" y="5607358"/>
            <a:ext cx="1059721" cy="3114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82060A3-5752-4742-8623-0BD0F2B5C053}"/>
              </a:ext>
            </a:extLst>
          </p:cNvPr>
          <p:cNvCxnSpPr>
            <a:cxnSpLocks/>
          </p:cNvCxnSpPr>
          <p:nvPr/>
        </p:nvCxnSpPr>
        <p:spPr>
          <a:xfrm>
            <a:off x="9245911" y="6331701"/>
            <a:ext cx="1041928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B355E0B-D713-4471-808F-F2E22675DFC4}"/>
              </a:ext>
            </a:extLst>
          </p:cNvPr>
          <p:cNvSpPr txBox="1"/>
          <p:nvPr/>
        </p:nvSpPr>
        <p:spPr>
          <a:xfrm>
            <a:off x="10286867" y="5422692"/>
            <a:ext cx="108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{V1, V2}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42F815-C1F8-48D2-84EB-5A4E54F0DEDD}"/>
              </a:ext>
            </a:extLst>
          </p:cNvPr>
          <p:cNvSpPr txBox="1"/>
          <p:nvPr/>
        </p:nvSpPr>
        <p:spPr>
          <a:xfrm>
            <a:off x="10383520" y="6087128"/>
            <a:ext cx="108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{V2}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80BBDFB-7E26-477B-81E3-93E815932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51729"/>
              </p:ext>
            </p:extLst>
          </p:nvPr>
        </p:nvGraphicFramePr>
        <p:xfrm>
          <a:off x="1617681" y="1969423"/>
          <a:ext cx="80769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45">
                  <a:extLst>
                    <a:ext uri="{9D8B030D-6E8A-4147-A177-3AD203B41FA5}">
                      <a16:colId xmlns:a16="http://schemas.microsoft.com/office/drawing/2014/main" val="2253650224"/>
                    </a:ext>
                  </a:extLst>
                </a:gridCol>
                <a:gridCol w="403845">
                  <a:extLst>
                    <a:ext uri="{9D8B030D-6E8A-4147-A177-3AD203B41FA5}">
                      <a16:colId xmlns:a16="http://schemas.microsoft.com/office/drawing/2014/main" val="74786367"/>
                    </a:ext>
                  </a:extLst>
                </a:gridCol>
              </a:tblGrid>
              <a:tr h="269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6095"/>
                  </a:ext>
                </a:extLst>
              </a:tr>
              <a:tr h="269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4789"/>
                  </a:ext>
                </a:extLst>
              </a:tr>
              <a:tr h="269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1045"/>
                  </a:ext>
                </a:extLst>
              </a:tr>
              <a:tr h="269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23290"/>
                  </a:ext>
                </a:extLst>
              </a:tr>
              <a:tr h="269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690026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DE548C5F-2F42-4294-919E-2A90DC0EAA05}"/>
              </a:ext>
            </a:extLst>
          </p:cNvPr>
          <p:cNvSpPr txBox="1"/>
          <p:nvPr/>
        </p:nvSpPr>
        <p:spPr>
          <a:xfrm>
            <a:off x="1805456" y="1507758"/>
            <a:ext cx="40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FCDFF7E8-EA0B-4F95-A8A3-E9E01E9E0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06807"/>
              </p:ext>
            </p:extLst>
          </p:nvPr>
        </p:nvGraphicFramePr>
        <p:xfrm>
          <a:off x="2652147" y="1959016"/>
          <a:ext cx="78883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18">
                  <a:extLst>
                    <a:ext uri="{9D8B030D-6E8A-4147-A177-3AD203B41FA5}">
                      <a16:colId xmlns:a16="http://schemas.microsoft.com/office/drawing/2014/main" val="2253650224"/>
                    </a:ext>
                  </a:extLst>
                </a:gridCol>
                <a:gridCol w="394418">
                  <a:extLst>
                    <a:ext uri="{9D8B030D-6E8A-4147-A177-3AD203B41FA5}">
                      <a16:colId xmlns:a16="http://schemas.microsoft.com/office/drawing/2014/main" val="74786367"/>
                    </a:ext>
                  </a:extLst>
                </a:gridCol>
              </a:tblGrid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6095"/>
                  </a:ext>
                </a:extLst>
              </a:tr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4789"/>
                  </a:ext>
                </a:extLst>
              </a:tr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1045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0F6A752B-6FAB-4518-A3C2-4D523E922E9C}"/>
              </a:ext>
            </a:extLst>
          </p:cNvPr>
          <p:cNvSpPr txBox="1"/>
          <p:nvPr/>
        </p:nvSpPr>
        <p:spPr>
          <a:xfrm>
            <a:off x="2846456" y="1497351"/>
            <a:ext cx="40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CDB465-7E62-4805-8F40-D5DCD0BDDD9F}"/>
              </a:ext>
            </a:extLst>
          </p:cNvPr>
          <p:cNvSpPr txBox="1"/>
          <p:nvPr/>
        </p:nvSpPr>
        <p:spPr>
          <a:xfrm>
            <a:off x="4292298" y="1852096"/>
            <a:ext cx="54864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3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V1(A, B) :- R(A, B),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&lt;= 3</a:t>
            </a:r>
          </a:p>
          <a:p>
            <a:pPr lvl="3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V2(C, D) :- S(C, D)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C24282-47F7-494A-B967-711CB9B1A6EB}"/>
              </a:ext>
            </a:extLst>
          </p:cNvPr>
          <p:cNvSpPr txBox="1"/>
          <p:nvPr/>
        </p:nvSpPr>
        <p:spPr>
          <a:xfrm>
            <a:off x="4292298" y="1421438"/>
            <a:ext cx="5486400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Conjunctive view queries: Data with citations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189BB251-A8BA-4B8A-B062-9CCF3F4F5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601198"/>
              </p:ext>
            </p:extLst>
          </p:nvPr>
        </p:nvGraphicFramePr>
        <p:xfrm>
          <a:off x="3565559" y="2974083"/>
          <a:ext cx="3109561" cy="792480"/>
        </p:xfrm>
        <a:graphic>
          <a:graphicData uri="http://schemas.openxmlformats.org/drawingml/2006/table">
            <a:tbl>
              <a:tblPr firstRow="1" lastCol="1" bandRow="1">
                <a:tableStyleId>{93296810-A885-4BE3-A3E7-6D5BEEA58F35}</a:tableStyleId>
              </a:tblPr>
              <a:tblGrid>
                <a:gridCol w="435244">
                  <a:extLst>
                    <a:ext uri="{9D8B030D-6E8A-4147-A177-3AD203B41FA5}">
                      <a16:colId xmlns:a16="http://schemas.microsoft.com/office/drawing/2014/main" val="225365022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74786367"/>
                    </a:ext>
                  </a:extLst>
                </a:gridCol>
                <a:gridCol w="2166317">
                  <a:extLst>
                    <a:ext uri="{9D8B030D-6E8A-4147-A177-3AD203B41FA5}">
                      <a16:colId xmlns:a16="http://schemas.microsoft.com/office/drawing/2014/main" val="1142374290"/>
                    </a:ext>
                  </a:extLst>
                </a:gridCol>
              </a:tblGrid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6095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[{Person:[‘Lee’]}]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4789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614F6411-32CD-428C-9A26-A508E7905920}"/>
              </a:ext>
            </a:extLst>
          </p:cNvPr>
          <p:cNvSpPr txBox="1"/>
          <p:nvPr/>
        </p:nvSpPr>
        <p:spPr>
          <a:xfrm>
            <a:off x="4699302" y="2528975"/>
            <a:ext cx="103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V1(D)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5DE2A68-B8E5-45F0-8623-147EF8937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187078"/>
              </p:ext>
            </p:extLst>
          </p:nvPr>
        </p:nvGraphicFramePr>
        <p:xfrm>
          <a:off x="7035498" y="2974083"/>
          <a:ext cx="3215942" cy="1188720"/>
        </p:xfrm>
        <a:graphic>
          <a:graphicData uri="http://schemas.openxmlformats.org/drawingml/2006/table">
            <a:tbl>
              <a:tblPr firstRow="1" lastCol="1" bandRow="1">
                <a:tableStyleId>{93296810-A885-4BE3-A3E7-6D5BEEA58F35}</a:tableStyleId>
              </a:tblPr>
              <a:tblGrid>
                <a:gridCol w="492139">
                  <a:extLst>
                    <a:ext uri="{9D8B030D-6E8A-4147-A177-3AD203B41FA5}">
                      <a16:colId xmlns:a16="http://schemas.microsoft.com/office/drawing/2014/main" val="2253650224"/>
                    </a:ext>
                  </a:extLst>
                </a:gridCol>
                <a:gridCol w="506513">
                  <a:extLst>
                    <a:ext uri="{9D8B030D-6E8A-4147-A177-3AD203B41FA5}">
                      <a16:colId xmlns:a16="http://schemas.microsoft.com/office/drawing/2014/main" val="74786367"/>
                    </a:ext>
                  </a:extLst>
                </a:gridCol>
                <a:gridCol w="2217290">
                  <a:extLst>
                    <a:ext uri="{9D8B030D-6E8A-4147-A177-3AD203B41FA5}">
                      <a16:colId xmlns:a16="http://schemas.microsoft.com/office/drawing/2014/main" val="2193796443"/>
                    </a:ext>
                  </a:extLst>
                </a:gridCol>
              </a:tblGrid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6095"/>
                  </a:ext>
                </a:extLst>
              </a:tr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[{Person:[‘Dan’]}]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4789"/>
                  </a:ext>
                </a:extLst>
              </a:tr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[{Person:[‘Dan’]}]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1045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01FA3103-0F77-4471-A5C5-6D75AB1B7579}"/>
              </a:ext>
            </a:extLst>
          </p:cNvPr>
          <p:cNvSpPr txBox="1"/>
          <p:nvPr/>
        </p:nvSpPr>
        <p:spPr>
          <a:xfrm>
            <a:off x="7374844" y="2498393"/>
            <a:ext cx="1030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V2(D)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964F4B3-ED21-48BA-AFFA-8392D181E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84412"/>
              </p:ext>
            </p:extLst>
          </p:nvPr>
        </p:nvGraphicFramePr>
        <p:xfrm>
          <a:off x="3565559" y="3751867"/>
          <a:ext cx="3109561" cy="396240"/>
        </p:xfrm>
        <a:graphic>
          <a:graphicData uri="http://schemas.openxmlformats.org/drawingml/2006/table">
            <a:tbl>
              <a:tblPr lastCol="1">
                <a:tableStyleId>{93296810-A885-4BE3-A3E7-6D5BEEA58F35}</a:tableStyleId>
              </a:tblPr>
              <a:tblGrid>
                <a:gridCol w="435244">
                  <a:extLst>
                    <a:ext uri="{9D8B030D-6E8A-4147-A177-3AD203B41FA5}">
                      <a16:colId xmlns:a16="http://schemas.microsoft.com/office/drawing/2014/main" val="225365022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74786367"/>
                    </a:ext>
                  </a:extLst>
                </a:gridCol>
                <a:gridCol w="2166317">
                  <a:extLst>
                    <a:ext uri="{9D8B030D-6E8A-4147-A177-3AD203B41FA5}">
                      <a16:colId xmlns:a16="http://schemas.microsoft.com/office/drawing/2014/main" val="1142374290"/>
                    </a:ext>
                  </a:extLst>
                </a:gridCol>
              </a:tblGrid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[{Person:[‘Liu’]}]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1045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6C9488D-A4F8-493E-A6B6-4132BB5D6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497102"/>
              </p:ext>
            </p:extLst>
          </p:nvPr>
        </p:nvGraphicFramePr>
        <p:xfrm>
          <a:off x="3565558" y="4143571"/>
          <a:ext cx="3109561" cy="396240"/>
        </p:xfrm>
        <a:graphic>
          <a:graphicData uri="http://schemas.openxmlformats.org/drawingml/2006/table">
            <a:tbl>
              <a:tblPr lastCol="1" bandRow="1">
                <a:tableStyleId>{93296810-A885-4BE3-A3E7-6D5BEEA58F35}</a:tableStyleId>
              </a:tblPr>
              <a:tblGrid>
                <a:gridCol w="435244">
                  <a:extLst>
                    <a:ext uri="{9D8B030D-6E8A-4147-A177-3AD203B41FA5}">
                      <a16:colId xmlns:a16="http://schemas.microsoft.com/office/drawing/2014/main" val="225365022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74786367"/>
                    </a:ext>
                  </a:extLst>
                </a:gridCol>
                <a:gridCol w="2166317">
                  <a:extLst>
                    <a:ext uri="{9D8B030D-6E8A-4147-A177-3AD203B41FA5}">
                      <a16:colId xmlns:a16="http://schemas.microsoft.com/office/drawing/2014/main" val="1142374290"/>
                    </a:ext>
                  </a:extLst>
                </a:gridCol>
              </a:tblGrid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[{Person:[‘Bob’]}]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2329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199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 animBg="1"/>
      <p:bldP spid="21" grpId="0" animBg="1"/>
      <p:bldP spid="9" grpId="0" animBg="1"/>
      <p:bldP spid="26" grpId="0" animBg="1"/>
      <p:bldP spid="29" grpId="0" animBg="1"/>
      <p:bldP spid="32" grpId="0" animBg="1"/>
      <p:bldP spid="37" grpId="0" animBg="1"/>
      <p:bldP spid="41" grpId="0"/>
      <p:bldP spid="6" grpId="0"/>
      <p:bldP spid="27" grpId="0"/>
      <p:bldP spid="49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15C5-B267-4122-9DB7-BD22A2B3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4" y="191686"/>
            <a:ext cx="10018713" cy="130770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work: Rewriting-based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28AEA-AEB1-4646-A46F-8A086D50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1C1E7EBA-679D-46C6-846A-4828BFF56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92184"/>
              </p:ext>
            </p:extLst>
          </p:nvPr>
        </p:nvGraphicFramePr>
        <p:xfrm>
          <a:off x="4479186" y="5013728"/>
          <a:ext cx="3882494" cy="1584960"/>
        </p:xfrm>
        <a:graphic>
          <a:graphicData uri="http://schemas.openxmlformats.org/drawingml/2006/table">
            <a:tbl>
              <a:tblPr firstRow="1" lastCol="1" bandRow="1">
                <a:tableStyleId>{073A0DAA-6AF3-43AB-8588-CEC1D06C72B9}</a:tableStyleId>
              </a:tblPr>
              <a:tblGrid>
                <a:gridCol w="435244">
                  <a:extLst>
                    <a:ext uri="{9D8B030D-6E8A-4147-A177-3AD203B41FA5}">
                      <a16:colId xmlns:a16="http://schemas.microsoft.com/office/drawing/2014/main" val="225365022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74786367"/>
                    </a:ext>
                  </a:extLst>
                </a:gridCol>
                <a:gridCol w="2939250">
                  <a:extLst>
                    <a:ext uri="{9D8B030D-6E8A-4147-A177-3AD203B41FA5}">
                      <a16:colId xmlns:a16="http://schemas.microsoft.com/office/drawing/2014/main" val="1142374290"/>
                    </a:ext>
                  </a:extLst>
                </a:gridCol>
              </a:tblGrid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56095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[{Person:[‘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Lee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’, ‘</a:t>
                      </a:r>
                      <a:r>
                        <a:rPr lang="en-US" sz="2000" b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Joe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’]}]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4789"/>
                  </a:ext>
                </a:extLst>
              </a:tr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[{Person:[‘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Liu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’, ‘</a:t>
                      </a:r>
                      <a:r>
                        <a:rPr lang="en-US" sz="2000" b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’]}]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31045"/>
                  </a:ext>
                </a:extLst>
              </a:tr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[{Person:[‘</a:t>
                      </a:r>
                      <a:r>
                        <a:rPr lang="en-US" sz="2000" b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Joe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’]}]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23290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258F40BC-3994-41AA-AF4C-741FCCF55907}"/>
              </a:ext>
            </a:extLst>
          </p:cNvPr>
          <p:cNvSpPr txBox="1"/>
          <p:nvPr/>
        </p:nvSpPr>
        <p:spPr>
          <a:xfrm>
            <a:off x="5334000" y="4487938"/>
            <a:ext cx="100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Q(D)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A4B3CD-62F7-42F6-920C-E501B4449B63}"/>
              </a:ext>
            </a:extLst>
          </p:cNvPr>
          <p:cNvSpPr txBox="1"/>
          <p:nvPr/>
        </p:nvSpPr>
        <p:spPr>
          <a:xfrm>
            <a:off x="8696902" y="4810362"/>
            <a:ext cx="3109561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Rewriting-Based Model (RBM)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Alawini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VLDB2017] [Wu, SIGMOD2018]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54E4D6-8A2E-49D3-B452-C73274F2C953}"/>
              </a:ext>
            </a:extLst>
          </p:cNvPr>
          <p:cNvSpPr txBox="1"/>
          <p:nvPr/>
        </p:nvSpPr>
        <p:spPr>
          <a:xfrm>
            <a:off x="661598" y="5410526"/>
            <a:ext cx="348236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Q(A, C) :- R(A, B), S(C, D), A = 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7C0CD-2A0F-4823-B696-FE52BB8B0F94}"/>
              </a:ext>
            </a:extLst>
          </p:cNvPr>
          <p:cNvSpPr txBox="1"/>
          <p:nvPr/>
        </p:nvSpPr>
        <p:spPr>
          <a:xfrm>
            <a:off x="661598" y="4960539"/>
            <a:ext cx="3482366" cy="40011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Conjunctive user queries: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F3E38C58-396D-45F0-93BE-E55276083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51729"/>
              </p:ext>
            </p:extLst>
          </p:nvPr>
        </p:nvGraphicFramePr>
        <p:xfrm>
          <a:off x="1617681" y="1969423"/>
          <a:ext cx="80769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45">
                  <a:extLst>
                    <a:ext uri="{9D8B030D-6E8A-4147-A177-3AD203B41FA5}">
                      <a16:colId xmlns:a16="http://schemas.microsoft.com/office/drawing/2014/main" val="2253650224"/>
                    </a:ext>
                  </a:extLst>
                </a:gridCol>
                <a:gridCol w="403845">
                  <a:extLst>
                    <a:ext uri="{9D8B030D-6E8A-4147-A177-3AD203B41FA5}">
                      <a16:colId xmlns:a16="http://schemas.microsoft.com/office/drawing/2014/main" val="74786367"/>
                    </a:ext>
                  </a:extLst>
                </a:gridCol>
              </a:tblGrid>
              <a:tr h="269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6095"/>
                  </a:ext>
                </a:extLst>
              </a:tr>
              <a:tr h="269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4789"/>
                  </a:ext>
                </a:extLst>
              </a:tr>
              <a:tr h="269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1045"/>
                  </a:ext>
                </a:extLst>
              </a:tr>
              <a:tr h="269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23290"/>
                  </a:ext>
                </a:extLst>
              </a:tr>
              <a:tr h="269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690026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F296DAE-5909-4575-9B0D-A0D7CDBE0D04}"/>
              </a:ext>
            </a:extLst>
          </p:cNvPr>
          <p:cNvSpPr txBox="1"/>
          <p:nvPr/>
        </p:nvSpPr>
        <p:spPr>
          <a:xfrm>
            <a:off x="1805456" y="1507758"/>
            <a:ext cx="40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E361076-E6F3-4C70-997F-70CBC4E8E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06807"/>
              </p:ext>
            </p:extLst>
          </p:nvPr>
        </p:nvGraphicFramePr>
        <p:xfrm>
          <a:off x="2652147" y="1959016"/>
          <a:ext cx="78883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18">
                  <a:extLst>
                    <a:ext uri="{9D8B030D-6E8A-4147-A177-3AD203B41FA5}">
                      <a16:colId xmlns:a16="http://schemas.microsoft.com/office/drawing/2014/main" val="2253650224"/>
                    </a:ext>
                  </a:extLst>
                </a:gridCol>
                <a:gridCol w="394418">
                  <a:extLst>
                    <a:ext uri="{9D8B030D-6E8A-4147-A177-3AD203B41FA5}">
                      <a16:colId xmlns:a16="http://schemas.microsoft.com/office/drawing/2014/main" val="74786367"/>
                    </a:ext>
                  </a:extLst>
                </a:gridCol>
              </a:tblGrid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6095"/>
                  </a:ext>
                </a:extLst>
              </a:tr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4789"/>
                  </a:ext>
                </a:extLst>
              </a:tr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1045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40C66D06-EB02-4472-94FD-1F56532F8CD2}"/>
              </a:ext>
            </a:extLst>
          </p:cNvPr>
          <p:cNvSpPr txBox="1"/>
          <p:nvPr/>
        </p:nvSpPr>
        <p:spPr>
          <a:xfrm>
            <a:off x="2846456" y="1497351"/>
            <a:ext cx="40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A94869-4CC4-478C-8E5F-C1CFC8140D8C}"/>
              </a:ext>
            </a:extLst>
          </p:cNvPr>
          <p:cNvSpPr txBox="1"/>
          <p:nvPr/>
        </p:nvSpPr>
        <p:spPr>
          <a:xfrm>
            <a:off x="4292298" y="1852096"/>
            <a:ext cx="54864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3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V1(A, B) :- R(A, B),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&lt;= 3</a:t>
            </a:r>
          </a:p>
          <a:p>
            <a:pPr lvl="3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V2(C, D) :- S(C, D)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0248DA-AE9B-48A0-A9A2-3532A6541E65}"/>
              </a:ext>
            </a:extLst>
          </p:cNvPr>
          <p:cNvSpPr txBox="1"/>
          <p:nvPr/>
        </p:nvSpPr>
        <p:spPr>
          <a:xfrm>
            <a:off x="4292298" y="1421438"/>
            <a:ext cx="5486400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Conjunctive view queries: Data with citations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9E0E2D11-0369-40E0-B7E2-1C46D0D2A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593567"/>
              </p:ext>
            </p:extLst>
          </p:nvPr>
        </p:nvGraphicFramePr>
        <p:xfrm>
          <a:off x="3565559" y="2974083"/>
          <a:ext cx="3109561" cy="1584960"/>
        </p:xfrm>
        <a:graphic>
          <a:graphicData uri="http://schemas.openxmlformats.org/drawingml/2006/table">
            <a:tbl>
              <a:tblPr firstRow="1" lastCol="1" bandRow="1">
                <a:tableStyleId>{93296810-A885-4BE3-A3E7-6D5BEEA58F35}</a:tableStyleId>
              </a:tblPr>
              <a:tblGrid>
                <a:gridCol w="435244">
                  <a:extLst>
                    <a:ext uri="{9D8B030D-6E8A-4147-A177-3AD203B41FA5}">
                      <a16:colId xmlns:a16="http://schemas.microsoft.com/office/drawing/2014/main" val="225365022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74786367"/>
                    </a:ext>
                  </a:extLst>
                </a:gridCol>
                <a:gridCol w="2166317">
                  <a:extLst>
                    <a:ext uri="{9D8B030D-6E8A-4147-A177-3AD203B41FA5}">
                      <a16:colId xmlns:a16="http://schemas.microsoft.com/office/drawing/2014/main" val="1142374290"/>
                    </a:ext>
                  </a:extLst>
                </a:gridCol>
              </a:tblGrid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6095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[{Person:[‘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Lee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’]}]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4789"/>
                  </a:ext>
                </a:extLst>
              </a:tr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[{Person:[‘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Liu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’]}]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1045"/>
                  </a:ext>
                </a:extLst>
              </a:tr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[{Person:[‘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Bob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’]}]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23290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86B976A4-E42D-4A8B-A132-81575D83C455}"/>
              </a:ext>
            </a:extLst>
          </p:cNvPr>
          <p:cNvSpPr txBox="1"/>
          <p:nvPr/>
        </p:nvSpPr>
        <p:spPr>
          <a:xfrm>
            <a:off x="4699302" y="2528975"/>
            <a:ext cx="103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V1(D)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ECC0C01A-070D-4657-92D5-7E5FAC708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44359"/>
              </p:ext>
            </p:extLst>
          </p:nvPr>
        </p:nvGraphicFramePr>
        <p:xfrm>
          <a:off x="7035498" y="2974083"/>
          <a:ext cx="3215942" cy="1188720"/>
        </p:xfrm>
        <a:graphic>
          <a:graphicData uri="http://schemas.openxmlformats.org/drawingml/2006/table">
            <a:tbl>
              <a:tblPr firstRow="1" lastCol="1" bandRow="1">
                <a:tableStyleId>{93296810-A885-4BE3-A3E7-6D5BEEA58F35}</a:tableStyleId>
              </a:tblPr>
              <a:tblGrid>
                <a:gridCol w="492139">
                  <a:extLst>
                    <a:ext uri="{9D8B030D-6E8A-4147-A177-3AD203B41FA5}">
                      <a16:colId xmlns:a16="http://schemas.microsoft.com/office/drawing/2014/main" val="2253650224"/>
                    </a:ext>
                  </a:extLst>
                </a:gridCol>
                <a:gridCol w="506513">
                  <a:extLst>
                    <a:ext uri="{9D8B030D-6E8A-4147-A177-3AD203B41FA5}">
                      <a16:colId xmlns:a16="http://schemas.microsoft.com/office/drawing/2014/main" val="74786367"/>
                    </a:ext>
                  </a:extLst>
                </a:gridCol>
                <a:gridCol w="2217290">
                  <a:extLst>
                    <a:ext uri="{9D8B030D-6E8A-4147-A177-3AD203B41FA5}">
                      <a16:colId xmlns:a16="http://schemas.microsoft.com/office/drawing/2014/main" val="2193796443"/>
                    </a:ext>
                  </a:extLst>
                </a:gridCol>
              </a:tblGrid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6095"/>
                  </a:ext>
                </a:extLst>
              </a:tr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[{Person:[‘</a:t>
                      </a:r>
                      <a:r>
                        <a:rPr lang="en-US" sz="2000" b="1" dirty="0">
                          <a:solidFill>
                            <a:srgbClr val="EEC7C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’]}]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4789"/>
                  </a:ext>
                </a:extLst>
              </a:tr>
              <a:tr h="235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[{Person:[‘</a:t>
                      </a:r>
                      <a:r>
                        <a:rPr lang="en-US" sz="2000" b="1" dirty="0">
                          <a:solidFill>
                            <a:srgbClr val="EEC7C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’]}]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1045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A9ED89DA-CC04-4F72-ADCD-4B769023085A}"/>
              </a:ext>
            </a:extLst>
          </p:cNvPr>
          <p:cNvSpPr txBox="1"/>
          <p:nvPr/>
        </p:nvSpPr>
        <p:spPr>
          <a:xfrm>
            <a:off x="7374844" y="2498393"/>
            <a:ext cx="1030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V2(D)</a:t>
            </a:r>
          </a:p>
        </p:txBody>
      </p:sp>
    </p:spTree>
    <p:extLst>
      <p:ext uri="{BB962C8B-B14F-4D97-AF65-F5344CB8AC3E}">
        <p14:creationId xmlns:p14="http://schemas.microsoft.com/office/powerpoint/2010/main" val="109163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0C72E71-8CA3-404C-82C7-1299E7F3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4" y="191686"/>
            <a:ext cx="10018713" cy="130770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our prior work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6B51F-579F-490B-9A0D-438C1967DE0D}"/>
              </a:ext>
            </a:extLst>
          </p:cNvPr>
          <p:cNvSpPr/>
          <p:nvPr/>
        </p:nvSpPr>
        <p:spPr>
          <a:xfrm>
            <a:off x="1058934" y="2105878"/>
            <a:ext cx="10255045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generate 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fine-grained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conjunctive query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663AD9-BC75-4688-AF86-423AFA66B17F}"/>
              </a:ext>
            </a:extLst>
          </p:cNvPr>
          <p:cNvSpPr/>
          <p:nvPr/>
        </p:nvSpPr>
        <p:spPr>
          <a:xfrm>
            <a:off x="1058934" y="1499392"/>
            <a:ext cx="1064506" cy="606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FA95D9-7421-4572-AF83-F728EB9FE3FF}"/>
              </a:ext>
            </a:extLst>
          </p:cNvPr>
          <p:cNvSpPr/>
          <p:nvPr/>
        </p:nvSpPr>
        <p:spPr>
          <a:xfrm>
            <a:off x="1058933" y="3978148"/>
            <a:ext cx="10255045" cy="159969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modifications of traditional query rewriting using views techniques to determine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 views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fine-grain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8F906D-DD76-47D1-9683-DB204CAFCFCE}"/>
              </a:ext>
            </a:extLst>
          </p:cNvPr>
          <p:cNvSpPr/>
          <p:nvPr/>
        </p:nvSpPr>
        <p:spPr>
          <a:xfrm>
            <a:off x="1058934" y="3371662"/>
            <a:ext cx="5463786" cy="606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– Rewriting-based model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0D7F2-619E-44B0-8049-5284674D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E78DC6-24C1-0042-9850-480BD03C5543}"/>
              </a:ext>
            </a:extLst>
          </p:cNvPr>
          <p:cNvSpPr txBox="1">
            <a:spLocks/>
          </p:cNvSpPr>
          <p:nvPr/>
        </p:nvSpPr>
        <p:spPr>
          <a:xfrm>
            <a:off x="1622018" y="441602"/>
            <a:ext cx="9843560" cy="145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go beyond conjunctive queries and views to handle more complicated cases, e.g.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aggregate queries and views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B7172-11A3-4C6D-9B5F-1BE3CDC2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16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het.io/media/hetnet-visualization.png">
            <a:extLst>
              <a:ext uri="{FF2B5EF4-FFF2-40B4-BE49-F238E27FC236}">
                <a16:creationId xmlns:a16="http://schemas.microsoft.com/office/drawing/2014/main" id="{3765904A-6860-47FD-8ACB-A08D06297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75" y="2930039"/>
            <a:ext cx="392811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542F8B-8E9D-4F67-A586-C469AAD511CE}"/>
              </a:ext>
            </a:extLst>
          </p:cNvPr>
          <p:cNvSpPr/>
          <p:nvPr/>
        </p:nvSpPr>
        <p:spPr>
          <a:xfrm>
            <a:off x="1056198" y="2104413"/>
            <a:ext cx="483978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Hetionet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[Himmelstein,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Elife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2017]: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connection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curated objects</a:t>
            </a:r>
            <a:endParaRPr lang="en-US" sz="1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A05AAE-ABBA-42D4-89F7-C767E04C9BF8}"/>
              </a:ext>
            </a:extLst>
          </p:cNvPr>
          <p:cNvSpPr/>
          <p:nvPr/>
        </p:nvSpPr>
        <p:spPr>
          <a:xfrm>
            <a:off x="6296017" y="2104413"/>
            <a:ext cx="484978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GENCODE [Frankish, 2018]: 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Genes, Transcripts and Exons </a:t>
            </a:r>
            <a:endParaRPr lang="en-US" sz="1600" b="1" dirty="0"/>
          </a:p>
        </p:txBody>
      </p:sp>
      <p:pic>
        <p:nvPicPr>
          <p:cNvPr id="9" name="Picture 8" descr="Cover">
            <a:extLst>
              <a:ext uri="{FF2B5EF4-FFF2-40B4-BE49-F238E27FC236}">
                <a16:creationId xmlns:a16="http://schemas.microsoft.com/office/drawing/2014/main" id="{5FBBCBB2-BD10-4A1C-A101-951B6B584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17" y="2931995"/>
            <a:ext cx="4062570" cy="358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43DBD8-E8F1-4D46-B40B-B5461939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BC78BCB-F0D9-4424-B318-B3232CC9D268}"/>
              </a:ext>
            </a:extLst>
          </p:cNvPr>
          <p:cNvSpPr txBox="1">
            <a:spLocks/>
          </p:cNvSpPr>
          <p:nvPr/>
        </p:nvSpPr>
        <p:spPr>
          <a:xfrm>
            <a:off x="1622018" y="441602"/>
            <a:ext cx="9843560" cy="145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go beyond conjunctive queries and views to handle more complicated cases, e.g.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aggregate queries and views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A64AADFE-1D51-4C5C-8368-C0DD2EB7D3F0}"/>
              </a:ext>
            </a:extLst>
          </p:cNvPr>
          <p:cNvSpPr/>
          <p:nvPr/>
        </p:nvSpPr>
        <p:spPr>
          <a:xfrm>
            <a:off x="6295305" y="2930039"/>
            <a:ext cx="4932139" cy="12203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h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definitions </a:t>
            </a:r>
          </a:p>
          <a:p>
            <a:pPr lvl="0"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(Conjunctive queries + aggregate queries)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E1B3D4-E788-4D59-8032-ABC39E7BEE06}"/>
              </a:ext>
            </a:extLst>
          </p:cNvPr>
          <p:cNvSpPr txBox="1"/>
          <p:nvPr/>
        </p:nvSpPr>
        <p:spPr>
          <a:xfrm>
            <a:off x="1489361" y="2930039"/>
            <a:ext cx="3844639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(Conjunctive queries + aggregate queries)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18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1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40.5|38.3|26.7|23.7|26.5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3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enn">
  <a:themeElements>
    <a:clrScheme name="Penn">
      <a:dk1>
        <a:srgbClr val="0B4183"/>
      </a:dk1>
      <a:lt1>
        <a:sysClr val="window" lastClr="FFFFFF"/>
      </a:lt1>
      <a:dk2>
        <a:srgbClr val="212121"/>
      </a:dk2>
      <a:lt2>
        <a:srgbClr val="CDD0D1"/>
      </a:lt2>
      <a:accent1>
        <a:srgbClr val="A93023"/>
      </a:accent1>
      <a:accent2>
        <a:srgbClr val="7F7F7F"/>
      </a:accent2>
      <a:accent3>
        <a:srgbClr val="1186C3"/>
      </a:accent3>
      <a:accent4>
        <a:srgbClr val="702017"/>
      </a:accent4>
      <a:accent5>
        <a:srgbClr val="B4D3F8"/>
      </a:accent5>
      <a:accent6>
        <a:srgbClr val="1186C3"/>
      </a:accent6>
      <a:hlink>
        <a:srgbClr val="3085ED"/>
      </a:hlink>
      <a:folHlink>
        <a:srgbClr val="0070C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 Slide" id="{CC6C32D8-83A7-AF4D-851D-58C8789AF24E}" vid="{928FE861-DCE6-C04C-980B-403219108B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13092</TotalTime>
  <Words>2627</Words>
  <Application>Microsoft Office PowerPoint</Application>
  <PresentationFormat>Widescreen</PresentationFormat>
  <Paragraphs>552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Constantia</vt:lpstr>
      <vt:lpstr>Corbel</vt:lpstr>
      <vt:lpstr>Franklin Gothic Demi</vt:lpstr>
      <vt:lpstr>Times New Roman</vt:lpstr>
      <vt:lpstr>Wingdings</vt:lpstr>
      <vt:lpstr>1_Penn</vt:lpstr>
      <vt:lpstr>ProvCite: Provenance-based Data Citation</vt:lpstr>
      <vt:lpstr>Why Data citation?</vt:lpstr>
      <vt:lpstr>Large communities involved</vt:lpstr>
      <vt:lpstr>Outline</vt:lpstr>
      <vt:lpstr>Prior work: Rewriting-based Model</vt:lpstr>
      <vt:lpstr>Prior work: Rewriting-based Model</vt:lpstr>
      <vt:lpstr>Summary of our prior work</vt:lpstr>
      <vt:lpstr>PowerPoint Presentation</vt:lpstr>
      <vt:lpstr>PowerPoint Presentation</vt:lpstr>
      <vt:lpstr>The goal of our current work</vt:lpstr>
      <vt:lpstr>Contributions</vt:lpstr>
      <vt:lpstr>Running example - GENCODE</vt:lpstr>
      <vt:lpstr>Outline</vt:lpstr>
      <vt:lpstr>Outline</vt:lpstr>
      <vt:lpstr>Running example – queries and views</vt:lpstr>
      <vt:lpstr>Running example – queries and views</vt:lpstr>
      <vt:lpstr>Outline</vt:lpstr>
      <vt:lpstr>Running example – queries and views</vt:lpstr>
      <vt:lpstr>Running example – queries and views</vt:lpstr>
      <vt:lpstr>Running example – queries and views</vt:lpstr>
      <vt:lpstr>Running example – queries and views</vt:lpstr>
      <vt:lpstr>Provenance-based model (PBM)</vt:lpstr>
      <vt:lpstr>Outline</vt:lpstr>
      <vt:lpstr>Architecture</vt:lpstr>
      <vt:lpstr>Optimizations 1</vt:lpstr>
      <vt:lpstr>Effectiveness of Optimizations 1</vt:lpstr>
      <vt:lpstr>Optimizations 2</vt:lpstr>
      <vt:lpstr>Effectiveness of Optimizations 2</vt:lpstr>
      <vt:lpstr>Summary</vt:lpstr>
      <vt:lpstr>PowerPoint Presentation</vt:lpstr>
      <vt:lpstr>References</vt:lpstr>
      <vt:lpstr>References – cont.</vt:lpstr>
      <vt:lpstr>Effectiveness of Optimizations 1</vt:lpstr>
      <vt:lpstr>Effectiveness of Optimizations 1</vt:lpstr>
      <vt:lpstr>Effectiveness of Optimizations 1</vt:lpstr>
      <vt:lpstr>Running example – queries and views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ProvCite: Provenancebased Data Citation</dc:title>
  <dc:creator>yinjun wu</dc:creator>
  <cp:lastModifiedBy>yinjun wu</cp:lastModifiedBy>
  <cp:revision>1997</cp:revision>
  <cp:lastPrinted>2019-05-30T13:21:47Z</cp:lastPrinted>
  <dcterms:created xsi:type="dcterms:W3CDTF">2018-11-07T15:45:42Z</dcterms:created>
  <dcterms:modified xsi:type="dcterms:W3CDTF">2019-08-30T00:05:53Z</dcterms:modified>
</cp:coreProperties>
</file>