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317" r:id="rId3"/>
    <p:sldId id="318" r:id="rId4"/>
    <p:sldId id="309" r:id="rId5"/>
    <p:sldId id="310" r:id="rId6"/>
    <p:sldId id="319" r:id="rId7"/>
    <p:sldId id="320" r:id="rId8"/>
    <p:sldId id="322" r:id="rId9"/>
    <p:sldId id="323" r:id="rId10"/>
    <p:sldId id="311" r:id="rId11"/>
    <p:sldId id="313" r:id="rId12"/>
    <p:sldId id="314" r:id="rId13"/>
    <p:sldId id="321" r:id="rId14"/>
    <p:sldId id="31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86323" autoAdjust="0"/>
  </p:normalViewPr>
  <p:slideViewPr>
    <p:cSldViewPr>
      <p:cViewPr>
        <p:scale>
          <a:sx n="70" d="100"/>
          <a:sy n="70" d="100"/>
        </p:scale>
        <p:origin x="-115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Functional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comprehensions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expr</a:t>
            </a:r>
            <a:r>
              <a:rPr lang="en-US" dirty="0" smtClean="0"/>
              <a:t> </a:t>
            </a:r>
            <a:r>
              <a:rPr lang="en-US" b="1" dirty="0" smtClean="0"/>
              <a:t>for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b="1" dirty="0" smtClean="0"/>
              <a:t>in</a:t>
            </a:r>
            <a:r>
              <a:rPr lang="en-US" dirty="0" smtClean="0"/>
              <a:t> list </a:t>
            </a:r>
            <a:r>
              <a:rPr lang="en-US" b="1" dirty="0" smtClean="0"/>
              <a:t>if </a:t>
            </a:r>
            <a:r>
              <a:rPr lang="en-US" dirty="0" err="1" smtClean="0"/>
              <a:t>expr</a:t>
            </a:r>
            <a:r>
              <a:rPr lang="en-US" dirty="0" smtClean="0"/>
              <a:t>]</a:t>
            </a:r>
          </a:p>
          <a:p>
            <a:r>
              <a:rPr lang="en-US" dirty="0" smtClean="0"/>
              <a:t>Basically a cool way of combining the map and filter functions</a:t>
            </a:r>
          </a:p>
          <a:p>
            <a:r>
              <a:rPr lang="en-US" dirty="0" smtClean="0"/>
              <a:t>[x*2 for x in a if x&lt;2]</a:t>
            </a:r>
          </a:p>
          <a:p>
            <a:r>
              <a:rPr lang="en-US" dirty="0" smtClean="0"/>
              <a:t>These, thankfully, do not work by side effect</a:t>
            </a:r>
          </a:p>
          <a:p>
            <a:pPr marL="0" indent="0">
              <a:buNone/>
            </a:pPr>
            <a:r>
              <a:rPr lang="en-US" dirty="0" err="1" smtClean="0"/>
              <a:t>Lst</a:t>
            </a:r>
            <a:r>
              <a:rPr lang="en-US" dirty="0" smtClean="0"/>
              <a:t> = [x*2 for x in a if x &lt; 2]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d = {'</a:t>
            </a:r>
            <a:r>
              <a:rPr lang="en-US" dirty="0" err="1"/>
              <a:t>fred</a:t>
            </a:r>
            <a:r>
              <a:rPr lang="en-US" dirty="0"/>
              <a:t>' : 1, '</a:t>
            </a:r>
            <a:r>
              <a:rPr lang="en-US" dirty="0" err="1"/>
              <a:t>arv</a:t>
            </a:r>
            <a:r>
              <a:rPr lang="en-US" dirty="0"/>
              <a:t>': 5,  'li': 7, '</a:t>
            </a:r>
            <a:r>
              <a:rPr lang="en-US" dirty="0" err="1"/>
              <a:t>aash</a:t>
            </a:r>
            <a:r>
              <a:rPr lang="en-US" dirty="0"/>
              <a:t>': 4, 'bye': 5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500" dirty="0" smtClean="0">
                <a:solidFill>
                  <a:srgbClr val="000000"/>
                </a:solidFill>
                <a:latin typeface="Courier New"/>
              </a:rPr>
              <a:t>reduce</a:t>
            </a:r>
            <a:r>
              <a:rPr lang="en-US" sz="1500" b="1" dirty="0" smtClean="0">
                <a:solidFill>
                  <a:srgbClr val="000080"/>
                </a:solidFill>
                <a:latin typeface="Courier New"/>
              </a:rPr>
              <a:t>(</a:t>
            </a:r>
            <a:r>
              <a:rPr lang="en-US" sz="1500" b="1" dirty="0" smtClean="0">
                <a:solidFill>
                  <a:srgbClr val="0000FF"/>
                </a:solidFill>
                <a:latin typeface="Courier New"/>
              </a:rPr>
              <a:t>lambda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Courier New"/>
              </a:rPr>
              <a:t>x</a:t>
            </a:r>
            <a:r>
              <a:rPr lang="en-US" sz="1500" b="1" dirty="0" err="1">
                <a:solidFill>
                  <a:srgbClr val="000080"/>
                </a:solidFill>
                <a:latin typeface="Courier New"/>
              </a:rPr>
              <a:t>,</a:t>
            </a:r>
            <a:r>
              <a:rPr lang="en-US" sz="1500" dirty="0" err="1">
                <a:solidFill>
                  <a:srgbClr val="000000"/>
                </a:solidFill>
                <a:latin typeface="Courier New"/>
              </a:rPr>
              <a:t>y</a:t>
            </a:r>
            <a:r>
              <a:rPr lang="en-US" sz="1500" b="1" dirty="0">
                <a:solidFill>
                  <a:srgbClr val="000080"/>
                </a:solidFill>
                <a:latin typeface="Courier New"/>
              </a:rPr>
              <a:t>:</a:t>
            </a:r>
            <a:r>
              <a:rPr lang="en-US" sz="15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500" b="1" dirty="0">
                <a:solidFill>
                  <a:srgbClr val="000080"/>
                </a:solidFill>
                <a:latin typeface="Courier New"/>
              </a:rPr>
              <a:t>(</a:t>
            </a:r>
            <a:r>
              <a:rPr lang="en-US" sz="1500" dirty="0" err="1">
                <a:solidFill>
                  <a:srgbClr val="000000"/>
                </a:solidFill>
                <a:latin typeface="Courier New"/>
              </a:rPr>
              <a:t>x</a:t>
            </a:r>
            <a:r>
              <a:rPr lang="en-US" sz="1500" b="1" dirty="0" err="1">
                <a:solidFill>
                  <a:srgbClr val="000080"/>
                </a:solidFill>
                <a:latin typeface="Courier New"/>
              </a:rPr>
              <a:t>+</a:t>
            </a:r>
            <a:r>
              <a:rPr lang="en-US" sz="1500" dirty="0" err="1">
                <a:solidFill>
                  <a:srgbClr val="000000"/>
                </a:solidFill>
                <a:latin typeface="Courier New"/>
              </a:rPr>
              <a:t>y</a:t>
            </a:r>
            <a:r>
              <a:rPr lang="en-US" sz="1500" b="1" dirty="0">
                <a:solidFill>
                  <a:srgbClr val="000080"/>
                </a:solidFill>
                <a:latin typeface="Courier New"/>
              </a:rPr>
              <a:t>)/</a:t>
            </a:r>
            <a:r>
              <a:rPr lang="en-US" sz="1500" dirty="0">
                <a:solidFill>
                  <a:srgbClr val="FF0000"/>
                </a:solidFill>
                <a:latin typeface="Courier New"/>
              </a:rPr>
              <a:t>2</a:t>
            </a:r>
            <a:r>
              <a:rPr lang="en-US" sz="1500" b="1" dirty="0">
                <a:solidFill>
                  <a:srgbClr val="000080"/>
                </a:solidFill>
                <a:latin typeface="Courier New"/>
              </a:rPr>
              <a:t>,</a:t>
            </a:r>
            <a:r>
              <a:rPr lang="en-US" sz="15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500" b="1" dirty="0">
                <a:solidFill>
                  <a:srgbClr val="000080"/>
                </a:solidFill>
                <a:latin typeface="Courier New"/>
              </a:rPr>
              <a:t>[</a:t>
            </a:r>
            <a:r>
              <a:rPr lang="en-US" sz="1500" dirty="0">
                <a:solidFill>
                  <a:srgbClr val="000000"/>
                </a:solidFill>
                <a:latin typeface="Courier New"/>
              </a:rPr>
              <a:t>d</a:t>
            </a:r>
            <a:r>
              <a:rPr lang="en-US" sz="1500" b="1" dirty="0">
                <a:solidFill>
                  <a:srgbClr val="000080"/>
                </a:solidFill>
                <a:latin typeface="Courier New"/>
              </a:rPr>
              <a:t>[</a:t>
            </a:r>
            <a:r>
              <a:rPr lang="en-US" sz="1500" dirty="0">
                <a:solidFill>
                  <a:srgbClr val="000000"/>
                </a:solidFill>
                <a:latin typeface="Courier New"/>
              </a:rPr>
              <a:t>x</a:t>
            </a:r>
            <a:r>
              <a:rPr lang="en-US" sz="1500" b="1" dirty="0">
                <a:solidFill>
                  <a:srgbClr val="000080"/>
                </a:solidFill>
                <a:latin typeface="Courier New"/>
              </a:rPr>
              <a:t>]/</a:t>
            </a:r>
            <a:r>
              <a:rPr lang="en-US" sz="1500" dirty="0">
                <a:solidFill>
                  <a:srgbClr val="FF0000"/>
                </a:solidFill>
                <a:latin typeface="Courier New"/>
              </a:rPr>
              <a:t>2</a:t>
            </a:r>
            <a:r>
              <a:rPr lang="en-US" sz="15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500" b="1" dirty="0">
                <a:solidFill>
                  <a:srgbClr val="0000FF"/>
                </a:solidFill>
                <a:latin typeface="Courier New"/>
              </a:rPr>
              <a:t>for</a:t>
            </a:r>
            <a:r>
              <a:rPr lang="en-US" sz="1500" dirty="0">
                <a:solidFill>
                  <a:srgbClr val="000000"/>
                </a:solidFill>
                <a:latin typeface="Courier New"/>
              </a:rPr>
              <a:t> x </a:t>
            </a:r>
            <a:r>
              <a:rPr lang="en-US" sz="1500" b="1" dirty="0">
                <a:solidFill>
                  <a:srgbClr val="0000FF"/>
                </a:solidFill>
                <a:latin typeface="Courier New"/>
              </a:rPr>
              <a:t>in</a:t>
            </a:r>
            <a:r>
              <a:rPr lang="en-US" sz="15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Courier New"/>
              </a:rPr>
              <a:t>d</a:t>
            </a:r>
            <a:r>
              <a:rPr lang="en-US" sz="1500" b="1" dirty="0" err="1">
                <a:solidFill>
                  <a:srgbClr val="000080"/>
                </a:solidFill>
                <a:latin typeface="Courier New"/>
              </a:rPr>
              <a:t>.</a:t>
            </a:r>
            <a:r>
              <a:rPr lang="en-US" sz="1500" dirty="0" err="1">
                <a:solidFill>
                  <a:srgbClr val="000000"/>
                </a:solidFill>
                <a:latin typeface="Courier New"/>
              </a:rPr>
              <a:t>keys</a:t>
            </a:r>
            <a:r>
              <a:rPr lang="en-US" sz="1500" b="1" dirty="0">
                <a:solidFill>
                  <a:srgbClr val="000080"/>
                </a:solidFill>
                <a:latin typeface="Courier New"/>
              </a:rPr>
              <a:t>()</a:t>
            </a:r>
            <a:r>
              <a:rPr lang="en-US" sz="15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500" b="1" dirty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500" dirty="0" err="1">
                <a:solidFill>
                  <a:srgbClr val="000000"/>
                </a:solidFill>
                <a:latin typeface="Courier New"/>
              </a:rPr>
              <a:t>len</a:t>
            </a:r>
            <a:r>
              <a:rPr lang="en-US" sz="1500" b="1" dirty="0">
                <a:solidFill>
                  <a:srgbClr val="000080"/>
                </a:solidFill>
                <a:latin typeface="Courier New"/>
              </a:rPr>
              <a:t>(</a:t>
            </a:r>
            <a:r>
              <a:rPr lang="en-US" sz="1500" dirty="0">
                <a:solidFill>
                  <a:srgbClr val="000000"/>
                </a:solidFill>
                <a:latin typeface="Courier New"/>
              </a:rPr>
              <a:t>x</a:t>
            </a:r>
            <a:r>
              <a:rPr lang="en-US" sz="1500" b="1" dirty="0">
                <a:solidFill>
                  <a:srgbClr val="000080"/>
                </a:solidFill>
                <a:latin typeface="Courier New"/>
              </a:rPr>
              <a:t>)%</a:t>
            </a:r>
            <a:r>
              <a:rPr lang="en-US" sz="1500" dirty="0">
                <a:solidFill>
                  <a:srgbClr val="FF0000"/>
                </a:solidFill>
                <a:latin typeface="Courier New"/>
              </a:rPr>
              <a:t>2</a:t>
            </a:r>
            <a:r>
              <a:rPr lang="en-US" sz="15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500" b="1" dirty="0">
                <a:solidFill>
                  <a:srgbClr val="000080"/>
                </a:solidFill>
                <a:latin typeface="Courier New"/>
              </a:rPr>
              <a:t>==</a:t>
            </a:r>
            <a:r>
              <a:rPr lang="en-US" sz="15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500" dirty="0">
                <a:solidFill>
                  <a:srgbClr val="FF0000"/>
                </a:solidFill>
                <a:latin typeface="Courier New"/>
              </a:rPr>
              <a:t>0</a:t>
            </a:r>
            <a:r>
              <a:rPr lang="en-US" sz="1500" b="1" dirty="0">
                <a:solidFill>
                  <a:srgbClr val="000080"/>
                </a:solidFill>
                <a:latin typeface="Courier New"/>
              </a:rPr>
              <a:t>])</a:t>
            </a:r>
            <a:endParaRPr lang="en-US" sz="1500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1494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Sieve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Functional programming lends itself to recursion really easily</a:t>
            </a:r>
          </a:p>
          <a:p>
            <a:r>
              <a:rPr lang="en-US" dirty="0" err="1" smtClean="0"/>
              <a:t>Erasthothenes</a:t>
            </a:r>
            <a:r>
              <a:rPr lang="en-US" dirty="0" smtClean="0"/>
              <a:t> algorithm for getting rid of composite numbers in a list of increasing numbers beginning with the number 2</a:t>
            </a:r>
          </a:p>
          <a:p>
            <a:r>
              <a:rPr lang="en-US" dirty="0" smtClean="0"/>
              <a:t>An ancient algorithm for finding prime numbers</a:t>
            </a:r>
          </a:p>
          <a:p>
            <a:r>
              <a:rPr lang="en-US" dirty="0" smtClean="0"/>
              <a:t>From any list of increasing numbers remove the multiples of any number in the list </a:t>
            </a:r>
          </a:p>
          <a:p>
            <a:r>
              <a:rPr lang="en-US" dirty="0" smtClean="0"/>
              <a:t>Easy for list of size 1</a:t>
            </a:r>
          </a:p>
          <a:p>
            <a:r>
              <a:rPr lang="en-US" dirty="0" smtClean="0"/>
              <a:t>Can I do this recursively???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723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3 argument version of the reduce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already seem reduce(function, list)</a:t>
            </a:r>
          </a:p>
          <a:p>
            <a:r>
              <a:rPr lang="en-US" dirty="0" smtClean="0"/>
              <a:t>There is a 3 argument variant which is </a:t>
            </a:r>
          </a:p>
          <a:p>
            <a:pPr lvl="1"/>
            <a:r>
              <a:rPr lang="en-US" dirty="0" smtClean="0"/>
              <a:t>Reduce(function, list, identity element/first element for the process</a:t>
            </a:r>
            <a:endParaRPr lang="en-US" dirty="0"/>
          </a:p>
          <a:p>
            <a:r>
              <a:rPr lang="en-US" dirty="0" smtClean="0"/>
              <a:t>Sorting examples </a:t>
            </a:r>
          </a:p>
          <a:p>
            <a:r>
              <a:rPr lang="en-US" dirty="0" smtClean="0"/>
              <a:t>Define insertion of an element into a sorted list </a:t>
            </a:r>
          </a:p>
          <a:p>
            <a:r>
              <a:rPr lang="en-US" dirty="0" smtClean="0"/>
              <a:t>Now use a reduce operation</a:t>
            </a:r>
          </a:p>
        </p:txBody>
      </p:sp>
    </p:spTree>
    <p:extLst>
      <p:ext uri="{BB962C8B-B14F-4D97-AF65-F5344CB8AC3E}">
        <p14:creationId xmlns:p14="http://schemas.microsoft.com/office/powerpoint/2010/main" val="198120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</a:t>
            </a:r>
            <a:r>
              <a:rPr lang="en-US" dirty="0" smtClean="0"/>
              <a:t>comprehension = badass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 smtClean="0"/>
          </a:p>
          <a:p>
            <a:r>
              <a:rPr lang="en-US" dirty="0" smtClean="0"/>
              <a:t>Quicksort.py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84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super useful reductions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Reduce(lambda </a:t>
            </a:r>
            <a:r>
              <a:rPr lang="en-US" dirty="0" err="1" smtClean="0"/>
              <a:t>x,y</a:t>
            </a:r>
            <a:r>
              <a:rPr lang="en-US" dirty="0" smtClean="0"/>
              <a:t> : </a:t>
            </a:r>
            <a:r>
              <a:rPr lang="en-US" dirty="0" err="1" smtClean="0"/>
              <a:t>x+y</a:t>
            </a:r>
            <a:r>
              <a:rPr lang="en-US" dirty="0" smtClean="0"/>
              <a:t> ,a)</a:t>
            </a:r>
          </a:p>
          <a:p>
            <a:pPr lvl="1"/>
            <a:r>
              <a:rPr lang="en-US" dirty="0" smtClean="0"/>
              <a:t>Sigma/summation</a:t>
            </a:r>
          </a:p>
          <a:p>
            <a:r>
              <a:rPr lang="en-US" dirty="0" smtClean="0"/>
              <a:t>Reduce(lambda </a:t>
            </a:r>
            <a:r>
              <a:rPr lang="en-US" dirty="0" err="1" smtClean="0"/>
              <a:t>x,y</a:t>
            </a:r>
            <a:r>
              <a:rPr lang="en-US" dirty="0" smtClean="0"/>
              <a:t>: x*y , a, 1)</a:t>
            </a:r>
          </a:p>
          <a:p>
            <a:pPr lvl="1"/>
            <a:r>
              <a:rPr lang="en-US" dirty="0" smtClean="0"/>
              <a:t>product</a:t>
            </a:r>
          </a:p>
          <a:p>
            <a:r>
              <a:rPr lang="en-US" dirty="0" smtClean="0"/>
              <a:t>Reduce(lambda </a:t>
            </a:r>
            <a:r>
              <a:rPr lang="en-US" dirty="0" err="1" smtClean="0"/>
              <a:t>x,y</a:t>
            </a:r>
            <a:r>
              <a:rPr lang="en-US" dirty="0" smtClean="0"/>
              <a:t>: x + 1, a, 0)</a:t>
            </a:r>
          </a:p>
          <a:p>
            <a:pPr lvl="1"/>
            <a:r>
              <a:rPr lang="en-US" dirty="0" err="1" smtClean="0"/>
              <a:t>Num</a:t>
            </a:r>
            <a:r>
              <a:rPr lang="en-US" dirty="0" smtClean="0"/>
              <a:t> elements</a:t>
            </a:r>
          </a:p>
          <a:p>
            <a:r>
              <a:rPr lang="en-US" dirty="0" smtClean="0"/>
              <a:t>Reduce(lambda </a:t>
            </a:r>
            <a:r>
              <a:rPr lang="en-US" dirty="0" err="1" smtClean="0"/>
              <a:t>x,y</a:t>
            </a:r>
            <a:r>
              <a:rPr lang="en-US" dirty="0" smtClean="0"/>
              <a:t>: [y] + x, a, [])</a:t>
            </a:r>
          </a:p>
          <a:p>
            <a:pPr lvl="1"/>
            <a:r>
              <a:rPr lang="en-US" dirty="0" smtClean="0"/>
              <a:t>reverse</a:t>
            </a:r>
          </a:p>
          <a:p>
            <a:r>
              <a:rPr lang="en-US" dirty="0" smtClean="0"/>
              <a:t>the usage of reductions when dealing with lists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89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function?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(x) = </a:t>
            </a:r>
            <a:r>
              <a:rPr lang="en-US" dirty="0" smtClean="0"/>
              <a:t>2x</a:t>
            </a:r>
          </a:p>
          <a:p>
            <a:r>
              <a:rPr lang="en-US" dirty="0" smtClean="0"/>
              <a:t>Very crudely put function turns inputs into outputs </a:t>
            </a:r>
            <a:endParaRPr lang="en-US" dirty="0" smtClean="0"/>
          </a:p>
          <a:p>
            <a:r>
              <a:rPr lang="en-US" dirty="0" smtClean="0"/>
              <a:t>Can </a:t>
            </a:r>
            <a:r>
              <a:rPr lang="en-US" dirty="0" smtClean="0"/>
              <a:t>I pass a function as an argument to another function</a:t>
            </a:r>
          </a:p>
          <a:p>
            <a:pPr lvl="1"/>
            <a:r>
              <a:rPr lang="en-US" dirty="0" smtClean="0"/>
              <a:t>YES!</a:t>
            </a:r>
          </a:p>
          <a:p>
            <a:r>
              <a:rPr lang="en-US" dirty="0" smtClean="0"/>
              <a:t>The first time you see this, it looks crazy</a:t>
            </a:r>
          </a:p>
          <a:p>
            <a:r>
              <a:rPr lang="en-US" dirty="0" smtClean="0"/>
              <a:t>Just start thinking of a function as a machine that turns something into something else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29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 functional programming actually used?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YES </a:t>
            </a:r>
            <a:r>
              <a:rPr lang="en-US" dirty="0" err="1" smtClean="0"/>
              <a:t>YES</a:t>
            </a:r>
            <a:r>
              <a:rPr lang="en-US" dirty="0" smtClean="0"/>
              <a:t> </a:t>
            </a:r>
            <a:r>
              <a:rPr lang="en-US" dirty="0" err="1" smtClean="0"/>
              <a:t>YES</a:t>
            </a:r>
            <a:endParaRPr lang="en-US" dirty="0" smtClean="0"/>
          </a:p>
          <a:p>
            <a:r>
              <a:rPr lang="en-US" dirty="0" smtClean="0"/>
              <a:t>C# uses it like you wouldn’t believe. Even more so if you use LINQ</a:t>
            </a:r>
          </a:p>
          <a:p>
            <a:r>
              <a:rPr lang="en-US" dirty="0" err="1" smtClean="0"/>
              <a:t>Scala</a:t>
            </a:r>
            <a:r>
              <a:rPr lang="en-US" dirty="0" smtClean="0"/>
              <a:t>, being taught in 591 uses it a lot!</a:t>
            </a:r>
          </a:p>
          <a:p>
            <a:r>
              <a:rPr lang="en-US" dirty="0" smtClean="0"/>
              <a:t>It offers way more flexibility</a:t>
            </a:r>
          </a:p>
          <a:p>
            <a:r>
              <a:rPr lang="en-US" dirty="0" smtClean="0"/>
              <a:t>Do not dismiss it the way I once did</a:t>
            </a:r>
          </a:p>
        </p:txBody>
      </p:sp>
    </p:spTree>
    <p:extLst>
      <p:ext uri="{BB962C8B-B14F-4D97-AF65-F5344CB8AC3E}">
        <p14:creationId xmlns:p14="http://schemas.microsoft.com/office/powerpoint/2010/main" val="306487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Functions taking other functions as an argument are called higher order functions</a:t>
            </a:r>
          </a:p>
          <a:p>
            <a:r>
              <a:rPr lang="en-US" dirty="0" smtClean="0"/>
              <a:t>We have already seen an example of this – sort</a:t>
            </a:r>
          </a:p>
          <a:p>
            <a:pPr lvl="1"/>
            <a:r>
              <a:rPr lang="en-US" dirty="0" smtClean="0"/>
              <a:t>Check out example of complex number sorting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55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Lambda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Lambda x : x + 2</a:t>
            </a:r>
          </a:p>
          <a:p>
            <a:r>
              <a:rPr lang="en-US" dirty="0" smtClean="0"/>
              <a:t>Lambda x, y : x + 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mtClean="0"/>
              <a:t>think </a:t>
            </a:r>
            <a:r>
              <a:rPr lang="en-US" dirty="0" smtClean="0"/>
              <a:t>of lambda’s as ‘I am lazy and I do not want to write a function so let us do this instead’.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16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Map, filter and reduce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Python provides this as</a:t>
            </a:r>
          </a:p>
          <a:p>
            <a:r>
              <a:rPr lang="en-US" dirty="0"/>
              <a:t>Map – transform everything in the </a:t>
            </a:r>
            <a:r>
              <a:rPr lang="en-US" dirty="0" err="1" smtClean="0"/>
              <a:t>iterable</a:t>
            </a:r>
            <a:r>
              <a:rPr lang="en-US" dirty="0" smtClean="0"/>
              <a:t> (things you can loop through)</a:t>
            </a:r>
            <a:endParaRPr lang="en-US" dirty="0"/>
          </a:p>
          <a:p>
            <a:r>
              <a:rPr lang="en-US" dirty="0"/>
              <a:t>Filter – filter those that return the value true</a:t>
            </a:r>
          </a:p>
          <a:p>
            <a:r>
              <a:rPr lang="en-US" dirty="0"/>
              <a:t>Reduce – a two argument </a:t>
            </a:r>
            <a:r>
              <a:rPr lang="en-US" dirty="0" smtClean="0"/>
              <a:t>function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l</a:t>
            </a:r>
            <a:r>
              <a:rPr lang="en-US" dirty="0" smtClean="0"/>
              <a:t>s1 = map(lambda </a:t>
            </a:r>
            <a:r>
              <a:rPr lang="en-US" dirty="0"/>
              <a:t>x: x +2, a)</a:t>
            </a:r>
          </a:p>
          <a:p>
            <a:pPr marL="0" indent="0">
              <a:buNone/>
            </a:pPr>
            <a:r>
              <a:rPr lang="en-US" dirty="0"/>
              <a:t>l</a:t>
            </a:r>
            <a:r>
              <a:rPr lang="en-US" dirty="0" smtClean="0"/>
              <a:t>s2 = filter(lambda </a:t>
            </a:r>
            <a:r>
              <a:rPr lang="en-US" dirty="0"/>
              <a:t>x: x%2 == 0, a)</a:t>
            </a:r>
          </a:p>
          <a:p>
            <a:pPr marL="0" indent="0">
              <a:buNone/>
            </a:pPr>
            <a:r>
              <a:rPr lang="en-US" dirty="0"/>
              <a:t>l</a:t>
            </a:r>
            <a:r>
              <a:rPr lang="en-US" dirty="0" smtClean="0"/>
              <a:t>s3 = reduce(lambda </a:t>
            </a:r>
            <a:r>
              <a:rPr lang="en-US" dirty="0"/>
              <a:t>x, y : </a:t>
            </a:r>
            <a:r>
              <a:rPr lang="en-US" dirty="0" err="1"/>
              <a:t>x+y</a:t>
            </a:r>
            <a:r>
              <a:rPr lang="en-US" dirty="0"/>
              <a:t>, a 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86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filter reduce on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names = ['Kevin Lee', '</a:t>
            </a:r>
            <a:r>
              <a:rPr lang="en-US" dirty="0" err="1"/>
              <a:t>Arvind</a:t>
            </a:r>
            <a:r>
              <a:rPr lang="en-US" dirty="0"/>
              <a:t> </a:t>
            </a:r>
            <a:r>
              <a:rPr lang="en-US" dirty="0" err="1"/>
              <a:t>Bhusnurmath</a:t>
            </a:r>
            <a:r>
              <a:rPr lang="en-US" dirty="0"/>
              <a:t>', 'Di Lu', 'Ce Wang</a:t>
            </a:r>
            <a:r>
              <a:rPr lang="en-US" dirty="0" smtClean="0"/>
              <a:t>']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n1 = filter(lambda x: </a:t>
            </a:r>
            <a:r>
              <a:rPr lang="en-US" dirty="0" err="1" smtClean="0"/>
              <a:t>len</a:t>
            </a:r>
            <a:r>
              <a:rPr lang="en-US" dirty="0" smtClean="0"/>
              <a:t>(x) &gt; 8, names)</a:t>
            </a:r>
          </a:p>
          <a:p>
            <a:pPr marL="0" indent="0">
              <a:buNone/>
            </a:pPr>
            <a:r>
              <a:rPr lang="en-US" dirty="0" smtClean="0"/>
              <a:t>What is n1?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AutoNum type="alphaLcParenR"/>
            </a:pPr>
            <a:r>
              <a:rPr lang="en-US" dirty="0" smtClean="0"/>
              <a:t>[‘Kevin Lee’, ‘</a:t>
            </a:r>
            <a:r>
              <a:rPr lang="en-US" dirty="0" err="1" smtClean="0"/>
              <a:t>Arvind</a:t>
            </a:r>
            <a:r>
              <a:rPr lang="en-US" dirty="0" smtClean="0"/>
              <a:t> </a:t>
            </a:r>
            <a:r>
              <a:rPr lang="en-US" dirty="0" err="1" smtClean="0"/>
              <a:t>Bhusnurmath</a:t>
            </a:r>
            <a:r>
              <a:rPr lang="en-US" dirty="0" smtClean="0"/>
              <a:t>’]</a:t>
            </a:r>
          </a:p>
          <a:p>
            <a:pPr marL="457200" indent="-457200">
              <a:buAutoNum type="alphaLcParenR"/>
            </a:pPr>
            <a:r>
              <a:rPr lang="en-US" dirty="0" smtClean="0"/>
              <a:t>‘</a:t>
            </a:r>
            <a:r>
              <a:rPr lang="en-US" dirty="0" err="1" smtClean="0"/>
              <a:t>Arvind</a:t>
            </a:r>
            <a:r>
              <a:rPr lang="en-US" dirty="0" smtClean="0"/>
              <a:t> </a:t>
            </a:r>
            <a:r>
              <a:rPr lang="en-US" dirty="0" err="1" smtClean="0"/>
              <a:t>Bhusnurmath</a:t>
            </a:r>
            <a:r>
              <a:rPr lang="en-US" dirty="0" smtClean="0"/>
              <a:t>’</a:t>
            </a:r>
          </a:p>
          <a:p>
            <a:pPr marL="457200" indent="-457200">
              <a:buAutoNum type="alphaLcParenR"/>
            </a:pPr>
            <a:r>
              <a:rPr lang="en-US" dirty="0" smtClean="0"/>
              <a:t>[‘</a:t>
            </a:r>
            <a:r>
              <a:rPr lang="en-US" dirty="0" err="1" smtClean="0"/>
              <a:t>Arvind</a:t>
            </a:r>
            <a:r>
              <a:rPr lang="en-US" dirty="0" smtClean="0"/>
              <a:t> </a:t>
            </a:r>
            <a:r>
              <a:rPr lang="en-US" dirty="0" err="1" smtClean="0"/>
              <a:t>Bhusnurmath</a:t>
            </a:r>
            <a:r>
              <a:rPr lang="en-US" dirty="0" smtClean="0"/>
              <a:t>’]</a:t>
            </a:r>
          </a:p>
          <a:p>
            <a:pPr marL="457200" indent="-457200">
              <a:buAutoNum type="alphaLcParenR"/>
            </a:pPr>
            <a:r>
              <a:rPr lang="en-US" dirty="0"/>
              <a:t>s</a:t>
            </a:r>
            <a:r>
              <a:rPr lang="en-US" dirty="0" smtClean="0"/>
              <a:t>et([‘Kevin Lee’, ‘</a:t>
            </a:r>
            <a:r>
              <a:rPr lang="en-US" dirty="0" err="1" smtClean="0"/>
              <a:t>Arvind</a:t>
            </a:r>
            <a:r>
              <a:rPr lang="en-US" dirty="0" smtClean="0"/>
              <a:t> </a:t>
            </a:r>
            <a:r>
              <a:rPr lang="en-US" dirty="0" err="1" smtClean="0"/>
              <a:t>Bhusnurmath</a:t>
            </a:r>
            <a:r>
              <a:rPr lang="en-US" dirty="0" smtClean="0"/>
              <a:t>’])</a:t>
            </a:r>
          </a:p>
          <a:p>
            <a:pPr marL="457200" indent="-457200">
              <a:buAutoNum type="alphaLcParenR"/>
            </a:pPr>
            <a:r>
              <a:rPr lang="en-US" dirty="0" smtClean="0"/>
              <a:t>(‘Kevin Lee’, ‘</a:t>
            </a:r>
            <a:r>
              <a:rPr lang="en-US" dirty="0" err="1" smtClean="0"/>
              <a:t>Arvind</a:t>
            </a:r>
            <a:r>
              <a:rPr lang="en-US" dirty="0" smtClean="0"/>
              <a:t> </a:t>
            </a:r>
            <a:r>
              <a:rPr lang="en-US" dirty="0" err="1" smtClean="0"/>
              <a:t>Bhusnurmath</a:t>
            </a:r>
            <a:r>
              <a:rPr lang="en-US" dirty="0" smtClean="0"/>
              <a:t>’)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92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filter reduce on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names = ['Kevin Lee', '</a:t>
            </a:r>
            <a:r>
              <a:rPr lang="en-US" dirty="0" err="1"/>
              <a:t>Arvind</a:t>
            </a:r>
            <a:r>
              <a:rPr lang="en-US" dirty="0"/>
              <a:t> </a:t>
            </a:r>
            <a:r>
              <a:rPr lang="en-US" dirty="0" err="1"/>
              <a:t>Bhusnurmath</a:t>
            </a:r>
            <a:r>
              <a:rPr lang="en-US" dirty="0"/>
              <a:t>', 'Di Lu', 'Ce Wang</a:t>
            </a:r>
            <a:r>
              <a:rPr lang="en-US" dirty="0" smtClean="0"/>
              <a:t>']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n2 = reduce(lambda </a:t>
            </a:r>
            <a:r>
              <a:rPr lang="en-US" dirty="0" err="1" smtClean="0"/>
              <a:t>x,y</a:t>
            </a:r>
            <a:r>
              <a:rPr lang="en-US" dirty="0" smtClean="0"/>
              <a:t> : x + y[0], names)</a:t>
            </a:r>
          </a:p>
          <a:p>
            <a:pPr marL="0" indent="0">
              <a:buNone/>
            </a:pPr>
            <a:r>
              <a:rPr lang="en-US" dirty="0" smtClean="0"/>
              <a:t>What is n2?</a:t>
            </a:r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AutoNum type="alphaLcParenR"/>
            </a:pPr>
            <a:r>
              <a:rPr lang="en-US" dirty="0" smtClean="0"/>
              <a:t>[‘KADC’]</a:t>
            </a:r>
          </a:p>
          <a:p>
            <a:pPr marL="457200" indent="-457200">
              <a:buAutoNum type="alphaLcParenR"/>
            </a:pPr>
            <a:r>
              <a:rPr lang="en-US" dirty="0" smtClean="0"/>
              <a:t>‘KADC’</a:t>
            </a:r>
          </a:p>
          <a:p>
            <a:pPr marL="457200" indent="-457200">
              <a:buAutoNum type="alphaLcParenR"/>
            </a:pPr>
            <a:r>
              <a:rPr lang="en-US" dirty="0" smtClean="0"/>
              <a:t>‘Kevin </a:t>
            </a:r>
            <a:r>
              <a:rPr lang="en-US" dirty="0" err="1" smtClean="0"/>
              <a:t>Arvind</a:t>
            </a:r>
            <a:r>
              <a:rPr lang="en-US" dirty="0" smtClean="0"/>
              <a:t> Di Ce’</a:t>
            </a:r>
          </a:p>
          <a:p>
            <a:pPr marL="457200" indent="-457200">
              <a:buAutoNum type="alphaLcParenR"/>
            </a:pPr>
            <a:r>
              <a:rPr lang="en-US" dirty="0" smtClean="0"/>
              <a:t>‘Kevin </a:t>
            </a:r>
            <a:r>
              <a:rPr lang="en-US" dirty="0" err="1" smtClean="0"/>
              <a:t>LeeADC</a:t>
            </a:r>
            <a:r>
              <a:rPr lang="en-US" dirty="0" smtClean="0"/>
              <a:t>’</a:t>
            </a:r>
          </a:p>
          <a:p>
            <a:pPr marL="457200" indent="-457200">
              <a:buAutoNum type="alphaLcParenR"/>
            </a:pPr>
            <a:r>
              <a:rPr lang="en-US" dirty="0" smtClean="0"/>
              <a:t>[‘Kevin’, ‘A’, ‘D’, ‘C’]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3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filter reduce on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names = ['Kevin Lee', '</a:t>
            </a:r>
            <a:r>
              <a:rPr lang="en-US" dirty="0" err="1"/>
              <a:t>Arvind</a:t>
            </a:r>
            <a:r>
              <a:rPr lang="en-US" dirty="0"/>
              <a:t> </a:t>
            </a:r>
            <a:r>
              <a:rPr lang="en-US" dirty="0" err="1"/>
              <a:t>Bhusnurmath</a:t>
            </a:r>
            <a:r>
              <a:rPr lang="en-US" dirty="0"/>
              <a:t>', 'Di Lu', 'Ce Wang</a:t>
            </a:r>
            <a:r>
              <a:rPr lang="en-US" dirty="0" smtClean="0"/>
              <a:t>']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n3 = map(lambda x : </a:t>
            </a:r>
            <a:r>
              <a:rPr lang="en-US" dirty="0" err="1" smtClean="0"/>
              <a:t>x.split</a:t>
            </a:r>
            <a:r>
              <a:rPr lang="en-US" dirty="0" smtClean="0"/>
              <a:t>()[-1] + </a:t>
            </a:r>
            <a:r>
              <a:rPr lang="en-US" dirty="0" err="1" smtClean="0"/>
              <a:t>x.split</a:t>
            </a:r>
            <a:r>
              <a:rPr lang="en-US" dirty="0" smtClean="0"/>
              <a:t>()[0], names)</a:t>
            </a:r>
          </a:p>
          <a:p>
            <a:pPr marL="0" indent="0">
              <a:buNone/>
            </a:pPr>
            <a:r>
              <a:rPr lang="en-US" dirty="0" smtClean="0"/>
              <a:t>What is n3?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AutoNum type="alphaLcParenR"/>
            </a:pPr>
            <a:r>
              <a:rPr lang="en-US" dirty="0" smtClean="0"/>
              <a:t>[‘Lee Kevin’, ‘</a:t>
            </a:r>
            <a:r>
              <a:rPr lang="en-US" dirty="0" err="1" smtClean="0"/>
              <a:t>Bhusnurmath</a:t>
            </a:r>
            <a:r>
              <a:rPr lang="en-US" dirty="0" smtClean="0"/>
              <a:t> </a:t>
            </a:r>
            <a:r>
              <a:rPr lang="en-US" dirty="0" err="1" smtClean="0"/>
              <a:t>Arvind</a:t>
            </a:r>
            <a:r>
              <a:rPr lang="en-US" dirty="0" smtClean="0"/>
              <a:t>’, ‘Lu Di’, ‘Wang Ce’]</a:t>
            </a:r>
          </a:p>
          <a:p>
            <a:pPr marL="457200" indent="-457200">
              <a:buAutoNum type="alphaLcParenR"/>
            </a:pPr>
            <a:r>
              <a:rPr lang="en-US" dirty="0" smtClean="0"/>
              <a:t>[‘Lee’, ‘</a:t>
            </a:r>
            <a:r>
              <a:rPr lang="en-US" dirty="0" err="1" smtClean="0"/>
              <a:t>Bhusnurmath</a:t>
            </a:r>
            <a:r>
              <a:rPr lang="en-US" dirty="0" smtClean="0"/>
              <a:t>’, ‘Lu’, ‘Wang’]</a:t>
            </a:r>
          </a:p>
          <a:p>
            <a:pPr marL="457200" indent="-457200">
              <a:buAutoNum type="alphaLcParenR"/>
            </a:pPr>
            <a:r>
              <a:rPr lang="en-US" dirty="0" smtClean="0"/>
              <a:t>[‘Klee’, ‘</a:t>
            </a:r>
            <a:r>
              <a:rPr lang="en-US" dirty="0" err="1" smtClean="0"/>
              <a:t>Abhusnurmath</a:t>
            </a:r>
            <a:r>
              <a:rPr lang="en-US" dirty="0" smtClean="0"/>
              <a:t>’, ‘</a:t>
            </a:r>
            <a:r>
              <a:rPr lang="en-US" dirty="0" err="1" smtClean="0"/>
              <a:t>Dlu</a:t>
            </a:r>
            <a:r>
              <a:rPr lang="en-US" dirty="0" smtClean="0"/>
              <a:t>’, ‘</a:t>
            </a:r>
            <a:r>
              <a:rPr lang="en-US" dirty="0" err="1" smtClean="0"/>
              <a:t>Cwang</a:t>
            </a:r>
            <a:r>
              <a:rPr lang="en-US" dirty="0" smtClean="0"/>
              <a:t>’]</a:t>
            </a:r>
          </a:p>
          <a:p>
            <a:pPr marL="457200" indent="-457200">
              <a:buAutoNum type="alphaLcParenR"/>
            </a:pPr>
            <a:r>
              <a:rPr lang="en-US" dirty="0" smtClean="0"/>
              <a:t>None</a:t>
            </a:r>
          </a:p>
          <a:p>
            <a:pPr marL="457200" indent="-457200">
              <a:buAutoNum type="alphaLcParenR"/>
            </a:pPr>
            <a:r>
              <a:rPr lang="en-US" dirty="0" smtClean="0"/>
              <a:t>[‘</a:t>
            </a:r>
            <a:r>
              <a:rPr lang="en-US" dirty="0" err="1" smtClean="0"/>
              <a:t>LeeKevin</a:t>
            </a:r>
            <a:r>
              <a:rPr lang="en-US" dirty="0" smtClean="0"/>
              <a:t>’ ‘</a:t>
            </a:r>
            <a:r>
              <a:rPr lang="en-US" dirty="0" err="1" smtClean="0"/>
              <a:t>BhusnurmathArvind</a:t>
            </a:r>
            <a:r>
              <a:rPr lang="en-US" dirty="0" smtClean="0"/>
              <a:t>’, ‘</a:t>
            </a:r>
            <a:r>
              <a:rPr lang="en-US" dirty="0" err="1" smtClean="0"/>
              <a:t>LiDu</a:t>
            </a:r>
            <a:r>
              <a:rPr lang="en-US" dirty="0" smtClean="0"/>
              <a:t>’, ‘</a:t>
            </a:r>
            <a:r>
              <a:rPr lang="en-US" dirty="0" err="1" smtClean="0"/>
              <a:t>WangCe</a:t>
            </a:r>
            <a:r>
              <a:rPr lang="en-US" dirty="0" smtClean="0"/>
              <a:t>’]</a:t>
            </a:r>
          </a:p>
        </p:txBody>
      </p:sp>
    </p:spTree>
    <p:extLst>
      <p:ext uri="{BB962C8B-B14F-4D97-AF65-F5344CB8AC3E}">
        <p14:creationId xmlns:p14="http://schemas.microsoft.com/office/powerpoint/2010/main" val="299338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57638</TotalTime>
  <Words>759</Words>
  <Application>Microsoft Office PowerPoint</Application>
  <PresentationFormat>On-screen Show (4:3)</PresentationFormat>
  <Paragraphs>109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Clarity</vt:lpstr>
      <vt:lpstr>CIT 590</vt:lpstr>
      <vt:lpstr>What is a function?</vt:lpstr>
      <vt:lpstr>Is functional programming actually used?</vt:lpstr>
      <vt:lpstr>Functional programming</vt:lpstr>
      <vt:lpstr>Lambda functions</vt:lpstr>
      <vt:lpstr>Map, filter and reduce</vt:lpstr>
      <vt:lpstr>Map filter reduce on strings</vt:lpstr>
      <vt:lpstr>Map filter reduce on strings</vt:lpstr>
      <vt:lpstr>Map filter reduce on strings</vt:lpstr>
      <vt:lpstr>List comprehensions</vt:lpstr>
      <vt:lpstr>Sieve example</vt:lpstr>
      <vt:lpstr>The 3 argument version of the reduce function</vt:lpstr>
      <vt:lpstr>Quicksort</vt:lpstr>
      <vt:lpstr>Common super useful reductions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285</cp:revision>
  <dcterms:created xsi:type="dcterms:W3CDTF">2006-08-16T00:00:00Z</dcterms:created>
  <dcterms:modified xsi:type="dcterms:W3CDTF">2014-02-19T14:08:49Z</dcterms:modified>
</cp:coreProperties>
</file>