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9"/>
  </p:notesMasterIdLst>
  <p:sldIdLst>
    <p:sldId id="256" r:id="rId2"/>
    <p:sldId id="351" r:id="rId3"/>
    <p:sldId id="372" r:id="rId4"/>
    <p:sldId id="373" r:id="rId5"/>
    <p:sldId id="349" r:id="rId6"/>
    <p:sldId id="371" r:id="rId7"/>
    <p:sldId id="347" r:id="rId8"/>
    <p:sldId id="348" r:id="rId9"/>
    <p:sldId id="352" r:id="rId10"/>
    <p:sldId id="353" r:id="rId11"/>
    <p:sldId id="354" r:id="rId12"/>
    <p:sldId id="355" r:id="rId13"/>
    <p:sldId id="356" r:id="rId14"/>
    <p:sldId id="357" r:id="rId15"/>
    <p:sldId id="359" r:id="rId16"/>
    <p:sldId id="358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14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63324-6A32-46DA-9F8B-B89CBC05B22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418B51-E806-4BFC-B29E-78A0A77E5A7A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4A0866-8C90-4A4F-A139-F04255295B39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A292122-7AB8-4CE5-B651-3621D312FF43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1D716A-64DA-4BD3-AC2A-991A42F8BAC3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3DC583C-9D7F-4D51-A46B-3DA88D5467B5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408E34E-EA3C-4B6E-A817-592A2F292F3D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554F2B-0617-4F7F-8D76-3414C80AD2FB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59F479A-4358-49E9-8D91-3B65591B25B2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A949896-B7C0-4F52-B923-A66BD825B8A6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E116AAC-1B40-41C2-9714-EF7990440D94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4BD03E-4071-41B9-877A-E3BD758696E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96EE1AD-FCFE-48C3-97A4-2A9A8EA43795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6EA2B-EF67-4197-87A1-69A264FF017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7B1312B-6D79-4AFD-9706-6CDAD5E62490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2E835EA-6E84-49A2-9AAC-1EC7E56F1B26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030F44C-DE92-4E24-A16E-93BFCD17D41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9486F7-1514-464D-BFCB-723A51C74AD3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4D64BD-BDCD-4E15-8422-D393F8D9D89E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53D6AC-1118-4864-BC51-B48EC68C2912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E21996-F93E-40DC-B5AC-10635957A05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constructor I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605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public class Person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String name;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age;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male;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Person (String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aName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isMale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    name =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aName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    male =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isMale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591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98613"/>
            <a:ext cx="8231187" cy="487838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Most constructors just set instance variables: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public class Person {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 String </a:t>
            </a:r>
            <a:r>
              <a:rPr lang="en-US" altLang="en-US" dirty="0" smtClean="0">
                <a:solidFill>
                  <a:schemeClr val="tx2"/>
                </a:solidFill>
                <a:latin typeface="Trebuchet MS" pitchFamily="34" charset="0"/>
              </a:rPr>
              <a:t>name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tx2"/>
                </a:solidFill>
                <a:latin typeface="Trebuchet MS" pitchFamily="34" charset="0"/>
              </a:rPr>
              <a:t>male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  Person (String </a:t>
            </a:r>
            <a:r>
              <a:rPr lang="en-US" altLang="en-US" dirty="0" smtClean="0">
                <a:solidFill>
                  <a:schemeClr val="folHlink"/>
                </a:solidFill>
                <a:latin typeface="Trebuchet MS" pitchFamily="34" charset="0"/>
              </a:rPr>
              <a:t>name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folHlink"/>
                </a:solidFill>
                <a:latin typeface="Trebuchet MS" pitchFamily="34" charset="0"/>
              </a:rPr>
              <a:t>male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      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this.</a:t>
            </a:r>
            <a:r>
              <a:rPr lang="en-US" altLang="en-US" dirty="0" smtClean="0">
                <a:solidFill>
                  <a:schemeClr val="tx2"/>
                </a:solidFill>
                <a:latin typeface="Trebuchet MS" pitchFamily="34" charset="0"/>
              </a:rPr>
              <a:t>name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=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folHlink"/>
                </a:solidFill>
                <a:latin typeface="Trebuchet MS" pitchFamily="34" charset="0"/>
              </a:rPr>
              <a:t>name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     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this.</a:t>
            </a:r>
            <a:r>
              <a:rPr lang="en-US" altLang="en-US" dirty="0" err="1" smtClean="0">
                <a:solidFill>
                  <a:schemeClr val="tx2"/>
                </a:solidFill>
                <a:latin typeface="Trebuchet MS" pitchFamily="34" charset="0"/>
              </a:rPr>
              <a:t>male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=</a:t>
            </a: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dirty="0" smtClean="0">
                <a:solidFill>
                  <a:schemeClr val="folHlink"/>
                </a:solidFill>
                <a:latin typeface="Trebuchet MS" pitchFamily="34" charset="0"/>
              </a:rPr>
              <a:t>male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rgbClr val="FFFF99"/>
                </a:solidFill>
                <a:latin typeface="Trebuchet MS" pitchFamily="34" charset="0"/>
              </a:rPr>
              <a:t>  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}</a:t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F386E8-8D75-4AC6-8C0E-ABC4846B6C9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constructor II</a:t>
            </a:r>
          </a:p>
        </p:txBody>
      </p:sp>
      <p:sp>
        <p:nvSpPr>
          <p:cNvPr id="7" name="Curved Down Arrow 6"/>
          <p:cNvSpPr/>
          <p:nvPr/>
        </p:nvSpPr>
        <p:spPr>
          <a:xfrm rot="10800000" flipH="1">
            <a:off x="2209800" y="5532120"/>
            <a:ext cx="3657600" cy="2590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4678678"/>
            <a:ext cx="44653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</a:t>
            </a:r>
            <a:r>
              <a:rPr lang="en-US" dirty="0" smtClean="0"/>
              <a:t>is needed to resolve ambiguity</a:t>
            </a:r>
            <a:endParaRPr lang="en-US" b="1" dirty="0"/>
          </a:p>
        </p:txBody>
      </p:sp>
      <p:sp>
        <p:nvSpPr>
          <p:cNvPr id="22" name="Curved Down Arrow 21"/>
          <p:cNvSpPr/>
          <p:nvPr/>
        </p:nvSpPr>
        <p:spPr>
          <a:xfrm>
            <a:off x="2057400" y="4175760"/>
            <a:ext cx="3657600" cy="3657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Defining a method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method has the syntax: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b="1" i="1" dirty="0" smtClean="0">
                <a:solidFill>
                  <a:schemeClr val="hlink"/>
                </a:solidFill>
              </a:rPr>
              <a:t>return-type  method-name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parameters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r>
              <a:rPr lang="en-US" altLang="en-US" sz="2000" dirty="0" smtClean="0">
                <a:solidFill>
                  <a:schemeClr val="accent2"/>
                </a:solidFill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</a:rPr>
            </a:br>
            <a:r>
              <a:rPr lang="en-US" altLang="en-US" sz="2000" dirty="0" smtClean="0">
                <a:solidFill>
                  <a:schemeClr val="bg2"/>
                </a:solidFill>
              </a:rPr>
              <a:t>    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method-variables</a:t>
            </a:r>
            <a:r>
              <a:rPr lang="en-US" altLang="en-US" sz="2000" dirty="0" smtClean="0">
                <a:solidFill>
                  <a:schemeClr val="bg2"/>
                </a:solidFill>
              </a:rPr>
              <a:t/>
            </a:r>
            <a:br>
              <a:rPr lang="en-US" altLang="en-US" sz="2000" dirty="0" smtClean="0">
                <a:solidFill>
                  <a:schemeClr val="bg2"/>
                </a:solidFill>
              </a:rPr>
            </a:br>
            <a:r>
              <a:rPr lang="en-US" altLang="en-US" sz="2000" dirty="0" smtClean="0">
                <a:solidFill>
                  <a:schemeClr val="bg2"/>
                </a:solidFill>
              </a:rPr>
              <a:t>    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code</a:t>
            </a:r>
            <a:r>
              <a:rPr lang="en-US" altLang="en-US" sz="2000" dirty="0" smtClean="0">
                <a:solidFill>
                  <a:schemeClr val="bg2"/>
                </a:solidFill>
              </a:rPr>
              <a:t/>
            </a:r>
            <a:br>
              <a:rPr lang="en-US" altLang="en-US" sz="2000" dirty="0" smtClean="0">
                <a:solidFill>
                  <a:schemeClr val="bg2"/>
                </a:solidFill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Example: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isAdult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age)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magicAge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= 21;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return age &gt;=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magicAge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Example: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double average(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a,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b)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return (a + b) / 2.0;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endParaRPr lang="en-US" altLang="en-US" sz="2000" dirty="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EAC768-BE2C-4FCB-B6E5-28FDC284BE2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 may have local variables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09713"/>
            <a:ext cx="8534400" cy="4416425"/>
          </a:xfrm>
        </p:spPr>
        <p:txBody>
          <a:bodyPr/>
          <a:lstStyle/>
          <a:p>
            <a:pPr eaLnBrk="1" hangingPunct="1"/>
            <a:r>
              <a:rPr lang="en-US" altLang="en-US" smtClean="0"/>
              <a:t>A method may have local (method) variables</a:t>
            </a:r>
          </a:p>
          <a:p>
            <a:pPr eaLnBrk="1" hangingPunct="1"/>
            <a:r>
              <a:rPr lang="en-US" altLang="en-US" smtClean="0"/>
              <a:t>Formal parameters are a kind of local variable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add(int m, int n)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int sum = m + n;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return sum;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m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</a:t>
            </a:r>
            <a:r>
              <a:rPr lang="en-US" altLang="en-US" smtClean="0"/>
              <a:t>,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sum</a:t>
            </a:r>
            <a:r>
              <a:rPr lang="en-US" altLang="en-US" smtClean="0"/>
              <a:t> are all local variables</a:t>
            </a:r>
          </a:p>
          <a:p>
            <a:pPr lvl="1" eaLnBrk="1" hangingPunct="1"/>
            <a:r>
              <a:rPr lang="en-US" altLang="en-US" smtClean="0"/>
              <a:t>The scope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m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</a:t>
            </a:r>
            <a:r>
              <a:rPr lang="en-US" altLang="en-US" smtClean="0"/>
              <a:t>,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sum</a:t>
            </a:r>
            <a:r>
              <a:rPr lang="en-US" altLang="en-US" smtClean="0"/>
              <a:t> is the method</a:t>
            </a:r>
          </a:p>
          <a:p>
            <a:pPr lvl="1" eaLnBrk="1" hangingPunct="1"/>
            <a:r>
              <a:rPr lang="en-US" altLang="en-US" smtClean="0"/>
              <a:t>These variables can </a:t>
            </a:r>
            <a:r>
              <a:rPr lang="en-US" altLang="en-US" i="1" smtClean="0"/>
              <a:t>only</a:t>
            </a:r>
            <a:r>
              <a:rPr lang="en-US" altLang="en-US" smtClean="0"/>
              <a:t> be used in the method, </a:t>
            </a:r>
            <a:r>
              <a:rPr lang="en-US" altLang="en-US" i="1" smtClean="0"/>
              <a:t>nowhere else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The </a:t>
            </a:r>
            <a:r>
              <a:rPr lang="en-US" altLang="en-US" i="1" smtClean="0"/>
              <a:t>names</a:t>
            </a:r>
            <a:r>
              <a:rPr lang="en-US" altLang="en-US" smtClean="0"/>
              <a:t> can be re-used elsewhere, for </a:t>
            </a:r>
            <a:r>
              <a:rPr lang="en-US" altLang="en-US" i="1" smtClean="0"/>
              <a:t>other</a:t>
            </a:r>
            <a:r>
              <a:rPr lang="en-US" altLang="en-US" smtClean="0"/>
              <a:t> variables</a:t>
            </a: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23123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D6F1AB-9334-46BC-9CD5-08FD5DE29A4A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640638" cy="690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Blocks (== Compound statements)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8763"/>
            <a:ext cx="8574088" cy="4603750"/>
          </a:xfrm>
        </p:spPr>
        <p:txBody>
          <a:bodyPr/>
          <a:lstStyle/>
          <a:p>
            <a:pPr eaLnBrk="1" hangingPunct="1"/>
            <a:r>
              <a:rPr lang="en-US" altLang="en-US" smtClean="0"/>
              <a:t>Inside a method or constructor, whenever you use braces, you are creating a </a:t>
            </a:r>
            <a:r>
              <a:rPr lang="en-US" altLang="en-US" i="1" smtClean="0"/>
              <a:t>block</a:t>
            </a:r>
            <a:r>
              <a:rPr lang="en-US" altLang="en-US" smtClean="0"/>
              <a:t>, or </a:t>
            </a:r>
            <a:r>
              <a:rPr lang="en-US" altLang="en-US" i="1" smtClean="0"/>
              <a:t>compound statement</a:t>
            </a:r>
            <a:r>
              <a:rPr lang="en-US" altLang="en-US" smtClean="0"/>
              <a:t>:</a:t>
            </a:r>
            <a:br>
              <a:rPr lang="en-US" altLang="en-US" smtClean="0"/>
            </a:br>
            <a:endParaRPr lang="en-US" altLang="en-US" smtClean="0"/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absoluteValue(int n) {</a:t>
            </a: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(n &lt; 0)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return -n;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else return n;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F1736D-371D-4F9F-908F-7B067822C7B7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scopes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1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fibonacci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limit)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2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first = 1;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3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second = 1;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4      while (first &lt; 1000)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5    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(first + " 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6     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next = first + second;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7            first = second;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8           second = next;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9     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10 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 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11  }</a:t>
            </a:r>
            <a:r>
              <a:rPr lang="en-US" altLang="en-US" sz="2400" dirty="0" smtClean="0">
                <a:solidFill>
                  <a:schemeClr val="accent2"/>
                </a:solidFill>
              </a:rPr>
              <a:t> 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D6C57-3DE0-4F72-BF30-89FC974B645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Declarations in a method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8080375" cy="4416425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The scope of formal parameters is the entire method</a:t>
            </a:r>
          </a:p>
          <a:p>
            <a:pPr eaLnBrk="1" hangingPunct="1"/>
            <a:r>
              <a:rPr lang="en-US" altLang="en-US" dirty="0" smtClean="0"/>
              <a:t>The scope of a variable in a block starts </a:t>
            </a:r>
            <a:r>
              <a:rPr lang="en-US" altLang="en-US" i="1" dirty="0" smtClean="0"/>
              <a:t>where you define it</a:t>
            </a:r>
            <a:r>
              <a:rPr lang="en-US" altLang="en-US" dirty="0" smtClean="0"/>
              <a:t> and extends </a:t>
            </a:r>
            <a:r>
              <a:rPr lang="en-US" altLang="en-US" i="1" dirty="0" smtClean="0"/>
              <a:t>to the end of the block</a:t>
            </a:r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if (x &gt; y)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larger = x;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else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larger = y;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return larger;</a:t>
            </a:r>
            <a:endParaRPr lang="en-US" altLang="en-US" dirty="0" smtClean="0">
              <a:latin typeface="Trebuchet MS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38400" y="35052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37777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if block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438400" y="4724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3000" y="501396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else block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38400" y="5383292"/>
            <a:ext cx="2362200" cy="712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586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Illegal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5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FED5E6-089B-4A5E-815D-0B7B5201BE1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7974"/>
            <a:ext cx="8001000" cy="482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dirty="0" smtClean="0"/>
              <a:t> loop is a special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You can declare variables in the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dirty="0" smtClean="0"/>
              <a:t>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scope of those variables is the entire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dirty="0" smtClean="0"/>
              <a:t> 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is true even if the loop is not a block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rgbClr val="FFFF99"/>
                </a:solidFill>
                <a:latin typeface="Trebuchet MS" pitchFamily="34" charset="0"/>
              </a:rPr>
              <a:t>    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endParaRPr lang="en-US" altLang="en-US" dirty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multiplicationTable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for 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 1;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&lt;= 10;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++)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for 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j = 1; j &lt;= 10; j++)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("  " +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* j);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r>
              <a:rPr lang="en-US" altLang="en-US" dirty="0" smtClean="0">
                <a:solidFill>
                  <a:schemeClr val="accent2"/>
                </a:solidFill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9125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Returning a result from a method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a method is to return a result, it must specify the </a:t>
            </a:r>
            <a:r>
              <a:rPr lang="en-US" altLang="en-US" i="1" smtClean="0"/>
              <a:t>type</a:t>
            </a:r>
            <a:r>
              <a:rPr lang="en-US" altLang="en-US" smtClean="0"/>
              <a:t> of the result:</a:t>
            </a:r>
          </a:p>
          <a:p>
            <a:pPr lvl="1" eaLnBrk="1" hangingPunct="1"/>
            <a:r>
              <a:rPr lang="en-US" altLang="en-US" b="1" smtClean="0">
                <a:solidFill>
                  <a:schemeClr val="tx2"/>
                </a:solidFill>
                <a:latin typeface="Trebuchet MS" pitchFamily="34" charset="0"/>
              </a:rPr>
              <a:t>boolean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isAdult ( …</a:t>
            </a:r>
          </a:p>
          <a:p>
            <a:pPr eaLnBrk="1" hangingPunct="1"/>
            <a:r>
              <a:rPr lang="en-US" altLang="en-US" smtClean="0"/>
              <a:t>You must use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return</a:t>
            </a:r>
            <a:r>
              <a:rPr lang="en-US" altLang="en-US" smtClean="0"/>
              <a:t> statement to exit the method with a result of the correct type:</a:t>
            </a:r>
          </a:p>
          <a:p>
            <a:pPr lvl="1" eaLnBrk="1" hangingPunct="1"/>
            <a:r>
              <a:rPr lang="en-US" altLang="en-US" b="1" smtClean="0">
                <a:solidFill>
                  <a:schemeClr val="tx2"/>
                </a:solidFill>
                <a:latin typeface="Trebuchet MS" pitchFamily="34" charset="0"/>
              </a:rPr>
              <a:t>return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age &gt;= magicAge</a:t>
            </a:r>
            <a:r>
              <a:rPr lang="en-US" altLang="en-US" smtClean="0"/>
              <a:t>;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54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Returning </a:t>
            </a:r>
            <a:r>
              <a:rPr lang="en-US" altLang="en-US" i="1" smtClean="0"/>
              <a:t>no</a:t>
            </a:r>
            <a:r>
              <a:rPr lang="en-US" altLang="en-US" smtClean="0"/>
              <a:t> result from a method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keyword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r>
              <a:rPr lang="en-US" altLang="en-US" sz="2400" smtClean="0"/>
              <a:t> is used to indicate that a method doesn’t return a value</a:t>
            </a:r>
          </a:p>
          <a:p>
            <a:pPr eaLnBrk="1" hangingPunct="1"/>
            <a:r>
              <a:rPr lang="en-US" altLang="en-US" sz="2400" smtClean="0"/>
              <a:t>The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</a:t>
            </a:r>
            <a:r>
              <a:rPr lang="en-US" altLang="en-US" sz="2400" smtClean="0"/>
              <a:t> statement must not specify a value</a:t>
            </a:r>
          </a:p>
          <a:p>
            <a:pPr eaLnBrk="1" hangingPunct="1"/>
            <a:r>
              <a:rPr lang="en-US" altLang="en-US" sz="2400" smtClean="0"/>
              <a:t>Example: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 printAge(String name, int age)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System.out.println(name + " is " + age + " years old.");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return;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buSzTx/>
              <a:buFont typeface="Wingdings" pitchFamily="2" charset="2"/>
              <a:buChar char="§"/>
            </a:pPr>
            <a:r>
              <a:rPr lang="en-US" altLang="en-US" sz="2400" smtClean="0"/>
              <a:t>There are two ways to return from a void method:</a:t>
            </a:r>
          </a:p>
          <a:p>
            <a:pPr lvl="1" eaLnBrk="1" hangingPunct="1">
              <a:buSzTx/>
              <a:buFont typeface="Wingdings" pitchFamily="2" charset="2"/>
              <a:buChar char="§"/>
            </a:pPr>
            <a:r>
              <a:rPr lang="en-US" altLang="en-US" sz="2000" smtClean="0"/>
              <a:t>Execute a return statement</a:t>
            </a:r>
          </a:p>
          <a:p>
            <a:pPr lvl="1" eaLnBrk="1" hangingPunct="1">
              <a:buSzTx/>
              <a:buFont typeface="Wingdings" pitchFamily="2" charset="2"/>
              <a:buChar char="§"/>
            </a:pPr>
            <a:r>
              <a:rPr lang="en-US" altLang="en-US" sz="2000" smtClean="0"/>
              <a:t>Reach the closing brace of the method</a:t>
            </a:r>
          </a:p>
        </p:txBody>
      </p:sp>
    </p:spTree>
    <p:extLst>
      <p:ext uri="{BB962C8B-B14F-4D97-AF65-F5344CB8AC3E}">
        <p14:creationId xmlns:p14="http://schemas.microsoft.com/office/powerpoint/2010/main" val="29383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Eclipse shortcuts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CTRL + SHIFT + F – format file (proper indentation </a:t>
            </a:r>
            <a:r>
              <a:rPr lang="en-US" altLang="en-US" dirty="0" err="1" smtClean="0"/>
              <a:t>etc</a:t>
            </a:r>
            <a:r>
              <a:rPr lang="en-US" altLang="en-US" dirty="0" smtClean="0"/>
              <a:t>). Please do this before you submit</a:t>
            </a:r>
          </a:p>
          <a:p>
            <a:r>
              <a:rPr lang="en-US" altLang="en-US" dirty="0" smtClean="0"/>
              <a:t>Hold control down and mouse click to navigate to functions/classes </a:t>
            </a:r>
            <a:r>
              <a:rPr lang="en-US" altLang="en-US" dirty="0" err="1" smtClean="0"/>
              <a:t>etc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Outline</a:t>
            </a:r>
          </a:p>
          <a:p>
            <a:r>
              <a:rPr lang="en-US" altLang="en-US" dirty="0" smtClean="0"/>
              <a:t>Compare with … local history (life saver!)</a:t>
            </a:r>
          </a:p>
        </p:txBody>
      </p:sp>
    </p:spTree>
    <p:extLst>
      <p:ext uri="{BB962C8B-B14F-4D97-AF65-F5344CB8AC3E}">
        <p14:creationId xmlns:p14="http://schemas.microsoft.com/office/powerpoint/2010/main" val="75961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ACF007-ACBD-4EE8-888D-D17DF6F5492B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messages to objects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8006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don’t perform operations on objects, we “talk” to them</a:t>
            </a:r>
          </a:p>
          <a:p>
            <a:pPr lvl="1" eaLnBrk="1" hangingPunct="1"/>
            <a:r>
              <a:rPr lang="en-US" altLang="en-US" sz="2000" smtClean="0"/>
              <a:t>This is called </a:t>
            </a:r>
            <a:r>
              <a:rPr lang="en-US" altLang="en-US" sz="2000" smtClean="0">
                <a:solidFill>
                  <a:schemeClr val="tx2"/>
                </a:solidFill>
              </a:rPr>
              <a:t>sending a message</a:t>
            </a:r>
            <a:r>
              <a:rPr lang="en-US" altLang="en-US" sz="2000" smtClean="0"/>
              <a:t> to the object</a:t>
            </a:r>
          </a:p>
          <a:p>
            <a:pPr eaLnBrk="1" hangingPunct="1"/>
            <a:r>
              <a:rPr lang="en-US" altLang="en-US" sz="2400" smtClean="0"/>
              <a:t>A message looks like this:</a:t>
            </a:r>
          </a:p>
          <a:p>
            <a:pPr lvl="1" eaLnBrk="1" hangingPunct="1">
              <a:buClr>
                <a:srgbClr val="99CCFF"/>
              </a:buClr>
              <a:buFontTx/>
              <a:buChar char=" "/>
            </a:pPr>
            <a:r>
              <a:rPr lang="en-US" altLang="en-US" b="1" i="1" smtClean="0">
                <a:solidFill>
                  <a:schemeClr val="accent1"/>
                </a:solidFill>
              </a:rPr>
              <a:t>object</a:t>
            </a:r>
            <a:r>
              <a:rPr lang="en-US" altLang="en-US" smtClean="0">
                <a:latin typeface="Trebuchet MS" pitchFamily="34" charset="0"/>
              </a:rPr>
              <a:t>.</a:t>
            </a:r>
            <a:r>
              <a:rPr lang="en-US" altLang="en-US" b="1" i="1" smtClean="0">
                <a:solidFill>
                  <a:schemeClr val="folHlink"/>
                </a:solidFill>
              </a:rPr>
              <a:t>method</a:t>
            </a:r>
            <a:r>
              <a:rPr lang="en-US" altLang="en-US" smtClean="0">
                <a:latin typeface="Trebuchet MS" pitchFamily="34" charset="0"/>
              </a:rPr>
              <a:t>(</a:t>
            </a:r>
            <a:r>
              <a:rPr lang="en-US" altLang="en-US" b="1" i="1" smtClean="0">
                <a:solidFill>
                  <a:schemeClr val="tx2"/>
                </a:solidFill>
              </a:rPr>
              <a:t>extra information</a:t>
            </a:r>
            <a:r>
              <a:rPr lang="en-US" altLang="en-US" smtClean="0">
                <a:latin typeface="Trebuchet MS" pitchFamily="34" charset="0"/>
              </a:rPr>
              <a:t>)</a:t>
            </a:r>
            <a:endParaRPr lang="en-US" altLang="en-US" sz="2000" smtClean="0">
              <a:latin typeface="Trebuchet MS" pitchFamily="34" charset="0"/>
            </a:endParaRP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accent1"/>
                </a:solidFill>
              </a:rPr>
              <a:t>object</a:t>
            </a:r>
            <a:r>
              <a:rPr lang="en-US" altLang="en-US" smtClean="0"/>
              <a:t> is the thing we are talking to</a:t>
            </a: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folHlink"/>
                </a:solidFill>
              </a:rPr>
              <a:t>method</a:t>
            </a:r>
            <a:r>
              <a:rPr lang="en-US" altLang="en-US" smtClean="0"/>
              <a:t> is a name of the action we want the object to take</a:t>
            </a: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tx2"/>
                </a:solidFill>
              </a:rPr>
              <a:t>extra information</a:t>
            </a:r>
            <a:r>
              <a:rPr lang="en-US" altLang="en-US" smtClean="0"/>
              <a:t> is anything required by the method in order to do its job</a:t>
            </a:r>
            <a:endParaRPr lang="en-US" altLang="en-US" sz="1800" smtClean="0">
              <a:latin typeface="Trebuchet MS" pitchFamily="34" charset="0"/>
            </a:endParaRPr>
          </a:p>
          <a:p>
            <a:pPr eaLnBrk="1" hangingPunct="1"/>
            <a:r>
              <a:rPr lang="en-US" altLang="en-US" sz="2400" smtClean="0"/>
              <a:t>Examples: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000" smtClean="0">
                <a:latin typeface="Trebuchet MS" pitchFamily="34" charset="0"/>
              </a:rPr>
              <a:t>  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g</a:t>
            </a:r>
            <a:r>
              <a:rPr lang="en-US" altLang="en-US" sz="2000" smtClean="0">
                <a:latin typeface="Trebuchet MS" pitchFamily="34" charset="0"/>
              </a:rPr>
              <a:t>.</a:t>
            </a:r>
            <a:r>
              <a:rPr lang="en-US" altLang="en-US" sz="2000" smtClean="0">
                <a:solidFill>
                  <a:schemeClr val="folHlink"/>
                </a:solidFill>
                <a:latin typeface="Trebuchet MS" pitchFamily="34" charset="0"/>
              </a:rPr>
              <a:t>setColor</a:t>
            </a:r>
            <a:r>
              <a:rPr lang="en-US" altLang="en-US" sz="2000" smtClean="0">
                <a:latin typeface="Trebuchet MS" pitchFamily="34" charset="0"/>
              </a:rPr>
              <a:t>(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Color.pink</a:t>
            </a:r>
            <a:r>
              <a:rPr lang="en-US" altLang="en-US" sz="2000" smtClean="0">
                <a:latin typeface="Trebuchet MS" pitchFamily="34" charset="0"/>
              </a:rPr>
              <a:t>);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000" smtClean="0">
                <a:latin typeface="Trebuchet MS" pitchFamily="34" charset="0"/>
              </a:rPr>
              <a:t>  amountOfRed = 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Color.pink</a:t>
            </a:r>
            <a:r>
              <a:rPr lang="en-US" altLang="en-US" sz="2000" smtClean="0">
                <a:latin typeface="Trebuchet MS" pitchFamily="34" charset="0"/>
              </a:rPr>
              <a:t>.</a:t>
            </a:r>
            <a:r>
              <a:rPr lang="en-US" altLang="en-US" sz="2000" smtClean="0">
                <a:solidFill>
                  <a:schemeClr val="folHlink"/>
                </a:solidFill>
                <a:latin typeface="Trebuchet MS" pitchFamily="34" charset="0"/>
              </a:rPr>
              <a:t>getRed</a:t>
            </a:r>
            <a:r>
              <a:rPr lang="en-US" altLang="en-US" sz="2000" smtClean="0">
                <a:latin typeface="Trebuchet MS" pitchFamily="34" charset="0"/>
              </a:rPr>
              <a:t>( );</a:t>
            </a:r>
          </a:p>
        </p:txBody>
      </p:sp>
    </p:spTree>
    <p:extLst>
      <p:ext uri="{BB962C8B-B14F-4D97-AF65-F5344CB8AC3E}">
        <p14:creationId xmlns:p14="http://schemas.microsoft.com/office/powerpoint/2010/main" val="9089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AEF85-1604-442F-9694-BD10EE8B348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Putting it all together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class Person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>
                <a:latin typeface="Trebuchet MS" pitchFamily="34" charset="0"/>
              </a:rPr>
              <a:t>{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// fields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String name;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int age;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// constructor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Person(String name)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this.name = name;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age = 0;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476091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// methods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String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getName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return name;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void birthday()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age = age + 1;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"Happy birthday!");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latin typeface="Trebuchet MS" pitchFamily="34" charset="0"/>
              </a:rPr>
              <a:t>}</a:t>
            </a:r>
            <a:r>
              <a:rPr lang="en-US" altLang="en-US" dirty="0" smtClean="0">
                <a:solidFill>
                  <a:srgbClr val="66FFFF"/>
                </a:solidFill>
              </a:rPr>
              <a:t> </a:t>
            </a:r>
            <a:r>
              <a:rPr lang="en-US" altLang="en-US" dirty="0" smtClean="0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648200" y="1600200"/>
            <a:ext cx="0" cy="4724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3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utoUpdateAnimBg="0"/>
      <p:bldP spid="27652" grpId="0" build="p" bldLvl="4" autoUpdateAnimBg="0"/>
      <p:bldP spid="276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57CE10-42F7-4024-AF47-6FB3F63308B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our new class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4963"/>
            <a:ext cx="8574088" cy="4294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Person john;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john = new Person("John Smith");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 (john.getName());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 is having a birthday!");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john.birthday();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mtClean="0"/>
              <a:t>Of course, this code must </a:t>
            </a:r>
            <a:r>
              <a:rPr lang="en-US" altLang="en-US" i="1" smtClean="0"/>
              <a:t>also</a:t>
            </a:r>
            <a:r>
              <a:rPr lang="en-US" altLang="en-US" smtClean="0"/>
              <a:t> be inside a class!</a:t>
            </a:r>
            <a:r>
              <a:rPr lang="en-US" altLang="en-US" smtClean="0">
                <a:latin typeface="Trebuchet MS" pitchFamily="34" charset="0"/>
              </a:rPr>
              <a:t/>
            </a:r>
            <a:br>
              <a:rPr lang="en-US" altLang="en-US" smtClean="0">
                <a:latin typeface="Trebuchet MS" pitchFamily="34" charset="0"/>
              </a:rPr>
            </a:br>
            <a:endParaRPr lang="en-US" altLang="en-US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3510DF-8597-417C-9075-AB4A104CA82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Diagram of program structure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5257800" y="4114800"/>
            <a:ext cx="2895600" cy="21336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A program consists of one or more classes</a:t>
            </a:r>
          </a:p>
          <a:p>
            <a:pPr eaLnBrk="1" hangingPunct="1"/>
            <a:r>
              <a:rPr lang="en-US" altLang="en-US" sz="2000" smtClean="0"/>
              <a:t>Typically, each class is in a separate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.java</a:t>
            </a:r>
            <a:r>
              <a:rPr lang="en-US" altLang="en-US" sz="2000" smtClean="0"/>
              <a:t> file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1295400"/>
            <a:ext cx="7467600" cy="5029200"/>
            <a:chOff x="528" y="816"/>
            <a:chExt cx="4704" cy="3168"/>
          </a:xfrm>
        </p:grpSpPr>
        <p:sp>
          <p:nvSpPr>
            <p:cNvPr id="22565" name="Rectangle 4"/>
            <p:cNvSpPr>
              <a:spLocks noChangeArrowheads="1"/>
            </p:cNvSpPr>
            <p:nvPr/>
          </p:nvSpPr>
          <p:spPr bwMode="auto">
            <a:xfrm>
              <a:off x="528" y="960"/>
              <a:ext cx="4704" cy="30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6" name="Text Box 5"/>
            <p:cNvSpPr txBox="1">
              <a:spLocks noChangeArrowheads="1"/>
            </p:cNvSpPr>
            <p:nvPr/>
          </p:nvSpPr>
          <p:spPr bwMode="auto">
            <a:xfrm>
              <a:off x="2496" y="816"/>
              <a:ext cx="72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Program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214438" y="1900238"/>
            <a:ext cx="6710362" cy="4195762"/>
            <a:chOff x="765" y="1197"/>
            <a:chExt cx="4227" cy="2643"/>
          </a:xfrm>
        </p:grpSpPr>
        <p:sp>
          <p:nvSpPr>
            <p:cNvPr id="22557" name="AutoShape 6"/>
            <p:cNvSpPr>
              <a:spLocks noChangeArrowheads="1"/>
            </p:cNvSpPr>
            <p:nvPr/>
          </p:nvSpPr>
          <p:spPr bwMode="auto">
            <a:xfrm>
              <a:off x="765" y="1197"/>
              <a:ext cx="2451" cy="2643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8" name="AutoShape 7"/>
            <p:cNvSpPr>
              <a:spLocks noChangeArrowheads="1"/>
            </p:cNvSpPr>
            <p:nvPr/>
          </p:nvSpPr>
          <p:spPr bwMode="auto">
            <a:xfrm>
              <a:off x="3600" y="120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9" name="AutoShape 8"/>
            <p:cNvSpPr>
              <a:spLocks noChangeArrowheads="1"/>
            </p:cNvSpPr>
            <p:nvPr/>
          </p:nvSpPr>
          <p:spPr bwMode="auto">
            <a:xfrm>
              <a:off x="3600" y="192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0" name="AutoShape 9"/>
            <p:cNvSpPr>
              <a:spLocks noChangeArrowheads="1"/>
            </p:cNvSpPr>
            <p:nvPr/>
          </p:nvSpPr>
          <p:spPr bwMode="auto">
            <a:xfrm>
              <a:off x="4464" y="120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1" name="Text Box 11"/>
            <p:cNvSpPr txBox="1">
              <a:spLocks noChangeArrowheads="1"/>
            </p:cNvSpPr>
            <p:nvPr/>
          </p:nvSpPr>
          <p:spPr bwMode="auto">
            <a:xfrm>
              <a:off x="768" y="120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2" name="Text Box 12"/>
            <p:cNvSpPr txBox="1">
              <a:spLocks noChangeArrowheads="1"/>
            </p:cNvSpPr>
            <p:nvPr/>
          </p:nvSpPr>
          <p:spPr bwMode="auto">
            <a:xfrm>
              <a:off x="3648" y="120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3" name="Text Box 13"/>
            <p:cNvSpPr txBox="1">
              <a:spLocks noChangeArrowheads="1"/>
            </p:cNvSpPr>
            <p:nvPr/>
          </p:nvSpPr>
          <p:spPr bwMode="auto">
            <a:xfrm>
              <a:off x="3648" y="192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4" name="Text Box 14"/>
            <p:cNvSpPr txBox="1">
              <a:spLocks noChangeArrowheads="1"/>
            </p:cNvSpPr>
            <p:nvPr/>
          </p:nvSpPr>
          <p:spPr bwMode="auto">
            <a:xfrm>
              <a:off x="4512" y="120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71600" y="2152650"/>
            <a:ext cx="3505200" cy="2952750"/>
            <a:chOff x="864" y="1356"/>
            <a:chExt cx="2208" cy="1860"/>
          </a:xfrm>
        </p:grpSpPr>
        <p:sp>
          <p:nvSpPr>
            <p:cNvPr id="22555" name="AutoShape 17"/>
            <p:cNvSpPr>
              <a:spLocks noChangeArrowheads="1"/>
            </p:cNvSpPr>
            <p:nvPr/>
          </p:nvSpPr>
          <p:spPr bwMode="auto">
            <a:xfrm>
              <a:off x="864" y="1392"/>
              <a:ext cx="2208" cy="1824"/>
            </a:xfrm>
            <a:prstGeom prst="flowChartAlternateProcess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6" name="Text Box 18"/>
            <p:cNvSpPr txBox="1">
              <a:spLocks noChangeArrowheads="1"/>
            </p:cNvSpPr>
            <p:nvPr/>
          </p:nvSpPr>
          <p:spPr bwMode="auto">
            <a:xfrm>
              <a:off x="960" y="1356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Class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676400" y="2514600"/>
            <a:ext cx="2971800" cy="336550"/>
            <a:chOff x="1056" y="1584"/>
            <a:chExt cx="1872" cy="212"/>
          </a:xfrm>
        </p:grpSpPr>
        <p:sp>
          <p:nvSpPr>
            <p:cNvPr id="22553" name="AutoShape 19"/>
            <p:cNvSpPr>
              <a:spLocks noChangeArrowheads="1"/>
            </p:cNvSpPr>
            <p:nvPr/>
          </p:nvSpPr>
          <p:spPr bwMode="auto">
            <a:xfrm>
              <a:off x="1056" y="1584"/>
              <a:ext cx="187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4" name="Text Box 20"/>
            <p:cNvSpPr txBox="1">
              <a:spLocks noChangeArrowheads="1"/>
            </p:cNvSpPr>
            <p:nvPr/>
          </p:nvSpPr>
          <p:spPr bwMode="auto">
            <a:xfrm>
              <a:off x="1056" y="1584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971800"/>
            <a:ext cx="2971800" cy="762000"/>
            <a:chOff x="1056" y="1872"/>
            <a:chExt cx="1872" cy="480"/>
          </a:xfrm>
        </p:grpSpPr>
        <p:sp>
          <p:nvSpPr>
            <p:cNvPr id="22551" name="AutoShape 21"/>
            <p:cNvSpPr>
              <a:spLocks noChangeArrowheads="1"/>
            </p:cNvSpPr>
            <p:nvPr/>
          </p:nvSpPr>
          <p:spPr bwMode="auto">
            <a:xfrm>
              <a:off x="1056" y="1872"/>
              <a:ext cx="1872" cy="480"/>
            </a:xfrm>
            <a:prstGeom prst="flowChartProcess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2" name="Text Box 23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Constructors</a:t>
              </a: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1676400" y="3886200"/>
            <a:ext cx="2971800" cy="838200"/>
            <a:chOff x="1056" y="2448"/>
            <a:chExt cx="1872" cy="528"/>
          </a:xfrm>
        </p:grpSpPr>
        <p:sp>
          <p:nvSpPr>
            <p:cNvPr id="22549" name="AutoShape 26"/>
            <p:cNvSpPr>
              <a:spLocks noChangeArrowheads="1"/>
            </p:cNvSpPr>
            <p:nvPr/>
          </p:nvSpPr>
          <p:spPr bwMode="auto">
            <a:xfrm>
              <a:off x="1056" y="2448"/>
              <a:ext cx="1872" cy="528"/>
            </a:xfrm>
            <a:prstGeom prst="flowChartProcess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0" name="Text Box 27"/>
            <p:cNvSpPr txBox="1">
              <a:spLocks noChangeArrowheads="1"/>
            </p:cNvSpPr>
            <p:nvPr/>
          </p:nvSpPr>
          <p:spPr bwMode="auto">
            <a:xfrm>
              <a:off x="1056" y="2448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Methods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048000" y="3028950"/>
            <a:ext cx="1447800" cy="1295400"/>
            <a:chOff x="1920" y="1920"/>
            <a:chExt cx="912" cy="816"/>
          </a:xfrm>
        </p:grpSpPr>
        <p:sp>
          <p:nvSpPr>
            <p:cNvPr id="22545" name="AutoShape 32"/>
            <p:cNvSpPr>
              <a:spLocks noChangeArrowheads="1"/>
            </p:cNvSpPr>
            <p:nvPr/>
          </p:nvSpPr>
          <p:spPr bwMode="auto">
            <a:xfrm>
              <a:off x="1920" y="1920"/>
              <a:ext cx="91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6" name="Text Box 33"/>
            <p:cNvSpPr txBox="1">
              <a:spLocks noChangeArrowheads="1"/>
            </p:cNvSpPr>
            <p:nvPr/>
          </p:nvSpPr>
          <p:spPr bwMode="auto">
            <a:xfrm>
              <a:off x="1920" y="192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  <p:sp>
          <p:nvSpPr>
            <p:cNvPr id="22547" name="AutoShape 34"/>
            <p:cNvSpPr>
              <a:spLocks noChangeArrowheads="1"/>
            </p:cNvSpPr>
            <p:nvPr/>
          </p:nvSpPr>
          <p:spPr bwMode="auto">
            <a:xfrm>
              <a:off x="1920" y="2524"/>
              <a:ext cx="91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8" name="Text Box 35"/>
            <p:cNvSpPr txBox="1">
              <a:spLocks noChangeArrowheads="1"/>
            </p:cNvSpPr>
            <p:nvPr/>
          </p:nvSpPr>
          <p:spPr bwMode="auto">
            <a:xfrm>
              <a:off x="1920" y="2524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048000" y="3381375"/>
            <a:ext cx="1447800" cy="1295400"/>
            <a:chOff x="4704" y="1824"/>
            <a:chExt cx="912" cy="816"/>
          </a:xfrm>
        </p:grpSpPr>
        <p:sp>
          <p:nvSpPr>
            <p:cNvPr id="22541" name="AutoShape 43"/>
            <p:cNvSpPr>
              <a:spLocks noChangeArrowheads="1"/>
            </p:cNvSpPr>
            <p:nvPr/>
          </p:nvSpPr>
          <p:spPr bwMode="auto">
            <a:xfrm>
              <a:off x="4704" y="1824"/>
              <a:ext cx="912" cy="192"/>
            </a:xfrm>
            <a:prstGeom prst="flowChartProcess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2" name="Text Box 44"/>
            <p:cNvSpPr txBox="1">
              <a:spLocks noChangeArrowheads="1"/>
            </p:cNvSpPr>
            <p:nvPr/>
          </p:nvSpPr>
          <p:spPr bwMode="auto">
            <a:xfrm>
              <a:off x="4704" y="1824"/>
              <a:ext cx="8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Statements</a:t>
              </a:r>
            </a:p>
          </p:txBody>
        </p:sp>
        <p:sp>
          <p:nvSpPr>
            <p:cNvPr id="22543" name="AutoShape 45"/>
            <p:cNvSpPr>
              <a:spLocks noChangeArrowheads="1"/>
            </p:cNvSpPr>
            <p:nvPr/>
          </p:nvSpPr>
          <p:spPr bwMode="auto">
            <a:xfrm>
              <a:off x="4704" y="2428"/>
              <a:ext cx="912" cy="192"/>
            </a:xfrm>
            <a:prstGeom prst="flowChartProcess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4" name="Text Box 46"/>
            <p:cNvSpPr txBox="1">
              <a:spLocks noChangeArrowheads="1"/>
            </p:cNvSpPr>
            <p:nvPr/>
          </p:nvSpPr>
          <p:spPr bwMode="auto">
            <a:xfrm>
              <a:off x="4704" y="2428"/>
              <a:ext cx="8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Statements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238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BE48E8-D265-4149-9CD0-FA6FB81E648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null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If you declare a variable to have a given object type, for example,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Person john;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name;</a:t>
            </a:r>
          </a:p>
          <a:p>
            <a:pPr eaLnBrk="1" hangingPunct="1"/>
            <a:r>
              <a:rPr lang="en-US" altLang="en-US" sz="2400" smtClean="0"/>
              <a:t>...and if you have not yet assigned a value to it, for example, with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john = new Person();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name = “John Smith";</a:t>
            </a:r>
          </a:p>
          <a:p>
            <a:pPr eaLnBrk="1" hangingPunct="1"/>
            <a:r>
              <a:rPr lang="en-US" altLang="en-US" sz="2400" smtClean="0"/>
              <a:t>...then the value of the variable is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null </a:t>
            </a:r>
            <a:r>
              <a:rPr lang="en-US" altLang="en-US" sz="2400" smtClean="0"/>
              <a:t>is a legal value, but there isn’t much you can do with it</a:t>
            </a:r>
          </a:p>
          <a:p>
            <a:pPr lvl="1" eaLnBrk="1" hangingPunct="1"/>
            <a:r>
              <a:rPr lang="en-US" altLang="en-US" sz="2000" smtClean="0"/>
              <a:t>It’s an error to refer to its fields, because it has none</a:t>
            </a:r>
          </a:p>
          <a:p>
            <a:pPr lvl="1" eaLnBrk="1" hangingPunct="1"/>
            <a:r>
              <a:rPr lang="en-US" altLang="en-US" sz="2000" smtClean="0"/>
              <a:t>It’s an error to send a message to it, because it has no methods</a:t>
            </a:r>
          </a:p>
          <a:p>
            <a:pPr lvl="1" eaLnBrk="1" hangingPunct="1"/>
            <a:r>
              <a:rPr lang="en-US" altLang="en-US" sz="2000" smtClean="0"/>
              <a:t>The error you will see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NullPointerException</a:t>
            </a:r>
          </a:p>
        </p:txBody>
      </p:sp>
    </p:spTree>
    <p:extLst>
      <p:ext uri="{BB962C8B-B14F-4D97-AF65-F5344CB8AC3E}">
        <p14:creationId xmlns:p14="http://schemas.microsoft.com/office/powerpoint/2010/main" val="33571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 and </a:t>
            </a:r>
            <a:r>
              <a:rPr lang="en-US" altLang="en-US" smtClean="0">
                <a:latin typeface="Trebuchet MS" pitchFamily="34" charset="0"/>
              </a:rPr>
              <a:t>static</a:t>
            </a:r>
            <a:r>
              <a:rPr lang="en-US" altLang="en-US" smtClean="0"/>
              <a:t> methods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760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Java has two kinds of methods: </a:t>
            </a:r>
            <a:r>
              <a:rPr lang="en-US" altLang="en-US" smtClean="0">
                <a:solidFill>
                  <a:schemeClr val="tx2"/>
                </a:solidFill>
              </a:rPr>
              <a:t>static</a:t>
            </a:r>
            <a:r>
              <a:rPr lang="en-US" altLang="en-US" smtClean="0"/>
              <a:t> methods and non-static methods (called </a:t>
            </a:r>
            <a:r>
              <a:rPr lang="en-US" altLang="en-US" smtClean="0">
                <a:solidFill>
                  <a:schemeClr val="tx2"/>
                </a:solidFill>
              </a:rPr>
              <a:t>instance </a:t>
            </a:r>
            <a:r>
              <a:rPr lang="en-US" altLang="en-US" smtClean="0"/>
              <a:t>methods)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However, before we can talk about what it means to be static, we have to learn a lot more about classes and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Most methods you write </a:t>
            </a:r>
            <a:r>
              <a:rPr lang="en-US" altLang="en-US" i="1" smtClean="0"/>
              <a:t>should not</a:t>
            </a:r>
            <a:r>
              <a:rPr lang="en-US" altLang="en-US" smtClean="0"/>
              <a:t>, and </a:t>
            </a:r>
            <a:r>
              <a:rPr lang="en-US" altLang="en-US" i="1" smtClean="0"/>
              <a:t>will not</a:t>
            </a:r>
            <a:r>
              <a:rPr lang="en-US" altLang="en-US" smtClean="0"/>
              <a:t> be static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Every Java program has a</a:t>
            </a:r>
            <a:br>
              <a:rPr lang="en-US" altLang="en-US" smtClean="0"/>
            </a:br>
            <a:r>
              <a:rPr lang="en-US" altLang="en-US" smtClean="0"/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static void main(String[ ] args)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/>
              <a:t>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This starts us in a “static context”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To “escape from static”, I recommend starting every program in a certain way, as shown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6059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Escaping from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static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class MyClass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main(String[] args)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new MyClass().run();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void run()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// Your real code begins here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You can replace the names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400" smtClean="0"/>
              <a:t> with names of your choice, but notice that each name occurs in two places, and they have to match 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Do not worry about this for the current assignment!</a:t>
            </a:r>
          </a:p>
        </p:txBody>
      </p:sp>
    </p:spTree>
    <p:extLst>
      <p:ext uri="{BB962C8B-B14F-4D97-AF65-F5344CB8AC3E}">
        <p14:creationId xmlns:p14="http://schemas.microsoft.com/office/powerpoint/2010/main" val="17945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Default values/ default constructors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Do I have to have a constructor?</a:t>
            </a:r>
          </a:p>
          <a:p>
            <a:pPr lvl="1"/>
            <a:r>
              <a:rPr lang="en-US" altLang="en-US" smtClean="0"/>
              <a:t>No. Java will provide one</a:t>
            </a:r>
          </a:p>
          <a:p>
            <a:pPr lvl="1"/>
            <a:r>
              <a:rPr lang="en-US" altLang="en-US" smtClean="0"/>
              <a:t>You might not like what Java provides and hence usually best to write your own</a:t>
            </a:r>
          </a:p>
          <a:p>
            <a:r>
              <a:rPr lang="en-US" altLang="en-US" smtClean="0"/>
              <a:t>What if I have a class with 25 fields, but most of them have a default value</a:t>
            </a:r>
          </a:p>
          <a:p>
            <a:pPr lvl="1"/>
            <a:r>
              <a:rPr lang="en-US" altLang="en-US" smtClean="0"/>
              <a:t>Call the complicated constructor with default values</a:t>
            </a:r>
          </a:p>
          <a:p>
            <a:pPr lvl="1"/>
            <a:r>
              <a:rPr lang="en-US" altLang="en-US" smtClean="0"/>
              <a:t>this(argument1, default value of argument 2)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3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915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does the following do?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 = 45;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y =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String s = x + y + “ is x plus y and “ + x + y + “ is also x plus y”;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2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Loudcrowd</a:t>
            </a:r>
            <a:r>
              <a:rPr lang="en-US" dirty="0" smtClean="0"/>
              <a:t> multiple choice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x = 45</a:t>
            </a:r>
            <a:r>
              <a:rPr lang="en-US" b="1" dirty="0" smtClean="0"/>
              <a:t>;</a:t>
            </a:r>
          </a:p>
          <a:p>
            <a:pPr marL="0" indent="0">
              <a:buNone/>
            </a:pPr>
            <a:r>
              <a:rPr lang="en-US" b="1" dirty="0" smtClean="0"/>
              <a:t>double y = 0.2;</a:t>
            </a: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boolean</a:t>
            </a:r>
            <a:r>
              <a:rPr lang="en-US" b="1" dirty="0" smtClean="0"/>
              <a:t> </a:t>
            </a:r>
            <a:r>
              <a:rPr lang="en-US" b="1" dirty="0"/>
              <a:t>z = true;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endParaRPr lang="en-US" dirty="0"/>
          </a:p>
          <a:p>
            <a:pPr marL="0" indent="0">
              <a:buNone/>
            </a:pPr>
            <a:r>
              <a:rPr lang="pl-PL" dirty="0" smtClean="0"/>
              <a:t>String </a:t>
            </a:r>
            <a:r>
              <a:rPr lang="pl-PL" dirty="0"/>
              <a:t>s1 = </a:t>
            </a:r>
            <a:r>
              <a:rPr lang="en-US" dirty="0" smtClean="0"/>
              <a:t>“</a:t>
            </a:r>
            <a:r>
              <a:rPr lang="en-US" dirty="0" err="1" smtClean="0"/>
              <a:t>abc</a:t>
            </a:r>
            <a:r>
              <a:rPr lang="en-US" dirty="0" smtClean="0"/>
              <a:t>” + </a:t>
            </a:r>
            <a:r>
              <a:rPr lang="pl-PL" dirty="0" smtClean="0"/>
              <a:t>x + </a:t>
            </a:r>
            <a:r>
              <a:rPr lang="pl-PL" dirty="0"/>
              <a:t>z + y</a:t>
            </a:r>
            <a:r>
              <a:rPr lang="pl-PL" dirty="0" smtClean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s1?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syntax </a:t>
            </a:r>
            <a:r>
              <a:rPr lang="en-US" dirty="0"/>
              <a:t>error</a:t>
            </a:r>
            <a:r>
              <a:rPr lang="en-US" dirty="0" smtClean="0"/>
              <a:t>     c)abc45.2true       </a:t>
            </a:r>
            <a:r>
              <a:rPr lang="en-US" dirty="0" smtClean="0">
                <a:solidFill>
                  <a:srgbClr val="FF0000"/>
                </a:solidFill>
              </a:rPr>
              <a:t>e) abc45true0.2</a:t>
            </a:r>
          </a:p>
          <a:p>
            <a:pPr marL="0" indent="0">
              <a:buNone/>
            </a:pPr>
            <a:r>
              <a:rPr lang="en-US" dirty="0" smtClean="0"/>
              <a:t>b) abc45true.2     d)abc45true.2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Loudcrowd</a:t>
            </a:r>
            <a:r>
              <a:rPr lang="en-US" dirty="0"/>
              <a:t> </a:t>
            </a:r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n1 = 23;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n2 = 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temp = 0;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while </a:t>
            </a:r>
            <a:r>
              <a:rPr lang="en-US" dirty="0"/>
              <a:t>(n1 &gt; 0){</a:t>
            </a:r>
          </a:p>
          <a:p>
            <a:pPr marL="0" indent="0">
              <a:buNone/>
            </a:pPr>
            <a:r>
              <a:rPr lang="en-US" dirty="0"/>
              <a:t>            temp = ++n1 % 10</a:t>
            </a:r>
            <a:r>
              <a:rPr lang="en-US" dirty="0" smtClean="0"/>
              <a:t>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n2 = n2++ * 10 + temp</a:t>
            </a:r>
            <a:r>
              <a:rPr lang="en-US" dirty="0" smtClean="0"/>
              <a:t>;            this has no effect on n2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n1 = n1/10;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System.</a:t>
            </a:r>
            <a:r>
              <a:rPr lang="en-US" i="1" dirty="0" err="1" smtClean="0"/>
              <a:t>out.println</a:t>
            </a:r>
            <a:r>
              <a:rPr lang="en-US" i="1" dirty="0" smtClean="0"/>
              <a:t>(n1 </a:t>
            </a:r>
            <a:r>
              <a:rPr lang="en-US" i="1" dirty="0"/>
              <a:t>+ n2</a:t>
            </a:r>
            <a:r>
              <a:rPr lang="en-US" i="1" dirty="0" smtClean="0"/>
              <a:t>);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What gets printed</a:t>
            </a:r>
            <a:r>
              <a:rPr lang="en-US" i="1" dirty="0" smtClean="0"/>
              <a:t>?  43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724400" y="3994245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5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driven development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We’ll spend some time writing unit tests for the Rational class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Along the way, we will try and learn other Java concepts as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6B620-DC6A-4EE9-B694-600F2ABF749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JUnit in Eclipse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If you write your method stubs first (as on the previous slide), Eclipse will generate test method stubs for you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To add JUnit 4 to your project: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Select a class in Eclipse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Go to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File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  <a:sym typeface="Wingdings" pitchFamily="1" charset="2"/>
              </a:rPr>
              <a:t> New...  JUnit Test Case</a:t>
            </a:r>
            <a:endParaRPr lang="en-US" altLang="en-US" sz="1800">
              <a:sym typeface="Wingdings" pitchFamily="1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/>
              <a:t>Make sure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New JUnit 4 test</a:t>
            </a:r>
            <a:r>
              <a:rPr lang="en-US" altLang="en-US" sz="1800"/>
              <a:t> is selected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Click where it says “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Click here to add JUnit 4...</a:t>
            </a:r>
            <a:r>
              <a:rPr lang="en-US" altLang="en-US" sz="1800"/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Close the window that appears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To create a JUnit test class: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Do steps 1 and 2 above, if you haven’t already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Click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 Next&gt;</a:t>
            </a:r>
            <a:endParaRPr lang="en-US" altLang="en-US" sz="1800"/>
          </a:p>
          <a:p>
            <a:pPr lvl="1">
              <a:lnSpc>
                <a:spcPct val="90000"/>
              </a:lnSpc>
            </a:pPr>
            <a:r>
              <a:rPr lang="en-US" altLang="en-US" sz="1800"/>
              <a:t>Use the checkboxes to decide which methods you want test cases for;</a:t>
            </a:r>
            <a:br>
              <a:rPr lang="en-US" altLang="en-US" sz="1800"/>
            </a:br>
            <a:r>
              <a:rPr lang="en-US" altLang="en-US" sz="1800"/>
              <a:t>don’t select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Object</a:t>
            </a:r>
            <a:r>
              <a:rPr lang="en-US" altLang="en-US" sz="1800"/>
              <a:t> or anything under it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I like to check “create tasks,” but that’s up to you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Click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Finish</a:t>
            </a: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2000"/>
              <a:t>To run the tests: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</a:rPr>
              <a:t>Run </a:t>
            </a:r>
            <a:r>
              <a:rPr lang="en-US" altLang="en-US" sz="1800">
                <a:solidFill>
                  <a:schemeClr val="accent2"/>
                </a:solidFill>
                <a:latin typeface="Trebuchet MS" pitchFamily="1" charset="0"/>
                <a:sym typeface="Wingdings" pitchFamily="1" charset="2"/>
              </a:rPr>
              <a:t> Run As  JUnit Test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82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F78AB-1975-4049-B467-C051DBDF14F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Viewing results in Eclipse</a:t>
            </a:r>
          </a:p>
        </p:txBody>
      </p:sp>
      <p:pic>
        <p:nvPicPr>
          <p:cNvPr id="78855" name="Picture 7" descr="junit4-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43561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6" name="AutoShape 8"/>
          <p:cNvSpPr>
            <a:spLocks noChangeArrowheads="1"/>
          </p:cNvSpPr>
          <p:nvPr/>
        </p:nvSpPr>
        <p:spPr bwMode="auto">
          <a:xfrm>
            <a:off x="533400" y="1524000"/>
            <a:ext cx="1828800" cy="838200"/>
          </a:xfrm>
          <a:prstGeom prst="wedgeRoundRectCallout">
            <a:avLst>
              <a:gd name="adj1" fmla="val 96963"/>
              <a:gd name="adj2" fmla="val 138069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Bar is green if</a:t>
            </a:r>
          </a:p>
          <a:p>
            <a:pPr algn="ctr"/>
            <a:r>
              <a:rPr lang="en-US" altLang="en-US" sz="1800" i="1">
                <a:latin typeface="Trebuchet MS" pitchFamily="1" charset="0"/>
              </a:rPr>
              <a:t>all</a:t>
            </a:r>
            <a:r>
              <a:rPr lang="en-US" altLang="en-US" sz="1800">
                <a:latin typeface="Trebuchet MS" pitchFamily="1" charset="0"/>
              </a:rPr>
              <a:t> tests pass,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red otherwise</a:t>
            </a:r>
          </a:p>
        </p:txBody>
      </p:sp>
      <p:sp>
        <p:nvSpPr>
          <p:cNvPr id="78857" name="AutoShape 9"/>
          <p:cNvSpPr>
            <a:spLocks noChangeArrowheads="1"/>
          </p:cNvSpPr>
          <p:nvPr/>
        </p:nvSpPr>
        <p:spPr bwMode="auto">
          <a:xfrm>
            <a:off x="2667000" y="1143000"/>
            <a:ext cx="1447800" cy="609600"/>
          </a:xfrm>
          <a:prstGeom prst="wedgeRoundRectCallout">
            <a:avLst>
              <a:gd name="adj1" fmla="val 32125"/>
              <a:gd name="adj2" fmla="val 21302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Ran 10 of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the 10 tests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4267200" y="1143000"/>
            <a:ext cx="1447800" cy="609600"/>
          </a:xfrm>
          <a:prstGeom prst="wedgeRoundRectCallout">
            <a:avLst>
              <a:gd name="adj1" fmla="val 79935"/>
              <a:gd name="adj2" fmla="val 214324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No tests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failed, but...</a:t>
            </a:r>
          </a:p>
        </p:txBody>
      </p:sp>
      <p:sp>
        <p:nvSpPr>
          <p:cNvPr id="78860" name="AutoShape 12"/>
          <p:cNvSpPr>
            <a:spLocks noChangeArrowheads="1"/>
          </p:cNvSpPr>
          <p:nvPr/>
        </p:nvSpPr>
        <p:spPr bwMode="auto">
          <a:xfrm>
            <a:off x="5867400" y="1143000"/>
            <a:ext cx="2590800" cy="609600"/>
          </a:xfrm>
          <a:prstGeom prst="wedgeRoundRectCallout">
            <a:avLst>
              <a:gd name="adj1" fmla="val -87069"/>
              <a:gd name="adj2" fmla="val 213542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Something unexpected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happened in two tests</a:t>
            </a:r>
          </a:p>
        </p:txBody>
      </p:sp>
      <p:sp>
        <p:nvSpPr>
          <p:cNvPr id="78861" name="AutoShape 13"/>
          <p:cNvSpPr>
            <a:spLocks noChangeArrowheads="1"/>
          </p:cNvSpPr>
          <p:nvPr/>
        </p:nvSpPr>
        <p:spPr bwMode="auto">
          <a:xfrm>
            <a:off x="381000" y="3505200"/>
            <a:ext cx="2209800" cy="457200"/>
          </a:xfrm>
          <a:prstGeom prst="wedgeRoundRectCallout">
            <a:avLst>
              <a:gd name="adj1" fmla="val 93532"/>
              <a:gd name="adj2" fmla="val 27083"/>
              <a:gd name="adj3" fmla="val 16667"/>
            </a:avLst>
          </a:prstGeom>
          <a:solidFill>
            <a:srgbClr val="CCFF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This test passed</a:t>
            </a:r>
          </a:p>
        </p:txBody>
      </p:sp>
      <p:sp>
        <p:nvSpPr>
          <p:cNvPr id="78862" name="AutoShape 14"/>
          <p:cNvSpPr>
            <a:spLocks noChangeArrowheads="1"/>
          </p:cNvSpPr>
          <p:nvPr/>
        </p:nvSpPr>
        <p:spPr bwMode="auto">
          <a:xfrm>
            <a:off x="457200" y="4191000"/>
            <a:ext cx="2209800" cy="457200"/>
          </a:xfrm>
          <a:prstGeom prst="wedgeRoundRectCallout">
            <a:avLst>
              <a:gd name="adj1" fmla="val 91380"/>
              <a:gd name="adj2" fmla="val 206944"/>
              <a:gd name="adj3" fmla="val 16667"/>
            </a:avLst>
          </a:prstGeom>
          <a:solidFill>
            <a:srgbClr val="FFB4B4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Something is wrong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304800" y="5257800"/>
            <a:ext cx="2286000" cy="1143000"/>
          </a:xfrm>
          <a:prstGeom prst="wedgeRoundRectCallout">
            <a:avLst>
              <a:gd name="adj1" fmla="val 67639"/>
              <a:gd name="adj2" fmla="val -2333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Depending on your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preferences, this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window might show</a:t>
            </a:r>
          </a:p>
          <a:p>
            <a:pPr algn="ctr"/>
            <a:r>
              <a:rPr lang="en-US" altLang="en-US" sz="1800" i="1">
                <a:latin typeface="Trebuchet MS" pitchFamily="1" charset="0"/>
              </a:rPr>
              <a:t>only</a:t>
            </a:r>
            <a:r>
              <a:rPr lang="en-US" altLang="en-US" sz="1800">
                <a:latin typeface="Trebuchet MS" pitchFamily="1" charset="0"/>
              </a:rPr>
              <a:t> failed tests</a:t>
            </a:r>
          </a:p>
        </p:txBody>
      </p:sp>
      <p:sp>
        <p:nvSpPr>
          <p:cNvPr id="78864" name="AutoShape 16"/>
          <p:cNvSpPr>
            <a:spLocks noChangeArrowheads="1"/>
          </p:cNvSpPr>
          <p:nvPr/>
        </p:nvSpPr>
        <p:spPr bwMode="auto">
          <a:xfrm>
            <a:off x="7620000" y="3124200"/>
            <a:ext cx="1371600" cy="990600"/>
          </a:xfrm>
          <a:prstGeom prst="wedgeRoundRectCallout">
            <a:avLst>
              <a:gd name="adj1" fmla="val -193981"/>
              <a:gd name="adj2" fmla="val 22917"/>
              <a:gd name="adj3" fmla="val 16667"/>
            </a:avLst>
          </a:prstGeom>
          <a:solidFill>
            <a:srgbClr val="CCFF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This is how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long the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test took</a:t>
            </a:r>
          </a:p>
        </p:txBody>
      </p:sp>
    </p:spTree>
    <p:extLst>
      <p:ext uri="{BB962C8B-B14F-4D97-AF65-F5344CB8AC3E}">
        <p14:creationId xmlns:p14="http://schemas.microsoft.com/office/powerpoint/2010/main" val="40822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  <p:bldP spid="78857" grpId="0" animBg="1"/>
      <p:bldP spid="78858" grpId="0" animBg="1"/>
      <p:bldP spid="78860" grpId="0" animBg="1"/>
      <p:bldP spid="78861" grpId="0" animBg="1"/>
      <p:bldP spid="78862" grpId="0" animBg="1"/>
      <p:bldP spid="78863" grpId="0" animBg="1"/>
      <p:bldP spid="788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F93746-A3FF-40AA-8FF8-7F74851E700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Defining constructors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constructor</a:t>
            </a:r>
            <a:r>
              <a:rPr lang="en-US" altLang="en-US" smtClean="0"/>
              <a:t> is code to create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</a:t>
            </a:r>
            <a:r>
              <a:rPr lang="en-US" altLang="en-US" i="1" smtClean="0"/>
              <a:t>can</a:t>
            </a:r>
            <a:r>
              <a:rPr lang="en-US" altLang="en-US" smtClean="0"/>
              <a:t> do other work in a constructor, but you </a:t>
            </a:r>
            <a:r>
              <a:rPr lang="en-US" altLang="en-US" i="1" smtClean="0"/>
              <a:t>shouldn’t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syntax for a constructor is: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800" b="1" i="1" smtClean="0">
                <a:solidFill>
                  <a:schemeClr val="bg2"/>
                </a:solidFill>
              </a:rPr>
              <a:t>ClassName</a:t>
            </a:r>
            <a: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800" b="1" i="1" smtClean="0">
                <a:solidFill>
                  <a:schemeClr val="bg2"/>
                </a:solidFill>
              </a:rPr>
              <a:t>parameters</a:t>
            </a:r>
            <a: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800" smtClean="0">
                <a:solidFill>
                  <a:schemeClr val="accent2"/>
                </a:solidFill>
              </a:rPr>
              <a:t>    </a:t>
            </a:r>
            <a:r>
              <a:rPr lang="en-US" altLang="en-US" sz="2800" b="1" smtClean="0">
                <a:solidFill>
                  <a:schemeClr val="bg2"/>
                </a:solidFill>
              </a:rPr>
              <a:t>…</a:t>
            </a:r>
            <a:r>
              <a:rPr lang="en-US" altLang="en-US" sz="2800" b="1" i="1" smtClean="0">
                <a:solidFill>
                  <a:schemeClr val="bg2"/>
                </a:solidFill>
              </a:rPr>
              <a:t>code…</a:t>
            </a:r>
            <a:r>
              <a:rPr lang="en-US" altLang="en-US" sz="2800" smtClean="0">
                <a:solidFill>
                  <a:schemeClr val="accent2"/>
                </a:solidFill>
              </a:rPr>
              <a:t/>
            </a:r>
            <a:br>
              <a:rPr lang="en-US" altLang="en-US" sz="2800" smtClean="0">
                <a:solidFill>
                  <a:schemeClr val="accent2"/>
                </a:solidFill>
              </a:rPr>
            </a:br>
            <a:r>
              <a:rPr lang="en-US" altLang="en-US" sz="2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i="1" smtClean="0">
                <a:solidFill>
                  <a:schemeClr val="accent2"/>
                </a:solidFill>
              </a:rPr>
              <a:t>ClassName</a:t>
            </a:r>
            <a:r>
              <a:rPr lang="en-US" altLang="en-US" smtClean="0"/>
              <a:t> has to be the same as the class that the constructor occurs 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i="1" smtClean="0">
                <a:solidFill>
                  <a:schemeClr val="accent2"/>
                </a:solidFill>
              </a:rPr>
              <a:t>parameters</a:t>
            </a:r>
            <a:r>
              <a:rPr lang="en-US" altLang="en-US" smtClean="0"/>
              <a:t> are a comma-separated list of variable </a:t>
            </a:r>
            <a:r>
              <a:rPr lang="en-US" altLang="en-US" i="1" smtClean="0"/>
              <a:t>declarations</a:t>
            </a:r>
          </a:p>
        </p:txBody>
      </p:sp>
    </p:spTree>
    <p:extLst>
      <p:ext uri="{BB962C8B-B14F-4D97-AF65-F5344CB8AC3E}">
        <p14:creationId xmlns:p14="http://schemas.microsoft.com/office/powerpoint/2010/main" val="22947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62420</TotalTime>
  <Words>1090</Words>
  <Application>Microsoft Office PowerPoint</Application>
  <PresentationFormat>On-screen Show (4:3)</PresentationFormat>
  <Paragraphs>245</Paragraphs>
  <Slides>27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Clarity</vt:lpstr>
      <vt:lpstr>CIT 590</vt:lpstr>
      <vt:lpstr>Some Eclipse shortcuts </vt:lpstr>
      <vt:lpstr>String concatenation in Java</vt:lpstr>
      <vt:lpstr>Loudcrowd multiple choice question</vt:lpstr>
      <vt:lpstr>Loudcrowd ++</vt:lpstr>
      <vt:lpstr>Test driven development in Java</vt:lpstr>
      <vt:lpstr>JUnit in Eclipse</vt:lpstr>
      <vt:lpstr>Viewing results in Eclipse</vt:lpstr>
      <vt:lpstr>Defining constructors</vt:lpstr>
      <vt:lpstr>Example constructor I</vt:lpstr>
      <vt:lpstr>Example constructor II</vt:lpstr>
      <vt:lpstr>Defining a method</vt:lpstr>
      <vt:lpstr>Methods may have local variables</vt:lpstr>
      <vt:lpstr>Blocks (== Compound statements)</vt:lpstr>
      <vt:lpstr>Nested scopes</vt:lpstr>
      <vt:lpstr>Declarations in a method</vt:lpstr>
      <vt:lpstr>The for loop</vt:lpstr>
      <vt:lpstr>Returning a result from a method</vt:lpstr>
      <vt:lpstr>Returning no result from a method</vt:lpstr>
      <vt:lpstr>Sending messages to objects</vt:lpstr>
      <vt:lpstr>Putting it all together</vt:lpstr>
      <vt:lpstr>Using our new class</vt:lpstr>
      <vt:lpstr>Diagram of program structure</vt:lpstr>
      <vt:lpstr>null</vt:lpstr>
      <vt:lpstr>Methods and static methods</vt:lpstr>
      <vt:lpstr>Escaping from static</vt:lpstr>
      <vt:lpstr>Default values/ default constructors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380</cp:revision>
  <dcterms:created xsi:type="dcterms:W3CDTF">2006-08-16T00:00:00Z</dcterms:created>
  <dcterms:modified xsi:type="dcterms:W3CDTF">2014-04-27T11:03:16Z</dcterms:modified>
</cp:coreProperties>
</file>