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  <p:sldMasterId id="2147483780" r:id="rId2"/>
  </p:sldMasterIdLst>
  <p:notesMasterIdLst>
    <p:notesMasterId r:id="rId35"/>
  </p:notesMasterIdLst>
  <p:sldIdLst>
    <p:sldId id="256" r:id="rId3"/>
    <p:sldId id="285" r:id="rId4"/>
    <p:sldId id="262" r:id="rId5"/>
    <p:sldId id="257" r:id="rId6"/>
    <p:sldId id="258" r:id="rId7"/>
    <p:sldId id="259" r:id="rId8"/>
    <p:sldId id="260" r:id="rId9"/>
    <p:sldId id="261" r:id="rId10"/>
    <p:sldId id="287" r:id="rId11"/>
    <p:sldId id="286" r:id="rId12"/>
    <p:sldId id="263" r:id="rId13"/>
    <p:sldId id="264" r:id="rId14"/>
    <p:sldId id="284" r:id="rId15"/>
    <p:sldId id="282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83" r:id="rId31"/>
    <p:sldId id="279" r:id="rId32"/>
    <p:sldId id="280" r:id="rId33"/>
    <p:sldId id="281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9" autoAdjust="0"/>
    <p:restoredTop sz="86323" autoAdjust="0"/>
  </p:normalViewPr>
  <p:slideViewPr>
    <p:cSldViewPr>
      <p:cViewPr>
        <p:scale>
          <a:sx n="70" d="100"/>
          <a:sy n="70" d="100"/>
        </p:scale>
        <p:origin x="-114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FA75DD-4E74-4E0D-9B1E-ABEF052F02B3}" type="datetimeFigureOut">
              <a:rPr lang="en-US" smtClean="0"/>
              <a:t>4/27/2014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0CE544-DE4A-4E3A-B3C2-482547C2A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729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976985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094239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3640700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71600"/>
            <a:ext cx="42100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3450" y="1371600"/>
            <a:ext cx="4211638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296120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550147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964054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5700292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7231962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Times New Roman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87306810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204756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4825" y="0"/>
            <a:ext cx="2157413" cy="6858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0"/>
            <a:ext cx="6321425" cy="6858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709432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961448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x" preserve="1">
  <p:cSld name="QUES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6705600" cy="1752600"/>
          </a:xfrm>
        </p:spPr>
        <p:txBody>
          <a:bodyPr anchor="t"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362200"/>
            <a:ext cx="4267200" cy="4038600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2F4930-32CE-4862-BE8A-133F7F5A5F3B}" type="slidenum">
              <a:rPr lang="en-US" altLang="en-US" sz="2400">
                <a:solidFill>
                  <a:srgbClr val="000000"/>
                </a:solidFill>
                <a:latin typeface="Times" pitchFamily="1" charset="0"/>
                <a:sym typeface="Times" pitchFamily="1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sz="2400">
              <a:solidFill>
                <a:srgbClr val="000000"/>
              </a:solidFill>
              <a:latin typeface="Times" pitchFamily="1" charset="0"/>
              <a:sym typeface="Times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3662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7930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9144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Times New Roman" pitchFamily="18" charset="0"/>
              </a:rPr>
              <a:t>Click to edit Master title style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71600"/>
            <a:ext cx="8574088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Times New Roman" pitchFamily="18" charset="0"/>
              </a:rPr>
              <a:t>Click to edit Master text styles</a:t>
            </a:r>
          </a:p>
          <a:p>
            <a:pPr lvl="1"/>
            <a:r>
              <a:rPr lang="en-US" altLang="en-US" smtClean="0">
                <a:sym typeface="Times New Roman" pitchFamily="18" charset="0"/>
              </a:rPr>
              <a:t>Second level</a:t>
            </a:r>
          </a:p>
          <a:p>
            <a:pPr lvl="2"/>
            <a:r>
              <a:rPr lang="en-US" altLang="en-US" smtClean="0">
                <a:sym typeface="Times New Roman" pitchFamily="18" charset="0"/>
              </a:rPr>
              <a:t>Third level</a:t>
            </a:r>
          </a:p>
          <a:p>
            <a:pPr lvl="3"/>
            <a:r>
              <a:rPr lang="en-US" altLang="en-US" smtClean="0">
                <a:sym typeface="Times New Roman" pitchFamily="18" charset="0"/>
              </a:rPr>
              <a:t>Fourth level</a:t>
            </a:r>
          </a:p>
          <a:p>
            <a:pPr lvl="4"/>
            <a:r>
              <a:rPr lang="en-US" altLang="en-US" smtClean="0">
                <a:sym typeface="Times New Roman" pitchFamily="18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60272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5" autoUpdateAnimBg="0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marL="39688"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993300"/>
          </a:solidFill>
          <a:latin typeface="+mj-lt"/>
          <a:ea typeface="+mj-ea"/>
          <a:cs typeface="+mj-cs"/>
          <a:sym typeface="Times New Roman" pitchFamily="18" charset="0"/>
        </a:defRPr>
      </a:lvl1pPr>
      <a:lvl2pPr marL="39688"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993300"/>
          </a:solidFill>
          <a:latin typeface="Times New Roman" pitchFamily="18" charset="0"/>
          <a:ea typeface="ヒラギノ明朝 ProN W3" charset="0"/>
          <a:cs typeface="ヒラギノ明朝 ProN W3" charset="0"/>
          <a:sym typeface="Times New Roman" pitchFamily="18" charset="0"/>
        </a:defRPr>
      </a:lvl2pPr>
      <a:lvl3pPr marL="39688"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993300"/>
          </a:solidFill>
          <a:latin typeface="Times New Roman" pitchFamily="18" charset="0"/>
          <a:ea typeface="ヒラギノ明朝 ProN W3" charset="0"/>
          <a:cs typeface="ヒラギノ明朝 ProN W3" charset="0"/>
          <a:sym typeface="Times New Roman" pitchFamily="18" charset="0"/>
        </a:defRPr>
      </a:lvl3pPr>
      <a:lvl4pPr marL="39688"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993300"/>
          </a:solidFill>
          <a:latin typeface="Times New Roman" pitchFamily="18" charset="0"/>
          <a:ea typeface="ヒラギノ明朝 ProN W3" charset="0"/>
          <a:cs typeface="ヒラギノ明朝 ProN W3" charset="0"/>
          <a:sym typeface="Times New Roman" pitchFamily="18" charset="0"/>
        </a:defRPr>
      </a:lvl4pPr>
      <a:lvl5pPr marL="39688"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993300"/>
          </a:solidFill>
          <a:latin typeface="Times New Roman" pitchFamily="18" charset="0"/>
          <a:ea typeface="ヒラギノ明朝 ProN W3" charset="0"/>
          <a:cs typeface="ヒラギノ明朝 ProN W3" charset="0"/>
          <a:sym typeface="Times New Roman" pitchFamily="18" charset="0"/>
        </a:defRPr>
      </a:lvl5pPr>
      <a:lvl6pPr marL="496888" algn="l" rtl="0" fontAlgn="base">
        <a:spcBef>
          <a:spcPct val="0"/>
        </a:spcBef>
        <a:spcAft>
          <a:spcPct val="0"/>
        </a:spcAft>
        <a:defRPr sz="4000">
          <a:solidFill>
            <a:srgbClr val="993300"/>
          </a:solidFill>
          <a:latin typeface="Times New Roman" pitchFamily="18" charset="0"/>
          <a:ea typeface="ヒラギノ明朝 ProN W3" charset="0"/>
          <a:cs typeface="ヒラギノ明朝 ProN W3" charset="0"/>
          <a:sym typeface="Times New Roman" pitchFamily="18" charset="0"/>
        </a:defRPr>
      </a:lvl6pPr>
      <a:lvl7pPr marL="954088" algn="l" rtl="0" fontAlgn="base">
        <a:spcBef>
          <a:spcPct val="0"/>
        </a:spcBef>
        <a:spcAft>
          <a:spcPct val="0"/>
        </a:spcAft>
        <a:defRPr sz="4000">
          <a:solidFill>
            <a:srgbClr val="993300"/>
          </a:solidFill>
          <a:latin typeface="Times New Roman" pitchFamily="18" charset="0"/>
          <a:ea typeface="ヒラギノ明朝 ProN W3" charset="0"/>
          <a:cs typeface="ヒラギノ明朝 ProN W3" charset="0"/>
          <a:sym typeface="Times New Roman" pitchFamily="18" charset="0"/>
        </a:defRPr>
      </a:lvl7pPr>
      <a:lvl8pPr marL="1411288" algn="l" rtl="0" fontAlgn="base">
        <a:spcBef>
          <a:spcPct val="0"/>
        </a:spcBef>
        <a:spcAft>
          <a:spcPct val="0"/>
        </a:spcAft>
        <a:defRPr sz="4000">
          <a:solidFill>
            <a:srgbClr val="993300"/>
          </a:solidFill>
          <a:latin typeface="Times New Roman" pitchFamily="18" charset="0"/>
          <a:ea typeface="ヒラギノ明朝 ProN W3" charset="0"/>
          <a:cs typeface="ヒラギノ明朝 ProN W3" charset="0"/>
          <a:sym typeface="Times New Roman" pitchFamily="18" charset="0"/>
        </a:defRPr>
      </a:lvl8pPr>
      <a:lvl9pPr marL="1868488" algn="l" rtl="0" fontAlgn="base">
        <a:spcBef>
          <a:spcPct val="0"/>
        </a:spcBef>
        <a:spcAft>
          <a:spcPct val="0"/>
        </a:spcAft>
        <a:defRPr sz="4000">
          <a:solidFill>
            <a:srgbClr val="993300"/>
          </a:solidFill>
          <a:latin typeface="Times New Roman" pitchFamily="18" charset="0"/>
          <a:ea typeface="ヒラギノ明朝 ProN W3" charset="0"/>
          <a:cs typeface="ヒラギノ明朝 ProN W3" charset="0"/>
          <a:sym typeface="Times New Roman" pitchFamily="18" charset="0"/>
        </a:defRPr>
      </a:lvl9pPr>
    </p:titleStyle>
    <p:bodyStyle>
      <a:lvl1pPr marL="382588" indent="-342900" algn="l" rtl="0" eaLnBrk="0" fontAlgn="base" hangingPunct="0">
        <a:spcBef>
          <a:spcPts val="600"/>
        </a:spcBef>
        <a:spcAft>
          <a:spcPct val="0"/>
        </a:spcAft>
        <a:buClr>
          <a:srgbClr val="006699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  <a:sym typeface="Times New Roman" pitchFamily="18" charset="0"/>
        </a:defRPr>
      </a:lvl1pPr>
      <a:lvl2pPr marL="731838" indent="-285750" algn="l" rtl="0" eaLnBrk="0" fontAlgn="base" hangingPunct="0">
        <a:spcBef>
          <a:spcPts val="500"/>
        </a:spcBef>
        <a:spcAft>
          <a:spcPct val="0"/>
        </a:spcAft>
        <a:buClr>
          <a:srgbClr val="CB00CB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  <a:sym typeface="Times New Roman" pitchFamily="18" charset="0"/>
        </a:defRPr>
      </a:lvl2pPr>
      <a:lvl3pPr marL="1131888" indent="-228600" algn="l" rtl="0" eaLnBrk="0" fontAlgn="base" hangingPunct="0">
        <a:spcBef>
          <a:spcPts val="500"/>
        </a:spcBef>
        <a:spcAft>
          <a:spcPct val="0"/>
        </a:spcAft>
        <a:buClr>
          <a:srgbClr val="006699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  <a:cs typeface="+mn-cs"/>
          <a:sym typeface="Times New Roman" pitchFamily="18" charset="0"/>
        </a:defRPr>
      </a:lvl3pPr>
      <a:lvl4pPr marL="1589088" indent="-228600" algn="l" rtl="0" eaLnBrk="0" fontAlgn="base" hangingPunct="0">
        <a:spcBef>
          <a:spcPts val="500"/>
        </a:spcBef>
        <a:spcAft>
          <a:spcPct val="0"/>
        </a:spcAft>
        <a:buClr>
          <a:srgbClr val="3300FF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  <a:cs typeface="+mn-cs"/>
          <a:sym typeface="Times New Roman" pitchFamily="18" charset="0"/>
        </a:defRPr>
      </a:lvl4pPr>
      <a:lvl5pPr marL="2046288" indent="-228600" algn="l" rtl="0" eaLnBrk="0" fontAlgn="base" hangingPunct="0">
        <a:spcBef>
          <a:spcPts val="400"/>
        </a:spcBef>
        <a:spcAft>
          <a:spcPct val="0"/>
        </a:spcAft>
        <a:buClr>
          <a:srgbClr val="009900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  <a:ea typeface="+mn-ea"/>
          <a:cs typeface="+mn-cs"/>
          <a:sym typeface="Times New Roman" pitchFamily="18" charset="0"/>
        </a:defRPr>
      </a:lvl5pPr>
      <a:lvl6pPr marL="2503488" indent="-228600" algn="l" rtl="0" fontAlgn="base">
        <a:spcBef>
          <a:spcPts val="400"/>
        </a:spcBef>
        <a:spcAft>
          <a:spcPct val="0"/>
        </a:spcAft>
        <a:buClr>
          <a:srgbClr val="009900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  <a:ea typeface="+mn-ea"/>
          <a:cs typeface="+mn-cs"/>
          <a:sym typeface="Times New Roman" pitchFamily="18" charset="0"/>
        </a:defRPr>
      </a:lvl6pPr>
      <a:lvl7pPr marL="2960688" indent="-228600" algn="l" rtl="0" fontAlgn="base">
        <a:spcBef>
          <a:spcPts val="400"/>
        </a:spcBef>
        <a:spcAft>
          <a:spcPct val="0"/>
        </a:spcAft>
        <a:buClr>
          <a:srgbClr val="009900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  <a:ea typeface="+mn-ea"/>
          <a:cs typeface="+mn-cs"/>
          <a:sym typeface="Times New Roman" pitchFamily="18" charset="0"/>
        </a:defRPr>
      </a:lvl7pPr>
      <a:lvl8pPr marL="3417888" indent="-228600" algn="l" rtl="0" fontAlgn="base">
        <a:spcBef>
          <a:spcPts val="400"/>
        </a:spcBef>
        <a:spcAft>
          <a:spcPct val="0"/>
        </a:spcAft>
        <a:buClr>
          <a:srgbClr val="009900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  <a:ea typeface="+mn-ea"/>
          <a:cs typeface="+mn-cs"/>
          <a:sym typeface="Times New Roman" pitchFamily="18" charset="0"/>
        </a:defRPr>
      </a:lvl8pPr>
      <a:lvl9pPr marL="3875088" indent="-228600" algn="l" rtl="0" fontAlgn="base">
        <a:spcBef>
          <a:spcPts val="400"/>
        </a:spcBef>
        <a:spcAft>
          <a:spcPct val="0"/>
        </a:spcAft>
        <a:buClr>
          <a:srgbClr val="009900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  <a:ea typeface="+mn-ea"/>
          <a:cs typeface="+mn-cs"/>
          <a:sym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CIT 590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 to Programming</a:t>
            </a:r>
          </a:p>
          <a:p>
            <a:r>
              <a:rPr lang="en-US" dirty="0" smtClean="0"/>
              <a:t>Lecture 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94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6019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public class Parent {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/>
              <a:t>static </a:t>
            </a:r>
            <a:r>
              <a:rPr lang="en-US" dirty="0" err="1"/>
              <a:t>int</a:t>
            </a:r>
            <a:r>
              <a:rPr lang="en-US" dirty="0"/>
              <a:t> instances = 0</a:t>
            </a:r>
            <a:r>
              <a:rPr lang="en-US" dirty="0" smtClean="0"/>
              <a:t>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public </a:t>
            </a:r>
            <a:r>
              <a:rPr lang="en-US" dirty="0"/>
              <a:t>Parent() {</a:t>
            </a:r>
          </a:p>
          <a:p>
            <a:pPr marL="0" indent="0">
              <a:buNone/>
            </a:pPr>
            <a:r>
              <a:rPr lang="en-US" dirty="0"/>
              <a:t>        instances += 1;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smtClean="0"/>
              <a:t>}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public class Child extends Parent{</a:t>
            </a:r>
          </a:p>
          <a:p>
            <a:pPr marL="0" indent="0">
              <a:buNone/>
            </a:pPr>
            <a:r>
              <a:rPr lang="en-US" dirty="0" smtClean="0"/>
              <a:t>    public Child() {</a:t>
            </a:r>
          </a:p>
          <a:p>
            <a:pPr marL="0" indent="0">
              <a:buNone/>
            </a:pPr>
            <a:r>
              <a:rPr lang="en-US" dirty="0" smtClean="0"/>
              <a:t>        instances += 1;</a:t>
            </a:r>
          </a:p>
          <a:p>
            <a:pPr marL="0" indent="0">
              <a:buNone/>
            </a:pPr>
            <a:r>
              <a:rPr lang="en-US" dirty="0" smtClean="0"/>
              <a:t>    }</a:t>
            </a:r>
          </a:p>
          <a:p>
            <a:pPr marL="0" indent="0">
              <a:buNone/>
            </a:pPr>
            <a:r>
              <a:rPr lang="en-US" dirty="0"/>
              <a:t>}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public </a:t>
            </a:r>
            <a:r>
              <a:rPr lang="en-US" dirty="0"/>
              <a:t>static void main(String[] </a:t>
            </a:r>
            <a:r>
              <a:rPr lang="en-US" dirty="0" err="1"/>
              <a:t>args</a:t>
            </a:r>
            <a:r>
              <a:rPr lang="en-US" dirty="0"/>
              <a:t>) {</a:t>
            </a:r>
          </a:p>
          <a:p>
            <a:pPr marL="0" indent="0">
              <a:buNone/>
            </a:pPr>
            <a:r>
              <a:rPr lang="en-US" dirty="0"/>
              <a:t>        Parent p = new Parent();</a:t>
            </a:r>
          </a:p>
          <a:p>
            <a:pPr marL="0" indent="0">
              <a:buNone/>
            </a:pPr>
            <a:r>
              <a:rPr lang="en-US" dirty="0"/>
              <a:t>        Child c = new Child();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System.out.println</a:t>
            </a:r>
            <a:r>
              <a:rPr lang="en-US" dirty="0"/>
              <a:t>(</a:t>
            </a:r>
            <a:r>
              <a:rPr lang="en-US" dirty="0" err="1"/>
              <a:t>p.instances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  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15000" y="28956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What gets printed?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3441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modifiers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Public </a:t>
            </a:r>
          </a:p>
          <a:p>
            <a:r>
              <a:rPr lang="en-US" dirty="0" smtClean="0"/>
              <a:t>Private</a:t>
            </a:r>
          </a:p>
          <a:p>
            <a:r>
              <a:rPr lang="en-US" dirty="0" smtClean="0"/>
              <a:t>Protected</a:t>
            </a:r>
          </a:p>
          <a:p>
            <a:r>
              <a:rPr lang="en-US" dirty="0" smtClean="0"/>
              <a:t>Nothing being written aka default = package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9" y="3581400"/>
            <a:ext cx="7641069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024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Style rules for access modifiers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methods are public – that is how the objects communicate with each other</a:t>
            </a:r>
          </a:p>
          <a:p>
            <a:r>
              <a:rPr lang="en-US" dirty="0" smtClean="0"/>
              <a:t>Most fields/instance variables are either private or protected.</a:t>
            </a:r>
          </a:p>
          <a:p>
            <a:r>
              <a:rPr lang="en-US" dirty="0" smtClean="0"/>
              <a:t>If a field is private you probably do provide getters or setters</a:t>
            </a:r>
          </a:p>
          <a:p>
            <a:r>
              <a:rPr lang="en-US" dirty="0" smtClean="0"/>
              <a:t>Sometimes you want to make a method private</a:t>
            </a:r>
          </a:p>
          <a:p>
            <a:pPr lvl="1"/>
            <a:r>
              <a:rPr lang="en-US" dirty="0" smtClean="0"/>
              <a:t>No one needs to know the internal workings</a:t>
            </a:r>
          </a:p>
          <a:p>
            <a:pPr lvl="1"/>
            <a:r>
              <a:rPr lang="en-US" dirty="0" smtClean="0"/>
              <a:t>Any helper function you write to modularize a big main function should probably be private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69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are objects as well</a:t>
            </a:r>
          </a:p>
          <a:p>
            <a:r>
              <a:rPr lang="en-US" dirty="0" smtClean="0"/>
              <a:t>You can create one in the following manner</a:t>
            </a:r>
          </a:p>
          <a:p>
            <a:pPr marL="274320" lvl="1" indent="0">
              <a:buNone/>
            </a:pPr>
            <a:r>
              <a:rPr lang="en-US" dirty="0" err="1"/>
              <a:t>IllegalArgumentException</a:t>
            </a:r>
            <a:r>
              <a:rPr lang="en-US" dirty="0"/>
              <a:t> e = </a:t>
            </a:r>
            <a:endParaRPr lang="en-US" dirty="0" smtClean="0"/>
          </a:p>
          <a:p>
            <a:pPr marL="274320" lvl="1" indent="0">
              <a:buNone/>
            </a:pPr>
            <a:r>
              <a:rPr lang="en-US" dirty="0" smtClean="0"/>
              <a:t>new  </a:t>
            </a:r>
            <a:r>
              <a:rPr lang="en-US" dirty="0" err="1" smtClean="0"/>
              <a:t>IllegalArgumentException</a:t>
            </a:r>
            <a:r>
              <a:rPr lang="en-US" dirty="0" smtClean="0"/>
              <a:t>(“</a:t>
            </a:r>
            <a:r>
              <a:rPr lang="en-US" dirty="0" err="1" smtClean="0"/>
              <a:t>kaboom</a:t>
            </a:r>
            <a:r>
              <a:rPr lang="en-US" dirty="0" smtClean="0"/>
              <a:t>");</a:t>
            </a:r>
          </a:p>
          <a:p>
            <a:pPr marL="274320" lvl="1" indent="0">
              <a:buNone/>
            </a:pPr>
            <a:endParaRPr lang="en-US" dirty="0" smtClean="0"/>
          </a:p>
          <a:p>
            <a:r>
              <a:rPr lang="en-US" dirty="0" smtClean="0"/>
              <a:t>You throw one of these exceptions by saying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throw</a:t>
            </a:r>
            <a:r>
              <a:rPr lang="en-US" dirty="0" smtClean="0"/>
              <a:t> e;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 More on exceptions in terms of try/catch in next time’s class where we talk about file processing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6054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Declaring versus defining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Person p;       -   declaration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 = new Person(“</a:t>
            </a:r>
            <a:r>
              <a:rPr lang="en-US" dirty="0" err="1" smtClean="0"/>
              <a:t>jfk</a:t>
            </a:r>
            <a:r>
              <a:rPr lang="en-US" dirty="0" smtClean="0"/>
              <a:t>”);     - defining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Person p = new Person(“</a:t>
            </a:r>
            <a:r>
              <a:rPr lang="en-US" dirty="0" err="1" smtClean="0"/>
              <a:t>jfk</a:t>
            </a:r>
            <a:r>
              <a:rPr lang="en-US" dirty="0" smtClean="0"/>
              <a:t>”) – declaring and defining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66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/>
          </p:cNvSpPr>
          <p:nvPr/>
        </p:nvSpPr>
        <p:spPr bwMode="auto">
          <a:xfrm>
            <a:off x="533400" y="260350"/>
            <a:ext cx="322263" cy="47466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" pitchFamily="1" charset="0"/>
              <a:sym typeface="Times" pitchFamily="1" charset="0"/>
            </a:endParaRPr>
          </a:p>
        </p:txBody>
      </p:sp>
      <p:sp>
        <p:nvSpPr>
          <p:cNvPr id="6147" name="Rectangle 2"/>
          <p:cNvSpPr>
            <a:spLocks/>
          </p:cNvSpPr>
          <p:nvPr/>
        </p:nvSpPr>
        <p:spPr bwMode="auto">
          <a:xfrm>
            <a:off x="800100" y="260350"/>
            <a:ext cx="328613" cy="474663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FFD1D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" pitchFamily="1" charset="0"/>
              <a:sym typeface="Times" pitchFamily="1" charset="0"/>
            </a:endParaRPr>
          </a:p>
        </p:txBody>
      </p:sp>
      <p:sp>
        <p:nvSpPr>
          <p:cNvPr id="6148" name="Rectangle 3"/>
          <p:cNvSpPr>
            <a:spLocks/>
          </p:cNvSpPr>
          <p:nvPr/>
        </p:nvSpPr>
        <p:spPr bwMode="auto">
          <a:xfrm>
            <a:off x="541338" y="682625"/>
            <a:ext cx="422275" cy="47466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" pitchFamily="1" charset="0"/>
              <a:sym typeface="Times" pitchFamily="1" charset="0"/>
            </a:endParaRPr>
          </a:p>
        </p:txBody>
      </p:sp>
      <p:sp>
        <p:nvSpPr>
          <p:cNvPr id="6149" name="Rectangle 4"/>
          <p:cNvSpPr>
            <a:spLocks/>
          </p:cNvSpPr>
          <p:nvPr/>
        </p:nvSpPr>
        <p:spPr bwMode="auto">
          <a:xfrm>
            <a:off x="914400" y="685800"/>
            <a:ext cx="368300" cy="474663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FFFFF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" pitchFamily="1" charset="0"/>
              <a:sym typeface="Times" pitchFamily="1" charset="0"/>
            </a:endParaRPr>
          </a:p>
        </p:txBody>
      </p:sp>
      <p:sp>
        <p:nvSpPr>
          <p:cNvPr id="6150" name="Rectangle 5"/>
          <p:cNvSpPr>
            <a:spLocks/>
          </p:cNvSpPr>
          <p:nvPr/>
        </p:nvSpPr>
        <p:spPr bwMode="auto">
          <a:xfrm>
            <a:off x="127000" y="609600"/>
            <a:ext cx="560388" cy="422275"/>
          </a:xfrm>
          <a:prstGeom prst="rect">
            <a:avLst/>
          </a:prstGeom>
          <a:gradFill rotWithShape="0">
            <a:gsLst>
              <a:gs pos="0">
                <a:srgbClr val="8BB9D1"/>
              </a:gs>
              <a:gs pos="100000">
                <a:srgbClr val="006699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" pitchFamily="1" charset="0"/>
              <a:sym typeface="Times" pitchFamily="1" charset="0"/>
            </a:endParaRPr>
          </a:p>
        </p:txBody>
      </p:sp>
      <p:sp>
        <p:nvSpPr>
          <p:cNvPr id="6151" name="Rectangle 6"/>
          <p:cNvSpPr>
            <a:spLocks/>
          </p:cNvSpPr>
          <p:nvPr/>
        </p:nvSpPr>
        <p:spPr bwMode="auto">
          <a:xfrm>
            <a:off x="762000" y="152400"/>
            <a:ext cx="31750" cy="1052513"/>
          </a:xfrm>
          <a:prstGeom prst="rect">
            <a:avLst/>
          </a:prstGeom>
          <a:solidFill>
            <a:srgbClr val="99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" pitchFamily="1" charset="0"/>
              <a:sym typeface="Times" pitchFamily="1" charset="0"/>
            </a:endParaRPr>
          </a:p>
        </p:txBody>
      </p:sp>
      <p:sp>
        <p:nvSpPr>
          <p:cNvPr id="6152" name="Rectangle 7"/>
          <p:cNvSpPr>
            <a:spLocks/>
          </p:cNvSpPr>
          <p:nvPr/>
        </p:nvSpPr>
        <p:spPr bwMode="auto">
          <a:xfrm rot="10800000" flipH="1">
            <a:off x="460375" y="990600"/>
            <a:ext cx="8683625" cy="46038"/>
          </a:xfrm>
          <a:prstGeom prst="rect">
            <a:avLst/>
          </a:prstGeom>
          <a:gradFill rotWithShape="0">
            <a:gsLst>
              <a:gs pos="0">
                <a:srgbClr val="99330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" pitchFamily="1" charset="0"/>
              <a:sym typeface="Times" pitchFamily="1" charset="0"/>
            </a:endParaRPr>
          </a:p>
        </p:txBody>
      </p:sp>
      <p:sp>
        <p:nvSpPr>
          <p:cNvPr id="6153" name="Rectangle 8"/>
          <p:cNvSpPr>
            <a:spLocks/>
          </p:cNvSpPr>
          <p:nvPr/>
        </p:nvSpPr>
        <p:spPr bwMode="auto">
          <a:xfrm>
            <a:off x="7239000" y="6553200"/>
            <a:ext cx="19177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 anchor="b"/>
          <a:lstStyle>
            <a:lvl1pPr marL="39688"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3</a:t>
            </a:r>
          </a:p>
        </p:txBody>
      </p:sp>
      <p:sp>
        <p:nvSpPr>
          <p:cNvPr id="6154" name="Rectangle 9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eaLnBrk="1" hangingPunct="1"/>
            <a:r>
              <a:rPr lang="en-US" altLang="en-US" dirty="0" smtClean="0"/>
              <a:t>Abstract methods</a:t>
            </a:r>
          </a:p>
        </p:txBody>
      </p:sp>
      <p:sp>
        <p:nvSpPr>
          <p:cNvPr id="2" name="Rectangle 10"/>
          <p:cNvSpPr>
            <a:spLocks noGrp="1" noChangeArrowheads="1"/>
          </p:cNvSpPr>
          <p:nvPr>
            <p:ph idx="1"/>
          </p:nvPr>
        </p:nvSpPr>
        <p:spPr/>
        <p:txBody>
          <a:bodyPr rIns="132080"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You can </a:t>
            </a:r>
            <a:r>
              <a:rPr lang="en-US" dirty="0" smtClean="0">
                <a:latin typeface="Times New Roman Italic" charset="0"/>
                <a:cs typeface="Times New Roman Italic" charset="0"/>
                <a:sym typeface="Times New Roman Italic" charset="0"/>
              </a:rPr>
              <a:t>declare</a:t>
            </a:r>
            <a:r>
              <a:rPr lang="en-US" dirty="0" smtClean="0"/>
              <a:t> an object without </a:t>
            </a:r>
            <a:r>
              <a:rPr lang="en-US" dirty="0" smtClean="0">
                <a:latin typeface="Times New Roman Italic" charset="0"/>
                <a:cs typeface="Times New Roman Italic" charset="0"/>
                <a:sym typeface="Times New Roman Italic" charset="0"/>
              </a:rPr>
              <a:t>defining</a:t>
            </a:r>
            <a:r>
              <a:rPr lang="en-US" dirty="0" smtClean="0"/>
              <a:t> it:</a:t>
            </a:r>
          </a:p>
          <a:p>
            <a:pPr marL="782638" lvl="1" eaLnBrk="1" hangingPunct="1">
              <a:lnSpc>
                <a:spcPct val="90000"/>
              </a:lnSpc>
              <a:buClr>
                <a:srgbClr val="FFFF99"/>
              </a:buClr>
              <a:buFont typeface="Trebuchet MS" pitchFamily="34" charset="0"/>
              <a:buChar char=" "/>
              <a:defRPr/>
            </a:pPr>
            <a:r>
              <a:rPr lang="en-US" dirty="0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Person p;</a:t>
            </a:r>
            <a:endParaRPr lang="en-US" dirty="0" smtClean="0">
              <a:solidFill>
                <a:srgbClr val="3300FF"/>
              </a:solidFill>
              <a:latin typeface="Trebuchet MS" pitchFamily="34" charset="0"/>
              <a:ea typeface="ヒラギノ角ゴ ProN W3" charset="0"/>
              <a:cs typeface="ヒラギノ角ゴ ProN W3" charset="0"/>
              <a:sym typeface="Trebuchet MS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Similarly, you can declare a </a:t>
            </a:r>
            <a:r>
              <a:rPr lang="en-US" dirty="0" smtClean="0">
                <a:latin typeface="Times New Roman Italic" charset="0"/>
                <a:cs typeface="Times New Roman Italic" charset="0"/>
                <a:sym typeface="Times New Roman Italic" charset="0"/>
              </a:rPr>
              <a:t>method</a:t>
            </a:r>
            <a:r>
              <a:rPr lang="en-US" dirty="0" smtClean="0"/>
              <a:t> without defining it:</a:t>
            </a:r>
          </a:p>
          <a:p>
            <a:pPr marL="782638" lvl="1" eaLnBrk="1" hangingPunct="1">
              <a:lnSpc>
                <a:spcPct val="90000"/>
              </a:lnSpc>
              <a:buClr>
                <a:srgbClr val="FFFF99"/>
              </a:buClr>
              <a:buFont typeface="Trebuchet MS" pitchFamily="34" charset="0"/>
              <a:buChar char=" "/>
              <a:defRPr/>
            </a:pPr>
            <a:r>
              <a:rPr lang="en-US" dirty="0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public</a:t>
            </a:r>
            <a:r>
              <a:rPr lang="en-US" dirty="0" smtClean="0">
                <a:solidFill>
                  <a:srgbClr val="FFFF99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</a:t>
            </a:r>
            <a:r>
              <a:rPr lang="en-US" b="1" dirty="0" smtClean="0">
                <a:solidFill>
                  <a:schemeClr val="accent3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abstract</a:t>
            </a:r>
            <a:r>
              <a:rPr lang="en-US" dirty="0" smtClean="0">
                <a:solidFill>
                  <a:srgbClr val="FFFF99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</a:t>
            </a:r>
            <a:r>
              <a:rPr lang="en-US" dirty="0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void draw(</a:t>
            </a:r>
            <a:r>
              <a:rPr lang="en-US" dirty="0" err="1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int</a:t>
            </a:r>
            <a:r>
              <a:rPr lang="en-US" dirty="0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size);</a:t>
            </a:r>
            <a:endParaRPr lang="en-US" dirty="0" smtClean="0"/>
          </a:p>
          <a:p>
            <a:pPr marL="782638" lvl="1" eaLnBrk="1" hangingPunct="1">
              <a:lnSpc>
                <a:spcPct val="90000"/>
              </a:lnSpc>
              <a:defRPr/>
            </a:pPr>
            <a:r>
              <a:rPr lang="en-US" dirty="0" smtClean="0"/>
              <a:t>Notice that the body of the method is missing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A method that has been declared but not defined is an </a:t>
            </a:r>
            <a:r>
              <a:rPr lang="en-US" dirty="0" smtClean="0">
                <a:solidFill>
                  <a:srgbClr val="FF0000"/>
                </a:solidFill>
              </a:rPr>
              <a:t>abstract method</a:t>
            </a:r>
          </a:p>
        </p:txBody>
      </p:sp>
    </p:spTree>
    <p:extLst>
      <p:ext uri="{BB962C8B-B14F-4D97-AF65-F5344CB8AC3E}">
        <p14:creationId xmlns:p14="http://schemas.microsoft.com/office/powerpoint/2010/main" val="16697645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/>
          </p:cNvSpPr>
          <p:nvPr/>
        </p:nvSpPr>
        <p:spPr bwMode="auto">
          <a:xfrm>
            <a:off x="533400" y="260350"/>
            <a:ext cx="322263" cy="47466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" pitchFamily="1" charset="0"/>
              <a:sym typeface="Times" pitchFamily="1" charset="0"/>
            </a:endParaRPr>
          </a:p>
        </p:txBody>
      </p:sp>
      <p:sp>
        <p:nvSpPr>
          <p:cNvPr id="7171" name="Rectangle 2"/>
          <p:cNvSpPr>
            <a:spLocks/>
          </p:cNvSpPr>
          <p:nvPr/>
        </p:nvSpPr>
        <p:spPr bwMode="auto">
          <a:xfrm>
            <a:off x="800100" y="260350"/>
            <a:ext cx="328613" cy="474663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FFD1D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" pitchFamily="1" charset="0"/>
              <a:sym typeface="Times" pitchFamily="1" charset="0"/>
            </a:endParaRPr>
          </a:p>
        </p:txBody>
      </p:sp>
      <p:sp>
        <p:nvSpPr>
          <p:cNvPr id="7172" name="Rectangle 3"/>
          <p:cNvSpPr>
            <a:spLocks/>
          </p:cNvSpPr>
          <p:nvPr/>
        </p:nvSpPr>
        <p:spPr bwMode="auto">
          <a:xfrm>
            <a:off x="541338" y="682625"/>
            <a:ext cx="422275" cy="47466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" pitchFamily="1" charset="0"/>
              <a:sym typeface="Times" pitchFamily="1" charset="0"/>
            </a:endParaRPr>
          </a:p>
        </p:txBody>
      </p:sp>
      <p:sp>
        <p:nvSpPr>
          <p:cNvPr id="7173" name="Rectangle 4"/>
          <p:cNvSpPr>
            <a:spLocks/>
          </p:cNvSpPr>
          <p:nvPr/>
        </p:nvSpPr>
        <p:spPr bwMode="auto">
          <a:xfrm>
            <a:off x="914400" y="685800"/>
            <a:ext cx="368300" cy="474663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FFFFF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" pitchFamily="1" charset="0"/>
              <a:sym typeface="Times" pitchFamily="1" charset="0"/>
            </a:endParaRPr>
          </a:p>
        </p:txBody>
      </p:sp>
      <p:sp>
        <p:nvSpPr>
          <p:cNvPr id="7174" name="Rectangle 5"/>
          <p:cNvSpPr>
            <a:spLocks/>
          </p:cNvSpPr>
          <p:nvPr/>
        </p:nvSpPr>
        <p:spPr bwMode="auto">
          <a:xfrm>
            <a:off x="127000" y="609600"/>
            <a:ext cx="560388" cy="422275"/>
          </a:xfrm>
          <a:prstGeom prst="rect">
            <a:avLst/>
          </a:prstGeom>
          <a:gradFill rotWithShape="0">
            <a:gsLst>
              <a:gs pos="0">
                <a:srgbClr val="8BB9D1"/>
              </a:gs>
              <a:gs pos="100000">
                <a:srgbClr val="006699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" pitchFamily="1" charset="0"/>
              <a:sym typeface="Times" pitchFamily="1" charset="0"/>
            </a:endParaRPr>
          </a:p>
        </p:txBody>
      </p:sp>
      <p:sp>
        <p:nvSpPr>
          <p:cNvPr id="7175" name="Rectangle 6"/>
          <p:cNvSpPr>
            <a:spLocks/>
          </p:cNvSpPr>
          <p:nvPr/>
        </p:nvSpPr>
        <p:spPr bwMode="auto">
          <a:xfrm>
            <a:off x="762000" y="152400"/>
            <a:ext cx="31750" cy="1052513"/>
          </a:xfrm>
          <a:prstGeom prst="rect">
            <a:avLst/>
          </a:prstGeom>
          <a:solidFill>
            <a:srgbClr val="99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" pitchFamily="1" charset="0"/>
              <a:sym typeface="Times" pitchFamily="1" charset="0"/>
            </a:endParaRPr>
          </a:p>
        </p:txBody>
      </p:sp>
      <p:sp>
        <p:nvSpPr>
          <p:cNvPr id="7176" name="Rectangle 7"/>
          <p:cNvSpPr>
            <a:spLocks/>
          </p:cNvSpPr>
          <p:nvPr/>
        </p:nvSpPr>
        <p:spPr bwMode="auto">
          <a:xfrm rot="10800000" flipH="1">
            <a:off x="460375" y="990600"/>
            <a:ext cx="8683625" cy="46038"/>
          </a:xfrm>
          <a:prstGeom prst="rect">
            <a:avLst/>
          </a:prstGeom>
          <a:gradFill rotWithShape="0">
            <a:gsLst>
              <a:gs pos="0">
                <a:srgbClr val="99330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" pitchFamily="1" charset="0"/>
              <a:sym typeface="Times" pitchFamily="1" charset="0"/>
            </a:endParaRPr>
          </a:p>
        </p:txBody>
      </p:sp>
      <p:sp>
        <p:nvSpPr>
          <p:cNvPr id="7177" name="Rectangle 8"/>
          <p:cNvSpPr>
            <a:spLocks/>
          </p:cNvSpPr>
          <p:nvPr/>
        </p:nvSpPr>
        <p:spPr bwMode="auto">
          <a:xfrm>
            <a:off x="7239000" y="6553200"/>
            <a:ext cx="19177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 anchor="b"/>
          <a:lstStyle>
            <a:lvl1pPr marL="39688"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4</a:t>
            </a:r>
          </a:p>
        </p:txBody>
      </p:sp>
      <p:sp>
        <p:nvSpPr>
          <p:cNvPr id="7178" name="Rectangle 9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eaLnBrk="1" hangingPunct="1"/>
            <a:r>
              <a:rPr lang="en-US" altLang="en-US" smtClean="0"/>
              <a:t>Abstract classes I</a:t>
            </a:r>
          </a:p>
        </p:txBody>
      </p:sp>
      <p:sp>
        <p:nvSpPr>
          <p:cNvPr id="2" name="Rectangle 10"/>
          <p:cNvSpPr>
            <a:spLocks noGrp="1" noChangeArrowheads="1"/>
          </p:cNvSpPr>
          <p:nvPr>
            <p:ph idx="1"/>
          </p:nvPr>
        </p:nvSpPr>
        <p:spPr/>
        <p:txBody>
          <a:bodyPr rIns="132080"/>
          <a:lstStyle/>
          <a:p>
            <a:pPr eaLnBrk="1" hangingPunct="1">
              <a:defRPr/>
            </a:pPr>
            <a:r>
              <a:rPr lang="en-US" dirty="0" smtClean="0"/>
              <a:t>Any class containing an abstract method is an </a:t>
            </a:r>
            <a:r>
              <a:rPr lang="en-US" dirty="0" smtClean="0">
                <a:solidFill>
                  <a:srgbClr val="FF0000"/>
                </a:solidFill>
              </a:rPr>
              <a:t>abstract class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You must declare the class with the keyword </a:t>
            </a:r>
            <a:r>
              <a:rPr lang="en-US" dirty="0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abstract</a:t>
            </a:r>
            <a:r>
              <a:rPr lang="en-US" dirty="0" smtClean="0"/>
              <a:t>:</a:t>
            </a:r>
          </a:p>
          <a:p>
            <a:pPr marL="782638" lvl="1" eaLnBrk="1" hangingPunct="1">
              <a:buClr>
                <a:srgbClr val="99CCFF"/>
              </a:buClr>
              <a:buFont typeface="Trebuchet MS" pitchFamily="34" charset="0"/>
              <a:buChar char=" "/>
              <a:defRPr/>
            </a:pPr>
            <a:r>
              <a:rPr lang="en-US" b="1" dirty="0" smtClean="0">
                <a:solidFill>
                  <a:schemeClr val="accent3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abstract</a:t>
            </a:r>
            <a:r>
              <a:rPr lang="en-US" dirty="0" smtClean="0">
                <a:solidFill>
                  <a:srgbClr val="FFFF99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</a:t>
            </a:r>
            <a:r>
              <a:rPr lang="en-US" dirty="0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class </a:t>
            </a:r>
            <a:r>
              <a:rPr lang="en-US" dirty="0" err="1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MyClass</a:t>
            </a:r>
            <a:r>
              <a:rPr lang="en-US" dirty="0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{...}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An abstract class is </a:t>
            </a:r>
            <a:r>
              <a:rPr lang="en-US" dirty="0" smtClean="0">
                <a:latin typeface="Times New Roman Italic" charset="0"/>
                <a:cs typeface="Times New Roman Italic" charset="0"/>
                <a:sym typeface="Times New Roman Italic" charset="0"/>
              </a:rPr>
              <a:t>incomplete</a:t>
            </a:r>
            <a:endParaRPr lang="en-US" dirty="0" smtClean="0"/>
          </a:p>
          <a:p>
            <a:pPr marL="782638" lvl="1" eaLnBrk="1" hangingPunct="1">
              <a:defRPr/>
            </a:pPr>
            <a:r>
              <a:rPr lang="en-US" dirty="0" smtClean="0"/>
              <a:t>It has “missing” method bodies</a:t>
            </a:r>
          </a:p>
          <a:p>
            <a:pPr eaLnBrk="1" hangingPunct="1">
              <a:defRPr/>
            </a:pPr>
            <a:r>
              <a:rPr lang="en-US" dirty="0" smtClean="0"/>
              <a:t>You cannot </a:t>
            </a:r>
            <a:r>
              <a:rPr lang="en-US" dirty="0" smtClean="0">
                <a:solidFill>
                  <a:srgbClr val="FF0000"/>
                </a:solidFill>
              </a:rPr>
              <a:t>instantiate</a:t>
            </a:r>
            <a:r>
              <a:rPr lang="en-US" dirty="0" smtClean="0"/>
              <a:t> (create a new instance of) an abstract class</a:t>
            </a:r>
          </a:p>
        </p:txBody>
      </p:sp>
    </p:spTree>
    <p:extLst>
      <p:ext uri="{BB962C8B-B14F-4D97-AF65-F5344CB8AC3E}">
        <p14:creationId xmlns:p14="http://schemas.microsoft.com/office/powerpoint/2010/main" val="36872689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/>
          </p:cNvSpPr>
          <p:nvPr/>
        </p:nvSpPr>
        <p:spPr bwMode="auto">
          <a:xfrm>
            <a:off x="533400" y="260350"/>
            <a:ext cx="322263" cy="47466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" pitchFamily="1" charset="0"/>
              <a:sym typeface="Times" pitchFamily="1" charset="0"/>
            </a:endParaRPr>
          </a:p>
        </p:txBody>
      </p:sp>
      <p:sp>
        <p:nvSpPr>
          <p:cNvPr id="8195" name="Rectangle 2"/>
          <p:cNvSpPr>
            <a:spLocks/>
          </p:cNvSpPr>
          <p:nvPr/>
        </p:nvSpPr>
        <p:spPr bwMode="auto">
          <a:xfrm>
            <a:off x="800100" y="260350"/>
            <a:ext cx="328613" cy="474663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FFD1D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" pitchFamily="1" charset="0"/>
              <a:sym typeface="Times" pitchFamily="1" charset="0"/>
            </a:endParaRPr>
          </a:p>
        </p:txBody>
      </p:sp>
      <p:sp>
        <p:nvSpPr>
          <p:cNvPr id="8196" name="Rectangle 3"/>
          <p:cNvSpPr>
            <a:spLocks/>
          </p:cNvSpPr>
          <p:nvPr/>
        </p:nvSpPr>
        <p:spPr bwMode="auto">
          <a:xfrm>
            <a:off x="541338" y="682625"/>
            <a:ext cx="422275" cy="47466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" pitchFamily="1" charset="0"/>
              <a:sym typeface="Times" pitchFamily="1" charset="0"/>
            </a:endParaRPr>
          </a:p>
        </p:txBody>
      </p:sp>
      <p:sp>
        <p:nvSpPr>
          <p:cNvPr id="8197" name="Rectangle 4"/>
          <p:cNvSpPr>
            <a:spLocks/>
          </p:cNvSpPr>
          <p:nvPr/>
        </p:nvSpPr>
        <p:spPr bwMode="auto">
          <a:xfrm>
            <a:off x="914400" y="685800"/>
            <a:ext cx="368300" cy="474663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FFFFF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" pitchFamily="1" charset="0"/>
              <a:sym typeface="Times" pitchFamily="1" charset="0"/>
            </a:endParaRPr>
          </a:p>
        </p:txBody>
      </p:sp>
      <p:sp>
        <p:nvSpPr>
          <p:cNvPr id="8198" name="Rectangle 5"/>
          <p:cNvSpPr>
            <a:spLocks/>
          </p:cNvSpPr>
          <p:nvPr/>
        </p:nvSpPr>
        <p:spPr bwMode="auto">
          <a:xfrm>
            <a:off x="127000" y="609600"/>
            <a:ext cx="560388" cy="422275"/>
          </a:xfrm>
          <a:prstGeom prst="rect">
            <a:avLst/>
          </a:prstGeom>
          <a:gradFill rotWithShape="0">
            <a:gsLst>
              <a:gs pos="0">
                <a:srgbClr val="8BB9D1"/>
              </a:gs>
              <a:gs pos="100000">
                <a:srgbClr val="006699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" pitchFamily="1" charset="0"/>
              <a:sym typeface="Times" pitchFamily="1" charset="0"/>
            </a:endParaRPr>
          </a:p>
        </p:txBody>
      </p:sp>
      <p:sp>
        <p:nvSpPr>
          <p:cNvPr id="8199" name="Rectangle 6"/>
          <p:cNvSpPr>
            <a:spLocks/>
          </p:cNvSpPr>
          <p:nvPr/>
        </p:nvSpPr>
        <p:spPr bwMode="auto">
          <a:xfrm>
            <a:off x="762000" y="152400"/>
            <a:ext cx="31750" cy="1052513"/>
          </a:xfrm>
          <a:prstGeom prst="rect">
            <a:avLst/>
          </a:prstGeom>
          <a:solidFill>
            <a:srgbClr val="99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" pitchFamily="1" charset="0"/>
              <a:sym typeface="Times" pitchFamily="1" charset="0"/>
            </a:endParaRPr>
          </a:p>
        </p:txBody>
      </p:sp>
      <p:sp>
        <p:nvSpPr>
          <p:cNvPr id="8200" name="Rectangle 7"/>
          <p:cNvSpPr>
            <a:spLocks/>
          </p:cNvSpPr>
          <p:nvPr/>
        </p:nvSpPr>
        <p:spPr bwMode="auto">
          <a:xfrm rot="10800000" flipH="1">
            <a:off x="460375" y="990600"/>
            <a:ext cx="8683625" cy="46038"/>
          </a:xfrm>
          <a:prstGeom prst="rect">
            <a:avLst/>
          </a:prstGeom>
          <a:gradFill rotWithShape="0">
            <a:gsLst>
              <a:gs pos="0">
                <a:srgbClr val="99330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" pitchFamily="1" charset="0"/>
              <a:sym typeface="Times" pitchFamily="1" charset="0"/>
            </a:endParaRPr>
          </a:p>
        </p:txBody>
      </p:sp>
      <p:sp>
        <p:nvSpPr>
          <p:cNvPr id="8201" name="Rectangle 8"/>
          <p:cNvSpPr>
            <a:spLocks/>
          </p:cNvSpPr>
          <p:nvPr/>
        </p:nvSpPr>
        <p:spPr bwMode="auto">
          <a:xfrm>
            <a:off x="7239000" y="6553200"/>
            <a:ext cx="19177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 anchor="b"/>
          <a:lstStyle>
            <a:lvl1pPr marL="39688"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5</a:t>
            </a:r>
          </a:p>
        </p:txBody>
      </p:sp>
      <p:sp>
        <p:nvSpPr>
          <p:cNvPr id="8202" name="Rectangle 9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eaLnBrk="1" hangingPunct="1"/>
            <a:r>
              <a:rPr lang="en-US" altLang="en-US" smtClean="0"/>
              <a:t>Abstract classes II</a:t>
            </a:r>
          </a:p>
        </p:txBody>
      </p:sp>
      <p:sp>
        <p:nvSpPr>
          <p:cNvPr id="2" name="Rectangle 10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305800" cy="5486400"/>
          </a:xfrm>
        </p:spPr>
        <p:txBody>
          <a:bodyPr rIns="132080"/>
          <a:lstStyle/>
          <a:p>
            <a:pPr eaLnBrk="1" hangingPunct="1">
              <a:defRPr/>
            </a:pPr>
            <a:r>
              <a:rPr lang="en-US" altLang="en-US" dirty="0" smtClean="0"/>
              <a:t>You can extend (subclass) an abstract class</a:t>
            </a:r>
          </a:p>
          <a:p>
            <a:pPr marL="782638" lvl="1" eaLnBrk="1" hangingPunct="1">
              <a:defRPr/>
            </a:pPr>
            <a:r>
              <a:rPr lang="en-US" altLang="en-US" dirty="0" smtClean="0"/>
              <a:t>If the subclass defines all the inherited abstract methods, it is “complete” and can be instantiated</a:t>
            </a:r>
          </a:p>
          <a:p>
            <a:pPr marL="782638" lvl="1" eaLnBrk="1" hangingPunct="1">
              <a:defRPr/>
            </a:pPr>
            <a:r>
              <a:rPr lang="en-US" altLang="en-US" dirty="0" smtClean="0"/>
              <a:t>If the subclass does </a:t>
            </a:r>
            <a:r>
              <a:rPr lang="en-US" altLang="en-US" dirty="0" smtClean="0">
                <a:latin typeface="Times New Roman Italic" charset="0"/>
                <a:cs typeface="Times New Roman Italic" charset="0"/>
                <a:sym typeface="Times New Roman Italic" charset="0"/>
              </a:rPr>
              <a:t>not</a:t>
            </a:r>
            <a:r>
              <a:rPr lang="en-US" altLang="en-US" dirty="0" smtClean="0"/>
              <a:t> define all the inherited abstract methods, it too must be abstract</a:t>
            </a:r>
          </a:p>
          <a:p>
            <a:pPr eaLnBrk="1" hangingPunct="1">
              <a:defRPr/>
            </a:pPr>
            <a:r>
              <a:rPr lang="en-US" altLang="en-US" dirty="0" smtClean="0"/>
              <a:t>You can declare a class to be </a:t>
            </a:r>
            <a:r>
              <a:rPr lang="en-US" altLang="en-US" dirty="0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abstract</a:t>
            </a:r>
            <a:r>
              <a:rPr lang="en-US" altLang="en-US" dirty="0" smtClean="0"/>
              <a:t> even if it does not contain any abstract methods</a:t>
            </a:r>
          </a:p>
          <a:p>
            <a:pPr marL="782638" lvl="1" eaLnBrk="1" hangingPunct="1">
              <a:defRPr/>
            </a:pPr>
            <a:r>
              <a:rPr lang="en-US" altLang="en-US" dirty="0" smtClean="0"/>
              <a:t>This prevents the class from being instantiated</a:t>
            </a:r>
          </a:p>
          <a:p>
            <a:pPr marL="90488" indent="0" eaLnBrk="1" hangingPunct="1">
              <a:buNone/>
              <a:defRPr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1743804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5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/>
          </p:cNvSpPr>
          <p:nvPr/>
        </p:nvSpPr>
        <p:spPr bwMode="auto">
          <a:xfrm>
            <a:off x="533400" y="260350"/>
            <a:ext cx="322263" cy="47466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" pitchFamily="1" charset="0"/>
              <a:sym typeface="Times" pitchFamily="1" charset="0"/>
            </a:endParaRPr>
          </a:p>
        </p:txBody>
      </p:sp>
      <p:sp>
        <p:nvSpPr>
          <p:cNvPr id="9219" name="Rectangle 2"/>
          <p:cNvSpPr>
            <a:spLocks/>
          </p:cNvSpPr>
          <p:nvPr/>
        </p:nvSpPr>
        <p:spPr bwMode="auto">
          <a:xfrm>
            <a:off x="800100" y="260350"/>
            <a:ext cx="328613" cy="474663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FFD1D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" pitchFamily="1" charset="0"/>
              <a:sym typeface="Times" pitchFamily="1" charset="0"/>
            </a:endParaRPr>
          </a:p>
        </p:txBody>
      </p:sp>
      <p:sp>
        <p:nvSpPr>
          <p:cNvPr id="9220" name="Rectangle 3"/>
          <p:cNvSpPr>
            <a:spLocks/>
          </p:cNvSpPr>
          <p:nvPr/>
        </p:nvSpPr>
        <p:spPr bwMode="auto">
          <a:xfrm>
            <a:off x="541338" y="682625"/>
            <a:ext cx="422275" cy="47466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" pitchFamily="1" charset="0"/>
              <a:sym typeface="Times" pitchFamily="1" charset="0"/>
            </a:endParaRPr>
          </a:p>
        </p:txBody>
      </p:sp>
      <p:sp>
        <p:nvSpPr>
          <p:cNvPr id="9221" name="Rectangle 4"/>
          <p:cNvSpPr>
            <a:spLocks/>
          </p:cNvSpPr>
          <p:nvPr/>
        </p:nvSpPr>
        <p:spPr bwMode="auto">
          <a:xfrm>
            <a:off x="914400" y="685800"/>
            <a:ext cx="368300" cy="474663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FFFFF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" pitchFamily="1" charset="0"/>
              <a:sym typeface="Times" pitchFamily="1" charset="0"/>
            </a:endParaRPr>
          </a:p>
        </p:txBody>
      </p:sp>
      <p:sp>
        <p:nvSpPr>
          <p:cNvPr id="9222" name="Rectangle 5"/>
          <p:cNvSpPr>
            <a:spLocks/>
          </p:cNvSpPr>
          <p:nvPr/>
        </p:nvSpPr>
        <p:spPr bwMode="auto">
          <a:xfrm>
            <a:off x="127000" y="609600"/>
            <a:ext cx="560388" cy="422275"/>
          </a:xfrm>
          <a:prstGeom prst="rect">
            <a:avLst/>
          </a:prstGeom>
          <a:gradFill rotWithShape="0">
            <a:gsLst>
              <a:gs pos="0">
                <a:srgbClr val="8BB9D1"/>
              </a:gs>
              <a:gs pos="100000">
                <a:srgbClr val="006699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" pitchFamily="1" charset="0"/>
              <a:sym typeface="Times" pitchFamily="1" charset="0"/>
            </a:endParaRPr>
          </a:p>
        </p:txBody>
      </p:sp>
      <p:sp>
        <p:nvSpPr>
          <p:cNvPr id="9223" name="Rectangle 6"/>
          <p:cNvSpPr>
            <a:spLocks/>
          </p:cNvSpPr>
          <p:nvPr/>
        </p:nvSpPr>
        <p:spPr bwMode="auto">
          <a:xfrm>
            <a:off x="762000" y="152400"/>
            <a:ext cx="31750" cy="1052513"/>
          </a:xfrm>
          <a:prstGeom prst="rect">
            <a:avLst/>
          </a:prstGeom>
          <a:solidFill>
            <a:srgbClr val="99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" pitchFamily="1" charset="0"/>
              <a:sym typeface="Times" pitchFamily="1" charset="0"/>
            </a:endParaRPr>
          </a:p>
        </p:txBody>
      </p:sp>
      <p:sp>
        <p:nvSpPr>
          <p:cNvPr id="9224" name="Rectangle 7"/>
          <p:cNvSpPr>
            <a:spLocks/>
          </p:cNvSpPr>
          <p:nvPr/>
        </p:nvSpPr>
        <p:spPr bwMode="auto">
          <a:xfrm rot="10800000" flipH="1">
            <a:off x="460375" y="990600"/>
            <a:ext cx="8683625" cy="46038"/>
          </a:xfrm>
          <a:prstGeom prst="rect">
            <a:avLst/>
          </a:prstGeom>
          <a:gradFill rotWithShape="0">
            <a:gsLst>
              <a:gs pos="0">
                <a:srgbClr val="99330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" pitchFamily="1" charset="0"/>
              <a:sym typeface="Times" pitchFamily="1" charset="0"/>
            </a:endParaRPr>
          </a:p>
        </p:txBody>
      </p:sp>
      <p:sp>
        <p:nvSpPr>
          <p:cNvPr id="9225" name="Rectangle 8"/>
          <p:cNvSpPr>
            <a:spLocks/>
          </p:cNvSpPr>
          <p:nvPr/>
        </p:nvSpPr>
        <p:spPr bwMode="auto">
          <a:xfrm>
            <a:off x="7239000" y="6553200"/>
            <a:ext cx="19177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 anchor="b"/>
          <a:lstStyle>
            <a:lvl1pPr marL="39688"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6</a:t>
            </a:r>
          </a:p>
        </p:txBody>
      </p:sp>
      <p:sp>
        <p:nvSpPr>
          <p:cNvPr id="9226" name="Rectangle 9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eaLnBrk="1" hangingPunct="1"/>
            <a:r>
              <a:rPr lang="en-US" altLang="en-US" smtClean="0"/>
              <a:t>Why have abstract classes?</a:t>
            </a:r>
          </a:p>
        </p:txBody>
      </p:sp>
      <p:sp>
        <p:nvSpPr>
          <p:cNvPr id="2" name="Rectangle 10"/>
          <p:cNvSpPr>
            <a:spLocks noGrp="1" noChangeArrowheads="1"/>
          </p:cNvSpPr>
          <p:nvPr>
            <p:ph idx="1"/>
          </p:nvPr>
        </p:nvSpPr>
        <p:spPr/>
        <p:txBody>
          <a:bodyPr rIns="132080"/>
          <a:lstStyle/>
          <a:p>
            <a:pPr eaLnBrk="1" hangingPunct="1"/>
            <a:r>
              <a:rPr lang="en-US" altLang="en-US" smtClean="0"/>
              <a:t>Suppose you wanted to create a class </a:t>
            </a:r>
            <a:r>
              <a:rPr lang="en-US" altLang="en-US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Shape</a:t>
            </a:r>
            <a:r>
              <a:rPr lang="en-US" altLang="en-US" smtClean="0"/>
              <a:t>, with subclasses </a:t>
            </a:r>
            <a:r>
              <a:rPr lang="en-US" altLang="en-US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Oval</a:t>
            </a:r>
            <a:r>
              <a:rPr lang="en-US" altLang="en-US" smtClean="0"/>
              <a:t>, </a:t>
            </a:r>
            <a:r>
              <a:rPr lang="en-US" altLang="en-US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Rectangle</a:t>
            </a:r>
            <a:r>
              <a:rPr lang="en-US" altLang="en-US" smtClean="0"/>
              <a:t>, </a:t>
            </a:r>
            <a:r>
              <a:rPr lang="en-US" altLang="en-US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Triangle</a:t>
            </a:r>
            <a:r>
              <a:rPr lang="en-US" altLang="en-US" smtClean="0"/>
              <a:t>, </a:t>
            </a:r>
            <a:r>
              <a:rPr lang="en-US" altLang="en-US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Hexagon</a:t>
            </a:r>
            <a:r>
              <a:rPr lang="en-US" altLang="en-US" smtClean="0"/>
              <a:t>, etc.</a:t>
            </a:r>
          </a:p>
          <a:p>
            <a:pPr eaLnBrk="1" hangingPunct="1"/>
            <a:r>
              <a:rPr lang="en-US" altLang="en-US" smtClean="0"/>
              <a:t>You don’t want to allow creation of a “Shape”</a:t>
            </a:r>
          </a:p>
          <a:p>
            <a:pPr marL="782638" lvl="1" eaLnBrk="1" hangingPunct="1"/>
            <a:r>
              <a:rPr lang="en-US" altLang="en-US" smtClean="0"/>
              <a:t>Only </a:t>
            </a:r>
            <a:r>
              <a:rPr lang="en-US" altLang="en-US" smtClean="0">
                <a:latin typeface="Times New Roman Italic" charset="0"/>
                <a:cs typeface="Times New Roman Italic" charset="0"/>
                <a:sym typeface="Times New Roman Italic" charset="0"/>
              </a:rPr>
              <a:t>particular</a:t>
            </a:r>
            <a:r>
              <a:rPr lang="en-US" altLang="en-US" smtClean="0"/>
              <a:t> shapes make sense, not </a:t>
            </a:r>
            <a:r>
              <a:rPr lang="en-US" altLang="en-US" smtClean="0">
                <a:latin typeface="Times New Roman Italic" charset="0"/>
                <a:cs typeface="Times New Roman Italic" charset="0"/>
                <a:sym typeface="Times New Roman Italic" charset="0"/>
              </a:rPr>
              <a:t>generic</a:t>
            </a:r>
            <a:r>
              <a:rPr lang="en-US" altLang="en-US" smtClean="0"/>
              <a:t> ones</a:t>
            </a:r>
          </a:p>
          <a:p>
            <a:pPr marL="782638" lvl="1" eaLnBrk="1" hangingPunct="1"/>
            <a:r>
              <a:rPr lang="en-US" altLang="en-US" smtClean="0"/>
              <a:t>If </a:t>
            </a:r>
            <a:r>
              <a:rPr lang="en-US" altLang="en-US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Shape</a:t>
            </a:r>
            <a:r>
              <a:rPr lang="en-US" altLang="en-US" smtClean="0"/>
              <a:t> is abstract, you can’t create a </a:t>
            </a:r>
            <a:r>
              <a:rPr lang="en-US" altLang="en-US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new</a:t>
            </a:r>
            <a:r>
              <a:rPr lang="en-US" altLang="en-US" smtClean="0">
                <a:solidFill>
                  <a:srgbClr val="FFFF99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</a:t>
            </a:r>
            <a:r>
              <a:rPr lang="en-US" altLang="en-US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Shape</a:t>
            </a:r>
            <a:endParaRPr lang="en-US" altLang="en-US" smtClean="0"/>
          </a:p>
          <a:p>
            <a:pPr marL="782638" lvl="1" eaLnBrk="1" hangingPunct="1"/>
            <a:r>
              <a:rPr lang="en-US" altLang="en-US" smtClean="0"/>
              <a:t>You </a:t>
            </a:r>
            <a:r>
              <a:rPr lang="en-US" altLang="en-US" smtClean="0">
                <a:latin typeface="Times New Roman Italic" charset="0"/>
                <a:cs typeface="Times New Roman Italic" charset="0"/>
                <a:sym typeface="Times New Roman Italic" charset="0"/>
              </a:rPr>
              <a:t>can</a:t>
            </a:r>
            <a:r>
              <a:rPr lang="en-US" altLang="en-US" smtClean="0"/>
              <a:t> create a </a:t>
            </a:r>
            <a:r>
              <a:rPr lang="en-US" altLang="en-US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new Oval</a:t>
            </a:r>
            <a:r>
              <a:rPr lang="en-US" altLang="en-US" smtClean="0"/>
              <a:t>, a </a:t>
            </a:r>
            <a:r>
              <a:rPr lang="en-US" altLang="en-US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new Rectangle</a:t>
            </a:r>
            <a:r>
              <a:rPr lang="en-US" altLang="en-US" smtClean="0"/>
              <a:t>, etc.</a:t>
            </a:r>
          </a:p>
          <a:p>
            <a:pPr eaLnBrk="1" hangingPunct="1"/>
            <a:r>
              <a:rPr lang="en-US" altLang="en-US" smtClean="0"/>
              <a:t>Abstract classes are good for defining a general category containing specific, “concrete” classes       </a:t>
            </a:r>
          </a:p>
        </p:txBody>
      </p:sp>
    </p:spTree>
    <p:extLst>
      <p:ext uri="{BB962C8B-B14F-4D97-AF65-F5344CB8AC3E}">
        <p14:creationId xmlns:p14="http://schemas.microsoft.com/office/powerpoint/2010/main" val="38033181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5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/>
          </p:cNvSpPr>
          <p:nvPr/>
        </p:nvSpPr>
        <p:spPr bwMode="auto">
          <a:xfrm>
            <a:off x="533400" y="260350"/>
            <a:ext cx="322263" cy="47466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" pitchFamily="1" charset="0"/>
              <a:sym typeface="Times" pitchFamily="1" charset="0"/>
            </a:endParaRPr>
          </a:p>
        </p:txBody>
      </p:sp>
      <p:sp>
        <p:nvSpPr>
          <p:cNvPr id="10243" name="Rectangle 2"/>
          <p:cNvSpPr>
            <a:spLocks/>
          </p:cNvSpPr>
          <p:nvPr/>
        </p:nvSpPr>
        <p:spPr bwMode="auto">
          <a:xfrm>
            <a:off x="800100" y="260350"/>
            <a:ext cx="328613" cy="474663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FFD1D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" pitchFamily="1" charset="0"/>
              <a:sym typeface="Times" pitchFamily="1" charset="0"/>
            </a:endParaRPr>
          </a:p>
        </p:txBody>
      </p:sp>
      <p:sp>
        <p:nvSpPr>
          <p:cNvPr id="10244" name="Rectangle 3"/>
          <p:cNvSpPr>
            <a:spLocks/>
          </p:cNvSpPr>
          <p:nvPr/>
        </p:nvSpPr>
        <p:spPr bwMode="auto">
          <a:xfrm>
            <a:off x="541338" y="682625"/>
            <a:ext cx="422275" cy="47466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" pitchFamily="1" charset="0"/>
              <a:sym typeface="Times" pitchFamily="1" charset="0"/>
            </a:endParaRPr>
          </a:p>
        </p:txBody>
      </p:sp>
      <p:sp>
        <p:nvSpPr>
          <p:cNvPr id="10245" name="Rectangle 4"/>
          <p:cNvSpPr>
            <a:spLocks/>
          </p:cNvSpPr>
          <p:nvPr/>
        </p:nvSpPr>
        <p:spPr bwMode="auto">
          <a:xfrm>
            <a:off x="914400" y="685800"/>
            <a:ext cx="368300" cy="474663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FFFFF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" pitchFamily="1" charset="0"/>
              <a:sym typeface="Times" pitchFamily="1" charset="0"/>
            </a:endParaRPr>
          </a:p>
        </p:txBody>
      </p:sp>
      <p:sp>
        <p:nvSpPr>
          <p:cNvPr id="10246" name="Rectangle 5"/>
          <p:cNvSpPr>
            <a:spLocks/>
          </p:cNvSpPr>
          <p:nvPr/>
        </p:nvSpPr>
        <p:spPr bwMode="auto">
          <a:xfrm>
            <a:off x="127000" y="609600"/>
            <a:ext cx="560388" cy="422275"/>
          </a:xfrm>
          <a:prstGeom prst="rect">
            <a:avLst/>
          </a:prstGeom>
          <a:gradFill rotWithShape="0">
            <a:gsLst>
              <a:gs pos="0">
                <a:srgbClr val="8BB9D1"/>
              </a:gs>
              <a:gs pos="100000">
                <a:srgbClr val="006699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" pitchFamily="1" charset="0"/>
              <a:sym typeface="Times" pitchFamily="1" charset="0"/>
            </a:endParaRPr>
          </a:p>
        </p:txBody>
      </p:sp>
      <p:sp>
        <p:nvSpPr>
          <p:cNvPr id="10247" name="Rectangle 6"/>
          <p:cNvSpPr>
            <a:spLocks/>
          </p:cNvSpPr>
          <p:nvPr/>
        </p:nvSpPr>
        <p:spPr bwMode="auto">
          <a:xfrm>
            <a:off x="762000" y="152400"/>
            <a:ext cx="31750" cy="1052513"/>
          </a:xfrm>
          <a:prstGeom prst="rect">
            <a:avLst/>
          </a:prstGeom>
          <a:solidFill>
            <a:srgbClr val="99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" pitchFamily="1" charset="0"/>
              <a:sym typeface="Times" pitchFamily="1" charset="0"/>
            </a:endParaRPr>
          </a:p>
        </p:txBody>
      </p:sp>
      <p:sp>
        <p:nvSpPr>
          <p:cNvPr id="10248" name="Rectangle 7"/>
          <p:cNvSpPr>
            <a:spLocks/>
          </p:cNvSpPr>
          <p:nvPr/>
        </p:nvSpPr>
        <p:spPr bwMode="auto">
          <a:xfrm rot="10800000" flipH="1">
            <a:off x="460375" y="990600"/>
            <a:ext cx="8683625" cy="46038"/>
          </a:xfrm>
          <a:prstGeom prst="rect">
            <a:avLst/>
          </a:prstGeom>
          <a:gradFill rotWithShape="0">
            <a:gsLst>
              <a:gs pos="0">
                <a:srgbClr val="99330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" pitchFamily="1" charset="0"/>
              <a:sym typeface="Times" pitchFamily="1" charset="0"/>
            </a:endParaRPr>
          </a:p>
        </p:txBody>
      </p:sp>
      <p:sp>
        <p:nvSpPr>
          <p:cNvPr id="10249" name="Rectangle 8"/>
          <p:cNvSpPr>
            <a:spLocks/>
          </p:cNvSpPr>
          <p:nvPr/>
        </p:nvSpPr>
        <p:spPr bwMode="auto">
          <a:xfrm>
            <a:off x="7239000" y="6553200"/>
            <a:ext cx="19177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 anchor="b"/>
          <a:lstStyle>
            <a:lvl1pPr marL="39688"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7</a:t>
            </a:r>
          </a:p>
        </p:txBody>
      </p:sp>
      <p:sp>
        <p:nvSpPr>
          <p:cNvPr id="10250" name="Rectangle 9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eaLnBrk="1" hangingPunct="1"/>
            <a:r>
              <a:rPr lang="en-US" altLang="en-US" smtClean="0"/>
              <a:t>An example abstract class</a:t>
            </a:r>
          </a:p>
        </p:txBody>
      </p:sp>
      <p:sp>
        <p:nvSpPr>
          <p:cNvPr id="2" name="Rectangle 10"/>
          <p:cNvSpPr>
            <a:spLocks noGrp="1" noChangeArrowheads="1"/>
          </p:cNvSpPr>
          <p:nvPr>
            <p:ph idx="1"/>
          </p:nvPr>
        </p:nvSpPr>
        <p:spPr/>
        <p:txBody>
          <a:bodyPr rIns="132080"/>
          <a:lstStyle/>
          <a:p>
            <a:pPr eaLnBrk="1" hangingPunct="1"/>
            <a:r>
              <a:rPr lang="en-US" altLang="en-US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public abstract class Animal {</a:t>
            </a:r>
            <a:r>
              <a:rPr lang="en-US" altLang="en-US" smtClean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  <a:t/>
            </a:r>
            <a:br>
              <a:rPr lang="en-US" altLang="en-US" smtClean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</a:br>
            <a:r>
              <a:rPr lang="en-US" altLang="en-US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   abstract int eat();</a:t>
            </a:r>
            <a:r>
              <a:rPr lang="en-US" altLang="en-US" smtClean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  <a:t/>
            </a:r>
            <a:br>
              <a:rPr lang="en-US" altLang="en-US" smtClean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</a:br>
            <a:r>
              <a:rPr lang="en-US" altLang="en-US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   abstract void breathe();</a:t>
            </a:r>
            <a:r>
              <a:rPr lang="en-US" altLang="en-US" smtClean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  <a:t/>
            </a:r>
            <a:br>
              <a:rPr lang="en-US" altLang="en-US" smtClean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</a:br>
            <a:r>
              <a:rPr lang="en-US" altLang="en-US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}</a:t>
            </a:r>
            <a:endParaRPr lang="en-US" altLang="en-US" smtClean="0">
              <a:solidFill>
                <a:srgbClr val="3300FF"/>
              </a:solidFill>
              <a:latin typeface="Trebuchet MS" pitchFamily="34" charset="0"/>
              <a:ea typeface="ヒラギノ角ゴ ProN W3" charset="0"/>
              <a:cs typeface="ヒラギノ角ゴ ProN W3" charset="0"/>
              <a:sym typeface="Trebuchet MS" pitchFamily="34" charset="0"/>
            </a:endParaRPr>
          </a:p>
          <a:p>
            <a:pPr eaLnBrk="1" hangingPunct="1"/>
            <a:r>
              <a:rPr lang="en-US" altLang="en-US" smtClean="0"/>
              <a:t>This class cannot be instantiated</a:t>
            </a:r>
          </a:p>
          <a:p>
            <a:pPr eaLnBrk="1" hangingPunct="1"/>
            <a:r>
              <a:rPr lang="en-US" altLang="en-US" smtClean="0"/>
              <a:t>Any non-abstract subclass of Animal must provide the </a:t>
            </a:r>
            <a:r>
              <a:rPr lang="en-US" altLang="en-US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eat()</a:t>
            </a:r>
            <a:r>
              <a:rPr lang="en-US" altLang="en-US" smtClean="0"/>
              <a:t> and </a:t>
            </a:r>
            <a:r>
              <a:rPr lang="en-US" altLang="en-US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breathe()</a:t>
            </a:r>
            <a:r>
              <a:rPr lang="en-US" altLang="en-US" smtClean="0"/>
              <a:t> methods</a:t>
            </a:r>
          </a:p>
        </p:txBody>
      </p:sp>
    </p:spTree>
    <p:extLst>
      <p:ext uri="{BB962C8B-B14F-4D97-AF65-F5344CB8AC3E}">
        <p14:creationId xmlns:p14="http://schemas.microsoft.com/office/powerpoint/2010/main" val="2133655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5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few topics that you have seen but might not have fully grasped</a:t>
            </a:r>
          </a:p>
          <a:p>
            <a:pPr lvl="1"/>
            <a:r>
              <a:rPr lang="en-US" dirty="0" smtClean="0"/>
              <a:t>Static</a:t>
            </a:r>
          </a:p>
          <a:p>
            <a:pPr lvl="1"/>
            <a:r>
              <a:rPr lang="en-US" dirty="0" smtClean="0"/>
              <a:t>Public, private, protected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Exceptions</a:t>
            </a:r>
          </a:p>
          <a:p>
            <a:r>
              <a:rPr lang="en-US" dirty="0" smtClean="0"/>
              <a:t>Main topic = abstract classes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41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/>
          </p:cNvSpPr>
          <p:nvPr/>
        </p:nvSpPr>
        <p:spPr bwMode="auto">
          <a:xfrm>
            <a:off x="533400" y="260350"/>
            <a:ext cx="322263" cy="47466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" pitchFamily="1" charset="0"/>
              <a:sym typeface="Times" pitchFamily="1" charset="0"/>
            </a:endParaRPr>
          </a:p>
        </p:txBody>
      </p:sp>
      <p:sp>
        <p:nvSpPr>
          <p:cNvPr id="11267" name="Rectangle 2"/>
          <p:cNvSpPr>
            <a:spLocks/>
          </p:cNvSpPr>
          <p:nvPr/>
        </p:nvSpPr>
        <p:spPr bwMode="auto">
          <a:xfrm>
            <a:off x="800100" y="260350"/>
            <a:ext cx="328613" cy="474663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FFD1D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" pitchFamily="1" charset="0"/>
              <a:sym typeface="Times" pitchFamily="1" charset="0"/>
            </a:endParaRPr>
          </a:p>
        </p:txBody>
      </p:sp>
      <p:sp>
        <p:nvSpPr>
          <p:cNvPr id="11268" name="Rectangle 3"/>
          <p:cNvSpPr>
            <a:spLocks/>
          </p:cNvSpPr>
          <p:nvPr/>
        </p:nvSpPr>
        <p:spPr bwMode="auto">
          <a:xfrm>
            <a:off x="541338" y="682625"/>
            <a:ext cx="422275" cy="47466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" pitchFamily="1" charset="0"/>
              <a:sym typeface="Times" pitchFamily="1" charset="0"/>
            </a:endParaRPr>
          </a:p>
        </p:txBody>
      </p:sp>
      <p:sp>
        <p:nvSpPr>
          <p:cNvPr id="11269" name="Rectangle 4"/>
          <p:cNvSpPr>
            <a:spLocks/>
          </p:cNvSpPr>
          <p:nvPr/>
        </p:nvSpPr>
        <p:spPr bwMode="auto">
          <a:xfrm>
            <a:off x="914400" y="685800"/>
            <a:ext cx="368300" cy="474663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FFFFF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" pitchFamily="1" charset="0"/>
              <a:sym typeface="Times" pitchFamily="1" charset="0"/>
            </a:endParaRPr>
          </a:p>
        </p:txBody>
      </p:sp>
      <p:sp>
        <p:nvSpPr>
          <p:cNvPr id="11270" name="Rectangle 5"/>
          <p:cNvSpPr>
            <a:spLocks/>
          </p:cNvSpPr>
          <p:nvPr/>
        </p:nvSpPr>
        <p:spPr bwMode="auto">
          <a:xfrm>
            <a:off x="127000" y="609600"/>
            <a:ext cx="560388" cy="422275"/>
          </a:xfrm>
          <a:prstGeom prst="rect">
            <a:avLst/>
          </a:prstGeom>
          <a:gradFill rotWithShape="0">
            <a:gsLst>
              <a:gs pos="0">
                <a:srgbClr val="8BB9D1"/>
              </a:gs>
              <a:gs pos="100000">
                <a:srgbClr val="006699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" pitchFamily="1" charset="0"/>
              <a:sym typeface="Times" pitchFamily="1" charset="0"/>
            </a:endParaRPr>
          </a:p>
        </p:txBody>
      </p:sp>
      <p:sp>
        <p:nvSpPr>
          <p:cNvPr id="11271" name="Rectangle 6"/>
          <p:cNvSpPr>
            <a:spLocks/>
          </p:cNvSpPr>
          <p:nvPr/>
        </p:nvSpPr>
        <p:spPr bwMode="auto">
          <a:xfrm>
            <a:off x="762000" y="152400"/>
            <a:ext cx="31750" cy="1052513"/>
          </a:xfrm>
          <a:prstGeom prst="rect">
            <a:avLst/>
          </a:prstGeom>
          <a:solidFill>
            <a:srgbClr val="99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" pitchFamily="1" charset="0"/>
              <a:sym typeface="Times" pitchFamily="1" charset="0"/>
            </a:endParaRPr>
          </a:p>
        </p:txBody>
      </p:sp>
      <p:sp>
        <p:nvSpPr>
          <p:cNvPr id="11272" name="Rectangle 7"/>
          <p:cNvSpPr>
            <a:spLocks/>
          </p:cNvSpPr>
          <p:nvPr/>
        </p:nvSpPr>
        <p:spPr bwMode="auto">
          <a:xfrm rot="10800000" flipH="1">
            <a:off x="460375" y="990600"/>
            <a:ext cx="8683625" cy="46038"/>
          </a:xfrm>
          <a:prstGeom prst="rect">
            <a:avLst/>
          </a:prstGeom>
          <a:gradFill rotWithShape="0">
            <a:gsLst>
              <a:gs pos="0">
                <a:srgbClr val="99330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" pitchFamily="1" charset="0"/>
              <a:sym typeface="Times" pitchFamily="1" charset="0"/>
            </a:endParaRPr>
          </a:p>
        </p:txBody>
      </p:sp>
      <p:sp>
        <p:nvSpPr>
          <p:cNvPr id="11273" name="Rectangle 8"/>
          <p:cNvSpPr>
            <a:spLocks/>
          </p:cNvSpPr>
          <p:nvPr/>
        </p:nvSpPr>
        <p:spPr bwMode="auto">
          <a:xfrm>
            <a:off x="7239000" y="6553200"/>
            <a:ext cx="19177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 anchor="b"/>
          <a:lstStyle>
            <a:lvl1pPr marL="39688"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9</a:t>
            </a:r>
          </a:p>
        </p:txBody>
      </p:sp>
      <p:sp>
        <p:nvSpPr>
          <p:cNvPr id="11274" name="Rectangle 9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eaLnBrk="1" hangingPunct="1"/>
            <a:r>
              <a:rPr lang="en-US" altLang="en-US" smtClean="0"/>
              <a:t>A problem</a:t>
            </a:r>
          </a:p>
        </p:txBody>
      </p:sp>
      <p:sp>
        <p:nvSpPr>
          <p:cNvPr id="2" name="Rectangle 10"/>
          <p:cNvSpPr>
            <a:spLocks noGrp="1" noChangeArrowheads="1"/>
          </p:cNvSpPr>
          <p:nvPr>
            <p:ph idx="1"/>
          </p:nvPr>
        </p:nvSpPr>
        <p:spPr/>
        <p:txBody>
          <a:bodyPr rIns="132080"/>
          <a:lstStyle/>
          <a:p>
            <a:pPr eaLnBrk="1" hangingPunct="1"/>
            <a:r>
              <a:rPr lang="en-US" altLang="en-US" sz="2000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class Shape { ... }</a:t>
            </a:r>
            <a:endParaRPr lang="en-US" altLang="en-US" sz="2000" smtClean="0">
              <a:solidFill>
                <a:srgbClr val="3300FF"/>
              </a:solidFill>
              <a:latin typeface="Trebuchet MS" pitchFamily="34" charset="0"/>
              <a:ea typeface="ヒラギノ角ゴ ProN W3" charset="0"/>
              <a:cs typeface="ヒラギノ角ゴ ProN W3" charset="0"/>
              <a:sym typeface="Trebuchet MS" pitchFamily="34" charset="0"/>
            </a:endParaRPr>
          </a:p>
          <a:p>
            <a:pPr eaLnBrk="1" hangingPunct="1"/>
            <a:r>
              <a:rPr lang="en-US" altLang="en-US" sz="2000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class Star extends Shape {</a:t>
            </a:r>
            <a:r>
              <a:rPr lang="en-US" altLang="en-US" sz="2000" smtClean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  <a:t/>
            </a:r>
            <a:br>
              <a:rPr lang="en-US" altLang="en-US" sz="2000" smtClean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</a:br>
            <a:r>
              <a:rPr lang="en-US" altLang="en-US" sz="2000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   void draw() { ... }</a:t>
            </a:r>
            <a:r>
              <a:rPr lang="en-US" altLang="en-US" sz="2000" smtClean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  <a:t/>
            </a:r>
            <a:br>
              <a:rPr lang="en-US" altLang="en-US" sz="2000" smtClean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</a:br>
            <a:r>
              <a:rPr lang="en-US" altLang="en-US" sz="2000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   ...</a:t>
            </a:r>
            <a:r>
              <a:rPr lang="en-US" altLang="en-US" sz="2000" smtClean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  <a:t/>
            </a:r>
            <a:br>
              <a:rPr lang="en-US" altLang="en-US" sz="2000" smtClean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</a:br>
            <a:r>
              <a:rPr lang="en-US" altLang="en-US" sz="2000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}</a:t>
            </a:r>
            <a:endParaRPr lang="en-US" altLang="en-US" sz="2000" smtClean="0">
              <a:solidFill>
                <a:srgbClr val="3300FF"/>
              </a:solidFill>
              <a:latin typeface="Trebuchet MS" pitchFamily="34" charset="0"/>
              <a:ea typeface="ヒラギノ角ゴ ProN W3" charset="0"/>
              <a:cs typeface="ヒラギノ角ゴ ProN W3" charset="0"/>
              <a:sym typeface="Trebuchet MS" pitchFamily="34" charset="0"/>
            </a:endParaRPr>
          </a:p>
          <a:p>
            <a:pPr eaLnBrk="1" hangingPunct="1"/>
            <a:r>
              <a:rPr lang="en-US" altLang="en-US" sz="2000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class Crescent extends Shape {</a:t>
            </a:r>
            <a:r>
              <a:rPr lang="en-US" altLang="en-US" sz="2000" smtClean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  <a:t/>
            </a:r>
            <a:br>
              <a:rPr lang="en-US" altLang="en-US" sz="2000" smtClean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</a:br>
            <a:r>
              <a:rPr lang="en-US" altLang="en-US" sz="2000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   void draw() { ... }</a:t>
            </a:r>
            <a:r>
              <a:rPr lang="en-US" altLang="en-US" sz="2000" smtClean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  <a:t/>
            </a:r>
            <a:br>
              <a:rPr lang="en-US" altLang="en-US" sz="2000" smtClean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</a:br>
            <a:r>
              <a:rPr lang="en-US" altLang="en-US" sz="2000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   ...</a:t>
            </a:r>
            <a:r>
              <a:rPr lang="en-US" altLang="en-US" sz="2000" smtClean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  <a:t/>
            </a:r>
            <a:br>
              <a:rPr lang="en-US" altLang="en-US" sz="2000" smtClean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</a:br>
            <a:r>
              <a:rPr lang="en-US" altLang="en-US" sz="2000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}</a:t>
            </a:r>
            <a:endParaRPr lang="en-US" altLang="en-US" sz="2000" smtClean="0">
              <a:solidFill>
                <a:srgbClr val="3300FF"/>
              </a:solidFill>
              <a:latin typeface="Trebuchet MS" pitchFamily="34" charset="0"/>
              <a:ea typeface="ヒラギノ角ゴ ProN W3" charset="0"/>
              <a:cs typeface="ヒラギノ角ゴ ProN W3" charset="0"/>
              <a:sym typeface="Trebuchet MS" pitchFamily="34" charset="0"/>
            </a:endParaRPr>
          </a:p>
          <a:p>
            <a:pPr eaLnBrk="1" hangingPunct="1"/>
            <a:r>
              <a:rPr lang="en-US" altLang="en-US" sz="2000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Shape someShape = new Star();</a:t>
            </a:r>
            <a:endParaRPr lang="en-US" altLang="en-US" sz="2000" smtClean="0">
              <a:solidFill>
                <a:srgbClr val="3300FF"/>
              </a:solidFill>
              <a:latin typeface="Trebuchet MS" pitchFamily="34" charset="0"/>
              <a:ea typeface="ヒラギノ角ゴ ProN W3" charset="0"/>
              <a:cs typeface="ヒラギノ角ゴ ProN W3" charset="0"/>
              <a:sym typeface="Trebuchet MS" pitchFamily="34" charset="0"/>
            </a:endParaRPr>
          </a:p>
          <a:p>
            <a:pPr marL="782638" lvl="1" eaLnBrk="1" hangingPunct="1"/>
            <a:r>
              <a:rPr lang="en-US" altLang="en-US" sz="1800" smtClean="0"/>
              <a:t>This is legal, because a Star </a:t>
            </a:r>
            <a:r>
              <a:rPr lang="en-US" altLang="en-US" sz="1800" smtClean="0">
                <a:latin typeface="Times New Roman Bold Italic" charset="0"/>
                <a:cs typeface="Times New Roman Bold Italic" charset="0"/>
                <a:sym typeface="Times New Roman Bold Italic" charset="0"/>
              </a:rPr>
              <a:t>is</a:t>
            </a:r>
            <a:r>
              <a:rPr lang="en-US" altLang="en-US" sz="1800" smtClean="0"/>
              <a:t> a Shape</a:t>
            </a:r>
            <a:endParaRPr lang="en-US" altLang="en-US" smtClean="0"/>
          </a:p>
          <a:p>
            <a:pPr eaLnBrk="1" hangingPunct="1"/>
            <a:r>
              <a:rPr lang="en-US" altLang="en-US" sz="2000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someShape.draw();</a:t>
            </a:r>
            <a:endParaRPr lang="en-US" altLang="en-US" sz="2000" smtClean="0">
              <a:solidFill>
                <a:srgbClr val="3300FF"/>
              </a:solidFill>
              <a:latin typeface="Trebuchet MS" pitchFamily="34" charset="0"/>
              <a:ea typeface="ヒラギノ角ゴ ProN W3" charset="0"/>
              <a:cs typeface="ヒラギノ角ゴ ProN W3" charset="0"/>
              <a:sym typeface="Trebuchet MS" pitchFamily="34" charset="0"/>
            </a:endParaRPr>
          </a:p>
          <a:p>
            <a:pPr marL="782638" lvl="1" eaLnBrk="1" hangingPunct="1"/>
            <a:r>
              <a:rPr lang="en-US" altLang="en-US" sz="1800" smtClean="0"/>
              <a:t>This is a syntax error, because </a:t>
            </a:r>
            <a:r>
              <a:rPr lang="en-US" altLang="en-US" sz="1800" smtClean="0">
                <a:latin typeface="Times New Roman Italic" charset="0"/>
                <a:cs typeface="Times New Roman Italic" charset="0"/>
                <a:sym typeface="Times New Roman Italic" charset="0"/>
              </a:rPr>
              <a:t>some</a:t>
            </a:r>
            <a:r>
              <a:rPr lang="en-US" altLang="en-US" sz="1800" smtClean="0"/>
              <a:t> </a:t>
            </a:r>
            <a:r>
              <a:rPr lang="en-US" altLang="en-US" sz="1800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Shape</a:t>
            </a:r>
            <a:r>
              <a:rPr lang="en-US" altLang="en-US" sz="1800" smtClean="0"/>
              <a:t> might not have a </a:t>
            </a:r>
            <a:r>
              <a:rPr lang="en-US" altLang="en-US" sz="1800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draw() </a:t>
            </a:r>
            <a:r>
              <a:rPr lang="en-US" altLang="en-US" sz="1800" smtClean="0"/>
              <a:t>method</a:t>
            </a:r>
            <a:endParaRPr lang="en-US" altLang="en-US" smtClean="0"/>
          </a:p>
          <a:p>
            <a:pPr marL="782638" lvl="1" eaLnBrk="1" hangingPunct="1"/>
            <a:r>
              <a:rPr lang="en-US" altLang="en-US" sz="1800" smtClean="0"/>
              <a:t>Remember: </a:t>
            </a:r>
            <a:r>
              <a:rPr lang="en-US" altLang="en-US" sz="1800" smtClean="0">
                <a:latin typeface="Times New Roman Bold Italic" charset="0"/>
                <a:cs typeface="Times New Roman Bold Italic" charset="0"/>
                <a:sym typeface="Times New Roman Bold Italic" charset="0"/>
              </a:rPr>
              <a:t>A class knows its superclass, but not its subclasses</a:t>
            </a:r>
            <a:endParaRPr lang="en-US" altLang="en-US" sz="1800" smtClean="0">
              <a:latin typeface="Times New Roman Bold Italic" charset="0"/>
              <a:ea typeface="ヒラギノ明朝 ProN W6" charset="0"/>
              <a:cs typeface="ヒラギノ明朝 ProN W6" charset="0"/>
              <a:sym typeface="Times New Roman Bold Ital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5198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5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/>
          </p:cNvSpPr>
          <p:nvPr/>
        </p:nvSpPr>
        <p:spPr bwMode="auto">
          <a:xfrm>
            <a:off x="533400" y="260350"/>
            <a:ext cx="322263" cy="47466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" pitchFamily="1" charset="0"/>
              <a:sym typeface="Times" pitchFamily="1" charset="0"/>
            </a:endParaRPr>
          </a:p>
        </p:txBody>
      </p:sp>
      <p:sp>
        <p:nvSpPr>
          <p:cNvPr id="12291" name="Rectangle 2"/>
          <p:cNvSpPr>
            <a:spLocks/>
          </p:cNvSpPr>
          <p:nvPr/>
        </p:nvSpPr>
        <p:spPr bwMode="auto">
          <a:xfrm>
            <a:off x="800100" y="260350"/>
            <a:ext cx="328613" cy="474663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FFD1D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" pitchFamily="1" charset="0"/>
              <a:sym typeface="Times" pitchFamily="1" charset="0"/>
            </a:endParaRPr>
          </a:p>
        </p:txBody>
      </p:sp>
      <p:sp>
        <p:nvSpPr>
          <p:cNvPr id="12292" name="Rectangle 3"/>
          <p:cNvSpPr>
            <a:spLocks/>
          </p:cNvSpPr>
          <p:nvPr/>
        </p:nvSpPr>
        <p:spPr bwMode="auto">
          <a:xfrm>
            <a:off x="541338" y="682625"/>
            <a:ext cx="422275" cy="47466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" pitchFamily="1" charset="0"/>
              <a:sym typeface="Times" pitchFamily="1" charset="0"/>
            </a:endParaRPr>
          </a:p>
        </p:txBody>
      </p:sp>
      <p:sp>
        <p:nvSpPr>
          <p:cNvPr id="12293" name="Rectangle 4"/>
          <p:cNvSpPr>
            <a:spLocks/>
          </p:cNvSpPr>
          <p:nvPr/>
        </p:nvSpPr>
        <p:spPr bwMode="auto">
          <a:xfrm>
            <a:off x="914400" y="685800"/>
            <a:ext cx="368300" cy="474663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FFFFF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" pitchFamily="1" charset="0"/>
              <a:sym typeface="Times" pitchFamily="1" charset="0"/>
            </a:endParaRPr>
          </a:p>
        </p:txBody>
      </p:sp>
      <p:sp>
        <p:nvSpPr>
          <p:cNvPr id="12294" name="Rectangle 5"/>
          <p:cNvSpPr>
            <a:spLocks/>
          </p:cNvSpPr>
          <p:nvPr/>
        </p:nvSpPr>
        <p:spPr bwMode="auto">
          <a:xfrm>
            <a:off x="127000" y="609600"/>
            <a:ext cx="560388" cy="422275"/>
          </a:xfrm>
          <a:prstGeom prst="rect">
            <a:avLst/>
          </a:prstGeom>
          <a:gradFill rotWithShape="0">
            <a:gsLst>
              <a:gs pos="0">
                <a:srgbClr val="8BB9D1"/>
              </a:gs>
              <a:gs pos="100000">
                <a:srgbClr val="006699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" pitchFamily="1" charset="0"/>
              <a:sym typeface="Times" pitchFamily="1" charset="0"/>
            </a:endParaRPr>
          </a:p>
        </p:txBody>
      </p:sp>
      <p:sp>
        <p:nvSpPr>
          <p:cNvPr id="12295" name="Rectangle 6"/>
          <p:cNvSpPr>
            <a:spLocks/>
          </p:cNvSpPr>
          <p:nvPr/>
        </p:nvSpPr>
        <p:spPr bwMode="auto">
          <a:xfrm>
            <a:off x="762000" y="152400"/>
            <a:ext cx="31750" cy="1052513"/>
          </a:xfrm>
          <a:prstGeom prst="rect">
            <a:avLst/>
          </a:prstGeom>
          <a:solidFill>
            <a:srgbClr val="99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" pitchFamily="1" charset="0"/>
              <a:sym typeface="Times" pitchFamily="1" charset="0"/>
            </a:endParaRPr>
          </a:p>
        </p:txBody>
      </p:sp>
      <p:sp>
        <p:nvSpPr>
          <p:cNvPr id="12296" name="Rectangle 7"/>
          <p:cNvSpPr>
            <a:spLocks/>
          </p:cNvSpPr>
          <p:nvPr/>
        </p:nvSpPr>
        <p:spPr bwMode="auto">
          <a:xfrm rot="10800000" flipH="1">
            <a:off x="460375" y="990600"/>
            <a:ext cx="8683625" cy="46038"/>
          </a:xfrm>
          <a:prstGeom prst="rect">
            <a:avLst/>
          </a:prstGeom>
          <a:gradFill rotWithShape="0">
            <a:gsLst>
              <a:gs pos="0">
                <a:srgbClr val="99330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" pitchFamily="1" charset="0"/>
              <a:sym typeface="Times" pitchFamily="1" charset="0"/>
            </a:endParaRPr>
          </a:p>
        </p:txBody>
      </p:sp>
      <p:sp>
        <p:nvSpPr>
          <p:cNvPr id="12297" name="Rectangle 8"/>
          <p:cNvSpPr>
            <a:spLocks/>
          </p:cNvSpPr>
          <p:nvPr/>
        </p:nvSpPr>
        <p:spPr bwMode="auto">
          <a:xfrm>
            <a:off x="7239000" y="6553200"/>
            <a:ext cx="19177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 anchor="b"/>
          <a:lstStyle>
            <a:lvl1pPr marL="39688"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8</a:t>
            </a:r>
          </a:p>
        </p:txBody>
      </p:sp>
      <p:sp>
        <p:nvSpPr>
          <p:cNvPr id="12298" name="Rectangle 9"/>
          <p:cNvSpPr>
            <a:spLocks noGrp="1" noChangeArrowheads="1"/>
          </p:cNvSpPr>
          <p:nvPr>
            <p:ph type="title"/>
          </p:nvPr>
        </p:nvSpPr>
        <p:spPr>
          <a:xfrm>
            <a:off x="1371600" y="0"/>
            <a:ext cx="7162800" cy="1066800"/>
          </a:xfrm>
        </p:spPr>
        <p:txBody>
          <a:bodyPr rIns="132080"/>
          <a:lstStyle/>
          <a:p>
            <a:pPr eaLnBrk="1" hangingPunct="1"/>
            <a:r>
              <a:rPr lang="en-US" altLang="en-US" sz="3600" smtClean="0"/>
              <a:t>Why have abstract methods?</a:t>
            </a:r>
          </a:p>
        </p:txBody>
      </p:sp>
      <p:sp>
        <p:nvSpPr>
          <p:cNvPr id="10250" name="Rectangle 10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8153400" cy="5486400"/>
          </a:xfrm>
        </p:spPr>
        <p:txBody>
          <a:bodyPr rIns="132080"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000" dirty="0" smtClean="0"/>
              <a:t>Suppose you are making a GUI, and you want to draw a number of different “shapes” (marbles, pegs, frogs, stars, etc.)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600" dirty="0" smtClean="0"/>
              <a:t>Each class (</a:t>
            </a:r>
            <a:r>
              <a:rPr lang="en-US" sz="16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Marble</a:t>
            </a:r>
            <a:r>
              <a:rPr lang="en-US" sz="1600" dirty="0" smtClean="0"/>
              <a:t>, </a:t>
            </a:r>
            <a:r>
              <a:rPr lang="en-US" sz="16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Peg</a:t>
            </a:r>
            <a:r>
              <a:rPr lang="en-US" sz="1600" dirty="0" smtClean="0"/>
              <a:t>, etc.) has a </a:t>
            </a:r>
            <a:r>
              <a:rPr lang="en-US" sz="16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draw</a:t>
            </a:r>
            <a:r>
              <a:rPr lang="en-US" sz="1600" dirty="0" smtClean="0"/>
              <a:t> method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600" dirty="0" smtClean="0"/>
              <a:t>You make these subclasses of a class </a:t>
            </a:r>
            <a:r>
              <a:rPr lang="en-US" sz="16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Shape</a:t>
            </a:r>
            <a:r>
              <a:rPr lang="en-US" sz="1600" dirty="0" smtClean="0"/>
              <a:t>, so that you can create an </a:t>
            </a:r>
            <a:r>
              <a:rPr lang="en-US" sz="1600" dirty="0" err="1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ArrayList</a:t>
            </a:r>
            <a:r>
              <a:rPr lang="en-US" sz="16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&lt;Shape&gt; shapes </a:t>
            </a:r>
            <a:r>
              <a:rPr lang="en-US" sz="1600" dirty="0" smtClean="0"/>
              <a:t> to hold the various things to be drawn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600" dirty="0" smtClean="0"/>
              <a:t>You would like to do</a:t>
            </a:r>
            <a:br>
              <a:rPr lang="en-US" sz="1600" dirty="0" smtClean="0"/>
            </a:br>
            <a:r>
              <a:rPr lang="en-US" sz="16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for (Shape s : shapes) </a:t>
            </a:r>
            <a:r>
              <a:rPr lang="en-US" sz="1600" dirty="0" err="1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s.draw</a:t>
            </a:r>
            <a:r>
              <a:rPr lang="en-US" sz="16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();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600" dirty="0" smtClean="0"/>
              <a:t>This isn’t legal!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 smtClean="0"/>
              <a:t>Every class “knows” its </a:t>
            </a:r>
            <a:r>
              <a:rPr lang="en-US" sz="2000" dirty="0" err="1" smtClean="0"/>
              <a:t>superclass</a:t>
            </a:r>
            <a:r>
              <a:rPr lang="en-US" sz="2000" dirty="0" smtClean="0"/>
              <a:t>, but a class doesn’t “know” its subclasses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600" i="1" dirty="0" smtClean="0"/>
              <a:t>You</a:t>
            </a:r>
            <a:r>
              <a:rPr lang="en-US" sz="1600" dirty="0" smtClean="0"/>
              <a:t> may know that every subclass of </a:t>
            </a:r>
            <a:r>
              <a:rPr lang="en-US" sz="16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Shape</a:t>
            </a:r>
            <a:r>
              <a:rPr lang="en-US" sz="1600" dirty="0" smtClean="0"/>
              <a:t> has a </a:t>
            </a:r>
            <a:r>
              <a:rPr lang="en-US" sz="16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draw</a:t>
            </a:r>
            <a:r>
              <a:rPr lang="en-US" sz="1600" dirty="0" smtClean="0"/>
              <a:t> method, but Java doesn’t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 smtClean="0"/>
              <a:t>Solution 1: Put a </a:t>
            </a:r>
            <a:r>
              <a:rPr lang="en-US" sz="20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draw</a:t>
            </a:r>
            <a:r>
              <a:rPr lang="en-US" sz="2000" dirty="0" smtClean="0"/>
              <a:t> method in the </a:t>
            </a:r>
            <a:r>
              <a:rPr lang="en-US" sz="20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Shape</a:t>
            </a:r>
            <a:r>
              <a:rPr lang="en-US" sz="2000" dirty="0" smtClean="0"/>
              <a:t> class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600" dirty="0" smtClean="0"/>
              <a:t>This method will be inherited by all subclasses, and will make Java happy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600" dirty="0" smtClean="0"/>
              <a:t>But what will it draw?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 smtClean="0"/>
              <a:t>Solution 2: Put an </a:t>
            </a:r>
            <a:r>
              <a:rPr lang="en-US" sz="2000" b="1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abstract</a:t>
            </a:r>
            <a:r>
              <a:rPr lang="en-US" sz="20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 draw</a:t>
            </a:r>
            <a:r>
              <a:rPr lang="en-US" sz="2000" dirty="0" smtClean="0"/>
              <a:t> method in the </a:t>
            </a:r>
            <a:r>
              <a:rPr lang="en-US" sz="20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Shape</a:t>
            </a:r>
            <a:r>
              <a:rPr lang="en-US" sz="2000" dirty="0" smtClean="0"/>
              <a:t> class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600" dirty="0" smtClean="0"/>
              <a:t>This will also be inherited (and make Java happy), but you don’t have to define it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600" dirty="0" smtClean="0"/>
              <a:t>You do, however, have to make the </a:t>
            </a:r>
            <a:r>
              <a:rPr lang="en-US" sz="16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Shape</a:t>
            </a:r>
            <a:r>
              <a:rPr lang="en-US" sz="1600" dirty="0" smtClean="0"/>
              <a:t> class abstract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600" dirty="0" smtClean="0"/>
              <a:t>This way, Java knows that only “concrete” objects have a </a:t>
            </a:r>
            <a:r>
              <a:rPr lang="en-US" sz="16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draw</a:t>
            </a:r>
            <a:r>
              <a:rPr lang="en-US" sz="1600" dirty="0" smtClean="0"/>
              <a:t> method</a:t>
            </a:r>
          </a:p>
        </p:txBody>
      </p:sp>
    </p:spTree>
    <p:extLst>
      <p:ext uri="{BB962C8B-B14F-4D97-AF65-F5344CB8AC3E}">
        <p14:creationId xmlns:p14="http://schemas.microsoft.com/office/powerpoint/2010/main" val="37564343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2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2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2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02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025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025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025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025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0" grpId="0" build="p" bldLvl="5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/>
          </p:cNvSpPr>
          <p:nvPr/>
        </p:nvSpPr>
        <p:spPr bwMode="auto">
          <a:xfrm>
            <a:off x="533400" y="260350"/>
            <a:ext cx="322263" cy="47466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" pitchFamily="1" charset="0"/>
              <a:sym typeface="Times" pitchFamily="1" charset="0"/>
            </a:endParaRPr>
          </a:p>
        </p:txBody>
      </p:sp>
      <p:sp>
        <p:nvSpPr>
          <p:cNvPr id="13315" name="Rectangle 2"/>
          <p:cNvSpPr>
            <a:spLocks/>
          </p:cNvSpPr>
          <p:nvPr/>
        </p:nvSpPr>
        <p:spPr bwMode="auto">
          <a:xfrm>
            <a:off x="800100" y="260350"/>
            <a:ext cx="328613" cy="474663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FFD1D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" pitchFamily="1" charset="0"/>
              <a:sym typeface="Times" pitchFamily="1" charset="0"/>
            </a:endParaRPr>
          </a:p>
        </p:txBody>
      </p:sp>
      <p:sp>
        <p:nvSpPr>
          <p:cNvPr id="13316" name="Rectangle 3"/>
          <p:cNvSpPr>
            <a:spLocks/>
          </p:cNvSpPr>
          <p:nvPr/>
        </p:nvSpPr>
        <p:spPr bwMode="auto">
          <a:xfrm>
            <a:off x="541338" y="682625"/>
            <a:ext cx="422275" cy="47466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" pitchFamily="1" charset="0"/>
              <a:sym typeface="Times" pitchFamily="1" charset="0"/>
            </a:endParaRPr>
          </a:p>
        </p:txBody>
      </p:sp>
      <p:sp>
        <p:nvSpPr>
          <p:cNvPr id="13317" name="Rectangle 4"/>
          <p:cNvSpPr>
            <a:spLocks/>
          </p:cNvSpPr>
          <p:nvPr/>
        </p:nvSpPr>
        <p:spPr bwMode="auto">
          <a:xfrm>
            <a:off x="914400" y="685800"/>
            <a:ext cx="368300" cy="474663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FFFFF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" pitchFamily="1" charset="0"/>
              <a:sym typeface="Times" pitchFamily="1" charset="0"/>
            </a:endParaRPr>
          </a:p>
        </p:txBody>
      </p:sp>
      <p:sp>
        <p:nvSpPr>
          <p:cNvPr id="13318" name="Rectangle 5"/>
          <p:cNvSpPr>
            <a:spLocks/>
          </p:cNvSpPr>
          <p:nvPr/>
        </p:nvSpPr>
        <p:spPr bwMode="auto">
          <a:xfrm>
            <a:off x="127000" y="609600"/>
            <a:ext cx="560388" cy="422275"/>
          </a:xfrm>
          <a:prstGeom prst="rect">
            <a:avLst/>
          </a:prstGeom>
          <a:gradFill rotWithShape="0">
            <a:gsLst>
              <a:gs pos="0">
                <a:srgbClr val="8BB9D1"/>
              </a:gs>
              <a:gs pos="100000">
                <a:srgbClr val="006699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" pitchFamily="1" charset="0"/>
              <a:sym typeface="Times" pitchFamily="1" charset="0"/>
            </a:endParaRPr>
          </a:p>
        </p:txBody>
      </p:sp>
      <p:sp>
        <p:nvSpPr>
          <p:cNvPr id="13319" name="Rectangle 6"/>
          <p:cNvSpPr>
            <a:spLocks/>
          </p:cNvSpPr>
          <p:nvPr/>
        </p:nvSpPr>
        <p:spPr bwMode="auto">
          <a:xfrm>
            <a:off x="762000" y="152400"/>
            <a:ext cx="31750" cy="1052513"/>
          </a:xfrm>
          <a:prstGeom prst="rect">
            <a:avLst/>
          </a:prstGeom>
          <a:solidFill>
            <a:srgbClr val="99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" pitchFamily="1" charset="0"/>
              <a:sym typeface="Times" pitchFamily="1" charset="0"/>
            </a:endParaRPr>
          </a:p>
        </p:txBody>
      </p:sp>
      <p:sp>
        <p:nvSpPr>
          <p:cNvPr id="13320" name="Rectangle 7"/>
          <p:cNvSpPr>
            <a:spLocks/>
          </p:cNvSpPr>
          <p:nvPr/>
        </p:nvSpPr>
        <p:spPr bwMode="auto">
          <a:xfrm rot="10800000" flipH="1">
            <a:off x="460375" y="990600"/>
            <a:ext cx="8683625" cy="46038"/>
          </a:xfrm>
          <a:prstGeom prst="rect">
            <a:avLst/>
          </a:prstGeom>
          <a:gradFill rotWithShape="0">
            <a:gsLst>
              <a:gs pos="0">
                <a:srgbClr val="99330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" pitchFamily="1" charset="0"/>
              <a:sym typeface="Times" pitchFamily="1" charset="0"/>
            </a:endParaRPr>
          </a:p>
        </p:txBody>
      </p:sp>
      <p:sp>
        <p:nvSpPr>
          <p:cNvPr id="13321" name="Rectangle 8"/>
          <p:cNvSpPr>
            <a:spLocks/>
          </p:cNvSpPr>
          <p:nvPr/>
        </p:nvSpPr>
        <p:spPr bwMode="auto">
          <a:xfrm>
            <a:off x="7239000" y="6553200"/>
            <a:ext cx="19177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 anchor="b"/>
          <a:lstStyle>
            <a:lvl1pPr marL="39688"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10</a:t>
            </a:r>
          </a:p>
        </p:txBody>
      </p:sp>
      <p:sp>
        <p:nvSpPr>
          <p:cNvPr id="13322" name="Rectangle 9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eaLnBrk="1" hangingPunct="1"/>
            <a:r>
              <a:rPr lang="en-US" altLang="en-US" smtClean="0"/>
              <a:t>A solution</a:t>
            </a:r>
          </a:p>
        </p:txBody>
      </p:sp>
      <p:sp>
        <p:nvSpPr>
          <p:cNvPr id="2" name="Rectangle 10"/>
          <p:cNvSpPr>
            <a:spLocks noGrp="1" noChangeArrowheads="1"/>
          </p:cNvSpPr>
          <p:nvPr>
            <p:ph idx="1"/>
          </p:nvPr>
        </p:nvSpPr>
        <p:spPr/>
        <p:txBody>
          <a:bodyPr rIns="132080"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smtClean="0">
                <a:solidFill>
                  <a:srgbClr val="FF000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abstract</a:t>
            </a:r>
            <a:r>
              <a:rPr lang="en-US" altLang="en-US" sz="2000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class Shape {</a:t>
            </a:r>
            <a:r>
              <a:rPr lang="en-US" altLang="en-US" sz="2000" smtClean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  <a:t/>
            </a:r>
            <a:br>
              <a:rPr lang="en-US" altLang="en-US" sz="2000" smtClean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</a:br>
            <a:r>
              <a:rPr lang="en-US" altLang="en-US" sz="2000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   </a:t>
            </a:r>
            <a:r>
              <a:rPr lang="en-US" altLang="en-US" sz="2000" smtClean="0">
                <a:solidFill>
                  <a:srgbClr val="FF000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abstract</a:t>
            </a:r>
            <a:r>
              <a:rPr lang="en-US" altLang="en-US" sz="2000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</a:t>
            </a:r>
            <a:r>
              <a:rPr lang="en-US" altLang="en-US" sz="2000" smtClean="0">
                <a:solidFill>
                  <a:srgbClr val="FF000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void draw();</a:t>
            </a:r>
            <a:r>
              <a:rPr lang="en-US" altLang="en-US" sz="2000" smtClean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  <a:t/>
            </a:r>
            <a:br>
              <a:rPr lang="en-US" altLang="en-US" sz="2000" smtClean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</a:br>
            <a:r>
              <a:rPr lang="en-US" altLang="en-US" sz="2000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}</a:t>
            </a:r>
            <a:endParaRPr lang="en-US" altLang="en-US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000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class Star extends Shape {</a:t>
            </a:r>
            <a:r>
              <a:rPr lang="en-US" altLang="en-US" sz="2000" smtClean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  <a:t/>
            </a:r>
            <a:br>
              <a:rPr lang="en-US" altLang="en-US" sz="2000" smtClean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</a:br>
            <a:r>
              <a:rPr lang="en-US" altLang="en-US" sz="2000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   void draw() { ... }</a:t>
            </a:r>
            <a:r>
              <a:rPr lang="en-US" altLang="en-US" sz="2000" smtClean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  <a:t/>
            </a:r>
            <a:br>
              <a:rPr lang="en-US" altLang="en-US" sz="2000" smtClean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</a:br>
            <a:r>
              <a:rPr lang="en-US" altLang="en-US" sz="2000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   ...</a:t>
            </a:r>
            <a:r>
              <a:rPr lang="en-US" altLang="en-US" sz="2000" smtClean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  <a:t/>
            </a:r>
            <a:br>
              <a:rPr lang="en-US" altLang="en-US" sz="2000" smtClean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</a:br>
            <a:r>
              <a:rPr lang="en-US" altLang="en-US" sz="2000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}</a:t>
            </a:r>
            <a:endParaRPr lang="en-US" altLang="en-US" sz="2000" smtClean="0">
              <a:solidFill>
                <a:srgbClr val="3300FF"/>
              </a:solidFill>
              <a:latin typeface="Trebuchet MS" pitchFamily="34" charset="0"/>
              <a:ea typeface="ヒラギノ角ゴ ProN W3" charset="0"/>
              <a:cs typeface="ヒラギノ角ゴ ProN W3" charset="0"/>
              <a:sym typeface="Trebuchet MS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000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class Crescent extends Shape {</a:t>
            </a:r>
            <a:r>
              <a:rPr lang="en-US" altLang="en-US" sz="2000" smtClean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  <a:t/>
            </a:r>
            <a:br>
              <a:rPr lang="en-US" altLang="en-US" sz="2000" smtClean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</a:br>
            <a:r>
              <a:rPr lang="en-US" altLang="en-US" sz="2000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   void draw() { ... }</a:t>
            </a:r>
            <a:r>
              <a:rPr lang="en-US" altLang="en-US" sz="2000" smtClean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  <a:t/>
            </a:r>
            <a:br>
              <a:rPr lang="en-US" altLang="en-US" sz="2000" smtClean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</a:br>
            <a:r>
              <a:rPr lang="en-US" altLang="en-US" sz="2000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   ...</a:t>
            </a:r>
            <a:r>
              <a:rPr lang="en-US" altLang="en-US" sz="2000" smtClean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  <a:t/>
            </a:r>
            <a:br>
              <a:rPr lang="en-US" altLang="en-US" sz="2000" smtClean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</a:br>
            <a:r>
              <a:rPr lang="en-US" altLang="en-US" sz="2000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}</a:t>
            </a:r>
            <a:endParaRPr lang="en-US" altLang="en-US" sz="2000" smtClean="0">
              <a:solidFill>
                <a:srgbClr val="3300FF"/>
              </a:solidFill>
              <a:latin typeface="Trebuchet MS" pitchFamily="34" charset="0"/>
              <a:ea typeface="ヒラギノ角ゴ ProN W3" charset="0"/>
              <a:cs typeface="ヒラギノ角ゴ ProN W3" charset="0"/>
              <a:sym typeface="Trebuchet MS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000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Shape someShape = new Star();</a:t>
            </a:r>
            <a:endParaRPr lang="en-US" altLang="en-US" sz="2000" smtClean="0">
              <a:solidFill>
                <a:srgbClr val="3300FF"/>
              </a:solidFill>
              <a:latin typeface="Trebuchet MS" pitchFamily="34" charset="0"/>
              <a:ea typeface="ヒラギノ角ゴ ProN W3" charset="0"/>
              <a:cs typeface="ヒラギノ角ゴ ProN W3" charset="0"/>
              <a:sym typeface="Trebuchet MS" pitchFamily="34" charset="0"/>
            </a:endParaRPr>
          </a:p>
          <a:p>
            <a:pPr marL="782638" lvl="1" eaLnBrk="1" hangingPunct="1">
              <a:lnSpc>
                <a:spcPct val="90000"/>
              </a:lnSpc>
            </a:pPr>
            <a:r>
              <a:rPr lang="en-US" altLang="en-US" sz="1800" smtClean="0"/>
              <a:t>This is legal, because a Star </a:t>
            </a:r>
            <a:r>
              <a:rPr lang="en-US" altLang="en-US" sz="1800" smtClean="0">
                <a:latin typeface="Times New Roman Bold Italic" charset="0"/>
                <a:cs typeface="Times New Roman Bold Italic" charset="0"/>
                <a:sym typeface="Times New Roman Bold Italic" charset="0"/>
              </a:rPr>
              <a:t>is</a:t>
            </a:r>
            <a:r>
              <a:rPr lang="en-US" altLang="en-US" sz="1800" smtClean="0"/>
              <a:t> a Shape</a:t>
            </a:r>
            <a:endParaRPr lang="en-US" altLang="en-US" smtClean="0"/>
          </a:p>
          <a:p>
            <a:pPr marL="782638" lvl="1" eaLnBrk="1" hangingPunct="1">
              <a:lnSpc>
                <a:spcPct val="90000"/>
              </a:lnSpc>
            </a:pPr>
            <a:r>
              <a:rPr lang="en-US" altLang="en-US" sz="1800" smtClean="0"/>
              <a:t>However, </a:t>
            </a:r>
            <a:r>
              <a:rPr lang="en-US" altLang="en-US" sz="1800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Shape someShape = new Shape(); </a:t>
            </a:r>
            <a:r>
              <a:rPr lang="en-US" altLang="en-US" sz="1800" smtClean="0"/>
              <a:t>is </a:t>
            </a:r>
            <a:r>
              <a:rPr lang="en-US" altLang="en-US" sz="1800" smtClean="0">
                <a:latin typeface="Times New Roman Italic" charset="0"/>
                <a:cs typeface="Times New Roman Italic" charset="0"/>
                <a:sym typeface="Times New Roman Italic" charset="0"/>
              </a:rPr>
              <a:t>no longer</a:t>
            </a:r>
            <a:r>
              <a:rPr lang="en-US" altLang="en-US" sz="1800" smtClean="0"/>
              <a:t> legal</a:t>
            </a:r>
            <a:endParaRPr lang="en-US" altLang="en-US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000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someShape.draw();</a:t>
            </a:r>
            <a:endParaRPr lang="en-US" altLang="en-US" sz="2000" smtClean="0">
              <a:solidFill>
                <a:srgbClr val="3300FF"/>
              </a:solidFill>
              <a:latin typeface="Trebuchet MS" pitchFamily="34" charset="0"/>
              <a:ea typeface="ヒラギノ角ゴ ProN W3" charset="0"/>
              <a:cs typeface="ヒラギノ角ゴ ProN W3" charset="0"/>
              <a:sym typeface="Trebuchet MS" pitchFamily="34" charset="0"/>
            </a:endParaRPr>
          </a:p>
          <a:p>
            <a:pPr marL="782638" lvl="1" eaLnBrk="1" hangingPunct="1">
              <a:lnSpc>
                <a:spcPct val="90000"/>
              </a:lnSpc>
            </a:pPr>
            <a:r>
              <a:rPr lang="en-US" altLang="en-US" sz="1800" smtClean="0"/>
              <a:t>This is legal, because every actual instance </a:t>
            </a:r>
            <a:r>
              <a:rPr lang="en-US" altLang="en-US" sz="1800" smtClean="0">
                <a:latin typeface="Times New Roman Italic" charset="0"/>
                <a:cs typeface="Times New Roman Italic" charset="0"/>
                <a:sym typeface="Times New Roman Italic" charset="0"/>
              </a:rPr>
              <a:t>must</a:t>
            </a:r>
            <a:r>
              <a:rPr lang="en-US" altLang="en-US" sz="1800" smtClean="0"/>
              <a:t> have a </a:t>
            </a:r>
            <a:r>
              <a:rPr lang="en-US" altLang="en-US" sz="1800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draw()</a:t>
            </a:r>
            <a:r>
              <a:rPr lang="en-US" altLang="en-US" sz="1800" smtClean="0"/>
              <a:t> method</a:t>
            </a:r>
          </a:p>
        </p:txBody>
      </p:sp>
    </p:spTree>
    <p:extLst>
      <p:ext uri="{BB962C8B-B14F-4D97-AF65-F5344CB8AC3E}">
        <p14:creationId xmlns:p14="http://schemas.microsoft.com/office/powerpoint/2010/main" val="17000651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5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/>
          </p:cNvSpPr>
          <p:nvPr/>
        </p:nvSpPr>
        <p:spPr bwMode="auto">
          <a:xfrm>
            <a:off x="533400" y="260350"/>
            <a:ext cx="322263" cy="47466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" pitchFamily="1" charset="0"/>
              <a:sym typeface="Times" pitchFamily="1" charset="0"/>
            </a:endParaRPr>
          </a:p>
        </p:txBody>
      </p:sp>
      <p:sp>
        <p:nvSpPr>
          <p:cNvPr id="14339" name="Rectangle 2"/>
          <p:cNvSpPr>
            <a:spLocks/>
          </p:cNvSpPr>
          <p:nvPr/>
        </p:nvSpPr>
        <p:spPr bwMode="auto">
          <a:xfrm>
            <a:off x="800100" y="260350"/>
            <a:ext cx="328613" cy="474663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FFD1D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" pitchFamily="1" charset="0"/>
              <a:sym typeface="Times" pitchFamily="1" charset="0"/>
            </a:endParaRPr>
          </a:p>
        </p:txBody>
      </p:sp>
      <p:sp>
        <p:nvSpPr>
          <p:cNvPr id="14340" name="Rectangle 3"/>
          <p:cNvSpPr>
            <a:spLocks/>
          </p:cNvSpPr>
          <p:nvPr/>
        </p:nvSpPr>
        <p:spPr bwMode="auto">
          <a:xfrm>
            <a:off x="541338" y="682625"/>
            <a:ext cx="422275" cy="47466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" pitchFamily="1" charset="0"/>
              <a:sym typeface="Times" pitchFamily="1" charset="0"/>
            </a:endParaRPr>
          </a:p>
        </p:txBody>
      </p:sp>
      <p:sp>
        <p:nvSpPr>
          <p:cNvPr id="14341" name="Rectangle 4"/>
          <p:cNvSpPr>
            <a:spLocks/>
          </p:cNvSpPr>
          <p:nvPr/>
        </p:nvSpPr>
        <p:spPr bwMode="auto">
          <a:xfrm>
            <a:off x="914400" y="685800"/>
            <a:ext cx="368300" cy="474663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FFFFF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" pitchFamily="1" charset="0"/>
              <a:sym typeface="Times" pitchFamily="1" charset="0"/>
            </a:endParaRPr>
          </a:p>
        </p:txBody>
      </p:sp>
      <p:sp>
        <p:nvSpPr>
          <p:cNvPr id="14342" name="Rectangle 5"/>
          <p:cNvSpPr>
            <a:spLocks/>
          </p:cNvSpPr>
          <p:nvPr/>
        </p:nvSpPr>
        <p:spPr bwMode="auto">
          <a:xfrm>
            <a:off x="127000" y="609600"/>
            <a:ext cx="560388" cy="422275"/>
          </a:xfrm>
          <a:prstGeom prst="rect">
            <a:avLst/>
          </a:prstGeom>
          <a:gradFill rotWithShape="0">
            <a:gsLst>
              <a:gs pos="0">
                <a:srgbClr val="8BB9D1"/>
              </a:gs>
              <a:gs pos="100000">
                <a:srgbClr val="006699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" pitchFamily="1" charset="0"/>
              <a:sym typeface="Times" pitchFamily="1" charset="0"/>
            </a:endParaRPr>
          </a:p>
        </p:txBody>
      </p:sp>
      <p:sp>
        <p:nvSpPr>
          <p:cNvPr id="14343" name="Rectangle 6"/>
          <p:cNvSpPr>
            <a:spLocks/>
          </p:cNvSpPr>
          <p:nvPr/>
        </p:nvSpPr>
        <p:spPr bwMode="auto">
          <a:xfrm>
            <a:off x="762000" y="152400"/>
            <a:ext cx="31750" cy="1052513"/>
          </a:xfrm>
          <a:prstGeom prst="rect">
            <a:avLst/>
          </a:prstGeom>
          <a:solidFill>
            <a:srgbClr val="99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" pitchFamily="1" charset="0"/>
              <a:sym typeface="Times" pitchFamily="1" charset="0"/>
            </a:endParaRPr>
          </a:p>
        </p:txBody>
      </p:sp>
      <p:sp>
        <p:nvSpPr>
          <p:cNvPr id="14344" name="Rectangle 7"/>
          <p:cNvSpPr>
            <a:spLocks/>
          </p:cNvSpPr>
          <p:nvPr/>
        </p:nvSpPr>
        <p:spPr bwMode="auto">
          <a:xfrm rot="10800000" flipH="1">
            <a:off x="460375" y="990600"/>
            <a:ext cx="8683625" cy="46038"/>
          </a:xfrm>
          <a:prstGeom prst="rect">
            <a:avLst/>
          </a:prstGeom>
          <a:gradFill rotWithShape="0">
            <a:gsLst>
              <a:gs pos="0">
                <a:srgbClr val="99330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" pitchFamily="1" charset="0"/>
              <a:sym typeface="Times" pitchFamily="1" charset="0"/>
            </a:endParaRPr>
          </a:p>
        </p:txBody>
      </p:sp>
      <p:sp>
        <p:nvSpPr>
          <p:cNvPr id="14345" name="Rectangle 8"/>
          <p:cNvSpPr>
            <a:spLocks/>
          </p:cNvSpPr>
          <p:nvPr/>
        </p:nvSpPr>
        <p:spPr bwMode="auto">
          <a:xfrm>
            <a:off x="7239000" y="6553200"/>
            <a:ext cx="19177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 anchor="b"/>
          <a:lstStyle>
            <a:lvl1pPr marL="39688"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11</a:t>
            </a:r>
          </a:p>
        </p:txBody>
      </p:sp>
      <p:sp>
        <p:nvSpPr>
          <p:cNvPr id="14346" name="Rectangle 9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eaLnBrk="1" hangingPunct="1"/>
            <a:r>
              <a:rPr lang="en-US" altLang="en-US" smtClean="0"/>
              <a:t>Interfaces</a:t>
            </a:r>
          </a:p>
        </p:txBody>
      </p:sp>
      <p:sp>
        <p:nvSpPr>
          <p:cNvPr id="2" name="Rectangle 10"/>
          <p:cNvSpPr>
            <a:spLocks noGrp="1" noChangeArrowheads="1"/>
          </p:cNvSpPr>
          <p:nvPr>
            <p:ph idx="1"/>
          </p:nvPr>
        </p:nvSpPr>
        <p:spPr/>
        <p:txBody>
          <a:bodyPr rIns="132080"/>
          <a:lstStyle/>
          <a:p>
            <a:pPr eaLnBrk="1" hangingPunct="1">
              <a:defRPr/>
            </a:pPr>
            <a:r>
              <a:rPr lang="en-US" sz="2400" dirty="0" smtClean="0"/>
              <a:t>An </a:t>
            </a:r>
            <a:r>
              <a:rPr lang="en-US" sz="2400" dirty="0" smtClean="0">
                <a:solidFill>
                  <a:srgbClr val="FF0000"/>
                </a:solidFill>
              </a:rPr>
              <a:t>interface</a:t>
            </a:r>
            <a:r>
              <a:rPr lang="en-US" sz="2400" dirty="0" smtClean="0"/>
              <a:t> declares (describes) methods but does not supply bodies for them</a:t>
            </a:r>
            <a:endParaRPr lang="en-US" dirty="0" smtClean="0"/>
          </a:p>
          <a:p>
            <a:pPr eaLnBrk="1" hangingPunct="1">
              <a:buFont typeface="Wingdings" pitchFamily="2" charset="2"/>
              <a:buChar char=" "/>
              <a:defRPr/>
            </a:pPr>
            <a:r>
              <a:rPr lang="en-US" sz="2400" dirty="0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</a:t>
            </a:r>
            <a:r>
              <a:rPr lang="en-US" sz="2400" b="1" dirty="0" smtClean="0">
                <a:solidFill>
                  <a:schemeClr val="accent3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interface</a:t>
            </a:r>
            <a:r>
              <a:rPr lang="en-US" sz="2400" dirty="0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</a:t>
            </a:r>
            <a:r>
              <a:rPr lang="en-US" sz="2400" dirty="0" err="1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KeyListener</a:t>
            </a:r>
            <a:r>
              <a:rPr lang="en-US" sz="2400" dirty="0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{</a:t>
            </a:r>
            <a:r>
              <a:rPr lang="en-US" sz="2400" dirty="0" smtClean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  <a:t/>
            </a:r>
            <a:br>
              <a:rPr lang="en-US" sz="2400" dirty="0" smtClean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</a:br>
            <a:r>
              <a:rPr lang="en-US" sz="2400" dirty="0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     public void </a:t>
            </a:r>
            <a:r>
              <a:rPr lang="en-US" sz="2400" dirty="0" err="1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keyPressed</a:t>
            </a:r>
            <a:r>
              <a:rPr lang="en-US" sz="2400" dirty="0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(</a:t>
            </a:r>
            <a:r>
              <a:rPr lang="en-US" sz="2400" dirty="0" err="1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KeyEvent</a:t>
            </a:r>
            <a:r>
              <a:rPr lang="en-US" sz="2400" dirty="0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e);</a:t>
            </a:r>
            <a:r>
              <a:rPr lang="en-US" sz="2400" dirty="0" smtClean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  <a:t/>
            </a:r>
            <a:br>
              <a:rPr lang="en-US" sz="2400" dirty="0" smtClean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</a:br>
            <a:r>
              <a:rPr lang="en-US" sz="2400" dirty="0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     public void </a:t>
            </a:r>
            <a:r>
              <a:rPr lang="en-US" sz="2400" dirty="0" err="1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keyReleased</a:t>
            </a:r>
            <a:r>
              <a:rPr lang="en-US" sz="2400" dirty="0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(</a:t>
            </a:r>
            <a:r>
              <a:rPr lang="en-US" sz="2400" dirty="0" err="1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KeyEvent</a:t>
            </a:r>
            <a:r>
              <a:rPr lang="en-US" sz="2400" dirty="0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e);</a:t>
            </a:r>
            <a:r>
              <a:rPr lang="en-US" sz="2400" dirty="0" smtClean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  <a:t/>
            </a:r>
            <a:br>
              <a:rPr lang="en-US" sz="2400" dirty="0" smtClean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</a:br>
            <a:r>
              <a:rPr lang="en-US" sz="2400" dirty="0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     public void </a:t>
            </a:r>
            <a:r>
              <a:rPr lang="en-US" sz="2400" dirty="0" err="1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keyTyped</a:t>
            </a:r>
            <a:r>
              <a:rPr lang="en-US" sz="2400" dirty="0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(</a:t>
            </a:r>
            <a:r>
              <a:rPr lang="en-US" sz="2400" dirty="0" err="1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KeyEvent</a:t>
            </a:r>
            <a:r>
              <a:rPr lang="en-US" sz="2400" dirty="0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e);</a:t>
            </a:r>
            <a:r>
              <a:rPr lang="en-US" sz="2400" dirty="0" smtClean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  <a:t/>
            </a:r>
            <a:br>
              <a:rPr lang="en-US" sz="2400" dirty="0" smtClean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</a:br>
            <a:r>
              <a:rPr lang="en-US" sz="2400" dirty="0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}</a:t>
            </a:r>
            <a:endParaRPr lang="en-US" dirty="0" smtClean="0"/>
          </a:p>
          <a:p>
            <a:pPr eaLnBrk="1" hangingPunct="1">
              <a:defRPr/>
            </a:pPr>
            <a:r>
              <a:rPr lang="en-US" sz="2400" dirty="0" smtClean="0"/>
              <a:t>All the methods are implicitly </a:t>
            </a:r>
            <a:r>
              <a:rPr lang="en-US" sz="2400" dirty="0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public</a:t>
            </a:r>
            <a:r>
              <a:rPr lang="en-US" sz="2400" dirty="0" smtClean="0"/>
              <a:t> and </a:t>
            </a:r>
            <a:r>
              <a:rPr lang="en-US" sz="2400" dirty="0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abstract</a:t>
            </a:r>
            <a:endParaRPr lang="en-US" dirty="0" smtClean="0"/>
          </a:p>
          <a:p>
            <a:pPr marL="782638" lvl="1" eaLnBrk="1" hangingPunct="1">
              <a:defRPr/>
            </a:pPr>
            <a:r>
              <a:rPr lang="en-US" sz="2000" dirty="0" smtClean="0"/>
              <a:t>You can add these qualifiers if you like, but why bother?</a:t>
            </a:r>
          </a:p>
          <a:p>
            <a:pPr eaLnBrk="1" hangingPunct="1">
              <a:defRPr/>
            </a:pPr>
            <a:r>
              <a:rPr lang="en-US" sz="2400" dirty="0" smtClean="0"/>
              <a:t>You cannot instantiate an interface</a:t>
            </a:r>
          </a:p>
          <a:p>
            <a:pPr marL="782638" lvl="1" eaLnBrk="1" hangingPunct="1">
              <a:defRPr/>
            </a:pPr>
            <a:r>
              <a:rPr lang="en-US" sz="2000" dirty="0" smtClean="0"/>
              <a:t>An </a:t>
            </a:r>
            <a:r>
              <a:rPr lang="en-US" sz="2000" dirty="0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interface</a:t>
            </a:r>
            <a:r>
              <a:rPr lang="en-US" sz="2000" dirty="0" smtClean="0"/>
              <a:t> is like a </a:t>
            </a:r>
            <a:r>
              <a:rPr lang="en-US" sz="2000" dirty="0" smtClean="0">
                <a:latin typeface="Times New Roman Italic" charset="0"/>
                <a:cs typeface="Times New Roman Italic" charset="0"/>
                <a:sym typeface="Times New Roman Italic" charset="0"/>
              </a:rPr>
              <a:t>very</a:t>
            </a:r>
            <a:r>
              <a:rPr lang="en-US" sz="2000" dirty="0" smtClean="0"/>
              <a:t> abstract class—</a:t>
            </a:r>
            <a:r>
              <a:rPr lang="en-US" sz="2000" dirty="0" smtClean="0">
                <a:latin typeface="Times New Roman Italic" charset="0"/>
                <a:cs typeface="Times New Roman Italic" charset="0"/>
                <a:sym typeface="Times New Roman Italic" charset="0"/>
              </a:rPr>
              <a:t>none</a:t>
            </a:r>
            <a:r>
              <a:rPr lang="en-US" sz="2000" dirty="0" smtClean="0"/>
              <a:t> of its methods are defined</a:t>
            </a:r>
            <a:endParaRPr lang="en-US" dirty="0" smtClean="0"/>
          </a:p>
          <a:p>
            <a:pPr eaLnBrk="1" hangingPunct="1">
              <a:defRPr/>
            </a:pPr>
            <a:r>
              <a:rPr lang="en-US" sz="2400" dirty="0" smtClean="0"/>
              <a:t>An interface may also contain constants (</a:t>
            </a:r>
            <a:r>
              <a:rPr lang="en-US" sz="2400" dirty="0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final</a:t>
            </a:r>
            <a:r>
              <a:rPr lang="en-US" sz="2400" dirty="0" smtClean="0"/>
              <a:t> variables)</a:t>
            </a:r>
          </a:p>
        </p:txBody>
      </p:sp>
    </p:spTree>
    <p:extLst>
      <p:ext uri="{BB962C8B-B14F-4D97-AF65-F5344CB8AC3E}">
        <p14:creationId xmlns:p14="http://schemas.microsoft.com/office/powerpoint/2010/main" val="2844720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5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/>
          </p:cNvSpPr>
          <p:nvPr/>
        </p:nvSpPr>
        <p:spPr bwMode="auto">
          <a:xfrm>
            <a:off x="533400" y="260350"/>
            <a:ext cx="322263" cy="47466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" pitchFamily="1" charset="0"/>
              <a:sym typeface="Times" pitchFamily="1" charset="0"/>
            </a:endParaRPr>
          </a:p>
        </p:txBody>
      </p:sp>
      <p:sp>
        <p:nvSpPr>
          <p:cNvPr id="15363" name="Rectangle 2"/>
          <p:cNvSpPr>
            <a:spLocks/>
          </p:cNvSpPr>
          <p:nvPr/>
        </p:nvSpPr>
        <p:spPr bwMode="auto">
          <a:xfrm>
            <a:off x="800100" y="260350"/>
            <a:ext cx="328613" cy="474663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FFD1D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" pitchFamily="1" charset="0"/>
              <a:sym typeface="Times" pitchFamily="1" charset="0"/>
            </a:endParaRPr>
          </a:p>
        </p:txBody>
      </p:sp>
      <p:sp>
        <p:nvSpPr>
          <p:cNvPr id="15364" name="Rectangle 3"/>
          <p:cNvSpPr>
            <a:spLocks/>
          </p:cNvSpPr>
          <p:nvPr/>
        </p:nvSpPr>
        <p:spPr bwMode="auto">
          <a:xfrm>
            <a:off x="541338" y="682625"/>
            <a:ext cx="422275" cy="47466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" pitchFamily="1" charset="0"/>
              <a:sym typeface="Times" pitchFamily="1" charset="0"/>
            </a:endParaRPr>
          </a:p>
        </p:txBody>
      </p:sp>
      <p:sp>
        <p:nvSpPr>
          <p:cNvPr id="15365" name="Rectangle 4"/>
          <p:cNvSpPr>
            <a:spLocks/>
          </p:cNvSpPr>
          <p:nvPr/>
        </p:nvSpPr>
        <p:spPr bwMode="auto">
          <a:xfrm>
            <a:off x="914400" y="685800"/>
            <a:ext cx="368300" cy="474663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FFFFF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" pitchFamily="1" charset="0"/>
              <a:sym typeface="Times" pitchFamily="1" charset="0"/>
            </a:endParaRPr>
          </a:p>
        </p:txBody>
      </p:sp>
      <p:sp>
        <p:nvSpPr>
          <p:cNvPr id="15366" name="Rectangle 5"/>
          <p:cNvSpPr>
            <a:spLocks/>
          </p:cNvSpPr>
          <p:nvPr/>
        </p:nvSpPr>
        <p:spPr bwMode="auto">
          <a:xfrm>
            <a:off x="127000" y="609600"/>
            <a:ext cx="560388" cy="422275"/>
          </a:xfrm>
          <a:prstGeom prst="rect">
            <a:avLst/>
          </a:prstGeom>
          <a:gradFill rotWithShape="0">
            <a:gsLst>
              <a:gs pos="0">
                <a:srgbClr val="8BB9D1"/>
              </a:gs>
              <a:gs pos="100000">
                <a:srgbClr val="006699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" pitchFamily="1" charset="0"/>
              <a:sym typeface="Times" pitchFamily="1" charset="0"/>
            </a:endParaRPr>
          </a:p>
        </p:txBody>
      </p:sp>
      <p:sp>
        <p:nvSpPr>
          <p:cNvPr id="15367" name="Rectangle 6"/>
          <p:cNvSpPr>
            <a:spLocks/>
          </p:cNvSpPr>
          <p:nvPr/>
        </p:nvSpPr>
        <p:spPr bwMode="auto">
          <a:xfrm>
            <a:off x="762000" y="152400"/>
            <a:ext cx="31750" cy="1052513"/>
          </a:xfrm>
          <a:prstGeom prst="rect">
            <a:avLst/>
          </a:prstGeom>
          <a:solidFill>
            <a:srgbClr val="99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" pitchFamily="1" charset="0"/>
              <a:sym typeface="Times" pitchFamily="1" charset="0"/>
            </a:endParaRPr>
          </a:p>
        </p:txBody>
      </p:sp>
      <p:sp>
        <p:nvSpPr>
          <p:cNvPr id="15368" name="Rectangle 7"/>
          <p:cNvSpPr>
            <a:spLocks/>
          </p:cNvSpPr>
          <p:nvPr/>
        </p:nvSpPr>
        <p:spPr bwMode="auto">
          <a:xfrm rot="10800000" flipH="1">
            <a:off x="460375" y="990600"/>
            <a:ext cx="8683625" cy="46038"/>
          </a:xfrm>
          <a:prstGeom prst="rect">
            <a:avLst/>
          </a:prstGeom>
          <a:gradFill rotWithShape="0">
            <a:gsLst>
              <a:gs pos="0">
                <a:srgbClr val="99330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" pitchFamily="1" charset="0"/>
              <a:sym typeface="Times" pitchFamily="1" charset="0"/>
            </a:endParaRPr>
          </a:p>
        </p:txBody>
      </p:sp>
      <p:sp>
        <p:nvSpPr>
          <p:cNvPr id="15369" name="Rectangle 8"/>
          <p:cNvSpPr>
            <a:spLocks/>
          </p:cNvSpPr>
          <p:nvPr/>
        </p:nvSpPr>
        <p:spPr bwMode="auto">
          <a:xfrm>
            <a:off x="7239000" y="6553200"/>
            <a:ext cx="19177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 anchor="b"/>
          <a:lstStyle>
            <a:lvl1pPr marL="39688"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12</a:t>
            </a:r>
          </a:p>
        </p:txBody>
      </p:sp>
      <p:sp>
        <p:nvSpPr>
          <p:cNvPr id="15370" name="Rectangle 9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eaLnBrk="1" hangingPunct="1"/>
            <a:r>
              <a:rPr lang="en-US" altLang="en-US" smtClean="0"/>
              <a:t>Designing interfaces</a:t>
            </a:r>
          </a:p>
        </p:txBody>
      </p:sp>
      <p:sp>
        <p:nvSpPr>
          <p:cNvPr id="2" name="Rectangle 10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574088" cy="5105400"/>
          </a:xfrm>
        </p:spPr>
        <p:txBody>
          <a:bodyPr rIns="132080"/>
          <a:lstStyle/>
          <a:p>
            <a:pPr eaLnBrk="1" hangingPunct="1"/>
            <a:r>
              <a:rPr lang="en-US" altLang="en-US" sz="2400" smtClean="0"/>
              <a:t>You will frequently use the supplied Java interfaces</a:t>
            </a:r>
          </a:p>
          <a:p>
            <a:pPr eaLnBrk="1" hangingPunct="1"/>
            <a:r>
              <a:rPr lang="en-US" altLang="en-US" sz="2400" smtClean="0"/>
              <a:t>Sometimes you will want to design your own</a:t>
            </a:r>
          </a:p>
          <a:p>
            <a:pPr eaLnBrk="1" hangingPunct="1"/>
            <a:r>
              <a:rPr lang="en-US" altLang="en-US" sz="2400" smtClean="0"/>
              <a:t>You would write an interface if you want classes of various types to all have a certain set of capabilities</a:t>
            </a:r>
          </a:p>
          <a:p>
            <a:pPr eaLnBrk="1" hangingPunct="1"/>
            <a:r>
              <a:rPr lang="en-US" altLang="en-US" sz="2400" smtClean="0"/>
              <a:t>For example, if you want to be able to create animated displays of objects in a class, you might define an interface as:</a:t>
            </a:r>
          </a:p>
          <a:p>
            <a:pPr marL="782638" lvl="1" eaLnBrk="1" hangingPunct="1"/>
            <a:r>
              <a:rPr lang="en-US" altLang="en-US" sz="2000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public interface Animatable {</a:t>
            </a:r>
            <a:r>
              <a:rPr lang="en-US" altLang="en-US" sz="2000" smtClean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  <a:t/>
            </a:r>
            <a:br>
              <a:rPr lang="en-US" altLang="en-US" sz="2000" smtClean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</a:br>
            <a:r>
              <a:rPr lang="en-US" altLang="en-US" sz="2000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   install(Panel p);</a:t>
            </a:r>
            <a:r>
              <a:rPr lang="en-US" altLang="en-US" sz="2000" smtClean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  <a:t/>
            </a:r>
            <a:br>
              <a:rPr lang="en-US" altLang="en-US" sz="2000" smtClean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</a:br>
            <a:r>
              <a:rPr lang="en-US" altLang="en-US" sz="2000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   display();</a:t>
            </a:r>
            <a:r>
              <a:rPr lang="en-US" altLang="en-US" sz="2000" smtClean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  <a:t/>
            </a:r>
            <a:br>
              <a:rPr lang="en-US" altLang="en-US" sz="2000" smtClean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</a:br>
            <a:r>
              <a:rPr lang="en-US" altLang="en-US" sz="2000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}</a:t>
            </a:r>
            <a:endParaRPr lang="en-US" altLang="en-US" sz="2000" smtClean="0">
              <a:solidFill>
                <a:srgbClr val="3300FF"/>
              </a:solidFill>
              <a:latin typeface="Trebuchet MS" pitchFamily="34" charset="0"/>
              <a:ea typeface="ヒラギノ角ゴ ProN W3" charset="0"/>
              <a:cs typeface="ヒラギノ角ゴ ProN W3" charset="0"/>
              <a:sym typeface="Trebuchet MS" pitchFamily="34" charset="0"/>
            </a:endParaRPr>
          </a:p>
          <a:p>
            <a:pPr eaLnBrk="1" hangingPunct="1"/>
            <a:r>
              <a:rPr lang="en-US" altLang="en-US" sz="2400" smtClean="0"/>
              <a:t>Now you can write code that will display </a:t>
            </a:r>
            <a:r>
              <a:rPr lang="en-US" altLang="en-US" sz="2400" smtClean="0">
                <a:latin typeface="Times New Roman Italic" charset="0"/>
                <a:cs typeface="Times New Roman Italic" charset="0"/>
                <a:sym typeface="Times New Roman Italic" charset="0"/>
              </a:rPr>
              <a:t>any</a:t>
            </a:r>
            <a:r>
              <a:rPr lang="en-US" altLang="en-US" sz="2400" smtClean="0"/>
              <a:t> </a:t>
            </a:r>
            <a:r>
              <a:rPr lang="en-US" altLang="en-US" sz="2400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Animatable</a:t>
            </a:r>
            <a:r>
              <a:rPr lang="en-US" altLang="en-US" sz="2400" smtClean="0"/>
              <a:t> class in a </a:t>
            </a:r>
            <a:r>
              <a:rPr lang="en-US" altLang="en-US" sz="2400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Panel</a:t>
            </a:r>
            <a:r>
              <a:rPr lang="en-US" altLang="en-US" sz="2400" smtClean="0"/>
              <a:t> of your choice, simply by calling these methods</a:t>
            </a:r>
          </a:p>
        </p:txBody>
      </p:sp>
    </p:spTree>
    <p:extLst>
      <p:ext uri="{BB962C8B-B14F-4D97-AF65-F5344CB8AC3E}">
        <p14:creationId xmlns:p14="http://schemas.microsoft.com/office/powerpoint/2010/main" val="2173723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5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/>
          </p:cNvSpPr>
          <p:nvPr/>
        </p:nvSpPr>
        <p:spPr bwMode="auto">
          <a:xfrm>
            <a:off x="533400" y="260350"/>
            <a:ext cx="322263" cy="47466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" pitchFamily="1" charset="0"/>
              <a:sym typeface="Times" pitchFamily="1" charset="0"/>
            </a:endParaRPr>
          </a:p>
        </p:txBody>
      </p:sp>
      <p:sp>
        <p:nvSpPr>
          <p:cNvPr id="16387" name="Rectangle 2"/>
          <p:cNvSpPr>
            <a:spLocks/>
          </p:cNvSpPr>
          <p:nvPr/>
        </p:nvSpPr>
        <p:spPr bwMode="auto">
          <a:xfrm>
            <a:off x="800100" y="260350"/>
            <a:ext cx="328613" cy="474663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FFD1D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" pitchFamily="1" charset="0"/>
              <a:sym typeface="Times" pitchFamily="1" charset="0"/>
            </a:endParaRPr>
          </a:p>
        </p:txBody>
      </p:sp>
      <p:sp>
        <p:nvSpPr>
          <p:cNvPr id="16388" name="Rectangle 3"/>
          <p:cNvSpPr>
            <a:spLocks/>
          </p:cNvSpPr>
          <p:nvPr/>
        </p:nvSpPr>
        <p:spPr bwMode="auto">
          <a:xfrm>
            <a:off x="541338" y="682625"/>
            <a:ext cx="422275" cy="47466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" pitchFamily="1" charset="0"/>
              <a:sym typeface="Times" pitchFamily="1" charset="0"/>
            </a:endParaRPr>
          </a:p>
        </p:txBody>
      </p:sp>
      <p:sp>
        <p:nvSpPr>
          <p:cNvPr id="16389" name="Rectangle 4"/>
          <p:cNvSpPr>
            <a:spLocks/>
          </p:cNvSpPr>
          <p:nvPr/>
        </p:nvSpPr>
        <p:spPr bwMode="auto">
          <a:xfrm>
            <a:off x="914400" y="685800"/>
            <a:ext cx="368300" cy="474663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FFFFF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" pitchFamily="1" charset="0"/>
              <a:sym typeface="Times" pitchFamily="1" charset="0"/>
            </a:endParaRPr>
          </a:p>
        </p:txBody>
      </p:sp>
      <p:sp>
        <p:nvSpPr>
          <p:cNvPr id="16390" name="Rectangle 5"/>
          <p:cNvSpPr>
            <a:spLocks/>
          </p:cNvSpPr>
          <p:nvPr/>
        </p:nvSpPr>
        <p:spPr bwMode="auto">
          <a:xfrm>
            <a:off x="127000" y="609600"/>
            <a:ext cx="560388" cy="422275"/>
          </a:xfrm>
          <a:prstGeom prst="rect">
            <a:avLst/>
          </a:prstGeom>
          <a:gradFill rotWithShape="0">
            <a:gsLst>
              <a:gs pos="0">
                <a:srgbClr val="8BB9D1"/>
              </a:gs>
              <a:gs pos="100000">
                <a:srgbClr val="006699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" pitchFamily="1" charset="0"/>
              <a:sym typeface="Times" pitchFamily="1" charset="0"/>
            </a:endParaRPr>
          </a:p>
        </p:txBody>
      </p:sp>
      <p:sp>
        <p:nvSpPr>
          <p:cNvPr id="16391" name="Rectangle 6"/>
          <p:cNvSpPr>
            <a:spLocks/>
          </p:cNvSpPr>
          <p:nvPr/>
        </p:nvSpPr>
        <p:spPr bwMode="auto">
          <a:xfrm>
            <a:off x="762000" y="152400"/>
            <a:ext cx="31750" cy="1052513"/>
          </a:xfrm>
          <a:prstGeom prst="rect">
            <a:avLst/>
          </a:prstGeom>
          <a:solidFill>
            <a:srgbClr val="99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" pitchFamily="1" charset="0"/>
              <a:sym typeface="Times" pitchFamily="1" charset="0"/>
            </a:endParaRPr>
          </a:p>
        </p:txBody>
      </p:sp>
      <p:sp>
        <p:nvSpPr>
          <p:cNvPr id="16392" name="Rectangle 7"/>
          <p:cNvSpPr>
            <a:spLocks/>
          </p:cNvSpPr>
          <p:nvPr/>
        </p:nvSpPr>
        <p:spPr bwMode="auto">
          <a:xfrm rot="10800000" flipH="1">
            <a:off x="460375" y="990600"/>
            <a:ext cx="8683625" cy="46038"/>
          </a:xfrm>
          <a:prstGeom prst="rect">
            <a:avLst/>
          </a:prstGeom>
          <a:gradFill rotWithShape="0">
            <a:gsLst>
              <a:gs pos="0">
                <a:srgbClr val="99330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" pitchFamily="1" charset="0"/>
              <a:sym typeface="Times" pitchFamily="1" charset="0"/>
            </a:endParaRPr>
          </a:p>
        </p:txBody>
      </p:sp>
      <p:sp>
        <p:nvSpPr>
          <p:cNvPr id="16393" name="Rectangle 8"/>
          <p:cNvSpPr>
            <a:spLocks/>
          </p:cNvSpPr>
          <p:nvPr/>
        </p:nvSpPr>
        <p:spPr bwMode="auto">
          <a:xfrm>
            <a:off x="7239000" y="6553200"/>
            <a:ext cx="19177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 anchor="b"/>
          <a:lstStyle>
            <a:lvl1pPr marL="39688"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13</a:t>
            </a:r>
          </a:p>
        </p:txBody>
      </p:sp>
      <p:sp>
        <p:nvSpPr>
          <p:cNvPr id="16394" name="Rectangle 9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eaLnBrk="1" hangingPunct="1"/>
            <a:r>
              <a:rPr lang="en-US" altLang="en-US" smtClean="0"/>
              <a:t>Implementing an interface I</a:t>
            </a:r>
          </a:p>
        </p:txBody>
      </p:sp>
      <p:sp>
        <p:nvSpPr>
          <p:cNvPr id="2" name="Rectangle 10"/>
          <p:cNvSpPr>
            <a:spLocks noGrp="1" noChangeArrowheads="1"/>
          </p:cNvSpPr>
          <p:nvPr>
            <p:ph idx="1"/>
          </p:nvPr>
        </p:nvSpPr>
        <p:spPr/>
        <p:txBody>
          <a:bodyPr rIns="132080"/>
          <a:lstStyle/>
          <a:p>
            <a:pPr eaLnBrk="1" hangingPunct="1">
              <a:defRPr/>
            </a:pPr>
            <a:r>
              <a:rPr lang="en-US" dirty="0" smtClean="0"/>
              <a:t>You </a:t>
            </a:r>
            <a:r>
              <a:rPr lang="en-US" dirty="0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extend</a:t>
            </a:r>
            <a:r>
              <a:rPr lang="en-US" dirty="0" smtClean="0"/>
              <a:t> a class, but you </a:t>
            </a:r>
            <a:r>
              <a:rPr lang="en-US" dirty="0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implement</a:t>
            </a:r>
            <a:r>
              <a:rPr lang="en-US" dirty="0" smtClean="0"/>
              <a:t> an interface</a:t>
            </a:r>
          </a:p>
          <a:p>
            <a:pPr eaLnBrk="1" hangingPunct="1">
              <a:defRPr/>
            </a:pPr>
            <a:r>
              <a:rPr lang="en-US" dirty="0" smtClean="0"/>
              <a:t>A class can only extend (subclass) one other class, but it can implement as many interfaces as you like</a:t>
            </a:r>
          </a:p>
          <a:p>
            <a:pPr eaLnBrk="1" hangingPunct="1">
              <a:defRPr/>
            </a:pPr>
            <a:r>
              <a:rPr lang="en-US" dirty="0" smtClean="0"/>
              <a:t>Example:</a:t>
            </a:r>
          </a:p>
          <a:p>
            <a:pPr marL="782638" lvl="1" eaLnBrk="1" hangingPunct="1">
              <a:buClr>
                <a:srgbClr val="FFFF99"/>
              </a:buClr>
              <a:buFont typeface="Trebuchet MS" pitchFamily="34" charset="0"/>
              <a:buChar char=" "/>
              <a:defRPr/>
            </a:pPr>
            <a:r>
              <a:rPr lang="en-US" dirty="0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class </a:t>
            </a:r>
            <a:r>
              <a:rPr lang="en-US" dirty="0" err="1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MyListener</a:t>
            </a:r>
            <a:r>
              <a:rPr lang="en-US" dirty="0" smtClean="0">
                <a:solidFill>
                  <a:srgbClr val="FFFF99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  <a:t/>
            </a:r>
            <a:br>
              <a:rPr lang="en-US" dirty="0" smtClean="0">
                <a:solidFill>
                  <a:srgbClr val="FFFF99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</a:br>
            <a:r>
              <a:rPr lang="en-US" dirty="0" smtClean="0">
                <a:solidFill>
                  <a:srgbClr val="FFFF99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       </a:t>
            </a:r>
            <a:r>
              <a:rPr lang="en-US" b="1" dirty="0" smtClean="0">
                <a:solidFill>
                  <a:schemeClr val="accent3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implements</a:t>
            </a:r>
            <a:r>
              <a:rPr lang="en-US" dirty="0" smtClean="0">
                <a:solidFill>
                  <a:srgbClr val="FFFF99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</a:t>
            </a:r>
            <a:r>
              <a:rPr lang="en-US" dirty="0" err="1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KeyListener</a:t>
            </a:r>
            <a:r>
              <a:rPr lang="en-US" dirty="0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, </a:t>
            </a:r>
            <a:r>
              <a:rPr lang="en-US" dirty="0" err="1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ActionListener</a:t>
            </a:r>
            <a:r>
              <a:rPr lang="en-US" dirty="0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{ … }</a:t>
            </a:r>
            <a:endParaRPr lang="en-US" dirty="0" smtClean="0">
              <a:solidFill>
                <a:srgbClr val="3300FF"/>
              </a:solidFill>
              <a:latin typeface="Trebuchet MS" pitchFamily="34" charset="0"/>
              <a:ea typeface="ヒラギノ角ゴ ProN W3" charset="0"/>
              <a:cs typeface="ヒラギノ角ゴ ProN W3" charset="0"/>
              <a:sym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8397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5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/>
          </p:cNvSpPr>
          <p:nvPr/>
        </p:nvSpPr>
        <p:spPr bwMode="auto">
          <a:xfrm>
            <a:off x="533400" y="260350"/>
            <a:ext cx="322263" cy="47466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" pitchFamily="1" charset="0"/>
              <a:sym typeface="Times" pitchFamily="1" charset="0"/>
            </a:endParaRPr>
          </a:p>
        </p:txBody>
      </p:sp>
      <p:sp>
        <p:nvSpPr>
          <p:cNvPr id="17411" name="Rectangle 2"/>
          <p:cNvSpPr>
            <a:spLocks/>
          </p:cNvSpPr>
          <p:nvPr/>
        </p:nvSpPr>
        <p:spPr bwMode="auto">
          <a:xfrm>
            <a:off x="800100" y="260350"/>
            <a:ext cx="328613" cy="474663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FFD1D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" pitchFamily="1" charset="0"/>
              <a:sym typeface="Times" pitchFamily="1" charset="0"/>
            </a:endParaRPr>
          </a:p>
        </p:txBody>
      </p:sp>
      <p:sp>
        <p:nvSpPr>
          <p:cNvPr id="17412" name="Rectangle 3"/>
          <p:cNvSpPr>
            <a:spLocks/>
          </p:cNvSpPr>
          <p:nvPr/>
        </p:nvSpPr>
        <p:spPr bwMode="auto">
          <a:xfrm>
            <a:off x="541338" y="682625"/>
            <a:ext cx="422275" cy="47466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" pitchFamily="1" charset="0"/>
              <a:sym typeface="Times" pitchFamily="1" charset="0"/>
            </a:endParaRPr>
          </a:p>
        </p:txBody>
      </p:sp>
      <p:sp>
        <p:nvSpPr>
          <p:cNvPr id="17413" name="Rectangle 4"/>
          <p:cNvSpPr>
            <a:spLocks/>
          </p:cNvSpPr>
          <p:nvPr/>
        </p:nvSpPr>
        <p:spPr bwMode="auto">
          <a:xfrm>
            <a:off x="914400" y="685800"/>
            <a:ext cx="368300" cy="474663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FFFFF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" pitchFamily="1" charset="0"/>
              <a:sym typeface="Times" pitchFamily="1" charset="0"/>
            </a:endParaRPr>
          </a:p>
        </p:txBody>
      </p:sp>
      <p:sp>
        <p:nvSpPr>
          <p:cNvPr id="17414" name="Rectangle 5"/>
          <p:cNvSpPr>
            <a:spLocks/>
          </p:cNvSpPr>
          <p:nvPr/>
        </p:nvSpPr>
        <p:spPr bwMode="auto">
          <a:xfrm>
            <a:off x="127000" y="609600"/>
            <a:ext cx="560388" cy="422275"/>
          </a:xfrm>
          <a:prstGeom prst="rect">
            <a:avLst/>
          </a:prstGeom>
          <a:gradFill rotWithShape="0">
            <a:gsLst>
              <a:gs pos="0">
                <a:srgbClr val="8BB9D1"/>
              </a:gs>
              <a:gs pos="100000">
                <a:srgbClr val="006699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" pitchFamily="1" charset="0"/>
              <a:sym typeface="Times" pitchFamily="1" charset="0"/>
            </a:endParaRPr>
          </a:p>
        </p:txBody>
      </p:sp>
      <p:sp>
        <p:nvSpPr>
          <p:cNvPr id="17415" name="Rectangle 6"/>
          <p:cNvSpPr>
            <a:spLocks/>
          </p:cNvSpPr>
          <p:nvPr/>
        </p:nvSpPr>
        <p:spPr bwMode="auto">
          <a:xfrm>
            <a:off x="762000" y="152400"/>
            <a:ext cx="31750" cy="1052513"/>
          </a:xfrm>
          <a:prstGeom prst="rect">
            <a:avLst/>
          </a:prstGeom>
          <a:solidFill>
            <a:srgbClr val="99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" pitchFamily="1" charset="0"/>
              <a:sym typeface="Times" pitchFamily="1" charset="0"/>
            </a:endParaRPr>
          </a:p>
        </p:txBody>
      </p:sp>
      <p:sp>
        <p:nvSpPr>
          <p:cNvPr id="17416" name="Rectangle 7"/>
          <p:cNvSpPr>
            <a:spLocks/>
          </p:cNvSpPr>
          <p:nvPr/>
        </p:nvSpPr>
        <p:spPr bwMode="auto">
          <a:xfrm rot="10800000" flipH="1">
            <a:off x="460375" y="990600"/>
            <a:ext cx="8683625" cy="46038"/>
          </a:xfrm>
          <a:prstGeom prst="rect">
            <a:avLst/>
          </a:prstGeom>
          <a:gradFill rotWithShape="0">
            <a:gsLst>
              <a:gs pos="0">
                <a:srgbClr val="99330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" pitchFamily="1" charset="0"/>
              <a:sym typeface="Times" pitchFamily="1" charset="0"/>
            </a:endParaRPr>
          </a:p>
        </p:txBody>
      </p:sp>
      <p:sp>
        <p:nvSpPr>
          <p:cNvPr id="17417" name="Rectangle 8"/>
          <p:cNvSpPr>
            <a:spLocks/>
          </p:cNvSpPr>
          <p:nvPr/>
        </p:nvSpPr>
        <p:spPr bwMode="auto">
          <a:xfrm>
            <a:off x="7239000" y="6553200"/>
            <a:ext cx="19177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 anchor="b"/>
          <a:lstStyle>
            <a:lvl1pPr marL="39688"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14</a:t>
            </a:r>
          </a:p>
        </p:txBody>
      </p:sp>
      <p:sp>
        <p:nvSpPr>
          <p:cNvPr id="17418" name="Rectangle 9"/>
          <p:cNvSpPr>
            <a:spLocks noGrp="1" noChangeArrowheads="1"/>
          </p:cNvSpPr>
          <p:nvPr>
            <p:ph type="title"/>
          </p:nvPr>
        </p:nvSpPr>
        <p:spPr>
          <a:xfrm>
            <a:off x="1295400" y="0"/>
            <a:ext cx="7848600" cy="1066800"/>
          </a:xfrm>
        </p:spPr>
        <p:txBody>
          <a:bodyPr rIns="132080"/>
          <a:lstStyle/>
          <a:p>
            <a:pPr eaLnBrk="1" hangingPunct="1"/>
            <a:r>
              <a:rPr lang="en-US" altLang="en-US" smtClean="0"/>
              <a:t>Implementing an interface II</a:t>
            </a:r>
          </a:p>
        </p:txBody>
      </p:sp>
      <p:sp>
        <p:nvSpPr>
          <p:cNvPr id="2" name="Rectangle 10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5410200"/>
          </a:xfrm>
        </p:spPr>
        <p:txBody>
          <a:bodyPr rIns="132080"/>
          <a:lstStyle/>
          <a:p>
            <a:pPr eaLnBrk="1" hangingPunct="1">
              <a:defRPr/>
            </a:pPr>
            <a:r>
              <a:rPr lang="en-US" dirty="0" smtClean="0"/>
              <a:t>When you say a class </a:t>
            </a:r>
            <a:r>
              <a:rPr lang="en-US" dirty="0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implements</a:t>
            </a:r>
            <a:r>
              <a:rPr lang="en-US" dirty="0" smtClean="0"/>
              <a:t> an interface, you are promising to </a:t>
            </a:r>
            <a:r>
              <a:rPr lang="en-US" dirty="0" smtClean="0">
                <a:latin typeface="Times New Roman Italic" charset="0"/>
                <a:cs typeface="Times New Roman Italic" charset="0"/>
                <a:sym typeface="Times New Roman Italic" charset="0"/>
              </a:rPr>
              <a:t>define</a:t>
            </a:r>
            <a:r>
              <a:rPr lang="en-US" dirty="0" smtClean="0"/>
              <a:t> all the methods that were </a:t>
            </a:r>
            <a:r>
              <a:rPr lang="en-US" dirty="0" smtClean="0">
                <a:latin typeface="Times New Roman Italic" charset="0"/>
                <a:cs typeface="Times New Roman Italic" charset="0"/>
                <a:sym typeface="Times New Roman Italic" charset="0"/>
              </a:rPr>
              <a:t>declared</a:t>
            </a:r>
            <a:r>
              <a:rPr lang="en-US" dirty="0" smtClean="0"/>
              <a:t> in the interface</a:t>
            </a:r>
          </a:p>
          <a:p>
            <a:pPr eaLnBrk="1" hangingPunct="1">
              <a:defRPr/>
            </a:pPr>
            <a:r>
              <a:rPr lang="en-US" dirty="0" smtClean="0"/>
              <a:t>Example:</a:t>
            </a:r>
          </a:p>
          <a:p>
            <a:pPr eaLnBrk="1" hangingPunct="1">
              <a:buClr>
                <a:srgbClr val="FFFF99"/>
              </a:buClr>
              <a:buFont typeface="Trebuchet MS" pitchFamily="34" charset="0"/>
              <a:buChar char=" "/>
              <a:defRPr/>
            </a:pPr>
            <a:r>
              <a:rPr lang="en-US" sz="2400" dirty="0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class </a:t>
            </a:r>
            <a:r>
              <a:rPr lang="en-US" sz="2400" dirty="0" err="1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MyKeyListener</a:t>
            </a:r>
            <a:r>
              <a:rPr lang="en-US" sz="2400" dirty="0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</a:t>
            </a:r>
            <a:r>
              <a:rPr lang="en-US" sz="2400" b="1" dirty="0" smtClean="0">
                <a:solidFill>
                  <a:schemeClr val="accent3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implements</a:t>
            </a:r>
            <a:r>
              <a:rPr lang="en-US" sz="2400" dirty="0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</a:t>
            </a:r>
            <a:r>
              <a:rPr lang="en-US" sz="2400" dirty="0" err="1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KeyListener</a:t>
            </a:r>
            <a:r>
              <a:rPr lang="en-US" sz="2400" dirty="0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{</a:t>
            </a:r>
            <a:r>
              <a:rPr lang="en-US" sz="2400" dirty="0" smtClean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  <a:t/>
            </a:r>
            <a:br>
              <a:rPr lang="en-US" sz="2400" dirty="0" smtClean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</a:br>
            <a:r>
              <a:rPr lang="en-US" sz="2400" dirty="0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     public void </a:t>
            </a:r>
            <a:r>
              <a:rPr lang="en-US" sz="2400" dirty="0" err="1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keyPressed</a:t>
            </a:r>
            <a:r>
              <a:rPr lang="en-US" sz="2400" dirty="0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(</a:t>
            </a:r>
            <a:r>
              <a:rPr lang="en-US" sz="2400" dirty="0" err="1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KeyEvent</a:t>
            </a:r>
            <a:r>
              <a:rPr lang="en-US" sz="2400" dirty="0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e) {...};</a:t>
            </a:r>
            <a:r>
              <a:rPr lang="en-US" sz="2400" dirty="0" smtClean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  <a:t/>
            </a:r>
            <a:br>
              <a:rPr lang="en-US" sz="2400" dirty="0" smtClean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</a:br>
            <a:r>
              <a:rPr lang="en-US" sz="2400" dirty="0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     public void </a:t>
            </a:r>
            <a:r>
              <a:rPr lang="en-US" sz="2400" dirty="0" err="1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keyReleased</a:t>
            </a:r>
            <a:r>
              <a:rPr lang="en-US" sz="2400" dirty="0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(</a:t>
            </a:r>
            <a:r>
              <a:rPr lang="en-US" sz="2400" dirty="0" err="1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KeyEvent</a:t>
            </a:r>
            <a:r>
              <a:rPr lang="en-US" sz="2400" dirty="0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e) {...};</a:t>
            </a:r>
            <a:r>
              <a:rPr lang="en-US" sz="2400" dirty="0" smtClean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  <a:t/>
            </a:r>
            <a:br>
              <a:rPr lang="en-US" sz="2400" dirty="0" smtClean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</a:br>
            <a:r>
              <a:rPr lang="en-US" sz="2400" dirty="0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     public void </a:t>
            </a:r>
            <a:r>
              <a:rPr lang="en-US" sz="2400" dirty="0" err="1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keyTyped</a:t>
            </a:r>
            <a:r>
              <a:rPr lang="en-US" sz="2400" dirty="0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(</a:t>
            </a:r>
            <a:r>
              <a:rPr lang="en-US" sz="2400" dirty="0" err="1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KeyEvent</a:t>
            </a:r>
            <a:r>
              <a:rPr lang="en-US" sz="2400" dirty="0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e) {...};</a:t>
            </a:r>
            <a:r>
              <a:rPr lang="en-US" sz="2400" dirty="0" smtClean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  <a:t/>
            </a:r>
            <a:br>
              <a:rPr lang="en-US" sz="2400" dirty="0" smtClean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</a:br>
            <a:r>
              <a:rPr lang="en-US" sz="2400" dirty="0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}</a:t>
            </a:r>
            <a:endParaRPr lang="en-US" dirty="0" smtClean="0"/>
          </a:p>
          <a:p>
            <a:pPr marL="782638" lvl="1" eaLnBrk="1" hangingPunct="1">
              <a:defRPr/>
            </a:pPr>
            <a:r>
              <a:rPr lang="en-US" dirty="0" smtClean="0"/>
              <a:t>The “</a:t>
            </a:r>
            <a:r>
              <a:rPr lang="en-US" dirty="0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...</a:t>
            </a:r>
            <a:r>
              <a:rPr lang="en-US" dirty="0" smtClean="0"/>
              <a:t>” indicates actual code that you must supply</a:t>
            </a:r>
          </a:p>
          <a:p>
            <a:pPr eaLnBrk="1" hangingPunct="1">
              <a:defRPr/>
            </a:pPr>
            <a:r>
              <a:rPr lang="en-US" dirty="0" smtClean="0"/>
              <a:t>Now you can create a</a:t>
            </a:r>
            <a:r>
              <a:rPr lang="en-US" dirty="0" smtClean="0">
                <a:solidFill>
                  <a:srgbClr val="FFFF99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</a:t>
            </a:r>
            <a:r>
              <a:rPr lang="en-US" dirty="0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new </a:t>
            </a:r>
            <a:r>
              <a:rPr lang="en-US" dirty="0" err="1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MyKeyListener</a:t>
            </a:r>
            <a:endParaRPr lang="en-US" dirty="0" smtClean="0">
              <a:solidFill>
                <a:srgbClr val="3300FF"/>
              </a:solidFill>
              <a:latin typeface="Trebuchet MS" pitchFamily="34" charset="0"/>
              <a:ea typeface="ヒラギノ角ゴ ProN W3" charset="0"/>
              <a:cs typeface="ヒラギノ角ゴ ProN W3" charset="0"/>
              <a:sym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711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5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/>
          </p:cNvSpPr>
          <p:nvPr/>
        </p:nvSpPr>
        <p:spPr bwMode="auto">
          <a:xfrm>
            <a:off x="533400" y="260350"/>
            <a:ext cx="322263" cy="47466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" pitchFamily="1" charset="0"/>
              <a:sym typeface="Times" pitchFamily="1" charset="0"/>
            </a:endParaRPr>
          </a:p>
        </p:txBody>
      </p:sp>
      <p:sp>
        <p:nvSpPr>
          <p:cNvPr id="18435" name="Rectangle 2"/>
          <p:cNvSpPr>
            <a:spLocks/>
          </p:cNvSpPr>
          <p:nvPr/>
        </p:nvSpPr>
        <p:spPr bwMode="auto">
          <a:xfrm>
            <a:off x="800100" y="260350"/>
            <a:ext cx="328613" cy="474663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FFD1D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" pitchFamily="1" charset="0"/>
              <a:sym typeface="Times" pitchFamily="1" charset="0"/>
            </a:endParaRPr>
          </a:p>
        </p:txBody>
      </p:sp>
      <p:sp>
        <p:nvSpPr>
          <p:cNvPr id="18436" name="Rectangle 3"/>
          <p:cNvSpPr>
            <a:spLocks/>
          </p:cNvSpPr>
          <p:nvPr/>
        </p:nvSpPr>
        <p:spPr bwMode="auto">
          <a:xfrm>
            <a:off x="541338" y="682625"/>
            <a:ext cx="422275" cy="47466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" pitchFamily="1" charset="0"/>
              <a:sym typeface="Times" pitchFamily="1" charset="0"/>
            </a:endParaRPr>
          </a:p>
        </p:txBody>
      </p:sp>
      <p:sp>
        <p:nvSpPr>
          <p:cNvPr id="18437" name="Rectangle 4"/>
          <p:cNvSpPr>
            <a:spLocks/>
          </p:cNvSpPr>
          <p:nvPr/>
        </p:nvSpPr>
        <p:spPr bwMode="auto">
          <a:xfrm>
            <a:off x="914400" y="685800"/>
            <a:ext cx="368300" cy="474663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FFFFF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" pitchFamily="1" charset="0"/>
              <a:sym typeface="Times" pitchFamily="1" charset="0"/>
            </a:endParaRPr>
          </a:p>
        </p:txBody>
      </p:sp>
      <p:sp>
        <p:nvSpPr>
          <p:cNvPr id="18438" name="Rectangle 5"/>
          <p:cNvSpPr>
            <a:spLocks/>
          </p:cNvSpPr>
          <p:nvPr/>
        </p:nvSpPr>
        <p:spPr bwMode="auto">
          <a:xfrm>
            <a:off x="127000" y="609600"/>
            <a:ext cx="560388" cy="422275"/>
          </a:xfrm>
          <a:prstGeom prst="rect">
            <a:avLst/>
          </a:prstGeom>
          <a:gradFill rotWithShape="0">
            <a:gsLst>
              <a:gs pos="0">
                <a:srgbClr val="8BB9D1"/>
              </a:gs>
              <a:gs pos="100000">
                <a:srgbClr val="006699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" pitchFamily="1" charset="0"/>
              <a:sym typeface="Times" pitchFamily="1" charset="0"/>
            </a:endParaRPr>
          </a:p>
        </p:txBody>
      </p:sp>
      <p:sp>
        <p:nvSpPr>
          <p:cNvPr id="18439" name="Rectangle 6"/>
          <p:cNvSpPr>
            <a:spLocks/>
          </p:cNvSpPr>
          <p:nvPr/>
        </p:nvSpPr>
        <p:spPr bwMode="auto">
          <a:xfrm>
            <a:off x="762000" y="152400"/>
            <a:ext cx="31750" cy="1052513"/>
          </a:xfrm>
          <a:prstGeom prst="rect">
            <a:avLst/>
          </a:prstGeom>
          <a:solidFill>
            <a:srgbClr val="99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" pitchFamily="1" charset="0"/>
              <a:sym typeface="Times" pitchFamily="1" charset="0"/>
            </a:endParaRPr>
          </a:p>
        </p:txBody>
      </p:sp>
      <p:sp>
        <p:nvSpPr>
          <p:cNvPr id="18440" name="Rectangle 7"/>
          <p:cNvSpPr>
            <a:spLocks/>
          </p:cNvSpPr>
          <p:nvPr/>
        </p:nvSpPr>
        <p:spPr bwMode="auto">
          <a:xfrm rot="10800000" flipH="1">
            <a:off x="460375" y="990600"/>
            <a:ext cx="8683625" cy="46038"/>
          </a:xfrm>
          <a:prstGeom prst="rect">
            <a:avLst/>
          </a:prstGeom>
          <a:gradFill rotWithShape="0">
            <a:gsLst>
              <a:gs pos="0">
                <a:srgbClr val="99330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" pitchFamily="1" charset="0"/>
              <a:sym typeface="Times" pitchFamily="1" charset="0"/>
            </a:endParaRPr>
          </a:p>
        </p:txBody>
      </p:sp>
      <p:sp>
        <p:nvSpPr>
          <p:cNvPr id="18441" name="Rectangle 8"/>
          <p:cNvSpPr>
            <a:spLocks/>
          </p:cNvSpPr>
          <p:nvPr/>
        </p:nvSpPr>
        <p:spPr bwMode="auto">
          <a:xfrm>
            <a:off x="7239000" y="6553200"/>
            <a:ext cx="19177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 anchor="b"/>
          <a:lstStyle>
            <a:lvl1pPr marL="39688"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15</a:t>
            </a:r>
          </a:p>
        </p:txBody>
      </p:sp>
      <p:sp>
        <p:nvSpPr>
          <p:cNvPr id="18442" name="Rectangle 9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eaLnBrk="1" hangingPunct="1"/>
            <a:r>
              <a:rPr lang="en-US" altLang="en-US" sz="3600" smtClean="0"/>
              <a:t>Partially implementing an Interface</a:t>
            </a:r>
          </a:p>
        </p:txBody>
      </p:sp>
      <p:sp>
        <p:nvSpPr>
          <p:cNvPr id="2" name="Rectangle 10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763000" cy="4800600"/>
          </a:xfrm>
        </p:spPr>
        <p:txBody>
          <a:bodyPr rIns="132080"/>
          <a:lstStyle/>
          <a:p>
            <a:pPr eaLnBrk="1" hangingPunct="1">
              <a:defRPr/>
            </a:pPr>
            <a:r>
              <a:rPr lang="en-US" dirty="0" smtClean="0"/>
              <a:t>It is possible for a class to define some but not all of the methods defined in an interface:</a:t>
            </a:r>
          </a:p>
          <a:p>
            <a:pPr eaLnBrk="1" hangingPunct="1">
              <a:buClr>
                <a:srgbClr val="FFFF99"/>
              </a:buClr>
              <a:buFont typeface="Trebuchet MS" pitchFamily="34" charset="0"/>
              <a:buChar char=" "/>
              <a:defRPr/>
            </a:pPr>
            <a:r>
              <a:rPr lang="en-US" sz="2400" b="1" dirty="0" smtClean="0">
                <a:solidFill>
                  <a:schemeClr val="accent3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abstract</a:t>
            </a:r>
            <a:r>
              <a:rPr lang="en-US" sz="2400" dirty="0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class </a:t>
            </a:r>
            <a:r>
              <a:rPr lang="en-US" sz="2400" dirty="0" err="1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MyKeyListener</a:t>
            </a:r>
            <a:r>
              <a:rPr lang="en-US" sz="2400" dirty="0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</a:t>
            </a:r>
            <a:r>
              <a:rPr lang="en-US" sz="2400" b="1" dirty="0" smtClean="0">
                <a:solidFill>
                  <a:schemeClr val="accent3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implements</a:t>
            </a:r>
            <a:r>
              <a:rPr lang="en-US" sz="2400" dirty="0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</a:t>
            </a:r>
            <a:r>
              <a:rPr lang="en-US" sz="2400" dirty="0" err="1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KeyListener</a:t>
            </a:r>
            <a:r>
              <a:rPr lang="en-US" sz="2400" dirty="0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{</a:t>
            </a:r>
            <a:r>
              <a:rPr lang="en-US" sz="2400" dirty="0" smtClean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  <a:t/>
            </a:r>
            <a:br>
              <a:rPr lang="en-US" sz="2400" dirty="0" smtClean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</a:br>
            <a:r>
              <a:rPr lang="en-US" sz="2400" dirty="0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   public void </a:t>
            </a:r>
            <a:r>
              <a:rPr lang="en-US" sz="2400" dirty="0" err="1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keyTyped</a:t>
            </a:r>
            <a:r>
              <a:rPr lang="en-US" sz="2400" dirty="0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(</a:t>
            </a:r>
            <a:r>
              <a:rPr lang="en-US" sz="2400" dirty="0" err="1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KeyEvent</a:t>
            </a:r>
            <a:r>
              <a:rPr lang="en-US" sz="2400" dirty="0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e) {...};</a:t>
            </a:r>
            <a:r>
              <a:rPr lang="en-US" sz="2400" dirty="0" smtClean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  <a:t/>
            </a:r>
            <a:br>
              <a:rPr lang="en-US" sz="2400" dirty="0" smtClean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</a:br>
            <a:r>
              <a:rPr lang="en-US" sz="2400" dirty="0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}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Since this class does not supply all the methods it has promised, it </a:t>
            </a:r>
            <a:r>
              <a:rPr lang="en-US" i="1" dirty="0" smtClean="0"/>
              <a:t>must</a:t>
            </a:r>
            <a:r>
              <a:rPr lang="en-US" dirty="0" smtClean="0"/>
              <a:t> be an abstract class</a:t>
            </a:r>
          </a:p>
          <a:p>
            <a:pPr eaLnBrk="1" hangingPunct="1">
              <a:defRPr/>
            </a:pPr>
            <a:r>
              <a:rPr lang="en-US" dirty="0" smtClean="0"/>
              <a:t>You must label it as such with the keyword </a:t>
            </a:r>
            <a:r>
              <a:rPr lang="en-US" dirty="0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abstract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You can even </a:t>
            </a:r>
            <a:r>
              <a:rPr lang="en-US" dirty="0" smtClean="0">
                <a:latin typeface="Times New Roman Italic" charset="0"/>
                <a:cs typeface="Times New Roman Italic" charset="0"/>
                <a:sym typeface="Times New Roman Italic" charset="0"/>
              </a:rPr>
              <a:t>extend</a:t>
            </a:r>
            <a:r>
              <a:rPr lang="en-US" dirty="0" smtClean="0"/>
              <a:t> an interface (to add methods):</a:t>
            </a:r>
          </a:p>
          <a:p>
            <a:pPr marL="782638" lvl="1" eaLnBrk="1" hangingPunct="1">
              <a:defRPr/>
            </a:pPr>
            <a:r>
              <a:rPr lang="en-US" dirty="0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interface </a:t>
            </a:r>
            <a:r>
              <a:rPr lang="en-US" dirty="0" err="1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FunkyKeyListener</a:t>
            </a:r>
            <a:r>
              <a:rPr lang="en-US" dirty="0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extends </a:t>
            </a:r>
            <a:r>
              <a:rPr lang="en-US" dirty="0" err="1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KeyListener</a:t>
            </a:r>
            <a:r>
              <a:rPr lang="en-US" dirty="0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{ ... }</a:t>
            </a:r>
            <a:endParaRPr lang="en-US" dirty="0" smtClean="0">
              <a:solidFill>
                <a:srgbClr val="3300FF"/>
              </a:solidFill>
              <a:latin typeface="Trebuchet MS" pitchFamily="34" charset="0"/>
              <a:ea typeface="ヒラギノ角ゴ ProN W3" charset="0"/>
              <a:cs typeface="ヒラギノ角ゴ ProN W3" charset="0"/>
              <a:sym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69990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5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/>
          </p:cNvSpPr>
          <p:nvPr/>
        </p:nvSpPr>
        <p:spPr bwMode="auto">
          <a:xfrm>
            <a:off x="533400" y="260350"/>
            <a:ext cx="322263" cy="47466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" pitchFamily="1" charset="0"/>
              <a:sym typeface="Times" pitchFamily="1" charset="0"/>
            </a:endParaRPr>
          </a:p>
        </p:txBody>
      </p:sp>
      <p:sp>
        <p:nvSpPr>
          <p:cNvPr id="19459" name="Rectangle 2"/>
          <p:cNvSpPr>
            <a:spLocks/>
          </p:cNvSpPr>
          <p:nvPr/>
        </p:nvSpPr>
        <p:spPr bwMode="auto">
          <a:xfrm>
            <a:off x="800100" y="260350"/>
            <a:ext cx="328613" cy="474663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FFD1D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" pitchFamily="1" charset="0"/>
              <a:sym typeface="Times" pitchFamily="1" charset="0"/>
            </a:endParaRPr>
          </a:p>
        </p:txBody>
      </p:sp>
      <p:sp>
        <p:nvSpPr>
          <p:cNvPr id="19460" name="Rectangle 3"/>
          <p:cNvSpPr>
            <a:spLocks/>
          </p:cNvSpPr>
          <p:nvPr/>
        </p:nvSpPr>
        <p:spPr bwMode="auto">
          <a:xfrm>
            <a:off x="541338" y="682625"/>
            <a:ext cx="422275" cy="47466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" pitchFamily="1" charset="0"/>
              <a:sym typeface="Times" pitchFamily="1" charset="0"/>
            </a:endParaRPr>
          </a:p>
        </p:txBody>
      </p:sp>
      <p:sp>
        <p:nvSpPr>
          <p:cNvPr id="19461" name="Rectangle 4"/>
          <p:cNvSpPr>
            <a:spLocks/>
          </p:cNvSpPr>
          <p:nvPr/>
        </p:nvSpPr>
        <p:spPr bwMode="auto">
          <a:xfrm>
            <a:off x="914400" y="685800"/>
            <a:ext cx="368300" cy="474663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FFFFF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" pitchFamily="1" charset="0"/>
              <a:sym typeface="Times" pitchFamily="1" charset="0"/>
            </a:endParaRPr>
          </a:p>
        </p:txBody>
      </p:sp>
      <p:sp>
        <p:nvSpPr>
          <p:cNvPr id="19462" name="Rectangle 5"/>
          <p:cNvSpPr>
            <a:spLocks/>
          </p:cNvSpPr>
          <p:nvPr/>
        </p:nvSpPr>
        <p:spPr bwMode="auto">
          <a:xfrm>
            <a:off x="127000" y="609600"/>
            <a:ext cx="560388" cy="422275"/>
          </a:xfrm>
          <a:prstGeom prst="rect">
            <a:avLst/>
          </a:prstGeom>
          <a:gradFill rotWithShape="0">
            <a:gsLst>
              <a:gs pos="0">
                <a:srgbClr val="8BB9D1"/>
              </a:gs>
              <a:gs pos="100000">
                <a:srgbClr val="006699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" pitchFamily="1" charset="0"/>
              <a:sym typeface="Times" pitchFamily="1" charset="0"/>
            </a:endParaRPr>
          </a:p>
        </p:txBody>
      </p:sp>
      <p:sp>
        <p:nvSpPr>
          <p:cNvPr id="19463" name="Rectangle 6"/>
          <p:cNvSpPr>
            <a:spLocks/>
          </p:cNvSpPr>
          <p:nvPr/>
        </p:nvSpPr>
        <p:spPr bwMode="auto">
          <a:xfrm>
            <a:off x="762000" y="152400"/>
            <a:ext cx="31750" cy="1052513"/>
          </a:xfrm>
          <a:prstGeom prst="rect">
            <a:avLst/>
          </a:prstGeom>
          <a:solidFill>
            <a:srgbClr val="99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" pitchFamily="1" charset="0"/>
              <a:sym typeface="Times" pitchFamily="1" charset="0"/>
            </a:endParaRPr>
          </a:p>
        </p:txBody>
      </p:sp>
      <p:sp>
        <p:nvSpPr>
          <p:cNvPr id="19464" name="Rectangle 7"/>
          <p:cNvSpPr>
            <a:spLocks/>
          </p:cNvSpPr>
          <p:nvPr/>
        </p:nvSpPr>
        <p:spPr bwMode="auto">
          <a:xfrm rot="10800000" flipH="1">
            <a:off x="460375" y="990600"/>
            <a:ext cx="8683625" cy="46038"/>
          </a:xfrm>
          <a:prstGeom prst="rect">
            <a:avLst/>
          </a:prstGeom>
          <a:gradFill rotWithShape="0">
            <a:gsLst>
              <a:gs pos="0">
                <a:srgbClr val="99330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" pitchFamily="1" charset="0"/>
              <a:sym typeface="Times" pitchFamily="1" charset="0"/>
            </a:endParaRPr>
          </a:p>
        </p:txBody>
      </p:sp>
      <p:sp>
        <p:nvSpPr>
          <p:cNvPr id="19465" name="Rectangle 8"/>
          <p:cNvSpPr>
            <a:spLocks/>
          </p:cNvSpPr>
          <p:nvPr/>
        </p:nvSpPr>
        <p:spPr bwMode="auto">
          <a:xfrm>
            <a:off x="7239000" y="6553200"/>
            <a:ext cx="19177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 anchor="b"/>
          <a:lstStyle>
            <a:lvl1pPr marL="39688"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16</a:t>
            </a:r>
          </a:p>
        </p:txBody>
      </p:sp>
      <p:sp>
        <p:nvSpPr>
          <p:cNvPr id="19466" name="Rectangle 9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eaLnBrk="1" hangingPunct="1"/>
            <a:r>
              <a:rPr lang="en-US" altLang="en-US" smtClean="0"/>
              <a:t>What are interfaces for?</a:t>
            </a:r>
          </a:p>
        </p:txBody>
      </p:sp>
      <p:sp>
        <p:nvSpPr>
          <p:cNvPr id="2" name="Rectangle 10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8077200" cy="5486400"/>
          </a:xfrm>
        </p:spPr>
        <p:txBody>
          <a:bodyPr rIns="132080"/>
          <a:lstStyle/>
          <a:p>
            <a:pPr eaLnBrk="1" hangingPunct="1"/>
            <a:r>
              <a:rPr lang="en-US" altLang="en-US" smtClean="0">
                <a:solidFill>
                  <a:srgbClr val="FF0000"/>
                </a:solidFill>
              </a:rPr>
              <a:t>Reason 1:</a:t>
            </a:r>
            <a:r>
              <a:rPr lang="en-US" altLang="en-US" smtClean="0">
                <a:solidFill>
                  <a:srgbClr val="006699"/>
                </a:solidFill>
              </a:rPr>
              <a:t> </a:t>
            </a:r>
            <a:r>
              <a:rPr lang="en-US" altLang="en-US" smtClean="0"/>
              <a:t>A class can only </a:t>
            </a:r>
            <a:r>
              <a:rPr lang="en-US" altLang="en-US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extend</a:t>
            </a:r>
            <a:r>
              <a:rPr lang="en-US" altLang="en-US" smtClean="0"/>
              <a:t> one other class, but it can </a:t>
            </a:r>
            <a:r>
              <a:rPr lang="en-US" altLang="en-US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implement</a:t>
            </a:r>
            <a:r>
              <a:rPr lang="en-US" altLang="en-US" smtClean="0"/>
              <a:t> multiple interfaces</a:t>
            </a:r>
          </a:p>
          <a:p>
            <a:pPr marL="782638" lvl="1" eaLnBrk="1" hangingPunct="1"/>
            <a:r>
              <a:rPr lang="en-US" altLang="en-US" smtClean="0"/>
              <a:t>This lets the class fill multiple “roles”</a:t>
            </a:r>
          </a:p>
          <a:p>
            <a:pPr marL="782638" lvl="1" eaLnBrk="1" hangingPunct="1"/>
            <a:r>
              <a:rPr lang="en-US" altLang="en-US" smtClean="0"/>
              <a:t>In writing Applets, it is common to have one class implement several different listeners</a:t>
            </a:r>
          </a:p>
          <a:p>
            <a:pPr marL="782638" lvl="1" eaLnBrk="1" hangingPunct="1"/>
            <a:r>
              <a:rPr lang="en-US" altLang="en-US" smtClean="0"/>
              <a:t>Example:</a:t>
            </a:r>
            <a:r>
              <a:rPr lang="en-US" altLang="en-US" smtClean="0">
                <a:latin typeface="MS PGothic" pitchFamily="34" charset="-128"/>
                <a:ea typeface="MS PGothic" pitchFamily="34" charset="-128"/>
                <a:sym typeface="MS PGothic" pitchFamily="34" charset="-128"/>
              </a:rPr>
              <a:t/>
            </a:r>
            <a:br>
              <a:rPr lang="en-US" altLang="en-US" smtClean="0">
                <a:latin typeface="MS PGothic" pitchFamily="34" charset="-128"/>
                <a:ea typeface="MS PGothic" pitchFamily="34" charset="-128"/>
                <a:sym typeface="MS PGothic" pitchFamily="34" charset="-128"/>
              </a:rPr>
            </a:br>
            <a:r>
              <a:rPr lang="en-US" altLang="en-US" smtClean="0">
                <a:solidFill>
                  <a:srgbClr val="FFFF99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   </a:t>
            </a:r>
            <a:r>
              <a:rPr lang="en-US" altLang="en-US" sz="2000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class MyApplet extends Applet</a:t>
            </a:r>
            <a:r>
              <a:rPr lang="en-US" altLang="en-US" sz="2000" smtClean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  <a:t/>
            </a:r>
            <a:br>
              <a:rPr lang="en-US" altLang="en-US" sz="2000" smtClean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</a:br>
            <a:r>
              <a:rPr lang="en-US" altLang="en-US" sz="2000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           implements ActionListener, KeyListener {</a:t>
            </a:r>
            <a:r>
              <a:rPr lang="en-US" altLang="en-US" sz="2000" smtClean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  <a:t/>
            </a:r>
            <a:br>
              <a:rPr lang="en-US" altLang="en-US" sz="2000" smtClean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</a:br>
            <a:r>
              <a:rPr lang="en-US" altLang="en-US" sz="2000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   ...</a:t>
            </a:r>
            <a:r>
              <a:rPr lang="en-US" altLang="en-US" sz="2000" smtClean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  <a:t/>
            </a:r>
            <a:br>
              <a:rPr lang="en-US" altLang="en-US" sz="2000" smtClean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</a:br>
            <a:r>
              <a:rPr lang="en-US" altLang="en-US" sz="2000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   }</a:t>
            </a:r>
            <a:endParaRPr lang="en-US" altLang="en-US" smtClean="0"/>
          </a:p>
          <a:p>
            <a:pPr eaLnBrk="1" hangingPunct="1"/>
            <a:r>
              <a:rPr lang="en-US" altLang="en-US" smtClean="0">
                <a:solidFill>
                  <a:srgbClr val="FF0000"/>
                </a:solidFill>
              </a:rPr>
              <a:t>Reason 2: </a:t>
            </a:r>
            <a:r>
              <a:rPr lang="en-US" altLang="en-US" smtClean="0"/>
              <a:t>You can write methods that work for more than one kind of class</a:t>
            </a:r>
          </a:p>
        </p:txBody>
      </p:sp>
    </p:spTree>
    <p:extLst>
      <p:ext uri="{BB962C8B-B14F-4D97-AF65-F5344CB8AC3E}">
        <p14:creationId xmlns:p14="http://schemas.microsoft.com/office/powerpoint/2010/main" val="8423385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5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/>
          </p:cNvSpPr>
          <p:nvPr/>
        </p:nvSpPr>
        <p:spPr bwMode="auto">
          <a:xfrm>
            <a:off x="533400" y="260350"/>
            <a:ext cx="322263" cy="47466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" pitchFamily="1" charset="0"/>
              <a:sym typeface="Times" pitchFamily="1" charset="0"/>
            </a:endParaRPr>
          </a:p>
        </p:txBody>
      </p:sp>
      <p:sp>
        <p:nvSpPr>
          <p:cNvPr id="19459" name="Rectangle 2"/>
          <p:cNvSpPr>
            <a:spLocks/>
          </p:cNvSpPr>
          <p:nvPr/>
        </p:nvSpPr>
        <p:spPr bwMode="auto">
          <a:xfrm>
            <a:off x="800100" y="260350"/>
            <a:ext cx="328613" cy="474663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FFD1D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" pitchFamily="1" charset="0"/>
              <a:sym typeface="Times" pitchFamily="1" charset="0"/>
            </a:endParaRPr>
          </a:p>
        </p:txBody>
      </p:sp>
      <p:sp>
        <p:nvSpPr>
          <p:cNvPr id="19460" name="Rectangle 3"/>
          <p:cNvSpPr>
            <a:spLocks/>
          </p:cNvSpPr>
          <p:nvPr/>
        </p:nvSpPr>
        <p:spPr bwMode="auto">
          <a:xfrm>
            <a:off x="541338" y="682625"/>
            <a:ext cx="422275" cy="47466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" pitchFamily="1" charset="0"/>
              <a:sym typeface="Times" pitchFamily="1" charset="0"/>
            </a:endParaRPr>
          </a:p>
        </p:txBody>
      </p:sp>
      <p:sp>
        <p:nvSpPr>
          <p:cNvPr id="19461" name="Rectangle 4"/>
          <p:cNvSpPr>
            <a:spLocks/>
          </p:cNvSpPr>
          <p:nvPr/>
        </p:nvSpPr>
        <p:spPr bwMode="auto">
          <a:xfrm>
            <a:off x="914400" y="685800"/>
            <a:ext cx="368300" cy="474663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FFFFF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" pitchFamily="1" charset="0"/>
              <a:sym typeface="Times" pitchFamily="1" charset="0"/>
            </a:endParaRPr>
          </a:p>
        </p:txBody>
      </p:sp>
      <p:sp>
        <p:nvSpPr>
          <p:cNvPr id="19462" name="Rectangle 5"/>
          <p:cNvSpPr>
            <a:spLocks/>
          </p:cNvSpPr>
          <p:nvPr/>
        </p:nvSpPr>
        <p:spPr bwMode="auto">
          <a:xfrm>
            <a:off x="127000" y="609600"/>
            <a:ext cx="560388" cy="422275"/>
          </a:xfrm>
          <a:prstGeom prst="rect">
            <a:avLst/>
          </a:prstGeom>
          <a:gradFill rotWithShape="0">
            <a:gsLst>
              <a:gs pos="0">
                <a:srgbClr val="8BB9D1"/>
              </a:gs>
              <a:gs pos="100000">
                <a:srgbClr val="006699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" pitchFamily="1" charset="0"/>
              <a:sym typeface="Times" pitchFamily="1" charset="0"/>
            </a:endParaRPr>
          </a:p>
        </p:txBody>
      </p:sp>
      <p:sp>
        <p:nvSpPr>
          <p:cNvPr id="19463" name="Rectangle 6"/>
          <p:cNvSpPr>
            <a:spLocks/>
          </p:cNvSpPr>
          <p:nvPr/>
        </p:nvSpPr>
        <p:spPr bwMode="auto">
          <a:xfrm>
            <a:off x="762000" y="152400"/>
            <a:ext cx="31750" cy="1052513"/>
          </a:xfrm>
          <a:prstGeom prst="rect">
            <a:avLst/>
          </a:prstGeom>
          <a:solidFill>
            <a:srgbClr val="99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" pitchFamily="1" charset="0"/>
              <a:sym typeface="Times" pitchFamily="1" charset="0"/>
            </a:endParaRPr>
          </a:p>
        </p:txBody>
      </p:sp>
      <p:sp>
        <p:nvSpPr>
          <p:cNvPr id="19464" name="Rectangle 7"/>
          <p:cNvSpPr>
            <a:spLocks/>
          </p:cNvSpPr>
          <p:nvPr/>
        </p:nvSpPr>
        <p:spPr bwMode="auto">
          <a:xfrm rot="10800000" flipH="1">
            <a:off x="460375" y="990600"/>
            <a:ext cx="8683625" cy="46038"/>
          </a:xfrm>
          <a:prstGeom prst="rect">
            <a:avLst/>
          </a:prstGeom>
          <a:gradFill rotWithShape="0">
            <a:gsLst>
              <a:gs pos="0">
                <a:srgbClr val="99330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" pitchFamily="1" charset="0"/>
              <a:sym typeface="Times" pitchFamily="1" charset="0"/>
            </a:endParaRPr>
          </a:p>
        </p:txBody>
      </p:sp>
      <p:sp>
        <p:nvSpPr>
          <p:cNvPr id="19465" name="Rectangle 8"/>
          <p:cNvSpPr>
            <a:spLocks/>
          </p:cNvSpPr>
          <p:nvPr/>
        </p:nvSpPr>
        <p:spPr bwMode="auto">
          <a:xfrm>
            <a:off x="7239000" y="6553200"/>
            <a:ext cx="19177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 anchor="b"/>
          <a:lstStyle>
            <a:lvl1pPr marL="39688"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16</a:t>
            </a:r>
          </a:p>
        </p:txBody>
      </p:sp>
      <p:sp>
        <p:nvSpPr>
          <p:cNvPr id="19466" name="Rectangle 9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eaLnBrk="1" hangingPunct="1"/>
            <a:r>
              <a:rPr lang="en-US" altLang="en-US" smtClean="0"/>
              <a:t>What are interfaces for?</a:t>
            </a:r>
          </a:p>
        </p:txBody>
      </p:sp>
      <p:sp>
        <p:nvSpPr>
          <p:cNvPr id="2" name="Rectangle 10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8077200" cy="5486400"/>
          </a:xfrm>
        </p:spPr>
        <p:txBody>
          <a:bodyPr rIns="132080"/>
          <a:lstStyle/>
          <a:p>
            <a:pPr eaLnBrk="1" hangingPunct="1"/>
            <a:r>
              <a:rPr lang="en-US" altLang="en-US" dirty="0" smtClean="0"/>
              <a:t>We used them in this </a:t>
            </a:r>
            <a:r>
              <a:rPr lang="en-US" altLang="en-US" dirty="0" err="1" smtClean="0"/>
              <a:t>Squarelotron</a:t>
            </a:r>
            <a:r>
              <a:rPr lang="en-US" altLang="en-US" dirty="0" smtClean="0"/>
              <a:t> assignment in order to give you something to begin with</a:t>
            </a:r>
          </a:p>
          <a:p>
            <a:pPr eaLnBrk="1" hangingPunct="1"/>
            <a:r>
              <a:rPr lang="en-US" altLang="en-US" dirty="0" smtClean="0"/>
              <a:t>Also less likely to change method signatures</a:t>
            </a:r>
          </a:p>
        </p:txBody>
      </p:sp>
    </p:spTree>
    <p:extLst>
      <p:ext uri="{BB962C8B-B14F-4D97-AF65-F5344CB8AC3E}">
        <p14:creationId xmlns:p14="http://schemas.microsoft.com/office/powerpoint/2010/main" val="38373441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5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Inheritance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 Every class has </a:t>
            </a:r>
            <a:r>
              <a:rPr lang="en-US" dirty="0" smtClean="0"/>
              <a:t>a constructor</a:t>
            </a:r>
            <a:r>
              <a:rPr lang="en-US" dirty="0"/>
              <a:t>!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0 for false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1 for true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 for do not understand the </a:t>
            </a:r>
            <a:r>
              <a:rPr lang="en-US" dirty="0" smtClean="0"/>
              <a:t>question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1 is the answer here. A class either gets a default constructor from Java or will have one that is explicitly defined. If a class has an explicit constructor then Java stops providing it with a default no </a:t>
            </a:r>
            <a:r>
              <a:rPr lang="en-US" smtClean="0"/>
              <a:t>argument constructor.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75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/>
          </p:cNvSpPr>
          <p:nvPr/>
        </p:nvSpPr>
        <p:spPr bwMode="auto">
          <a:xfrm>
            <a:off x="533400" y="260350"/>
            <a:ext cx="322263" cy="47466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" pitchFamily="1" charset="0"/>
              <a:sym typeface="Times" pitchFamily="1" charset="0"/>
            </a:endParaRPr>
          </a:p>
        </p:txBody>
      </p:sp>
      <p:sp>
        <p:nvSpPr>
          <p:cNvPr id="20483" name="Rectangle 2"/>
          <p:cNvSpPr>
            <a:spLocks/>
          </p:cNvSpPr>
          <p:nvPr/>
        </p:nvSpPr>
        <p:spPr bwMode="auto">
          <a:xfrm>
            <a:off x="800100" y="260350"/>
            <a:ext cx="328613" cy="474663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FFD1D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" pitchFamily="1" charset="0"/>
              <a:sym typeface="Times" pitchFamily="1" charset="0"/>
            </a:endParaRPr>
          </a:p>
        </p:txBody>
      </p:sp>
      <p:sp>
        <p:nvSpPr>
          <p:cNvPr id="20484" name="Rectangle 3"/>
          <p:cNvSpPr>
            <a:spLocks/>
          </p:cNvSpPr>
          <p:nvPr/>
        </p:nvSpPr>
        <p:spPr bwMode="auto">
          <a:xfrm>
            <a:off x="541338" y="682625"/>
            <a:ext cx="422275" cy="47466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" pitchFamily="1" charset="0"/>
              <a:sym typeface="Times" pitchFamily="1" charset="0"/>
            </a:endParaRPr>
          </a:p>
        </p:txBody>
      </p:sp>
      <p:sp>
        <p:nvSpPr>
          <p:cNvPr id="20485" name="Rectangle 4"/>
          <p:cNvSpPr>
            <a:spLocks/>
          </p:cNvSpPr>
          <p:nvPr/>
        </p:nvSpPr>
        <p:spPr bwMode="auto">
          <a:xfrm>
            <a:off x="914400" y="685800"/>
            <a:ext cx="368300" cy="474663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FFFFF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" pitchFamily="1" charset="0"/>
              <a:sym typeface="Times" pitchFamily="1" charset="0"/>
            </a:endParaRPr>
          </a:p>
        </p:txBody>
      </p:sp>
      <p:sp>
        <p:nvSpPr>
          <p:cNvPr id="20486" name="Rectangle 5"/>
          <p:cNvSpPr>
            <a:spLocks/>
          </p:cNvSpPr>
          <p:nvPr/>
        </p:nvSpPr>
        <p:spPr bwMode="auto">
          <a:xfrm>
            <a:off x="127000" y="609600"/>
            <a:ext cx="560388" cy="422275"/>
          </a:xfrm>
          <a:prstGeom prst="rect">
            <a:avLst/>
          </a:prstGeom>
          <a:gradFill rotWithShape="0">
            <a:gsLst>
              <a:gs pos="0">
                <a:srgbClr val="8BB9D1"/>
              </a:gs>
              <a:gs pos="100000">
                <a:srgbClr val="006699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" pitchFamily="1" charset="0"/>
              <a:sym typeface="Times" pitchFamily="1" charset="0"/>
            </a:endParaRPr>
          </a:p>
        </p:txBody>
      </p:sp>
      <p:sp>
        <p:nvSpPr>
          <p:cNvPr id="20487" name="Rectangle 6"/>
          <p:cNvSpPr>
            <a:spLocks/>
          </p:cNvSpPr>
          <p:nvPr/>
        </p:nvSpPr>
        <p:spPr bwMode="auto">
          <a:xfrm>
            <a:off x="762000" y="152400"/>
            <a:ext cx="31750" cy="1052513"/>
          </a:xfrm>
          <a:prstGeom prst="rect">
            <a:avLst/>
          </a:prstGeom>
          <a:solidFill>
            <a:srgbClr val="99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" pitchFamily="1" charset="0"/>
              <a:sym typeface="Times" pitchFamily="1" charset="0"/>
            </a:endParaRPr>
          </a:p>
        </p:txBody>
      </p:sp>
      <p:sp>
        <p:nvSpPr>
          <p:cNvPr id="20488" name="Rectangle 7"/>
          <p:cNvSpPr>
            <a:spLocks/>
          </p:cNvSpPr>
          <p:nvPr/>
        </p:nvSpPr>
        <p:spPr bwMode="auto">
          <a:xfrm rot="10800000" flipH="1">
            <a:off x="460375" y="990600"/>
            <a:ext cx="8683625" cy="46038"/>
          </a:xfrm>
          <a:prstGeom prst="rect">
            <a:avLst/>
          </a:prstGeom>
          <a:gradFill rotWithShape="0">
            <a:gsLst>
              <a:gs pos="0">
                <a:srgbClr val="99330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" pitchFamily="1" charset="0"/>
              <a:sym typeface="Times" pitchFamily="1" charset="0"/>
            </a:endParaRPr>
          </a:p>
        </p:txBody>
      </p:sp>
      <p:sp>
        <p:nvSpPr>
          <p:cNvPr id="20489" name="Rectangle 8"/>
          <p:cNvSpPr>
            <a:spLocks/>
          </p:cNvSpPr>
          <p:nvPr/>
        </p:nvSpPr>
        <p:spPr bwMode="auto">
          <a:xfrm>
            <a:off x="7239000" y="6553200"/>
            <a:ext cx="19177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 anchor="b"/>
          <a:lstStyle>
            <a:lvl1pPr marL="39688"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17</a:t>
            </a:r>
          </a:p>
        </p:txBody>
      </p:sp>
      <p:sp>
        <p:nvSpPr>
          <p:cNvPr id="20490" name="Rectangle 9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eaLnBrk="1" hangingPunct="1"/>
            <a:r>
              <a:rPr lang="en-US" altLang="en-US" smtClean="0"/>
              <a:t>How to use interfaces</a:t>
            </a:r>
          </a:p>
        </p:txBody>
      </p:sp>
      <p:sp>
        <p:nvSpPr>
          <p:cNvPr id="2" name="Rectangle 10"/>
          <p:cNvSpPr>
            <a:spLocks noGrp="1" noChangeArrowheads="1"/>
          </p:cNvSpPr>
          <p:nvPr>
            <p:ph idx="1"/>
          </p:nvPr>
        </p:nvSpPr>
        <p:spPr>
          <a:xfrm>
            <a:off x="228600" y="1371600"/>
            <a:ext cx="8726488" cy="5486400"/>
          </a:xfrm>
        </p:spPr>
        <p:txBody>
          <a:bodyPr rIns="132080"/>
          <a:lstStyle/>
          <a:p>
            <a:pPr eaLnBrk="1" hangingPunct="1"/>
            <a:r>
              <a:rPr lang="en-US" altLang="en-US" sz="2000" smtClean="0"/>
              <a:t>You can write methods that work with more than one class</a:t>
            </a:r>
          </a:p>
          <a:p>
            <a:pPr eaLnBrk="1" hangingPunct="1"/>
            <a:r>
              <a:rPr lang="en-US" altLang="en-US" sz="2000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interface RuleSet { boolean isLegal(Move m, Board b);</a:t>
            </a:r>
            <a:r>
              <a:rPr lang="en-US" altLang="en-US" sz="2000" smtClean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  <a:t/>
            </a:r>
            <a:br>
              <a:rPr lang="en-US" altLang="en-US" sz="2000" smtClean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</a:br>
            <a:r>
              <a:rPr lang="en-US" altLang="en-US" sz="2000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                            void makeMove(Move m); }</a:t>
            </a:r>
            <a:endParaRPr lang="en-US" altLang="en-US" sz="2000" smtClean="0">
              <a:solidFill>
                <a:srgbClr val="3300FF"/>
              </a:solidFill>
              <a:latin typeface="Trebuchet MS" pitchFamily="34" charset="0"/>
              <a:ea typeface="ヒラギノ角ゴ ProN W3" charset="0"/>
              <a:cs typeface="ヒラギノ角ゴ ProN W3" charset="0"/>
              <a:sym typeface="Trebuchet MS" pitchFamily="34" charset="0"/>
            </a:endParaRPr>
          </a:p>
          <a:p>
            <a:pPr marL="782638" lvl="1" eaLnBrk="1" hangingPunct="1"/>
            <a:r>
              <a:rPr lang="en-US" altLang="en-US" sz="1800" smtClean="0"/>
              <a:t>Every class that implements </a:t>
            </a:r>
            <a:r>
              <a:rPr lang="en-US" altLang="en-US" sz="1800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RuleSet</a:t>
            </a:r>
            <a:r>
              <a:rPr lang="en-US" altLang="en-US" sz="1800" smtClean="0"/>
              <a:t> must have these methods</a:t>
            </a:r>
            <a:endParaRPr lang="en-US" altLang="en-US" smtClean="0"/>
          </a:p>
          <a:p>
            <a:pPr eaLnBrk="1" hangingPunct="1"/>
            <a:r>
              <a:rPr lang="en-US" altLang="en-US" sz="2000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class CheckersRules implements RuleSet {</a:t>
            </a:r>
            <a:r>
              <a:rPr lang="en-US" altLang="en-US" sz="2000" smtClean="0">
                <a:solidFill>
                  <a:srgbClr val="00990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// one implementation</a:t>
            </a:r>
            <a:r>
              <a:rPr lang="en-US" altLang="en-US" sz="2000" smtClean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  <a:t/>
            </a:r>
            <a:br>
              <a:rPr lang="en-US" altLang="en-US" sz="2000" smtClean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</a:br>
            <a:r>
              <a:rPr lang="en-US" altLang="en-US" sz="2000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   public boolean isLegal(Move m, Board b) { ... }</a:t>
            </a:r>
            <a:r>
              <a:rPr lang="en-US" altLang="en-US" sz="2000" smtClean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  <a:t/>
            </a:r>
            <a:br>
              <a:rPr lang="en-US" altLang="en-US" sz="2000" smtClean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</a:br>
            <a:r>
              <a:rPr lang="en-US" altLang="en-US" sz="2000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   public void makeMove(Move m) { ... }</a:t>
            </a:r>
            <a:r>
              <a:rPr lang="en-US" altLang="en-US" sz="2000" smtClean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  <a:t/>
            </a:r>
            <a:br>
              <a:rPr lang="en-US" altLang="en-US" sz="2000" smtClean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</a:br>
            <a:r>
              <a:rPr lang="en-US" altLang="en-US" sz="2000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}</a:t>
            </a:r>
            <a:endParaRPr lang="en-US" altLang="en-US" smtClean="0"/>
          </a:p>
          <a:p>
            <a:pPr eaLnBrk="1" hangingPunct="1"/>
            <a:r>
              <a:rPr lang="en-US" altLang="en-US" sz="2000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class ChessRules implements RuleSet { ... }</a:t>
            </a:r>
            <a:r>
              <a:rPr lang="en-US" altLang="en-US" sz="2000" smtClean="0">
                <a:solidFill>
                  <a:srgbClr val="00990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// another implementation</a:t>
            </a:r>
            <a:endParaRPr lang="en-US" altLang="en-US" smtClean="0"/>
          </a:p>
          <a:p>
            <a:pPr eaLnBrk="1" hangingPunct="1"/>
            <a:r>
              <a:rPr lang="en-US" altLang="en-US" sz="2000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class LinesOfActionRules implements RuleSet { ... }</a:t>
            </a:r>
            <a:r>
              <a:rPr lang="en-US" altLang="en-US" sz="2000" smtClean="0">
                <a:solidFill>
                  <a:srgbClr val="00990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// and another</a:t>
            </a:r>
            <a:endParaRPr lang="en-US" altLang="en-US" smtClean="0"/>
          </a:p>
          <a:p>
            <a:pPr eaLnBrk="1" hangingPunct="1"/>
            <a:r>
              <a:rPr lang="en-US" altLang="en-US" sz="2000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RuleSet rulesOfThisGame = new ChessRules();</a:t>
            </a:r>
            <a:endParaRPr lang="en-US" altLang="en-US" sz="2000" smtClean="0">
              <a:solidFill>
                <a:srgbClr val="3300FF"/>
              </a:solidFill>
              <a:latin typeface="Trebuchet MS" pitchFamily="34" charset="0"/>
              <a:ea typeface="ヒラギノ角ゴ ProN W3" charset="0"/>
              <a:cs typeface="ヒラギノ角ゴ ProN W3" charset="0"/>
              <a:sym typeface="Trebuchet MS" pitchFamily="34" charset="0"/>
            </a:endParaRPr>
          </a:p>
          <a:p>
            <a:pPr marL="782638" lvl="1" eaLnBrk="1" hangingPunct="1"/>
            <a:r>
              <a:rPr lang="en-US" altLang="en-US" sz="1800" smtClean="0"/>
              <a:t>This assignment is legal because a </a:t>
            </a:r>
            <a:r>
              <a:rPr lang="en-US" altLang="en-US" sz="1800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rulesOfThisGame </a:t>
            </a:r>
            <a:r>
              <a:rPr lang="en-US" altLang="en-US" sz="1800" smtClean="0"/>
              <a:t>object </a:t>
            </a:r>
            <a:r>
              <a:rPr lang="en-US" altLang="en-US" sz="1800" smtClean="0">
                <a:latin typeface="Times New Roman Italic" charset="0"/>
                <a:cs typeface="Times New Roman Italic" charset="0"/>
                <a:sym typeface="Times New Roman Italic" charset="0"/>
              </a:rPr>
              <a:t>is</a:t>
            </a:r>
            <a:r>
              <a:rPr lang="en-US" altLang="en-US" sz="1800" smtClean="0"/>
              <a:t> a </a:t>
            </a:r>
            <a:r>
              <a:rPr lang="en-US" altLang="en-US" sz="1800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RuleSet</a:t>
            </a:r>
            <a:r>
              <a:rPr lang="en-US" altLang="en-US" sz="1800" smtClean="0"/>
              <a:t> object</a:t>
            </a:r>
            <a:endParaRPr lang="en-US" altLang="en-US" smtClean="0"/>
          </a:p>
          <a:p>
            <a:pPr eaLnBrk="1" hangingPunct="1"/>
            <a:r>
              <a:rPr lang="en-US" altLang="en-US" sz="2000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if (rulesOfThisGame.isLegal(m, b)) { makeMove(m); }</a:t>
            </a:r>
            <a:endParaRPr lang="en-US" altLang="en-US" sz="2000" smtClean="0">
              <a:solidFill>
                <a:srgbClr val="3300FF"/>
              </a:solidFill>
              <a:latin typeface="Trebuchet MS" pitchFamily="34" charset="0"/>
              <a:ea typeface="ヒラギノ角ゴ ProN W3" charset="0"/>
              <a:cs typeface="ヒラギノ角ゴ ProN W3" charset="0"/>
              <a:sym typeface="Trebuchet MS" pitchFamily="34" charset="0"/>
            </a:endParaRPr>
          </a:p>
          <a:p>
            <a:pPr marL="782638" lvl="1" eaLnBrk="1" hangingPunct="1"/>
            <a:r>
              <a:rPr lang="en-US" altLang="en-US" sz="1800" smtClean="0"/>
              <a:t>This statement is legal because, </a:t>
            </a:r>
            <a:r>
              <a:rPr lang="en-US" altLang="en-US" sz="1800" smtClean="0">
                <a:latin typeface="Times New Roman Italic" charset="0"/>
                <a:cs typeface="Times New Roman Italic" charset="0"/>
                <a:sym typeface="Times New Roman Italic" charset="0"/>
              </a:rPr>
              <a:t>whatever</a:t>
            </a:r>
            <a:r>
              <a:rPr lang="en-US" altLang="en-US" sz="1800" smtClean="0"/>
              <a:t> kind of </a:t>
            </a:r>
            <a:r>
              <a:rPr lang="en-US" altLang="en-US" sz="1800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RuleSet</a:t>
            </a:r>
            <a:r>
              <a:rPr lang="en-US" altLang="en-US" sz="1800" smtClean="0"/>
              <a:t> object </a:t>
            </a:r>
            <a:r>
              <a:rPr lang="en-US" altLang="en-US" sz="1800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rulesOfThisGame </a:t>
            </a:r>
            <a:r>
              <a:rPr lang="en-US" altLang="en-US" sz="1800" smtClean="0"/>
              <a:t>is, it </a:t>
            </a:r>
            <a:r>
              <a:rPr lang="en-US" altLang="en-US" sz="1800" smtClean="0">
                <a:latin typeface="Times New Roman Italic" charset="0"/>
                <a:cs typeface="Times New Roman Italic" charset="0"/>
                <a:sym typeface="Times New Roman Italic" charset="0"/>
              </a:rPr>
              <a:t>must</a:t>
            </a:r>
            <a:r>
              <a:rPr lang="en-US" altLang="en-US" sz="1800" smtClean="0"/>
              <a:t> have </a:t>
            </a:r>
            <a:r>
              <a:rPr lang="en-US" altLang="en-US" sz="1800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isLegal</a:t>
            </a:r>
            <a:r>
              <a:rPr lang="en-US" altLang="en-US" sz="1800" smtClean="0"/>
              <a:t> and </a:t>
            </a:r>
            <a:r>
              <a:rPr lang="en-US" altLang="en-US" sz="1800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makeMove</a:t>
            </a:r>
            <a:r>
              <a:rPr lang="en-US" altLang="en-US" sz="1800" smtClean="0"/>
              <a:t> methods</a:t>
            </a:r>
          </a:p>
        </p:txBody>
      </p:sp>
    </p:spTree>
    <p:extLst>
      <p:ext uri="{BB962C8B-B14F-4D97-AF65-F5344CB8AC3E}">
        <p14:creationId xmlns:p14="http://schemas.microsoft.com/office/powerpoint/2010/main" val="10208126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5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/>
          </p:cNvSpPr>
          <p:nvPr/>
        </p:nvSpPr>
        <p:spPr bwMode="auto">
          <a:xfrm>
            <a:off x="533400" y="260350"/>
            <a:ext cx="322263" cy="47466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" pitchFamily="1" charset="0"/>
              <a:sym typeface="Times" pitchFamily="1" charset="0"/>
            </a:endParaRPr>
          </a:p>
        </p:txBody>
      </p:sp>
      <p:sp>
        <p:nvSpPr>
          <p:cNvPr id="21507" name="Rectangle 2"/>
          <p:cNvSpPr>
            <a:spLocks/>
          </p:cNvSpPr>
          <p:nvPr/>
        </p:nvSpPr>
        <p:spPr bwMode="auto">
          <a:xfrm>
            <a:off x="800100" y="260350"/>
            <a:ext cx="328613" cy="474663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FFD1D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" pitchFamily="1" charset="0"/>
              <a:sym typeface="Times" pitchFamily="1" charset="0"/>
            </a:endParaRPr>
          </a:p>
        </p:txBody>
      </p:sp>
      <p:sp>
        <p:nvSpPr>
          <p:cNvPr id="21508" name="Rectangle 3"/>
          <p:cNvSpPr>
            <a:spLocks/>
          </p:cNvSpPr>
          <p:nvPr/>
        </p:nvSpPr>
        <p:spPr bwMode="auto">
          <a:xfrm>
            <a:off x="541338" y="682625"/>
            <a:ext cx="422275" cy="47466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" pitchFamily="1" charset="0"/>
              <a:sym typeface="Times" pitchFamily="1" charset="0"/>
            </a:endParaRPr>
          </a:p>
        </p:txBody>
      </p:sp>
      <p:sp>
        <p:nvSpPr>
          <p:cNvPr id="21509" name="Rectangle 4"/>
          <p:cNvSpPr>
            <a:spLocks/>
          </p:cNvSpPr>
          <p:nvPr/>
        </p:nvSpPr>
        <p:spPr bwMode="auto">
          <a:xfrm>
            <a:off x="914400" y="685800"/>
            <a:ext cx="368300" cy="474663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FFFFF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" pitchFamily="1" charset="0"/>
              <a:sym typeface="Times" pitchFamily="1" charset="0"/>
            </a:endParaRPr>
          </a:p>
        </p:txBody>
      </p:sp>
      <p:sp>
        <p:nvSpPr>
          <p:cNvPr id="21510" name="Rectangle 5"/>
          <p:cNvSpPr>
            <a:spLocks/>
          </p:cNvSpPr>
          <p:nvPr/>
        </p:nvSpPr>
        <p:spPr bwMode="auto">
          <a:xfrm>
            <a:off x="127000" y="609600"/>
            <a:ext cx="560388" cy="422275"/>
          </a:xfrm>
          <a:prstGeom prst="rect">
            <a:avLst/>
          </a:prstGeom>
          <a:gradFill rotWithShape="0">
            <a:gsLst>
              <a:gs pos="0">
                <a:srgbClr val="8BB9D1"/>
              </a:gs>
              <a:gs pos="100000">
                <a:srgbClr val="006699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" pitchFamily="1" charset="0"/>
              <a:sym typeface="Times" pitchFamily="1" charset="0"/>
            </a:endParaRPr>
          </a:p>
        </p:txBody>
      </p:sp>
      <p:sp>
        <p:nvSpPr>
          <p:cNvPr id="21511" name="Rectangle 6"/>
          <p:cNvSpPr>
            <a:spLocks/>
          </p:cNvSpPr>
          <p:nvPr/>
        </p:nvSpPr>
        <p:spPr bwMode="auto">
          <a:xfrm>
            <a:off x="762000" y="152400"/>
            <a:ext cx="31750" cy="1052513"/>
          </a:xfrm>
          <a:prstGeom prst="rect">
            <a:avLst/>
          </a:prstGeom>
          <a:solidFill>
            <a:srgbClr val="99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" pitchFamily="1" charset="0"/>
              <a:sym typeface="Times" pitchFamily="1" charset="0"/>
            </a:endParaRPr>
          </a:p>
        </p:txBody>
      </p:sp>
      <p:sp>
        <p:nvSpPr>
          <p:cNvPr id="21512" name="Rectangle 7"/>
          <p:cNvSpPr>
            <a:spLocks/>
          </p:cNvSpPr>
          <p:nvPr/>
        </p:nvSpPr>
        <p:spPr bwMode="auto">
          <a:xfrm rot="10800000" flipH="1">
            <a:off x="460375" y="990600"/>
            <a:ext cx="8683625" cy="46038"/>
          </a:xfrm>
          <a:prstGeom prst="rect">
            <a:avLst/>
          </a:prstGeom>
          <a:gradFill rotWithShape="0">
            <a:gsLst>
              <a:gs pos="0">
                <a:srgbClr val="99330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" pitchFamily="1" charset="0"/>
              <a:sym typeface="Times" pitchFamily="1" charset="0"/>
            </a:endParaRPr>
          </a:p>
        </p:txBody>
      </p:sp>
      <p:sp>
        <p:nvSpPr>
          <p:cNvPr id="21513" name="Rectangle 8"/>
          <p:cNvSpPr>
            <a:spLocks/>
          </p:cNvSpPr>
          <p:nvPr/>
        </p:nvSpPr>
        <p:spPr bwMode="auto">
          <a:xfrm>
            <a:off x="7239000" y="6553200"/>
            <a:ext cx="19177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 anchor="b"/>
          <a:lstStyle>
            <a:lvl1pPr marL="39688"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18</a:t>
            </a:r>
          </a:p>
        </p:txBody>
      </p:sp>
      <p:sp>
        <p:nvSpPr>
          <p:cNvPr id="21514" name="Rectangle 9"/>
          <p:cNvSpPr>
            <a:spLocks noGrp="1" noChangeArrowheads="1"/>
          </p:cNvSpPr>
          <p:nvPr>
            <p:ph type="title"/>
          </p:nvPr>
        </p:nvSpPr>
        <p:spPr>
          <a:xfrm>
            <a:off x="1295400" y="0"/>
            <a:ext cx="7239000" cy="1066800"/>
          </a:xfrm>
        </p:spPr>
        <p:txBody>
          <a:bodyPr rIns="132080"/>
          <a:lstStyle/>
          <a:p>
            <a:pPr eaLnBrk="1" hangingPunct="1"/>
            <a:r>
              <a:rPr lang="en-US" altLang="en-US" smtClean="0">
                <a:solidFill>
                  <a:schemeClr val="tx1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instanceof</a:t>
            </a:r>
            <a:endParaRPr lang="en-US" altLang="en-US" smtClean="0">
              <a:solidFill>
                <a:schemeClr val="tx1"/>
              </a:solidFill>
              <a:latin typeface="Trebuchet MS" pitchFamily="34" charset="0"/>
              <a:ea typeface="ヒラギノ角ゴ ProN W3" charset="0"/>
              <a:cs typeface="ヒラギノ角ゴ ProN W3" charset="0"/>
              <a:sym typeface="Trebuchet MS" pitchFamily="34" charset="0"/>
            </a:endParaRPr>
          </a:p>
        </p:txBody>
      </p:sp>
      <p:sp>
        <p:nvSpPr>
          <p:cNvPr id="2" name="Rectangle 10"/>
          <p:cNvSpPr>
            <a:spLocks noGrp="1" noChangeArrowheads="1"/>
          </p:cNvSpPr>
          <p:nvPr>
            <p:ph idx="1"/>
          </p:nvPr>
        </p:nvSpPr>
        <p:spPr>
          <a:xfrm>
            <a:off x="381000" y="1295400"/>
            <a:ext cx="8305800" cy="5410200"/>
          </a:xfrm>
        </p:spPr>
        <p:txBody>
          <a:bodyPr rIns="132080"/>
          <a:lstStyle/>
          <a:p>
            <a:pPr eaLnBrk="1" hangingPunct="1"/>
            <a:r>
              <a:rPr lang="en-US" altLang="en-US" sz="2400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instanceof</a:t>
            </a:r>
            <a:r>
              <a:rPr lang="en-US" altLang="en-US" sz="2400" smtClean="0"/>
              <a:t> is a keyword that tells you whether a variable </a:t>
            </a:r>
            <a:r>
              <a:rPr lang="en-US" altLang="en-US" sz="2400" smtClean="0">
                <a:latin typeface="MS PGothic" pitchFamily="34" charset="-128"/>
                <a:ea typeface="MS PGothic" pitchFamily="34" charset="-128"/>
                <a:sym typeface="MS PGothic" pitchFamily="34" charset="-128"/>
              </a:rPr>
              <a:t/>
            </a:r>
            <a:br>
              <a:rPr lang="en-US" altLang="en-US" sz="2400" smtClean="0">
                <a:latin typeface="MS PGothic" pitchFamily="34" charset="-128"/>
                <a:ea typeface="MS PGothic" pitchFamily="34" charset="-128"/>
                <a:sym typeface="MS PGothic" pitchFamily="34" charset="-128"/>
              </a:rPr>
            </a:br>
            <a:r>
              <a:rPr lang="en-US" altLang="en-US" sz="2400" smtClean="0"/>
              <a:t>“is a” member of a class or interface</a:t>
            </a:r>
            <a:endParaRPr lang="en-US" altLang="en-US" smtClean="0"/>
          </a:p>
          <a:p>
            <a:pPr eaLnBrk="1" hangingPunct="1"/>
            <a:r>
              <a:rPr lang="en-US" altLang="en-US" sz="2400" smtClean="0"/>
              <a:t>For example, if</a:t>
            </a:r>
          </a:p>
          <a:p>
            <a:pPr marL="782638" lvl="1" eaLnBrk="1" hangingPunct="1">
              <a:buFont typeface="Wingdings" pitchFamily="2" charset="2"/>
              <a:buNone/>
            </a:pPr>
            <a:r>
              <a:rPr lang="en-US" altLang="en-US" sz="2000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class Dog extends Animal implements Pet {...}</a:t>
            </a:r>
            <a:endParaRPr lang="en-US" altLang="en-US" sz="2000" smtClean="0">
              <a:solidFill>
                <a:srgbClr val="3300FF"/>
              </a:solidFill>
              <a:latin typeface="Trebuchet MS" pitchFamily="34" charset="0"/>
              <a:ea typeface="ヒラギノ角ゴ ProN W3" charset="0"/>
              <a:cs typeface="ヒラギノ角ゴ ProN W3" charset="0"/>
              <a:sym typeface="Trebuchet MS" pitchFamily="34" charset="0"/>
            </a:endParaRPr>
          </a:p>
          <a:p>
            <a:pPr marL="782638" lvl="1" eaLnBrk="1" hangingPunct="1">
              <a:buFont typeface="Wingdings" pitchFamily="2" charset="2"/>
              <a:buNone/>
            </a:pPr>
            <a:r>
              <a:rPr lang="en-US" altLang="en-US" sz="2000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Animal fido = new Dog();</a:t>
            </a:r>
            <a:r>
              <a:rPr lang="en-US" altLang="en-US" sz="2000" smtClean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  <a:t/>
            </a:r>
            <a:br>
              <a:rPr lang="en-US" altLang="en-US" sz="2000" smtClean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</a:br>
            <a:endParaRPr lang="en-US" altLang="en-US" sz="2000" smtClean="0">
              <a:solidFill>
                <a:srgbClr val="3300FF"/>
              </a:solidFill>
              <a:latin typeface="MS PGothic" pitchFamily="34" charset="-128"/>
              <a:ea typeface="MS PGothic" pitchFamily="34" charset="-128"/>
              <a:sym typeface="MS PGothic" pitchFamily="34" charset="-128"/>
            </a:endParaRPr>
          </a:p>
          <a:p>
            <a:pPr eaLnBrk="1" hangingPunct="1">
              <a:buClr>
                <a:srgbClr val="000000"/>
              </a:buClr>
              <a:buFont typeface="Times New Roman" pitchFamily="18" charset="0"/>
              <a:buChar char=" "/>
            </a:pPr>
            <a:r>
              <a:rPr lang="en-US" altLang="en-US" sz="2400" smtClean="0"/>
              <a:t>then the following are all true:</a:t>
            </a:r>
          </a:p>
          <a:p>
            <a:pPr marL="782638" lvl="1" eaLnBrk="1" hangingPunct="1">
              <a:buClr>
                <a:srgbClr val="FFFF99"/>
              </a:buClr>
              <a:buFont typeface="Trebuchet MS" pitchFamily="34" charset="0"/>
              <a:buChar char=" "/>
            </a:pPr>
            <a:r>
              <a:rPr lang="en-US" altLang="en-US" sz="2000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fido instanceof Dog</a:t>
            </a:r>
            <a:endParaRPr lang="en-US" altLang="en-US" sz="2000" smtClean="0">
              <a:solidFill>
                <a:srgbClr val="3300FF"/>
              </a:solidFill>
              <a:latin typeface="Trebuchet MS" pitchFamily="34" charset="0"/>
              <a:ea typeface="ヒラギノ角ゴ ProN W3" charset="0"/>
              <a:cs typeface="ヒラギノ角ゴ ProN W3" charset="0"/>
              <a:sym typeface="Trebuchet MS" pitchFamily="34" charset="0"/>
            </a:endParaRPr>
          </a:p>
          <a:p>
            <a:pPr marL="782638" lvl="1" eaLnBrk="1" hangingPunct="1">
              <a:buClr>
                <a:srgbClr val="FFFF99"/>
              </a:buClr>
              <a:buFont typeface="Trebuchet MS" pitchFamily="34" charset="0"/>
              <a:buChar char=" "/>
            </a:pPr>
            <a:r>
              <a:rPr lang="en-US" altLang="en-US" sz="2000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fido instanceof Animal</a:t>
            </a:r>
            <a:endParaRPr lang="en-US" altLang="en-US" sz="2000" smtClean="0">
              <a:solidFill>
                <a:srgbClr val="3300FF"/>
              </a:solidFill>
              <a:latin typeface="Trebuchet MS" pitchFamily="34" charset="0"/>
              <a:ea typeface="ヒラギノ角ゴ ProN W3" charset="0"/>
              <a:cs typeface="ヒラギノ角ゴ ProN W3" charset="0"/>
              <a:sym typeface="Trebuchet MS" pitchFamily="34" charset="0"/>
            </a:endParaRPr>
          </a:p>
          <a:p>
            <a:pPr marL="782638" lvl="1" eaLnBrk="1" hangingPunct="1">
              <a:buClr>
                <a:srgbClr val="FFFF99"/>
              </a:buClr>
              <a:buFont typeface="Trebuchet MS" pitchFamily="34" charset="0"/>
              <a:buChar char=" "/>
            </a:pPr>
            <a:r>
              <a:rPr lang="en-US" altLang="en-US" sz="2000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fido instanceof Pet</a:t>
            </a:r>
            <a:endParaRPr lang="en-US" altLang="en-US" sz="2000" smtClean="0">
              <a:solidFill>
                <a:srgbClr val="3300FF"/>
              </a:solidFill>
              <a:latin typeface="Trebuchet MS" pitchFamily="34" charset="0"/>
              <a:ea typeface="ヒラギノ角ゴ ProN W3" charset="0"/>
              <a:cs typeface="ヒラギノ角ゴ ProN W3" charset="0"/>
              <a:sym typeface="Trebuchet MS" pitchFamily="34" charset="0"/>
            </a:endParaRPr>
          </a:p>
          <a:p>
            <a:pPr eaLnBrk="1" hangingPunct="1"/>
            <a:r>
              <a:rPr lang="en-US" altLang="en-US" sz="2400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instanceof</a:t>
            </a:r>
            <a:r>
              <a:rPr lang="en-US" altLang="en-US" sz="2400" smtClean="0"/>
              <a:t> is seldom used</a:t>
            </a:r>
            <a:endParaRPr lang="en-US" altLang="en-US" smtClean="0"/>
          </a:p>
          <a:p>
            <a:pPr marL="782638" lvl="1" eaLnBrk="1" hangingPunct="1"/>
            <a:r>
              <a:rPr lang="en-US" altLang="en-US" sz="2000" smtClean="0"/>
              <a:t>When you find yourself wanting to use </a:t>
            </a:r>
            <a:r>
              <a:rPr lang="en-US" altLang="en-US" sz="2000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instanceof</a:t>
            </a:r>
            <a:r>
              <a:rPr lang="en-US" altLang="en-US" sz="2000" smtClean="0"/>
              <a:t>, think about whether the method you are writing should be moved to the individual subclasses</a:t>
            </a:r>
          </a:p>
        </p:txBody>
      </p:sp>
    </p:spTree>
    <p:extLst>
      <p:ext uri="{BB962C8B-B14F-4D97-AF65-F5344CB8AC3E}">
        <p14:creationId xmlns:p14="http://schemas.microsoft.com/office/powerpoint/2010/main" val="42665282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5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/>
          </p:cNvSpPr>
          <p:nvPr/>
        </p:nvSpPr>
        <p:spPr bwMode="auto">
          <a:xfrm>
            <a:off x="533400" y="260350"/>
            <a:ext cx="322263" cy="47466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" pitchFamily="1" charset="0"/>
              <a:sym typeface="Times" pitchFamily="1" charset="0"/>
            </a:endParaRPr>
          </a:p>
        </p:txBody>
      </p:sp>
      <p:sp>
        <p:nvSpPr>
          <p:cNvPr id="22531" name="Rectangle 2"/>
          <p:cNvSpPr>
            <a:spLocks/>
          </p:cNvSpPr>
          <p:nvPr/>
        </p:nvSpPr>
        <p:spPr bwMode="auto">
          <a:xfrm>
            <a:off x="800100" y="260350"/>
            <a:ext cx="328613" cy="474663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FFD1D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" pitchFamily="1" charset="0"/>
              <a:sym typeface="Times" pitchFamily="1" charset="0"/>
            </a:endParaRPr>
          </a:p>
        </p:txBody>
      </p:sp>
      <p:sp>
        <p:nvSpPr>
          <p:cNvPr id="22532" name="Rectangle 3"/>
          <p:cNvSpPr>
            <a:spLocks/>
          </p:cNvSpPr>
          <p:nvPr/>
        </p:nvSpPr>
        <p:spPr bwMode="auto">
          <a:xfrm>
            <a:off x="541338" y="682625"/>
            <a:ext cx="422275" cy="47466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" pitchFamily="1" charset="0"/>
              <a:sym typeface="Times" pitchFamily="1" charset="0"/>
            </a:endParaRPr>
          </a:p>
        </p:txBody>
      </p:sp>
      <p:sp>
        <p:nvSpPr>
          <p:cNvPr id="22533" name="Rectangle 4"/>
          <p:cNvSpPr>
            <a:spLocks/>
          </p:cNvSpPr>
          <p:nvPr/>
        </p:nvSpPr>
        <p:spPr bwMode="auto">
          <a:xfrm>
            <a:off x="914400" y="685800"/>
            <a:ext cx="368300" cy="474663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FFFFF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" pitchFamily="1" charset="0"/>
              <a:sym typeface="Times" pitchFamily="1" charset="0"/>
            </a:endParaRPr>
          </a:p>
        </p:txBody>
      </p:sp>
      <p:sp>
        <p:nvSpPr>
          <p:cNvPr id="22534" name="Rectangle 5"/>
          <p:cNvSpPr>
            <a:spLocks/>
          </p:cNvSpPr>
          <p:nvPr/>
        </p:nvSpPr>
        <p:spPr bwMode="auto">
          <a:xfrm>
            <a:off x="127000" y="609600"/>
            <a:ext cx="560388" cy="422275"/>
          </a:xfrm>
          <a:prstGeom prst="rect">
            <a:avLst/>
          </a:prstGeom>
          <a:gradFill rotWithShape="0">
            <a:gsLst>
              <a:gs pos="0">
                <a:srgbClr val="8BB9D1"/>
              </a:gs>
              <a:gs pos="100000">
                <a:srgbClr val="006699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" pitchFamily="1" charset="0"/>
              <a:sym typeface="Times" pitchFamily="1" charset="0"/>
            </a:endParaRPr>
          </a:p>
        </p:txBody>
      </p:sp>
      <p:sp>
        <p:nvSpPr>
          <p:cNvPr id="22535" name="Rectangle 6"/>
          <p:cNvSpPr>
            <a:spLocks/>
          </p:cNvSpPr>
          <p:nvPr/>
        </p:nvSpPr>
        <p:spPr bwMode="auto">
          <a:xfrm>
            <a:off x="762000" y="152400"/>
            <a:ext cx="31750" cy="1052513"/>
          </a:xfrm>
          <a:prstGeom prst="rect">
            <a:avLst/>
          </a:prstGeom>
          <a:solidFill>
            <a:srgbClr val="99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" pitchFamily="1" charset="0"/>
              <a:sym typeface="Times" pitchFamily="1" charset="0"/>
            </a:endParaRPr>
          </a:p>
        </p:txBody>
      </p:sp>
      <p:sp>
        <p:nvSpPr>
          <p:cNvPr id="22536" name="Rectangle 7"/>
          <p:cNvSpPr>
            <a:spLocks/>
          </p:cNvSpPr>
          <p:nvPr/>
        </p:nvSpPr>
        <p:spPr bwMode="auto">
          <a:xfrm rot="10800000" flipH="1">
            <a:off x="460375" y="990600"/>
            <a:ext cx="8683625" cy="46038"/>
          </a:xfrm>
          <a:prstGeom prst="rect">
            <a:avLst/>
          </a:prstGeom>
          <a:gradFill rotWithShape="0">
            <a:gsLst>
              <a:gs pos="0">
                <a:srgbClr val="99330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" pitchFamily="1" charset="0"/>
              <a:sym typeface="Times" pitchFamily="1" charset="0"/>
            </a:endParaRPr>
          </a:p>
        </p:txBody>
      </p:sp>
      <p:sp>
        <p:nvSpPr>
          <p:cNvPr id="22537" name="Rectangle 8"/>
          <p:cNvSpPr>
            <a:spLocks/>
          </p:cNvSpPr>
          <p:nvPr/>
        </p:nvSpPr>
        <p:spPr bwMode="auto">
          <a:xfrm>
            <a:off x="7239000" y="6553200"/>
            <a:ext cx="19177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 anchor="b"/>
          <a:lstStyle>
            <a:lvl1pPr marL="39688" eaLnBrk="0" hangingPunct="0">
              <a:spcBef>
                <a:spcPts val="600"/>
              </a:spcBef>
              <a:buClr>
                <a:srgbClr val="006699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CB00CB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6699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3300FF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9900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  <a:sym typeface="Times New Roman" pitchFamily="18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19</a:t>
            </a:r>
          </a:p>
        </p:txBody>
      </p:sp>
      <p:sp>
        <p:nvSpPr>
          <p:cNvPr id="22538" name="Rectangle 9"/>
          <p:cNvSpPr>
            <a:spLocks noGrp="1" noChangeArrowheads="1"/>
          </p:cNvSpPr>
          <p:nvPr>
            <p:ph type="title"/>
          </p:nvPr>
        </p:nvSpPr>
        <p:spPr>
          <a:xfrm>
            <a:off x="1371600" y="0"/>
            <a:ext cx="7162800" cy="1066800"/>
          </a:xfrm>
        </p:spPr>
        <p:txBody>
          <a:bodyPr rIns="132080"/>
          <a:lstStyle/>
          <a:p>
            <a:pPr eaLnBrk="1" hangingPunct="1"/>
            <a:r>
              <a:rPr lang="en-US" altLang="en-US" smtClean="0"/>
              <a:t>Interfaces, again</a:t>
            </a:r>
          </a:p>
        </p:txBody>
      </p:sp>
      <p:sp>
        <p:nvSpPr>
          <p:cNvPr id="2" name="Rectangle 10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8001000" cy="5181600"/>
          </a:xfrm>
        </p:spPr>
        <p:txBody>
          <a:bodyPr rIns="132080"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When you implement an interface, you promise to define </a:t>
            </a:r>
            <a:r>
              <a:rPr lang="en-US" altLang="en-US" smtClean="0">
                <a:latin typeface="Times New Roman Italic" charset="0"/>
                <a:cs typeface="Times New Roman Italic" charset="0"/>
                <a:sym typeface="Times New Roman Italic" charset="0"/>
              </a:rPr>
              <a:t>all</a:t>
            </a:r>
            <a:r>
              <a:rPr lang="en-US" altLang="en-US" smtClean="0"/>
              <a:t> the functions it declares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There can be a </a:t>
            </a:r>
            <a:r>
              <a:rPr lang="en-US" altLang="en-US" smtClean="0">
                <a:latin typeface="Times New Roman Italic" charset="0"/>
                <a:cs typeface="Times New Roman Italic" charset="0"/>
                <a:sym typeface="Times New Roman Italic" charset="0"/>
              </a:rPr>
              <a:t>lot</a:t>
            </a:r>
            <a:r>
              <a:rPr lang="en-US" altLang="en-US" smtClean="0"/>
              <a:t> of methods</a:t>
            </a:r>
          </a:p>
          <a:p>
            <a:pPr marL="782638" lvl="1" eaLnBrk="1" hangingPunct="1">
              <a:lnSpc>
                <a:spcPct val="90000"/>
              </a:lnSpc>
              <a:spcBef>
                <a:spcPts val="1400"/>
              </a:spcBef>
              <a:buClr>
                <a:srgbClr val="FFFF99"/>
              </a:buClr>
              <a:buFont typeface="Trebuchet MS" pitchFamily="34" charset="0"/>
              <a:buChar char=" "/>
            </a:pPr>
            <a:r>
              <a:rPr lang="en-US" altLang="en-US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interface KeyListener {</a:t>
            </a:r>
            <a:r>
              <a:rPr lang="en-US" altLang="en-US" smtClean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  <a:t/>
            </a:r>
            <a:br>
              <a:rPr lang="en-US" altLang="en-US" smtClean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</a:br>
            <a:r>
              <a:rPr lang="en-US" altLang="en-US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    public void keyPressed(KeyEvent e);</a:t>
            </a:r>
            <a:r>
              <a:rPr lang="en-US" altLang="en-US" smtClean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  <a:t/>
            </a:r>
            <a:br>
              <a:rPr lang="en-US" altLang="en-US" smtClean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</a:br>
            <a:r>
              <a:rPr lang="en-US" altLang="en-US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    public void keyReleased(KeyEvent e);</a:t>
            </a:r>
            <a:r>
              <a:rPr lang="en-US" altLang="en-US" smtClean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  <a:t/>
            </a:r>
            <a:br>
              <a:rPr lang="en-US" altLang="en-US" smtClean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</a:br>
            <a:r>
              <a:rPr lang="en-US" altLang="en-US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    public void keyTyped(KeyEvent e);</a:t>
            </a:r>
            <a:r>
              <a:rPr lang="en-US" altLang="en-US" smtClean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  <a:t/>
            </a:r>
            <a:br>
              <a:rPr lang="en-US" altLang="en-US" smtClean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</a:br>
            <a:r>
              <a:rPr lang="en-US" altLang="en-US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}</a:t>
            </a:r>
            <a:endParaRPr lang="en-US" altLang="en-US" smtClean="0">
              <a:solidFill>
                <a:srgbClr val="3300FF"/>
              </a:solidFill>
              <a:latin typeface="Trebuchet MS" pitchFamily="34" charset="0"/>
              <a:ea typeface="ヒラギノ角ゴ ProN W3" charset="0"/>
              <a:cs typeface="ヒラギノ角ゴ ProN W3" charset="0"/>
              <a:sym typeface="Trebuchet MS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1600"/>
              </a:spcBef>
            </a:pPr>
            <a:r>
              <a:rPr lang="en-US" altLang="en-US" smtClean="0"/>
              <a:t>What if you only care about a couple of these methods?</a:t>
            </a:r>
          </a:p>
        </p:txBody>
      </p:sp>
    </p:spTree>
    <p:extLst>
      <p:ext uri="{BB962C8B-B14F-4D97-AF65-F5344CB8AC3E}">
        <p14:creationId xmlns:p14="http://schemas.microsoft.com/office/powerpoint/2010/main" val="460345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5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static mean???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Simplest way of understanding static = I do not need to create an object to call this method</a:t>
            </a:r>
          </a:p>
          <a:p>
            <a:endParaRPr lang="en-US" dirty="0"/>
          </a:p>
          <a:p>
            <a:r>
              <a:rPr lang="en-US" dirty="0" smtClean="0"/>
              <a:t>Remember </a:t>
            </a:r>
            <a:r>
              <a:rPr lang="en-US" dirty="0" err="1" smtClean="0"/>
              <a:t>Math.sqrt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Did you create an instance of Math?</a:t>
            </a:r>
          </a:p>
          <a:p>
            <a:endParaRPr lang="en-US" dirty="0"/>
          </a:p>
          <a:p>
            <a:r>
              <a:rPr lang="en-US" dirty="0" smtClean="0"/>
              <a:t>A lot of times general helper functions will be found as static functions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9822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static in your assignment?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Constructors should never have crazy error checking</a:t>
            </a:r>
          </a:p>
          <a:p>
            <a:r>
              <a:rPr lang="en-US" dirty="0" smtClean="0"/>
              <a:t>But error checking is important</a:t>
            </a:r>
          </a:p>
          <a:p>
            <a:r>
              <a:rPr lang="en-US" dirty="0" smtClean="0"/>
              <a:t>With a static method we can do the error checking upfront before trying to do any construction.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How to call a static method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Squarelotron.makeSquarelotron</a:t>
            </a:r>
            <a:r>
              <a:rPr lang="en-US" dirty="0" smtClean="0"/>
              <a:t>(new </a:t>
            </a:r>
            <a:r>
              <a:rPr lang="en-US" dirty="0" err="1" smtClean="0"/>
              <a:t>int</a:t>
            </a:r>
            <a:r>
              <a:rPr lang="en-US" dirty="0" smtClean="0"/>
              <a:t>[]{1,2,3,5,6})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50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static void main?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program has to run something</a:t>
            </a:r>
          </a:p>
          <a:p>
            <a:r>
              <a:rPr lang="en-US" dirty="0" smtClean="0"/>
              <a:t>How does it run any method in a class without creating an instance?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Answer = static!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You already know what void means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We will talk about public, private and protected today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10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should you use a static method?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When there is no need for the method to belong to an instance of the object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Example?</a:t>
            </a:r>
          </a:p>
          <a:p>
            <a:pPr marL="0" indent="0">
              <a:buNone/>
            </a:pPr>
            <a:r>
              <a:rPr lang="en-US" dirty="0" smtClean="0"/>
              <a:t>In an class like Rational you might want a method called </a:t>
            </a:r>
            <a:r>
              <a:rPr lang="en-US" dirty="0" err="1" smtClean="0"/>
              <a:t>gcd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Remember </a:t>
            </a:r>
            <a:r>
              <a:rPr lang="en-US" dirty="0" err="1" smtClean="0"/>
              <a:t>gcd</a:t>
            </a:r>
            <a:r>
              <a:rPr lang="en-US" dirty="0" smtClean="0"/>
              <a:t>(a, b) – greatest common divisor?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Do you need an instance of a Rational number in order to compute the </a:t>
            </a:r>
            <a:r>
              <a:rPr lang="en-US" dirty="0" err="1" smtClean="0"/>
              <a:t>gcd</a:t>
            </a:r>
            <a:r>
              <a:rPr lang="en-US" dirty="0" smtClean="0"/>
              <a:t> of 2 numbers? No!</a:t>
            </a:r>
          </a:p>
          <a:p>
            <a:pPr marL="0" indent="0">
              <a:buNone/>
            </a:pPr>
            <a:r>
              <a:rPr lang="en-US" dirty="0" smtClean="0"/>
              <a:t>So make it static.</a:t>
            </a:r>
          </a:p>
        </p:txBody>
      </p:sp>
    </p:spTree>
    <p:extLst>
      <p:ext uri="{BB962C8B-B14F-4D97-AF65-F5344CB8AC3E}">
        <p14:creationId xmlns:p14="http://schemas.microsoft.com/office/powerpoint/2010/main" val="181397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 of static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 Car</a:t>
            </a:r>
          </a:p>
          <a:p>
            <a:r>
              <a:rPr lang="en-US" dirty="0" smtClean="0"/>
              <a:t>A method like </a:t>
            </a:r>
            <a:r>
              <a:rPr lang="en-US" dirty="0" err="1" smtClean="0"/>
              <a:t>convertMpgToKpl</a:t>
            </a:r>
            <a:r>
              <a:rPr lang="en-US" dirty="0" smtClean="0"/>
              <a:t> – changing the </a:t>
            </a:r>
            <a:r>
              <a:rPr lang="en-US" dirty="0" err="1" smtClean="0"/>
              <a:t>american</a:t>
            </a:r>
            <a:r>
              <a:rPr lang="en-US" dirty="0" smtClean="0"/>
              <a:t> miles per gallon to </a:t>
            </a:r>
            <a:r>
              <a:rPr lang="en-US" dirty="0" err="1" smtClean="0"/>
              <a:t>kilometres</a:t>
            </a:r>
            <a:r>
              <a:rPr lang="en-US" dirty="0" smtClean="0"/>
              <a:t> per </a:t>
            </a:r>
            <a:r>
              <a:rPr lang="en-US" dirty="0" err="1" smtClean="0"/>
              <a:t>litre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Should this method be static?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Do you need a actual instance of a car in order for you to convert mpg to </a:t>
            </a:r>
            <a:r>
              <a:rPr lang="en-US" dirty="0" err="1" smtClean="0"/>
              <a:t>kpl</a:t>
            </a:r>
            <a:r>
              <a:rPr lang="en-US" dirty="0" smtClean="0"/>
              <a:t>? No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Hence static</a:t>
            </a:r>
          </a:p>
        </p:txBody>
      </p:sp>
    </p:spTree>
    <p:extLst>
      <p:ext uri="{BB962C8B-B14F-4D97-AF65-F5344CB8AC3E}">
        <p14:creationId xmlns:p14="http://schemas.microsoft.com/office/powerpoint/2010/main" val="143226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 of static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Static is used for constant instance variables</a:t>
            </a:r>
          </a:p>
          <a:p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dirty="0" smtClean="0">
                <a:solidFill>
                  <a:srgbClr val="FF0000"/>
                </a:solidFill>
              </a:rPr>
              <a:t>tatic  final </a:t>
            </a:r>
            <a:r>
              <a:rPr lang="en-US" dirty="0" smtClean="0"/>
              <a:t>double PI = 3.1415;</a:t>
            </a:r>
          </a:p>
          <a:p>
            <a:r>
              <a:rPr lang="en-US" dirty="0" smtClean="0"/>
              <a:t>Same argument as before – we do not need to create an instance of some mathematical object to tell us the value of Pi.</a:t>
            </a:r>
          </a:p>
          <a:p>
            <a:r>
              <a:rPr lang="en-US" dirty="0" smtClean="0"/>
              <a:t>The extra </a:t>
            </a:r>
            <a:r>
              <a:rPr lang="en-US" dirty="0" smtClean="0">
                <a:solidFill>
                  <a:srgbClr val="FF0000"/>
                </a:solidFill>
              </a:rPr>
              <a:t>final</a:t>
            </a:r>
            <a:r>
              <a:rPr lang="en-US" dirty="0" smtClean="0"/>
              <a:t> word is to say the value cannot be changed</a:t>
            </a:r>
          </a:p>
          <a:p>
            <a:endParaRPr lang="en-US" dirty="0"/>
          </a:p>
          <a:p>
            <a:r>
              <a:rPr lang="en-US" dirty="0" smtClean="0"/>
              <a:t>One final common usage is to use static variables to keep track of the number of objects created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148527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uke-9">
  <a:themeElements>
    <a:clrScheme name="Dave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783F04"/>
      </a:accent1>
      <a:accent2>
        <a:srgbClr val="9F2936"/>
      </a:accent2>
      <a:accent3>
        <a:srgbClr val="0000FF"/>
      </a:accent3>
      <a:accent4>
        <a:srgbClr val="3A6331"/>
      </a:accent4>
      <a:accent5>
        <a:srgbClr val="604878"/>
      </a:accent5>
      <a:accent6>
        <a:srgbClr val="CC00CC"/>
      </a:accent6>
      <a:hlink>
        <a:srgbClr val="6B9F25"/>
      </a:hlink>
      <a:folHlink>
        <a:srgbClr val="B26B02"/>
      </a:folHlink>
    </a:clrScheme>
    <a:fontScheme name="1_duke-9">
      <a:majorFont>
        <a:latin typeface="Times New Roman"/>
        <a:ea typeface="ヒラギノ明朝 ProN W3"/>
        <a:cs typeface="ヒラギノ明朝 ProN W3"/>
      </a:majorFont>
      <a:minorFont>
        <a:latin typeface="Times New Roman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9900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" pitchFamily="1" charset="0"/>
            <a:ea typeface="ヒラギノ明朝 ProN W3" charset="0"/>
            <a:cs typeface="ヒラギノ明朝 ProN W3" charset="0"/>
            <a:sym typeface="Times" pitchFamily="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9900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" pitchFamily="1" charset="0"/>
            <a:ea typeface="ヒラギノ明朝 ProN W3" charset="0"/>
            <a:cs typeface="ヒラギノ明朝 ProN W3" charset="0"/>
            <a:sym typeface="Times" pitchFamily="1" charset="0"/>
          </a:defRPr>
        </a:defPPr>
      </a:lstStyle>
    </a:lnDef>
  </a:objectDefaults>
  <a:extraClrSchemeLst>
    <a:extraClrScheme>
      <a:clrScheme name="1_duke-9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63585</TotalTime>
  <Words>1395</Words>
  <Application>Microsoft Office PowerPoint</Application>
  <PresentationFormat>On-screen Show (4:3)</PresentationFormat>
  <Paragraphs>270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Clarity</vt:lpstr>
      <vt:lpstr>1_duke-9</vt:lpstr>
      <vt:lpstr>CIT 590</vt:lpstr>
      <vt:lpstr>Agenda</vt:lpstr>
      <vt:lpstr>Inheritance questions</vt:lpstr>
      <vt:lpstr>What does static mean???</vt:lpstr>
      <vt:lpstr>Why static in your assignment?</vt:lpstr>
      <vt:lpstr>Public static void main?</vt:lpstr>
      <vt:lpstr>When should you use a static method?</vt:lpstr>
      <vt:lpstr>More examples of static</vt:lpstr>
      <vt:lpstr>More examples of static</vt:lpstr>
      <vt:lpstr>PowerPoint Presentation</vt:lpstr>
      <vt:lpstr>Access modifiers</vt:lpstr>
      <vt:lpstr>Style rules for access modifiers</vt:lpstr>
      <vt:lpstr>Exceptions</vt:lpstr>
      <vt:lpstr>Declaring versus defining</vt:lpstr>
      <vt:lpstr>Abstract methods</vt:lpstr>
      <vt:lpstr>Abstract classes I</vt:lpstr>
      <vt:lpstr>Abstract classes II</vt:lpstr>
      <vt:lpstr>Why have abstract classes?</vt:lpstr>
      <vt:lpstr>An example abstract class</vt:lpstr>
      <vt:lpstr>A problem</vt:lpstr>
      <vt:lpstr>Why have abstract methods?</vt:lpstr>
      <vt:lpstr>A solution</vt:lpstr>
      <vt:lpstr>Interfaces</vt:lpstr>
      <vt:lpstr>Designing interfaces</vt:lpstr>
      <vt:lpstr>Implementing an interface I</vt:lpstr>
      <vt:lpstr>Implementing an interface II</vt:lpstr>
      <vt:lpstr>Partially implementing an Interface</vt:lpstr>
      <vt:lpstr>What are interfaces for?</vt:lpstr>
      <vt:lpstr>What are interfaces for?</vt:lpstr>
      <vt:lpstr>How to use interfaces</vt:lpstr>
      <vt:lpstr>instanceof</vt:lpstr>
      <vt:lpstr>Interfaces, again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 590</dc:title>
  <dc:creator>arvind</dc:creator>
  <cp:lastModifiedBy>Arvind</cp:lastModifiedBy>
  <cp:revision>410</cp:revision>
  <dcterms:created xsi:type="dcterms:W3CDTF">2006-08-16T00:00:00Z</dcterms:created>
  <dcterms:modified xsi:type="dcterms:W3CDTF">2014-04-27T11:11:07Z</dcterms:modified>
</cp:coreProperties>
</file>