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35"/>
  </p:notesMasterIdLst>
  <p:sldIdLst>
    <p:sldId id="256" r:id="rId3"/>
    <p:sldId id="285" r:id="rId4"/>
    <p:sldId id="262" r:id="rId5"/>
    <p:sldId id="257" r:id="rId6"/>
    <p:sldId id="258" r:id="rId7"/>
    <p:sldId id="259" r:id="rId8"/>
    <p:sldId id="260" r:id="rId9"/>
    <p:sldId id="261" r:id="rId10"/>
    <p:sldId id="287" r:id="rId11"/>
    <p:sldId id="286" r:id="rId12"/>
    <p:sldId id="263" r:id="rId13"/>
    <p:sldId id="264" r:id="rId14"/>
    <p:sldId id="284" r:id="rId15"/>
    <p:sldId id="282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83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1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7698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9423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64070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9612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5014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6405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70029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3196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730681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0475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0"/>
            <a:ext cx="2157413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321425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0943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144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x" preserve="1">
  <p:cSld name="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705600" cy="1752600"/>
          </a:xfrm>
        </p:spPr>
        <p:txBody>
          <a:bodyPr anchor="t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267200" cy="40386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2F4930-32CE-4862-BE8A-133F7F5A5F3B}" type="slidenum">
              <a:rPr lang="en-US" altLang="en-US" sz="2400">
                <a:solidFill>
                  <a:srgbClr val="000000"/>
                </a:solidFill>
                <a:latin typeface="Times" pitchFamily="1" charset="0"/>
                <a:sym typeface="Times" pitchFamily="1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66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0"/>
            <a:ext cx="77930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Times New Roman" pitchFamily="18" charset="0"/>
              </a:rPr>
              <a:t>Click to edit Master title style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Times New Roman" pitchFamily="18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Times New Roman" pitchFamily="18" charset="0"/>
              </a:rPr>
              <a:t>Second level</a:t>
            </a:r>
          </a:p>
          <a:p>
            <a:pPr lvl="2"/>
            <a:r>
              <a:rPr lang="en-US" altLang="en-US" smtClean="0">
                <a:sym typeface="Times New Roman" pitchFamily="18" charset="0"/>
              </a:rPr>
              <a:t>Third level</a:t>
            </a:r>
          </a:p>
          <a:p>
            <a:pPr lvl="3"/>
            <a:r>
              <a:rPr lang="en-US" altLang="en-US" smtClean="0">
                <a:sym typeface="Times New Roman" pitchFamily="18" charset="0"/>
              </a:rPr>
              <a:t>Fourth level</a:t>
            </a:r>
          </a:p>
          <a:p>
            <a:pPr lvl="4"/>
            <a:r>
              <a:rPr lang="en-US" altLang="en-US" smtClean="0">
                <a:sym typeface="Times New Roman" pitchFamily="18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27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  <a:sym typeface="Times New Roman" pitchFamily="18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  <a:ea typeface="ヒラギノ明朝 ProN W3" charset="0"/>
          <a:cs typeface="ヒラギノ明朝 ProN W3" charset="0"/>
          <a:sym typeface="Times New Roman" pitchFamily="18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Clr>
          <a:srgbClr val="006699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Clr>
          <a:srgbClr val="CB00CB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2pPr>
      <a:lvl3pPr marL="1131888" indent="-228600" algn="l" rtl="0" eaLnBrk="0" fontAlgn="base" hangingPunct="0">
        <a:spcBef>
          <a:spcPts val="500"/>
        </a:spcBef>
        <a:spcAft>
          <a:spcPct val="0"/>
        </a:spcAft>
        <a:buClr>
          <a:srgbClr val="006699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Clr>
          <a:srgbClr val="3300FF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  <a:sym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class Parent 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static </a:t>
            </a:r>
            <a:r>
              <a:rPr lang="en-US" dirty="0" err="1"/>
              <a:t>int</a:t>
            </a:r>
            <a:r>
              <a:rPr lang="en-US" dirty="0"/>
              <a:t> instances = 0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public </a:t>
            </a:r>
            <a:r>
              <a:rPr lang="en-US" dirty="0"/>
              <a:t>Parent() {</a:t>
            </a:r>
          </a:p>
          <a:p>
            <a:pPr marL="0" indent="0">
              <a:buNone/>
            </a:pPr>
            <a:r>
              <a:rPr lang="en-US" dirty="0"/>
              <a:t>        instances += 1;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class Child extends Parent{</a:t>
            </a:r>
          </a:p>
          <a:p>
            <a:pPr marL="0" indent="0">
              <a:buNone/>
            </a:pPr>
            <a:r>
              <a:rPr lang="en-US" dirty="0" smtClean="0"/>
              <a:t>    public Child() {</a:t>
            </a:r>
          </a:p>
          <a:p>
            <a:pPr marL="0" indent="0">
              <a:buNone/>
            </a:pPr>
            <a:r>
              <a:rPr lang="en-US" dirty="0" smtClean="0"/>
              <a:t>        instances += 1;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Parent p = new Parent();</a:t>
            </a:r>
          </a:p>
          <a:p>
            <a:pPr marL="0" indent="0">
              <a:buNone/>
            </a:pPr>
            <a:r>
              <a:rPr lang="en-US" dirty="0"/>
              <a:t>        Child c = new Child();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p.instances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2895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gets printed?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44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</a:t>
            </a:r>
          </a:p>
          <a:p>
            <a:r>
              <a:rPr lang="en-US" dirty="0" smtClean="0"/>
              <a:t>Private</a:t>
            </a:r>
          </a:p>
          <a:p>
            <a:r>
              <a:rPr lang="en-US" dirty="0" smtClean="0"/>
              <a:t>Protected</a:t>
            </a:r>
          </a:p>
          <a:p>
            <a:r>
              <a:rPr lang="en-US" dirty="0" smtClean="0"/>
              <a:t>Nothing being written aka default = package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581400"/>
            <a:ext cx="764106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2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rules for access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methods are public – that is how the objects communicate with each other</a:t>
            </a:r>
          </a:p>
          <a:p>
            <a:r>
              <a:rPr lang="en-US" dirty="0" smtClean="0"/>
              <a:t>Most fields/instance variables are either private or protected.</a:t>
            </a:r>
          </a:p>
          <a:p>
            <a:r>
              <a:rPr lang="en-US" dirty="0" smtClean="0"/>
              <a:t>If a field is private you probably do provide getters or setters</a:t>
            </a:r>
          </a:p>
          <a:p>
            <a:r>
              <a:rPr lang="en-US" dirty="0" smtClean="0"/>
              <a:t>Sometimes you want to make a method private</a:t>
            </a:r>
          </a:p>
          <a:p>
            <a:pPr lvl="1"/>
            <a:r>
              <a:rPr lang="en-US" dirty="0" smtClean="0"/>
              <a:t>No one needs to know the internal workings</a:t>
            </a:r>
          </a:p>
          <a:p>
            <a:pPr lvl="1"/>
            <a:r>
              <a:rPr lang="en-US" dirty="0" smtClean="0"/>
              <a:t>Any helper function you write to modularize a big main function should probably be 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9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objects as well</a:t>
            </a:r>
          </a:p>
          <a:p>
            <a:r>
              <a:rPr lang="en-US" dirty="0" smtClean="0"/>
              <a:t>You can create one in the following manner</a:t>
            </a:r>
          </a:p>
          <a:p>
            <a:pPr marL="274320" lvl="1" indent="0">
              <a:buNone/>
            </a:pPr>
            <a:r>
              <a:rPr lang="en-US" dirty="0" err="1"/>
              <a:t>IllegalArgumentException</a:t>
            </a:r>
            <a:r>
              <a:rPr lang="en-US" dirty="0"/>
              <a:t> e =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new  </a:t>
            </a:r>
            <a:r>
              <a:rPr lang="en-US" dirty="0" err="1" smtClean="0"/>
              <a:t>IllegalArgumentException</a:t>
            </a:r>
            <a:r>
              <a:rPr lang="en-US" dirty="0" smtClean="0"/>
              <a:t>(“</a:t>
            </a:r>
            <a:r>
              <a:rPr lang="en-US" dirty="0" err="1" smtClean="0"/>
              <a:t>kaboom</a:t>
            </a:r>
            <a:r>
              <a:rPr lang="en-US" dirty="0" smtClean="0"/>
              <a:t>");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You throw one of these exceptions by saying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throw</a:t>
            </a:r>
            <a:r>
              <a:rPr lang="en-US" dirty="0" smtClean="0"/>
              <a:t> e;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More on exceptions in terms of try/catch in next time’s class where we talk about file processing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05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versus defining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Person p;       -   declaration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 = new Person(“</a:t>
            </a:r>
            <a:r>
              <a:rPr lang="en-US" dirty="0" err="1" smtClean="0"/>
              <a:t>jfk</a:t>
            </a:r>
            <a:r>
              <a:rPr lang="en-US" dirty="0" smtClean="0"/>
              <a:t>”);     - defining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Person p = new Person(“</a:t>
            </a:r>
            <a:r>
              <a:rPr lang="en-US" dirty="0" err="1" smtClean="0"/>
              <a:t>jfk</a:t>
            </a:r>
            <a:r>
              <a:rPr lang="en-US" dirty="0" smtClean="0"/>
              <a:t>”) – declaring and defining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48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49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50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51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52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6153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3</a:t>
            </a:r>
          </a:p>
        </p:txBody>
      </p:sp>
      <p:sp>
        <p:nvSpPr>
          <p:cNvPr id="6154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Abstract methods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You can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declare</a:t>
            </a:r>
            <a:r>
              <a:rPr lang="en-US" dirty="0" smtClean="0"/>
              <a:t> an object without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defining</a:t>
            </a:r>
            <a:r>
              <a:rPr lang="en-US" dirty="0" smtClean="0"/>
              <a:t> it:</a:t>
            </a:r>
          </a:p>
          <a:p>
            <a:pPr marL="782638" lvl="1" eaLnBrk="1" hangingPunct="1">
              <a:lnSpc>
                <a:spcPct val="90000"/>
              </a:lnSpc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Person p;</a:t>
            </a:r>
            <a:endParaRPr lang="en-US" dirty="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Similarly, you can declare a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method</a:t>
            </a:r>
            <a:r>
              <a:rPr lang="en-US" dirty="0" smtClean="0"/>
              <a:t> without defining it:</a:t>
            </a:r>
          </a:p>
          <a:p>
            <a:pPr marL="782638" lvl="1" eaLnBrk="1" hangingPunct="1">
              <a:lnSpc>
                <a:spcPct val="90000"/>
              </a:lnSpc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</a:t>
            </a: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void draw(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size);</a:t>
            </a:r>
            <a:endParaRPr lang="en-US" dirty="0" smtClean="0"/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Notice that the body of the method is missing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method that has been declared but not defined is an </a:t>
            </a:r>
            <a:r>
              <a:rPr lang="en-US" dirty="0" smtClean="0">
                <a:solidFill>
                  <a:srgbClr val="FF0000"/>
                </a:solidFill>
              </a:rPr>
              <a:t>abstract method</a:t>
            </a:r>
          </a:p>
        </p:txBody>
      </p:sp>
    </p:spTree>
    <p:extLst>
      <p:ext uri="{BB962C8B-B14F-4D97-AF65-F5344CB8AC3E}">
        <p14:creationId xmlns:p14="http://schemas.microsoft.com/office/powerpoint/2010/main" val="1669764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1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2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3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4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5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6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7177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4</a:t>
            </a:r>
          </a:p>
        </p:txBody>
      </p:sp>
      <p:sp>
        <p:nvSpPr>
          <p:cNvPr id="7178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Abstract classes I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>
              <a:defRPr/>
            </a:pPr>
            <a:r>
              <a:rPr lang="en-US" dirty="0" smtClean="0"/>
              <a:t>Any class containing an abstract method is an </a:t>
            </a:r>
            <a:r>
              <a:rPr lang="en-US" dirty="0" smtClean="0">
                <a:solidFill>
                  <a:srgbClr val="FF0000"/>
                </a:solidFill>
              </a:rPr>
              <a:t>abstract class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You must declare the class with the keyword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 smtClean="0"/>
              <a:t>:</a:t>
            </a:r>
          </a:p>
          <a:p>
            <a:pPr marL="782638" lvl="1" eaLnBrk="1" hangingPunct="1">
              <a:buClr>
                <a:srgbClr val="99CCFF"/>
              </a:buClr>
              <a:buFont typeface="Trebuchet MS" pitchFamily="34" charset="0"/>
              <a:buChar char=" "/>
              <a:defRPr/>
            </a:pPr>
            <a:r>
              <a:rPr lang="en-US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MyClass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{...}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An abstract class is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incomplete</a:t>
            </a:r>
            <a:endParaRPr lang="en-US" dirty="0" smtClean="0"/>
          </a:p>
          <a:p>
            <a:pPr marL="782638" lvl="1" eaLnBrk="1" hangingPunct="1">
              <a:defRPr/>
            </a:pPr>
            <a:r>
              <a:rPr lang="en-US" dirty="0" smtClean="0"/>
              <a:t>It has “missing” method bodies</a:t>
            </a:r>
          </a:p>
          <a:p>
            <a:pPr eaLnBrk="1" hangingPunct="1">
              <a:defRPr/>
            </a:pPr>
            <a:r>
              <a:rPr lang="en-US" dirty="0" smtClean="0"/>
              <a:t>You cannot </a:t>
            </a:r>
            <a:r>
              <a:rPr lang="en-US" dirty="0" smtClean="0">
                <a:solidFill>
                  <a:srgbClr val="FF0000"/>
                </a:solidFill>
              </a:rPr>
              <a:t>instantiate</a:t>
            </a:r>
            <a:r>
              <a:rPr lang="en-US" dirty="0" smtClean="0"/>
              <a:t> (create a new instance of) an abstract class</a:t>
            </a:r>
          </a:p>
        </p:txBody>
      </p:sp>
    </p:spTree>
    <p:extLst>
      <p:ext uri="{BB962C8B-B14F-4D97-AF65-F5344CB8AC3E}">
        <p14:creationId xmlns:p14="http://schemas.microsoft.com/office/powerpoint/2010/main" val="3687268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195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196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197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198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199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200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8201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5</a:t>
            </a:r>
          </a:p>
        </p:txBody>
      </p:sp>
      <p:sp>
        <p:nvSpPr>
          <p:cNvPr id="8202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Abstract classes II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4864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altLang="en-US" dirty="0" smtClean="0"/>
              <a:t>You can extend (subclass) an abstract class</a:t>
            </a:r>
          </a:p>
          <a:p>
            <a:pPr marL="782638" lvl="1" eaLnBrk="1" hangingPunct="1">
              <a:defRPr/>
            </a:pPr>
            <a:r>
              <a:rPr lang="en-US" altLang="en-US" dirty="0" smtClean="0"/>
              <a:t>If the subclass defines all the inherited abstract methods, it is “complete” and can be instantiated</a:t>
            </a:r>
          </a:p>
          <a:p>
            <a:pPr marL="782638" lvl="1" eaLnBrk="1" hangingPunct="1">
              <a:defRPr/>
            </a:pPr>
            <a:r>
              <a:rPr lang="en-US" altLang="en-US" dirty="0" smtClean="0"/>
              <a:t>If the subclass does </a:t>
            </a:r>
            <a:r>
              <a:rPr lang="en-US" alt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not</a:t>
            </a:r>
            <a:r>
              <a:rPr lang="en-US" altLang="en-US" dirty="0" smtClean="0"/>
              <a:t> define all the inherited abstract methods, it too must be abstract</a:t>
            </a:r>
          </a:p>
          <a:p>
            <a:pPr eaLnBrk="1" hangingPunct="1">
              <a:defRPr/>
            </a:pPr>
            <a:r>
              <a:rPr lang="en-US" altLang="en-US" dirty="0" smtClean="0"/>
              <a:t>You can declare a class to be </a:t>
            </a:r>
            <a:r>
              <a:rPr lang="en-US" alt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dirty="0" smtClean="0"/>
              <a:t> even if it does not contain any abstract methods</a:t>
            </a:r>
          </a:p>
          <a:p>
            <a:pPr marL="782638" lvl="1" eaLnBrk="1" hangingPunct="1">
              <a:defRPr/>
            </a:pPr>
            <a:r>
              <a:rPr lang="en-US" altLang="en-US" dirty="0" smtClean="0"/>
              <a:t>This prevents the class from being instantiated</a:t>
            </a:r>
          </a:p>
          <a:p>
            <a:pPr marL="90488" indent="0" eaLnBrk="1" hangingPunct="1"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4380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19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0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1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2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3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4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9225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6</a:t>
            </a:r>
          </a:p>
        </p:txBody>
      </p:sp>
      <p:sp>
        <p:nvSpPr>
          <p:cNvPr id="9226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Why have abstract classes?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Suppose you wanted to create a class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smtClean="0"/>
              <a:t>, with subclasses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Oval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Rectangle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Triangle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Hexagon</a:t>
            </a:r>
            <a:r>
              <a:rPr lang="en-US" altLang="en-US" smtClean="0"/>
              <a:t>, etc.</a:t>
            </a:r>
          </a:p>
          <a:p>
            <a:pPr eaLnBrk="1" hangingPunct="1"/>
            <a:r>
              <a:rPr lang="en-US" altLang="en-US" smtClean="0"/>
              <a:t>You don’t want to allow creation of a “Shape”</a:t>
            </a:r>
          </a:p>
          <a:p>
            <a:pPr marL="782638" lvl="1" eaLnBrk="1" hangingPunct="1"/>
            <a:r>
              <a:rPr lang="en-US" altLang="en-US" smtClean="0"/>
              <a:t>Only </a:t>
            </a:r>
            <a:r>
              <a:rPr lang="en-US" altLang="en-US" smtClean="0">
                <a:latin typeface="Times New Roman Italic" charset="0"/>
                <a:cs typeface="Times New Roman Italic" charset="0"/>
                <a:sym typeface="Times New Roman Italic" charset="0"/>
              </a:rPr>
              <a:t>particular</a:t>
            </a:r>
            <a:r>
              <a:rPr lang="en-US" altLang="en-US" smtClean="0"/>
              <a:t> shapes make sense, not </a:t>
            </a:r>
            <a:r>
              <a:rPr lang="en-US" altLang="en-US" smtClean="0">
                <a:latin typeface="Times New Roman Italic" charset="0"/>
                <a:cs typeface="Times New Roman Italic" charset="0"/>
                <a:sym typeface="Times New Roman Italic" charset="0"/>
              </a:rPr>
              <a:t>generic</a:t>
            </a:r>
            <a:r>
              <a:rPr lang="en-US" altLang="en-US" smtClean="0"/>
              <a:t> ones</a:t>
            </a:r>
          </a:p>
          <a:p>
            <a:pPr marL="782638" lvl="1" eaLnBrk="1" hangingPunct="1"/>
            <a:r>
              <a:rPr lang="en-US" altLang="en-US" smtClean="0"/>
              <a:t>If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smtClean="0"/>
              <a:t> is abstract, you can’t create a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endParaRPr lang="en-US" altLang="en-US" smtClean="0"/>
          </a:p>
          <a:p>
            <a:pPr marL="782638" lvl="1" eaLnBrk="1" hangingPunct="1"/>
            <a:r>
              <a:rPr lang="en-US" altLang="en-US" smtClean="0"/>
              <a:t>You </a:t>
            </a:r>
            <a:r>
              <a:rPr lang="en-US" altLang="en-US" smtClean="0">
                <a:latin typeface="Times New Roman Italic" charset="0"/>
                <a:cs typeface="Times New Roman Italic" charset="0"/>
                <a:sym typeface="Times New Roman Italic" charset="0"/>
              </a:rPr>
              <a:t>can</a:t>
            </a:r>
            <a:r>
              <a:rPr lang="en-US" altLang="en-US" smtClean="0"/>
              <a:t> create a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Oval</a:t>
            </a:r>
            <a:r>
              <a:rPr lang="en-US" altLang="en-US" smtClean="0"/>
              <a:t>, a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Rectangle</a:t>
            </a:r>
            <a:r>
              <a:rPr lang="en-US" altLang="en-US" smtClean="0"/>
              <a:t>, etc.</a:t>
            </a:r>
          </a:p>
          <a:p>
            <a:pPr eaLnBrk="1" hangingPunct="1"/>
            <a:r>
              <a:rPr lang="en-US" altLang="en-US" smtClean="0"/>
              <a:t>Abstract classes are good for defining a general category containing specific, “concrete” classes       </a:t>
            </a:r>
          </a:p>
        </p:txBody>
      </p:sp>
    </p:spTree>
    <p:extLst>
      <p:ext uri="{BB962C8B-B14F-4D97-AF65-F5344CB8AC3E}">
        <p14:creationId xmlns:p14="http://schemas.microsoft.com/office/powerpoint/2010/main" val="3803318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3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4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5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6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7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8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0249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7</a:t>
            </a:r>
          </a:p>
        </p:txBody>
      </p:sp>
      <p:sp>
        <p:nvSpPr>
          <p:cNvPr id="10250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An example abstract class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 abstract class Animal {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abstract int eat();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abstract void breathe();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mtClean="0"/>
              <a:t>This class cannot be instantiated</a:t>
            </a:r>
          </a:p>
          <a:p>
            <a:pPr eaLnBrk="1" hangingPunct="1"/>
            <a:r>
              <a:rPr lang="en-US" altLang="en-US" smtClean="0"/>
              <a:t>Any non-abstract subclass of Animal must provide the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eat()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breathe()</a:t>
            </a:r>
            <a:r>
              <a:rPr lang="en-US" altLang="en-US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213365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topics that you have seen but might not have fully grasped</a:t>
            </a:r>
          </a:p>
          <a:p>
            <a:pPr lvl="1"/>
            <a:r>
              <a:rPr lang="en-US" dirty="0" smtClean="0"/>
              <a:t>Static</a:t>
            </a:r>
          </a:p>
          <a:p>
            <a:pPr lvl="1"/>
            <a:r>
              <a:rPr lang="en-US" dirty="0" smtClean="0"/>
              <a:t>Public, private, protected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Exceptions</a:t>
            </a:r>
          </a:p>
          <a:p>
            <a:r>
              <a:rPr lang="en-US" dirty="0" smtClean="0"/>
              <a:t>Main topic = abstract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67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68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70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71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9</a:t>
            </a:r>
          </a:p>
        </p:txBody>
      </p:sp>
      <p:sp>
        <p:nvSpPr>
          <p:cNvPr id="11274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 problem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Shape { ... 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Star extends Shape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Crescent extends Shape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someShape = new Star();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/>
            <a:r>
              <a:rPr lang="en-US" altLang="en-US" sz="1800" smtClean="0"/>
              <a:t>This is legal, because a Star </a:t>
            </a:r>
            <a:r>
              <a:rPr lang="en-US" altLang="en-US" sz="1800" smtClean="0">
                <a:latin typeface="Times New Roman Bold Italic" charset="0"/>
                <a:cs typeface="Times New Roman Bold Italic" charset="0"/>
                <a:sym typeface="Times New Roman Bold Italic" charset="0"/>
              </a:rPr>
              <a:t>is</a:t>
            </a:r>
            <a:r>
              <a:rPr lang="en-US" altLang="en-US" sz="1800" smtClean="0"/>
              <a:t> a Shape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someShape.draw();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/>
            <a:r>
              <a:rPr lang="en-US" altLang="en-US" sz="1800" smtClean="0"/>
              <a:t>This is a syntax error, because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some</a:t>
            </a:r>
            <a:r>
              <a:rPr lang="en-US" altLang="en-US" sz="1800" smtClean="0"/>
              <a:t>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sz="1800" smtClean="0"/>
              <a:t> might not have a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draw() </a:t>
            </a:r>
            <a:r>
              <a:rPr lang="en-US" altLang="en-US" sz="1800" smtClean="0"/>
              <a:t>method</a:t>
            </a:r>
            <a:endParaRPr lang="en-US" altLang="en-US" smtClean="0"/>
          </a:p>
          <a:p>
            <a:pPr marL="782638" lvl="1" eaLnBrk="1" hangingPunct="1"/>
            <a:r>
              <a:rPr lang="en-US" altLang="en-US" sz="1800" smtClean="0"/>
              <a:t>Remember: </a:t>
            </a:r>
            <a:r>
              <a:rPr lang="en-US" altLang="en-US" sz="1800" smtClean="0">
                <a:latin typeface="Times New Roman Bold Italic" charset="0"/>
                <a:cs typeface="Times New Roman Bold Italic" charset="0"/>
                <a:sym typeface="Times New Roman Bold Italic" charset="0"/>
              </a:rPr>
              <a:t>A class knows its superclass, but not its subclasses</a:t>
            </a:r>
            <a:endParaRPr lang="en-US" altLang="en-US" sz="1800" smtClean="0">
              <a:latin typeface="Times New Roman Bold Italic" charset="0"/>
              <a:ea typeface="ヒラギノ明朝 ProN W6" charset="0"/>
              <a:cs typeface="ヒラギノ明朝 ProN W6" charset="0"/>
              <a:sym typeface="Times New Roman Bold 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19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1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2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3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4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5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6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2297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8</a:t>
            </a:r>
          </a:p>
        </p:txBody>
      </p:sp>
      <p:sp>
        <p:nvSpPr>
          <p:cNvPr id="12298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162800" cy="1066800"/>
          </a:xfrm>
        </p:spPr>
        <p:txBody>
          <a:bodyPr rIns="132080"/>
          <a:lstStyle/>
          <a:p>
            <a:pPr eaLnBrk="1" hangingPunct="1"/>
            <a:r>
              <a:rPr lang="en-US" altLang="en-US" sz="3600" smtClean="0"/>
              <a:t>Why have abstract methods?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548640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Suppose you are making a GUI, and you want to draw a number of different “shapes” (marbles, pegs, frogs, stars, etc.)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Each class (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Marble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Peg</a:t>
            </a:r>
            <a:r>
              <a:rPr lang="en-US" sz="1600" dirty="0" smtClean="0"/>
              <a:t>, etc.) has a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 smtClean="0"/>
              <a:t> method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You make these subclasses of a class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 smtClean="0"/>
              <a:t>, so that you can create an </a:t>
            </a:r>
            <a:r>
              <a:rPr lang="en-US" sz="1600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&lt;Shape&gt; shapes </a:t>
            </a:r>
            <a:r>
              <a:rPr lang="en-US" sz="1600" dirty="0" smtClean="0"/>
              <a:t> to hold the various things to be drawn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You would like to do</a:t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for (Shape s : shapes) </a:t>
            </a:r>
            <a:r>
              <a:rPr lang="en-US" sz="1600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s.draw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This isn’t legal!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Every class “knows” its </a:t>
            </a:r>
            <a:r>
              <a:rPr lang="en-US" sz="2000" dirty="0" err="1" smtClean="0"/>
              <a:t>superclass</a:t>
            </a:r>
            <a:r>
              <a:rPr lang="en-US" sz="2000" dirty="0" smtClean="0"/>
              <a:t>, but a class doesn’t “know” its subclasses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i="1" dirty="0" smtClean="0"/>
              <a:t>You</a:t>
            </a:r>
            <a:r>
              <a:rPr lang="en-US" sz="1600" dirty="0" smtClean="0"/>
              <a:t> may know that every subclass of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 smtClean="0"/>
              <a:t> has a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 smtClean="0"/>
              <a:t> method, but Java doesn’t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Solution 1: Put a </a:t>
            </a:r>
            <a:r>
              <a:rPr lang="en-US" sz="20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2000" dirty="0" smtClean="0"/>
              <a:t> method in the </a:t>
            </a:r>
            <a:r>
              <a:rPr lang="en-US" sz="20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2000" dirty="0" smtClean="0"/>
              <a:t>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This method will be inherited by all subclasses, and will make Java happy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But what will it draw?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Solution 2: Put an </a:t>
            </a:r>
            <a:r>
              <a:rPr lang="en-US" sz="2000" b="1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abstract</a:t>
            </a:r>
            <a:r>
              <a:rPr lang="en-US" sz="20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draw</a:t>
            </a:r>
            <a:r>
              <a:rPr lang="en-US" sz="2000" dirty="0" smtClean="0"/>
              <a:t> method in the </a:t>
            </a:r>
            <a:r>
              <a:rPr lang="en-US" sz="20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2000" dirty="0" smtClean="0"/>
              <a:t>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This will also be inherited (and make Java happy), but you don’t have to define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You do, however, have to make the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 smtClean="0"/>
              <a:t> class abstract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/>
              <a:t>This way, Java knows that only “concrete” objects have a </a:t>
            </a:r>
            <a:r>
              <a:rPr lang="en-US" sz="16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 smtClean="0"/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3756434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build="p" bldLvl="5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15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16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17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18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19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20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3321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10</a:t>
            </a:r>
          </a:p>
        </p:txBody>
      </p:sp>
      <p:sp>
        <p:nvSpPr>
          <p:cNvPr id="13322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 solution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class Shape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</a:t>
            </a:r>
            <a:r>
              <a:rPr lang="en-US" altLang="en-US" sz="2000" smtClean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smtClean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void draw();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Star extends Shape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Crescent extends Shape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someShape = new Star();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>
              <a:lnSpc>
                <a:spcPct val="90000"/>
              </a:lnSpc>
            </a:pPr>
            <a:r>
              <a:rPr lang="en-US" altLang="en-US" sz="1800" smtClean="0"/>
              <a:t>This is legal, because a Star </a:t>
            </a:r>
            <a:r>
              <a:rPr lang="en-US" altLang="en-US" sz="1800" smtClean="0">
                <a:latin typeface="Times New Roman Bold Italic" charset="0"/>
                <a:cs typeface="Times New Roman Bold Italic" charset="0"/>
                <a:sym typeface="Times New Roman Bold Italic" charset="0"/>
              </a:rPr>
              <a:t>is</a:t>
            </a:r>
            <a:r>
              <a:rPr lang="en-US" altLang="en-US" sz="1800" smtClean="0"/>
              <a:t> a Shape</a:t>
            </a:r>
            <a:endParaRPr lang="en-US" altLang="en-US" smtClean="0"/>
          </a:p>
          <a:p>
            <a:pPr marL="782638" lvl="1" eaLnBrk="1" hangingPunct="1">
              <a:lnSpc>
                <a:spcPct val="90000"/>
              </a:lnSpc>
            </a:pPr>
            <a:r>
              <a:rPr lang="en-US" altLang="en-US" sz="1800" smtClean="0"/>
              <a:t>However,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someShape = new Shape(); </a:t>
            </a:r>
            <a:r>
              <a:rPr lang="en-US" altLang="en-US" sz="1800" smtClean="0"/>
              <a:t>is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no longer</a:t>
            </a:r>
            <a:r>
              <a:rPr lang="en-US" altLang="en-US" sz="1800" smtClean="0"/>
              <a:t> legal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someShape.draw();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>
              <a:lnSpc>
                <a:spcPct val="90000"/>
              </a:lnSpc>
            </a:pPr>
            <a:r>
              <a:rPr lang="en-US" altLang="en-US" sz="1800" smtClean="0"/>
              <a:t>This is legal, because every actual instance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must</a:t>
            </a:r>
            <a:r>
              <a:rPr lang="en-US" altLang="en-US" sz="1800" smtClean="0"/>
              <a:t> have a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draw()</a:t>
            </a:r>
            <a:r>
              <a:rPr lang="en-US" altLang="en-US" sz="1800" smtClean="0"/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17000651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39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1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2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3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4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4345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11</a:t>
            </a:r>
          </a:p>
        </p:txBody>
      </p:sp>
      <p:sp>
        <p:nvSpPr>
          <p:cNvPr id="14346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Interfaces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>
              <a:defRPr/>
            </a:pPr>
            <a:r>
              <a:rPr lang="en-US" sz="2400" dirty="0" smtClean="0"/>
              <a:t>An </a:t>
            </a:r>
            <a:r>
              <a:rPr lang="en-US" sz="2400" dirty="0" smtClean="0">
                <a:solidFill>
                  <a:srgbClr val="FF0000"/>
                </a:solidFill>
              </a:rPr>
              <a:t>interface</a:t>
            </a:r>
            <a:r>
              <a:rPr lang="en-US" sz="2400" dirty="0" smtClean="0"/>
              <a:t> declares (describes) methods but does not supply bodies for them</a:t>
            </a:r>
            <a:endParaRPr lang="en-US" dirty="0" smtClean="0"/>
          </a:p>
          <a:p>
            <a:pPr eaLnBrk="1" hangingPunct="1">
              <a:buFont typeface="Wingdings" pitchFamily="2" charset="2"/>
              <a:buChar char=" "/>
              <a:defRPr/>
            </a:pP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keyPressed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keyReleased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 smtClean="0"/>
          </a:p>
          <a:p>
            <a:pPr eaLnBrk="1" hangingPunct="1">
              <a:defRPr/>
            </a:pPr>
            <a:r>
              <a:rPr lang="en-US" sz="2400" dirty="0" smtClean="0"/>
              <a:t>All the methods are implicitly 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endParaRPr lang="en-US" dirty="0" smtClean="0"/>
          </a:p>
          <a:p>
            <a:pPr marL="782638" lvl="1" eaLnBrk="1" hangingPunct="1">
              <a:defRPr/>
            </a:pPr>
            <a:r>
              <a:rPr lang="en-US" sz="2000" dirty="0" smtClean="0"/>
              <a:t>You can add these qualifiers if you like, but why bother?</a:t>
            </a:r>
          </a:p>
          <a:p>
            <a:pPr eaLnBrk="1" hangingPunct="1">
              <a:defRPr/>
            </a:pPr>
            <a:r>
              <a:rPr lang="en-US" sz="2400" dirty="0" smtClean="0"/>
              <a:t>You cannot instantiate an interface</a:t>
            </a:r>
          </a:p>
          <a:p>
            <a:pPr marL="782638" lvl="1" eaLnBrk="1" hangingPunct="1">
              <a:defRPr/>
            </a:pPr>
            <a:r>
              <a:rPr lang="en-US" sz="2000" dirty="0" smtClean="0"/>
              <a:t>An </a:t>
            </a:r>
            <a:r>
              <a:rPr 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</a:t>
            </a:r>
            <a:r>
              <a:rPr lang="en-US" sz="2000" dirty="0" smtClean="0"/>
              <a:t> is like a </a:t>
            </a:r>
            <a:r>
              <a:rPr lang="en-US" sz="2000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very</a:t>
            </a:r>
            <a:r>
              <a:rPr lang="en-US" sz="2000" dirty="0" smtClean="0"/>
              <a:t> abstract class—</a:t>
            </a:r>
            <a:r>
              <a:rPr lang="en-US" sz="2000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none</a:t>
            </a:r>
            <a:r>
              <a:rPr lang="en-US" sz="2000" dirty="0" smtClean="0"/>
              <a:t> of its methods are defined</a:t>
            </a:r>
            <a:endParaRPr lang="en-US" dirty="0" smtClean="0"/>
          </a:p>
          <a:p>
            <a:pPr eaLnBrk="1" hangingPunct="1">
              <a:defRPr/>
            </a:pPr>
            <a:r>
              <a:rPr lang="en-US" sz="2400" dirty="0" smtClean="0"/>
              <a:t>An interface may also contain constants (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final</a:t>
            </a:r>
            <a:r>
              <a:rPr lang="en-US" sz="2400" dirty="0" smtClean="0"/>
              <a:t> variables)</a:t>
            </a:r>
          </a:p>
        </p:txBody>
      </p:sp>
    </p:spTree>
    <p:extLst>
      <p:ext uri="{BB962C8B-B14F-4D97-AF65-F5344CB8AC3E}">
        <p14:creationId xmlns:p14="http://schemas.microsoft.com/office/powerpoint/2010/main" val="284472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5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6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12</a:t>
            </a:r>
          </a:p>
        </p:txBody>
      </p:sp>
      <p:sp>
        <p:nvSpPr>
          <p:cNvPr id="15370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Designing interfaces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74088" cy="5105400"/>
          </a:xfrm>
        </p:spPr>
        <p:txBody>
          <a:bodyPr rIns="132080"/>
          <a:lstStyle/>
          <a:p>
            <a:pPr eaLnBrk="1" hangingPunct="1"/>
            <a:r>
              <a:rPr lang="en-US" altLang="en-US" sz="2400" smtClean="0"/>
              <a:t>You will frequently use the supplied Java interfaces</a:t>
            </a:r>
          </a:p>
          <a:p>
            <a:pPr eaLnBrk="1" hangingPunct="1"/>
            <a:r>
              <a:rPr lang="en-US" altLang="en-US" sz="2400" smtClean="0"/>
              <a:t>Sometimes you will want to design your own</a:t>
            </a:r>
          </a:p>
          <a:p>
            <a:pPr eaLnBrk="1" hangingPunct="1"/>
            <a:r>
              <a:rPr lang="en-US" altLang="en-US" sz="2400" smtClean="0"/>
              <a:t>You would write an interface if you want classes of various types to all have a certain set of capabilities</a:t>
            </a:r>
          </a:p>
          <a:p>
            <a:pPr eaLnBrk="1" hangingPunct="1"/>
            <a:r>
              <a:rPr lang="en-US" altLang="en-US" sz="2400" smtClean="0"/>
              <a:t>For example, if you want to be able to create animated displays of objects in a class, you might define an interface as:</a:t>
            </a:r>
          </a:p>
          <a:p>
            <a:pPr marL="782638" lvl="1"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 interface Animatable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install(Panel p);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display();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z="2400" smtClean="0"/>
              <a:t>Now you can write code that will display </a:t>
            </a:r>
            <a:r>
              <a:rPr lang="en-US" altLang="en-US" sz="2400" smtClean="0">
                <a:latin typeface="Times New Roman Italic" charset="0"/>
                <a:cs typeface="Times New Roman Italic" charset="0"/>
                <a:sym typeface="Times New Roman Italic" charset="0"/>
              </a:rPr>
              <a:t>any</a:t>
            </a:r>
            <a:r>
              <a:rPr lang="en-US" altLang="en-US" sz="2400" smtClean="0"/>
              <a:t> </a:t>
            </a:r>
            <a:r>
              <a:rPr lang="en-US" altLang="en-US" sz="24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Animatable</a:t>
            </a:r>
            <a:r>
              <a:rPr lang="en-US" altLang="en-US" sz="2400" smtClean="0"/>
              <a:t> class in a </a:t>
            </a:r>
            <a:r>
              <a:rPr lang="en-US" altLang="en-US" sz="24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Panel</a:t>
            </a:r>
            <a:r>
              <a:rPr lang="en-US" altLang="en-US" sz="2400" smtClean="0"/>
              <a:t> of your choice, simply by calling these methods</a:t>
            </a:r>
          </a:p>
        </p:txBody>
      </p:sp>
    </p:spTree>
    <p:extLst>
      <p:ext uri="{BB962C8B-B14F-4D97-AF65-F5344CB8AC3E}">
        <p14:creationId xmlns:p14="http://schemas.microsoft.com/office/powerpoint/2010/main" val="217372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87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13</a:t>
            </a:r>
          </a:p>
        </p:txBody>
      </p:sp>
      <p:sp>
        <p:nvSpPr>
          <p:cNvPr id="16394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Implementing an interface I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/>
        <p:txBody>
          <a:bodyPr rIns="132080"/>
          <a:lstStyle/>
          <a:p>
            <a:pPr eaLnBrk="1" hangingPunct="1">
              <a:defRPr/>
            </a:pPr>
            <a:r>
              <a:rPr lang="en-US" dirty="0" smtClean="0"/>
              <a:t>You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extend</a:t>
            </a:r>
            <a:r>
              <a:rPr lang="en-US" dirty="0" smtClean="0"/>
              <a:t> a class, but you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</a:t>
            </a:r>
            <a:r>
              <a:rPr lang="en-US" dirty="0" smtClean="0"/>
              <a:t> an interface</a:t>
            </a:r>
          </a:p>
          <a:p>
            <a:pPr eaLnBrk="1" hangingPunct="1">
              <a:defRPr/>
            </a:pPr>
            <a:r>
              <a:rPr lang="en-US" dirty="0" smtClean="0"/>
              <a:t>A class can only extend (subclass) one other class, but it can implement as many interfaces as you like</a:t>
            </a:r>
          </a:p>
          <a:p>
            <a:pPr eaLnBrk="1" hangingPunct="1">
              <a:defRPr/>
            </a:pPr>
            <a:r>
              <a:rPr lang="en-US" dirty="0" smtClean="0"/>
              <a:t>Example:</a:t>
            </a:r>
          </a:p>
          <a:p>
            <a:pPr marL="782638" lvl="1" eaLnBrk="1" hangingPunct="1"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MyListener</a:t>
            </a:r>
            <a:r>
              <a:rPr lang="en-US" dirty="0" smtClean="0">
                <a:solidFill>
                  <a:srgbClr val="FFFF99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 smtClean="0">
                <a:solidFill>
                  <a:srgbClr val="FFFF99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 </a:t>
            </a:r>
            <a:r>
              <a:rPr lang="en-US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,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ActionListener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… }</a:t>
            </a:r>
            <a:endParaRPr lang="en-US" dirty="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39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1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3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4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5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6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7417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14</a:t>
            </a:r>
          </a:p>
        </p:txBody>
      </p:sp>
      <p:sp>
        <p:nvSpPr>
          <p:cNvPr id="17418" name="Rectangle 9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848600" cy="1066800"/>
          </a:xfrm>
        </p:spPr>
        <p:txBody>
          <a:bodyPr rIns="132080"/>
          <a:lstStyle/>
          <a:p>
            <a:pPr eaLnBrk="1" hangingPunct="1"/>
            <a:r>
              <a:rPr lang="en-US" altLang="en-US" smtClean="0"/>
              <a:t>Implementing an interface II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4102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dirty="0" smtClean="0"/>
              <a:t>When you say a class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 smtClean="0"/>
              <a:t> an interface, you are promising to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define</a:t>
            </a:r>
            <a:r>
              <a:rPr lang="en-US" dirty="0" smtClean="0"/>
              <a:t> all the methods that were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declared</a:t>
            </a:r>
            <a:r>
              <a:rPr lang="en-US" dirty="0" smtClean="0"/>
              <a:t> in the interface</a:t>
            </a:r>
          </a:p>
          <a:p>
            <a:pPr eaLnBrk="1" hangingPunct="1">
              <a:defRPr/>
            </a:pPr>
            <a:r>
              <a:rPr lang="en-US" dirty="0" smtClean="0"/>
              <a:t>Example:</a:t>
            </a:r>
          </a:p>
          <a:p>
            <a:pPr eaLnBrk="1" hangingPunct="1"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keyPressed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keyReleased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 smtClean="0"/>
          </a:p>
          <a:p>
            <a:pPr marL="782638" lvl="1" eaLnBrk="1" hangingPunct="1">
              <a:defRPr/>
            </a:pPr>
            <a:r>
              <a:rPr lang="en-US" dirty="0" smtClean="0"/>
              <a:t>The “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...</a:t>
            </a:r>
            <a:r>
              <a:rPr lang="en-US" dirty="0" smtClean="0"/>
              <a:t>” indicates actual code that you must supply</a:t>
            </a:r>
          </a:p>
          <a:p>
            <a:pPr eaLnBrk="1" hangingPunct="1">
              <a:defRPr/>
            </a:pPr>
            <a:r>
              <a:rPr lang="en-US" dirty="0" smtClean="0"/>
              <a:t>Now you can create a</a:t>
            </a:r>
            <a:r>
              <a:rPr lang="en-US" dirty="0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endParaRPr lang="en-US" dirty="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1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35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37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38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39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40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8441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15</a:t>
            </a:r>
          </a:p>
        </p:txBody>
      </p:sp>
      <p:sp>
        <p:nvSpPr>
          <p:cNvPr id="18442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z="3600" smtClean="0"/>
              <a:t>Partially implementing an Interface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48006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dirty="0" smtClean="0"/>
              <a:t>It is possible for a class to define some but not all of the methods defined in an interface:</a:t>
            </a:r>
          </a:p>
          <a:p>
            <a:pPr eaLnBrk="1" hangingPunct="1"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sz="2400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class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b="1" dirty="0" smtClean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void 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sz="2400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sz="2400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sz="24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Since this class does not supply all the methods it has promised, it </a:t>
            </a:r>
            <a:r>
              <a:rPr lang="en-US" i="1" dirty="0" smtClean="0"/>
              <a:t>must</a:t>
            </a:r>
            <a:r>
              <a:rPr lang="en-US" dirty="0" smtClean="0"/>
              <a:t> be an abstract class</a:t>
            </a:r>
          </a:p>
          <a:p>
            <a:pPr eaLnBrk="1" hangingPunct="1">
              <a:defRPr/>
            </a:pPr>
            <a:r>
              <a:rPr lang="en-US" dirty="0" smtClean="0"/>
              <a:t>You must label it as such with the keyword 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You can even </a:t>
            </a:r>
            <a:r>
              <a:rPr lang="en-US" dirty="0" smtClean="0">
                <a:latin typeface="Times New Roman Italic" charset="0"/>
                <a:cs typeface="Times New Roman Italic" charset="0"/>
                <a:sym typeface="Times New Roman Italic" charset="0"/>
              </a:rPr>
              <a:t>extend</a:t>
            </a:r>
            <a:r>
              <a:rPr lang="en-US" dirty="0" smtClean="0"/>
              <a:t> an interface (to add methods):</a:t>
            </a:r>
          </a:p>
          <a:p>
            <a:pPr marL="782638" lvl="1" eaLnBrk="1" hangingPunct="1">
              <a:defRPr/>
            </a:pP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FunkyKeyListener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extends </a:t>
            </a:r>
            <a:r>
              <a:rPr lang="en-US" dirty="0" err="1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... }</a:t>
            </a:r>
            <a:endParaRPr lang="en-US" dirty="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999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59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0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1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2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3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4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5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16</a:t>
            </a:r>
          </a:p>
        </p:txBody>
      </p:sp>
      <p:sp>
        <p:nvSpPr>
          <p:cNvPr id="19466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What are interfaces for?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 rIns="132080"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Reason 1:</a:t>
            </a:r>
            <a:r>
              <a:rPr lang="en-US" altLang="en-US" smtClean="0">
                <a:solidFill>
                  <a:srgbClr val="006699"/>
                </a:solidFill>
              </a:rPr>
              <a:t> </a:t>
            </a:r>
            <a:r>
              <a:rPr lang="en-US" altLang="en-US" smtClean="0"/>
              <a:t>A class can only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extend</a:t>
            </a:r>
            <a:r>
              <a:rPr lang="en-US" altLang="en-US" smtClean="0"/>
              <a:t> one other class, but it can </a:t>
            </a: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</a:t>
            </a:r>
            <a:r>
              <a:rPr lang="en-US" altLang="en-US" smtClean="0"/>
              <a:t> multiple interfaces</a:t>
            </a:r>
          </a:p>
          <a:p>
            <a:pPr marL="782638" lvl="1" eaLnBrk="1" hangingPunct="1"/>
            <a:r>
              <a:rPr lang="en-US" altLang="en-US" smtClean="0"/>
              <a:t>This lets the class fill multiple “roles”</a:t>
            </a:r>
          </a:p>
          <a:p>
            <a:pPr marL="782638" lvl="1" eaLnBrk="1" hangingPunct="1"/>
            <a:r>
              <a:rPr lang="en-US" altLang="en-US" smtClean="0"/>
              <a:t>In writing Applets, it is common to have one class implement several different listeners</a:t>
            </a:r>
          </a:p>
          <a:p>
            <a:pPr marL="782638" lvl="1" eaLnBrk="1" hangingPunct="1"/>
            <a:r>
              <a:rPr lang="en-US" altLang="en-US" smtClean="0"/>
              <a:t>Example:</a:t>
            </a:r>
            <a:r>
              <a:rPr lang="en-US" altLang="en-US" smtClean="0"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</a:t>
            </a: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MyApplet extends Applet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     implements ActionListener, KeyListener {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}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Reason 2: </a:t>
            </a:r>
            <a:r>
              <a:rPr lang="en-US" altLang="en-US" smtClean="0"/>
              <a:t>You can write methods that work for more than one kind of class</a:t>
            </a:r>
          </a:p>
        </p:txBody>
      </p:sp>
    </p:spTree>
    <p:extLst>
      <p:ext uri="{BB962C8B-B14F-4D97-AF65-F5344CB8AC3E}">
        <p14:creationId xmlns:p14="http://schemas.microsoft.com/office/powerpoint/2010/main" val="842338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59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0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1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2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3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4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19465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16</a:t>
            </a:r>
          </a:p>
        </p:txBody>
      </p:sp>
      <p:sp>
        <p:nvSpPr>
          <p:cNvPr id="19466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What are interfaces for?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We used them in this </a:t>
            </a:r>
            <a:r>
              <a:rPr lang="en-US" altLang="en-US" dirty="0" err="1" smtClean="0"/>
              <a:t>Squarelotron</a:t>
            </a:r>
            <a:r>
              <a:rPr lang="en-US" altLang="en-US" dirty="0" smtClean="0"/>
              <a:t> assignment in order to give you something to begin with</a:t>
            </a:r>
          </a:p>
          <a:p>
            <a:pPr eaLnBrk="1" hangingPunct="1"/>
            <a:r>
              <a:rPr lang="en-US" altLang="en-US" dirty="0" smtClean="0"/>
              <a:t>Also less likely to change method signatures</a:t>
            </a:r>
          </a:p>
        </p:txBody>
      </p:sp>
    </p:spTree>
    <p:extLst>
      <p:ext uri="{BB962C8B-B14F-4D97-AF65-F5344CB8AC3E}">
        <p14:creationId xmlns:p14="http://schemas.microsoft.com/office/powerpoint/2010/main" val="3837344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Every class has </a:t>
            </a:r>
            <a:r>
              <a:rPr lang="en-US" dirty="0" smtClean="0"/>
              <a:t>a constructor</a:t>
            </a:r>
            <a:r>
              <a:rPr lang="en-US" dirty="0"/>
              <a:t>!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 for 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 for 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 for do not understand the </a:t>
            </a:r>
            <a:r>
              <a:rPr lang="en-US" dirty="0" smtClean="0"/>
              <a:t>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 is the answer here. A class either gets a default constructor from Java or will have one that is explicitly defined. If a class has an explicit constructor then Java stops providing it with a default no </a:t>
            </a:r>
            <a:r>
              <a:rPr lang="en-US" smtClean="0"/>
              <a:t>argument 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3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4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5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6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7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8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0489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17</a:t>
            </a:r>
          </a:p>
        </p:txBody>
      </p:sp>
      <p:sp>
        <p:nvSpPr>
          <p:cNvPr id="20490" name="Rectangle 9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How to use interfaces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726488" cy="5486400"/>
          </a:xfrm>
        </p:spPr>
        <p:txBody>
          <a:bodyPr rIns="132080"/>
          <a:lstStyle/>
          <a:p>
            <a:pPr eaLnBrk="1" hangingPunct="1"/>
            <a:r>
              <a:rPr lang="en-US" altLang="en-US" sz="2000" smtClean="0"/>
              <a:t>You can write methods that work with more than one class</a:t>
            </a:r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RuleSet { boolean isLegal(Move m, Board b);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                      void makeMove(Move m); 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/>
            <a:r>
              <a:rPr lang="en-US" altLang="en-US" sz="1800" smtClean="0"/>
              <a:t>Every class that implements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smtClean="0"/>
              <a:t> must have these methods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CheckersRules implements RuleSet {</a:t>
            </a:r>
            <a:r>
              <a:rPr lang="en-US" altLang="en-US" sz="2000" smtClean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one implementation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boolean isLegal(Move m, Board b)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void makeMove(Move m) { ... }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ChessRules implements RuleSet { ... }</a:t>
            </a:r>
            <a:r>
              <a:rPr lang="en-US" altLang="en-US" sz="2000" smtClean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another implementation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LinesOfActionRules implements RuleSet { ... }</a:t>
            </a:r>
            <a:r>
              <a:rPr lang="en-US" altLang="en-US" sz="2000" smtClean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and another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 rulesOfThisGame = new ChessRules();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/>
            <a:r>
              <a:rPr lang="en-US" altLang="en-US" sz="1800" smtClean="0"/>
              <a:t>This assignment is legal because a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 </a:t>
            </a:r>
            <a:r>
              <a:rPr lang="en-US" altLang="en-US" sz="1800" smtClean="0"/>
              <a:t>object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is</a:t>
            </a:r>
            <a:r>
              <a:rPr lang="en-US" altLang="en-US" sz="1800" smtClean="0"/>
              <a:t> a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smtClean="0"/>
              <a:t> object</a:t>
            </a:r>
            <a:endParaRPr lang="en-US" altLang="en-US" smtClean="0"/>
          </a:p>
          <a:p>
            <a:pPr eaLnBrk="1" hangingPunct="1"/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if (rulesOfThisGame.isLegal(m, b)) { makeMove(m); 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/>
            <a:r>
              <a:rPr lang="en-US" altLang="en-US" sz="1800" smtClean="0"/>
              <a:t>This statement is legal because,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whatever</a:t>
            </a:r>
            <a:r>
              <a:rPr lang="en-US" altLang="en-US" sz="1800" smtClean="0"/>
              <a:t> kind of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smtClean="0"/>
              <a:t> object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 </a:t>
            </a:r>
            <a:r>
              <a:rPr lang="en-US" altLang="en-US" sz="1800" smtClean="0"/>
              <a:t>is, it </a:t>
            </a:r>
            <a:r>
              <a:rPr lang="en-US" altLang="en-US" sz="1800" smtClean="0">
                <a:latin typeface="Times New Roman Italic" charset="0"/>
                <a:cs typeface="Times New Roman Italic" charset="0"/>
                <a:sym typeface="Times New Roman Italic" charset="0"/>
              </a:rPr>
              <a:t>must</a:t>
            </a:r>
            <a:r>
              <a:rPr lang="en-US" altLang="en-US" sz="1800" smtClean="0"/>
              <a:t> have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isLegal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makeMove</a:t>
            </a:r>
            <a:r>
              <a:rPr lang="en-US" altLang="en-US" sz="1800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1020812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07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08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09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10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11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12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1513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18</a:t>
            </a:r>
          </a:p>
        </p:txBody>
      </p:sp>
      <p:sp>
        <p:nvSpPr>
          <p:cNvPr id="21514" name="Rectangle 9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239000" cy="1066800"/>
          </a:xfrm>
        </p:spPr>
        <p:txBody>
          <a:bodyPr rIns="132080"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endParaRPr lang="en-US" altLang="en-US" smtClean="0">
              <a:solidFill>
                <a:schemeClr val="tx1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410200"/>
          </a:xfrm>
        </p:spPr>
        <p:txBody>
          <a:bodyPr rIns="132080"/>
          <a:lstStyle/>
          <a:p>
            <a:pPr eaLnBrk="1" hangingPunct="1"/>
            <a:r>
              <a:rPr lang="en-US" altLang="en-US" sz="24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sz="2400" smtClean="0"/>
              <a:t> is a keyword that tells you whether a variable </a:t>
            </a:r>
            <a:r>
              <a:rPr lang="en-US" altLang="en-US" sz="2400" smtClean="0"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400" smtClean="0"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400" smtClean="0"/>
              <a:t>“is a” member of a class or interface</a:t>
            </a:r>
            <a:endParaRPr lang="en-US" altLang="en-US" smtClean="0"/>
          </a:p>
          <a:p>
            <a:pPr eaLnBrk="1" hangingPunct="1"/>
            <a:r>
              <a:rPr lang="en-US" altLang="en-US" sz="2400" smtClean="0"/>
              <a:t>For example, if</a:t>
            </a:r>
          </a:p>
          <a:p>
            <a:pPr marL="782638" lvl="1" eaLnBrk="1" hangingPunct="1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Dog extends Animal implements Pet {...}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Animal fido = new Dog();</a:t>
            </a:r>
            <a: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endParaRPr lang="en-US" altLang="en-US" sz="2000" smtClean="0">
              <a:solidFill>
                <a:srgbClr val="3300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  <a:p>
            <a:pPr eaLnBrk="1" hangingPunct="1">
              <a:buClr>
                <a:srgbClr val="000000"/>
              </a:buClr>
              <a:buFont typeface="Times New Roman" pitchFamily="18" charset="0"/>
              <a:buChar char=" "/>
            </a:pPr>
            <a:r>
              <a:rPr lang="en-US" altLang="en-US" sz="2400" smtClean="0"/>
              <a:t>then the following are all true:</a:t>
            </a:r>
          </a:p>
          <a:p>
            <a:pPr marL="782638" lvl="1" eaLnBrk="1" hangingPunct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 instanceof Dog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 instanceof Animal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 eaLnBrk="1" hangingPunct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 instanceof Pet</a:t>
            </a:r>
            <a:endParaRPr lang="en-US" altLang="en-US" sz="2000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/>
            <a:r>
              <a:rPr lang="en-US" altLang="en-US" sz="24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sz="2400" smtClean="0"/>
              <a:t> is seldom used</a:t>
            </a:r>
            <a:endParaRPr lang="en-US" altLang="en-US" smtClean="0"/>
          </a:p>
          <a:p>
            <a:pPr marL="782638" lvl="1" eaLnBrk="1" hangingPunct="1"/>
            <a:r>
              <a:rPr lang="en-US" altLang="en-US" sz="2000" smtClean="0"/>
              <a:t>When you find yourself wanting to use </a:t>
            </a:r>
            <a:r>
              <a:rPr lang="en-US" altLang="en-US" sz="200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sz="2000" smtClean="0"/>
              <a:t>, think about whether the method you are writing should be moved to the individual subclasses</a:t>
            </a:r>
          </a:p>
        </p:txBody>
      </p:sp>
    </p:spTree>
    <p:extLst>
      <p:ext uri="{BB962C8B-B14F-4D97-AF65-F5344CB8AC3E}">
        <p14:creationId xmlns:p14="http://schemas.microsoft.com/office/powerpoint/2010/main" val="4266528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533400" y="260350"/>
            <a:ext cx="322263" cy="4746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1" name="Rectangle 2"/>
          <p:cNvSpPr>
            <a:spLocks/>
          </p:cNvSpPr>
          <p:nvPr/>
        </p:nvSpPr>
        <p:spPr bwMode="auto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D1D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2" name="Rectangle 3"/>
          <p:cNvSpPr>
            <a:spLocks/>
          </p:cNvSpPr>
          <p:nvPr/>
        </p:nvSpPr>
        <p:spPr bwMode="auto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3" name="Rectangle 4"/>
          <p:cNvSpPr>
            <a:spLocks/>
          </p:cNvSpPr>
          <p:nvPr/>
        </p:nvSpPr>
        <p:spPr bwMode="auto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4" name="Rectangle 5"/>
          <p:cNvSpPr>
            <a:spLocks/>
          </p:cNvSpPr>
          <p:nvPr/>
        </p:nvSpPr>
        <p:spPr bwMode="auto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rgbClr val="8BB9D1"/>
              </a:gs>
              <a:gs pos="100000">
                <a:srgbClr val="00669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5" name="Rectangle 6"/>
          <p:cNvSpPr>
            <a:spLocks/>
          </p:cNvSpPr>
          <p:nvPr/>
        </p:nvSpPr>
        <p:spPr bwMode="auto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6" name="Rectangle 7"/>
          <p:cNvSpPr>
            <a:spLocks/>
          </p:cNvSpPr>
          <p:nvPr/>
        </p:nvSpPr>
        <p:spPr bwMode="auto">
          <a:xfrm rot="10800000" flipH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" pitchFamily="1" charset="0"/>
              <a:sym typeface="Times" pitchFamily="1" charset="0"/>
            </a:endParaRPr>
          </a:p>
        </p:txBody>
      </p:sp>
      <p:sp>
        <p:nvSpPr>
          <p:cNvPr id="22537" name="Rectangle 8"/>
          <p:cNvSpPr>
            <a:spLocks/>
          </p:cNvSpPr>
          <p:nvPr/>
        </p:nvSpPr>
        <p:spPr bwMode="auto">
          <a:xfrm>
            <a:off x="7239000" y="6553200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b"/>
          <a:lstStyle>
            <a:lvl1pPr marL="39688" eaLnBrk="0" hangingPunct="0">
              <a:spcBef>
                <a:spcPts val="600"/>
              </a:spcBef>
              <a:buClr>
                <a:srgbClr val="006699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CB00CB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006699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3300FF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9900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  <a:sym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19</a:t>
            </a:r>
          </a:p>
        </p:txBody>
      </p:sp>
      <p:sp>
        <p:nvSpPr>
          <p:cNvPr id="22538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162800" cy="1066800"/>
          </a:xfrm>
        </p:spPr>
        <p:txBody>
          <a:bodyPr rIns="132080"/>
          <a:lstStyle/>
          <a:p>
            <a:pPr eaLnBrk="1" hangingPunct="1"/>
            <a:r>
              <a:rPr lang="en-US" altLang="en-US" smtClean="0"/>
              <a:t>Interfaces, again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01000" cy="518160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you implement an interface, you promise to define </a:t>
            </a:r>
            <a:r>
              <a:rPr lang="en-US" altLang="en-US" smtClean="0">
                <a:latin typeface="Times New Roman Italic" charset="0"/>
                <a:cs typeface="Times New Roman Italic" charset="0"/>
                <a:sym typeface="Times New Roman Italic" charset="0"/>
              </a:rPr>
              <a:t>all</a:t>
            </a:r>
            <a:r>
              <a:rPr lang="en-US" altLang="en-US" smtClean="0"/>
              <a:t> the functions it declares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can be a </a:t>
            </a:r>
            <a:r>
              <a:rPr lang="en-US" altLang="en-US" smtClean="0">
                <a:latin typeface="Times New Roman Italic" charset="0"/>
                <a:cs typeface="Times New Roman Italic" charset="0"/>
                <a:sym typeface="Times New Roman Italic" charset="0"/>
              </a:rPr>
              <a:t>lot</a:t>
            </a:r>
            <a:r>
              <a:rPr lang="en-US" altLang="en-US" smtClean="0"/>
              <a:t> of methods</a:t>
            </a:r>
          </a:p>
          <a:p>
            <a:pPr marL="782638" lvl="1" eaLnBrk="1" hangingPunct="1">
              <a:lnSpc>
                <a:spcPct val="90000"/>
              </a:lnSpc>
              <a:spcBef>
                <a:spcPts val="1400"/>
              </a:spcBef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KeyListener {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keyPressed(KeyEvent e);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keyReleased(KeyEvent e);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keyTyped(KeyEvent e);</a:t>
            </a:r>
            <a: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mtClean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1600"/>
              </a:spcBef>
            </a:pPr>
            <a:r>
              <a:rPr lang="en-US" altLang="en-US" smtClean="0"/>
              <a:t>What if you only care about a couple of these methods?</a:t>
            </a:r>
          </a:p>
        </p:txBody>
      </p:sp>
    </p:spTree>
    <p:extLst>
      <p:ext uri="{BB962C8B-B14F-4D97-AF65-F5344CB8AC3E}">
        <p14:creationId xmlns:p14="http://schemas.microsoft.com/office/powerpoint/2010/main" val="460345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static mean???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Simplest way of understanding static = I do not need to create an object to call this method</a:t>
            </a:r>
          </a:p>
          <a:p>
            <a:endParaRPr lang="en-US" dirty="0"/>
          </a:p>
          <a:p>
            <a:r>
              <a:rPr lang="en-US" dirty="0" smtClean="0"/>
              <a:t>Remember </a:t>
            </a:r>
            <a:r>
              <a:rPr lang="en-US" dirty="0" err="1" smtClean="0"/>
              <a:t>Math.sqrt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Did you create an instance of Math?</a:t>
            </a:r>
          </a:p>
          <a:p>
            <a:endParaRPr lang="en-US" dirty="0"/>
          </a:p>
          <a:p>
            <a:r>
              <a:rPr lang="en-US" dirty="0" smtClean="0"/>
              <a:t>A lot of times general helper functions will be found as static functions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82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static in your assignment?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should never have crazy error checking</a:t>
            </a:r>
          </a:p>
          <a:p>
            <a:r>
              <a:rPr lang="en-US" dirty="0" smtClean="0"/>
              <a:t>But error checking is important</a:t>
            </a:r>
          </a:p>
          <a:p>
            <a:r>
              <a:rPr lang="en-US" dirty="0" smtClean="0"/>
              <a:t>With a static method we can do the error checking upfront before trying to do any construction.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to call a static method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Squarelotron.makeSquarelotron</a:t>
            </a:r>
            <a:r>
              <a:rPr lang="en-US" dirty="0" smtClean="0"/>
              <a:t>(new </a:t>
            </a:r>
            <a:r>
              <a:rPr lang="en-US" dirty="0" err="1" smtClean="0"/>
              <a:t>int</a:t>
            </a:r>
            <a:r>
              <a:rPr lang="en-US" dirty="0" smtClean="0"/>
              <a:t>[]{1,2,3,5,6})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static void main?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has to run something</a:t>
            </a:r>
          </a:p>
          <a:p>
            <a:r>
              <a:rPr lang="en-US" dirty="0" smtClean="0"/>
              <a:t>How does it run any method in a class without creating an instance?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Answer = static!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already know what void means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will talk about public, private and protected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1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should you use a static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there is no need for the method to belong to an instance of the object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Example?</a:t>
            </a:r>
          </a:p>
          <a:p>
            <a:pPr marL="0" indent="0">
              <a:buNone/>
            </a:pPr>
            <a:r>
              <a:rPr lang="en-US" dirty="0" smtClean="0"/>
              <a:t>In an class like Rational you might want a method called </a:t>
            </a:r>
            <a:r>
              <a:rPr lang="en-US" dirty="0" err="1" smtClean="0"/>
              <a:t>gcd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</a:t>
            </a:r>
            <a:r>
              <a:rPr lang="en-US" dirty="0" err="1" smtClean="0"/>
              <a:t>gcd</a:t>
            </a:r>
            <a:r>
              <a:rPr lang="en-US" dirty="0" smtClean="0"/>
              <a:t>(a, b) – greatest common divisor?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need an instance of a Rational number in order to compute the </a:t>
            </a:r>
            <a:r>
              <a:rPr lang="en-US" dirty="0" err="1" smtClean="0"/>
              <a:t>gcd</a:t>
            </a:r>
            <a:r>
              <a:rPr lang="en-US" dirty="0" smtClean="0"/>
              <a:t> of 2 numbers? No!</a:t>
            </a:r>
          </a:p>
          <a:p>
            <a:pPr marL="0" indent="0">
              <a:buNone/>
            </a:pPr>
            <a:r>
              <a:rPr lang="en-US" dirty="0" smtClean="0"/>
              <a:t>So make it static.</a:t>
            </a:r>
          </a:p>
        </p:txBody>
      </p:sp>
    </p:spTree>
    <p:extLst>
      <p:ext uri="{BB962C8B-B14F-4D97-AF65-F5344CB8AC3E}">
        <p14:creationId xmlns:p14="http://schemas.microsoft.com/office/powerpoint/2010/main" val="18139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 of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</a:p>
          <a:p>
            <a:r>
              <a:rPr lang="en-US" dirty="0" smtClean="0"/>
              <a:t>A method like </a:t>
            </a:r>
            <a:r>
              <a:rPr lang="en-US" dirty="0" err="1" smtClean="0"/>
              <a:t>convertMpgToKpl</a:t>
            </a:r>
            <a:r>
              <a:rPr lang="en-US" dirty="0" smtClean="0"/>
              <a:t> – changing the </a:t>
            </a:r>
            <a:r>
              <a:rPr lang="en-US" dirty="0" err="1" smtClean="0"/>
              <a:t>american</a:t>
            </a:r>
            <a:r>
              <a:rPr lang="en-US" dirty="0" smtClean="0"/>
              <a:t> miles per gallon to </a:t>
            </a:r>
            <a:r>
              <a:rPr lang="en-US" dirty="0" err="1" smtClean="0"/>
              <a:t>kilometres</a:t>
            </a:r>
            <a:r>
              <a:rPr lang="en-US" dirty="0" smtClean="0"/>
              <a:t> per </a:t>
            </a:r>
            <a:r>
              <a:rPr lang="en-US" dirty="0" err="1" smtClean="0"/>
              <a:t>litre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Should this method be static?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 you need a actual instance of a car in order for you to convert mpg to </a:t>
            </a:r>
            <a:r>
              <a:rPr lang="en-US" dirty="0" err="1" smtClean="0"/>
              <a:t>kpl</a:t>
            </a:r>
            <a:r>
              <a:rPr lang="en-US" dirty="0" smtClean="0"/>
              <a:t>? 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Hence static</a:t>
            </a:r>
          </a:p>
        </p:txBody>
      </p:sp>
    </p:spTree>
    <p:extLst>
      <p:ext uri="{BB962C8B-B14F-4D97-AF65-F5344CB8AC3E}">
        <p14:creationId xmlns:p14="http://schemas.microsoft.com/office/powerpoint/2010/main" val="143226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 of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is used for constant instance variables</a:t>
            </a:r>
          </a:p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tatic  final </a:t>
            </a:r>
            <a:r>
              <a:rPr lang="en-US" dirty="0" smtClean="0"/>
              <a:t>double PI = 3.1415;</a:t>
            </a:r>
          </a:p>
          <a:p>
            <a:r>
              <a:rPr lang="en-US" dirty="0" smtClean="0"/>
              <a:t>Same argument as before – we do not need to create an instance of some mathematical object to tell us the value of Pi.</a:t>
            </a:r>
          </a:p>
          <a:p>
            <a:r>
              <a:rPr lang="en-US" dirty="0" smtClean="0"/>
              <a:t>The extra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word is to say the value cannot be changed</a:t>
            </a:r>
          </a:p>
          <a:p>
            <a:endParaRPr lang="en-US" dirty="0"/>
          </a:p>
          <a:p>
            <a:r>
              <a:rPr lang="en-US" dirty="0" smtClean="0"/>
              <a:t>One final common usage is to use static variables to keep track of the number of objects created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4852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uke-9">
  <a:themeElements>
    <a:clrScheme name="Dav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783F04"/>
      </a:accent1>
      <a:accent2>
        <a:srgbClr val="9F2936"/>
      </a:accent2>
      <a:accent3>
        <a:srgbClr val="0000FF"/>
      </a:accent3>
      <a:accent4>
        <a:srgbClr val="3A6331"/>
      </a:accent4>
      <a:accent5>
        <a:srgbClr val="604878"/>
      </a:accent5>
      <a:accent6>
        <a:srgbClr val="CC00CC"/>
      </a:accent6>
      <a:hlink>
        <a:srgbClr val="6B9F25"/>
      </a:hlink>
      <a:folHlink>
        <a:srgbClr val="B26B02"/>
      </a:folHlink>
    </a:clrScheme>
    <a:fontScheme name="1_duke-9">
      <a:majorFont>
        <a:latin typeface="Times New Roman"/>
        <a:ea typeface="ヒラギノ明朝 ProN W3"/>
        <a:cs typeface="ヒラギノ明朝 ProN W3"/>
      </a:majorFont>
      <a:minorFont>
        <a:latin typeface="Times New Roman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00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" pitchFamily="1" charset="0"/>
            <a:ea typeface="ヒラギノ明朝 ProN W3" charset="0"/>
            <a:cs typeface="ヒラギノ明朝 ProN W3" charset="0"/>
            <a:sym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00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" pitchFamily="1" charset="0"/>
            <a:ea typeface="ヒラギノ明朝 ProN W3" charset="0"/>
            <a:cs typeface="ヒラギノ明朝 ProN W3" charset="0"/>
            <a:sym typeface="Times" pitchFamily="1" charset="0"/>
          </a:defRPr>
        </a:defPPr>
      </a:lstStyle>
    </a:lnDef>
  </a:objectDefaults>
  <a:extraClrSchemeLst>
    <a:extraClrScheme>
      <a:clrScheme name="1_duke-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63585</TotalTime>
  <Words>1395</Words>
  <Application>Microsoft Office PowerPoint</Application>
  <PresentationFormat>On-screen Show (4:3)</PresentationFormat>
  <Paragraphs>270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Clarity</vt:lpstr>
      <vt:lpstr>1_duke-9</vt:lpstr>
      <vt:lpstr>CIT 590</vt:lpstr>
      <vt:lpstr>Agenda</vt:lpstr>
      <vt:lpstr>Inheritance questions</vt:lpstr>
      <vt:lpstr>What does static mean???</vt:lpstr>
      <vt:lpstr>Why static in your assignment?</vt:lpstr>
      <vt:lpstr>Public static void main?</vt:lpstr>
      <vt:lpstr>When should you use a static method?</vt:lpstr>
      <vt:lpstr>More examples of static</vt:lpstr>
      <vt:lpstr>More examples of static</vt:lpstr>
      <vt:lpstr>PowerPoint Presentation</vt:lpstr>
      <vt:lpstr>Access modifiers</vt:lpstr>
      <vt:lpstr>Style rules for access modifiers</vt:lpstr>
      <vt:lpstr>Exceptions</vt:lpstr>
      <vt:lpstr>Declaring versus defining</vt:lpstr>
      <vt:lpstr>Abstract methods</vt:lpstr>
      <vt:lpstr>Abstract classes I</vt:lpstr>
      <vt:lpstr>Abstract classes II</vt:lpstr>
      <vt:lpstr>Why have abstract classes?</vt:lpstr>
      <vt:lpstr>An example abstract class</vt:lpstr>
      <vt:lpstr>A problem</vt:lpstr>
      <vt:lpstr>Why have abstract methods?</vt:lpstr>
      <vt:lpstr>A solution</vt:lpstr>
      <vt:lpstr>Interfaces</vt:lpstr>
      <vt:lpstr>Designing interfaces</vt:lpstr>
      <vt:lpstr>Implementing an interface I</vt:lpstr>
      <vt:lpstr>Implementing an interface II</vt:lpstr>
      <vt:lpstr>Partially implementing an Interface</vt:lpstr>
      <vt:lpstr>What are interfaces for?</vt:lpstr>
      <vt:lpstr>What are interfaces for?</vt:lpstr>
      <vt:lpstr>How to use interfaces</vt:lpstr>
      <vt:lpstr>instanceof</vt:lpstr>
      <vt:lpstr>Interfaces, again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410</cp:revision>
  <dcterms:created xsi:type="dcterms:W3CDTF">2006-08-16T00:00:00Z</dcterms:created>
  <dcterms:modified xsi:type="dcterms:W3CDTF">2014-04-27T11:11:07Z</dcterms:modified>
</cp:coreProperties>
</file>