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62" r:id="rId9"/>
    <p:sldId id="263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129" d="100"/>
          <a:sy n="129" d="100"/>
        </p:scale>
        <p:origin x="-13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ErEBkj_3PY" TargetMode="External"/><Relationship Id="rId2" Type="http://schemas.openxmlformats.org/officeDocument/2006/relationships/hyperlink" Target="https://www.grasp.upenn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dictivetechnologies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eas.upenn.edu/~bhusnur4/cit592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Discrete Math</a:t>
            </a:r>
          </a:p>
          <a:p>
            <a:r>
              <a:rPr lang="en-US" dirty="0" smtClean="0"/>
              <a:t>Lecture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I do this course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Discrete math teaches mathematical reasoning and proof techniques.</a:t>
            </a:r>
          </a:p>
          <a:p>
            <a:r>
              <a:rPr lang="en-US" dirty="0"/>
              <a:t>The mathematics of modern computer science is built almost entirely on discrete math, in particular </a:t>
            </a:r>
            <a:r>
              <a:rPr lang="en-US" dirty="0" err="1"/>
              <a:t>combinatorics</a:t>
            </a:r>
            <a:r>
              <a:rPr lang="en-US" dirty="0"/>
              <a:t> and graph </a:t>
            </a:r>
            <a:r>
              <a:rPr lang="en-US" dirty="0" smtClean="0"/>
              <a:t>theory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87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way of introduction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Arvind</a:t>
            </a:r>
            <a:r>
              <a:rPr lang="en-US" dirty="0" smtClean="0"/>
              <a:t> </a:t>
            </a:r>
            <a:r>
              <a:rPr lang="en-US" dirty="0" err="1" smtClean="0"/>
              <a:t>Bhusnurmath</a:t>
            </a:r>
            <a:endParaRPr lang="en-US" dirty="0" smtClean="0"/>
          </a:p>
          <a:p>
            <a:r>
              <a:rPr lang="en-US" dirty="0" smtClean="0"/>
              <a:t>There are no bonus points for pronouncing my last name correctly </a:t>
            </a:r>
          </a:p>
          <a:p>
            <a:r>
              <a:rPr lang="en-US" dirty="0" smtClean="0"/>
              <a:t>Please call me </a:t>
            </a:r>
            <a:r>
              <a:rPr lang="en-US" dirty="0" err="1" smtClean="0"/>
              <a:t>Arvind</a:t>
            </a:r>
            <a:endParaRPr lang="en-US" dirty="0"/>
          </a:p>
          <a:p>
            <a:r>
              <a:rPr lang="en-US" dirty="0" smtClean="0"/>
              <a:t>New to teaching at Penn</a:t>
            </a:r>
          </a:p>
          <a:p>
            <a:pPr lvl="1"/>
            <a:r>
              <a:rPr lang="en-US" dirty="0" smtClean="0"/>
              <a:t>However, not new to Penn. Graduated </a:t>
            </a:r>
            <a:r>
              <a:rPr lang="en-US" dirty="0" smtClean="0"/>
              <a:t>2008</a:t>
            </a:r>
          </a:p>
          <a:p>
            <a:pPr lvl="1"/>
            <a:r>
              <a:rPr lang="en-US" dirty="0">
                <a:hlinkClick r:id="rId2"/>
              </a:rPr>
              <a:t>https://www.grasp.upenn.edu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www.youtube.com/watch?v=4ErEBkj_3PY</a:t>
            </a:r>
            <a:r>
              <a:rPr lang="en-US" dirty="0" smtClean="0"/>
              <a:t> (my </a:t>
            </a:r>
            <a:r>
              <a:rPr lang="en-US" dirty="0" err="1" smtClean="0"/>
              <a:t>fav</a:t>
            </a:r>
            <a:r>
              <a:rPr lang="en-US" dirty="0" smtClean="0"/>
              <a:t> TED talk)</a:t>
            </a:r>
          </a:p>
          <a:p>
            <a:pPr lvl="1"/>
            <a:r>
              <a:rPr lang="en-US" dirty="0" smtClean="0"/>
              <a:t>Worked 5 years at </a:t>
            </a:r>
            <a:r>
              <a:rPr lang="en-US" dirty="0">
                <a:hlinkClick r:id="rId4"/>
              </a:rPr>
              <a:t>http://www.predictivetechnologies.com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884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this course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MCIT students</a:t>
            </a:r>
          </a:p>
          <a:p>
            <a:r>
              <a:rPr lang="en-US" dirty="0" smtClean="0"/>
              <a:t>Objective : To learn fundamentals of discrete math in order to understand algorithm complexity, proving a program works, graph theory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8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/>
            <a:r>
              <a:rPr lang="en-US" dirty="0" smtClean="0"/>
              <a:t>Textbook – Discrete Mathematics for Computer Scientists by Stein et al.</a:t>
            </a:r>
          </a:p>
          <a:p>
            <a:pPr marL="800100" lvl="1" indent="-342900"/>
            <a:r>
              <a:rPr lang="en-US" dirty="0" smtClean="0"/>
              <a:t>Intend to follow textbook fairly closely but might skip some parts</a:t>
            </a:r>
            <a:endParaRPr lang="en-US" dirty="0"/>
          </a:p>
          <a:p>
            <a:pPr marL="800100" lvl="1" indent="-342900"/>
            <a:r>
              <a:rPr lang="en-US" dirty="0" smtClean="0"/>
              <a:t>Resources</a:t>
            </a:r>
          </a:p>
          <a:p>
            <a:pPr marL="1074420" lvl="2" indent="-342900"/>
            <a:r>
              <a:rPr lang="en-US" dirty="0" smtClean="0"/>
              <a:t>Discrete Mathematics by Rosen et al. (a more mathematical treatment of the topic)</a:t>
            </a:r>
          </a:p>
          <a:p>
            <a:pPr marL="1074420" lvl="2" indent="-342900"/>
            <a:r>
              <a:rPr lang="en-US" dirty="0" smtClean="0"/>
              <a:t>Elements of discrete mathematics by Liu et al. (a classic)</a:t>
            </a:r>
          </a:p>
          <a:p>
            <a:pPr marL="1074420" lvl="2" indent="-342900"/>
            <a:r>
              <a:rPr lang="en-US" dirty="0" smtClean="0"/>
              <a:t>Mathematics: A discrete introduction </a:t>
            </a:r>
            <a:r>
              <a:rPr lang="en-US" dirty="0" smtClean="0"/>
              <a:t>– </a:t>
            </a:r>
            <a:r>
              <a:rPr lang="en-US" dirty="0" err="1" smtClean="0"/>
              <a:t>Scheinerman</a:t>
            </a:r>
            <a:endParaRPr lang="en-US" dirty="0" smtClean="0"/>
          </a:p>
          <a:p>
            <a:pPr lvl="1" indent="0">
              <a:buNone/>
            </a:pPr>
            <a:endParaRPr lang="en-US" dirty="0" smtClean="0"/>
          </a:p>
          <a:p>
            <a:pPr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website for announcements/readings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://www.seas.upenn.edu/~bhusnur4/cit592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Office hours and recitations</a:t>
            </a:r>
          </a:p>
          <a:p>
            <a:r>
              <a:rPr lang="en-US" dirty="0" smtClean="0"/>
              <a:t>My office </a:t>
            </a:r>
            <a:r>
              <a:rPr lang="en-US" dirty="0" smtClean="0">
                <a:sym typeface="Wingdings" pitchFamily="2" charset="2"/>
              </a:rPr>
              <a:t>Moore/Levine/GRW 268. Opposite Weiss </a:t>
            </a:r>
            <a:r>
              <a:rPr lang="en-US" smtClean="0">
                <a:sym typeface="Wingdings" pitchFamily="2" charset="2"/>
              </a:rPr>
              <a:t>Tech house.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0952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(might change…)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Counting principles – Chapter 1 </a:t>
            </a:r>
          </a:p>
          <a:p>
            <a:r>
              <a:rPr lang="en-US" dirty="0" smtClean="0"/>
              <a:t>Proof techniques – Chapter 3 + some additional material</a:t>
            </a:r>
          </a:p>
          <a:p>
            <a:r>
              <a:rPr lang="en-US" dirty="0" smtClean="0"/>
              <a:t>Induction – Chapter 4</a:t>
            </a:r>
          </a:p>
          <a:p>
            <a:r>
              <a:rPr lang="en-US" dirty="0" smtClean="0"/>
              <a:t>Probability – Chapter 5</a:t>
            </a:r>
          </a:p>
          <a:p>
            <a:r>
              <a:rPr lang="en-US" dirty="0" smtClean="0"/>
              <a:t>Graph Theory – Chapter 6</a:t>
            </a:r>
          </a:p>
          <a:p>
            <a:r>
              <a:rPr lang="en-US" dirty="0" smtClean="0"/>
              <a:t>Time permitting we will cover number theory and RSA encryption – Chapter 2</a:t>
            </a:r>
          </a:p>
        </p:txBody>
      </p:sp>
    </p:spTree>
    <p:extLst>
      <p:ext uri="{BB962C8B-B14F-4D97-AF65-F5344CB8AC3E}">
        <p14:creationId xmlns:p14="http://schemas.microsoft.com/office/powerpoint/2010/main" val="50152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Exams, </a:t>
            </a:r>
            <a:r>
              <a:rPr lang="en-US" dirty="0" err="1" smtClean="0"/>
              <a:t>homeworks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Homework handed out/posted every Thursday</a:t>
            </a:r>
          </a:p>
          <a:p>
            <a:r>
              <a:rPr lang="en-US" dirty="0" smtClean="0"/>
              <a:t>Due next Thursday at the start of class. </a:t>
            </a:r>
          </a:p>
          <a:p>
            <a:r>
              <a:rPr lang="en-US" dirty="0" smtClean="0"/>
              <a:t>Deadlines will be strictly enforced</a:t>
            </a:r>
          </a:p>
          <a:p>
            <a:pPr lvl="1"/>
            <a:r>
              <a:rPr lang="en-US" dirty="0" smtClean="0"/>
              <a:t>If you do have an emergency, send me email or have one of your classmates send me email</a:t>
            </a:r>
            <a:endParaRPr lang="en-US" dirty="0"/>
          </a:p>
          <a:p>
            <a:r>
              <a:rPr lang="en-US" dirty="0" smtClean="0"/>
              <a:t>Grading</a:t>
            </a:r>
          </a:p>
          <a:p>
            <a:pPr lvl="1"/>
            <a:r>
              <a:rPr lang="en-US" dirty="0" smtClean="0"/>
              <a:t>2 midterms 20% each</a:t>
            </a:r>
          </a:p>
          <a:p>
            <a:pPr lvl="1"/>
            <a:r>
              <a:rPr lang="en-US" dirty="0" smtClean="0"/>
              <a:t>1 final 30%</a:t>
            </a:r>
          </a:p>
          <a:p>
            <a:pPr lvl="1"/>
            <a:r>
              <a:rPr lang="en-US" dirty="0" err="1" smtClean="0"/>
              <a:t>Homeworks</a:t>
            </a:r>
            <a:r>
              <a:rPr lang="en-US" dirty="0" smtClean="0"/>
              <a:t> </a:t>
            </a:r>
            <a:r>
              <a:rPr lang="en-US" dirty="0"/>
              <a:t>3</a:t>
            </a:r>
            <a:r>
              <a:rPr lang="en-US" dirty="0" smtClean="0"/>
              <a:t>0%</a:t>
            </a:r>
          </a:p>
        </p:txBody>
      </p:sp>
    </p:spTree>
    <p:extLst>
      <p:ext uri="{BB962C8B-B14F-4D97-AF65-F5344CB8AC3E}">
        <p14:creationId xmlns:p14="http://schemas.microsoft.com/office/powerpoint/2010/main" val="296011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turn in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out/handwritten assignments</a:t>
            </a:r>
          </a:p>
          <a:p>
            <a:r>
              <a:rPr lang="en-US" dirty="0" smtClean="0"/>
              <a:t>Word/Latex submissions encouraged</a:t>
            </a:r>
          </a:p>
          <a:p>
            <a:r>
              <a:rPr lang="en-US" dirty="0" smtClean="0"/>
              <a:t>If you are submitting handwritten solutions please write neatly</a:t>
            </a:r>
          </a:p>
          <a:p>
            <a:pPr lvl="1"/>
            <a:r>
              <a:rPr lang="en-US" dirty="0" smtClean="0"/>
              <a:t>The rule of ‘If I can’t read it, you haven’t written it’ will be applied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44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should I do this math stuff???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1" name="ShockwaveFlash1" r:id="rId2" imgW="6400000" imgH="2819794"/>
        </mc:Choice>
        <mc:Fallback>
          <p:control name="ShockwaveFlash1" r:id="rId2" imgW="6400000" imgH="2819794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90600" y="1905000"/>
                  <a:ext cx="6399213" cy="28194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88539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16928</TotalTime>
  <Words>364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CIT 592</vt:lpstr>
      <vt:lpstr>By way of introduction …</vt:lpstr>
      <vt:lpstr>Who is this course for?</vt:lpstr>
      <vt:lpstr>Textbook and resources</vt:lpstr>
      <vt:lpstr>Logistics</vt:lpstr>
      <vt:lpstr>Schedule (might change…)</vt:lpstr>
      <vt:lpstr>Exams, homeworks etc</vt:lpstr>
      <vt:lpstr>How to turn in assignments</vt:lpstr>
      <vt:lpstr>Why should I do this math stuff???</vt:lpstr>
      <vt:lpstr>Why should I do this course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118</cp:revision>
  <dcterms:created xsi:type="dcterms:W3CDTF">2006-08-16T00:00:00Z</dcterms:created>
  <dcterms:modified xsi:type="dcterms:W3CDTF">2013-08-29T12:42:10Z</dcterms:modified>
</cp:coreProperties>
</file>