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3" r:id="rId4"/>
    <p:sldId id="265" r:id="rId5"/>
    <p:sldId id="266" r:id="rId6"/>
    <p:sldId id="256" r:id="rId7"/>
    <p:sldId id="264" r:id="rId8"/>
    <p:sldId id="257" r:id="rId9"/>
    <p:sldId id="262" r:id="rId10"/>
    <p:sldId id="258" r:id="rId11"/>
    <p:sldId id="260" r:id="rId12"/>
    <p:sldId id="269" r:id="rId13"/>
    <p:sldId id="274" r:id="rId14"/>
    <p:sldId id="270" r:id="rId15"/>
    <p:sldId id="278" r:id="rId16"/>
    <p:sldId id="275" r:id="rId17"/>
    <p:sldId id="276" r:id="rId18"/>
    <p:sldId id="277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1A5331D-E258-45CD-99BD-EFACAD35F693}">
          <p14:sldIdLst>
            <p14:sldId id="267"/>
            <p14:sldId id="268"/>
            <p14:sldId id="263"/>
            <p14:sldId id="265"/>
            <p14:sldId id="266"/>
            <p14:sldId id="256"/>
            <p14:sldId id="264"/>
            <p14:sldId id="257"/>
            <p14:sldId id="262"/>
            <p14:sldId id="258"/>
            <p14:sldId id="260"/>
            <p14:sldId id="269"/>
            <p14:sldId id="274"/>
            <p14:sldId id="270"/>
            <p14:sldId id="278"/>
            <p14:sldId id="275"/>
            <p14:sldId id="276"/>
            <p14:sldId id="277"/>
            <p14:sldId id="271"/>
            <p14:sldId id="272"/>
            <p14:sldId id="2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76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8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8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3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3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7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8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0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65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69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299E-D571-4649-A076-2A8FEC1F3BB0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89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A299E-D571-4649-A076-2A8FEC1F3BB0}" type="datetimeFigureOut">
              <a:rPr lang="en-US" smtClean="0"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E50D-063C-4D7F-A949-BAFE8E281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6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books.org/wiki/LaTe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 592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Mathematical foundations of Computer Science</a:t>
            </a:r>
          </a:p>
          <a:p>
            <a:r>
              <a:rPr lang="en-US" dirty="0" smtClean="0"/>
              <a:t>Primary focus = discrete math</a:t>
            </a:r>
          </a:p>
          <a:p>
            <a:r>
              <a:rPr lang="en-US" dirty="0" smtClean="0"/>
              <a:t>There are other math topics that are v useful in CS (Linear Algebra, Optimization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38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Mathematical induction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Breaking up a problem into smaller problems</a:t>
            </a:r>
          </a:p>
          <a:p>
            <a:r>
              <a:rPr lang="en-US" dirty="0" smtClean="0"/>
              <a:t>Use the smaller problem solutions to solve the big problem</a:t>
            </a:r>
          </a:p>
          <a:p>
            <a:r>
              <a:rPr lang="en-US" dirty="0" smtClean="0"/>
              <a:t>When used in proofs = induction</a:t>
            </a:r>
          </a:p>
          <a:p>
            <a:r>
              <a:rPr lang="en-US" dirty="0" smtClean="0"/>
              <a:t>When used in programming = recursion!</a:t>
            </a:r>
          </a:p>
          <a:p>
            <a:pPr marL="0" indent="0">
              <a:buNone/>
            </a:pPr>
            <a:r>
              <a:rPr lang="en-US" dirty="0" smtClean="0"/>
              <a:t>‘Recursion is divine!’</a:t>
            </a:r>
          </a:p>
        </p:txBody>
      </p:sp>
    </p:spTree>
    <p:extLst>
      <p:ext uri="{BB962C8B-B14F-4D97-AF65-F5344CB8AC3E}">
        <p14:creationId xmlns:p14="http://schemas.microsoft.com/office/powerpoint/2010/main" val="64617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raph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Graph theory + probability + 2 PhD students + the internet  = ….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Google maps</a:t>
            </a:r>
          </a:p>
          <a:p>
            <a:pPr lvl="1"/>
            <a:r>
              <a:rPr lang="en-US" dirty="0" smtClean="0"/>
              <a:t>What is the shortest route from point A to point B?</a:t>
            </a:r>
          </a:p>
          <a:p>
            <a:r>
              <a:rPr lang="en-US" dirty="0" smtClean="0"/>
              <a:t>Any social networking site will have to use graph theory.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602" y="2790736"/>
            <a:ext cx="3362795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66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 office hours (Levine 268)</a:t>
            </a:r>
          </a:p>
          <a:p>
            <a:pPr lvl="1"/>
            <a:r>
              <a:rPr lang="en-US" dirty="0" smtClean="0"/>
              <a:t>Thursday 3pm – 4pm</a:t>
            </a:r>
          </a:p>
          <a:p>
            <a:pPr lvl="1"/>
            <a:r>
              <a:rPr lang="en-US" dirty="0" smtClean="0"/>
              <a:t>Monday 10:30 am – 11:30 am</a:t>
            </a:r>
          </a:p>
          <a:p>
            <a:pPr lvl="1"/>
            <a:r>
              <a:rPr lang="en-US" dirty="0" err="1" smtClean="0"/>
              <a:t>Anyday</a:t>
            </a:r>
            <a:r>
              <a:rPr lang="en-US" dirty="0" smtClean="0"/>
              <a:t> in the morning before 10:30 am (I get to work by 8am)</a:t>
            </a:r>
          </a:p>
          <a:p>
            <a:r>
              <a:rPr lang="en-US" dirty="0" smtClean="0"/>
              <a:t>TA office hours</a:t>
            </a:r>
          </a:p>
          <a:p>
            <a:pPr lvl="1"/>
            <a:r>
              <a:rPr lang="en-US" dirty="0" err="1" smtClean="0"/>
              <a:t>Sitong</a:t>
            </a:r>
            <a:r>
              <a:rPr lang="en-US" dirty="0" smtClean="0"/>
              <a:t> Zhou</a:t>
            </a:r>
          </a:p>
          <a:p>
            <a:pPr lvl="1"/>
            <a:r>
              <a:rPr lang="en-US" dirty="0" smtClean="0"/>
              <a:t>Anne </a:t>
            </a:r>
            <a:r>
              <a:rPr lang="en-US" dirty="0" err="1" smtClean="0"/>
              <a:t>Woepse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77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zybook</a:t>
            </a:r>
            <a:r>
              <a:rPr lang="en-US" dirty="0" smtClean="0"/>
              <a:t> is mandatory! 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Sign up at zybooks.zyante.com</a:t>
            </a:r>
          </a:p>
          <a:p>
            <a:pPr lvl="1"/>
            <a:r>
              <a:rPr lang="en-US" dirty="0"/>
              <a:t>Enter </a:t>
            </a:r>
            <a:r>
              <a:rPr lang="en-US" dirty="0" err="1"/>
              <a:t>zyBook</a:t>
            </a:r>
            <a:r>
              <a:rPr lang="en-US" dirty="0"/>
              <a:t> code: UPennCIT592DiscMathFall14</a:t>
            </a:r>
          </a:p>
          <a:p>
            <a:pPr lvl="1"/>
            <a:r>
              <a:rPr lang="en-US" dirty="0"/>
              <a:t>Subscribe using any credit </a:t>
            </a:r>
            <a:r>
              <a:rPr lang="en-US" dirty="0" smtClean="0"/>
              <a:t>card.</a:t>
            </a:r>
          </a:p>
          <a:p>
            <a:r>
              <a:rPr lang="en-US" dirty="0" smtClean="0"/>
              <a:t>Discrete Mathematics with Applications will be used as a good source of solved examples, exercises - no need to buy the book.</a:t>
            </a:r>
          </a:p>
          <a:p>
            <a:r>
              <a:rPr lang="en-US" dirty="0" smtClean="0"/>
              <a:t>I will type up basic notes for each class and post them on canvas</a:t>
            </a:r>
          </a:p>
          <a:p>
            <a:r>
              <a:rPr lang="en-US" dirty="0" smtClean="0"/>
              <a:t>Relevant portions of DMA will be scanned and put on canvas</a:t>
            </a:r>
          </a:p>
          <a:p>
            <a:r>
              <a:rPr lang="en-US" dirty="0" smtClean="0"/>
              <a:t>You should not have to type/write furiously during the </a:t>
            </a:r>
            <a:r>
              <a:rPr lang="en-US" dirty="0" smtClean="0"/>
              <a:t>lecture.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56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midterms ( 2 x 15 % = 30%)</a:t>
            </a:r>
          </a:p>
          <a:p>
            <a:r>
              <a:rPr lang="en-US" dirty="0" smtClean="0"/>
              <a:t>Final – 25 %</a:t>
            </a:r>
          </a:p>
          <a:p>
            <a:r>
              <a:rPr lang="en-US" dirty="0" smtClean="0"/>
              <a:t>HW – 40%</a:t>
            </a:r>
          </a:p>
          <a:p>
            <a:r>
              <a:rPr lang="en-US" dirty="0" smtClean="0"/>
              <a:t>Participation – 5%</a:t>
            </a:r>
          </a:p>
          <a:p>
            <a:r>
              <a:rPr lang="en-US" dirty="0" smtClean="0"/>
              <a:t>Expect HW every week (except for this one)</a:t>
            </a:r>
          </a:p>
          <a:p>
            <a:r>
              <a:rPr lang="en-US" dirty="0" smtClean="0"/>
              <a:t>Sometimes HW will clash with other things. Sorry but time management is part of growing up.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747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Only Latex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en.wikibooks.org/wiki/LaTeX</a:t>
            </a:r>
            <a:endParaRPr lang="en-US" dirty="0" smtClean="0"/>
          </a:p>
          <a:p>
            <a:r>
              <a:rPr lang="en-US" dirty="0" smtClean="0"/>
              <a:t>Latexlab.org allows you to get started with just a google </a:t>
            </a:r>
            <a:r>
              <a:rPr lang="en-US" dirty="0" smtClean="0"/>
              <a:t>account</a:t>
            </a:r>
          </a:p>
          <a:p>
            <a:r>
              <a:rPr lang="en-US" dirty="0" smtClean="0"/>
              <a:t>Writelatex.com</a:t>
            </a:r>
            <a:r>
              <a:rPr lang="en-US" dirty="0" smtClean="0"/>
              <a:t> </a:t>
            </a:r>
          </a:p>
          <a:p>
            <a:r>
              <a:rPr lang="en-US" dirty="0" smtClean="0"/>
              <a:t>Useful to have a local installation as well</a:t>
            </a:r>
          </a:p>
          <a:p>
            <a:r>
              <a:rPr lang="en-US" dirty="0" smtClean="0"/>
              <a:t>At the very least, you will learn </a:t>
            </a:r>
            <a:r>
              <a:rPr lang="en-US" dirty="0" err="1" smtClean="0"/>
              <a:t>LaTex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846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Everyone should get 5/5 unless</a:t>
            </a:r>
          </a:p>
          <a:p>
            <a:pPr marL="457200" lvl="1" indent="0" algn="ctr">
              <a:buNone/>
            </a:pPr>
            <a:r>
              <a:rPr lang="en-US" dirty="0" smtClean="0"/>
              <a:t>You consistently miss recitations</a:t>
            </a:r>
          </a:p>
          <a:p>
            <a:pPr marL="457200" lvl="1" indent="0" algn="ctr">
              <a:buNone/>
            </a:pPr>
            <a:r>
              <a:rPr lang="en-US" dirty="0" smtClean="0"/>
              <a:t>and </a:t>
            </a:r>
          </a:p>
          <a:p>
            <a:pPr marL="457200" lvl="1" indent="0" algn="ctr">
              <a:buNone/>
            </a:pPr>
            <a:r>
              <a:rPr lang="en-US" dirty="0" smtClean="0"/>
              <a:t>You never contribute on Piazza</a:t>
            </a:r>
          </a:p>
          <a:p>
            <a:pPr marL="457200" lvl="1" indent="0" algn="ctr">
              <a:buNone/>
            </a:pPr>
            <a:r>
              <a:rPr lang="en-US" dirty="0"/>
              <a:t> </a:t>
            </a:r>
            <a:r>
              <a:rPr lang="en-US" dirty="0" smtClean="0"/>
              <a:t>and </a:t>
            </a:r>
          </a:p>
          <a:p>
            <a:pPr marL="457200" lvl="1" indent="0" algn="ctr">
              <a:buNone/>
            </a:pPr>
            <a:r>
              <a:rPr lang="en-US" dirty="0" smtClean="0"/>
              <a:t>You never ask/answer a question in class</a:t>
            </a:r>
          </a:p>
        </p:txBody>
      </p:sp>
    </p:spTree>
    <p:extLst>
      <p:ext uri="{BB962C8B-B14F-4D97-AF65-F5344CB8AC3E}">
        <p14:creationId xmlns:p14="http://schemas.microsoft.com/office/powerpoint/2010/main" val="418382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tried doing recitation in groups in Spring </a:t>
            </a:r>
          </a:p>
          <a:p>
            <a:pPr marL="0" indent="0">
              <a:buNone/>
            </a:pPr>
            <a:r>
              <a:rPr lang="en-US" dirty="0" smtClean="0"/>
              <a:t>(CIT 596)</a:t>
            </a:r>
          </a:p>
          <a:p>
            <a:pPr marL="0" indent="0">
              <a:buNone/>
            </a:pPr>
            <a:r>
              <a:rPr lang="en-US" dirty="0" smtClean="0"/>
              <a:t>Goal is to get more discussion happening among the students</a:t>
            </a:r>
          </a:p>
          <a:p>
            <a:pPr marL="0" indent="0">
              <a:buNone/>
            </a:pPr>
            <a:r>
              <a:rPr lang="en-US" dirty="0" smtClean="0"/>
              <a:t>Attendance is mandatory simply because I feel the ‘good’ students can help others</a:t>
            </a:r>
          </a:p>
          <a:p>
            <a:pPr marL="0" indent="0">
              <a:buNone/>
            </a:pPr>
            <a:r>
              <a:rPr lang="en-US" dirty="0" smtClean="0"/>
              <a:t>Start forming study groups!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4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Plagiarism/Cheating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Do not copy anyone else’s solution.</a:t>
            </a:r>
          </a:p>
          <a:p>
            <a:r>
              <a:rPr lang="en-US" dirty="0" smtClean="0"/>
              <a:t>Searching for solutions on the internet does count as cheating.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Collaboration is ok and encouraged at the conceptual level.</a:t>
            </a:r>
          </a:p>
          <a:p>
            <a:r>
              <a:rPr lang="en-US" dirty="0" smtClean="0"/>
              <a:t>CITE YOUR COLLABORATORS</a:t>
            </a:r>
          </a:p>
          <a:p>
            <a:r>
              <a:rPr lang="en-US" dirty="0" smtClean="0"/>
              <a:t>If you work in a study group, cite all members of your group.</a:t>
            </a:r>
          </a:p>
          <a:p>
            <a:r>
              <a:rPr lang="en-US" b="1" dirty="0" smtClean="0"/>
              <a:t>Study groups cannot be more than 4 people in size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078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Waiving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If you have seen most of the material before, </a:t>
            </a:r>
            <a:r>
              <a:rPr lang="en-US" dirty="0" smtClean="0"/>
              <a:t>you can </a:t>
            </a:r>
            <a:r>
              <a:rPr lang="en-US" dirty="0" smtClean="0"/>
              <a:t>consider </a:t>
            </a:r>
            <a:r>
              <a:rPr lang="en-US" dirty="0" smtClean="0"/>
              <a:t>waiving the course</a:t>
            </a:r>
          </a:p>
          <a:p>
            <a:r>
              <a:rPr lang="en-US" dirty="0" smtClean="0"/>
              <a:t>Undergrad/grad </a:t>
            </a:r>
            <a:r>
              <a:rPr lang="en-US" dirty="0" smtClean="0"/>
              <a:t>transcript with a discrete math course</a:t>
            </a:r>
          </a:p>
          <a:p>
            <a:r>
              <a:rPr lang="en-US" dirty="0" smtClean="0"/>
              <a:t>The math course has to be recent enough (last 3 years)</a:t>
            </a:r>
          </a:p>
          <a:p>
            <a:r>
              <a:rPr lang="en-US" dirty="0" smtClean="0"/>
              <a:t>Look at past exams to see if you should be skipping this course</a:t>
            </a:r>
          </a:p>
          <a:p>
            <a:r>
              <a:rPr lang="en-US" dirty="0" smtClean="0"/>
              <a:t>To waive the course,</a:t>
            </a:r>
          </a:p>
          <a:p>
            <a:pPr lvl="1"/>
            <a:r>
              <a:rPr lang="en-US" dirty="0" smtClean="0"/>
              <a:t>send me email with proof of your math abilities</a:t>
            </a:r>
          </a:p>
          <a:p>
            <a:pPr lvl="1"/>
            <a:r>
              <a:rPr lang="en-US" dirty="0" smtClean="0"/>
              <a:t>If I am convinced, I forward it to Mike </a:t>
            </a:r>
            <a:r>
              <a:rPr lang="en-US" dirty="0" err="1" smtClean="0"/>
              <a:t>Felker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414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Sets</a:t>
            </a:r>
          </a:p>
          <a:p>
            <a:r>
              <a:rPr lang="en-US" dirty="0" smtClean="0"/>
              <a:t>Permutations and Combinations</a:t>
            </a:r>
          </a:p>
          <a:p>
            <a:r>
              <a:rPr lang="en-US" dirty="0" smtClean="0"/>
              <a:t>Discrete Probability and Expectations</a:t>
            </a:r>
          </a:p>
          <a:p>
            <a:r>
              <a:rPr lang="en-US" dirty="0" smtClean="0"/>
              <a:t>Logic/Proofs</a:t>
            </a:r>
          </a:p>
          <a:p>
            <a:r>
              <a:rPr lang="en-US" dirty="0" smtClean="0"/>
              <a:t>Mathematical Induction</a:t>
            </a:r>
          </a:p>
          <a:p>
            <a:r>
              <a:rPr lang="en-US" dirty="0" smtClean="0"/>
              <a:t>Basic analysis of algorithms</a:t>
            </a:r>
          </a:p>
          <a:p>
            <a:r>
              <a:rPr lang="en-US" dirty="0" smtClean="0"/>
              <a:t>Graph Theory</a:t>
            </a:r>
          </a:p>
        </p:txBody>
      </p:sp>
    </p:spTree>
    <p:extLst>
      <p:ext uri="{BB962C8B-B14F-4D97-AF65-F5344CB8AC3E}">
        <p14:creationId xmlns:p14="http://schemas.microsoft.com/office/powerpoint/2010/main" val="39867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math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is the only first semester MCIT course that DOES assume something</a:t>
            </a:r>
          </a:p>
          <a:p>
            <a:r>
              <a:rPr lang="en-US" dirty="0" smtClean="0"/>
              <a:t>Basic algebra</a:t>
            </a:r>
          </a:p>
          <a:p>
            <a:r>
              <a:rPr lang="en-US" dirty="0" smtClean="0"/>
              <a:t>Most of you have seen it in some form. Might be rusty.</a:t>
            </a:r>
          </a:p>
          <a:p>
            <a:r>
              <a:rPr lang="en-US" dirty="0" smtClean="0"/>
              <a:t>HW0 is designed to give you practice</a:t>
            </a:r>
          </a:p>
          <a:p>
            <a:r>
              <a:rPr lang="en-US" dirty="0" smtClean="0"/>
              <a:t>Does not contribute to your grade</a:t>
            </a:r>
          </a:p>
          <a:p>
            <a:r>
              <a:rPr lang="en-US" dirty="0" smtClean="0"/>
              <a:t>Please try and do these by yourself.</a:t>
            </a:r>
          </a:p>
          <a:p>
            <a:r>
              <a:rPr lang="en-US" dirty="0" smtClean="0"/>
              <a:t>If it is a struggle, watch the videos</a:t>
            </a:r>
          </a:p>
          <a:p>
            <a:r>
              <a:rPr lang="en-US" dirty="0" smtClean="0"/>
              <a:t>Poll at the beginning of next class</a:t>
            </a:r>
          </a:p>
        </p:txBody>
      </p:sp>
    </p:spTree>
    <p:extLst>
      <p:ext uri="{BB962C8B-B14F-4D97-AF65-F5344CB8AC3E}">
        <p14:creationId xmlns:p14="http://schemas.microsoft.com/office/powerpoint/2010/main" val="3576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math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are happy to help bringing you up to speed with the basic math.</a:t>
            </a:r>
          </a:p>
          <a:p>
            <a:r>
              <a:rPr lang="en-US" dirty="0" smtClean="0"/>
              <a:t>It will not be a main part of the course unless the majority of the class struggles with HW0.</a:t>
            </a:r>
          </a:p>
          <a:p>
            <a:r>
              <a:rPr lang="en-US" dirty="0" smtClean="0"/>
              <a:t>We might do an  extra class. Might have to be on a weekend.</a:t>
            </a:r>
          </a:p>
          <a:p>
            <a:r>
              <a:rPr lang="en-US" dirty="0" smtClean="0"/>
              <a:t>The algebra shows up a little later in the course, but by then it will be too late to play catch up.</a:t>
            </a:r>
          </a:p>
        </p:txBody>
      </p:sp>
    </p:spTree>
    <p:extLst>
      <p:ext uri="{BB962C8B-B14F-4D97-AF65-F5344CB8AC3E}">
        <p14:creationId xmlns:p14="http://schemas.microsoft.com/office/powerpoint/2010/main" val="2141698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is needed for programming?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Perhaps the most commonly asked question in both 592 and 596 is 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‘Where will I use this????’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hink of these topics as tools in your toolbox.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898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in toolbox(??)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I thought the computer was the only tool I needed!</a:t>
            </a:r>
          </a:p>
          <a:p>
            <a:r>
              <a:rPr lang="en-US" dirty="0" smtClean="0"/>
              <a:t>Computers are dumb. They need humans to think for them</a:t>
            </a:r>
          </a:p>
          <a:p>
            <a:r>
              <a:rPr lang="en-US" dirty="0" smtClean="0"/>
              <a:t>Math gives you the structured approach that is most directly associated with the way computer programs/algorithms are written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48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Databases </a:t>
            </a:r>
          </a:p>
          <a:p>
            <a:pPr marL="0" indent="0">
              <a:buNone/>
            </a:pPr>
            <a:r>
              <a:rPr lang="en-US" dirty="0"/>
              <a:t>SELECT EMP_ID, LAST_NAME FROM EMPLOYEE_TBL WHERE </a:t>
            </a:r>
            <a:r>
              <a:rPr lang="en-US" dirty="0" smtClean="0"/>
              <a:t>LAST_NAME </a:t>
            </a:r>
            <a:r>
              <a:rPr lang="en-US" dirty="0"/>
              <a:t>= </a:t>
            </a:r>
            <a:r>
              <a:rPr lang="en-US" dirty="0" smtClean="0"/>
              <a:t>‘Smith';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600200" y="3810000"/>
            <a:ext cx="3581400" cy="1676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72000" y="4343400"/>
            <a:ext cx="1524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5" idx="6"/>
          </p:cNvCxnSpPr>
          <p:nvPr/>
        </p:nvCxnSpPr>
        <p:spPr>
          <a:xfrm flipH="1" flipV="1">
            <a:off x="4724400" y="4457700"/>
            <a:ext cx="9906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43600" y="4648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Smiths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419600" y="3657600"/>
            <a:ext cx="1524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43600" y="347293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employees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46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Day to day logical reasoning does incorporate aspects of ‘formal logic’</a:t>
            </a:r>
          </a:p>
          <a:p>
            <a:pPr lvl="1"/>
            <a:r>
              <a:rPr lang="en-US" dirty="0" smtClean="0"/>
              <a:t>All 592 students are in MCIT</a:t>
            </a:r>
          </a:p>
          <a:p>
            <a:pPr lvl="1"/>
            <a:r>
              <a:rPr lang="en-US" dirty="0" smtClean="0"/>
              <a:t>All MCIT students meet Dr. Dave</a:t>
            </a:r>
          </a:p>
          <a:p>
            <a:pPr lvl="1"/>
            <a:r>
              <a:rPr lang="en-US" dirty="0" smtClean="0"/>
              <a:t>Therefore Dr. Dave will know about any 592 student I talk about ….</a:t>
            </a:r>
          </a:p>
          <a:p>
            <a:r>
              <a:rPr lang="en-US" dirty="0" smtClean="0"/>
              <a:t>You can greatly simplify code if you can simplify logical statements. </a:t>
            </a:r>
          </a:p>
          <a:p>
            <a:r>
              <a:rPr lang="en-US" dirty="0" smtClean="0"/>
              <a:t>Imperative for digital circuit design</a:t>
            </a:r>
          </a:p>
        </p:txBody>
      </p:sp>
    </p:spTree>
    <p:extLst>
      <p:ext uri="{BB962C8B-B14F-4D97-AF65-F5344CB8AC3E}">
        <p14:creationId xmlns:p14="http://schemas.microsoft.com/office/powerpoint/2010/main" val="234595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Mathematical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controversial topic taught in this course because …</a:t>
            </a:r>
          </a:p>
          <a:p>
            <a:r>
              <a:rPr lang="en-US" dirty="0" smtClean="0"/>
              <a:t>‘I’ve never proven anything in the software industry’</a:t>
            </a:r>
            <a:endParaRPr lang="en-US" dirty="0"/>
          </a:p>
          <a:p>
            <a:r>
              <a:rPr lang="en-US" dirty="0" smtClean="0"/>
              <a:t>The ability to write a good proof is not too far removed from the ability to write a program with v few bugs</a:t>
            </a:r>
          </a:p>
          <a:p>
            <a:r>
              <a:rPr lang="en-US" dirty="0" smtClean="0"/>
              <a:t>Very useful for an Algorithms course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94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usages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 is probability used?</a:t>
            </a:r>
          </a:p>
          <a:p>
            <a:pPr lvl="1"/>
            <a:r>
              <a:rPr lang="en-US" dirty="0" smtClean="0"/>
              <a:t>Las Vegas, Atlantic City, Monte Carlo, Macau</a:t>
            </a:r>
          </a:p>
          <a:p>
            <a:pPr lvl="1"/>
            <a:r>
              <a:rPr lang="en-US" dirty="0" smtClean="0"/>
              <a:t>Making</a:t>
            </a:r>
            <a:r>
              <a:rPr lang="en-US" sz="1100" dirty="0" smtClean="0"/>
              <a:t>(and losing)</a:t>
            </a:r>
            <a:r>
              <a:rPr lang="en-US" dirty="0" smtClean="0"/>
              <a:t> millions and billions on Wall Street</a:t>
            </a:r>
          </a:p>
          <a:p>
            <a:pPr lvl="1"/>
            <a:r>
              <a:rPr lang="en-US" dirty="0" smtClean="0"/>
              <a:t>Machine learning</a:t>
            </a:r>
          </a:p>
          <a:p>
            <a:pPr lvl="1"/>
            <a:r>
              <a:rPr lang="en-US" dirty="0" smtClean="0"/>
              <a:t>Randomized algorithms </a:t>
            </a:r>
            <a:endParaRPr lang="en-US" dirty="0"/>
          </a:p>
          <a:p>
            <a:pPr lvl="2"/>
            <a:r>
              <a:rPr lang="en-US" dirty="0" smtClean="0"/>
              <a:t>what is the ‘expected’ running time of quicksort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5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Counting/</a:t>
            </a:r>
            <a:r>
              <a:rPr lang="en-US" dirty="0" err="1" smtClean="0"/>
              <a:t>combinatorics</a:t>
            </a:r>
            <a:r>
              <a:rPr lang="en-US" dirty="0" smtClean="0"/>
              <a:t> usages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long is my program going to take?</a:t>
            </a:r>
          </a:p>
          <a:p>
            <a:pPr lvl="1"/>
            <a:r>
              <a:rPr lang="en-US" dirty="0" smtClean="0"/>
              <a:t>Anyone can write inefficient code</a:t>
            </a:r>
          </a:p>
          <a:p>
            <a:pPr lvl="1"/>
            <a:r>
              <a:rPr lang="en-US" dirty="0" smtClean="0"/>
              <a:t>A good programmer is able to analyze their program</a:t>
            </a:r>
          </a:p>
          <a:p>
            <a:r>
              <a:rPr lang="en-US" dirty="0" smtClean="0"/>
              <a:t>Analysis of programs almost always begins with having some idea of the ‘number of operations’</a:t>
            </a:r>
          </a:p>
          <a:p>
            <a:r>
              <a:rPr lang="en-US" dirty="0" smtClean="0"/>
              <a:t>Larger the data, longer the time taken. But how does it scale?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02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9984</TotalTime>
  <Words>988</Words>
  <Application>Microsoft Office PowerPoint</Application>
  <PresentationFormat>On-screen Show (4:3)</PresentationFormat>
  <Paragraphs>150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CIT 592</vt:lpstr>
      <vt:lpstr>Topics</vt:lpstr>
      <vt:lpstr>Math is needed for programming?</vt:lpstr>
      <vt:lpstr>Tools in toolbox(??)</vt:lpstr>
      <vt:lpstr>Sets</vt:lpstr>
      <vt:lpstr>Logic</vt:lpstr>
      <vt:lpstr>Mathematical proof</vt:lpstr>
      <vt:lpstr>Probability usages</vt:lpstr>
      <vt:lpstr>Counting/combinatorics usages</vt:lpstr>
      <vt:lpstr>Mathematical induction</vt:lpstr>
      <vt:lpstr>Graph Theory</vt:lpstr>
      <vt:lpstr>Administrivia</vt:lpstr>
      <vt:lpstr>Book</vt:lpstr>
      <vt:lpstr>Grading</vt:lpstr>
      <vt:lpstr>HW submission</vt:lpstr>
      <vt:lpstr>Participation</vt:lpstr>
      <vt:lpstr>Recitation</vt:lpstr>
      <vt:lpstr>Plagiarism/Cheating</vt:lpstr>
      <vt:lpstr>Waiving the course</vt:lpstr>
      <vt:lpstr>Basic math background</vt:lpstr>
      <vt:lpstr>Basic math background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math and where is it used</dc:title>
  <dc:creator>Arvind</dc:creator>
  <cp:lastModifiedBy>Arvind</cp:lastModifiedBy>
  <cp:revision>85</cp:revision>
  <dcterms:created xsi:type="dcterms:W3CDTF">2013-10-03T14:00:38Z</dcterms:created>
  <dcterms:modified xsi:type="dcterms:W3CDTF">2014-08-28T15:15:15Z</dcterms:modified>
</cp:coreProperties>
</file>