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1"/>
  </p:notesMasterIdLst>
  <p:sldIdLst>
    <p:sldId id="256" r:id="rId2"/>
    <p:sldId id="297" r:id="rId3"/>
    <p:sldId id="299" r:id="rId4"/>
    <p:sldId id="303" r:id="rId5"/>
    <p:sldId id="300" r:id="rId6"/>
    <p:sldId id="304" r:id="rId7"/>
    <p:sldId id="305" r:id="rId8"/>
    <p:sldId id="306" r:id="rId9"/>
    <p:sldId id="307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30" r:id="rId31"/>
    <p:sldId id="331" r:id="rId32"/>
    <p:sldId id="332" r:id="rId33"/>
    <p:sldId id="333" r:id="rId34"/>
    <p:sldId id="334" r:id="rId35"/>
    <p:sldId id="335" r:id="rId36"/>
    <p:sldId id="309" r:id="rId37"/>
    <p:sldId id="308" r:id="rId38"/>
    <p:sldId id="336" r:id="rId39"/>
    <p:sldId id="337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>
        <p:scale>
          <a:sx n="80" d="100"/>
          <a:sy n="80" d="100"/>
        </p:scale>
        <p:origin x="-17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747C0-4BE3-471C-BAD3-DC686661BB94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BEBBB-BEC9-4236-BF9A-746A7A15F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29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D31B1D-7AB0-42B3-9BFC-A212061BEEC8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bigocheatsheet.com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Adapting a known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Number of inversions of an array</a:t>
            </a:r>
          </a:p>
          <a:p>
            <a:pPr marL="0" indent="0">
              <a:buNone/>
            </a:pPr>
            <a:r>
              <a:rPr lang="en-US" dirty="0" smtClean="0"/>
              <a:t>If A[1..n] is an array of distinct numbers. If </a:t>
            </a:r>
            <a:r>
              <a:rPr lang="en-US" dirty="0" err="1" smtClean="0"/>
              <a:t>i</a:t>
            </a:r>
            <a:r>
              <a:rPr lang="en-US" dirty="0" smtClean="0"/>
              <a:t> &lt; j and A[</a:t>
            </a:r>
            <a:r>
              <a:rPr lang="en-US" dirty="0" err="1" smtClean="0"/>
              <a:t>i</a:t>
            </a:r>
            <a:r>
              <a:rPr lang="en-US" dirty="0" smtClean="0"/>
              <a:t>] &gt; A[j] then the pair (</a:t>
            </a:r>
            <a:r>
              <a:rPr lang="en-US" dirty="0" err="1" smtClean="0"/>
              <a:t>i,j</a:t>
            </a:r>
            <a:r>
              <a:rPr lang="en-US" dirty="0" smtClean="0"/>
              <a:t>) is called an inversion of 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[2,3,8,6,1] has 1 + 1 + 2 + 1 = 5 inversions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Can we do divide and conquer?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many inversions are there in this case?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3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inversions while merging?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 the ‘left half’ be represented by 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‘right half’ be represented by 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have recursively sorted A and B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A[</a:t>
            </a:r>
            <a:r>
              <a:rPr lang="en-US" dirty="0" err="1" smtClean="0"/>
              <a:t>i</a:t>
            </a:r>
            <a:r>
              <a:rPr lang="en-US" dirty="0" smtClean="0"/>
              <a:t>] &gt; B[j] then we know that all elements in A beyond A[</a:t>
            </a:r>
            <a:r>
              <a:rPr lang="en-US" dirty="0" err="1" smtClean="0"/>
              <a:t>i</a:t>
            </a:r>
            <a:r>
              <a:rPr lang="en-US" dirty="0" smtClean="0"/>
              <a:t>] contribute an inversion</a:t>
            </a:r>
          </a:p>
        </p:txBody>
      </p:sp>
    </p:spTree>
    <p:extLst>
      <p:ext uri="{BB962C8B-B14F-4D97-AF65-F5344CB8AC3E}">
        <p14:creationId xmlns:p14="http://schemas.microsoft.com/office/powerpoint/2010/main" val="335137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BD296-83C9-4754-8CE6-744EA9115D32}" type="slidenum">
              <a:rPr lang="en-US" altLang="en-US"/>
              <a:pPr/>
              <a:t>12</a:t>
            </a:fld>
            <a:endParaRPr lang="en-US" altLang="en-US" sz="1400"/>
          </a:p>
        </p:txBody>
      </p:sp>
      <p:sp>
        <p:nvSpPr>
          <p:cNvPr id="161838" name="Rectangle 46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161839" name="Rectangle 47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161840" name="Rectangle 48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161841" name="Rectangle 49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161842" name="Rectangle 50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161843" name="Rectangle 51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161844" name="Rectangle 52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161845" name="Rectangle 53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161846" name="Rectangle 54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161847" name="Rectangle 55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161848" name="Rectangle 56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161849" name="Rectangle 57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161929" name="Rectangle 137"/>
          <p:cNvSpPr>
            <a:spLocks noGrp="1" noChangeArrowheads="1"/>
          </p:cNvSpPr>
          <p:nvPr>
            <p:ph type="title"/>
          </p:nvPr>
        </p:nvSpPr>
        <p:spPr>
          <a:xfrm>
            <a:off x="76200" y="381000"/>
            <a:ext cx="9144000" cy="58578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  <p:sp>
        <p:nvSpPr>
          <p:cNvPr id="161930" name="Rectangle 13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baseline="-25000"/>
              <a:t>i</a:t>
            </a:r>
            <a:r>
              <a:rPr lang="en-US" altLang="en-US"/>
              <a:t> and a</a:t>
            </a:r>
            <a:r>
              <a:rPr lang="en-US" altLang="en-US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161902" name="Text Box 110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161903" name="Rectangle 111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161904" name="Rectangle 112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161905" name="Rectangle 113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161906" name="Rectangle 114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161907" name="Rectangle 115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161908" name="Rectangle 116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161909" name="Rectangle 117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161910" name="Rectangle 118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161911" name="Rectangle 119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161912" name="Rectangle 120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161913" name="Rectangle 121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161914" name="Rectangle 122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161915" name="Text Box 123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161924" name="Text Box 132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</a:t>
            </a:r>
          </a:p>
        </p:txBody>
      </p:sp>
      <p:sp>
        <p:nvSpPr>
          <p:cNvPr id="161925" name="Line 133"/>
          <p:cNvSpPr>
            <a:spLocks noChangeShapeType="1"/>
          </p:cNvSpPr>
          <p:nvPr/>
        </p:nvSpPr>
        <p:spPr bwMode="auto">
          <a:xfrm>
            <a:off x="1216025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61927" name="Line 135"/>
          <p:cNvSpPr>
            <a:spLocks noChangeShapeType="1"/>
          </p:cNvSpPr>
          <p:nvPr/>
        </p:nvSpPr>
        <p:spPr bwMode="auto">
          <a:xfrm>
            <a:off x="44116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61931" name="Text Box 139"/>
          <p:cNvSpPr txBox="1">
            <a:spLocks noChangeArrowheads="1"/>
          </p:cNvSpPr>
          <p:nvPr/>
        </p:nvSpPr>
        <p:spPr bwMode="auto">
          <a:xfrm>
            <a:off x="285750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6</a:t>
            </a:r>
          </a:p>
        </p:txBody>
      </p:sp>
    </p:spTree>
    <p:extLst>
      <p:ext uri="{BB962C8B-B14F-4D97-AF65-F5344CB8AC3E}">
        <p14:creationId xmlns:p14="http://schemas.microsoft.com/office/powerpoint/2010/main" val="129037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11CB4-F6C2-499B-A3D4-9914DB14916C}" type="slidenum">
              <a:rPr lang="en-US" altLang="en-US"/>
              <a:pPr/>
              <a:t>13</a:t>
            </a:fld>
            <a:endParaRPr lang="en-US" altLang="en-US" sz="1400"/>
          </a:p>
        </p:txBody>
      </p:sp>
      <p:sp>
        <p:nvSpPr>
          <p:cNvPr id="221186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21187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21188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21189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21190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21191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21192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21193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21194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21195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21196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rgbClr val="0066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21197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21199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21200" name="Text Box 16"/>
          <p:cNvSpPr txBox="1">
            <a:spLocks noChangeArrowheads="1"/>
          </p:cNvSpPr>
          <p:nvPr/>
        </p:nvSpPr>
        <p:spPr bwMode="auto">
          <a:xfrm>
            <a:off x="285750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6</a:t>
            </a:r>
          </a:p>
        </p:txBody>
      </p:sp>
      <p:sp>
        <p:nvSpPr>
          <p:cNvPr id="221201" name="Text Box 17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21202" name="Rectangle 18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1203" name="Rectangle 19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1204" name="Rectangle 20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1205" name="Rectangle 21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1206" name="Rectangle 22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21207" name="Rectangle 23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1208" name="Rectangle 24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1209" name="Rectangle 25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1210" name="Rectangle 26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1211" name="Rectangle 27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1212" name="Rectangle 28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1213" name="Rectangle 29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1214" name="Text Box 30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21217" name="Line 33"/>
          <p:cNvSpPr>
            <a:spLocks noChangeShapeType="1"/>
          </p:cNvSpPr>
          <p:nvPr/>
        </p:nvSpPr>
        <p:spPr bwMode="auto">
          <a:xfrm>
            <a:off x="1216025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21219" name="Line 35"/>
          <p:cNvSpPr>
            <a:spLocks noChangeShapeType="1"/>
          </p:cNvSpPr>
          <p:nvPr/>
        </p:nvSpPr>
        <p:spPr bwMode="auto">
          <a:xfrm>
            <a:off x="44116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21222" name="Text Box 38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 </a:t>
            </a:r>
          </a:p>
        </p:txBody>
      </p:sp>
      <p:sp>
        <p:nvSpPr>
          <p:cNvPr id="221223" name="Text Box 39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21225" name="Rectangle 41"/>
          <p:cNvSpPr>
            <a:spLocks noGrp="1" noChangeArrowheads="1"/>
          </p:cNvSpPr>
          <p:nvPr>
            <p:ph type="title"/>
          </p:nvPr>
        </p:nvSpPr>
        <p:spPr>
          <a:xfrm>
            <a:off x="76200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363021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70835-EF4B-4680-9F16-26EE859C7097}" type="slidenum">
              <a:rPr lang="en-US" altLang="en-US"/>
              <a:pPr/>
              <a:t>14</a:t>
            </a:fld>
            <a:endParaRPr lang="en-US" altLang="en-US" sz="1400"/>
          </a:p>
        </p:txBody>
      </p:sp>
      <p:sp>
        <p:nvSpPr>
          <p:cNvPr id="222210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22211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22212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22213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22214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22215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22216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22217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22218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22219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22220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22221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22223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22225" name="Text Box 17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22226" name="Rectangle 18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2227" name="Rectangle 19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2228" name="Rectangle 20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2229" name="Rectangle 21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2230" name="Rectangle 22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22231" name="Rectangle 23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2232" name="Rectangle 24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2233" name="Rectangle 25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2234" name="Rectangle 26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2235" name="Rectangle 27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2236" name="Rectangle 28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2237" name="Rectangle 29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2238" name="Text Box 30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22239" name="Line 31"/>
          <p:cNvSpPr>
            <a:spLocks noChangeShapeType="1"/>
          </p:cNvSpPr>
          <p:nvPr/>
        </p:nvSpPr>
        <p:spPr bwMode="auto">
          <a:xfrm>
            <a:off x="1216025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22241" name="Line 33"/>
          <p:cNvSpPr>
            <a:spLocks noChangeShapeType="1"/>
          </p:cNvSpPr>
          <p:nvPr/>
        </p:nvSpPr>
        <p:spPr bwMode="auto">
          <a:xfrm>
            <a:off x="48688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22243" name="Text Box 35"/>
          <p:cNvSpPr txBox="1">
            <a:spLocks noChangeArrowheads="1"/>
          </p:cNvSpPr>
          <p:nvPr/>
        </p:nvSpPr>
        <p:spPr bwMode="auto">
          <a:xfrm>
            <a:off x="285750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6</a:t>
            </a:r>
          </a:p>
        </p:txBody>
      </p:sp>
      <p:sp>
        <p:nvSpPr>
          <p:cNvPr id="222245" name="Text Box 37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 </a:t>
            </a:r>
          </a:p>
        </p:txBody>
      </p:sp>
      <p:sp>
        <p:nvSpPr>
          <p:cNvPr id="222246" name="Text Box 38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22248" name="Rectangle 40"/>
          <p:cNvSpPr>
            <a:spLocks noGrp="1" noChangeArrowheads="1"/>
          </p:cNvSpPr>
          <p:nvPr>
            <p:ph type="title"/>
          </p:nvPr>
        </p:nvSpPr>
        <p:spPr>
          <a:xfrm>
            <a:off x="76200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214831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5E684-C43E-47E9-9D80-EF9F90A2BD29}" type="slidenum">
              <a:rPr lang="en-US" altLang="en-US"/>
              <a:pPr/>
              <a:t>15</a:t>
            </a:fld>
            <a:endParaRPr lang="en-US" altLang="en-US" sz="1400"/>
          </a:p>
        </p:txBody>
      </p:sp>
      <p:sp>
        <p:nvSpPr>
          <p:cNvPr id="223234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23235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23236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23237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23238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rgbClr val="0033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3239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23240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23241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23242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23243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23244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23245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23247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23248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23249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3250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3251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3252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3253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23254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23255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3256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3257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3258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3259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3260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3261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23262" name="Line 30"/>
          <p:cNvSpPr>
            <a:spLocks noChangeShapeType="1"/>
          </p:cNvSpPr>
          <p:nvPr/>
        </p:nvSpPr>
        <p:spPr bwMode="auto">
          <a:xfrm>
            <a:off x="1216025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23263" name="Line 31"/>
          <p:cNvSpPr>
            <a:spLocks noChangeShapeType="1"/>
          </p:cNvSpPr>
          <p:nvPr/>
        </p:nvSpPr>
        <p:spPr bwMode="auto">
          <a:xfrm>
            <a:off x="48688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285750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6</a:t>
            </a:r>
          </a:p>
        </p:txBody>
      </p:sp>
      <p:sp>
        <p:nvSpPr>
          <p:cNvPr id="223266" name="Text Box 34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  </a:t>
            </a:r>
          </a:p>
        </p:txBody>
      </p:sp>
      <p:sp>
        <p:nvSpPr>
          <p:cNvPr id="223267" name="Text Box 35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23269" name="Rectangle 37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381808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82B18-0395-48A8-BE9A-70343A9CCEF3}" type="slidenum">
              <a:rPr lang="en-US" altLang="en-US"/>
              <a:pPr/>
              <a:t>16</a:t>
            </a:fld>
            <a:endParaRPr lang="en-US" altLang="en-US" sz="1400"/>
          </a:p>
        </p:txBody>
      </p:sp>
      <p:sp>
        <p:nvSpPr>
          <p:cNvPr id="224258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24259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24260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24261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24262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24263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24264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24265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24266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24267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24268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24269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24271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24272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24273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4274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4275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4276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4277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24278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24279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4280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4281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4282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4283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4284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4285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24286" name="Line 30"/>
          <p:cNvSpPr>
            <a:spLocks noChangeShapeType="1"/>
          </p:cNvSpPr>
          <p:nvPr/>
        </p:nvSpPr>
        <p:spPr bwMode="auto">
          <a:xfrm>
            <a:off x="1682750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24287" name="Line 31"/>
          <p:cNvSpPr>
            <a:spLocks noChangeShapeType="1"/>
          </p:cNvSpPr>
          <p:nvPr/>
        </p:nvSpPr>
        <p:spPr bwMode="auto">
          <a:xfrm>
            <a:off x="48688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24288" name="Text Box 32"/>
          <p:cNvSpPr txBox="1">
            <a:spLocks noChangeArrowheads="1"/>
          </p:cNvSpPr>
          <p:nvPr/>
        </p:nvSpPr>
        <p:spPr bwMode="auto">
          <a:xfrm>
            <a:off x="752475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5</a:t>
            </a:r>
          </a:p>
        </p:txBody>
      </p:sp>
      <p:sp>
        <p:nvSpPr>
          <p:cNvPr id="224289" name="Text Box 33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 </a:t>
            </a:r>
          </a:p>
        </p:txBody>
      </p:sp>
      <p:sp>
        <p:nvSpPr>
          <p:cNvPr id="224290" name="Text Box 34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24292" name="Rectangle 36"/>
          <p:cNvSpPr>
            <a:spLocks noGrp="1" noChangeArrowheads="1"/>
          </p:cNvSpPr>
          <p:nvPr>
            <p:ph type="title"/>
          </p:nvPr>
        </p:nvSpPr>
        <p:spPr>
          <a:xfrm>
            <a:off x="14844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389603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F02F6-6786-47F2-963E-1A807EEF4842}" type="slidenum">
              <a:rPr lang="en-US" altLang="en-US"/>
              <a:pPr/>
              <a:t>17</a:t>
            </a:fld>
            <a:endParaRPr lang="en-US" altLang="en-US" sz="1400"/>
          </a:p>
        </p:txBody>
      </p:sp>
      <p:sp>
        <p:nvSpPr>
          <p:cNvPr id="225282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25283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25284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25285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25286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25287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rgbClr val="0033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225288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25289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25290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25291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25292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25293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25295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25296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25297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25298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5299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5300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5301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25302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25303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5304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5305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5306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5307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5308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5309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25310" name="Line 30"/>
          <p:cNvSpPr>
            <a:spLocks noChangeShapeType="1"/>
          </p:cNvSpPr>
          <p:nvPr/>
        </p:nvSpPr>
        <p:spPr bwMode="auto">
          <a:xfrm>
            <a:off x="1682750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25311" name="Line 31"/>
          <p:cNvSpPr>
            <a:spLocks noChangeShapeType="1"/>
          </p:cNvSpPr>
          <p:nvPr/>
        </p:nvSpPr>
        <p:spPr bwMode="auto">
          <a:xfrm>
            <a:off x="48688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25312" name="Text Box 32"/>
          <p:cNvSpPr txBox="1">
            <a:spLocks noChangeArrowheads="1"/>
          </p:cNvSpPr>
          <p:nvPr/>
        </p:nvSpPr>
        <p:spPr bwMode="auto">
          <a:xfrm>
            <a:off x="752475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5</a:t>
            </a:r>
          </a:p>
        </p:txBody>
      </p:sp>
      <p:sp>
        <p:nvSpPr>
          <p:cNvPr id="225313" name="Text Box 33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 </a:t>
            </a:r>
          </a:p>
        </p:txBody>
      </p:sp>
      <p:sp>
        <p:nvSpPr>
          <p:cNvPr id="225314" name="Text Box 34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25316" name="Rectangle 36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302881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F9DBA-2E7D-45EF-A22A-BAE76102FD08}" type="slidenum">
              <a:rPr lang="en-US" altLang="en-US"/>
              <a:pPr/>
              <a:t>18</a:t>
            </a:fld>
            <a:endParaRPr lang="en-US" altLang="en-US" sz="1400"/>
          </a:p>
        </p:txBody>
      </p:sp>
      <p:sp>
        <p:nvSpPr>
          <p:cNvPr id="226306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26307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26308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26309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26310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26311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26312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26313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26314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26315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26316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26317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26319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26320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26321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26322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6323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6324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6325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26326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26327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6328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6329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6330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6331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6332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6333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26334" name="Line 30"/>
          <p:cNvSpPr>
            <a:spLocks noChangeShapeType="1"/>
          </p:cNvSpPr>
          <p:nvPr/>
        </p:nvSpPr>
        <p:spPr bwMode="auto">
          <a:xfrm>
            <a:off x="2120900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26335" name="Line 31"/>
          <p:cNvSpPr>
            <a:spLocks noChangeShapeType="1"/>
          </p:cNvSpPr>
          <p:nvPr/>
        </p:nvSpPr>
        <p:spPr bwMode="auto">
          <a:xfrm>
            <a:off x="48688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26336" name="Text Box 32"/>
          <p:cNvSpPr txBox="1">
            <a:spLocks noChangeArrowheads="1"/>
          </p:cNvSpPr>
          <p:nvPr/>
        </p:nvSpPr>
        <p:spPr bwMode="auto">
          <a:xfrm>
            <a:off x="1190625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4</a:t>
            </a:r>
          </a:p>
        </p:txBody>
      </p:sp>
      <p:sp>
        <p:nvSpPr>
          <p:cNvPr id="226337" name="Text Box 33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 </a:t>
            </a:r>
          </a:p>
        </p:txBody>
      </p:sp>
      <p:sp>
        <p:nvSpPr>
          <p:cNvPr id="226338" name="Text Box 34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26340" name="Rectangle 36"/>
          <p:cNvSpPr>
            <a:spLocks noGrp="1" noChangeArrowheads="1"/>
          </p:cNvSpPr>
          <p:nvPr>
            <p:ph type="title"/>
          </p:nvPr>
        </p:nvSpPr>
        <p:spPr>
          <a:xfrm>
            <a:off x="76200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41822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>
          <a:xfrm>
            <a:off x="457200" y="304800"/>
            <a:ext cx="2895600" cy="329184"/>
          </a:xfrm>
        </p:spPr>
        <p:txBody>
          <a:bodyPr/>
          <a:lstStyle/>
          <a:p>
            <a:fld id="{98FC29BD-6484-40D1-A450-1DE311534969}" type="slidenum">
              <a:rPr lang="en-US" altLang="en-US"/>
              <a:pPr/>
              <a:t>19</a:t>
            </a:fld>
            <a:endParaRPr lang="en-US" altLang="en-US" sz="1400"/>
          </a:p>
        </p:txBody>
      </p:sp>
      <p:sp>
        <p:nvSpPr>
          <p:cNvPr id="227330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rgbClr val="0033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27331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27332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27333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27334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27335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27336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27337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27338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27339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27340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27341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27343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27344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27345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27346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27347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7348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7349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27350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27351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7352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7353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7354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7355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7356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7357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27358" name="Line 30"/>
          <p:cNvSpPr>
            <a:spLocks noChangeShapeType="1"/>
          </p:cNvSpPr>
          <p:nvPr/>
        </p:nvSpPr>
        <p:spPr bwMode="auto">
          <a:xfrm>
            <a:off x="2120900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27359" name="Line 31"/>
          <p:cNvSpPr>
            <a:spLocks noChangeShapeType="1"/>
          </p:cNvSpPr>
          <p:nvPr/>
        </p:nvSpPr>
        <p:spPr bwMode="auto">
          <a:xfrm>
            <a:off x="48688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27360" name="Text Box 32"/>
          <p:cNvSpPr txBox="1">
            <a:spLocks noChangeArrowheads="1"/>
          </p:cNvSpPr>
          <p:nvPr/>
        </p:nvSpPr>
        <p:spPr bwMode="auto">
          <a:xfrm>
            <a:off x="1190625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4</a:t>
            </a:r>
          </a:p>
        </p:txBody>
      </p:sp>
      <p:sp>
        <p:nvSpPr>
          <p:cNvPr id="227361" name="Text Box 33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</a:t>
            </a:r>
          </a:p>
        </p:txBody>
      </p:sp>
      <p:sp>
        <p:nvSpPr>
          <p:cNvPr id="227362" name="Text Box 34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27364" name="Rectangle 36"/>
          <p:cNvSpPr>
            <a:spLocks noGrp="1" noChangeArrowheads="1"/>
          </p:cNvSpPr>
          <p:nvPr>
            <p:ph type="title"/>
          </p:nvPr>
        </p:nvSpPr>
        <p:spPr>
          <a:xfrm>
            <a:off x="76200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57675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Tight bounds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</a:t>
            </a:r>
            <a:r>
              <a:rPr lang="en-US" dirty="0" err="1"/>
              <a:t>mergesort</a:t>
            </a:r>
            <a:r>
              <a:rPr lang="en-US" dirty="0"/>
              <a:t> O(n</a:t>
            </a:r>
            <a:r>
              <a:rPr lang="en-US" baseline="30000" dirty="0"/>
              <a:t>4</a:t>
            </a:r>
            <a:r>
              <a:rPr lang="en-US" dirty="0"/>
              <a:t>)? </a:t>
            </a:r>
          </a:p>
          <a:p>
            <a:pPr lvl="1"/>
            <a:r>
              <a:rPr lang="en-US" dirty="0"/>
              <a:t>YES!</a:t>
            </a:r>
          </a:p>
          <a:p>
            <a:pPr lvl="1"/>
            <a:r>
              <a:rPr lang="en-US" dirty="0"/>
              <a:t>But it is silly to use that as your measure</a:t>
            </a:r>
          </a:p>
          <a:p>
            <a:pPr lvl="1"/>
            <a:r>
              <a:rPr lang="en-US" dirty="0"/>
              <a:t>More common to hear it as</a:t>
            </a:r>
            <a:r>
              <a:rPr lang="en-US" dirty="0" smtClean="0"/>
              <a:t>….?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What about quicksort?</a:t>
            </a:r>
          </a:p>
          <a:p>
            <a:pPr lvl="1"/>
            <a:r>
              <a:rPr lang="en-US" dirty="0" smtClean="0"/>
              <a:t>Best case?</a:t>
            </a:r>
          </a:p>
          <a:p>
            <a:pPr lvl="1"/>
            <a:r>
              <a:rPr lang="en-US" dirty="0" smtClean="0"/>
              <a:t>Worst case?</a:t>
            </a:r>
          </a:p>
          <a:p>
            <a:pPr lvl="1"/>
            <a:r>
              <a:rPr lang="en-US" dirty="0" smtClean="0"/>
              <a:t>Average case?</a:t>
            </a:r>
          </a:p>
          <a:p>
            <a:pPr lvl="1"/>
            <a:endParaRPr lang="en-US" dirty="0"/>
          </a:p>
          <a:p>
            <a:r>
              <a:rPr lang="en-US" dirty="0" smtClean="0"/>
              <a:t>So why is quicksort so popular anyway?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29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67B1F-4DCF-4E8D-B1ED-5A63B664E226}" type="slidenum">
              <a:rPr lang="en-US" altLang="en-US"/>
              <a:pPr/>
              <a:t>20</a:t>
            </a:fld>
            <a:endParaRPr lang="en-US" altLang="en-US" sz="1400"/>
          </a:p>
        </p:txBody>
      </p:sp>
      <p:sp>
        <p:nvSpPr>
          <p:cNvPr id="228354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28355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28356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28357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28358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28359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28360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28361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28362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28363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28364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28365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28367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28368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28369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28370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28371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8372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8373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28374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28375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8376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8377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8378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8379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8380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28381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28382" name="Line 30"/>
          <p:cNvSpPr>
            <a:spLocks noChangeShapeType="1"/>
          </p:cNvSpPr>
          <p:nvPr/>
        </p:nvSpPr>
        <p:spPr bwMode="auto">
          <a:xfrm>
            <a:off x="2587625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28383" name="Line 31"/>
          <p:cNvSpPr>
            <a:spLocks noChangeShapeType="1"/>
          </p:cNvSpPr>
          <p:nvPr/>
        </p:nvSpPr>
        <p:spPr bwMode="auto">
          <a:xfrm>
            <a:off x="48688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28384" name="Text Box 32"/>
          <p:cNvSpPr txBox="1">
            <a:spLocks noChangeArrowheads="1"/>
          </p:cNvSpPr>
          <p:nvPr/>
        </p:nvSpPr>
        <p:spPr bwMode="auto">
          <a:xfrm>
            <a:off x="1657350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3</a:t>
            </a:r>
          </a:p>
        </p:txBody>
      </p:sp>
      <p:sp>
        <p:nvSpPr>
          <p:cNvPr id="228385" name="Text Box 33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</a:t>
            </a:r>
          </a:p>
        </p:txBody>
      </p:sp>
      <p:sp>
        <p:nvSpPr>
          <p:cNvPr id="228386" name="Text Box 34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28388" name="Rectangle 36"/>
          <p:cNvSpPr>
            <a:spLocks noGrp="1" noChangeArrowheads="1"/>
          </p:cNvSpPr>
          <p:nvPr>
            <p:ph type="title"/>
          </p:nvPr>
        </p:nvSpPr>
        <p:spPr>
          <a:xfrm>
            <a:off x="31668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426019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3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C94F9-9727-46BD-85E9-DCDC9C128DE3}" type="slidenum">
              <a:rPr lang="en-US" altLang="en-US"/>
              <a:pPr/>
              <a:t>21</a:t>
            </a:fld>
            <a:endParaRPr lang="en-US" altLang="en-US" sz="1400"/>
          </a:p>
        </p:txBody>
      </p:sp>
      <p:sp>
        <p:nvSpPr>
          <p:cNvPr id="230402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0403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30404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30405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30406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0407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0408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30409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30410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30411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30412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0413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rgbClr val="0066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230415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30416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30417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0418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0419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30420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0421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0422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0423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0424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0425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0426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0427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0428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0429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30430" name="Line 30"/>
          <p:cNvSpPr>
            <a:spLocks noChangeShapeType="1"/>
          </p:cNvSpPr>
          <p:nvPr/>
        </p:nvSpPr>
        <p:spPr bwMode="auto">
          <a:xfrm>
            <a:off x="2587625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0431" name="Line 31"/>
          <p:cNvSpPr>
            <a:spLocks noChangeShapeType="1"/>
          </p:cNvSpPr>
          <p:nvPr/>
        </p:nvSpPr>
        <p:spPr bwMode="auto">
          <a:xfrm>
            <a:off x="48688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0432" name="Text Box 32"/>
          <p:cNvSpPr txBox="1">
            <a:spLocks noChangeArrowheads="1"/>
          </p:cNvSpPr>
          <p:nvPr/>
        </p:nvSpPr>
        <p:spPr bwMode="auto">
          <a:xfrm>
            <a:off x="1657350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3</a:t>
            </a:r>
          </a:p>
        </p:txBody>
      </p:sp>
      <p:sp>
        <p:nvSpPr>
          <p:cNvPr id="230433" name="Text Box 33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+ 3</a:t>
            </a:r>
          </a:p>
        </p:txBody>
      </p:sp>
      <p:sp>
        <p:nvSpPr>
          <p:cNvPr id="230434" name="Text Box 34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30435" name="Text Box 35"/>
          <p:cNvSpPr txBox="1">
            <a:spLocks noChangeArrowheads="1"/>
          </p:cNvSpPr>
          <p:nvPr/>
        </p:nvSpPr>
        <p:spPr bwMode="auto">
          <a:xfrm>
            <a:off x="47307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3</a:t>
            </a:r>
          </a:p>
        </p:txBody>
      </p:sp>
      <p:sp>
        <p:nvSpPr>
          <p:cNvPr id="230437" name="Rectangle 37"/>
          <p:cNvSpPr>
            <a:spLocks noGrp="1" noChangeArrowheads="1"/>
          </p:cNvSpPr>
          <p:nvPr>
            <p:ph type="title"/>
          </p:nvPr>
        </p:nvSpPr>
        <p:spPr>
          <a:xfrm>
            <a:off x="12865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260457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3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FC0EA-8C5F-4798-91D0-ECD167E5EC76}" type="slidenum">
              <a:rPr lang="en-US" altLang="en-US"/>
              <a:pPr/>
              <a:t>22</a:t>
            </a:fld>
            <a:endParaRPr lang="en-US" altLang="en-US" sz="1400"/>
          </a:p>
        </p:txBody>
      </p:sp>
      <p:sp>
        <p:nvSpPr>
          <p:cNvPr id="231426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1427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31428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31429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31430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1431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1432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31433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31434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31435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31436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1437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31439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31440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31441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1442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1443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31444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1445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1446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1447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1448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1449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1450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1451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1452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1453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31454" name="Line 30"/>
          <p:cNvSpPr>
            <a:spLocks noChangeShapeType="1"/>
          </p:cNvSpPr>
          <p:nvPr/>
        </p:nvSpPr>
        <p:spPr bwMode="auto">
          <a:xfrm>
            <a:off x="2587625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1455" name="Line 31"/>
          <p:cNvSpPr>
            <a:spLocks noChangeShapeType="1"/>
          </p:cNvSpPr>
          <p:nvPr/>
        </p:nvSpPr>
        <p:spPr bwMode="auto">
          <a:xfrm>
            <a:off x="53260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1456" name="Text Box 32"/>
          <p:cNvSpPr txBox="1">
            <a:spLocks noChangeArrowheads="1"/>
          </p:cNvSpPr>
          <p:nvPr/>
        </p:nvSpPr>
        <p:spPr bwMode="auto">
          <a:xfrm>
            <a:off x="1657350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3</a:t>
            </a:r>
          </a:p>
        </p:txBody>
      </p:sp>
      <p:sp>
        <p:nvSpPr>
          <p:cNvPr id="231458" name="Text Box 34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+ 3</a:t>
            </a:r>
          </a:p>
        </p:txBody>
      </p:sp>
      <p:sp>
        <p:nvSpPr>
          <p:cNvPr id="231459" name="Text Box 35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31460" name="Text Box 36"/>
          <p:cNvSpPr txBox="1">
            <a:spLocks noChangeArrowheads="1"/>
          </p:cNvSpPr>
          <p:nvPr/>
        </p:nvSpPr>
        <p:spPr bwMode="auto">
          <a:xfrm>
            <a:off x="47307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3</a:t>
            </a:r>
          </a:p>
        </p:txBody>
      </p:sp>
      <p:sp>
        <p:nvSpPr>
          <p:cNvPr id="231462" name="Rectangle 38"/>
          <p:cNvSpPr>
            <a:spLocks noGrp="1" noChangeArrowheads="1"/>
          </p:cNvSpPr>
          <p:nvPr>
            <p:ph type="title"/>
          </p:nvPr>
        </p:nvSpPr>
        <p:spPr>
          <a:xfrm>
            <a:off x="76200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337033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3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03CF0-8982-4EB9-A12D-C5C28F2675C3}" type="slidenum">
              <a:rPr lang="en-US" altLang="en-US"/>
              <a:pPr/>
              <a:t>23</a:t>
            </a:fld>
            <a:endParaRPr lang="en-US" altLang="en-US" sz="1400"/>
          </a:p>
        </p:txBody>
      </p:sp>
      <p:sp>
        <p:nvSpPr>
          <p:cNvPr id="232450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2451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rgbClr val="0033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232452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32453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32454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2455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2456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32457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32458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32459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32460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2461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32463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32464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32465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2466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2467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32468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32469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2470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2471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2472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2473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2474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2475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2476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2477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32478" name="Line 30"/>
          <p:cNvSpPr>
            <a:spLocks noChangeShapeType="1"/>
          </p:cNvSpPr>
          <p:nvPr/>
        </p:nvSpPr>
        <p:spPr bwMode="auto">
          <a:xfrm>
            <a:off x="2587625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2479" name="Line 31"/>
          <p:cNvSpPr>
            <a:spLocks noChangeShapeType="1"/>
          </p:cNvSpPr>
          <p:nvPr/>
        </p:nvSpPr>
        <p:spPr bwMode="auto">
          <a:xfrm>
            <a:off x="53260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2480" name="Text Box 32"/>
          <p:cNvSpPr txBox="1">
            <a:spLocks noChangeArrowheads="1"/>
          </p:cNvSpPr>
          <p:nvPr/>
        </p:nvSpPr>
        <p:spPr bwMode="auto">
          <a:xfrm>
            <a:off x="1657350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3</a:t>
            </a:r>
          </a:p>
        </p:txBody>
      </p:sp>
      <p:sp>
        <p:nvSpPr>
          <p:cNvPr id="232481" name="Text Box 33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+ 3</a:t>
            </a:r>
          </a:p>
        </p:txBody>
      </p:sp>
      <p:sp>
        <p:nvSpPr>
          <p:cNvPr id="232482" name="Text Box 34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32483" name="Text Box 35"/>
          <p:cNvSpPr txBox="1">
            <a:spLocks noChangeArrowheads="1"/>
          </p:cNvSpPr>
          <p:nvPr/>
        </p:nvSpPr>
        <p:spPr bwMode="auto">
          <a:xfrm>
            <a:off x="47307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3</a:t>
            </a:r>
          </a:p>
        </p:txBody>
      </p:sp>
      <p:sp>
        <p:nvSpPr>
          <p:cNvPr id="232485" name="Rectangle 37"/>
          <p:cNvSpPr>
            <a:spLocks noGrp="1" noChangeArrowheads="1"/>
          </p:cNvSpPr>
          <p:nvPr>
            <p:ph type="title"/>
          </p:nvPr>
        </p:nvSpPr>
        <p:spPr>
          <a:xfrm>
            <a:off x="76200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292289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3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9E54A-B494-445C-890D-0820AD34BEEC}" type="slidenum">
              <a:rPr lang="en-US" altLang="en-US"/>
              <a:pPr/>
              <a:t>24</a:t>
            </a:fld>
            <a:endParaRPr lang="en-US" altLang="en-US" sz="1400"/>
          </a:p>
        </p:txBody>
      </p:sp>
      <p:sp>
        <p:nvSpPr>
          <p:cNvPr id="233474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3475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33476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33477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33478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3479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3480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33481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33482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33483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33484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3485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33487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33488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33489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3490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3491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33492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33493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3494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3495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3496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3497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3498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3499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3500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3501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33502" name="Line 30"/>
          <p:cNvSpPr>
            <a:spLocks noChangeShapeType="1"/>
          </p:cNvSpPr>
          <p:nvPr/>
        </p:nvSpPr>
        <p:spPr bwMode="auto">
          <a:xfrm>
            <a:off x="3035300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3503" name="Line 31"/>
          <p:cNvSpPr>
            <a:spLocks noChangeShapeType="1"/>
          </p:cNvSpPr>
          <p:nvPr/>
        </p:nvSpPr>
        <p:spPr bwMode="auto">
          <a:xfrm>
            <a:off x="53260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3504" name="Text Box 32"/>
          <p:cNvSpPr txBox="1">
            <a:spLocks noChangeArrowheads="1"/>
          </p:cNvSpPr>
          <p:nvPr/>
        </p:nvSpPr>
        <p:spPr bwMode="auto">
          <a:xfrm>
            <a:off x="2105025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2</a:t>
            </a:r>
          </a:p>
        </p:txBody>
      </p:sp>
      <p:sp>
        <p:nvSpPr>
          <p:cNvPr id="233505" name="Text Box 33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+ 3</a:t>
            </a:r>
          </a:p>
        </p:txBody>
      </p:sp>
      <p:sp>
        <p:nvSpPr>
          <p:cNvPr id="233506" name="Text Box 34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33507" name="Text Box 35"/>
          <p:cNvSpPr txBox="1">
            <a:spLocks noChangeArrowheads="1"/>
          </p:cNvSpPr>
          <p:nvPr/>
        </p:nvSpPr>
        <p:spPr bwMode="auto">
          <a:xfrm>
            <a:off x="47307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3</a:t>
            </a:r>
          </a:p>
        </p:txBody>
      </p:sp>
      <p:sp>
        <p:nvSpPr>
          <p:cNvPr id="233509" name="Rectangle 37"/>
          <p:cNvSpPr>
            <a:spLocks noGrp="1" noChangeArrowheads="1"/>
          </p:cNvSpPr>
          <p:nvPr>
            <p:ph type="title"/>
          </p:nvPr>
        </p:nvSpPr>
        <p:spPr>
          <a:xfrm>
            <a:off x="76200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324471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EF093-8C09-4FD3-88FD-F773811F7F49}" type="slidenum">
              <a:rPr lang="en-US" altLang="en-US"/>
              <a:pPr/>
              <a:t>25</a:t>
            </a:fld>
            <a:endParaRPr lang="en-US" altLang="en-US" sz="1400"/>
          </a:p>
        </p:txBody>
      </p:sp>
      <p:sp>
        <p:nvSpPr>
          <p:cNvPr id="234498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4499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34500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34501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34502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4503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4504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rgbClr val="0066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234505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34506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34507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34508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4509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34511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34512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34513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4514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4515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34516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34517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4518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4519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4520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4521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4522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4523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34524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4525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34526" name="Line 30"/>
          <p:cNvSpPr>
            <a:spLocks noChangeShapeType="1"/>
          </p:cNvSpPr>
          <p:nvPr/>
        </p:nvSpPr>
        <p:spPr bwMode="auto">
          <a:xfrm>
            <a:off x="3035300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4527" name="Line 31"/>
          <p:cNvSpPr>
            <a:spLocks noChangeShapeType="1"/>
          </p:cNvSpPr>
          <p:nvPr/>
        </p:nvSpPr>
        <p:spPr bwMode="auto">
          <a:xfrm>
            <a:off x="53260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4528" name="Text Box 32"/>
          <p:cNvSpPr txBox="1">
            <a:spLocks noChangeArrowheads="1"/>
          </p:cNvSpPr>
          <p:nvPr/>
        </p:nvSpPr>
        <p:spPr bwMode="auto">
          <a:xfrm>
            <a:off x="2105025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2</a:t>
            </a:r>
          </a:p>
        </p:txBody>
      </p:sp>
      <p:sp>
        <p:nvSpPr>
          <p:cNvPr id="234529" name="Text Box 33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+ 3 + 2</a:t>
            </a:r>
          </a:p>
        </p:txBody>
      </p:sp>
      <p:sp>
        <p:nvSpPr>
          <p:cNvPr id="234530" name="Text Box 34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34531" name="Text Box 35"/>
          <p:cNvSpPr txBox="1">
            <a:spLocks noChangeArrowheads="1"/>
          </p:cNvSpPr>
          <p:nvPr/>
        </p:nvSpPr>
        <p:spPr bwMode="auto">
          <a:xfrm>
            <a:off x="47307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3</a:t>
            </a:r>
          </a:p>
        </p:txBody>
      </p:sp>
      <p:sp>
        <p:nvSpPr>
          <p:cNvPr id="234532" name="Text Box 36"/>
          <p:cNvSpPr txBox="1">
            <a:spLocks noChangeArrowheads="1"/>
          </p:cNvSpPr>
          <p:nvPr/>
        </p:nvSpPr>
        <p:spPr bwMode="auto">
          <a:xfrm>
            <a:off x="51879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34534" name="Rectangle 38"/>
          <p:cNvSpPr>
            <a:spLocks noGrp="1" noChangeArrowheads="1"/>
          </p:cNvSpPr>
          <p:nvPr>
            <p:ph type="title"/>
          </p:nvPr>
        </p:nvSpPr>
        <p:spPr>
          <a:xfrm>
            <a:off x="7917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181450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DCBD1-B7CE-412A-9D0D-9519654D948A}" type="slidenum">
              <a:rPr lang="en-US" altLang="en-US"/>
              <a:pPr/>
              <a:t>26</a:t>
            </a:fld>
            <a:endParaRPr lang="en-US" altLang="en-US" sz="1400"/>
          </a:p>
        </p:txBody>
      </p:sp>
      <p:sp>
        <p:nvSpPr>
          <p:cNvPr id="235522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5523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35524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35525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35526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5527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5528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35529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35530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35531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35532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5533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35535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35536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35537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5538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5539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35540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35541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5542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5543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5544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5545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5546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5547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35548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5549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35550" name="Line 30"/>
          <p:cNvSpPr>
            <a:spLocks noChangeShapeType="1"/>
          </p:cNvSpPr>
          <p:nvPr/>
        </p:nvSpPr>
        <p:spPr bwMode="auto">
          <a:xfrm>
            <a:off x="3035300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5551" name="Line 31"/>
          <p:cNvSpPr>
            <a:spLocks noChangeShapeType="1"/>
          </p:cNvSpPr>
          <p:nvPr/>
        </p:nvSpPr>
        <p:spPr bwMode="auto">
          <a:xfrm>
            <a:off x="57832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5552" name="Text Box 32"/>
          <p:cNvSpPr txBox="1">
            <a:spLocks noChangeArrowheads="1"/>
          </p:cNvSpPr>
          <p:nvPr/>
        </p:nvSpPr>
        <p:spPr bwMode="auto">
          <a:xfrm>
            <a:off x="2105025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2</a:t>
            </a:r>
          </a:p>
        </p:txBody>
      </p:sp>
      <p:sp>
        <p:nvSpPr>
          <p:cNvPr id="235553" name="Text Box 33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+ 3 + 2</a:t>
            </a:r>
          </a:p>
        </p:txBody>
      </p:sp>
      <p:sp>
        <p:nvSpPr>
          <p:cNvPr id="235554" name="Text Box 34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35555" name="Text Box 35"/>
          <p:cNvSpPr txBox="1">
            <a:spLocks noChangeArrowheads="1"/>
          </p:cNvSpPr>
          <p:nvPr/>
        </p:nvSpPr>
        <p:spPr bwMode="auto">
          <a:xfrm>
            <a:off x="47307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3</a:t>
            </a:r>
          </a:p>
        </p:txBody>
      </p:sp>
      <p:sp>
        <p:nvSpPr>
          <p:cNvPr id="235556" name="Text Box 36"/>
          <p:cNvSpPr txBox="1">
            <a:spLocks noChangeArrowheads="1"/>
          </p:cNvSpPr>
          <p:nvPr/>
        </p:nvSpPr>
        <p:spPr bwMode="auto">
          <a:xfrm>
            <a:off x="51879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35558" name="Rectangle 38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149036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12777-EE2A-4184-9ABD-458298DBD0A2}" type="slidenum">
              <a:rPr lang="en-US" altLang="en-US"/>
              <a:pPr/>
              <a:t>27</a:t>
            </a:fld>
            <a:endParaRPr lang="en-US" altLang="en-US" sz="1400"/>
          </a:p>
        </p:txBody>
      </p:sp>
      <p:sp>
        <p:nvSpPr>
          <p:cNvPr id="236546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6547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36548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36549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36550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6551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6552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36553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rgbClr val="0066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>
                <a:solidFill>
                  <a:schemeClr val="bg1"/>
                </a:solidFill>
              </a:rPr>
              <a:t>17</a:t>
            </a:r>
          </a:p>
        </p:txBody>
      </p:sp>
      <p:sp>
        <p:nvSpPr>
          <p:cNvPr id="236554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36555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36556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6557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36559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36560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36561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6562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6563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36564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36565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6566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6567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6568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6569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6570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6571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36572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36573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36574" name="Line 30"/>
          <p:cNvSpPr>
            <a:spLocks noChangeShapeType="1"/>
          </p:cNvSpPr>
          <p:nvPr/>
        </p:nvSpPr>
        <p:spPr bwMode="auto">
          <a:xfrm>
            <a:off x="3035300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6575" name="Line 31"/>
          <p:cNvSpPr>
            <a:spLocks noChangeShapeType="1"/>
          </p:cNvSpPr>
          <p:nvPr/>
        </p:nvSpPr>
        <p:spPr bwMode="auto">
          <a:xfrm>
            <a:off x="57832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6576" name="Text Box 32"/>
          <p:cNvSpPr txBox="1">
            <a:spLocks noChangeArrowheads="1"/>
          </p:cNvSpPr>
          <p:nvPr/>
        </p:nvSpPr>
        <p:spPr bwMode="auto">
          <a:xfrm>
            <a:off x="2105025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2</a:t>
            </a:r>
          </a:p>
        </p:txBody>
      </p:sp>
      <p:sp>
        <p:nvSpPr>
          <p:cNvPr id="236577" name="Text Box 33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+ 3 + 2 + 2</a:t>
            </a:r>
          </a:p>
        </p:txBody>
      </p:sp>
      <p:sp>
        <p:nvSpPr>
          <p:cNvPr id="236578" name="Text Box 34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36579" name="Text Box 35"/>
          <p:cNvSpPr txBox="1">
            <a:spLocks noChangeArrowheads="1"/>
          </p:cNvSpPr>
          <p:nvPr/>
        </p:nvSpPr>
        <p:spPr bwMode="auto">
          <a:xfrm>
            <a:off x="47307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3</a:t>
            </a:r>
          </a:p>
        </p:txBody>
      </p:sp>
      <p:sp>
        <p:nvSpPr>
          <p:cNvPr id="236580" name="Text Box 36"/>
          <p:cNvSpPr txBox="1">
            <a:spLocks noChangeArrowheads="1"/>
          </p:cNvSpPr>
          <p:nvPr/>
        </p:nvSpPr>
        <p:spPr bwMode="auto">
          <a:xfrm>
            <a:off x="51879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36581" name="Text Box 37"/>
          <p:cNvSpPr txBox="1">
            <a:spLocks noChangeArrowheads="1"/>
          </p:cNvSpPr>
          <p:nvPr/>
        </p:nvSpPr>
        <p:spPr bwMode="auto">
          <a:xfrm>
            <a:off x="567372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36583" name="Rectangle 39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386317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5B1D3-F06D-4094-988B-8E37EBA560C6}" type="slidenum">
              <a:rPr lang="en-US" altLang="en-US"/>
              <a:pPr/>
              <a:t>28</a:t>
            </a:fld>
            <a:endParaRPr lang="en-US" altLang="en-US" sz="1400"/>
          </a:p>
        </p:txBody>
      </p:sp>
      <p:sp>
        <p:nvSpPr>
          <p:cNvPr id="237570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7571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37572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37573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37574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7575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7576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37577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37578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37579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37580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7581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37583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37584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37585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7586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7587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37588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37589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7590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7591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7592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7593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7594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7595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37596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37597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37598" name="Line 30"/>
          <p:cNvSpPr>
            <a:spLocks noChangeShapeType="1"/>
          </p:cNvSpPr>
          <p:nvPr/>
        </p:nvSpPr>
        <p:spPr bwMode="auto">
          <a:xfrm>
            <a:off x="3035300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7599" name="Line 31"/>
          <p:cNvSpPr>
            <a:spLocks noChangeShapeType="1"/>
          </p:cNvSpPr>
          <p:nvPr/>
        </p:nvSpPr>
        <p:spPr bwMode="auto">
          <a:xfrm>
            <a:off x="62404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7600" name="Text Box 32"/>
          <p:cNvSpPr txBox="1">
            <a:spLocks noChangeArrowheads="1"/>
          </p:cNvSpPr>
          <p:nvPr/>
        </p:nvSpPr>
        <p:spPr bwMode="auto">
          <a:xfrm>
            <a:off x="2105025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2</a:t>
            </a:r>
          </a:p>
        </p:txBody>
      </p:sp>
      <p:sp>
        <p:nvSpPr>
          <p:cNvPr id="237601" name="Text Box 33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+ 3 + 2 + 2</a:t>
            </a:r>
          </a:p>
        </p:txBody>
      </p:sp>
      <p:sp>
        <p:nvSpPr>
          <p:cNvPr id="237602" name="Text Box 34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37603" name="Text Box 35"/>
          <p:cNvSpPr txBox="1">
            <a:spLocks noChangeArrowheads="1"/>
          </p:cNvSpPr>
          <p:nvPr/>
        </p:nvSpPr>
        <p:spPr bwMode="auto">
          <a:xfrm>
            <a:off x="47307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3</a:t>
            </a:r>
          </a:p>
        </p:txBody>
      </p:sp>
      <p:sp>
        <p:nvSpPr>
          <p:cNvPr id="237604" name="Text Box 36"/>
          <p:cNvSpPr txBox="1">
            <a:spLocks noChangeArrowheads="1"/>
          </p:cNvSpPr>
          <p:nvPr/>
        </p:nvSpPr>
        <p:spPr bwMode="auto">
          <a:xfrm>
            <a:off x="51879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37605" name="Text Box 37"/>
          <p:cNvSpPr txBox="1">
            <a:spLocks noChangeArrowheads="1"/>
          </p:cNvSpPr>
          <p:nvPr/>
        </p:nvSpPr>
        <p:spPr bwMode="auto">
          <a:xfrm>
            <a:off x="567372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37607" name="Rectangle 39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19997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FA424-955F-4288-AE18-B26193849A04}" type="slidenum">
              <a:rPr lang="en-US" altLang="en-US"/>
              <a:pPr/>
              <a:t>29</a:t>
            </a:fld>
            <a:endParaRPr lang="en-US" altLang="en-US" sz="1400"/>
          </a:p>
        </p:txBody>
      </p:sp>
      <p:sp>
        <p:nvSpPr>
          <p:cNvPr id="238594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8595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38596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rgbClr val="0033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238597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38598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8599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8600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38601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38602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38603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38604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8605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38607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38608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38609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8610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8611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38612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38613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8614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8615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38616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8617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8618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8619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38620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38621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38622" name="Line 30"/>
          <p:cNvSpPr>
            <a:spLocks noChangeShapeType="1"/>
          </p:cNvSpPr>
          <p:nvPr/>
        </p:nvSpPr>
        <p:spPr bwMode="auto">
          <a:xfrm>
            <a:off x="3035300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8623" name="Line 31"/>
          <p:cNvSpPr>
            <a:spLocks noChangeShapeType="1"/>
          </p:cNvSpPr>
          <p:nvPr/>
        </p:nvSpPr>
        <p:spPr bwMode="auto">
          <a:xfrm>
            <a:off x="62404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8624" name="Text Box 32"/>
          <p:cNvSpPr txBox="1">
            <a:spLocks noChangeArrowheads="1"/>
          </p:cNvSpPr>
          <p:nvPr/>
        </p:nvSpPr>
        <p:spPr bwMode="auto">
          <a:xfrm>
            <a:off x="2105025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2</a:t>
            </a:r>
          </a:p>
        </p:txBody>
      </p:sp>
      <p:sp>
        <p:nvSpPr>
          <p:cNvPr id="238625" name="Text Box 33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+ 3 + 2 + 2</a:t>
            </a:r>
          </a:p>
        </p:txBody>
      </p:sp>
      <p:sp>
        <p:nvSpPr>
          <p:cNvPr id="238626" name="Text Box 34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38627" name="Text Box 35"/>
          <p:cNvSpPr txBox="1">
            <a:spLocks noChangeArrowheads="1"/>
          </p:cNvSpPr>
          <p:nvPr/>
        </p:nvSpPr>
        <p:spPr bwMode="auto">
          <a:xfrm>
            <a:off x="47307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3</a:t>
            </a:r>
          </a:p>
        </p:txBody>
      </p:sp>
      <p:sp>
        <p:nvSpPr>
          <p:cNvPr id="238628" name="Text Box 36"/>
          <p:cNvSpPr txBox="1">
            <a:spLocks noChangeArrowheads="1"/>
          </p:cNvSpPr>
          <p:nvPr/>
        </p:nvSpPr>
        <p:spPr bwMode="auto">
          <a:xfrm>
            <a:off x="51879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38629" name="Text Box 37"/>
          <p:cNvSpPr txBox="1">
            <a:spLocks noChangeArrowheads="1"/>
          </p:cNvSpPr>
          <p:nvPr/>
        </p:nvSpPr>
        <p:spPr bwMode="auto">
          <a:xfrm>
            <a:off x="567372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38631" name="Rectangle 39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24923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a recursive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a recursive function, generally easy to write a recursive relationship for the complexity</a:t>
            </a:r>
          </a:p>
          <a:p>
            <a:r>
              <a:rPr lang="en-US" dirty="0" smtClean="0"/>
              <a:t>Solving a recursion means expressing the recursive recursion explicitly as a function of the input size</a:t>
            </a:r>
          </a:p>
          <a:p>
            <a:r>
              <a:rPr lang="en-US" dirty="0" smtClean="0"/>
              <a:t>T(n) = T(n-1) + 1 </a:t>
            </a:r>
          </a:p>
          <a:p>
            <a:pPr marL="0" indent="0">
              <a:buNone/>
            </a:pPr>
            <a:r>
              <a:rPr lang="en-US" dirty="0" smtClean="0"/>
              <a:t>   being converted to T(n) = n</a:t>
            </a:r>
            <a:r>
              <a:rPr lang="en-US" baseline="30000" dirty="0" smtClean="0"/>
              <a:t>2</a:t>
            </a:r>
          </a:p>
          <a:p>
            <a:pPr marL="0" indent="0">
              <a:buNone/>
            </a:pPr>
            <a:endParaRPr lang="en-US" baseline="30000" dirty="0"/>
          </a:p>
          <a:p>
            <a:r>
              <a:rPr lang="en-US" dirty="0" smtClean="0"/>
              <a:t>Induction</a:t>
            </a:r>
          </a:p>
          <a:p>
            <a:pPr lvl="1"/>
            <a:r>
              <a:rPr lang="en-US" dirty="0" smtClean="0"/>
              <a:t>CS analysts are notorious for ‘guess and check and prove by induction’. </a:t>
            </a:r>
          </a:p>
          <a:p>
            <a:pPr lvl="1"/>
            <a:r>
              <a:rPr lang="en-US" dirty="0"/>
              <a:t>T(n) &lt;= 12n/5 + T(n/5) + T(7n/10</a:t>
            </a:r>
            <a:r>
              <a:rPr lang="en-US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5339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1EA23-512C-4525-A2A0-E861687030B0}" type="slidenum">
              <a:rPr lang="en-US" altLang="en-US"/>
              <a:pPr/>
              <a:t>30</a:t>
            </a:fld>
            <a:endParaRPr lang="en-US" altLang="en-US" sz="1400"/>
          </a:p>
        </p:txBody>
      </p:sp>
      <p:sp>
        <p:nvSpPr>
          <p:cNvPr id="239618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9619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39620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39621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39622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9623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9624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39625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39626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39627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39628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9629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39631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39632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39633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39634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39635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39636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39637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39638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39639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39640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9641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9642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39643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39644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39645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39646" name="Line 30"/>
          <p:cNvSpPr>
            <a:spLocks noChangeShapeType="1"/>
          </p:cNvSpPr>
          <p:nvPr/>
        </p:nvSpPr>
        <p:spPr bwMode="auto">
          <a:xfrm>
            <a:off x="3502025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9647" name="Line 31"/>
          <p:cNvSpPr>
            <a:spLocks noChangeShapeType="1"/>
          </p:cNvSpPr>
          <p:nvPr/>
        </p:nvSpPr>
        <p:spPr bwMode="auto">
          <a:xfrm>
            <a:off x="62404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39648" name="Text Box 32"/>
          <p:cNvSpPr txBox="1">
            <a:spLocks noChangeArrowheads="1"/>
          </p:cNvSpPr>
          <p:nvPr/>
        </p:nvSpPr>
        <p:spPr bwMode="auto">
          <a:xfrm>
            <a:off x="2571750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1</a:t>
            </a:r>
          </a:p>
        </p:txBody>
      </p:sp>
      <p:sp>
        <p:nvSpPr>
          <p:cNvPr id="239649" name="Text Box 33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+ 3 + 2 + 2</a:t>
            </a:r>
          </a:p>
        </p:txBody>
      </p:sp>
      <p:sp>
        <p:nvSpPr>
          <p:cNvPr id="239650" name="Text Box 34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39651" name="Text Box 35"/>
          <p:cNvSpPr txBox="1">
            <a:spLocks noChangeArrowheads="1"/>
          </p:cNvSpPr>
          <p:nvPr/>
        </p:nvSpPr>
        <p:spPr bwMode="auto">
          <a:xfrm>
            <a:off x="47307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3</a:t>
            </a:r>
          </a:p>
        </p:txBody>
      </p:sp>
      <p:sp>
        <p:nvSpPr>
          <p:cNvPr id="239652" name="Text Box 36"/>
          <p:cNvSpPr txBox="1">
            <a:spLocks noChangeArrowheads="1"/>
          </p:cNvSpPr>
          <p:nvPr/>
        </p:nvSpPr>
        <p:spPr bwMode="auto">
          <a:xfrm>
            <a:off x="51879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39653" name="Text Box 37"/>
          <p:cNvSpPr txBox="1">
            <a:spLocks noChangeArrowheads="1"/>
          </p:cNvSpPr>
          <p:nvPr/>
        </p:nvSpPr>
        <p:spPr bwMode="auto">
          <a:xfrm>
            <a:off x="567372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39655" name="Rectangle 39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288891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AC8C0-3CEC-413A-B155-E4FC4EB4D95B}" type="slidenum">
              <a:rPr lang="en-US" altLang="en-US"/>
              <a:pPr/>
              <a:t>31</a:t>
            </a:fld>
            <a:endParaRPr lang="en-US" altLang="en-US" sz="1400"/>
          </a:p>
        </p:txBody>
      </p:sp>
      <p:sp>
        <p:nvSpPr>
          <p:cNvPr id="240642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40643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40644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40645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rgbClr val="0033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>
                <a:solidFill>
                  <a:schemeClr val="bg1"/>
                </a:solidFill>
              </a:rPr>
              <a:t>19</a:t>
            </a:r>
          </a:p>
        </p:txBody>
      </p:sp>
      <p:sp>
        <p:nvSpPr>
          <p:cNvPr id="240646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40647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40648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40649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40650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40651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40652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40653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40655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40656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40657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40658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40659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40660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40661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40662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40663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40664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40665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40666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40667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40668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40669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40670" name="Line 30"/>
          <p:cNvSpPr>
            <a:spLocks noChangeShapeType="1"/>
          </p:cNvSpPr>
          <p:nvPr/>
        </p:nvSpPr>
        <p:spPr bwMode="auto">
          <a:xfrm>
            <a:off x="3502025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0671" name="Line 31"/>
          <p:cNvSpPr>
            <a:spLocks noChangeShapeType="1"/>
          </p:cNvSpPr>
          <p:nvPr/>
        </p:nvSpPr>
        <p:spPr bwMode="auto">
          <a:xfrm>
            <a:off x="62404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0672" name="Text Box 32"/>
          <p:cNvSpPr txBox="1">
            <a:spLocks noChangeArrowheads="1"/>
          </p:cNvSpPr>
          <p:nvPr/>
        </p:nvSpPr>
        <p:spPr bwMode="auto">
          <a:xfrm>
            <a:off x="2571750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1</a:t>
            </a:r>
          </a:p>
        </p:txBody>
      </p:sp>
      <p:sp>
        <p:nvSpPr>
          <p:cNvPr id="240673" name="Text Box 33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+ 3 + 2 + 2</a:t>
            </a:r>
          </a:p>
        </p:txBody>
      </p:sp>
      <p:sp>
        <p:nvSpPr>
          <p:cNvPr id="240674" name="Text Box 34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40675" name="Text Box 35"/>
          <p:cNvSpPr txBox="1">
            <a:spLocks noChangeArrowheads="1"/>
          </p:cNvSpPr>
          <p:nvPr/>
        </p:nvSpPr>
        <p:spPr bwMode="auto">
          <a:xfrm>
            <a:off x="47307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3</a:t>
            </a:r>
          </a:p>
        </p:txBody>
      </p:sp>
      <p:sp>
        <p:nvSpPr>
          <p:cNvPr id="240676" name="Text Box 36"/>
          <p:cNvSpPr txBox="1">
            <a:spLocks noChangeArrowheads="1"/>
          </p:cNvSpPr>
          <p:nvPr/>
        </p:nvSpPr>
        <p:spPr bwMode="auto">
          <a:xfrm>
            <a:off x="51879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40677" name="Text Box 37"/>
          <p:cNvSpPr txBox="1">
            <a:spLocks noChangeArrowheads="1"/>
          </p:cNvSpPr>
          <p:nvPr/>
        </p:nvSpPr>
        <p:spPr bwMode="auto">
          <a:xfrm>
            <a:off x="567372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40679" name="Rectangle 39"/>
          <p:cNvSpPr>
            <a:spLocks noGrp="1" noChangeArrowheads="1"/>
          </p:cNvSpPr>
          <p:nvPr>
            <p:ph type="title"/>
          </p:nvPr>
        </p:nvSpPr>
        <p:spPr>
          <a:xfrm>
            <a:off x="76200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383300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3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068BE-92E7-40E1-A5CD-908D26C3326D}" type="slidenum">
              <a:rPr lang="en-US" altLang="en-US"/>
              <a:pPr/>
              <a:t>32</a:t>
            </a:fld>
            <a:endParaRPr lang="en-US" altLang="en-US" sz="1400"/>
          </a:p>
        </p:txBody>
      </p:sp>
      <p:sp>
        <p:nvSpPr>
          <p:cNvPr id="241666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41667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41668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41669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41670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41671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41672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41673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41674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41675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41676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41677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41679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41680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41681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41682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41683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41684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41685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41686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41687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41688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41689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41690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41691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41692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41693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41694" name="Line 30"/>
          <p:cNvSpPr>
            <a:spLocks noChangeShapeType="1"/>
          </p:cNvSpPr>
          <p:nvPr/>
        </p:nvSpPr>
        <p:spPr bwMode="auto">
          <a:xfrm>
            <a:off x="3844925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1695" name="Line 31"/>
          <p:cNvSpPr>
            <a:spLocks noChangeShapeType="1"/>
          </p:cNvSpPr>
          <p:nvPr/>
        </p:nvSpPr>
        <p:spPr bwMode="auto">
          <a:xfrm>
            <a:off x="62404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1696" name="Text Box 32"/>
          <p:cNvSpPr txBox="1">
            <a:spLocks noChangeArrowheads="1"/>
          </p:cNvSpPr>
          <p:nvPr/>
        </p:nvSpPr>
        <p:spPr bwMode="auto">
          <a:xfrm>
            <a:off x="2914650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0</a:t>
            </a:r>
          </a:p>
        </p:txBody>
      </p:sp>
      <p:sp>
        <p:nvSpPr>
          <p:cNvPr id="241697" name="Text Box 33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+ 3 + 2 + 2</a:t>
            </a:r>
          </a:p>
        </p:txBody>
      </p:sp>
      <p:sp>
        <p:nvSpPr>
          <p:cNvPr id="241698" name="Text Box 34"/>
          <p:cNvSpPr txBox="1">
            <a:spLocks noChangeArrowheads="1"/>
          </p:cNvSpPr>
          <p:nvPr/>
        </p:nvSpPr>
        <p:spPr bwMode="auto">
          <a:xfrm>
            <a:off x="1082675" y="3254375"/>
            <a:ext cx="23495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>
                <a:solidFill>
                  <a:srgbClr val="003399"/>
                </a:solidFill>
              </a:rPr>
              <a:t>first half exhausted</a:t>
            </a:r>
          </a:p>
        </p:txBody>
      </p:sp>
      <p:sp>
        <p:nvSpPr>
          <p:cNvPr id="241699" name="Text Box 35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41700" name="Text Box 36"/>
          <p:cNvSpPr txBox="1">
            <a:spLocks noChangeArrowheads="1"/>
          </p:cNvSpPr>
          <p:nvPr/>
        </p:nvSpPr>
        <p:spPr bwMode="auto">
          <a:xfrm>
            <a:off x="47307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3</a:t>
            </a:r>
          </a:p>
        </p:txBody>
      </p:sp>
      <p:sp>
        <p:nvSpPr>
          <p:cNvPr id="241701" name="Text Box 37"/>
          <p:cNvSpPr txBox="1">
            <a:spLocks noChangeArrowheads="1"/>
          </p:cNvSpPr>
          <p:nvPr/>
        </p:nvSpPr>
        <p:spPr bwMode="auto">
          <a:xfrm>
            <a:off x="51879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41702" name="Text Box 38"/>
          <p:cNvSpPr txBox="1">
            <a:spLocks noChangeArrowheads="1"/>
          </p:cNvSpPr>
          <p:nvPr/>
        </p:nvSpPr>
        <p:spPr bwMode="auto">
          <a:xfrm>
            <a:off x="567372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41704" name="Rectangle 40"/>
          <p:cNvSpPr>
            <a:spLocks noGrp="1" noChangeArrowheads="1"/>
          </p:cNvSpPr>
          <p:nvPr>
            <p:ph type="title"/>
          </p:nvPr>
        </p:nvSpPr>
        <p:spPr>
          <a:xfrm>
            <a:off x="16823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377501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3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9A2A1-EA77-4EF7-A01C-0274FBF86BB2}" type="slidenum">
              <a:rPr lang="en-US" altLang="en-US"/>
              <a:pPr/>
              <a:t>33</a:t>
            </a:fld>
            <a:endParaRPr lang="en-US" altLang="en-US" sz="1400"/>
          </a:p>
        </p:txBody>
      </p:sp>
      <p:sp>
        <p:nvSpPr>
          <p:cNvPr id="242690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42691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42692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42693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42694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42695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42696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42697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42698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rgbClr val="0066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242699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42700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42701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42703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42704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42705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42706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42707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42708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42709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42710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42711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42712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42713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42714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kumimoji="0" lang="en-US" altLang="en-US"/>
          </a:p>
        </p:txBody>
      </p:sp>
      <p:sp>
        <p:nvSpPr>
          <p:cNvPr id="242715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42716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42717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42718" name="Line 30"/>
          <p:cNvSpPr>
            <a:spLocks noChangeShapeType="1"/>
          </p:cNvSpPr>
          <p:nvPr/>
        </p:nvSpPr>
        <p:spPr bwMode="auto">
          <a:xfrm>
            <a:off x="3844925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2719" name="Line 31"/>
          <p:cNvSpPr>
            <a:spLocks noChangeShapeType="1"/>
          </p:cNvSpPr>
          <p:nvPr/>
        </p:nvSpPr>
        <p:spPr bwMode="auto">
          <a:xfrm>
            <a:off x="62404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2720" name="Text Box 32"/>
          <p:cNvSpPr txBox="1">
            <a:spLocks noChangeArrowheads="1"/>
          </p:cNvSpPr>
          <p:nvPr/>
        </p:nvSpPr>
        <p:spPr bwMode="auto">
          <a:xfrm>
            <a:off x="2914650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0</a:t>
            </a:r>
          </a:p>
        </p:txBody>
      </p:sp>
      <p:sp>
        <p:nvSpPr>
          <p:cNvPr id="242721" name="Text Box 33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+ 3 + 2 + 2 + 0</a:t>
            </a:r>
          </a:p>
        </p:txBody>
      </p:sp>
      <p:sp>
        <p:nvSpPr>
          <p:cNvPr id="242722" name="Text Box 34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42723" name="Text Box 35"/>
          <p:cNvSpPr txBox="1">
            <a:spLocks noChangeArrowheads="1"/>
          </p:cNvSpPr>
          <p:nvPr/>
        </p:nvSpPr>
        <p:spPr bwMode="auto">
          <a:xfrm>
            <a:off x="47307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3</a:t>
            </a:r>
          </a:p>
        </p:txBody>
      </p:sp>
      <p:sp>
        <p:nvSpPr>
          <p:cNvPr id="242724" name="Text Box 36"/>
          <p:cNvSpPr txBox="1">
            <a:spLocks noChangeArrowheads="1"/>
          </p:cNvSpPr>
          <p:nvPr/>
        </p:nvSpPr>
        <p:spPr bwMode="auto">
          <a:xfrm>
            <a:off x="51879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42725" name="Text Box 37"/>
          <p:cNvSpPr txBox="1">
            <a:spLocks noChangeArrowheads="1"/>
          </p:cNvSpPr>
          <p:nvPr/>
        </p:nvSpPr>
        <p:spPr bwMode="auto">
          <a:xfrm>
            <a:off x="567372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42726" name="Text Box 38"/>
          <p:cNvSpPr txBox="1">
            <a:spLocks noChangeArrowheads="1"/>
          </p:cNvSpPr>
          <p:nvPr/>
        </p:nvSpPr>
        <p:spPr bwMode="auto">
          <a:xfrm>
            <a:off x="6103938" y="4313238"/>
            <a:ext cx="27146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0</a:t>
            </a:r>
          </a:p>
        </p:txBody>
      </p:sp>
      <p:sp>
        <p:nvSpPr>
          <p:cNvPr id="242728" name="Rectangle 40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116337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3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4E463-2F41-4F72-83AC-467EB409D874}" type="slidenum">
              <a:rPr lang="en-US" altLang="en-US"/>
              <a:pPr/>
              <a:t>34</a:t>
            </a:fld>
            <a:endParaRPr lang="en-US" altLang="en-US" sz="1400"/>
          </a:p>
        </p:txBody>
      </p:sp>
      <p:sp>
        <p:nvSpPr>
          <p:cNvPr id="243714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43715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43716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43717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43718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43719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43720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43721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43722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43723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rgbClr val="0066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243724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43725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43727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43728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43729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43730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43731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43732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43733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43734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43735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43736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43737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43738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43739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43740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43741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43742" name="Line 30"/>
          <p:cNvSpPr>
            <a:spLocks noChangeShapeType="1"/>
          </p:cNvSpPr>
          <p:nvPr/>
        </p:nvSpPr>
        <p:spPr bwMode="auto">
          <a:xfrm>
            <a:off x="3844925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3743" name="Line 31"/>
          <p:cNvSpPr>
            <a:spLocks noChangeShapeType="1"/>
          </p:cNvSpPr>
          <p:nvPr/>
        </p:nvSpPr>
        <p:spPr bwMode="auto">
          <a:xfrm>
            <a:off x="6688138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3744" name="Text Box 32"/>
          <p:cNvSpPr txBox="1">
            <a:spLocks noChangeArrowheads="1"/>
          </p:cNvSpPr>
          <p:nvPr/>
        </p:nvSpPr>
        <p:spPr bwMode="auto">
          <a:xfrm>
            <a:off x="2914650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0</a:t>
            </a:r>
          </a:p>
        </p:txBody>
      </p:sp>
      <p:sp>
        <p:nvSpPr>
          <p:cNvPr id="243745" name="Text Box 33"/>
          <p:cNvSpPr txBox="1">
            <a:spLocks noChangeArrowheads="1"/>
          </p:cNvSpPr>
          <p:nvPr/>
        </p:nvSpPr>
        <p:spPr bwMode="auto">
          <a:xfrm>
            <a:off x="3752850" y="5838825"/>
            <a:ext cx="33464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/>
              <a:t>Total:  6 + 3 + 2 + 2 + 0 + 0</a:t>
            </a:r>
          </a:p>
        </p:txBody>
      </p:sp>
      <p:sp>
        <p:nvSpPr>
          <p:cNvPr id="243746" name="Text Box 34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43747" name="Text Box 35"/>
          <p:cNvSpPr txBox="1">
            <a:spLocks noChangeArrowheads="1"/>
          </p:cNvSpPr>
          <p:nvPr/>
        </p:nvSpPr>
        <p:spPr bwMode="auto">
          <a:xfrm>
            <a:off x="47307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3</a:t>
            </a:r>
          </a:p>
        </p:txBody>
      </p:sp>
      <p:sp>
        <p:nvSpPr>
          <p:cNvPr id="243748" name="Text Box 36"/>
          <p:cNvSpPr txBox="1">
            <a:spLocks noChangeArrowheads="1"/>
          </p:cNvSpPr>
          <p:nvPr/>
        </p:nvSpPr>
        <p:spPr bwMode="auto">
          <a:xfrm>
            <a:off x="51879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43749" name="Text Box 37"/>
          <p:cNvSpPr txBox="1">
            <a:spLocks noChangeArrowheads="1"/>
          </p:cNvSpPr>
          <p:nvPr/>
        </p:nvSpPr>
        <p:spPr bwMode="auto">
          <a:xfrm>
            <a:off x="567372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43750" name="Text Box 38"/>
          <p:cNvSpPr txBox="1">
            <a:spLocks noChangeArrowheads="1"/>
          </p:cNvSpPr>
          <p:nvPr/>
        </p:nvSpPr>
        <p:spPr bwMode="auto">
          <a:xfrm>
            <a:off x="6103938" y="4313238"/>
            <a:ext cx="27146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0</a:t>
            </a:r>
          </a:p>
        </p:txBody>
      </p:sp>
      <p:sp>
        <p:nvSpPr>
          <p:cNvPr id="243751" name="Text Box 39"/>
          <p:cNvSpPr txBox="1">
            <a:spLocks noChangeArrowheads="1"/>
          </p:cNvSpPr>
          <p:nvPr/>
        </p:nvSpPr>
        <p:spPr bwMode="auto">
          <a:xfrm>
            <a:off x="6550025" y="4314825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0</a:t>
            </a:r>
          </a:p>
        </p:txBody>
      </p:sp>
      <p:sp>
        <p:nvSpPr>
          <p:cNvPr id="243753" name="Rectangle 41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268034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3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1593B-5D36-45BC-B589-5A1C10BB48C9}" type="slidenum">
              <a:rPr lang="en-US" altLang="en-US"/>
              <a:pPr/>
              <a:t>35</a:t>
            </a:fld>
            <a:endParaRPr lang="en-US" altLang="en-US" sz="1400"/>
          </a:p>
        </p:txBody>
      </p:sp>
      <p:sp>
        <p:nvSpPr>
          <p:cNvPr id="244738" name="Rectangle 2"/>
          <p:cNvSpPr>
            <a:spLocks noChangeAspect="1" noChangeArrowheads="1"/>
          </p:cNvSpPr>
          <p:nvPr/>
        </p:nvSpPr>
        <p:spPr bwMode="auto">
          <a:xfrm>
            <a:off x="1905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44739" name="Rectangle 3"/>
          <p:cNvSpPr>
            <a:spLocks noChangeAspect="1" noChangeArrowheads="1"/>
          </p:cNvSpPr>
          <p:nvPr/>
        </p:nvSpPr>
        <p:spPr bwMode="auto">
          <a:xfrm>
            <a:off x="2362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44740" name="Rectangle 4"/>
          <p:cNvSpPr>
            <a:spLocks noChangeAspect="1" noChangeArrowheads="1"/>
          </p:cNvSpPr>
          <p:nvPr/>
        </p:nvSpPr>
        <p:spPr bwMode="auto">
          <a:xfrm>
            <a:off x="2819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44741" name="Rectangle 5"/>
          <p:cNvSpPr>
            <a:spLocks noChangeAspect="1" noChangeArrowheads="1"/>
          </p:cNvSpPr>
          <p:nvPr/>
        </p:nvSpPr>
        <p:spPr bwMode="auto">
          <a:xfrm>
            <a:off x="3276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44742" name="Rectangle 6"/>
          <p:cNvSpPr>
            <a:spLocks noChangeAspect="1" noChangeArrowheads="1"/>
          </p:cNvSpPr>
          <p:nvPr/>
        </p:nvSpPr>
        <p:spPr bwMode="auto">
          <a:xfrm>
            <a:off x="990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44743" name="Rectangle 7"/>
          <p:cNvSpPr>
            <a:spLocks noChangeAspect="1" noChangeArrowheads="1"/>
          </p:cNvSpPr>
          <p:nvPr/>
        </p:nvSpPr>
        <p:spPr bwMode="auto">
          <a:xfrm>
            <a:off x="1447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44744" name="Rectangle 8"/>
          <p:cNvSpPr>
            <a:spLocks noChangeAspect="1" noChangeArrowheads="1"/>
          </p:cNvSpPr>
          <p:nvPr/>
        </p:nvSpPr>
        <p:spPr bwMode="auto">
          <a:xfrm>
            <a:off x="51054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44745" name="Rectangle 9"/>
          <p:cNvSpPr>
            <a:spLocks noChangeAspect="1" noChangeArrowheads="1"/>
          </p:cNvSpPr>
          <p:nvPr/>
        </p:nvSpPr>
        <p:spPr bwMode="auto">
          <a:xfrm>
            <a:off x="55626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44746" name="Rectangle 10"/>
          <p:cNvSpPr>
            <a:spLocks noChangeAspect="1" noChangeArrowheads="1"/>
          </p:cNvSpPr>
          <p:nvPr/>
        </p:nvSpPr>
        <p:spPr bwMode="auto">
          <a:xfrm>
            <a:off x="60198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44747" name="Rectangle 11"/>
          <p:cNvSpPr>
            <a:spLocks noChangeAspect="1" noChangeArrowheads="1"/>
          </p:cNvSpPr>
          <p:nvPr/>
        </p:nvSpPr>
        <p:spPr bwMode="auto">
          <a:xfrm>
            <a:off x="6477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44748" name="Rectangle 12"/>
          <p:cNvSpPr>
            <a:spLocks noChangeAspect="1" noChangeArrowheads="1"/>
          </p:cNvSpPr>
          <p:nvPr/>
        </p:nvSpPr>
        <p:spPr bwMode="auto">
          <a:xfrm>
            <a:off x="41910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44749" name="Rectangle 13"/>
          <p:cNvSpPr>
            <a:spLocks noChangeAspect="1" noChangeArrowheads="1"/>
          </p:cNvSpPr>
          <p:nvPr/>
        </p:nvSpPr>
        <p:spPr bwMode="auto">
          <a:xfrm>
            <a:off x="4648200" y="39290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44751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Merge and count step. </a:t>
            </a:r>
          </a:p>
          <a:p>
            <a:pPr lvl="1"/>
            <a:r>
              <a:rPr lang="en-US" altLang="en-US"/>
              <a:t>Given two sorted halves, count number of inversions where a</a:t>
            </a:r>
            <a:r>
              <a:rPr lang="en-US" altLang="en-US" sz="2000" baseline="-25000"/>
              <a:t>i</a:t>
            </a:r>
            <a:r>
              <a:rPr lang="en-US" altLang="en-US"/>
              <a:t> and a</a:t>
            </a:r>
            <a:r>
              <a:rPr lang="en-US" altLang="en-US" sz="2000" baseline="-25000"/>
              <a:t>j</a:t>
            </a:r>
            <a:r>
              <a:rPr lang="en-US" altLang="en-US"/>
              <a:t> are in different halves.</a:t>
            </a:r>
          </a:p>
          <a:p>
            <a:pPr lvl="1"/>
            <a:r>
              <a:rPr lang="en-US" altLang="en-US"/>
              <a:t>Combine two sorted halves into sorted whole.</a:t>
            </a:r>
          </a:p>
        </p:txBody>
      </p:sp>
      <p:sp>
        <p:nvSpPr>
          <p:cNvPr id="244752" name="Text Box 16"/>
          <p:cNvSpPr txBox="1">
            <a:spLocks noChangeArrowheads="1"/>
          </p:cNvSpPr>
          <p:nvPr/>
        </p:nvSpPr>
        <p:spPr bwMode="auto">
          <a:xfrm>
            <a:off x="7019925" y="3962400"/>
            <a:ext cx="1960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two sorted halves</a:t>
            </a:r>
          </a:p>
        </p:txBody>
      </p:sp>
      <p:sp>
        <p:nvSpPr>
          <p:cNvPr id="244753" name="Rectangle 17"/>
          <p:cNvSpPr>
            <a:spLocks noChangeAspect="1" noChangeArrowheads="1"/>
          </p:cNvSpPr>
          <p:nvPr/>
        </p:nvSpPr>
        <p:spPr bwMode="auto">
          <a:xfrm>
            <a:off x="2133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7</a:t>
            </a:r>
          </a:p>
        </p:txBody>
      </p:sp>
      <p:sp>
        <p:nvSpPr>
          <p:cNvPr id="244754" name="Rectangle 18"/>
          <p:cNvSpPr>
            <a:spLocks noChangeAspect="1" noChangeArrowheads="1"/>
          </p:cNvSpPr>
          <p:nvPr/>
        </p:nvSpPr>
        <p:spPr bwMode="auto">
          <a:xfrm>
            <a:off x="2590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10</a:t>
            </a:r>
          </a:p>
        </p:txBody>
      </p:sp>
      <p:sp>
        <p:nvSpPr>
          <p:cNvPr id="244755" name="Rectangle 19"/>
          <p:cNvSpPr>
            <a:spLocks noChangeAspect="1" noChangeArrowheads="1"/>
          </p:cNvSpPr>
          <p:nvPr/>
        </p:nvSpPr>
        <p:spPr bwMode="auto">
          <a:xfrm>
            <a:off x="3048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11</a:t>
            </a:r>
          </a:p>
        </p:txBody>
      </p:sp>
      <p:sp>
        <p:nvSpPr>
          <p:cNvPr id="244756" name="Rectangle 20"/>
          <p:cNvSpPr>
            <a:spLocks noChangeAspect="1" noChangeArrowheads="1"/>
          </p:cNvSpPr>
          <p:nvPr/>
        </p:nvSpPr>
        <p:spPr bwMode="auto">
          <a:xfrm>
            <a:off x="3505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14</a:t>
            </a:r>
          </a:p>
        </p:txBody>
      </p:sp>
      <p:sp>
        <p:nvSpPr>
          <p:cNvPr id="244757" name="Rectangle 21"/>
          <p:cNvSpPr>
            <a:spLocks noChangeAspect="1" noChangeArrowheads="1"/>
          </p:cNvSpPr>
          <p:nvPr/>
        </p:nvSpPr>
        <p:spPr bwMode="auto">
          <a:xfrm>
            <a:off x="1219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</a:t>
            </a:r>
          </a:p>
        </p:txBody>
      </p:sp>
      <p:sp>
        <p:nvSpPr>
          <p:cNvPr id="244758" name="Rectangle 22"/>
          <p:cNvSpPr>
            <a:spLocks noChangeAspect="1" noChangeArrowheads="1"/>
          </p:cNvSpPr>
          <p:nvPr/>
        </p:nvSpPr>
        <p:spPr bwMode="auto">
          <a:xfrm>
            <a:off x="1676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3</a:t>
            </a:r>
          </a:p>
        </p:txBody>
      </p:sp>
      <p:sp>
        <p:nvSpPr>
          <p:cNvPr id="244759" name="Rectangle 23"/>
          <p:cNvSpPr>
            <a:spLocks noChangeAspect="1" noChangeArrowheads="1"/>
          </p:cNvSpPr>
          <p:nvPr/>
        </p:nvSpPr>
        <p:spPr bwMode="auto">
          <a:xfrm>
            <a:off x="48768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18</a:t>
            </a:r>
          </a:p>
        </p:txBody>
      </p:sp>
      <p:sp>
        <p:nvSpPr>
          <p:cNvPr id="244760" name="Rectangle 24"/>
          <p:cNvSpPr>
            <a:spLocks noChangeAspect="1" noChangeArrowheads="1"/>
          </p:cNvSpPr>
          <p:nvPr/>
        </p:nvSpPr>
        <p:spPr bwMode="auto">
          <a:xfrm>
            <a:off x="53340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19</a:t>
            </a:r>
          </a:p>
        </p:txBody>
      </p:sp>
      <p:sp>
        <p:nvSpPr>
          <p:cNvPr id="244761" name="Rectangle 25"/>
          <p:cNvSpPr>
            <a:spLocks noChangeAspect="1" noChangeArrowheads="1"/>
          </p:cNvSpPr>
          <p:nvPr/>
        </p:nvSpPr>
        <p:spPr bwMode="auto">
          <a:xfrm>
            <a:off x="57912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23</a:t>
            </a:r>
          </a:p>
        </p:txBody>
      </p:sp>
      <p:sp>
        <p:nvSpPr>
          <p:cNvPr id="244762" name="Rectangle 26"/>
          <p:cNvSpPr>
            <a:spLocks noChangeAspect="1" noChangeArrowheads="1"/>
          </p:cNvSpPr>
          <p:nvPr/>
        </p:nvSpPr>
        <p:spPr bwMode="auto">
          <a:xfrm>
            <a:off x="6248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25</a:t>
            </a:r>
          </a:p>
        </p:txBody>
      </p:sp>
      <p:sp>
        <p:nvSpPr>
          <p:cNvPr id="244763" name="Rectangle 27"/>
          <p:cNvSpPr>
            <a:spLocks noChangeAspect="1" noChangeArrowheads="1"/>
          </p:cNvSpPr>
          <p:nvPr/>
        </p:nvSpPr>
        <p:spPr bwMode="auto">
          <a:xfrm>
            <a:off x="39624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16</a:t>
            </a:r>
          </a:p>
        </p:txBody>
      </p:sp>
      <p:sp>
        <p:nvSpPr>
          <p:cNvPr id="244764" name="Rectangle 28"/>
          <p:cNvSpPr>
            <a:spLocks noChangeAspect="1" noChangeArrowheads="1"/>
          </p:cNvSpPr>
          <p:nvPr/>
        </p:nvSpPr>
        <p:spPr bwMode="auto">
          <a:xfrm>
            <a:off x="4419600" y="4919663"/>
            <a:ext cx="457200" cy="41433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en-US"/>
              <a:t>17</a:t>
            </a:r>
          </a:p>
        </p:txBody>
      </p:sp>
      <p:sp>
        <p:nvSpPr>
          <p:cNvPr id="244765" name="Text Box 29"/>
          <p:cNvSpPr txBox="1">
            <a:spLocks noChangeArrowheads="1"/>
          </p:cNvSpPr>
          <p:nvPr/>
        </p:nvSpPr>
        <p:spPr bwMode="auto">
          <a:xfrm>
            <a:off x="7010400" y="496728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400"/>
              <a:t>auxiliary array</a:t>
            </a:r>
          </a:p>
        </p:txBody>
      </p:sp>
      <p:sp>
        <p:nvSpPr>
          <p:cNvPr id="244766" name="Line 30"/>
          <p:cNvSpPr>
            <a:spLocks noChangeShapeType="1"/>
          </p:cNvSpPr>
          <p:nvPr/>
        </p:nvSpPr>
        <p:spPr bwMode="auto">
          <a:xfrm>
            <a:off x="3844925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4767" name="Line 31"/>
          <p:cNvSpPr>
            <a:spLocks noChangeShapeType="1"/>
          </p:cNvSpPr>
          <p:nvPr/>
        </p:nvSpPr>
        <p:spPr bwMode="auto">
          <a:xfrm>
            <a:off x="7078663" y="36099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44768" name="Text Box 32"/>
          <p:cNvSpPr txBox="1">
            <a:spLocks noChangeArrowheads="1"/>
          </p:cNvSpPr>
          <p:nvPr/>
        </p:nvSpPr>
        <p:spPr bwMode="auto">
          <a:xfrm>
            <a:off x="2914650" y="3257550"/>
            <a:ext cx="1905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/>
              <a:t>i = 0</a:t>
            </a:r>
          </a:p>
        </p:txBody>
      </p:sp>
      <p:sp>
        <p:nvSpPr>
          <p:cNvPr id="244769" name="Text Box 33"/>
          <p:cNvSpPr txBox="1">
            <a:spLocks noChangeArrowheads="1"/>
          </p:cNvSpPr>
          <p:nvPr/>
        </p:nvSpPr>
        <p:spPr bwMode="auto">
          <a:xfrm>
            <a:off x="3752850" y="5838825"/>
            <a:ext cx="3790950" cy="4667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en-US" dirty="0"/>
              <a:t>Total:  6 + 3 + 2 + 2 + 0 + 0 = 13</a:t>
            </a:r>
          </a:p>
        </p:txBody>
      </p:sp>
      <p:sp>
        <p:nvSpPr>
          <p:cNvPr id="244770" name="Text Box 34"/>
          <p:cNvSpPr txBox="1">
            <a:spLocks noChangeArrowheads="1"/>
          </p:cNvSpPr>
          <p:nvPr/>
        </p:nvSpPr>
        <p:spPr bwMode="auto">
          <a:xfrm>
            <a:off x="428307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6</a:t>
            </a:r>
          </a:p>
        </p:txBody>
      </p:sp>
      <p:sp>
        <p:nvSpPr>
          <p:cNvPr id="244771" name="Text Box 35"/>
          <p:cNvSpPr txBox="1">
            <a:spLocks noChangeArrowheads="1"/>
          </p:cNvSpPr>
          <p:nvPr/>
        </p:nvSpPr>
        <p:spPr bwMode="auto">
          <a:xfrm>
            <a:off x="47307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3</a:t>
            </a:r>
          </a:p>
        </p:txBody>
      </p:sp>
      <p:sp>
        <p:nvSpPr>
          <p:cNvPr id="244773" name="Text Box 37"/>
          <p:cNvSpPr txBox="1">
            <a:spLocks noChangeArrowheads="1"/>
          </p:cNvSpPr>
          <p:nvPr/>
        </p:nvSpPr>
        <p:spPr bwMode="auto">
          <a:xfrm>
            <a:off x="5187950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44774" name="Text Box 38"/>
          <p:cNvSpPr txBox="1">
            <a:spLocks noChangeArrowheads="1"/>
          </p:cNvSpPr>
          <p:nvPr/>
        </p:nvSpPr>
        <p:spPr bwMode="auto">
          <a:xfrm>
            <a:off x="5673725" y="4311650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2</a:t>
            </a:r>
          </a:p>
        </p:txBody>
      </p:sp>
      <p:sp>
        <p:nvSpPr>
          <p:cNvPr id="244775" name="Text Box 39"/>
          <p:cNvSpPr txBox="1">
            <a:spLocks noChangeArrowheads="1"/>
          </p:cNvSpPr>
          <p:nvPr/>
        </p:nvSpPr>
        <p:spPr bwMode="auto">
          <a:xfrm>
            <a:off x="6103938" y="4313238"/>
            <a:ext cx="27146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0</a:t>
            </a:r>
          </a:p>
        </p:txBody>
      </p:sp>
      <p:sp>
        <p:nvSpPr>
          <p:cNvPr id="244776" name="Text Box 40"/>
          <p:cNvSpPr txBox="1">
            <a:spLocks noChangeArrowheads="1"/>
          </p:cNvSpPr>
          <p:nvPr/>
        </p:nvSpPr>
        <p:spPr bwMode="auto">
          <a:xfrm>
            <a:off x="6550025" y="4314825"/>
            <a:ext cx="271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1200"/>
              <a:t>0</a:t>
            </a:r>
          </a:p>
        </p:txBody>
      </p:sp>
      <p:sp>
        <p:nvSpPr>
          <p:cNvPr id="244778" name="Rectangle 4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585788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Counting Inversions</a:t>
            </a:r>
          </a:p>
        </p:txBody>
      </p:sp>
    </p:spTree>
    <p:extLst>
      <p:ext uri="{BB962C8B-B14F-4D97-AF65-F5344CB8AC3E}">
        <p14:creationId xmlns:p14="http://schemas.microsoft.com/office/powerpoint/2010/main" val="372083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representation makes a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to compute the running time of DFS for a graph?</a:t>
            </a:r>
          </a:p>
          <a:p>
            <a:r>
              <a:rPr lang="en-US" dirty="0" smtClean="0"/>
              <a:t>Does the representation of the graph matter?</a:t>
            </a:r>
            <a:endParaRPr lang="en-US" dirty="0"/>
          </a:p>
          <a:p>
            <a:r>
              <a:rPr lang="en-US" dirty="0" smtClean="0"/>
              <a:t>What graph representations have you learnt?</a:t>
            </a:r>
          </a:p>
          <a:p>
            <a:pPr lvl="1"/>
            <a:r>
              <a:rPr lang="en-US" dirty="0" smtClean="0"/>
              <a:t>Adjacency matrix</a:t>
            </a:r>
          </a:p>
          <a:p>
            <a:pPr lvl="1"/>
            <a:r>
              <a:rPr lang="en-US" dirty="0" smtClean="0"/>
              <a:t>Adjacency list</a:t>
            </a:r>
          </a:p>
          <a:p>
            <a:pPr lvl="1"/>
            <a:r>
              <a:rPr lang="en-US" dirty="0" smtClean="0"/>
              <a:t>Incidence matrix?</a:t>
            </a:r>
          </a:p>
          <a:p>
            <a:r>
              <a:rPr lang="en-US" dirty="0" smtClean="0"/>
              <a:t>Which representation is easier to use in this situation?</a:t>
            </a:r>
          </a:p>
          <a:p>
            <a:r>
              <a:rPr lang="en-US" dirty="0" smtClean="0"/>
              <a:t>Each vertex has to be labeled(marked as visited)</a:t>
            </a:r>
          </a:p>
          <a:p>
            <a:r>
              <a:rPr lang="en-US" dirty="0" smtClean="0"/>
              <a:t>Each edge has to be labeled (marked as visited)</a:t>
            </a:r>
          </a:p>
          <a:p>
            <a:r>
              <a:rPr lang="en-US" dirty="0" smtClean="0"/>
              <a:t>O(number of vertices + number of edges)</a:t>
            </a:r>
          </a:p>
          <a:p>
            <a:r>
              <a:rPr lang="en-US" dirty="0" smtClean="0"/>
              <a:t>What is it with an adjacency matrix?</a:t>
            </a:r>
          </a:p>
          <a:p>
            <a:pPr lvl="1"/>
            <a:r>
              <a:rPr lang="en-US" dirty="0" smtClean="0"/>
              <a:t>O(number of vertices * number of vertices)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316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common complexities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http://bigocheatsheet.com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No need to memorize them for this course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Some tech companies might ask them, so might be worth adding it to your preparation.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159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is this related to Automata/CFG </a:t>
            </a:r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we study DFA/NFA, then CFG/PDA and then Turing Machines in that order?</a:t>
            </a:r>
          </a:p>
          <a:p>
            <a:r>
              <a:rPr lang="en-US" dirty="0" smtClean="0"/>
              <a:t>Reason 1 – set containment. Regular =&gt; Context Free =&gt; Turing recognizable</a:t>
            </a:r>
          </a:p>
          <a:p>
            <a:r>
              <a:rPr lang="en-US" dirty="0" smtClean="0"/>
              <a:t> Reason 2 - That is also the increasing order of complexity</a:t>
            </a:r>
          </a:p>
          <a:p>
            <a:r>
              <a:rPr lang="en-US" dirty="0" smtClean="0"/>
              <a:t>Remember JFLAP throwing alerts at you for PDAs?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15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class NP and NP-completeness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2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382000" cy="990600"/>
          </a:xfrm>
        </p:spPr>
        <p:txBody>
          <a:bodyPr>
            <a:noAutofit/>
          </a:bodyPr>
          <a:lstStyle/>
          <a:p>
            <a:r>
              <a:rPr lang="en-US" sz="4000" dirty="0" smtClean="0"/>
              <a:t>Master Theorem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4587" y="1303338"/>
            <a:ext cx="8226552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b="1" dirty="0" smtClean="0"/>
              <a:t>Theorem: </a:t>
            </a:r>
            <a:r>
              <a:rPr lang="en-US" sz="2400" dirty="0" smtClean="0"/>
              <a:t>Let a ≥ 1 and b &gt; 1 be constants, let f(n) be a function and let T(n) be defined on the nonnegative integers by recurrence </a:t>
            </a:r>
            <a:r>
              <a:rPr lang="en-US" sz="2400" i="1" dirty="0" smtClean="0"/>
              <a:t>T(n) = </a:t>
            </a:r>
            <a:r>
              <a:rPr lang="en-US" sz="2400" i="1" dirty="0" err="1" smtClean="0"/>
              <a:t>aT</a:t>
            </a:r>
            <a:r>
              <a:rPr lang="en-US" sz="2400" i="1" dirty="0" smtClean="0"/>
              <a:t>(n/b) + f(n),</a:t>
            </a:r>
          </a:p>
          <a:p>
            <a:pPr>
              <a:buNone/>
            </a:pPr>
            <a:r>
              <a:rPr lang="en-US" sz="2400" dirty="0" smtClean="0"/>
              <a:t>	Then T(n) has the following asymptotic bounds.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u="sng" dirty="0" smtClean="0"/>
              <a:t>Case 1.</a:t>
            </a:r>
            <a:r>
              <a:rPr lang="en-US" sz="2400" dirty="0" smtClean="0"/>
              <a:t> If 			         for some constant </a:t>
            </a:r>
            <a:r>
              <a:rPr lang="el-GR" sz="2400" dirty="0" smtClean="0"/>
              <a:t>ϵ</a:t>
            </a:r>
            <a:r>
              <a:rPr lang="en-US" sz="2400" dirty="0" smtClean="0"/>
              <a:t> &gt; 0, then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u="sng" dirty="0" smtClean="0"/>
              <a:t>Case 2.</a:t>
            </a:r>
            <a:r>
              <a:rPr lang="en-US" sz="2400" dirty="0" smtClean="0"/>
              <a:t> If			        then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u="sng" dirty="0" smtClean="0"/>
              <a:t>Case 3.</a:t>
            </a:r>
            <a:r>
              <a:rPr lang="en-US" sz="2400" dirty="0" smtClean="0"/>
              <a:t> If  				for some constant </a:t>
            </a:r>
            <a:r>
              <a:rPr lang="el-GR" sz="2400" dirty="0" smtClean="0"/>
              <a:t>ϵ</a:t>
            </a:r>
            <a:r>
              <a:rPr lang="en-US" sz="2400" dirty="0" smtClean="0"/>
              <a:t> &gt; 0, and if a f(n/b) ≤ c f(n) for some constant c &lt; 1 and all sufficiently large n, then </a:t>
            </a:r>
            <a:r>
              <a:rPr lang="en-US" sz="2400" i="1" dirty="0" smtClean="0"/>
              <a:t>T(n) = </a:t>
            </a:r>
            <a:r>
              <a:rPr lang="el-GR" sz="2400" i="1" dirty="0" smtClean="0"/>
              <a:t>Θ</a:t>
            </a:r>
            <a:r>
              <a:rPr lang="en-US" sz="2400" i="1" dirty="0" smtClean="0"/>
              <a:t>(f(n)).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62600" y="4006696"/>
            <a:ext cx="2887663" cy="427038"/>
          </a:xfrm>
          <a:prstGeom prst="rect">
            <a:avLst/>
          </a:prstGeom>
          <a:noFill/>
        </p:spPr>
      </p:pic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0146" y="3001962"/>
            <a:ext cx="2644775" cy="427038"/>
          </a:xfrm>
          <a:prstGeom prst="rect">
            <a:avLst/>
          </a:prstGeom>
          <a:noFill/>
        </p:spPr>
      </p:pic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3403033"/>
            <a:ext cx="2370138" cy="427038"/>
          </a:xfrm>
          <a:prstGeom prst="rect">
            <a:avLst/>
          </a:prstGeom>
          <a:noFill/>
        </p:spPr>
      </p:pic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7737" y="3996800"/>
            <a:ext cx="2354263" cy="427038"/>
          </a:xfrm>
          <a:prstGeom prst="rect">
            <a:avLst/>
          </a:prstGeom>
          <a:noFill/>
        </p:spPr>
      </p:pic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0146" y="4648200"/>
            <a:ext cx="2644775" cy="4270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6226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an iterative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Nested loops </a:t>
            </a:r>
          </a:p>
          <a:p>
            <a:pPr lvl="1"/>
            <a:r>
              <a:rPr lang="en-US" dirty="0" smtClean="0"/>
              <a:t>What is the big-Oh of CYK parsing?</a:t>
            </a:r>
          </a:p>
          <a:p>
            <a:pPr lvl="1"/>
            <a:r>
              <a:rPr lang="en-US" dirty="0" smtClean="0"/>
              <a:t>What is the time taken dependent on?</a:t>
            </a:r>
          </a:p>
          <a:p>
            <a:pPr lvl="2"/>
            <a:r>
              <a:rPr lang="en-US" dirty="0" smtClean="0"/>
              <a:t>Size of the string that is going to be parsed!</a:t>
            </a:r>
          </a:p>
          <a:p>
            <a:pPr lvl="2"/>
            <a:r>
              <a:rPr lang="en-US" dirty="0" smtClean="0"/>
              <a:t>Number of rules that you have to check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pseudocode</a:t>
            </a:r>
            <a:r>
              <a:rPr lang="en-US" dirty="0" smtClean="0"/>
              <a:t> from the </a:t>
            </a:r>
            <a:r>
              <a:rPr lang="en-US" dirty="0" err="1" smtClean="0"/>
              <a:t>wikipedia</a:t>
            </a:r>
            <a:r>
              <a:rPr lang="en-US" dirty="0" smtClean="0"/>
              <a:t> implementation)</a:t>
            </a:r>
          </a:p>
          <a:p>
            <a:pPr marL="274320" lvl="1" indent="0">
              <a:buNone/>
            </a:pPr>
            <a:r>
              <a:rPr lang="en-US" dirty="0"/>
              <a:t>for each </a:t>
            </a:r>
            <a:r>
              <a:rPr lang="en-US" dirty="0" err="1"/>
              <a:t>i</a:t>
            </a:r>
            <a:r>
              <a:rPr lang="en-US" dirty="0"/>
              <a:t> = 2 to n -- Length of span</a:t>
            </a:r>
          </a:p>
          <a:p>
            <a:pPr marL="274320" lvl="1" indent="0">
              <a:buNone/>
            </a:pPr>
            <a:r>
              <a:rPr lang="en-US" dirty="0"/>
              <a:t>  for each j = 1 to n-i+1 -- Start of span</a:t>
            </a:r>
          </a:p>
          <a:p>
            <a:pPr marL="274320" lvl="1" indent="0">
              <a:buNone/>
            </a:pPr>
            <a:r>
              <a:rPr lang="en-US" dirty="0"/>
              <a:t>    for each k = 1 to i-1 -- Partition of span</a:t>
            </a:r>
          </a:p>
          <a:p>
            <a:pPr marL="274320" lvl="1" indent="0">
              <a:buNone/>
            </a:pPr>
            <a:r>
              <a:rPr lang="en-US" dirty="0"/>
              <a:t>      for each </a:t>
            </a:r>
            <a:r>
              <a:rPr lang="en-US" dirty="0" smtClean="0"/>
              <a:t>rule A </a:t>
            </a:r>
            <a:r>
              <a:rPr lang="en-US" dirty="0"/>
              <a:t>-&gt; </a:t>
            </a:r>
            <a:r>
              <a:rPr lang="en-US" dirty="0" smtClean="0"/>
              <a:t>BC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5943600"/>
            <a:ext cx="3352800" cy="33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84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Adapting an existing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 the median of some array</a:t>
            </a:r>
          </a:p>
          <a:p>
            <a:endParaRPr lang="en-US" dirty="0"/>
          </a:p>
          <a:p>
            <a:r>
              <a:rPr lang="en-US" dirty="0" smtClean="0"/>
              <a:t>Remember what a median is?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Median of  [1,10,12,15,3]?</a:t>
            </a:r>
          </a:p>
          <a:p>
            <a:endParaRPr lang="en-US" dirty="0"/>
          </a:p>
          <a:p>
            <a:r>
              <a:rPr lang="en-US" dirty="0" smtClean="0"/>
              <a:t>So if we sort life is good!</a:t>
            </a:r>
          </a:p>
          <a:p>
            <a:endParaRPr lang="en-US" dirty="0"/>
          </a:p>
          <a:p>
            <a:r>
              <a:rPr lang="en-US" dirty="0" smtClean="0"/>
              <a:t>Is sorting = overkill?</a:t>
            </a:r>
          </a:p>
          <a:p>
            <a:endParaRPr lang="en-US" dirty="0"/>
          </a:p>
          <a:p>
            <a:r>
              <a:rPr lang="en-US" dirty="0" smtClean="0"/>
              <a:t>Median of medians algorithm </a:t>
            </a:r>
          </a:p>
        </p:txBody>
      </p:sp>
    </p:spTree>
    <p:extLst>
      <p:ext uri="{BB962C8B-B14F-4D97-AF65-F5344CB8AC3E}">
        <p14:creationId xmlns:p14="http://schemas.microsoft.com/office/powerpoint/2010/main" val="219589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Adapting an existing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we adapt quicksort to do median finding?</a:t>
            </a:r>
          </a:p>
          <a:p>
            <a:r>
              <a:rPr lang="en-US" dirty="0" smtClean="0"/>
              <a:t>What is the first step of quicksort?</a:t>
            </a:r>
          </a:p>
          <a:p>
            <a:r>
              <a:rPr lang="en-US" dirty="0" smtClean="0"/>
              <a:t>Pivot</a:t>
            </a:r>
          </a:p>
          <a:p>
            <a:pPr lvl="1"/>
            <a:r>
              <a:rPr lang="en-US" dirty="0" smtClean="0"/>
              <a:t>Always </a:t>
            </a:r>
            <a:r>
              <a:rPr lang="en-US" dirty="0" err="1" smtClean="0"/>
              <a:t>recurse</a:t>
            </a:r>
            <a:r>
              <a:rPr lang="en-US" dirty="0" smtClean="0"/>
              <a:t> on the larger array</a:t>
            </a:r>
          </a:p>
          <a:p>
            <a:pPr lvl="1"/>
            <a:r>
              <a:rPr lang="en-US" dirty="0" smtClean="0"/>
              <a:t>Remember to search for the right element!</a:t>
            </a:r>
            <a:endParaRPr lang="en-US" dirty="0"/>
          </a:p>
          <a:p>
            <a:r>
              <a:rPr lang="en-US" dirty="0" smtClean="0"/>
              <a:t>This method is called </a:t>
            </a:r>
            <a:r>
              <a:rPr lang="en-US" dirty="0" err="1" smtClean="0"/>
              <a:t>QuickSelect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9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76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6400" dirty="0"/>
              <a:t>public static </a:t>
            </a:r>
            <a:r>
              <a:rPr lang="en-US" sz="6400" dirty="0" err="1"/>
              <a:t>int</a:t>
            </a:r>
            <a:r>
              <a:rPr lang="en-US" sz="6400" dirty="0"/>
              <a:t> </a:t>
            </a:r>
            <a:r>
              <a:rPr lang="en-US" sz="6400" dirty="0" err="1"/>
              <a:t>quickSelect</a:t>
            </a:r>
            <a:r>
              <a:rPr lang="en-US" sz="6400" dirty="0"/>
              <a:t>(</a:t>
            </a:r>
            <a:r>
              <a:rPr lang="en-US" sz="6400" dirty="0" err="1"/>
              <a:t>int</a:t>
            </a:r>
            <a:r>
              <a:rPr lang="en-US" sz="6400" dirty="0"/>
              <a:t>[] data, </a:t>
            </a:r>
            <a:r>
              <a:rPr lang="en-US" sz="6400" dirty="0" err="1"/>
              <a:t>int</a:t>
            </a:r>
            <a:r>
              <a:rPr lang="en-US" sz="6400" dirty="0"/>
              <a:t> first, </a:t>
            </a:r>
            <a:r>
              <a:rPr lang="en-US" sz="6400" dirty="0" err="1"/>
              <a:t>int</a:t>
            </a:r>
            <a:r>
              <a:rPr lang="en-US" sz="6400" dirty="0"/>
              <a:t> last, </a:t>
            </a:r>
            <a:r>
              <a:rPr lang="en-US" sz="6400" dirty="0" err="1"/>
              <a:t>int</a:t>
            </a:r>
            <a:r>
              <a:rPr lang="en-US" sz="6400" dirty="0"/>
              <a:t> k)</a:t>
            </a:r>
          </a:p>
          <a:p>
            <a:pPr marL="0" indent="0">
              <a:buNone/>
            </a:pPr>
            <a:r>
              <a:rPr lang="en-US" sz="6400" dirty="0"/>
              <a:t>	{</a:t>
            </a:r>
          </a:p>
          <a:p>
            <a:pPr marL="0" indent="0">
              <a:buNone/>
            </a:pPr>
            <a:r>
              <a:rPr lang="en-US" sz="6400" dirty="0"/>
              <a:t>		if (first &gt;= last)</a:t>
            </a:r>
          </a:p>
          <a:p>
            <a:pPr marL="0" indent="0">
              <a:buNone/>
            </a:pPr>
            <a:r>
              <a:rPr lang="en-US" sz="6400" dirty="0"/>
              <a:t>			return first;</a:t>
            </a:r>
          </a:p>
          <a:p>
            <a:pPr marL="0" indent="0">
              <a:buNone/>
            </a:pPr>
            <a:r>
              <a:rPr lang="en-US" sz="6400" dirty="0"/>
              <a:t>	</a:t>
            </a:r>
          </a:p>
          <a:p>
            <a:pPr marL="0" indent="0">
              <a:buNone/>
            </a:pPr>
            <a:r>
              <a:rPr lang="en-US" sz="6400" dirty="0"/>
              <a:t>		// Pick up a random pivot and swap it to the first position</a:t>
            </a:r>
          </a:p>
          <a:p>
            <a:pPr marL="0" indent="0">
              <a:buNone/>
            </a:pPr>
            <a:r>
              <a:rPr lang="en-US" sz="6400" dirty="0"/>
              <a:t>		</a:t>
            </a:r>
            <a:r>
              <a:rPr lang="en-US" sz="6400" dirty="0" err="1"/>
              <a:t>int</a:t>
            </a:r>
            <a:r>
              <a:rPr lang="en-US" sz="6400" dirty="0"/>
              <a:t> r = (</a:t>
            </a:r>
            <a:r>
              <a:rPr lang="en-US" sz="6400" dirty="0" err="1"/>
              <a:t>int</a:t>
            </a:r>
            <a:r>
              <a:rPr lang="en-US" sz="6400" dirty="0"/>
              <a:t>) (</a:t>
            </a:r>
            <a:r>
              <a:rPr lang="en-US" sz="6400" dirty="0" err="1"/>
              <a:t>Math.random</a:t>
            </a:r>
            <a:r>
              <a:rPr lang="en-US" sz="6400" dirty="0"/>
              <a:t>() * (last - first + 1)) + first;</a:t>
            </a:r>
          </a:p>
          <a:p>
            <a:pPr marL="0" indent="0">
              <a:buNone/>
            </a:pPr>
            <a:r>
              <a:rPr lang="en-US" sz="6400" dirty="0"/>
              <a:t>		swap(data, first, r);</a:t>
            </a:r>
          </a:p>
          <a:p>
            <a:pPr marL="0" indent="0">
              <a:buNone/>
            </a:pPr>
            <a:r>
              <a:rPr lang="en-US" sz="6400" dirty="0"/>
              <a:t>		</a:t>
            </a:r>
          </a:p>
          <a:p>
            <a:pPr marL="0" indent="0">
              <a:buNone/>
            </a:pPr>
            <a:r>
              <a:rPr lang="en-US" sz="6400" dirty="0"/>
              <a:t>		</a:t>
            </a:r>
            <a:r>
              <a:rPr lang="en-US" sz="6400" dirty="0" err="1"/>
              <a:t>int</a:t>
            </a:r>
            <a:r>
              <a:rPr lang="en-US" sz="6400" dirty="0"/>
              <a:t> pivot = partition(data, first, last);</a:t>
            </a:r>
          </a:p>
          <a:p>
            <a:pPr marL="0" indent="0">
              <a:buNone/>
            </a:pPr>
            <a:r>
              <a:rPr lang="en-US" sz="6400" dirty="0"/>
              <a:t>		</a:t>
            </a:r>
          </a:p>
          <a:p>
            <a:pPr marL="0" indent="0">
              <a:buNone/>
            </a:pPr>
            <a:r>
              <a:rPr lang="en-US" sz="6400" dirty="0"/>
              <a:t>				</a:t>
            </a:r>
            <a:r>
              <a:rPr lang="en-US" sz="6400" dirty="0" smtClean="0"/>
              <a:t>		</a:t>
            </a:r>
          </a:p>
          <a:p>
            <a:pPr marL="0" indent="0">
              <a:buNone/>
            </a:pPr>
            <a:r>
              <a:rPr lang="en-US" sz="6400" dirty="0" smtClean="0"/>
              <a:t>		</a:t>
            </a:r>
            <a:r>
              <a:rPr lang="en-US" sz="6400" dirty="0" err="1" smtClean="0"/>
              <a:t>int</a:t>
            </a:r>
            <a:r>
              <a:rPr lang="en-US" sz="6400" dirty="0" smtClean="0"/>
              <a:t> </a:t>
            </a:r>
            <a:r>
              <a:rPr lang="en-US" sz="6400" dirty="0" err="1" smtClean="0"/>
              <a:t>len</a:t>
            </a:r>
            <a:r>
              <a:rPr lang="en-US" sz="6400" dirty="0" smtClean="0"/>
              <a:t> = pivot - first;		// length of the left part</a:t>
            </a:r>
          </a:p>
          <a:p>
            <a:pPr marL="0" indent="0">
              <a:buNone/>
            </a:pPr>
            <a:r>
              <a:rPr lang="en-US" sz="6400" dirty="0"/>
              <a:t>		</a:t>
            </a:r>
          </a:p>
          <a:p>
            <a:pPr marL="0" indent="0">
              <a:buNone/>
            </a:pPr>
            <a:r>
              <a:rPr lang="en-US" sz="6400" dirty="0"/>
              <a:t>		if (</a:t>
            </a:r>
            <a:r>
              <a:rPr lang="en-US" sz="6400" dirty="0" err="1"/>
              <a:t>len</a:t>
            </a:r>
            <a:r>
              <a:rPr lang="en-US" sz="6400" dirty="0"/>
              <a:t> &gt; k)</a:t>
            </a:r>
          </a:p>
          <a:p>
            <a:pPr marL="0" indent="0">
              <a:buNone/>
            </a:pPr>
            <a:r>
              <a:rPr lang="en-US" sz="6400" dirty="0"/>
              <a:t>			return </a:t>
            </a:r>
            <a:r>
              <a:rPr lang="en-US" sz="6400" dirty="0" err="1"/>
              <a:t>quickSelect</a:t>
            </a:r>
            <a:r>
              <a:rPr lang="en-US" sz="6400" dirty="0"/>
              <a:t>(data, first, pivot - 1, k);</a:t>
            </a:r>
          </a:p>
          <a:p>
            <a:pPr marL="0" indent="0">
              <a:buNone/>
            </a:pPr>
            <a:r>
              <a:rPr lang="en-US" sz="6400" dirty="0"/>
              <a:t>	</a:t>
            </a:r>
          </a:p>
          <a:p>
            <a:pPr marL="0" indent="0">
              <a:buNone/>
            </a:pPr>
            <a:r>
              <a:rPr lang="en-US" sz="6400" dirty="0"/>
              <a:t>		if (</a:t>
            </a:r>
            <a:r>
              <a:rPr lang="en-US" sz="6400" dirty="0" err="1"/>
              <a:t>len</a:t>
            </a:r>
            <a:r>
              <a:rPr lang="en-US" sz="6400" dirty="0"/>
              <a:t> &lt; k)</a:t>
            </a:r>
          </a:p>
          <a:p>
            <a:pPr marL="0" indent="0">
              <a:buNone/>
            </a:pPr>
            <a:r>
              <a:rPr lang="en-US" sz="6400" dirty="0"/>
              <a:t>			return </a:t>
            </a:r>
            <a:r>
              <a:rPr lang="en-US" sz="6400" dirty="0" err="1"/>
              <a:t>quickSelect</a:t>
            </a:r>
            <a:r>
              <a:rPr lang="en-US" sz="6400" dirty="0"/>
              <a:t>(data, pivot + 1, last, k - </a:t>
            </a:r>
            <a:r>
              <a:rPr lang="en-US" sz="6400" dirty="0" err="1"/>
              <a:t>len</a:t>
            </a:r>
            <a:r>
              <a:rPr lang="en-US" sz="6400" dirty="0"/>
              <a:t> - 1);</a:t>
            </a:r>
          </a:p>
          <a:p>
            <a:pPr marL="0" indent="0">
              <a:buNone/>
            </a:pPr>
            <a:r>
              <a:rPr lang="en-US" sz="6400" dirty="0"/>
              <a:t>		</a:t>
            </a:r>
          </a:p>
          <a:p>
            <a:pPr marL="0" indent="0">
              <a:buNone/>
            </a:pPr>
            <a:r>
              <a:rPr lang="en-US" sz="6400" dirty="0"/>
              <a:t>		// pivot - first == k</a:t>
            </a:r>
          </a:p>
          <a:p>
            <a:pPr marL="0" indent="0">
              <a:buNone/>
            </a:pPr>
            <a:r>
              <a:rPr lang="en-US" sz="6400" dirty="0"/>
              <a:t>		return pivot;</a:t>
            </a:r>
          </a:p>
          <a:p>
            <a:pPr marL="0" indent="0">
              <a:buNone/>
            </a:pPr>
            <a:r>
              <a:rPr lang="en-US" sz="6400" dirty="0"/>
              <a:t>	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25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of </a:t>
            </a:r>
            <a:r>
              <a:rPr lang="en-US" dirty="0" err="1" smtClean="0"/>
              <a:t>quickselect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case?</a:t>
            </a:r>
          </a:p>
          <a:p>
            <a:pPr lvl="1"/>
            <a:r>
              <a:rPr lang="en-US" dirty="0" smtClean="0"/>
              <a:t>What is the time taken for doing 1 partition</a:t>
            </a:r>
          </a:p>
          <a:p>
            <a:r>
              <a:rPr lang="en-US" dirty="0" smtClean="0"/>
              <a:t>Worst case?</a:t>
            </a:r>
          </a:p>
          <a:p>
            <a:pPr lvl="1"/>
            <a:r>
              <a:rPr lang="en-US" dirty="0" smtClean="0"/>
              <a:t>Horrible partitioning = …</a:t>
            </a:r>
          </a:p>
          <a:p>
            <a:r>
              <a:rPr lang="en-US" dirty="0" smtClean="0"/>
              <a:t>Average case analysis</a:t>
            </a:r>
          </a:p>
          <a:p>
            <a:pPr marL="274320" lvl="1" indent="0">
              <a:buNone/>
            </a:pPr>
            <a:r>
              <a:rPr lang="en-US" dirty="0" smtClean="0"/>
              <a:t>T(n) = n + T(n/2) (on average we can </a:t>
            </a:r>
            <a:r>
              <a:rPr lang="en-US" dirty="0" err="1" smtClean="0"/>
              <a:t>kinda</a:t>
            </a:r>
            <a:r>
              <a:rPr lang="en-US" dirty="0" smtClean="0"/>
              <a:t>/</a:t>
            </a:r>
            <a:r>
              <a:rPr lang="en-US" dirty="0" err="1" smtClean="0"/>
              <a:t>sorta</a:t>
            </a:r>
            <a:r>
              <a:rPr lang="en-US" dirty="0" smtClean="0"/>
              <a:t> assume we search half the elements</a:t>
            </a:r>
          </a:p>
          <a:p>
            <a:r>
              <a:rPr lang="en-US" dirty="0" smtClean="0"/>
              <a:t>Expanding this out gives you O(n)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2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Theta(n^3 \times \text{ number of rules})$&#10;&#10;&#10;\end{document}"/>
  <p:tag name="IGUANATEXSIZE" val="2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24695</TotalTime>
  <Words>2317</Words>
  <Application>Microsoft Office PowerPoint</Application>
  <PresentationFormat>On-screen Show (4:3)</PresentationFormat>
  <Paragraphs>850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Clarity</vt:lpstr>
      <vt:lpstr>CIT 596</vt:lpstr>
      <vt:lpstr>Tight bounds</vt:lpstr>
      <vt:lpstr>Analyzing a recursive algorithm</vt:lpstr>
      <vt:lpstr>Master Theorem</vt:lpstr>
      <vt:lpstr>Analyzing an iterative algorithm</vt:lpstr>
      <vt:lpstr>Adapting an existing algorithm</vt:lpstr>
      <vt:lpstr>Adapting an existing algorithm</vt:lpstr>
      <vt:lpstr>PowerPoint Presentation</vt:lpstr>
      <vt:lpstr>Complexity of quickselect</vt:lpstr>
      <vt:lpstr>Adapting a known algorithm</vt:lpstr>
      <vt:lpstr>How many inversions while merging?</vt:lpstr>
      <vt:lpstr>Counting Inversions</vt:lpstr>
      <vt:lpstr>Counting Inversions</vt:lpstr>
      <vt:lpstr>Counting Inversions</vt:lpstr>
      <vt:lpstr>Counting Inversions</vt:lpstr>
      <vt:lpstr>Counting Inversions</vt:lpstr>
      <vt:lpstr>Counting Inversions</vt:lpstr>
      <vt:lpstr>Counting Inversions</vt:lpstr>
      <vt:lpstr>Counting Inversions</vt:lpstr>
      <vt:lpstr>Counting Inversions</vt:lpstr>
      <vt:lpstr>Counting Inversions</vt:lpstr>
      <vt:lpstr>Counting Inversions</vt:lpstr>
      <vt:lpstr>Counting Inversions</vt:lpstr>
      <vt:lpstr>Counting Inversions</vt:lpstr>
      <vt:lpstr>Counting Inversions</vt:lpstr>
      <vt:lpstr>Counting Inversions</vt:lpstr>
      <vt:lpstr>Counting Inversions</vt:lpstr>
      <vt:lpstr>Counting Inversions</vt:lpstr>
      <vt:lpstr>Counting Inversions</vt:lpstr>
      <vt:lpstr>Counting Inversions</vt:lpstr>
      <vt:lpstr>Counting Inversions</vt:lpstr>
      <vt:lpstr>Counting Inversions</vt:lpstr>
      <vt:lpstr>Counting Inversions</vt:lpstr>
      <vt:lpstr>Counting Inversions</vt:lpstr>
      <vt:lpstr>Counting Inversions</vt:lpstr>
      <vt:lpstr>Data representation makes a difference</vt:lpstr>
      <vt:lpstr>Some common complexities</vt:lpstr>
      <vt:lpstr>How is this related to Automata/CFG etc</vt:lpstr>
      <vt:lpstr>Next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222</cp:revision>
  <dcterms:created xsi:type="dcterms:W3CDTF">2006-08-16T00:00:00Z</dcterms:created>
  <dcterms:modified xsi:type="dcterms:W3CDTF">2014-04-10T16:07:39Z</dcterms:modified>
</cp:coreProperties>
</file>