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41"/>
  </p:notesMasterIdLst>
  <p:sldIdLst>
    <p:sldId id="256" r:id="rId2"/>
    <p:sldId id="297" r:id="rId3"/>
    <p:sldId id="299" r:id="rId4"/>
    <p:sldId id="303" r:id="rId5"/>
    <p:sldId id="300" r:id="rId6"/>
    <p:sldId id="304" r:id="rId7"/>
    <p:sldId id="305" r:id="rId8"/>
    <p:sldId id="306" r:id="rId9"/>
    <p:sldId id="307" r:id="rId10"/>
    <p:sldId id="310" r:id="rId11"/>
    <p:sldId id="311" r:id="rId12"/>
    <p:sldId id="312" r:id="rId13"/>
    <p:sldId id="313" r:id="rId14"/>
    <p:sldId id="314" r:id="rId15"/>
    <p:sldId id="315" r:id="rId16"/>
    <p:sldId id="316" r:id="rId17"/>
    <p:sldId id="317" r:id="rId18"/>
    <p:sldId id="318" r:id="rId19"/>
    <p:sldId id="319" r:id="rId20"/>
    <p:sldId id="320" r:id="rId21"/>
    <p:sldId id="321" r:id="rId22"/>
    <p:sldId id="322" r:id="rId23"/>
    <p:sldId id="323" r:id="rId24"/>
    <p:sldId id="324" r:id="rId25"/>
    <p:sldId id="325" r:id="rId26"/>
    <p:sldId id="326" r:id="rId27"/>
    <p:sldId id="327" r:id="rId28"/>
    <p:sldId id="328" r:id="rId29"/>
    <p:sldId id="329" r:id="rId30"/>
    <p:sldId id="330" r:id="rId31"/>
    <p:sldId id="331" r:id="rId32"/>
    <p:sldId id="332" r:id="rId33"/>
    <p:sldId id="333" r:id="rId34"/>
    <p:sldId id="334" r:id="rId35"/>
    <p:sldId id="335" r:id="rId36"/>
    <p:sldId id="309" r:id="rId37"/>
    <p:sldId id="308" r:id="rId38"/>
    <p:sldId id="336" r:id="rId39"/>
    <p:sldId id="337" r:id="rId4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59" autoAdjust="0"/>
    <p:restoredTop sz="86323" autoAdjust="0"/>
  </p:normalViewPr>
  <p:slideViewPr>
    <p:cSldViewPr>
      <p:cViewPr>
        <p:scale>
          <a:sx n="80" d="100"/>
          <a:sy n="80" d="100"/>
        </p:scale>
        <p:origin x="-172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A747C0-4BE3-471C-BAD3-DC686661BB94}" type="datetimeFigureOut">
              <a:rPr lang="en-US" smtClean="0"/>
              <a:t>4/10/2014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7BEBBB-BEC9-4236-BF9A-746A7A15F5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9296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D31B1D-7AB0-42B3-9BFC-A212061BEEC8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hyperlink" Target="http://bigocheatsheet.com/" TargetMode="Externa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CIT 596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Complexity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6943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Adapting a known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Number of inversions of an array</a:t>
            </a:r>
          </a:p>
          <a:p>
            <a:pPr marL="0" indent="0">
              <a:buNone/>
            </a:pPr>
            <a:r>
              <a:rPr lang="en-US" dirty="0" smtClean="0"/>
              <a:t>If A[1..n] is an array of distinct numbers. If </a:t>
            </a:r>
            <a:r>
              <a:rPr lang="en-US" dirty="0" err="1" smtClean="0"/>
              <a:t>i</a:t>
            </a:r>
            <a:r>
              <a:rPr lang="en-US" dirty="0" smtClean="0"/>
              <a:t> &lt; j and A[</a:t>
            </a:r>
            <a:r>
              <a:rPr lang="en-US" dirty="0" err="1" smtClean="0"/>
              <a:t>i</a:t>
            </a:r>
            <a:r>
              <a:rPr lang="en-US" dirty="0" smtClean="0"/>
              <a:t>] &gt; A[j] then the pair (</a:t>
            </a:r>
            <a:r>
              <a:rPr lang="en-US" dirty="0" err="1" smtClean="0"/>
              <a:t>i,j</a:t>
            </a:r>
            <a:r>
              <a:rPr lang="en-US" dirty="0" smtClean="0"/>
              <a:t>) is called an inversion of A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[2,3,8,6,1] has 1 + 1 + 2 + 1 = 5 inversions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Can we do divide and conquer?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How many inversions are there in this case?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930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many inversions while merging?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Let the ‘left half’ be represented by A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‘right half’ be represented by B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We have recursively sorted A and B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If A[</a:t>
            </a:r>
            <a:r>
              <a:rPr lang="en-US" dirty="0" err="1" smtClean="0"/>
              <a:t>i</a:t>
            </a:r>
            <a:r>
              <a:rPr lang="en-US" dirty="0" smtClean="0"/>
              <a:t>] &gt; B[j] then we know that all elements in A beyond A[</a:t>
            </a:r>
            <a:r>
              <a:rPr lang="en-US" dirty="0" err="1" smtClean="0"/>
              <a:t>i</a:t>
            </a:r>
            <a:r>
              <a:rPr lang="en-US" dirty="0" smtClean="0"/>
              <a:t>] contribute an inversion</a:t>
            </a:r>
          </a:p>
        </p:txBody>
      </p:sp>
    </p:spTree>
    <p:extLst>
      <p:ext uri="{BB962C8B-B14F-4D97-AF65-F5344CB8AC3E}">
        <p14:creationId xmlns:p14="http://schemas.microsoft.com/office/powerpoint/2010/main" val="3351379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lide Number Placeholder 3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7BD296-83C9-4754-8CE6-744EA9115D32}" type="slidenum">
              <a:rPr lang="en-US" altLang="en-US"/>
              <a:pPr/>
              <a:t>12</a:t>
            </a:fld>
            <a:endParaRPr lang="en-US" altLang="en-US" sz="1400"/>
          </a:p>
        </p:txBody>
      </p:sp>
      <p:sp>
        <p:nvSpPr>
          <p:cNvPr id="161838" name="Rectangle 46"/>
          <p:cNvSpPr>
            <a:spLocks noChangeAspect="1" noChangeArrowheads="1"/>
          </p:cNvSpPr>
          <p:nvPr/>
        </p:nvSpPr>
        <p:spPr bwMode="auto">
          <a:xfrm>
            <a:off x="1905000" y="39290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en-US"/>
              <a:t>10</a:t>
            </a:r>
          </a:p>
        </p:txBody>
      </p:sp>
      <p:sp>
        <p:nvSpPr>
          <p:cNvPr id="161839" name="Rectangle 47"/>
          <p:cNvSpPr>
            <a:spLocks noChangeAspect="1" noChangeArrowheads="1"/>
          </p:cNvSpPr>
          <p:nvPr/>
        </p:nvSpPr>
        <p:spPr bwMode="auto">
          <a:xfrm>
            <a:off x="2362200" y="39290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en-US"/>
              <a:t>14</a:t>
            </a:r>
          </a:p>
        </p:txBody>
      </p:sp>
      <p:sp>
        <p:nvSpPr>
          <p:cNvPr id="161840" name="Rectangle 48"/>
          <p:cNvSpPr>
            <a:spLocks noChangeAspect="1" noChangeArrowheads="1"/>
          </p:cNvSpPr>
          <p:nvPr/>
        </p:nvSpPr>
        <p:spPr bwMode="auto">
          <a:xfrm>
            <a:off x="2819400" y="39290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en-US"/>
              <a:t>18</a:t>
            </a:r>
          </a:p>
        </p:txBody>
      </p:sp>
      <p:sp>
        <p:nvSpPr>
          <p:cNvPr id="161841" name="Rectangle 49"/>
          <p:cNvSpPr>
            <a:spLocks noChangeAspect="1" noChangeArrowheads="1"/>
          </p:cNvSpPr>
          <p:nvPr/>
        </p:nvSpPr>
        <p:spPr bwMode="auto">
          <a:xfrm>
            <a:off x="3276600" y="39290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en-US"/>
              <a:t>19</a:t>
            </a:r>
          </a:p>
        </p:txBody>
      </p:sp>
      <p:sp>
        <p:nvSpPr>
          <p:cNvPr id="161842" name="Rectangle 50"/>
          <p:cNvSpPr>
            <a:spLocks noChangeAspect="1" noChangeArrowheads="1"/>
          </p:cNvSpPr>
          <p:nvPr/>
        </p:nvSpPr>
        <p:spPr bwMode="auto">
          <a:xfrm>
            <a:off x="990600" y="39290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en-US"/>
              <a:t>3</a:t>
            </a:r>
          </a:p>
        </p:txBody>
      </p:sp>
      <p:sp>
        <p:nvSpPr>
          <p:cNvPr id="161843" name="Rectangle 51"/>
          <p:cNvSpPr>
            <a:spLocks noChangeAspect="1" noChangeArrowheads="1"/>
          </p:cNvSpPr>
          <p:nvPr/>
        </p:nvSpPr>
        <p:spPr bwMode="auto">
          <a:xfrm>
            <a:off x="1447800" y="39290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en-US"/>
              <a:t>7</a:t>
            </a:r>
          </a:p>
        </p:txBody>
      </p:sp>
      <p:sp>
        <p:nvSpPr>
          <p:cNvPr id="161844" name="Rectangle 52"/>
          <p:cNvSpPr>
            <a:spLocks noChangeAspect="1" noChangeArrowheads="1"/>
          </p:cNvSpPr>
          <p:nvPr/>
        </p:nvSpPr>
        <p:spPr bwMode="auto">
          <a:xfrm>
            <a:off x="5105400" y="39290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en-US"/>
              <a:t>16</a:t>
            </a:r>
          </a:p>
        </p:txBody>
      </p:sp>
      <p:sp>
        <p:nvSpPr>
          <p:cNvPr id="161845" name="Rectangle 53"/>
          <p:cNvSpPr>
            <a:spLocks noChangeAspect="1" noChangeArrowheads="1"/>
          </p:cNvSpPr>
          <p:nvPr/>
        </p:nvSpPr>
        <p:spPr bwMode="auto">
          <a:xfrm>
            <a:off x="5562600" y="39290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en-US"/>
              <a:t>17</a:t>
            </a:r>
          </a:p>
        </p:txBody>
      </p:sp>
      <p:sp>
        <p:nvSpPr>
          <p:cNvPr id="161846" name="Rectangle 54"/>
          <p:cNvSpPr>
            <a:spLocks noChangeAspect="1" noChangeArrowheads="1"/>
          </p:cNvSpPr>
          <p:nvPr/>
        </p:nvSpPr>
        <p:spPr bwMode="auto">
          <a:xfrm>
            <a:off x="6019800" y="39290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en-US"/>
              <a:t>23</a:t>
            </a:r>
          </a:p>
        </p:txBody>
      </p:sp>
      <p:sp>
        <p:nvSpPr>
          <p:cNvPr id="161847" name="Rectangle 55"/>
          <p:cNvSpPr>
            <a:spLocks noChangeAspect="1" noChangeArrowheads="1"/>
          </p:cNvSpPr>
          <p:nvPr/>
        </p:nvSpPr>
        <p:spPr bwMode="auto">
          <a:xfrm>
            <a:off x="6477000" y="39290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en-US"/>
              <a:t>25</a:t>
            </a:r>
          </a:p>
        </p:txBody>
      </p:sp>
      <p:sp>
        <p:nvSpPr>
          <p:cNvPr id="161848" name="Rectangle 56"/>
          <p:cNvSpPr>
            <a:spLocks noChangeAspect="1" noChangeArrowheads="1"/>
          </p:cNvSpPr>
          <p:nvPr/>
        </p:nvSpPr>
        <p:spPr bwMode="auto">
          <a:xfrm>
            <a:off x="4191000" y="39290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en-US"/>
              <a:t>2</a:t>
            </a:r>
          </a:p>
        </p:txBody>
      </p:sp>
      <p:sp>
        <p:nvSpPr>
          <p:cNvPr id="161849" name="Rectangle 57"/>
          <p:cNvSpPr>
            <a:spLocks noChangeAspect="1" noChangeArrowheads="1"/>
          </p:cNvSpPr>
          <p:nvPr/>
        </p:nvSpPr>
        <p:spPr bwMode="auto">
          <a:xfrm>
            <a:off x="4648200" y="39290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en-US"/>
              <a:t>11</a:t>
            </a:r>
          </a:p>
        </p:txBody>
      </p:sp>
      <p:sp>
        <p:nvSpPr>
          <p:cNvPr id="161929" name="Rectangle 137"/>
          <p:cNvSpPr>
            <a:spLocks noGrp="1" noChangeArrowheads="1"/>
          </p:cNvSpPr>
          <p:nvPr>
            <p:ph type="title"/>
          </p:nvPr>
        </p:nvSpPr>
        <p:spPr>
          <a:xfrm>
            <a:off x="76200" y="381000"/>
            <a:ext cx="9144000" cy="585788"/>
          </a:xfrm>
        </p:spPr>
        <p:txBody>
          <a:bodyPr>
            <a:normAutofit fontScale="90000"/>
          </a:bodyPr>
          <a:lstStyle/>
          <a:p>
            <a:r>
              <a:rPr lang="en-US" altLang="en-US" dirty="0"/>
              <a:t>Counting Inversions</a:t>
            </a:r>
          </a:p>
        </p:txBody>
      </p:sp>
      <p:sp>
        <p:nvSpPr>
          <p:cNvPr id="161930" name="Rectangle 138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Merge and count step. </a:t>
            </a:r>
          </a:p>
          <a:p>
            <a:pPr lvl="1"/>
            <a:r>
              <a:rPr lang="en-US" altLang="en-US"/>
              <a:t>Given two sorted halves, count number of inversions where a</a:t>
            </a:r>
            <a:r>
              <a:rPr lang="en-US" altLang="en-US" baseline="-25000"/>
              <a:t>i</a:t>
            </a:r>
            <a:r>
              <a:rPr lang="en-US" altLang="en-US"/>
              <a:t> and a</a:t>
            </a:r>
            <a:r>
              <a:rPr lang="en-US" altLang="en-US" baseline="-25000"/>
              <a:t>j</a:t>
            </a:r>
            <a:r>
              <a:rPr lang="en-US" altLang="en-US"/>
              <a:t> are in different halves.</a:t>
            </a:r>
          </a:p>
          <a:p>
            <a:pPr lvl="1"/>
            <a:r>
              <a:rPr lang="en-US" altLang="en-US"/>
              <a:t>Combine two sorted halves into sorted whole.</a:t>
            </a:r>
          </a:p>
        </p:txBody>
      </p:sp>
      <p:sp>
        <p:nvSpPr>
          <p:cNvPr id="161902" name="Text Box 110"/>
          <p:cNvSpPr txBox="1">
            <a:spLocks noChangeArrowheads="1"/>
          </p:cNvSpPr>
          <p:nvPr/>
        </p:nvSpPr>
        <p:spPr bwMode="auto">
          <a:xfrm>
            <a:off x="7019925" y="3962400"/>
            <a:ext cx="1960563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0" lang="en-US" altLang="en-US" sz="1400"/>
              <a:t>two sorted halves</a:t>
            </a:r>
          </a:p>
        </p:txBody>
      </p:sp>
      <p:sp>
        <p:nvSpPr>
          <p:cNvPr id="161903" name="Rectangle 111"/>
          <p:cNvSpPr>
            <a:spLocks noChangeAspect="1" noChangeArrowheads="1"/>
          </p:cNvSpPr>
          <p:nvPr/>
        </p:nvSpPr>
        <p:spPr bwMode="auto">
          <a:xfrm>
            <a:off x="2133600" y="49196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endParaRPr kumimoji="0" lang="en-US" altLang="en-US"/>
          </a:p>
        </p:txBody>
      </p:sp>
      <p:sp>
        <p:nvSpPr>
          <p:cNvPr id="161904" name="Rectangle 112"/>
          <p:cNvSpPr>
            <a:spLocks noChangeAspect="1" noChangeArrowheads="1"/>
          </p:cNvSpPr>
          <p:nvPr/>
        </p:nvSpPr>
        <p:spPr bwMode="auto">
          <a:xfrm>
            <a:off x="2590800" y="49196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endParaRPr kumimoji="0" lang="en-US" altLang="en-US"/>
          </a:p>
        </p:txBody>
      </p:sp>
      <p:sp>
        <p:nvSpPr>
          <p:cNvPr id="161905" name="Rectangle 113"/>
          <p:cNvSpPr>
            <a:spLocks noChangeAspect="1" noChangeArrowheads="1"/>
          </p:cNvSpPr>
          <p:nvPr/>
        </p:nvSpPr>
        <p:spPr bwMode="auto">
          <a:xfrm>
            <a:off x="3048000" y="49196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endParaRPr kumimoji="0" lang="en-US" altLang="en-US"/>
          </a:p>
        </p:txBody>
      </p:sp>
      <p:sp>
        <p:nvSpPr>
          <p:cNvPr id="161906" name="Rectangle 114"/>
          <p:cNvSpPr>
            <a:spLocks noChangeAspect="1" noChangeArrowheads="1"/>
          </p:cNvSpPr>
          <p:nvPr/>
        </p:nvSpPr>
        <p:spPr bwMode="auto">
          <a:xfrm>
            <a:off x="3505200" y="49196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endParaRPr kumimoji="0" lang="en-US" altLang="en-US"/>
          </a:p>
        </p:txBody>
      </p:sp>
      <p:sp>
        <p:nvSpPr>
          <p:cNvPr id="161907" name="Rectangle 115"/>
          <p:cNvSpPr>
            <a:spLocks noChangeAspect="1" noChangeArrowheads="1"/>
          </p:cNvSpPr>
          <p:nvPr/>
        </p:nvSpPr>
        <p:spPr bwMode="auto">
          <a:xfrm>
            <a:off x="1219200" y="49196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endParaRPr kumimoji="0" lang="en-US" altLang="en-US"/>
          </a:p>
        </p:txBody>
      </p:sp>
      <p:sp>
        <p:nvSpPr>
          <p:cNvPr id="161908" name="Rectangle 116"/>
          <p:cNvSpPr>
            <a:spLocks noChangeAspect="1" noChangeArrowheads="1"/>
          </p:cNvSpPr>
          <p:nvPr/>
        </p:nvSpPr>
        <p:spPr bwMode="auto">
          <a:xfrm>
            <a:off x="1676400" y="49196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endParaRPr kumimoji="0" lang="en-US" altLang="en-US"/>
          </a:p>
        </p:txBody>
      </p:sp>
      <p:sp>
        <p:nvSpPr>
          <p:cNvPr id="161909" name="Rectangle 117"/>
          <p:cNvSpPr>
            <a:spLocks noChangeAspect="1" noChangeArrowheads="1"/>
          </p:cNvSpPr>
          <p:nvPr/>
        </p:nvSpPr>
        <p:spPr bwMode="auto">
          <a:xfrm>
            <a:off x="4876800" y="49196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endParaRPr kumimoji="0" lang="en-US" altLang="en-US"/>
          </a:p>
        </p:txBody>
      </p:sp>
      <p:sp>
        <p:nvSpPr>
          <p:cNvPr id="161910" name="Rectangle 118"/>
          <p:cNvSpPr>
            <a:spLocks noChangeAspect="1" noChangeArrowheads="1"/>
          </p:cNvSpPr>
          <p:nvPr/>
        </p:nvSpPr>
        <p:spPr bwMode="auto">
          <a:xfrm>
            <a:off x="5334000" y="49196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endParaRPr kumimoji="0" lang="en-US" altLang="en-US"/>
          </a:p>
        </p:txBody>
      </p:sp>
      <p:sp>
        <p:nvSpPr>
          <p:cNvPr id="161911" name="Rectangle 119"/>
          <p:cNvSpPr>
            <a:spLocks noChangeAspect="1" noChangeArrowheads="1"/>
          </p:cNvSpPr>
          <p:nvPr/>
        </p:nvSpPr>
        <p:spPr bwMode="auto">
          <a:xfrm>
            <a:off x="5791200" y="49196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endParaRPr kumimoji="0" lang="en-US" altLang="en-US"/>
          </a:p>
        </p:txBody>
      </p:sp>
      <p:sp>
        <p:nvSpPr>
          <p:cNvPr id="161912" name="Rectangle 120"/>
          <p:cNvSpPr>
            <a:spLocks noChangeAspect="1" noChangeArrowheads="1"/>
          </p:cNvSpPr>
          <p:nvPr/>
        </p:nvSpPr>
        <p:spPr bwMode="auto">
          <a:xfrm>
            <a:off x="6248400" y="49196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endParaRPr kumimoji="0" lang="en-US" altLang="en-US"/>
          </a:p>
        </p:txBody>
      </p:sp>
      <p:sp>
        <p:nvSpPr>
          <p:cNvPr id="161913" name="Rectangle 121"/>
          <p:cNvSpPr>
            <a:spLocks noChangeAspect="1" noChangeArrowheads="1"/>
          </p:cNvSpPr>
          <p:nvPr/>
        </p:nvSpPr>
        <p:spPr bwMode="auto">
          <a:xfrm>
            <a:off x="3962400" y="49196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endParaRPr kumimoji="0" lang="en-US" altLang="en-US"/>
          </a:p>
        </p:txBody>
      </p:sp>
      <p:sp>
        <p:nvSpPr>
          <p:cNvPr id="161914" name="Rectangle 122"/>
          <p:cNvSpPr>
            <a:spLocks noChangeAspect="1" noChangeArrowheads="1"/>
          </p:cNvSpPr>
          <p:nvPr/>
        </p:nvSpPr>
        <p:spPr bwMode="auto">
          <a:xfrm>
            <a:off x="4419600" y="49196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endParaRPr kumimoji="0" lang="en-US" altLang="en-US"/>
          </a:p>
        </p:txBody>
      </p:sp>
      <p:sp>
        <p:nvSpPr>
          <p:cNvPr id="161915" name="Text Box 123"/>
          <p:cNvSpPr txBox="1">
            <a:spLocks noChangeArrowheads="1"/>
          </p:cNvSpPr>
          <p:nvPr/>
        </p:nvSpPr>
        <p:spPr bwMode="auto">
          <a:xfrm>
            <a:off x="7010400" y="4967288"/>
            <a:ext cx="19050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0" lang="en-US" altLang="en-US" sz="1400"/>
              <a:t>auxiliary array</a:t>
            </a:r>
          </a:p>
        </p:txBody>
      </p:sp>
      <p:sp>
        <p:nvSpPr>
          <p:cNvPr id="161924" name="Text Box 132"/>
          <p:cNvSpPr txBox="1">
            <a:spLocks noChangeArrowheads="1"/>
          </p:cNvSpPr>
          <p:nvPr/>
        </p:nvSpPr>
        <p:spPr bwMode="auto">
          <a:xfrm>
            <a:off x="3752850" y="5838825"/>
            <a:ext cx="3346450" cy="466725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tIns="91440" bIns="91440"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altLang="en-US"/>
              <a:t>Total:  </a:t>
            </a:r>
          </a:p>
        </p:txBody>
      </p:sp>
      <p:sp>
        <p:nvSpPr>
          <p:cNvPr id="161925" name="Line 133"/>
          <p:cNvSpPr>
            <a:spLocks noChangeShapeType="1"/>
          </p:cNvSpPr>
          <p:nvPr/>
        </p:nvSpPr>
        <p:spPr bwMode="auto">
          <a:xfrm>
            <a:off x="1216025" y="3609975"/>
            <a:ext cx="0" cy="209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61927" name="Line 135"/>
          <p:cNvSpPr>
            <a:spLocks noChangeShapeType="1"/>
          </p:cNvSpPr>
          <p:nvPr/>
        </p:nvSpPr>
        <p:spPr bwMode="auto">
          <a:xfrm>
            <a:off x="4411663" y="3609975"/>
            <a:ext cx="0" cy="209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161931" name="Text Box 139"/>
          <p:cNvSpPr txBox="1">
            <a:spLocks noChangeArrowheads="1"/>
          </p:cNvSpPr>
          <p:nvPr/>
        </p:nvSpPr>
        <p:spPr bwMode="auto">
          <a:xfrm>
            <a:off x="285750" y="3257550"/>
            <a:ext cx="1905000" cy="37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0" lang="en-US" altLang="en-US"/>
              <a:t>i = 6</a:t>
            </a:r>
          </a:p>
        </p:txBody>
      </p:sp>
    </p:spTree>
    <p:extLst>
      <p:ext uri="{BB962C8B-B14F-4D97-AF65-F5344CB8AC3E}">
        <p14:creationId xmlns:p14="http://schemas.microsoft.com/office/powerpoint/2010/main" val="1290372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lide Number Placeholder 3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E11CB4-F6C2-499B-A3D4-9914DB14916C}" type="slidenum">
              <a:rPr lang="en-US" altLang="en-US"/>
              <a:pPr/>
              <a:t>13</a:t>
            </a:fld>
            <a:endParaRPr lang="en-US" altLang="en-US" sz="1400"/>
          </a:p>
        </p:txBody>
      </p:sp>
      <p:sp>
        <p:nvSpPr>
          <p:cNvPr id="221186" name="Rectangle 2"/>
          <p:cNvSpPr>
            <a:spLocks noChangeAspect="1" noChangeArrowheads="1"/>
          </p:cNvSpPr>
          <p:nvPr/>
        </p:nvSpPr>
        <p:spPr bwMode="auto">
          <a:xfrm>
            <a:off x="1905000" y="39290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en-US"/>
              <a:t>10</a:t>
            </a:r>
          </a:p>
        </p:txBody>
      </p:sp>
      <p:sp>
        <p:nvSpPr>
          <p:cNvPr id="221187" name="Rectangle 3"/>
          <p:cNvSpPr>
            <a:spLocks noChangeAspect="1" noChangeArrowheads="1"/>
          </p:cNvSpPr>
          <p:nvPr/>
        </p:nvSpPr>
        <p:spPr bwMode="auto">
          <a:xfrm>
            <a:off x="2362200" y="39290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en-US"/>
              <a:t>14</a:t>
            </a:r>
          </a:p>
        </p:txBody>
      </p:sp>
      <p:sp>
        <p:nvSpPr>
          <p:cNvPr id="221188" name="Rectangle 4"/>
          <p:cNvSpPr>
            <a:spLocks noChangeAspect="1" noChangeArrowheads="1"/>
          </p:cNvSpPr>
          <p:nvPr/>
        </p:nvSpPr>
        <p:spPr bwMode="auto">
          <a:xfrm>
            <a:off x="2819400" y="39290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en-US"/>
              <a:t>18</a:t>
            </a:r>
          </a:p>
        </p:txBody>
      </p:sp>
      <p:sp>
        <p:nvSpPr>
          <p:cNvPr id="221189" name="Rectangle 5"/>
          <p:cNvSpPr>
            <a:spLocks noChangeAspect="1" noChangeArrowheads="1"/>
          </p:cNvSpPr>
          <p:nvPr/>
        </p:nvSpPr>
        <p:spPr bwMode="auto">
          <a:xfrm>
            <a:off x="3276600" y="39290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en-US"/>
              <a:t>19</a:t>
            </a:r>
          </a:p>
        </p:txBody>
      </p:sp>
      <p:sp>
        <p:nvSpPr>
          <p:cNvPr id="221190" name="Rectangle 6"/>
          <p:cNvSpPr>
            <a:spLocks noChangeAspect="1" noChangeArrowheads="1"/>
          </p:cNvSpPr>
          <p:nvPr/>
        </p:nvSpPr>
        <p:spPr bwMode="auto">
          <a:xfrm>
            <a:off x="990600" y="39290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en-US"/>
              <a:t>3</a:t>
            </a:r>
          </a:p>
        </p:txBody>
      </p:sp>
      <p:sp>
        <p:nvSpPr>
          <p:cNvPr id="221191" name="Rectangle 7"/>
          <p:cNvSpPr>
            <a:spLocks noChangeAspect="1" noChangeArrowheads="1"/>
          </p:cNvSpPr>
          <p:nvPr/>
        </p:nvSpPr>
        <p:spPr bwMode="auto">
          <a:xfrm>
            <a:off x="1447800" y="39290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en-US"/>
              <a:t>7</a:t>
            </a:r>
          </a:p>
        </p:txBody>
      </p:sp>
      <p:sp>
        <p:nvSpPr>
          <p:cNvPr id="221192" name="Rectangle 8"/>
          <p:cNvSpPr>
            <a:spLocks noChangeAspect="1" noChangeArrowheads="1"/>
          </p:cNvSpPr>
          <p:nvPr/>
        </p:nvSpPr>
        <p:spPr bwMode="auto">
          <a:xfrm>
            <a:off x="5105400" y="39290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en-US"/>
              <a:t>16</a:t>
            </a:r>
          </a:p>
        </p:txBody>
      </p:sp>
      <p:sp>
        <p:nvSpPr>
          <p:cNvPr id="221193" name="Rectangle 9"/>
          <p:cNvSpPr>
            <a:spLocks noChangeAspect="1" noChangeArrowheads="1"/>
          </p:cNvSpPr>
          <p:nvPr/>
        </p:nvSpPr>
        <p:spPr bwMode="auto">
          <a:xfrm>
            <a:off x="5562600" y="39290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en-US"/>
              <a:t>17</a:t>
            </a:r>
          </a:p>
        </p:txBody>
      </p:sp>
      <p:sp>
        <p:nvSpPr>
          <p:cNvPr id="221194" name="Rectangle 10"/>
          <p:cNvSpPr>
            <a:spLocks noChangeAspect="1" noChangeArrowheads="1"/>
          </p:cNvSpPr>
          <p:nvPr/>
        </p:nvSpPr>
        <p:spPr bwMode="auto">
          <a:xfrm>
            <a:off x="6019800" y="39290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en-US"/>
              <a:t>23</a:t>
            </a:r>
          </a:p>
        </p:txBody>
      </p:sp>
      <p:sp>
        <p:nvSpPr>
          <p:cNvPr id="221195" name="Rectangle 11"/>
          <p:cNvSpPr>
            <a:spLocks noChangeAspect="1" noChangeArrowheads="1"/>
          </p:cNvSpPr>
          <p:nvPr/>
        </p:nvSpPr>
        <p:spPr bwMode="auto">
          <a:xfrm>
            <a:off x="6477000" y="39290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en-US"/>
              <a:t>25</a:t>
            </a:r>
          </a:p>
        </p:txBody>
      </p:sp>
      <p:sp>
        <p:nvSpPr>
          <p:cNvPr id="221196" name="Rectangle 12"/>
          <p:cNvSpPr>
            <a:spLocks noChangeAspect="1" noChangeArrowheads="1"/>
          </p:cNvSpPr>
          <p:nvPr/>
        </p:nvSpPr>
        <p:spPr bwMode="auto">
          <a:xfrm>
            <a:off x="4191000" y="3929063"/>
            <a:ext cx="457200" cy="414337"/>
          </a:xfrm>
          <a:prstGeom prst="rect">
            <a:avLst/>
          </a:prstGeom>
          <a:solidFill>
            <a:srgbClr val="006600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en-US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221197" name="Rectangle 13"/>
          <p:cNvSpPr>
            <a:spLocks noChangeAspect="1" noChangeArrowheads="1"/>
          </p:cNvSpPr>
          <p:nvPr/>
        </p:nvSpPr>
        <p:spPr bwMode="auto">
          <a:xfrm>
            <a:off x="4648200" y="39290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en-US"/>
              <a:t>11</a:t>
            </a:r>
          </a:p>
        </p:txBody>
      </p:sp>
      <p:sp>
        <p:nvSpPr>
          <p:cNvPr id="221199" name="Rectangle 1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Merge and count step. </a:t>
            </a:r>
          </a:p>
          <a:p>
            <a:pPr lvl="1"/>
            <a:r>
              <a:rPr lang="en-US" altLang="en-US"/>
              <a:t>Given two sorted halves, count number of inversions where a</a:t>
            </a:r>
            <a:r>
              <a:rPr lang="en-US" altLang="en-US" sz="2000" baseline="-25000"/>
              <a:t>i</a:t>
            </a:r>
            <a:r>
              <a:rPr lang="en-US" altLang="en-US"/>
              <a:t> and a</a:t>
            </a:r>
            <a:r>
              <a:rPr lang="en-US" altLang="en-US" sz="2000" baseline="-25000"/>
              <a:t>j</a:t>
            </a:r>
            <a:r>
              <a:rPr lang="en-US" altLang="en-US"/>
              <a:t> are in different halves.</a:t>
            </a:r>
          </a:p>
          <a:p>
            <a:pPr lvl="1"/>
            <a:r>
              <a:rPr lang="en-US" altLang="en-US"/>
              <a:t>Combine two sorted halves into sorted whole.</a:t>
            </a:r>
          </a:p>
        </p:txBody>
      </p:sp>
      <p:sp>
        <p:nvSpPr>
          <p:cNvPr id="221200" name="Text Box 16"/>
          <p:cNvSpPr txBox="1">
            <a:spLocks noChangeArrowheads="1"/>
          </p:cNvSpPr>
          <p:nvPr/>
        </p:nvSpPr>
        <p:spPr bwMode="auto">
          <a:xfrm>
            <a:off x="285750" y="3257550"/>
            <a:ext cx="1905000" cy="37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0" lang="en-US" altLang="en-US"/>
              <a:t>i = 6</a:t>
            </a:r>
          </a:p>
        </p:txBody>
      </p:sp>
      <p:sp>
        <p:nvSpPr>
          <p:cNvPr id="221201" name="Text Box 17"/>
          <p:cNvSpPr txBox="1">
            <a:spLocks noChangeArrowheads="1"/>
          </p:cNvSpPr>
          <p:nvPr/>
        </p:nvSpPr>
        <p:spPr bwMode="auto">
          <a:xfrm>
            <a:off x="7019925" y="3962400"/>
            <a:ext cx="1960563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0" lang="en-US" altLang="en-US" sz="1400"/>
              <a:t>two sorted halves</a:t>
            </a:r>
          </a:p>
        </p:txBody>
      </p:sp>
      <p:sp>
        <p:nvSpPr>
          <p:cNvPr id="221202" name="Rectangle 18"/>
          <p:cNvSpPr>
            <a:spLocks noChangeAspect="1" noChangeArrowheads="1"/>
          </p:cNvSpPr>
          <p:nvPr/>
        </p:nvSpPr>
        <p:spPr bwMode="auto">
          <a:xfrm>
            <a:off x="2133600" y="49196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endParaRPr kumimoji="0" lang="en-US" altLang="en-US"/>
          </a:p>
        </p:txBody>
      </p:sp>
      <p:sp>
        <p:nvSpPr>
          <p:cNvPr id="221203" name="Rectangle 19"/>
          <p:cNvSpPr>
            <a:spLocks noChangeAspect="1" noChangeArrowheads="1"/>
          </p:cNvSpPr>
          <p:nvPr/>
        </p:nvSpPr>
        <p:spPr bwMode="auto">
          <a:xfrm>
            <a:off x="2590800" y="49196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endParaRPr kumimoji="0" lang="en-US" altLang="en-US"/>
          </a:p>
        </p:txBody>
      </p:sp>
      <p:sp>
        <p:nvSpPr>
          <p:cNvPr id="221204" name="Rectangle 20"/>
          <p:cNvSpPr>
            <a:spLocks noChangeAspect="1" noChangeArrowheads="1"/>
          </p:cNvSpPr>
          <p:nvPr/>
        </p:nvSpPr>
        <p:spPr bwMode="auto">
          <a:xfrm>
            <a:off x="3048000" y="49196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endParaRPr kumimoji="0" lang="en-US" altLang="en-US"/>
          </a:p>
        </p:txBody>
      </p:sp>
      <p:sp>
        <p:nvSpPr>
          <p:cNvPr id="221205" name="Rectangle 21"/>
          <p:cNvSpPr>
            <a:spLocks noChangeAspect="1" noChangeArrowheads="1"/>
          </p:cNvSpPr>
          <p:nvPr/>
        </p:nvSpPr>
        <p:spPr bwMode="auto">
          <a:xfrm>
            <a:off x="3505200" y="49196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endParaRPr kumimoji="0" lang="en-US" altLang="en-US"/>
          </a:p>
        </p:txBody>
      </p:sp>
      <p:sp>
        <p:nvSpPr>
          <p:cNvPr id="221206" name="Rectangle 22"/>
          <p:cNvSpPr>
            <a:spLocks noChangeAspect="1" noChangeArrowheads="1"/>
          </p:cNvSpPr>
          <p:nvPr/>
        </p:nvSpPr>
        <p:spPr bwMode="auto">
          <a:xfrm>
            <a:off x="1219200" y="49196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en-US"/>
              <a:t>2</a:t>
            </a:r>
          </a:p>
        </p:txBody>
      </p:sp>
      <p:sp>
        <p:nvSpPr>
          <p:cNvPr id="221207" name="Rectangle 23"/>
          <p:cNvSpPr>
            <a:spLocks noChangeAspect="1" noChangeArrowheads="1"/>
          </p:cNvSpPr>
          <p:nvPr/>
        </p:nvSpPr>
        <p:spPr bwMode="auto">
          <a:xfrm>
            <a:off x="1676400" y="49196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endParaRPr kumimoji="0" lang="en-US" altLang="en-US"/>
          </a:p>
        </p:txBody>
      </p:sp>
      <p:sp>
        <p:nvSpPr>
          <p:cNvPr id="221208" name="Rectangle 24"/>
          <p:cNvSpPr>
            <a:spLocks noChangeAspect="1" noChangeArrowheads="1"/>
          </p:cNvSpPr>
          <p:nvPr/>
        </p:nvSpPr>
        <p:spPr bwMode="auto">
          <a:xfrm>
            <a:off x="4876800" y="49196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endParaRPr kumimoji="0" lang="en-US" altLang="en-US"/>
          </a:p>
        </p:txBody>
      </p:sp>
      <p:sp>
        <p:nvSpPr>
          <p:cNvPr id="221209" name="Rectangle 25"/>
          <p:cNvSpPr>
            <a:spLocks noChangeAspect="1" noChangeArrowheads="1"/>
          </p:cNvSpPr>
          <p:nvPr/>
        </p:nvSpPr>
        <p:spPr bwMode="auto">
          <a:xfrm>
            <a:off x="5334000" y="49196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endParaRPr kumimoji="0" lang="en-US" altLang="en-US"/>
          </a:p>
        </p:txBody>
      </p:sp>
      <p:sp>
        <p:nvSpPr>
          <p:cNvPr id="221210" name="Rectangle 26"/>
          <p:cNvSpPr>
            <a:spLocks noChangeAspect="1" noChangeArrowheads="1"/>
          </p:cNvSpPr>
          <p:nvPr/>
        </p:nvSpPr>
        <p:spPr bwMode="auto">
          <a:xfrm>
            <a:off x="5791200" y="49196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endParaRPr kumimoji="0" lang="en-US" altLang="en-US"/>
          </a:p>
        </p:txBody>
      </p:sp>
      <p:sp>
        <p:nvSpPr>
          <p:cNvPr id="221211" name="Rectangle 27"/>
          <p:cNvSpPr>
            <a:spLocks noChangeAspect="1" noChangeArrowheads="1"/>
          </p:cNvSpPr>
          <p:nvPr/>
        </p:nvSpPr>
        <p:spPr bwMode="auto">
          <a:xfrm>
            <a:off x="6248400" y="49196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endParaRPr kumimoji="0" lang="en-US" altLang="en-US"/>
          </a:p>
        </p:txBody>
      </p:sp>
      <p:sp>
        <p:nvSpPr>
          <p:cNvPr id="221212" name="Rectangle 28"/>
          <p:cNvSpPr>
            <a:spLocks noChangeAspect="1" noChangeArrowheads="1"/>
          </p:cNvSpPr>
          <p:nvPr/>
        </p:nvSpPr>
        <p:spPr bwMode="auto">
          <a:xfrm>
            <a:off x="3962400" y="49196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endParaRPr kumimoji="0" lang="en-US" altLang="en-US"/>
          </a:p>
        </p:txBody>
      </p:sp>
      <p:sp>
        <p:nvSpPr>
          <p:cNvPr id="221213" name="Rectangle 29"/>
          <p:cNvSpPr>
            <a:spLocks noChangeAspect="1" noChangeArrowheads="1"/>
          </p:cNvSpPr>
          <p:nvPr/>
        </p:nvSpPr>
        <p:spPr bwMode="auto">
          <a:xfrm>
            <a:off x="4419600" y="49196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endParaRPr kumimoji="0" lang="en-US" altLang="en-US"/>
          </a:p>
        </p:txBody>
      </p:sp>
      <p:sp>
        <p:nvSpPr>
          <p:cNvPr id="221214" name="Text Box 30"/>
          <p:cNvSpPr txBox="1">
            <a:spLocks noChangeArrowheads="1"/>
          </p:cNvSpPr>
          <p:nvPr/>
        </p:nvSpPr>
        <p:spPr bwMode="auto">
          <a:xfrm>
            <a:off x="7010400" y="4967288"/>
            <a:ext cx="19050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0" lang="en-US" altLang="en-US" sz="1400"/>
              <a:t>auxiliary array</a:t>
            </a:r>
          </a:p>
        </p:txBody>
      </p:sp>
      <p:sp>
        <p:nvSpPr>
          <p:cNvPr id="221217" name="Line 33"/>
          <p:cNvSpPr>
            <a:spLocks noChangeShapeType="1"/>
          </p:cNvSpPr>
          <p:nvPr/>
        </p:nvSpPr>
        <p:spPr bwMode="auto">
          <a:xfrm>
            <a:off x="1216025" y="3609975"/>
            <a:ext cx="0" cy="209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221219" name="Line 35"/>
          <p:cNvSpPr>
            <a:spLocks noChangeShapeType="1"/>
          </p:cNvSpPr>
          <p:nvPr/>
        </p:nvSpPr>
        <p:spPr bwMode="auto">
          <a:xfrm>
            <a:off x="4411663" y="3609975"/>
            <a:ext cx="0" cy="209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221222" name="Text Box 38"/>
          <p:cNvSpPr txBox="1">
            <a:spLocks noChangeArrowheads="1"/>
          </p:cNvSpPr>
          <p:nvPr/>
        </p:nvSpPr>
        <p:spPr bwMode="auto">
          <a:xfrm>
            <a:off x="3752850" y="5838825"/>
            <a:ext cx="3346450" cy="466725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tIns="91440" bIns="91440"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altLang="en-US"/>
              <a:t>Total:  6  </a:t>
            </a:r>
          </a:p>
        </p:txBody>
      </p:sp>
      <p:sp>
        <p:nvSpPr>
          <p:cNvPr id="221223" name="Text Box 39"/>
          <p:cNvSpPr txBox="1">
            <a:spLocks noChangeArrowheads="1"/>
          </p:cNvSpPr>
          <p:nvPr/>
        </p:nvSpPr>
        <p:spPr bwMode="auto">
          <a:xfrm>
            <a:off x="4283075" y="4311650"/>
            <a:ext cx="271463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0" lang="en-US" altLang="en-US" sz="1200"/>
              <a:t>6</a:t>
            </a:r>
          </a:p>
        </p:txBody>
      </p:sp>
      <p:sp>
        <p:nvSpPr>
          <p:cNvPr id="221225" name="Rectangle 41"/>
          <p:cNvSpPr>
            <a:spLocks noGrp="1" noChangeArrowheads="1"/>
          </p:cNvSpPr>
          <p:nvPr>
            <p:ph type="title"/>
          </p:nvPr>
        </p:nvSpPr>
        <p:spPr>
          <a:xfrm>
            <a:off x="76200" y="381000"/>
            <a:ext cx="9144000" cy="585788"/>
          </a:xfrm>
          <a:noFill/>
          <a:ln/>
        </p:spPr>
        <p:txBody>
          <a:bodyPr>
            <a:normAutofit fontScale="90000"/>
          </a:bodyPr>
          <a:lstStyle/>
          <a:p>
            <a:r>
              <a:rPr lang="en-US" altLang="en-US" dirty="0"/>
              <a:t>Counting Inversions</a:t>
            </a:r>
          </a:p>
        </p:txBody>
      </p:sp>
    </p:spTree>
    <p:extLst>
      <p:ext uri="{BB962C8B-B14F-4D97-AF65-F5344CB8AC3E}">
        <p14:creationId xmlns:p14="http://schemas.microsoft.com/office/powerpoint/2010/main" val="3630219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lide Number Placeholder 3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E70835-EF4B-4680-9F16-26EE859C7097}" type="slidenum">
              <a:rPr lang="en-US" altLang="en-US"/>
              <a:pPr/>
              <a:t>14</a:t>
            </a:fld>
            <a:endParaRPr lang="en-US" altLang="en-US" sz="1400"/>
          </a:p>
        </p:txBody>
      </p:sp>
      <p:sp>
        <p:nvSpPr>
          <p:cNvPr id="222210" name="Rectangle 2"/>
          <p:cNvSpPr>
            <a:spLocks noChangeAspect="1" noChangeArrowheads="1"/>
          </p:cNvSpPr>
          <p:nvPr/>
        </p:nvSpPr>
        <p:spPr bwMode="auto">
          <a:xfrm>
            <a:off x="1905000" y="39290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en-US"/>
              <a:t>10</a:t>
            </a:r>
          </a:p>
        </p:txBody>
      </p:sp>
      <p:sp>
        <p:nvSpPr>
          <p:cNvPr id="222211" name="Rectangle 3"/>
          <p:cNvSpPr>
            <a:spLocks noChangeAspect="1" noChangeArrowheads="1"/>
          </p:cNvSpPr>
          <p:nvPr/>
        </p:nvSpPr>
        <p:spPr bwMode="auto">
          <a:xfrm>
            <a:off x="2362200" y="39290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en-US"/>
              <a:t>14</a:t>
            </a:r>
          </a:p>
        </p:txBody>
      </p:sp>
      <p:sp>
        <p:nvSpPr>
          <p:cNvPr id="222212" name="Rectangle 4"/>
          <p:cNvSpPr>
            <a:spLocks noChangeAspect="1" noChangeArrowheads="1"/>
          </p:cNvSpPr>
          <p:nvPr/>
        </p:nvSpPr>
        <p:spPr bwMode="auto">
          <a:xfrm>
            <a:off x="2819400" y="39290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en-US"/>
              <a:t>18</a:t>
            </a:r>
          </a:p>
        </p:txBody>
      </p:sp>
      <p:sp>
        <p:nvSpPr>
          <p:cNvPr id="222213" name="Rectangle 5"/>
          <p:cNvSpPr>
            <a:spLocks noChangeAspect="1" noChangeArrowheads="1"/>
          </p:cNvSpPr>
          <p:nvPr/>
        </p:nvSpPr>
        <p:spPr bwMode="auto">
          <a:xfrm>
            <a:off x="3276600" y="39290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en-US"/>
              <a:t>19</a:t>
            </a:r>
          </a:p>
        </p:txBody>
      </p:sp>
      <p:sp>
        <p:nvSpPr>
          <p:cNvPr id="222214" name="Rectangle 6"/>
          <p:cNvSpPr>
            <a:spLocks noChangeAspect="1" noChangeArrowheads="1"/>
          </p:cNvSpPr>
          <p:nvPr/>
        </p:nvSpPr>
        <p:spPr bwMode="auto">
          <a:xfrm>
            <a:off x="990600" y="39290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en-US"/>
              <a:t>3</a:t>
            </a:r>
          </a:p>
        </p:txBody>
      </p:sp>
      <p:sp>
        <p:nvSpPr>
          <p:cNvPr id="222215" name="Rectangle 7"/>
          <p:cNvSpPr>
            <a:spLocks noChangeAspect="1" noChangeArrowheads="1"/>
          </p:cNvSpPr>
          <p:nvPr/>
        </p:nvSpPr>
        <p:spPr bwMode="auto">
          <a:xfrm>
            <a:off x="1447800" y="39290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en-US"/>
              <a:t>7</a:t>
            </a:r>
          </a:p>
        </p:txBody>
      </p:sp>
      <p:sp>
        <p:nvSpPr>
          <p:cNvPr id="222216" name="Rectangle 8"/>
          <p:cNvSpPr>
            <a:spLocks noChangeAspect="1" noChangeArrowheads="1"/>
          </p:cNvSpPr>
          <p:nvPr/>
        </p:nvSpPr>
        <p:spPr bwMode="auto">
          <a:xfrm>
            <a:off x="5105400" y="39290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en-US"/>
              <a:t>16</a:t>
            </a:r>
          </a:p>
        </p:txBody>
      </p:sp>
      <p:sp>
        <p:nvSpPr>
          <p:cNvPr id="222217" name="Rectangle 9"/>
          <p:cNvSpPr>
            <a:spLocks noChangeAspect="1" noChangeArrowheads="1"/>
          </p:cNvSpPr>
          <p:nvPr/>
        </p:nvSpPr>
        <p:spPr bwMode="auto">
          <a:xfrm>
            <a:off x="5562600" y="39290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en-US"/>
              <a:t>17</a:t>
            </a:r>
          </a:p>
        </p:txBody>
      </p:sp>
      <p:sp>
        <p:nvSpPr>
          <p:cNvPr id="222218" name="Rectangle 10"/>
          <p:cNvSpPr>
            <a:spLocks noChangeAspect="1" noChangeArrowheads="1"/>
          </p:cNvSpPr>
          <p:nvPr/>
        </p:nvSpPr>
        <p:spPr bwMode="auto">
          <a:xfrm>
            <a:off x="6019800" y="39290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en-US"/>
              <a:t>23</a:t>
            </a:r>
          </a:p>
        </p:txBody>
      </p:sp>
      <p:sp>
        <p:nvSpPr>
          <p:cNvPr id="222219" name="Rectangle 11"/>
          <p:cNvSpPr>
            <a:spLocks noChangeAspect="1" noChangeArrowheads="1"/>
          </p:cNvSpPr>
          <p:nvPr/>
        </p:nvSpPr>
        <p:spPr bwMode="auto">
          <a:xfrm>
            <a:off x="6477000" y="39290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en-US"/>
              <a:t>25</a:t>
            </a:r>
          </a:p>
        </p:txBody>
      </p:sp>
      <p:sp>
        <p:nvSpPr>
          <p:cNvPr id="222220" name="Rectangle 12"/>
          <p:cNvSpPr>
            <a:spLocks noChangeAspect="1" noChangeArrowheads="1"/>
          </p:cNvSpPr>
          <p:nvPr/>
        </p:nvSpPr>
        <p:spPr bwMode="auto">
          <a:xfrm>
            <a:off x="4191000" y="39290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en-US"/>
              <a:t>2</a:t>
            </a:r>
          </a:p>
        </p:txBody>
      </p:sp>
      <p:sp>
        <p:nvSpPr>
          <p:cNvPr id="222221" name="Rectangle 13"/>
          <p:cNvSpPr>
            <a:spLocks noChangeAspect="1" noChangeArrowheads="1"/>
          </p:cNvSpPr>
          <p:nvPr/>
        </p:nvSpPr>
        <p:spPr bwMode="auto">
          <a:xfrm>
            <a:off x="4648200" y="39290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en-US"/>
              <a:t>11</a:t>
            </a:r>
          </a:p>
        </p:txBody>
      </p:sp>
      <p:sp>
        <p:nvSpPr>
          <p:cNvPr id="222223" name="Rectangle 1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Merge and count step. </a:t>
            </a:r>
          </a:p>
          <a:p>
            <a:pPr lvl="1"/>
            <a:r>
              <a:rPr lang="en-US" altLang="en-US"/>
              <a:t>Given two sorted halves, count number of inversions where a</a:t>
            </a:r>
            <a:r>
              <a:rPr lang="en-US" altLang="en-US" sz="2000" baseline="-25000"/>
              <a:t>i</a:t>
            </a:r>
            <a:r>
              <a:rPr lang="en-US" altLang="en-US"/>
              <a:t> and a</a:t>
            </a:r>
            <a:r>
              <a:rPr lang="en-US" altLang="en-US" sz="2000" baseline="-25000"/>
              <a:t>j</a:t>
            </a:r>
            <a:r>
              <a:rPr lang="en-US" altLang="en-US"/>
              <a:t> are in different halves.</a:t>
            </a:r>
          </a:p>
          <a:p>
            <a:pPr lvl="1"/>
            <a:r>
              <a:rPr lang="en-US" altLang="en-US"/>
              <a:t>Combine two sorted halves into sorted whole.</a:t>
            </a:r>
          </a:p>
        </p:txBody>
      </p:sp>
      <p:sp>
        <p:nvSpPr>
          <p:cNvPr id="222225" name="Text Box 17"/>
          <p:cNvSpPr txBox="1">
            <a:spLocks noChangeArrowheads="1"/>
          </p:cNvSpPr>
          <p:nvPr/>
        </p:nvSpPr>
        <p:spPr bwMode="auto">
          <a:xfrm>
            <a:off x="7019925" y="3962400"/>
            <a:ext cx="1960563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0" lang="en-US" altLang="en-US" sz="1400"/>
              <a:t>two sorted halves</a:t>
            </a:r>
          </a:p>
        </p:txBody>
      </p:sp>
      <p:sp>
        <p:nvSpPr>
          <p:cNvPr id="222226" name="Rectangle 18"/>
          <p:cNvSpPr>
            <a:spLocks noChangeAspect="1" noChangeArrowheads="1"/>
          </p:cNvSpPr>
          <p:nvPr/>
        </p:nvSpPr>
        <p:spPr bwMode="auto">
          <a:xfrm>
            <a:off x="2133600" y="49196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endParaRPr kumimoji="0" lang="en-US" altLang="en-US"/>
          </a:p>
        </p:txBody>
      </p:sp>
      <p:sp>
        <p:nvSpPr>
          <p:cNvPr id="222227" name="Rectangle 19"/>
          <p:cNvSpPr>
            <a:spLocks noChangeAspect="1" noChangeArrowheads="1"/>
          </p:cNvSpPr>
          <p:nvPr/>
        </p:nvSpPr>
        <p:spPr bwMode="auto">
          <a:xfrm>
            <a:off x="2590800" y="49196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endParaRPr kumimoji="0" lang="en-US" altLang="en-US"/>
          </a:p>
        </p:txBody>
      </p:sp>
      <p:sp>
        <p:nvSpPr>
          <p:cNvPr id="222228" name="Rectangle 20"/>
          <p:cNvSpPr>
            <a:spLocks noChangeAspect="1" noChangeArrowheads="1"/>
          </p:cNvSpPr>
          <p:nvPr/>
        </p:nvSpPr>
        <p:spPr bwMode="auto">
          <a:xfrm>
            <a:off x="3048000" y="49196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endParaRPr kumimoji="0" lang="en-US" altLang="en-US"/>
          </a:p>
        </p:txBody>
      </p:sp>
      <p:sp>
        <p:nvSpPr>
          <p:cNvPr id="222229" name="Rectangle 21"/>
          <p:cNvSpPr>
            <a:spLocks noChangeAspect="1" noChangeArrowheads="1"/>
          </p:cNvSpPr>
          <p:nvPr/>
        </p:nvSpPr>
        <p:spPr bwMode="auto">
          <a:xfrm>
            <a:off x="3505200" y="49196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endParaRPr kumimoji="0" lang="en-US" altLang="en-US"/>
          </a:p>
        </p:txBody>
      </p:sp>
      <p:sp>
        <p:nvSpPr>
          <p:cNvPr id="222230" name="Rectangle 22"/>
          <p:cNvSpPr>
            <a:spLocks noChangeAspect="1" noChangeArrowheads="1"/>
          </p:cNvSpPr>
          <p:nvPr/>
        </p:nvSpPr>
        <p:spPr bwMode="auto">
          <a:xfrm>
            <a:off x="1219200" y="49196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en-US"/>
              <a:t>2</a:t>
            </a:r>
          </a:p>
        </p:txBody>
      </p:sp>
      <p:sp>
        <p:nvSpPr>
          <p:cNvPr id="222231" name="Rectangle 23"/>
          <p:cNvSpPr>
            <a:spLocks noChangeAspect="1" noChangeArrowheads="1"/>
          </p:cNvSpPr>
          <p:nvPr/>
        </p:nvSpPr>
        <p:spPr bwMode="auto">
          <a:xfrm>
            <a:off x="1676400" y="49196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endParaRPr kumimoji="0" lang="en-US" altLang="en-US"/>
          </a:p>
        </p:txBody>
      </p:sp>
      <p:sp>
        <p:nvSpPr>
          <p:cNvPr id="222232" name="Rectangle 24"/>
          <p:cNvSpPr>
            <a:spLocks noChangeAspect="1" noChangeArrowheads="1"/>
          </p:cNvSpPr>
          <p:nvPr/>
        </p:nvSpPr>
        <p:spPr bwMode="auto">
          <a:xfrm>
            <a:off x="4876800" y="49196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endParaRPr kumimoji="0" lang="en-US" altLang="en-US"/>
          </a:p>
        </p:txBody>
      </p:sp>
      <p:sp>
        <p:nvSpPr>
          <p:cNvPr id="222233" name="Rectangle 25"/>
          <p:cNvSpPr>
            <a:spLocks noChangeAspect="1" noChangeArrowheads="1"/>
          </p:cNvSpPr>
          <p:nvPr/>
        </p:nvSpPr>
        <p:spPr bwMode="auto">
          <a:xfrm>
            <a:off x="5334000" y="49196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endParaRPr kumimoji="0" lang="en-US" altLang="en-US"/>
          </a:p>
        </p:txBody>
      </p:sp>
      <p:sp>
        <p:nvSpPr>
          <p:cNvPr id="222234" name="Rectangle 26"/>
          <p:cNvSpPr>
            <a:spLocks noChangeAspect="1" noChangeArrowheads="1"/>
          </p:cNvSpPr>
          <p:nvPr/>
        </p:nvSpPr>
        <p:spPr bwMode="auto">
          <a:xfrm>
            <a:off x="5791200" y="49196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endParaRPr kumimoji="0" lang="en-US" altLang="en-US"/>
          </a:p>
        </p:txBody>
      </p:sp>
      <p:sp>
        <p:nvSpPr>
          <p:cNvPr id="222235" name="Rectangle 27"/>
          <p:cNvSpPr>
            <a:spLocks noChangeAspect="1" noChangeArrowheads="1"/>
          </p:cNvSpPr>
          <p:nvPr/>
        </p:nvSpPr>
        <p:spPr bwMode="auto">
          <a:xfrm>
            <a:off x="6248400" y="49196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endParaRPr kumimoji="0" lang="en-US" altLang="en-US"/>
          </a:p>
        </p:txBody>
      </p:sp>
      <p:sp>
        <p:nvSpPr>
          <p:cNvPr id="222236" name="Rectangle 28"/>
          <p:cNvSpPr>
            <a:spLocks noChangeAspect="1" noChangeArrowheads="1"/>
          </p:cNvSpPr>
          <p:nvPr/>
        </p:nvSpPr>
        <p:spPr bwMode="auto">
          <a:xfrm>
            <a:off x="3962400" y="49196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endParaRPr kumimoji="0" lang="en-US" altLang="en-US"/>
          </a:p>
        </p:txBody>
      </p:sp>
      <p:sp>
        <p:nvSpPr>
          <p:cNvPr id="222237" name="Rectangle 29"/>
          <p:cNvSpPr>
            <a:spLocks noChangeAspect="1" noChangeArrowheads="1"/>
          </p:cNvSpPr>
          <p:nvPr/>
        </p:nvSpPr>
        <p:spPr bwMode="auto">
          <a:xfrm>
            <a:off x="4419600" y="49196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endParaRPr kumimoji="0" lang="en-US" altLang="en-US"/>
          </a:p>
        </p:txBody>
      </p:sp>
      <p:sp>
        <p:nvSpPr>
          <p:cNvPr id="222238" name="Text Box 30"/>
          <p:cNvSpPr txBox="1">
            <a:spLocks noChangeArrowheads="1"/>
          </p:cNvSpPr>
          <p:nvPr/>
        </p:nvSpPr>
        <p:spPr bwMode="auto">
          <a:xfrm>
            <a:off x="7010400" y="4967288"/>
            <a:ext cx="19050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0" lang="en-US" altLang="en-US" sz="1400"/>
              <a:t>auxiliary array</a:t>
            </a:r>
          </a:p>
        </p:txBody>
      </p:sp>
      <p:sp>
        <p:nvSpPr>
          <p:cNvPr id="222239" name="Line 31"/>
          <p:cNvSpPr>
            <a:spLocks noChangeShapeType="1"/>
          </p:cNvSpPr>
          <p:nvPr/>
        </p:nvSpPr>
        <p:spPr bwMode="auto">
          <a:xfrm>
            <a:off x="1216025" y="3609975"/>
            <a:ext cx="0" cy="209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222241" name="Line 33"/>
          <p:cNvSpPr>
            <a:spLocks noChangeShapeType="1"/>
          </p:cNvSpPr>
          <p:nvPr/>
        </p:nvSpPr>
        <p:spPr bwMode="auto">
          <a:xfrm>
            <a:off x="4868863" y="3609975"/>
            <a:ext cx="0" cy="209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222243" name="Text Box 35"/>
          <p:cNvSpPr txBox="1">
            <a:spLocks noChangeArrowheads="1"/>
          </p:cNvSpPr>
          <p:nvPr/>
        </p:nvSpPr>
        <p:spPr bwMode="auto">
          <a:xfrm>
            <a:off x="285750" y="3257550"/>
            <a:ext cx="1905000" cy="37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0" lang="en-US" altLang="en-US"/>
              <a:t>i = 6</a:t>
            </a:r>
          </a:p>
        </p:txBody>
      </p:sp>
      <p:sp>
        <p:nvSpPr>
          <p:cNvPr id="222245" name="Text Box 37"/>
          <p:cNvSpPr txBox="1">
            <a:spLocks noChangeArrowheads="1"/>
          </p:cNvSpPr>
          <p:nvPr/>
        </p:nvSpPr>
        <p:spPr bwMode="auto">
          <a:xfrm>
            <a:off x="3752850" y="5838825"/>
            <a:ext cx="3346450" cy="466725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tIns="91440" bIns="91440"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altLang="en-US"/>
              <a:t>Total:  6  </a:t>
            </a:r>
          </a:p>
        </p:txBody>
      </p:sp>
      <p:sp>
        <p:nvSpPr>
          <p:cNvPr id="222246" name="Text Box 38"/>
          <p:cNvSpPr txBox="1">
            <a:spLocks noChangeArrowheads="1"/>
          </p:cNvSpPr>
          <p:nvPr/>
        </p:nvSpPr>
        <p:spPr bwMode="auto">
          <a:xfrm>
            <a:off x="4283075" y="4311650"/>
            <a:ext cx="271463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0" lang="en-US" altLang="en-US" sz="1200"/>
              <a:t>6</a:t>
            </a:r>
          </a:p>
        </p:txBody>
      </p:sp>
      <p:sp>
        <p:nvSpPr>
          <p:cNvPr id="222248" name="Rectangle 40"/>
          <p:cNvSpPr>
            <a:spLocks noGrp="1" noChangeArrowheads="1"/>
          </p:cNvSpPr>
          <p:nvPr>
            <p:ph type="title"/>
          </p:nvPr>
        </p:nvSpPr>
        <p:spPr>
          <a:xfrm>
            <a:off x="76200" y="381000"/>
            <a:ext cx="9144000" cy="585788"/>
          </a:xfrm>
          <a:noFill/>
          <a:ln/>
        </p:spPr>
        <p:txBody>
          <a:bodyPr>
            <a:normAutofit fontScale="90000"/>
          </a:bodyPr>
          <a:lstStyle/>
          <a:p>
            <a:r>
              <a:rPr lang="en-US" altLang="en-US" dirty="0"/>
              <a:t>Counting Inversions</a:t>
            </a:r>
          </a:p>
        </p:txBody>
      </p:sp>
    </p:spTree>
    <p:extLst>
      <p:ext uri="{BB962C8B-B14F-4D97-AF65-F5344CB8AC3E}">
        <p14:creationId xmlns:p14="http://schemas.microsoft.com/office/powerpoint/2010/main" val="2148311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lide Number Placeholder 3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35E684-C43E-47E9-9D80-EF9F90A2BD29}" type="slidenum">
              <a:rPr lang="en-US" altLang="en-US"/>
              <a:pPr/>
              <a:t>15</a:t>
            </a:fld>
            <a:endParaRPr lang="en-US" altLang="en-US" sz="1400"/>
          </a:p>
        </p:txBody>
      </p:sp>
      <p:sp>
        <p:nvSpPr>
          <p:cNvPr id="223234" name="Rectangle 2"/>
          <p:cNvSpPr>
            <a:spLocks noChangeAspect="1" noChangeArrowheads="1"/>
          </p:cNvSpPr>
          <p:nvPr/>
        </p:nvSpPr>
        <p:spPr bwMode="auto">
          <a:xfrm>
            <a:off x="1905000" y="39290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en-US"/>
              <a:t>10</a:t>
            </a:r>
          </a:p>
        </p:txBody>
      </p:sp>
      <p:sp>
        <p:nvSpPr>
          <p:cNvPr id="223235" name="Rectangle 3"/>
          <p:cNvSpPr>
            <a:spLocks noChangeAspect="1" noChangeArrowheads="1"/>
          </p:cNvSpPr>
          <p:nvPr/>
        </p:nvSpPr>
        <p:spPr bwMode="auto">
          <a:xfrm>
            <a:off x="2362200" y="39290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en-US"/>
              <a:t>14</a:t>
            </a:r>
          </a:p>
        </p:txBody>
      </p:sp>
      <p:sp>
        <p:nvSpPr>
          <p:cNvPr id="223236" name="Rectangle 4"/>
          <p:cNvSpPr>
            <a:spLocks noChangeAspect="1" noChangeArrowheads="1"/>
          </p:cNvSpPr>
          <p:nvPr/>
        </p:nvSpPr>
        <p:spPr bwMode="auto">
          <a:xfrm>
            <a:off x="2819400" y="39290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en-US"/>
              <a:t>18</a:t>
            </a:r>
          </a:p>
        </p:txBody>
      </p:sp>
      <p:sp>
        <p:nvSpPr>
          <p:cNvPr id="223237" name="Rectangle 5"/>
          <p:cNvSpPr>
            <a:spLocks noChangeAspect="1" noChangeArrowheads="1"/>
          </p:cNvSpPr>
          <p:nvPr/>
        </p:nvSpPr>
        <p:spPr bwMode="auto">
          <a:xfrm>
            <a:off x="3276600" y="39290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en-US"/>
              <a:t>19</a:t>
            </a:r>
          </a:p>
        </p:txBody>
      </p:sp>
      <p:sp>
        <p:nvSpPr>
          <p:cNvPr id="223238" name="Rectangle 6"/>
          <p:cNvSpPr>
            <a:spLocks noChangeAspect="1" noChangeArrowheads="1"/>
          </p:cNvSpPr>
          <p:nvPr/>
        </p:nvSpPr>
        <p:spPr bwMode="auto">
          <a:xfrm>
            <a:off x="990600" y="3929063"/>
            <a:ext cx="457200" cy="414337"/>
          </a:xfrm>
          <a:prstGeom prst="rect">
            <a:avLst/>
          </a:prstGeom>
          <a:solidFill>
            <a:srgbClr val="003399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en-US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223239" name="Rectangle 7"/>
          <p:cNvSpPr>
            <a:spLocks noChangeAspect="1" noChangeArrowheads="1"/>
          </p:cNvSpPr>
          <p:nvPr/>
        </p:nvSpPr>
        <p:spPr bwMode="auto">
          <a:xfrm>
            <a:off x="1447800" y="39290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en-US"/>
              <a:t>7</a:t>
            </a:r>
          </a:p>
        </p:txBody>
      </p:sp>
      <p:sp>
        <p:nvSpPr>
          <p:cNvPr id="223240" name="Rectangle 8"/>
          <p:cNvSpPr>
            <a:spLocks noChangeAspect="1" noChangeArrowheads="1"/>
          </p:cNvSpPr>
          <p:nvPr/>
        </p:nvSpPr>
        <p:spPr bwMode="auto">
          <a:xfrm>
            <a:off x="5105400" y="39290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en-US"/>
              <a:t>16</a:t>
            </a:r>
          </a:p>
        </p:txBody>
      </p:sp>
      <p:sp>
        <p:nvSpPr>
          <p:cNvPr id="223241" name="Rectangle 9"/>
          <p:cNvSpPr>
            <a:spLocks noChangeAspect="1" noChangeArrowheads="1"/>
          </p:cNvSpPr>
          <p:nvPr/>
        </p:nvSpPr>
        <p:spPr bwMode="auto">
          <a:xfrm>
            <a:off x="5562600" y="39290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en-US"/>
              <a:t>17</a:t>
            </a:r>
          </a:p>
        </p:txBody>
      </p:sp>
      <p:sp>
        <p:nvSpPr>
          <p:cNvPr id="223242" name="Rectangle 10"/>
          <p:cNvSpPr>
            <a:spLocks noChangeAspect="1" noChangeArrowheads="1"/>
          </p:cNvSpPr>
          <p:nvPr/>
        </p:nvSpPr>
        <p:spPr bwMode="auto">
          <a:xfrm>
            <a:off x="6019800" y="39290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en-US"/>
              <a:t>23</a:t>
            </a:r>
          </a:p>
        </p:txBody>
      </p:sp>
      <p:sp>
        <p:nvSpPr>
          <p:cNvPr id="223243" name="Rectangle 11"/>
          <p:cNvSpPr>
            <a:spLocks noChangeAspect="1" noChangeArrowheads="1"/>
          </p:cNvSpPr>
          <p:nvPr/>
        </p:nvSpPr>
        <p:spPr bwMode="auto">
          <a:xfrm>
            <a:off x="6477000" y="39290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en-US"/>
              <a:t>25</a:t>
            </a:r>
          </a:p>
        </p:txBody>
      </p:sp>
      <p:sp>
        <p:nvSpPr>
          <p:cNvPr id="223244" name="Rectangle 12"/>
          <p:cNvSpPr>
            <a:spLocks noChangeAspect="1" noChangeArrowheads="1"/>
          </p:cNvSpPr>
          <p:nvPr/>
        </p:nvSpPr>
        <p:spPr bwMode="auto">
          <a:xfrm>
            <a:off x="4191000" y="39290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en-US"/>
              <a:t>2</a:t>
            </a:r>
          </a:p>
        </p:txBody>
      </p:sp>
      <p:sp>
        <p:nvSpPr>
          <p:cNvPr id="223245" name="Rectangle 13"/>
          <p:cNvSpPr>
            <a:spLocks noChangeAspect="1" noChangeArrowheads="1"/>
          </p:cNvSpPr>
          <p:nvPr/>
        </p:nvSpPr>
        <p:spPr bwMode="auto">
          <a:xfrm>
            <a:off x="4648200" y="39290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en-US"/>
              <a:t>11</a:t>
            </a:r>
          </a:p>
        </p:txBody>
      </p:sp>
      <p:sp>
        <p:nvSpPr>
          <p:cNvPr id="223247" name="Rectangle 1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Merge and count step. </a:t>
            </a:r>
          </a:p>
          <a:p>
            <a:pPr lvl="1"/>
            <a:r>
              <a:rPr lang="en-US" altLang="en-US"/>
              <a:t>Given two sorted halves, count number of inversions where a</a:t>
            </a:r>
            <a:r>
              <a:rPr lang="en-US" altLang="en-US" sz="2000" baseline="-25000"/>
              <a:t>i</a:t>
            </a:r>
            <a:r>
              <a:rPr lang="en-US" altLang="en-US"/>
              <a:t> and a</a:t>
            </a:r>
            <a:r>
              <a:rPr lang="en-US" altLang="en-US" sz="2000" baseline="-25000"/>
              <a:t>j</a:t>
            </a:r>
            <a:r>
              <a:rPr lang="en-US" altLang="en-US"/>
              <a:t> are in different halves.</a:t>
            </a:r>
          </a:p>
          <a:p>
            <a:pPr lvl="1"/>
            <a:r>
              <a:rPr lang="en-US" altLang="en-US"/>
              <a:t>Combine two sorted halves into sorted whole.</a:t>
            </a:r>
          </a:p>
        </p:txBody>
      </p:sp>
      <p:sp>
        <p:nvSpPr>
          <p:cNvPr id="223248" name="Text Box 16"/>
          <p:cNvSpPr txBox="1">
            <a:spLocks noChangeArrowheads="1"/>
          </p:cNvSpPr>
          <p:nvPr/>
        </p:nvSpPr>
        <p:spPr bwMode="auto">
          <a:xfrm>
            <a:off x="7019925" y="3962400"/>
            <a:ext cx="1960563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0" lang="en-US" altLang="en-US" sz="1400"/>
              <a:t>two sorted halves</a:t>
            </a:r>
          </a:p>
        </p:txBody>
      </p:sp>
      <p:sp>
        <p:nvSpPr>
          <p:cNvPr id="223249" name="Rectangle 17"/>
          <p:cNvSpPr>
            <a:spLocks noChangeAspect="1" noChangeArrowheads="1"/>
          </p:cNvSpPr>
          <p:nvPr/>
        </p:nvSpPr>
        <p:spPr bwMode="auto">
          <a:xfrm>
            <a:off x="2133600" y="49196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endParaRPr kumimoji="0" lang="en-US" altLang="en-US"/>
          </a:p>
        </p:txBody>
      </p:sp>
      <p:sp>
        <p:nvSpPr>
          <p:cNvPr id="223250" name="Rectangle 18"/>
          <p:cNvSpPr>
            <a:spLocks noChangeAspect="1" noChangeArrowheads="1"/>
          </p:cNvSpPr>
          <p:nvPr/>
        </p:nvSpPr>
        <p:spPr bwMode="auto">
          <a:xfrm>
            <a:off x="2590800" y="49196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endParaRPr kumimoji="0" lang="en-US" altLang="en-US"/>
          </a:p>
        </p:txBody>
      </p:sp>
      <p:sp>
        <p:nvSpPr>
          <p:cNvPr id="223251" name="Rectangle 19"/>
          <p:cNvSpPr>
            <a:spLocks noChangeAspect="1" noChangeArrowheads="1"/>
          </p:cNvSpPr>
          <p:nvPr/>
        </p:nvSpPr>
        <p:spPr bwMode="auto">
          <a:xfrm>
            <a:off x="3048000" y="49196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endParaRPr kumimoji="0" lang="en-US" altLang="en-US"/>
          </a:p>
        </p:txBody>
      </p:sp>
      <p:sp>
        <p:nvSpPr>
          <p:cNvPr id="223252" name="Rectangle 20"/>
          <p:cNvSpPr>
            <a:spLocks noChangeAspect="1" noChangeArrowheads="1"/>
          </p:cNvSpPr>
          <p:nvPr/>
        </p:nvSpPr>
        <p:spPr bwMode="auto">
          <a:xfrm>
            <a:off x="3505200" y="49196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endParaRPr kumimoji="0" lang="en-US" altLang="en-US"/>
          </a:p>
        </p:txBody>
      </p:sp>
      <p:sp>
        <p:nvSpPr>
          <p:cNvPr id="223253" name="Rectangle 21"/>
          <p:cNvSpPr>
            <a:spLocks noChangeAspect="1" noChangeArrowheads="1"/>
          </p:cNvSpPr>
          <p:nvPr/>
        </p:nvSpPr>
        <p:spPr bwMode="auto">
          <a:xfrm>
            <a:off x="1219200" y="49196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en-US"/>
              <a:t>2</a:t>
            </a:r>
          </a:p>
        </p:txBody>
      </p:sp>
      <p:sp>
        <p:nvSpPr>
          <p:cNvPr id="223254" name="Rectangle 22"/>
          <p:cNvSpPr>
            <a:spLocks noChangeAspect="1" noChangeArrowheads="1"/>
          </p:cNvSpPr>
          <p:nvPr/>
        </p:nvSpPr>
        <p:spPr bwMode="auto">
          <a:xfrm>
            <a:off x="1676400" y="49196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en-US"/>
              <a:t>3</a:t>
            </a:r>
          </a:p>
        </p:txBody>
      </p:sp>
      <p:sp>
        <p:nvSpPr>
          <p:cNvPr id="223255" name="Rectangle 23"/>
          <p:cNvSpPr>
            <a:spLocks noChangeAspect="1" noChangeArrowheads="1"/>
          </p:cNvSpPr>
          <p:nvPr/>
        </p:nvSpPr>
        <p:spPr bwMode="auto">
          <a:xfrm>
            <a:off x="4876800" y="49196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endParaRPr kumimoji="0" lang="en-US" altLang="en-US"/>
          </a:p>
        </p:txBody>
      </p:sp>
      <p:sp>
        <p:nvSpPr>
          <p:cNvPr id="223256" name="Rectangle 24"/>
          <p:cNvSpPr>
            <a:spLocks noChangeAspect="1" noChangeArrowheads="1"/>
          </p:cNvSpPr>
          <p:nvPr/>
        </p:nvSpPr>
        <p:spPr bwMode="auto">
          <a:xfrm>
            <a:off x="5334000" y="49196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endParaRPr kumimoji="0" lang="en-US" altLang="en-US"/>
          </a:p>
        </p:txBody>
      </p:sp>
      <p:sp>
        <p:nvSpPr>
          <p:cNvPr id="223257" name="Rectangle 25"/>
          <p:cNvSpPr>
            <a:spLocks noChangeAspect="1" noChangeArrowheads="1"/>
          </p:cNvSpPr>
          <p:nvPr/>
        </p:nvSpPr>
        <p:spPr bwMode="auto">
          <a:xfrm>
            <a:off x="5791200" y="49196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endParaRPr kumimoji="0" lang="en-US" altLang="en-US"/>
          </a:p>
        </p:txBody>
      </p:sp>
      <p:sp>
        <p:nvSpPr>
          <p:cNvPr id="223258" name="Rectangle 26"/>
          <p:cNvSpPr>
            <a:spLocks noChangeAspect="1" noChangeArrowheads="1"/>
          </p:cNvSpPr>
          <p:nvPr/>
        </p:nvSpPr>
        <p:spPr bwMode="auto">
          <a:xfrm>
            <a:off x="6248400" y="49196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endParaRPr kumimoji="0" lang="en-US" altLang="en-US"/>
          </a:p>
        </p:txBody>
      </p:sp>
      <p:sp>
        <p:nvSpPr>
          <p:cNvPr id="223259" name="Rectangle 27"/>
          <p:cNvSpPr>
            <a:spLocks noChangeAspect="1" noChangeArrowheads="1"/>
          </p:cNvSpPr>
          <p:nvPr/>
        </p:nvSpPr>
        <p:spPr bwMode="auto">
          <a:xfrm>
            <a:off x="3962400" y="49196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endParaRPr kumimoji="0" lang="en-US" altLang="en-US"/>
          </a:p>
        </p:txBody>
      </p:sp>
      <p:sp>
        <p:nvSpPr>
          <p:cNvPr id="223260" name="Rectangle 28"/>
          <p:cNvSpPr>
            <a:spLocks noChangeAspect="1" noChangeArrowheads="1"/>
          </p:cNvSpPr>
          <p:nvPr/>
        </p:nvSpPr>
        <p:spPr bwMode="auto">
          <a:xfrm>
            <a:off x="4419600" y="49196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endParaRPr kumimoji="0" lang="en-US" altLang="en-US"/>
          </a:p>
        </p:txBody>
      </p:sp>
      <p:sp>
        <p:nvSpPr>
          <p:cNvPr id="223261" name="Text Box 29"/>
          <p:cNvSpPr txBox="1">
            <a:spLocks noChangeArrowheads="1"/>
          </p:cNvSpPr>
          <p:nvPr/>
        </p:nvSpPr>
        <p:spPr bwMode="auto">
          <a:xfrm>
            <a:off x="7010400" y="4967288"/>
            <a:ext cx="19050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0" lang="en-US" altLang="en-US" sz="1400"/>
              <a:t>auxiliary array</a:t>
            </a:r>
          </a:p>
        </p:txBody>
      </p:sp>
      <p:sp>
        <p:nvSpPr>
          <p:cNvPr id="223262" name="Line 30"/>
          <p:cNvSpPr>
            <a:spLocks noChangeShapeType="1"/>
          </p:cNvSpPr>
          <p:nvPr/>
        </p:nvSpPr>
        <p:spPr bwMode="auto">
          <a:xfrm>
            <a:off x="1216025" y="3609975"/>
            <a:ext cx="0" cy="209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223263" name="Line 31"/>
          <p:cNvSpPr>
            <a:spLocks noChangeShapeType="1"/>
          </p:cNvSpPr>
          <p:nvPr/>
        </p:nvSpPr>
        <p:spPr bwMode="auto">
          <a:xfrm>
            <a:off x="4868863" y="3609975"/>
            <a:ext cx="0" cy="209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223264" name="Text Box 32"/>
          <p:cNvSpPr txBox="1">
            <a:spLocks noChangeArrowheads="1"/>
          </p:cNvSpPr>
          <p:nvPr/>
        </p:nvSpPr>
        <p:spPr bwMode="auto">
          <a:xfrm>
            <a:off x="285750" y="3257550"/>
            <a:ext cx="1905000" cy="37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0" lang="en-US" altLang="en-US"/>
              <a:t>i = 6</a:t>
            </a:r>
          </a:p>
        </p:txBody>
      </p:sp>
      <p:sp>
        <p:nvSpPr>
          <p:cNvPr id="223266" name="Text Box 34"/>
          <p:cNvSpPr txBox="1">
            <a:spLocks noChangeArrowheads="1"/>
          </p:cNvSpPr>
          <p:nvPr/>
        </p:nvSpPr>
        <p:spPr bwMode="auto">
          <a:xfrm>
            <a:off x="3752850" y="5838825"/>
            <a:ext cx="3346450" cy="466725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tIns="91440" bIns="91440"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altLang="en-US"/>
              <a:t>Total:  6   </a:t>
            </a:r>
          </a:p>
        </p:txBody>
      </p:sp>
      <p:sp>
        <p:nvSpPr>
          <p:cNvPr id="223267" name="Text Box 35"/>
          <p:cNvSpPr txBox="1">
            <a:spLocks noChangeArrowheads="1"/>
          </p:cNvSpPr>
          <p:nvPr/>
        </p:nvSpPr>
        <p:spPr bwMode="auto">
          <a:xfrm>
            <a:off x="4283075" y="4311650"/>
            <a:ext cx="271463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0" lang="en-US" altLang="en-US" sz="1200"/>
              <a:t>6</a:t>
            </a:r>
          </a:p>
        </p:txBody>
      </p:sp>
      <p:sp>
        <p:nvSpPr>
          <p:cNvPr id="223269" name="Rectangle 37"/>
          <p:cNvSpPr>
            <a:spLocks noGrp="1" noChangeArrowheads="1"/>
          </p:cNvSpPr>
          <p:nvPr>
            <p:ph type="title"/>
          </p:nvPr>
        </p:nvSpPr>
        <p:spPr>
          <a:xfrm>
            <a:off x="0" y="381000"/>
            <a:ext cx="9144000" cy="585788"/>
          </a:xfrm>
          <a:noFill/>
          <a:ln/>
        </p:spPr>
        <p:txBody>
          <a:bodyPr>
            <a:normAutofit fontScale="90000"/>
          </a:bodyPr>
          <a:lstStyle/>
          <a:p>
            <a:r>
              <a:rPr lang="en-US" altLang="en-US" dirty="0"/>
              <a:t>Counting Inversions</a:t>
            </a:r>
          </a:p>
        </p:txBody>
      </p:sp>
    </p:spTree>
    <p:extLst>
      <p:ext uri="{BB962C8B-B14F-4D97-AF65-F5344CB8AC3E}">
        <p14:creationId xmlns:p14="http://schemas.microsoft.com/office/powerpoint/2010/main" val="3818084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lide Number Placeholder 3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182B18-0395-48A8-BE9A-70343A9CCEF3}" type="slidenum">
              <a:rPr lang="en-US" altLang="en-US"/>
              <a:pPr/>
              <a:t>16</a:t>
            </a:fld>
            <a:endParaRPr lang="en-US" altLang="en-US" sz="1400"/>
          </a:p>
        </p:txBody>
      </p:sp>
      <p:sp>
        <p:nvSpPr>
          <p:cNvPr id="224258" name="Rectangle 2"/>
          <p:cNvSpPr>
            <a:spLocks noChangeAspect="1" noChangeArrowheads="1"/>
          </p:cNvSpPr>
          <p:nvPr/>
        </p:nvSpPr>
        <p:spPr bwMode="auto">
          <a:xfrm>
            <a:off x="1905000" y="39290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en-US"/>
              <a:t>10</a:t>
            </a:r>
          </a:p>
        </p:txBody>
      </p:sp>
      <p:sp>
        <p:nvSpPr>
          <p:cNvPr id="224259" name="Rectangle 3"/>
          <p:cNvSpPr>
            <a:spLocks noChangeAspect="1" noChangeArrowheads="1"/>
          </p:cNvSpPr>
          <p:nvPr/>
        </p:nvSpPr>
        <p:spPr bwMode="auto">
          <a:xfrm>
            <a:off x="2362200" y="39290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en-US"/>
              <a:t>14</a:t>
            </a:r>
          </a:p>
        </p:txBody>
      </p:sp>
      <p:sp>
        <p:nvSpPr>
          <p:cNvPr id="224260" name="Rectangle 4"/>
          <p:cNvSpPr>
            <a:spLocks noChangeAspect="1" noChangeArrowheads="1"/>
          </p:cNvSpPr>
          <p:nvPr/>
        </p:nvSpPr>
        <p:spPr bwMode="auto">
          <a:xfrm>
            <a:off x="2819400" y="39290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en-US"/>
              <a:t>18</a:t>
            </a:r>
          </a:p>
        </p:txBody>
      </p:sp>
      <p:sp>
        <p:nvSpPr>
          <p:cNvPr id="224261" name="Rectangle 5"/>
          <p:cNvSpPr>
            <a:spLocks noChangeAspect="1" noChangeArrowheads="1"/>
          </p:cNvSpPr>
          <p:nvPr/>
        </p:nvSpPr>
        <p:spPr bwMode="auto">
          <a:xfrm>
            <a:off x="3276600" y="39290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en-US"/>
              <a:t>19</a:t>
            </a:r>
          </a:p>
        </p:txBody>
      </p:sp>
      <p:sp>
        <p:nvSpPr>
          <p:cNvPr id="224262" name="Rectangle 6"/>
          <p:cNvSpPr>
            <a:spLocks noChangeAspect="1" noChangeArrowheads="1"/>
          </p:cNvSpPr>
          <p:nvPr/>
        </p:nvSpPr>
        <p:spPr bwMode="auto">
          <a:xfrm>
            <a:off x="990600" y="39290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en-US"/>
              <a:t>3</a:t>
            </a:r>
          </a:p>
        </p:txBody>
      </p:sp>
      <p:sp>
        <p:nvSpPr>
          <p:cNvPr id="224263" name="Rectangle 7"/>
          <p:cNvSpPr>
            <a:spLocks noChangeAspect="1" noChangeArrowheads="1"/>
          </p:cNvSpPr>
          <p:nvPr/>
        </p:nvSpPr>
        <p:spPr bwMode="auto">
          <a:xfrm>
            <a:off x="1447800" y="39290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en-US"/>
              <a:t>7</a:t>
            </a:r>
          </a:p>
        </p:txBody>
      </p:sp>
      <p:sp>
        <p:nvSpPr>
          <p:cNvPr id="224264" name="Rectangle 8"/>
          <p:cNvSpPr>
            <a:spLocks noChangeAspect="1" noChangeArrowheads="1"/>
          </p:cNvSpPr>
          <p:nvPr/>
        </p:nvSpPr>
        <p:spPr bwMode="auto">
          <a:xfrm>
            <a:off x="5105400" y="39290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en-US"/>
              <a:t>16</a:t>
            </a:r>
          </a:p>
        </p:txBody>
      </p:sp>
      <p:sp>
        <p:nvSpPr>
          <p:cNvPr id="224265" name="Rectangle 9"/>
          <p:cNvSpPr>
            <a:spLocks noChangeAspect="1" noChangeArrowheads="1"/>
          </p:cNvSpPr>
          <p:nvPr/>
        </p:nvSpPr>
        <p:spPr bwMode="auto">
          <a:xfrm>
            <a:off x="5562600" y="39290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en-US"/>
              <a:t>17</a:t>
            </a:r>
          </a:p>
        </p:txBody>
      </p:sp>
      <p:sp>
        <p:nvSpPr>
          <p:cNvPr id="224266" name="Rectangle 10"/>
          <p:cNvSpPr>
            <a:spLocks noChangeAspect="1" noChangeArrowheads="1"/>
          </p:cNvSpPr>
          <p:nvPr/>
        </p:nvSpPr>
        <p:spPr bwMode="auto">
          <a:xfrm>
            <a:off x="6019800" y="39290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en-US"/>
              <a:t>23</a:t>
            </a:r>
          </a:p>
        </p:txBody>
      </p:sp>
      <p:sp>
        <p:nvSpPr>
          <p:cNvPr id="224267" name="Rectangle 11"/>
          <p:cNvSpPr>
            <a:spLocks noChangeAspect="1" noChangeArrowheads="1"/>
          </p:cNvSpPr>
          <p:nvPr/>
        </p:nvSpPr>
        <p:spPr bwMode="auto">
          <a:xfrm>
            <a:off x="6477000" y="39290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en-US"/>
              <a:t>25</a:t>
            </a:r>
          </a:p>
        </p:txBody>
      </p:sp>
      <p:sp>
        <p:nvSpPr>
          <p:cNvPr id="224268" name="Rectangle 12"/>
          <p:cNvSpPr>
            <a:spLocks noChangeAspect="1" noChangeArrowheads="1"/>
          </p:cNvSpPr>
          <p:nvPr/>
        </p:nvSpPr>
        <p:spPr bwMode="auto">
          <a:xfrm>
            <a:off x="4191000" y="39290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en-US"/>
              <a:t>2</a:t>
            </a:r>
          </a:p>
        </p:txBody>
      </p:sp>
      <p:sp>
        <p:nvSpPr>
          <p:cNvPr id="224269" name="Rectangle 13"/>
          <p:cNvSpPr>
            <a:spLocks noChangeAspect="1" noChangeArrowheads="1"/>
          </p:cNvSpPr>
          <p:nvPr/>
        </p:nvSpPr>
        <p:spPr bwMode="auto">
          <a:xfrm>
            <a:off x="4648200" y="39290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en-US"/>
              <a:t>11</a:t>
            </a:r>
          </a:p>
        </p:txBody>
      </p:sp>
      <p:sp>
        <p:nvSpPr>
          <p:cNvPr id="224271" name="Rectangle 1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Merge and count step. </a:t>
            </a:r>
          </a:p>
          <a:p>
            <a:pPr lvl="1"/>
            <a:r>
              <a:rPr lang="en-US" altLang="en-US"/>
              <a:t>Given two sorted halves, count number of inversions where a</a:t>
            </a:r>
            <a:r>
              <a:rPr lang="en-US" altLang="en-US" sz="2000" baseline="-25000"/>
              <a:t>i</a:t>
            </a:r>
            <a:r>
              <a:rPr lang="en-US" altLang="en-US"/>
              <a:t> and a</a:t>
            </a:r>
            <a:r>
              <a:rPr lang="en-US" altLang="en-US" sz="2000" baseline="-25000"/>
              <a:t>j</a:t>
            </a:r>
            <a:r>
              <a:rPr lang="en-US" altLang="en-US"/>
              <a:t> are in different halves.</a:t>
            </a:r>
          </a:p>
          <a:p>
            <a:pPr lvl="1"/>
            <a:r>
              <a:rPr lang="en-US" altLang="en-US"/>
              <a:t>Combine two sorted halves into sorted whole.</a:t>
            </a:r>
          </a:p>
        </p:txBody>
      </p:sp>
      <p:sp>
        <p:nvSpPr>
          <p:cNvPr id="224272" name="Text Box 16"/>
          <p:cNvSpPr txBox="1">
            <a:spLocks noChangeArrowheads="1"/>
          </p:cNvSpPr>
          <p:nvPr/>
        </p:nvSpPr>
        <p:spPr bwMode="auto">
          <a:xfrm>
            <a:off x="7019925" y="3962400"/>
            <a:ext cx="1960563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0" lang="en-US" altLang="en-US" sz="1400"/>
              <a:t>two sorted halves</a:t>
            </a:r>
          </a:p>
        </p:txBody>
      </p:sp>
      <p:sp>
        <p:nvSpPr>
          <p:cNvPr id="224273" name="Rectangle 17"/>
          <p:cNvSpPr>
            <a:spLocks noChangeAspect="1" noChangeArrowheads="1"/>
          </p:cNvSpPr>
          <p:nvPr/>
        </p:nvSpPr>
        <p:spPr bwMode="auto">
          <a:xfrm>
            <a:off x="2133600" y="49196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endParaRPr kumimoji="0" lang="en-US" altLang="en-US"/>
          </a:p>
        </p:txBody>
      </p:sp>
      <p:sp>
        <p:nvSpPr>
          <p:cNvPr id="224274" name="Rectangle 18"/>
          <p:cNvSpPr>
            <a:spLocks noChangeAspect="1" noChangeArrowheads="1"/>
          </p:cNvSpPr>
          <p:nvPr/>
        </p:nvSpPr>
        <p:spPr bwMode="auto">
          <a:xfrm>
            <a:off x="2590800" y="49196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endParaRPr kumimoji="0" lang="en-US" altLang="en-US"/>
          </a:p>
        </p:txBody>
      </p:sp>
      <p:sp>
        <p:nvSpPr>
          <p:cNvPr id="224275" name="Rectangle 19"/>
          <p:cNvSpPr>
            <a:spLocks noChangeAspect="1" noChangeArrowheads="1"/>
          </p:cNvSpPr>
          <p:nvPr/>
        </p:nvSpPr>
        <p:spPr bwMode="auto">
          <a:xfrm>
            <a:off x="3048000" y="49196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endParaRPr kumimoji="0" lang="en-US" altLang="en-US"/>
          </a:p>
        </p:txBody>
      </p:sp>
      <p:sp>
        <p:nvSpPr>
          <p:cNvPr id="224276" name="Rectangle 20"/>
          <p:cNvSpPr>
            <a:spLocks noChangeAspect="1" noChangeArrowheads="1"/>
          </p:cNvSpPr>
          <p:nvPr/>
        </p:nvSpPr>
        <p:spPr bwMode="auto">
          <a:xfrm>
            <a:off x="3505200" y="49196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endParaRPr kumimoji="0" lang="en-US" altLang="en-US"/>
          </a:p>
        </p:txBody>
      </p:sp>
      <p:sp>
        <p:nvSpPr>
          <p:cNvPr id="224277" name="Rectangle 21"/>
          <p:cNvSpPr>
            <a:spLocks noChangeAspect="1" noChangeArrowheads="1"/>
          </p:cNvSpPr>
          <p:nvPr/>
        </p:nvSpPr>
        <p:spPr bwMode="auto">
          <a:xfrm>
            <a:off x="1219200" y="49196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en-US"/>
              <a:t>2</a:t>
            </a:r>
          </a:p>
        </p:txBody>
      </p:sp>
      <p:sp>
        <p:nvSpPr>
          <p:cNvPr id="224278" name="Rectangle 22"/>
          <p:cNvSpPr>
            <a:spLocks noChangeAspect="1" noChangeArrowheads="1"/>
          </p:cNvSpPr>
          <p:nvPr/>
        </p:nvSpPr>
        <p:spPr bwMode="auto">
          <a:xfrm>
            <a:off x="1676400" y="49196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en-US"/>
              <a:t>3</a:t>
            </a:r>
          </a:p>
        </p:txBody>
      </p:sp>
      <p:sp>
        <p:nvSpPr>
          <p:cNvPr id="224279" name="Rectangle 23"/>
          <p:cNvSpPr>
            <a:spLocks noChangeAspect="1" noChangeArrowheads="1"/>
          </p:cNvSpPr>
          <p:nvPr/>
        </p:nvSpPr>
        <p:spPr bwMode="auto">
          <a:xfrm>
            <a:off x="4876800" y="49196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endParaRPr kumimoji="0" lang="en-US" altLang="en-US"/>
          </a:p>
        </p:txBody>
      </p:sp>
      <p:sp>
        <p:nvSpPr>
          <p:cNvPr id="224280" name="Rectangle 24"/>
          <p:cNvSpPr>
            <a:spLocks noChangeAspect="1" noChangeArrowheads="1"/>
          </p:cNvSpPr>
          <p:nvPr/>
        </p:nvSpPr>
        <p:spPr bwMode="auto">
          <a:xfrm>
            <a:off x="5334000" y="49196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endParaRPr kumimoji="0" lang="en-US" altLang="en-US"/>
          </a:p>
        </p:txBody>
      </p:sp>
      <p:sp>
        <p:nvSpPr>
          <p:cNvPr id="224281" name="Rectangle 25"/>
          <p:cNvSpPr>
            <a:spLocks noChangeAspect="1" noChangeArrowheads="1"/>
          </p:cNvSpPr>
          <p:nvPr/>
        </p:nvSpPr>
        <p:spPr bwMode="auto">
          <a:xfrm>
            <a:off x="5791200" y="49196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endParaRPr kumimoji="0" lang="en-US" altLang="en-US"/>
          </a:p>
        </p:txBody>
      </p:sp>
      <p:sp>
        <p:nvSpPr>
          <p:cNvPr id="224282" name="Rectangle 26"/>
          <p:cNvSpPr>
            <a:spLocks noChangeAspect="1" noChangeArrowheads="1"/>
          </p:cNvSpPr>
          <p:nvPr/>
        </p:nvSpPr>
        <p:spPr bwMode="auto">
          <a:xfrm>
            <a:off x="6248400" y="49196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endParaRPr kumimoji="0" lang="en-US" altLang="en-US"/>
          </a:p>
        </p:txBody>
      </p:sp>
      <p:sp>
        <p:nvSpPr>
          <p:cNvPr id="224283" name="Rectangle 27"/>
          <p:cNvSpPr>
            <a:spLocks noChangeAspect="1" noChangeArrowheads="1"/>
          </p:cNvSpPr>
          <p:nvPr/>
        </p:nvSpPr>
        <p:spPr bwMode="auto">
          <a:xfrm>
            <a:off x="3962400" y="49196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endParaRPr kumimoji="0" lang="en-US" altLang="en-US"/>
          </a:p>
        </p:txBody>
      </p:sp>
      <p:sp>
        <p:nvSpPr>
          <p:cNvPr id="224284" name="Rectangle 28"/>
          <p:cNvSpPr>
            <a:spLocks noChangeAspect="1" noChangeArrowheads="1"/>
          </p:cNvSpPr>
          <p:nvPr/>
        </p:nvSpPr>
        <p:spPr bwMode="auto">
          <a:xfrm>
            <a:off x="4419600" y="49196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endParaRPr kumimoji="0" lang="en-US" altLang="en-US"/>
          </a:p>
        </p:txBody>
      </p:sp>
      <p:sp>
        <p:nvSpPr>
          <p:cNvPr id="224285" name="Text Box 29"/>
          <p:cNvSpPr txBox="1">
            <a:spLocks noChangeArrowheads="1"/>
          </p:cNvSpPr>
          <p:nvPr/>
        </p:nvSpPr>
        <p:spPr bwMode="auto">
          <a:xfrm>
            <a:off x="7010400" y="4967288"/>
            <a:ext cx="19050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0" lang="en-US" altLang="en-US" sz="1400"/>
              <a:t>auxiliary array</a:t>
            </a:r>
          </a:p>
        </p:txBody>
      </p:sp>
      <p:sp>
        <p:nvSpPr>
          <p:cNvPr id="224286" name="Line 30"/>
          <p:cNvSpPr>
            <a:spLocks noChangeShapeType="1"/>
          </p:cNvSpPr>
          <p:nvPr/>
        </p:nvSpPr>
        <p:spPr bwMode="auto">
          <a:xfrm>
            <a:off x="1682750" y="3609975"/>
            <a:ext cx="0" cy="209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224287" name="Line 31"/>
          <p:cNvSpPr>
            <a:spLocks noChangeShapeType="1"/>
          </p:cNvSpPr>
          <p:nvPr/>
        </p:nvSpPr>
        <p:spPr bwMode="auto">
          <a:xfrm>
            <a:off x="4868863" y="3609975"/>
            <a:ext cx="0" cy="209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224288" name="Text Box 32"/>
          <p:cNvSpPr txBox="1">
            <a:spLocks noChangeArrowheads="1"/>
          </p:cNvSpPr>
          <p:nvPr/>
        </p:nvSpPr>
        <p:spPr bwMode="auto">
          <a:xfrm>
            <a:off x="752475" y="3257550"/>
            <a:ext cx="1905000" cy="37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0" lang="en-US" altLang="en-US"/>
              <a:t>i = 5</a:t>
            </a:r>
          </a:p>
        </p:txBody>
      </p:sp>
      <p:sp>
        <p:nvSpPr>
          <p:cNvPr id="224289" name="Text Box 33"/>
          <p:cNvSpPr txBox="1">
            <a:spLocks noChangeArrowheads="1"/>
          </p:cNvSpPr>
          <p:nvPr/>
        </p:nvSpPr>
        <p:spPr bwMode="auto">
          <a:xfrm>
            <a:off x="3752850" y="5838825"/>
            <a:ext cx="3346450" cy="466725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tIns="91440" bIns="91440"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altLang="en-US"/>
              <a:t>Total:  6  </a:t>
            </a:r>
          </a:p>
        </p:txBody>
      </p:sp>
      <p:sp>
        <p:nvSpPr>
          <p:cNvPr id="224290" name="Text Box 34"/>
          <p:cNvSpPr txBox="1">
            <a:spLocks noChangeArrowheads="1"/>
          </p:cNvSpPr>
          <p:nvPr/>
        </p:nvSpPr>
        <p:spPr bwMode="auto">
          <a:xfrm>
            <a:off x="4283075" y="4311650"/>
            <a:ext cx="271463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0" lang="en-US" altLang="en-US" sz="1200"/>
              <a:t>6</a:t>
            </a:r>
          </a:p>
        </p:txBody>
      </p:sp>
      <p:sp>
        <p:nvSpPr>
          <p:cNvPr id="224292" name="Rectangle 36"/>
          <p:cNvSpPr>
            <a:spLocks noGrp="1" noChangeArrowheads="1"/>
          </p:cNvSpPr>
          <p:nvPr>
            <p:ph type="title"/>
          </p:nvPr>
        </p:nvSpPr>
        <p:spPr>
          <a:xfrm>
            <a:off x="14844" y="381000"/>
            <a:ext cx="9144000" cy="585788"/>
          </a:xfrm>
          <a:noFill/>
          <a:ln/>
        </p:spPr>
        <p:txBody>
          <a:bodyPr>
            <a:normAutofit fontScale="90000"/>
          </a:bodyPr>
          <a:lstStyle/>
          <a:p>
            <a:r>
              <a:rPr lang="en-US" altLang="en-US" dirty="0"/>
              <a:t>Counting Inversions</a:t>
            </a:r>
          </a:p>
        </p:txBody>
      </p:sp>
    </p:spTree>
    <p:extLst>
      <p:ext uri="{BB962C8B-B14F-4D97-AF65-F5344CB8AC3E}">
        <p14:creationId xmlns:p14="http://schemas.microsoft.com/office/powerpoint/2010/main" val="3896031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lide Number Placeholder 3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0F02F6-6786-47F2-963E-1A807EEF4842}" type="slidenum">
              <a:rPr lang="en-US" altLang="en-US"/>
              <a:pPr/>
              <a:t>17</a:t>
            </a:fld>
            <a:endParaRPr lang="en-US" altLang="en-US" sz="1400"/>
          </a:p>
        </p:txBody>
      </p:sp>
      <p:sp>
        <p:nvSpPr>
          <p:cNvPr id="225282" name="Rectangle 2"/>
          <p:cNvSpPr>
            <a:spLocks noChangeAspect="1" noChangeArrowheads="1"/>
          </p:cNvSpPr>
          <p:nvPr/>
        </p:nvSpPr>
        <p:spPr bwMode="auto">
          <a:xfrm>
            <a:off x="1905000" y="39290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en-US"/>
              <a:t>10</a:t>
            </a:r>
          </a:p>
        </p:txBody>
      </p:sp>
      <p:sp>
        <p:nvSpPr>
          <p:cNvPr id="225283" name="Rectangle 3"/>
          <p:cNvSpPr>
            <a:spLocks noChangeAspect="1" noChangeArrowheads="1"/>
          </p:cNvSpPr>
          <p:nvPr/>
        </p:nvSpPr>
        <p:spPr bwMode="auto">
          <a:xfrm>
            <a:off x="2362200" y="39290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en-US"/>
              <a:t>14</a:t>
            </a:r>
          </a:p>
        </p:txBody>
      </p:sp>
      <p:sp>
        <p:nvSpPr>
          <p:cNvPr id="225284" name="Rectangle 4"/>
          <p:cNvSpPr>
            <a:spLocks noChangeAspect="1" noChangeArrowheads="1"/>
          </p:cNvSpPr>
          <p:nvPr/>
        </p:nvSpPr>
        <p:spPr bwMode="auto">
          <a:xfrm>
            <a:off x="2819400" y="39290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en-US"/>
              <a:t>18</a:t>
            </a:r>
          </a:p>
        </p:txBody>
      </p:sp>
      <p:sp>
        <p:nvSpPr>
          <p:cNvPr id="225285" name="Rectangle 5"/>
          <p:cNvSpPr>
            <a:spLocks noChangeAspect="1" noChangeArrowheads="1"/>
          </p:cNvSpPr>
          <p:nvPr/>
        </p:nvSpPr>
        <p:spPr bwMode="auto">
          <a:xfrm>
            <a:off x="3276600" y="39290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en-US"/>
              <a:t>19</a:t>
            </a:r>
          </a:p>
        </p:txBody>
      </p:sp>
      <p:sp>
        <p:nvSpPr>
          <p:cNvPr id="225286" name="Rectangle 6"/>
          <p:cNvSpPr>
            <a:spLocks noChangeAspect="1" noChangeArrowheads="1"/>
          </p:cNvSpPr>
          <p:nvPr/>
        </p:nvSpPr>
        <p:spPr bwMode="auto">
          <a:xfrm>
            <a:off x="990600" y="39290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en-US"/>
              <a:t>3</a:t>
            </a:r>
          </a:p>
        </p:txBody>
      </p:sp>
      <p:sp>
        <p:nvSpPr>
          <p:cNvPr id="225287" name="Rectangle 7"/>
          <p:cNvSpPr>
            <a:spLocks noChangeAspect="1" noChangeArrowheads="1"/>
          </p:cNvSpPr>
          <p:nvPr/>
        </p:nvSpPr>
        <p:spPr bwMode="auto">
          <a:xfrm>
            <a:off x="1447800" y="3929063"/>
            <a:ext cx="457200" cy="414337"/>
          </a:xfrm>
          <a:prstGeom prst="rect">
            <a:avLst/>
          </a:prstGeom>
          <a:solidFill>
            <a:srgbClr val="003399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en-US">
                <a:solidFill>
                  <a:schemeClr val="bg1"/>
                </a:solidFill>
              </a:rPr>
              <a:t>7</a:t>
            </a:r>
          </a:p>
        </p:txBody>
      </p:sp>
      <p:sp>
        <p:nvSpPr>
          <p:cNvPr id="225288" name="Rectangle 8"/>
          <p:cNvSpPr>
            <a:spLocks noChangeAspect="1" noChangeArrowheads="1"/>
          </p:cNvSpPr>
          <p:nvPr/>
        </p:nvSpPr>
        <p:spPr bwMode="auto">
          <a:xfrm>
            <a:off x="5105400" y="39290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en-US"/>
              <a:t>16</a:t>
            </a:r>
          </a:p>
        </p:txBody>
      </p:sp>
      <p:sp>
        <p:nvSpPr>
          <p:cNvPr id="225289" name="Rectangle 9"/>
          <p:cNvSpPr>
            <a:spLocks noChangeAspect="1" noChangeArrowheads="1"/>
          </p:cNvSpPr>
          <p:nvPr/>
        </p:nvSpPr>
        <p:spPr bwMode="auto">
          <a:xfrm>
            <a:off x="5562600" y="39290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en-US"/>
              <a:t>17</a:t>
            </a:r>
          </a:p>
        </p:txBody>
      </p:sp>
      <p:sp>
        <p:nvSpPr>
          <p:cNvPr id="225290" name="Rectangle 10"/>
          <p:cNvSpPr>
            <a:spLocks noChangeAspect="1" noChangeArrowheads="1"/>
          </p:cNvSpPr>
          <p:nvPr/>
        </p:nvSpPr>
        <p:spPr bwMode="auto">
          <a:xfrm>
            <a:off x="6019800" y="39290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en-US"/>
              <a:t>23</a:t>
            </a:r>
          </a:p>
        </p:txBody>
      </p:sp>
      <p:sp>
        <p:nvSpPr>
          <p:cNvPr id="225291" name="Rectangle 11"/>
          <p:cNvSpPr>
            <a:spLocks noChangeAspect="1" noChangeArrowheads="1"/>
          </p:cNvSpPr>
          <p:nvPr/>
        </p:nvSpPr>
        <p:spPr bwMode="auto">
          <a:xfrm>
            <a:off x="6477000" y="39290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en-US"/>
              <a:t>25</a:t>
            </a:r>
          </a:p>
        </p:txBody>
      </p:sp>
      <p:sp>
        <p:nvSpPr>
          <p:cNvPr id="225292" name="Rectangle 12"/>
          <p:cNvSpPr>
            <a:spLocks noChangeAspect="1" noChangeArrowheads="1"/>
          </p:cNvSpPr>
          <p:nvPr/>
        </p:nvSpPr>
        <p:spPr bwMode="auto">
          <a:xfrm>
            <a:off x="4191000" y="39290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en-US"/>
              <a:t>2</a:t>
            </a:r>
          </a:p>
        </p:txBody>
      </p:sp>
      <p:sp>
        <p:nvSpPr>
          <p:cNvPr id="225293" name="Rectangle 13"/>
          <p:cNvSpPr>
            <a:spLocks noChangeAspect="1" noChangeArrowheads="1"/>
          </p:cNvSpPr>
          <p:nvPr/>
        </p:nvSpPr>
        <p:spPr bwMode="auto">
          <a:xfrm>
            <a:off x="4648200" y="39290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en-US"/>
              <a:t>11</a:t>
            </a:r>
          </a:p>
        </p:txBody>
      </p:sp>
      <p:sp>
        <p:nvSpPr>
          <p:cNvPr id="225295" name="Rectangle 1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Merge and count step. </a:t>
            </a:r>
          </a:p>
          <a:p>
            <a:pPr lvl="1"/>
            <a:r>
              <a:rPr lang="en-US" altLang="en-US"/>
              <a:t>Given two sorted halves, count number of inversions where a</a:t>
            </a:r>
            <a:r>
              <a:rPr lang="en-US" altLang="en-US" sz="2000" baseline="-25000"/>
              <a:t>i</a:t>
            </a:r>
            <a:r>
              <a:rPr lang="en-US" altLang="en-US"/>
              <a:t> and a</a:t>
            </a:r>
            <a:r>
              <a:rPr lang="en-US" altLang="en-US" sz="2000" baseline="-25000"/>
              <a:t>j</a:t>
            </a:r>
            <a:r>
              <a:rPr lang="en-US" altLang="en-US"/>
              <a:t> are in different halves.</a:t>
            </a:r>
          </a:p>
          <a:p>
            <a:pPr lvl="1"/>
            <a:r>
              <a:rPr lang="en-US" altLang="en-US"/>
              <a:t>Combine two sorted halves into sorted whole.</a:t>
            </a:r>
          </a:p>
        </p:txBody>
      </p:sp>
      <p:sp>
        <p:nvSpPr>
          <p:cNvPr id="225296" name="Text Box 16"/>
          <p:cNvSpPr txBox="1">
            <a:spLocks noChangeArrowheads="1"/>
          </p:cNvSpPr>
          <p:nvPr/>
        </p:nvSpPr>
        <p:spPr bwMode="auto">
          <a:xfrm>
            <a:off x="7019925" y="3962400"/>
            <a:ext cx="1960563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0" lang="en-US" altLang="en-US" sz="1400"/>
              <a:t>two sorted halves</a:t>
            </a:r>
          </a:p>
        </p:txBody>
      </p:sp>
      <p:sp>
        <p:nvSpPr>
          <p:cNvPr id="225297" name="Rectangle 17"/>
          <p:cNvSpPr>
            <a:spLocks noChangeAspect="1" noChangeArrowheads="1"/>
          </p:cNvSpPr>
          <p:nvPr/>
        </p:nvSpPr>
        <p:spPr bwMode="auto">
          <a:xfrm>
            <a:off x="2133600" y="49196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en-US"/>
              <a:t>7</a:t>
            </a:r>
          </a:p>
        </p:txBody>
      </p:sp>
      <p:sp>
        <p:nvSpPr>
          <p:cNvPr id="225298" name="Rectangle 18"/>
          <p:cNvSpPr>
            <a:spLocks noChangeAspect="1" noChangeArrowheads="1"/>
          </p:cNvSpPr>
          <p:nvPr/>
        </p:nvSpPr>
        <p:spPr bwMode="auto">
          <a:xfrm>
            <a:off x="2590800" y="49196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endParaRPr kumimoji="0" lang="en-US" altLang="en-US"/>
          </a:p>
        </p:txBody>
      </p:sp>
      <p:sp>
        <p:nvSpPr>
          <p:cNvPr id="225299" name="Rectangle 19"/>
          <p:cNvSpPr>
            <a:spLocks noChangeAspect="1" noChangeArrowheads="1"/>
          </p:cNvSpPr>
          <p:nvPr/>
        </p:nvSpPr>
        <p:spPr bwMode="auto">
          <a:xfrm>
            <a:off x="3048000" y="49196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endParaRPr kumimoji="0" lang="en-US" altLang="en-US"/>
          </a:p>
        </p:txBody>
      </p:sp>
      <p:sp>
        <p:nvSpPr>
          <p:cNvPr id="225300" name="Rectangle 20"/>
          <p:cNvSpPr>
            <a:spLocks noChangeAspect="1" noChangeArrowheads="1"/>
          </p:cNvSpPr>
          <p:nvPr/>
        </p:nvSpPr>
        <p:spPr bwMode="auto">
          <a:xfrm>
            <a:off x="3505200" y="49196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endParaRPr kumimoji="0" lang="en-US" altLang="en-US"/>
          </a:p>
        </p:txBody>
      </p:sp>
      <p:sp>
        <p:nvSpPr>
          <p:cNvPr id="225301" name="Rectangle 21"/>
          <p:cNvSpPr>
            <a:spLocks noChangeAspect="1" noChangeArrowheads="1"/>
          </p:cNvSpPr>
          <p:nvPr/>
        </p:nvSpPr>
        <p:spPr bwMode="auto">
          <a:xfrm>
            <a:off x="1219200" y="49196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en-US"/>
              <a:t>2</a:t>
            </a:r>
          </a:p>
        </p:txBody>
      </p:sp>
      <p:sp>
        <p:nvSpPr>
          <p:cNvPr id="225302" name="Rectangle 22"/>
          <p:cNvSpPr>
            <a:spLocks noChangeAspect="1" noChangeArrowheads="1"/>
          </p:cNvSpPr>
          <p:nvPr/>
        </p:nvSpPr>
        <p:spPr bwMode="auto">
          <a:xfrm>
            <a:off x="1676400" y="49196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en-US"/>
              <a:t>3</a:t>
            </a:r>
          </a:p>
        </p:txBody>
      </p:sp>
      <p:sp>
        <p:nvSpPr>
          <p:cNvPr id="225303" name="Rectangle 23"/>
          <p:cNvSpPr>
            <a:spLocks noChangeAspect="1" noChangeArrowheads="1"/>
          </p:cNvSpPr>
          <p:nvPr/>
        </p:nvSpPr>
        <p:spPr bwMode="auto">
          <a:xfrm>
            <a:off x="4876800" y="49196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endParaRPr kumimoji="0" lang="en-US" altLang="en-US"/>
          </a:p>
        </p:txBody>
      </p:sp>
      <p:sp>
        <p:nvSpPr>
          <p:cNvPr id="225304" name="Rectangle 24"/>
          <p:cNvSpPr>
            <a:spLocks noChangeAspect="1" noChangeArrowheads="1"/>
          </p:cNvSpPr>
          <p:nvPr/>
        </p:nvSpPr>
        <p:spPr bwMode="auto">
          <a:xfrm>
            <a:off x="5334000" y="49196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endParaRPr kumimoji="0" lang="en-US" altLang="en-US"/>
          </a:p>
        </p:txBody>
      </p:sp>
      <p:sp>
        <p:nvSpPr>
          <p:cNvPr id="225305" name="Rectangle 25"/>
          <p:cNvSpPr>
            <a:spLocks noChangeAspect="1" noChangeArrowheads="1"/>
          </p:cNvSpPr>
          <p:nvPr/>
        </p:nvSpPr>
        <p:spPr bwMode="auto">
          <a:xfrm>
            <a:off x="5791200" y="49196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endParaRPr kumimoji="0" lang="en-US" altLang="en-US"/>
          </a:p>
        </p:txBody>
      </p:sp>
      <p:sp>
        <p:nvSpPr>
          <p:cNvPr id="225306" name="Rectangle 26"/>
          <p:cNvSpPr>
            <a:spLocks noChangeAspect="1" noChangeArrowheads="1"/>
          </p:cNvSpPr>
          <p:nvPr/>
        </p:nvSpPr>
        <p:spPr bwMode="auto">
          <a:xfrm>
            <a:off x="6248400" y="49196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endParaRPr kumimoji="0" lang="en-US" altLang="en-US"/>
          </a:p>
        </p:txBody>
      </p:sp>
      <p:sp>
        <p:nvSpPr>
          <p:cNvPr id="225307" name="Rectangle 27"/>
          <p:cNvSpPr>
            <a:spLocks noChangeAspect="1" noChangeArrowheads="1"/>
          </p:cNvSpPr>
          <p:nvPr/>
        </p:nvSpPr>
        <p:spPr bwMode="auto">
          <a:xfrm>
            <a:off x="3962400" y="49196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endParaRPr kumimoji="0" lang="en-US" altLang="en-US"/>
          </a:p>
        </p:txBody>
      </p:sp>
      <p:sp>
        <p:nvSpPr>
          <p:cNvPr id="225308" name="Rectangle 28"/>
          <p:cNvSpPr>
            <a:spLocks noChangeAspect="1" noChangeArrowheads="1"/>
          </p:cNvSpPr>
          <p:nvPr/>
        </p:nvSpPr>
        <p:spPr bwMode="auto">
          <a:xfrm>
            <a:off x="4419600" y="49196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endParaRPr kumimoji="0" lang="en-US" altLang="en-US"/>
          </a:p>
        </p:txBody>
      </p:sp>
      <p:sp>
        <p:nvSpPr>
          <p:cNvPr id="225309" name="Text Box 29"/>
          <p:cNvSpPr txBox="1">
            <a:spLocks noChangeArrowheads="1"/>
          </p:cNvSpPr>
          <p:nvPr/>
        </p:nvSpPr>
        <p:spPr bwMode="auto">
          <a:xfrm>
            <a:off x="7010400" y="4967288"/>
            <a:ext cx="19050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0" lang="en-US" altLang="en-US" sz="1400"/>
              <a:t>auxiliary array</a:t>
            </a:r>
          </a:p>
        </p:txBody>
      </p:sp>
      <p:sp>
        <p:nvSpPr>
          <p:cNvPr id="225310" name="Line 30"/>
          <p:cNvSpPr>
            <a:spLocks noChangeShapeType="1"/>
          </p:cNvSpPr>
          <p:nvPr/>
        </p:nvSpPr>
        <p:spPr bwMode="auto">
          <a:xfrm>
            <a:off x="1682750" y="3609975"/>
            <a:ext cx="0" cy="209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225311" name="Line 31"/>
          <p:cNvSpPr>
            <a:spLocks noChangeShapeType="1"/>
          </p:cNvSpPr>
          <p:nvPr/>
        </p:nvSpPr>
        <p:spPr bwMode="auto">
          <a:xfrm>
            <a:off x="4868863" y="3609975"/>
            <a:ext cx="0" cy="209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225312" name="Text Box 32"/>
          <p:cNvSpPr txBox="1">
            <a:spLocks noChangeArrowheads="1"/>
          </p:cNvSpPr>
          <p:nvPr/>
        </p:nvSpPr>
        <p:spPr bwMode="auto">
          <a:xfrm>
            <a:off x="752475" y="3257550"/>
            <a:ext cx="1905000" cy="37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0" lang="en-US" altLang="en-US"/>
              <a:t>i = 5</a:t>
            </a:r>
          </a:p>
        </p:txBody>
      </p:sp>
      <p:sp>
        <p:nvSpPr>
          <p:cNvPr id="225313" name="Text Box 33"/>
          <p:cNvSpPr txBox="1">
            <a:spLocks noChangeArrowheads="1"/>
          </p:cNvSpPr>
          <p:nvPr/>
        </p:nvSpPr>
        <p:spPr bwMode="auto">
          <a:xfrm>
            <a:off x="3752850" y="5838825"/>
            <a:ext cx="3346450" cy="466725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tIns="91440" bIns="91440"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altLang="en-US"/>
              <a:t>Total:  6  </a:t>
            </a:r>
          </a:p>
        </p:txBody>
      </p:sp>
      <p:sp>
        <p:nvSpPr>
          <p:cNvPr id="225314" name="Text Box 34"/>
          <p:cNvSpPr txBox="1">
            <a:spLocks noChangeArrowheads="1"/>
          </p:cNvSpPr>
          <p:nvPr/>
        </p:nvSpPr>
        <p:spPr bwMode="auto">
          <a:xfrm>
            <a:off x="4283075" y="4311650"/>
            <a:ext cx="271463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0" lang="en-US" altLang="en-US" sz="1200"/>
              <a:t>6</a:t>
            </a:r>
          </a:p>
        </p:txBody>
      </p:sp>
      <p:sp>
        <p:nvSpPr>
          <p:cNvPr id="225316" name="Rectangle 36"/>
          <p:cNvSpPr>
            <a:spLocks noGrp="1" noChangeArrowheads="1"/>
          </p:cNvSpPr>
          <p:nvPr>
            <p:ph type="title"/>
          </p:nvPr>
        </p:nvSpPr>
        <p:spPr>
          <a:xfrm>
            <a:off x="0" y="381000"/>
            <a:ext cx="9144000" cy="585788"/>
          </a:xfrm>
          <a:noFill/>
          <a:ln/>
        </p:spPr>
        <p:txBody>
          <a:bodyPr>
            <a:normAutofit fontScale="90000"/>
          </a:bodyPr>
          <a:lstStyle/>
          <a:p>
            <a:r>
              <a:rPr lang="en-US" altLang="en-US" dirty="0"/>
              <a:t>Counting Inversions</a:t>
            </a:r>
          </a:p>
        </p:txBody>
      </p:sp>
    </p:spTree>
    <p:extLst>
      <p:ext uri="{BB962C8B-B14F-4D97-AF65-F5344CB8AC3E}">
        <p14:creationId xmlns:p14="http://schemas.microsoft.com/office/powerpoint/2010/main" val="3028814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lide Number Placeholder 3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2F9DBA-2E7D-45EF-A22A-BAE76102FD08}" type="slidenum">
              <a:rPr lang="en-US" altLang="en-US"/>
              <a:pPr/>
              <a:t>18</a:t>
            </a:fld>
            <a:endParaRPr lang="en-US" altLang="en-US" sz="1400"/>
          </a:p>
        </p:txBody>
      </p:sp>
      <p:sp>
        <p:nvSpPr>
          <p:cNvPr id="226306" name="Rectangle 2"/>
          <p:cNvSpPr>
            <a:spLocks noChangeAspect="1" noChangeArrowheads="1"/>
          </p:cNvSpPr>
          <p:nvPr/>
        </p:nvSpPr>
        <p:spPr bwMode="auto">
          <a:xfrm>
            <a:off x="1905000" y="39290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en-US"/>
              <a:t>10</a:t>
            </a:r>
          </a:p>
        </p:txBody>
      </p:sp>
      <p:sp>
        <p:nvSpPr>
          <p:cNvPr id="226307" name="Rectangle 3"/>
          <p:cNvSpPr>
            <a:spLocks noChangeAspect="1" noChangeArrowheads="1"/>
          </p:cNvSpPr>
          <p:nvPr/>
        </p:nvSpPr>
        <p:spPr bwMode="auto">
          <a:xfrm>
            <a:off x="2362200" y="39290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en-US"/>
              <a:t>14</a:t>
            </a:r>
          </a:p>
        </p:txBody>
      </p:sp>
      <p:sp>
        <p:nvSpPr>
          <p:cNvPr id="226308" name="Rectangle 4"/>
          <p:cNvSpPr>
            <a:spLocks noChangeAspect="1" noChangeArrowheads="1"/>
          </p:cNvSpPr>
          <p:nvPr/>
        </p:nvSpPr>
        <p:spPr bwMode="auto">
          <a:xfrm>
            <a:off x="2819400" y="39290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en-US"/>
              <a:t>18</a:t>
            </a:r>
          </a:p>
        </p:txBody>
      </p:sp>
      <p:sp>
        <p:nvSpPr>
          <p:cNvPr id="226309" name="Rectangle 5"/>
          <p:cNvSpPr>
            <a:spLocks noChangeAspect="1" noChangeArrowheads="1"/>
          </p:cNvSpPr>
          <p:nvPr/>
        </p:nvSpPr>
        <p:spPr bwMode="auto">
          <a:xfrm>
            <a:off x="3276600" y="39290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en-US"/>
              <a:t>19</a:t>
            </a:r>
          </a:p>
        </p:txBody>
      </p:sp>
      <p:sp>
        <p:nvSpPr>
          <p:cNvPr id="226310" name="Rectangle 6"/>
          <p:cNvSpPr>
            <a:spLocks noChangeAspect="1" noChangeArrowheads="1"/>
          </p:cNvSpPr>
          <p:nvPr/>
        </p:nvSpPr>
        <p:spPr bwMode="auto">
          <a:xfrm>
            <a:off x="990600" y="39290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en-US"/>
              <a:t>3</a:t>
            </a:r>
          </a:p>
        </p:txBody>
      </p:sp>
      <p:sp>
        <p:nvSpPr>
          <p:cNvPr id="226311" name="Rectangle 7"/>
          <p:cNvSpPr>
            <a:spLocks noChangeAspect="1" noChangeArrowheads="1"/>
          </p:cNvSpPr>
          <p:nvPr/>
        </p:nvSpPr>
        <p:spPr bwMode="auto">
          <a:xfrm>
            <a:off x="1447800" y="39290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en-US"/>
              <a:t>7</a:t>
            </a:r>
          </a:p>
        </p:txBody>
      </p:sp>
      <p:sp>
        <p:nvSpPr>
          <p:cNvPr id="226312" name="Rectangle 8"/>
          <p:cNvSpPr>
            <a:spLocks noChangeAspect="1" noChangeArrowheads="1"/>
          </p:cNvSpPr>
          <p:nvPr/>
        </p:nvSpPr>
        <p:spPr bwMode="auto">
          <a:xfrm>
            <a:off x="5105400" y="39290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en-US"/>
              <a:t>16</a:t>
            </a:r>
          </a:p>
        </p:txBody>
      </p:sp>
      <p:sp>
        <p:nvSpPr>
          <p:cNvPr id="226313" name="Rectangle 9"/>
          <p:cNvSpPr>
            <a:spLocks noChangeAspect="1" noChangeArrowheads="1"/>
          </p:cNvSpPr>
          <p:nvPr/>
        </p:nvSpPr>
        <p:spPr bwMode="auto">
          <a:xfrm>
            <a:off x="5562600" y="39290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en-US"/>
              <a:t>17</a:t>
            </a:r>
          </a:p>
        </p:txBody>
      </p:sp>
      <p:sp>
        <p:nvSpPr>
          <p:cNvPr id="226314" name="Rectangle 10"/>
          <p:cNvSpPr>
            <a:spLocks noChangeAspect="1" noChangeArrowheads="1"/>
          </p:cNvSpPr>
          <p:nvPr/>
        </p:nvSpPr>
        <p:spPr bwMode="auto">
          <a:xfrm>
            <a:off x="6019800" y="39290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en-US"/>
              <a:t>23</a:t>
            </a:r>
          </a:p>
        </p:txBody>
      </p:sp>
      <p:sp>
        <p:nvSpPr>
          <p:cNvPr id="226315" name="Rectangle 11"/>
          <p:cNvSpPr>
            <a:spLocks noChangeAspect="1" noChangeArrowheads="1"/>
          </p:cNvSpPr>
          <p:nvPr/>
        </p:nvSpPr>
        <p:spPr bwMode="auto">
          <a:xfrm>
            <a:off x="6477000" y="39290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en-US"/>
              <a:t>25</a:t>
            </a:r>
          </a:p>
        </p:txBody>
      </p:sp>
      <p:sp>
        <p:nvSpPr>
          <p:cNvPr id="226316" name="Rectangle 12"/>
          <p:cNvSpPr>
            <a:spLocks noChangeAspect="1" noChangeArrowheads="1"/>
          </p:cNvSpPr>
          <p:nvPr/>
        </p:nvSpPr>
        <p:spPr bwMode="auto">
          <a:xfrm>
            <a:off x="4191000" y="39290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en-US"/>
              <a:t>2</a:t>
            </a:r>
          </a:p>
        </p:txBody>
      </p:sp>
      <p:sp>
        <p:nvSpPr>
          <p:cNvPr id="226317" name="Rectangle 13"/>
          <p:cNvSpPr>
            <a:spLocks noChangeAspect="1" noChangeArrowheads="1"/>
          </p:cNvSpPr>
          <p:nvPr/>
        </p:nvSpPr>
        <p:spPr bwMode="auto">
          <a:xfrm>
            <a:off x="4648200" y="39290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en-US"/>
              <a:t>11</a:t>
            </a:r>
          </a:p>
        </p:txBody>
      </p:sp>
      <p:sp>
        <p:nvSpPr>
          <p:cNvPr id="226319" name="Rectangle 1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Merge and count step. </a:t>
            </a:r>
          </a:p>
          <a:p>
            <a:pPr lvl="1"/>
            <a:r>
              <a:rPr lang="en-US" altLang="en-US"/>
              <a:t>Given two sorted halves, count number of inversions where a</a:t>
            </a:r>
            <a:r>
              <a:rPr lang="en-US" altLang="en-US" sz="2000" baseline="-25000"/>
              <a:t>i</a:t>
            </a:r>
            <a:r>
              <a:rPr lang="en-US" altLang="en-US"/>
              <a:t> and a</a:t>
            </a:r>
            <a:r>
              <a:rPr lang="en-US" altLang="en-US" sz="2000" baseline="-25000"/>
              <a:t>j</a:t>
            </a:r>
            <a:r>
              <a:rPr lang="en-US" altLang="en-US"/>
              <a:t> are in different halves.</a:t>
            </a:r>
          </a:p>
          <a:p>
            <a:pPr lvl="1"/>
            <a:r>
              <a:rPr lang="en-US" altLang="en-US"/>
              <a:t>Combine two sorted halves into sorted whole.</a:t>
            </a:r>
          </a:p>
        </p:txBody>
      </p:sp>
      <p:sp>
        <p:nvSpPr>
          <p:cNvPr id="226320" name="Text Box 16"/>
          <p:cNvSpPr txBox="1">
            <a:spLocks noChangeArrowheads="1"/>
          </p:cNvSpPr>
          <p:nvPr/>
        </p:nvSpPr>
        <p:spPr bwMode="auto">
          <a:xfrm>
            <a:off x="7019925" y="3962400"/>
            <a:ext cx="1960563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0" lang="en-US" altLang="en-US" sz="1400"/>
              <a:t>two sorted halves</a:t>
            </a:r>
          </a:p>
        </p:txBody>
      </p:sp>
      <p:sp>
        <p:nvSpPr>
          <p:cNvPr id="226321" name="Rectangle 17"/>
          <p:cNvSpPr>
            <a:spLocks noChangeAspect="1" noChangeArrowheads="1"/>
          </p:cNvSpPr>
          <p:nvPr/>
        </p:nvSpPr>
        <p:spPr bwMode="auto">
          <a:xfrm>
            <a:off x="2133600" y="49196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en-US"/>
              <a:t>7</a:t>
            </a:r>
          </a:p>
        </p:txBody>
      </p:sp>
      <p:sp>
        <p:nvSpPr>
          <p:cNvPr id="226322" name="Rectangle 18"/>
          <p:cNvSpPr>
            <a:spLocks noChangeAspect="1" noChangeArrowheads="1"/>
          </p:cNvSpPr>
          <p:nvPr/>
        </p:nvSpPr>
        <p:spPr bwMode="auto">
          <a:xfrm>
            <a:off x="2590800" y="49196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endParaRPr kumimoji="0" lang="en-US" altLang="en-US"/>
          </a:p>
        </p:txBody>
      </p:sp>
      <p:sp>
        <p:nvSpPr>
          <p:cNvPr id="226323" name="Rectangle 19"/>
          <p:cNvSpPr>
            <a:spLocks noChangeAspect="1" noChangeArrowheads="1"/>
          </p:cNvSpPr>
          <p:nvPr/>
        </p:nvSpPr>
        <p:spPr bwMode="auto">
          <a:xfrm>
            <a:off x="3048000" y="49196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endParaRPr kumimoji="0" lang="en-US" altLang="en-US"/>
          </a:p>
        </p:txBody>
      </p:sp>
      <p:sp>
        <p:nvSpPr>
          <p:cNvPr id="226324" name="Rectangle 20"/>
          <p:cNvSpPr>
            <a:spLocks noChangeAspect="1" noChangeArrowheads="1"/>
          </p:cNvSpPr>
          <p:nvPr/>
        </p:nvSpPr>
        <p:spPr bwMode="auto">
          <a:xfrm>
            <a:off x="3505200" y="49196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endParaRPr kumimoji="0" lang="en-US" altLang="en-US"/>
          </a:p>
        </p:txBody>
      </p:sp>
      <p:sp>
        <p:nvSpPr>
          <p:cNvPr id="226325" name="Rectangle 21"/>
          <p:cNvSpPr>
            <a:spLocks noChangeAspect="1" noChangeArrowheads="1"/>
          </p:cNvSpPr>
          <p:nvPr/>
        </p:nvSpPr>
        <p:spPr bwMode="auto">
          <a:xfrm>
            <a:off x="1219200" y="49196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en-US"/>
              <a:t>2</a:t>
            </a:r>
          </a:p>
        </p:txBody>
      </p:sp>
      <p:sp>
        <p:nvSpPr>
          <p:cNvPr id="226326" name="Rectangle 22"/>
          <p:cNvSpPr>
            <a:spLocks noChangeAspect="1" noChangeArrowheads="1"/>
          </p:cNvSpPr>
          <p:nvPr/>
        </p:nvSpPr>
        <p:spPr bwMode="auto">
          <a:xfrm>
            <a:off x="1676400" y="49196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en-US"/>
              <a:t>3</a:t>
            </a:r>
          </a:p>
        </p:txBody>
      </p:sp>
      <p:sp>
        <p:nvSpPr>
          <p:cNvPr id="226327" name="Rectangle 23"/>
          <p:cNvSpPr>
            <a:spLocks noChangeAspect="1" noChangeArrowheads="1"/>
          </p:cNvSpPr>
          <p:nvPr/>
        </p:nvSpPr>
        <p:spPr bwMode="auto">
          <a:xfrm>
            <a:off x="4876800" y="49196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endParaRPr kumimoji="0" lang="en-US" altLang="en-US"/>
          </a:p>
        </p:txBody>
      </p:sp>
      <p:sp>
        <p:nvSpPr>
          <p:cNvPr id="226328" name="Rectangle 24"/>
          <p:cNvSpPr>
            <a:spLocks noChangeAspect="1" noChangeArrowheads="1"/>
          </p:cNvSpPr>
          <p:nvPr/>
        </p:nvSpPr>
        <p:spPr bwMode="auto">
          <a:xfrm>
            <a:off x="5334000" y="49196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endParaRPr kumimoji="0" lang="en-US" altLang="en-US"/>
          </a:p>
        </p:txBody>
      </p:sp>
      <p:sp>
        <p:nvSpPr>
          <p:cNvPr id="226329" name="Rectangle 25"/>
          <p:cNvSpPr>
            <a:spLocks noChangeAspect="1" noChangeArrowheads="1"/>
          </p:cNvSpPr>
          <p:nvPr/>
        </p:nvSpPr>
        <p:spPr bwMode="auto">
          <a:xfrm>
            <a:off x="5791200" y="49196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endParaRPr kumimoji="0" lang="en-US" altLang="en-US"/>
          </a:p>
        </p:txBody>
      </p:sp>
      <p:sp>
        <p:nvSpPr>
          <p:cNvPr id="226330" name="Rectangle 26"/>
          <p:cNvSpPr>
            <a:spLocks noChangeAspect="1" noChangeArrowheads="1"/>
          </p:cNvSpPr>
          <p:nvPr/>
        </p:nvSpPr>
        <p:spPr bwMode="auto">
          <a:xfrm>
            <a:off x="6248400" y="49196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endParaRPr kumimoji="0" lang="en-US" altLang="en-US"/>
          </a:p>
        </p:txBody>
      </p:sp>
      <p:sp>
        <p:nvSpPr>
          <p:cNvPr id="226331" name="Rectangle 27"/>
          <p:cNvSpPr>
            <a:spLocks noChangeAspect="1" noChangeArrowheads="1"/>
          </p:cNvSpPr>
          <p:nvPr/>
        </p:nvSpPr>
        <p:spPr bwMode="auto">
          <a:xfrm>
            <a:off x="3962400" y="49196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endParaRPr kumimoji="0" lang="en-US" altLang="en-US"/>
          </a:p>
        </p:txBody>
      </p:sp>
      <p:sp>
        <p:nvSpPr>
          <p:cNvPr id="226332" name="Rectangle 28"/>
          <p:cNvSpPr>
            <a:spLocks noChangeAspect="1" noChangeArrowheads="1"/>
          </p:cNvSpPr>
          <p:nvPr/>
        </p:nvSpPr>
        <p:spPr bwMode="auto">
          <a:xfrm>
            <a:off x="4419600" y="49196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endParaRPr kumimoji="0" lang="en-US" altLang="en-US"/>
          </a:p>
        </p:txBody>
      </p:sp>
      <p:sp>
        <p:nvSpPr>
          <p:cNvPr id="226333" name="Text Box 29"/>
          <p:cNvSpPr txBox="1">
            <a:spLocks noChangeArrowheads="1"/>
          </p:cNvSpPr>
          <p:nvPr/>
        </p:nvSpPr>
        <p:spPr bwMode="auto">
          <a:xfrm>
            <a:off x="7010400" y="4967288"/>
            <a:ext cx="19050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0" lang="en-US" altLang="en-US" sz="1400"/>
              <a:t>auxiliary array</a:t>
            </a:r>
          </a:p>
        </p:txBody>
      </p:sp>
      <p:sp>
        <p:nvSpPr>
          <p:cNvPr id="226334" name="Line 30"/>
          <p:cNvSpPr>
            <a:spLocks noChangeShapeType="1"/>
          </p:cNvSpPr>
          <p:nvPr/>
        </p:nvSpPr>
        <p:spPr bwMode="auto">
          <a:xfrm>
            <a:off x="2120900" y="3609975"/>
            <a:ext cx="0" cy="209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226335" name="Line 31"/>
          <p:cNvSpPr>
            <a:spLocks noChangeShapeType="1"/>
          </p:cNvSpPr>
          <p:nvPr/>
        </p:nvSpPr>
        <p:spPr bwMode="auto">
          <a:xfrm>
            <a:off x="4868863" y="3609975"/>
            <a:ext cx="0" cy="209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226336" name="Text Box 32"/>
          <p:cNvSpPr txBox="1">
            <a:spLocks noChangeArrowheads="1"/>
          </p:cNvSpPr>
          <p:nvPr/>
        </p:nvSpPr>
        <p:spPr bwMode="auto">
          <a:xfrm>
            <a:off x="1190625" y="3257550"/>
            <a:ext cx="1905000" cy="37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0" lang="en-US" altLang="en-US"/>
              <a:t>i = 4</a:t>
            </a:r>
          </a:p>
        </p:txBody>
      </p:sp>
      <p:sp>
        <p:nvSpPr>
          <p:cNvPr id="226337" name="Text Box 33"/>
          <p:cNvSpPr txBox="1">
            <a:spLocks noChangeArrowheads="1"/>
          </p:cNvSpPr>
          <p:nvPr/>
        </p:nvSpPr>
        <p:spPr bwMode="auto">
          <a:xfrm>
            <a:off x="3752850" y="5838825"/>
            <a:ext cx="3346450" cy="466725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tIns="91440" bIns="91440"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altLang="en-US"/>
              <a:t>Total:  6  </a:t>
            </a:r>
          </a:p>
        </p:txBody>
      </p:sp>
      <p:sp>
        <p:nvSpPr>
          <p:cNvPr id="226338" name="Text Box 34"/>
          <p:cNvSpPr txBox="1">
            <a:spLocks noChangeArrowheads="1"/>
          </p:cNvSpPr>
          <p:nvPr/>
        </p:nvSpPr>
        <p:spPr bwMode="auto">
          <a:xfrm>
            <a:off x="4283075" y="4311650"/>
            <a:ext cx="271463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0" lang="en-US" altLang="en-US" sz="1200"/>
              <a:t>6</a:t>
            </a:r>
          </a:p>
        </p:txBody>
      </p:sp>
      <p:sp>
        <p:nvSpPr>
          <p:cNvPr id="226340" name="Rectangle 36"/>
          <p:cNvSpPr>
            <a:spLocks noGrp="1" noChangeArrowheads="1"/>
          </p:cNvSpPr>
          <p:nvPr>
            <p:ph type="title"/>
          </p:nvPr>
        </p:nvSpPr>
        <p:spPr>
          <a:xfrm>
            <a:off x="76200" y="381000"/>
            <a:ext cx="9144000" cy="585788"/>
          </a:xfrm>
          <a:noFill/>
          <a:ln/>
        </p:spPr>
        <p:txBody>
          <a:bodyPr>
            <a:normAutofit fontScale="90000"/>
          </a:bodyPr>
          <a:lstStyle/>
          <a:p>
            <a:r>
              <a:rPr lang="en-US" altLang="en-US"/>
              <a:t>Counting Inversions</a:t>
            </a:r>
          </a:p>
        </p:txBody>
      </p:sp>
    </p:spTree>
    <p:extLst>
      <p:ext uri="{BB962C8B-B14F-4D97-AF65-F5344CB8AC3E}">
        <p14:creationId xmlns:p14="http://schemas.microsoft.com/office/powerpoint/2010/main" val="418229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lide Number Placeholder 34"/>
          <p:cNvSpPr>
            <a:spLocks noGrp="1"/>
          </p:cNvSpPr>
          <p:nvPr>
            <p:ph type="sldNum" sz="quarter" idx="10"/>
          </p:nvPr>
        </p:nvSpPr>
        <p:spPr>
          <a:xfrm>
            <a:off x="457200" y="304800"/>
            <a:ext cx="2895600" cy="329184"/>
          </a:xfrm>
        </p:spPr>
        <p:txBody>
          <a:bodyPr/>
          <a:lstStyle/>
          <a:p>
            <a:fld id="{98FC29BD-6484-40D1-A450-1DE311534969}" type="slidenum">
              <a:rPr lang="en-US" altLang="en-US"/>
              <a:pPr/>
              <a:t>19</a:t>
            </a:fld>
            <a:endParaRPr lang="en-US" altLang="en-US" sz="1400"/>
          </a:p>
        </p:txBody>
      </p:sp>
      <p:sp>
        <p:nvSpPr>
          <p:cNvPr id="227330" name="Rectangle 2"/>
          <p:cNvSpPr>
            <a:spLocks noChangeAspect="1" noChangeArrowheads="1"/>
          </p:cNvSpPr>
          <p:nvPr/>
        </p:nvSpPr>
        <p:spPr bwMode="auto">
          <a:xfrm>
            <a:off x="1905000" y="3929063"/>
            <a:ext cx="457200" cy="414337"/>
          </a:xfrm>
          <a:prstGeom prst="rect">
            <a:avLst/>
          </a:prstGeom>
          <a:solidFill>
            <a:srgbClr val="003399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en-US">
                <a:solidFill>
                  <a:schemeClr val="bg1"/>
                </a:solidFill>
              </a:rPr>
              <a:t>10</a:t>
            </a:r>
          </a:p>
        </p:txBody>
      </p:sp>
      <p:sp>
        <p:nvSpPr>
          <p:cNvPr id="227331" name="Rectangle 3"/>
          <p:cNvSpPr>
            <a:spLocks noChangeAspect="1" noChangeArrowheads="1"/>
          </p:cNvSpPr>
          <p:nvPr/>
        </p:nvSpPr>
        <p:spPr bwMode="auto">
          <a:xfrm>
            <a:off x="2362200" y="39290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en-US"/>
              <a:t>14</a:t>
            </a:r>
          </a:p>
        </p:txBody>
      </p:sp>
      <p:sp>
        <p:nvSpPr>
          <p:cNvPr id="227332" name="Rectangle 4"/>
          <p:cNvSpPr>
            <a:spLocks noChangeAspect="1" noChangeArrowheads="1"/>
          </p:cNvSpPr>
          <p:nvPr/>
        </p:nvSpPr>
        <p:spPr bwMode="auto">
          <a:xfrm>
            <a:off x="2819400" y="39290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en-US"/>
              <a:t>18</a:t>
            </a:r>
          </a:p>
        </p:txBody>
      </p:sp>
      <p:sp>
        <p:nvSpPr>
          <p:cNvPr id="227333" name="Rectangle 5"/>
          <p:cNvSpPr>
            <a:spLocks noChangeAspect="1" noChangeArrowheads="1"/>
          </p:cNvSpPr>
          <p:nvPr/>
        </p:nvSpPr>
        <p:spPr bwMode="auto">
          <a:xfrm>
            <a:off x="3276600" y="39290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en-US"/>
              <a:t>19</a:t>
            </a:r>
          </a:p>
        </p:txBody>
      </p:sp>
      <p:sp>
        <p:nvSpPr>
          <p:cNvPr id="227334" name="Rectangle 6"/>
          <p:cNvSpPr>
            <a:spLocks noChangeAspect="1" noChangeArrowheads="1"/>
          </p:cNvSpPr>
          <p:nvPr/>
        </p:nvSpPr>
        <p:spPr bwMode="auto">
          <a:xfrm>
            <a:off x="990600" y="39290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en-US"/>
              <a:t>3</a:t>
            </a:r>
          </a:p>
        </p:txBody>
      </p:sp>
      <p:sp>
        <p:nvSpPr>
          <p:cNvPr id="227335" name="Rectangle 7"/>
          <p:cNvSpPr>
            <a:spLocks noChangeAspect="1" noChangeArrowheads="1"/>
          </p:cNvSpPr>
          <p:nvPr/>
        </p:nvSpPr>
        <p:spPr bwMode="auto">
          <a:xfrm>
            <a:off x="1447800" y="39290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en-US"/>
              <a:t>7</a:t>
            </a:r>
          </a:p>
        </p:txBody>
      </p:sp>
      <p:sp>
        <p:nvSpPr>
          <p:cNvPr id="227336" name="Rectangle 8"/>
          <p:cNvSpPr>
            <a:spLocks noChangeAspect="1" noChangeArrowheads="1"/>
          </p:cNvSpPr>
          <p:nvPr/>
        </p:nvSpPr>
        <p:spPr bwMode="auto">
          <a:xfrm>
            <a:off x="5105400" y="39290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en-US"/>
              <a:t>16</a:t>
            </a:r>
          </a:p>
        </p:txBody>
      </p:sp>
      <p:sp>
        <p:nvSpPr>
          <p:cNvPr id="227337" name="Rectangle 9"/>
          <p:cNvSpPr>
            <a:spLocks noChangeAspect="1" noChangeArrowheads="1"/>
          </p:cNvSpPr>
          <p:nvPr/>
        </p:nvSpPr>
        <p:spPr bwMode="auto">
          <a:xfrm>
            <a:off x="5562600" y="39290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en-US"/>
              <a:t>17</a:t>
            </a:r>
          </a:p>
        </p:txBody>
      </p:sp>
      <p:sp>
        <p:nvSpPr>
          <p:cNvPr id="227338" name="Rectangle 10"/>
          <p:cNvSpPr>
            <a:spLocks noChangeAspect="1" noChangeArrowheads="1"/>
          </p:cNvSpPr>
          <p:nvPr/>
        </p:nvSpPr>
        <p:spPr bwMode="auto">
          <a:xfrm>
            <a:off x="6019800" y="39290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en-US"/>
              <a:t>23</a:t>
            </a:r>
          </a:p>
        </p:txBody>
      </p:sp>
      <p:sp>
        <p:nvSpPr>
          <p:cNvPr id="227339" name="Rectangle 11"/>
          <p:cNvSpPr>
            <a:spLocks noChangeAspect="1" noChangeArrowheads="1"/>
          </p:cNvSpPr>
          <p:nvPr/>
        </p:nvSpPr>
        <p:spPr bwMode="auto">
          <a:xfrm>
            <a:off x="6477000" y="39290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en-US"/>
              <a:t>25</a:t>
            </a:r>
          </a:p>
        </p:txBody>
      </p:sp>
      <p:sp>
        <p:nvSpPr>
          <p:cNvPr id="227340" name="Rectangle 12"/>
          <p:cNvSpPr>
            <a:spLocks noChangeAspect="1" noChangeArrowheads="1"/>
          </p:cNvSpPr>
          <p:nvPr/>
        </p:nvSpPr>
        <p:spPr bwMode="auto">
          <a:xfrm>
            <a:off x="4191000" y="39290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en-US"/>
              <a:t>2</a:t>
            </a:r>
          </a:p>
        </p:txBody>
      </p:sp>
      <p:sp>
        <p:nvSpPr>
          <p:cNvPr id="227341" name="Rectangle 13"/>
          <p:cNvSpPr>
            <a:spLocks noChangeAspect="1" noChangeArrowheads="1"/>
          </p:cNvSpPr>
          <p:nvPr/>
        </p:nvSpPr>
        <p:spPr bwMode="auto">
          <a:xfrm>
            <a:off x="4648200" y="39290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en-US"/>
              <a:t>11</a:t>
            </a:r>
          </a:p>
        </p:txBody>
      </p:sp>
      <p:sp>
        <p:nvSpPr>
          <p:cNvPr id="227343" name="Rectangle 1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Merge and count step. </a:t>
            </a:r>
          </a:p>
          <a:p>
            <a:pPr lvl="1"/>
            <a:r>
              <a:rPr lang="en-US" altLang="en-US"/>
              <a:t>Given two sorted halves, count number of inversions where a</a:t>
            </a:r>
            <a:r>
              <a:rPr lang="en-US" altLang="en-US" sz="2000" baseline="-25000"/>
              <a:t>i</a:t>
            </a:r>
            <a:r>
              <a:rPr lang="en-US" altLang="en-US"/>
              <a:t> and a</a:t>
            </a:r>
            <a:r>
              <a:rPr lang="en-US" altLang="en-US" sz="2000" baseline="-25000"/>
              <a:t>j</a:t>
            </a:r>
            <a:r>
              <a:rPr lang="en-US" altLang="en-US"/>
              <a:t> are in different halves.</a:t>
            </a:r>
          </a:p>
          <a:p>
            <a:pPr lvl="1"/>
            <a:r>
              <a:rPr lang="en-US" altLang="en-US"/>
              <a:t>Combine two sorted halves into sorted whole.</a:t>
            </a:r>
          </a:p>
        </p:txBody>
      </p:sp>
      <p:sp>
        <p:nvSpPr>
          <p:cNvPr id="227344" name="Text Box 16"/>
          <p:cNvSpPr txBox="1">
            <a:spLocks noChangeArrowheads="1"/>
          </p:cNvSpPr>
          <p:nvPr/>
        </p:nvSpPr>
        <p:spPr bwMode="auto">
          <a:xfrm>
            <a:off x="7019925" y="3962400"/>
            <a:ext cx="1960563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0" lang="en-US" altLang="en-US" sz="1400"/>
              <a:t>two sorted halves</a:t>
            </a:r>
          </a:p>
        </p:txBody>
      </p:sp>
      <p:sp>
        <p:nvSpPr>
          <p:cNvPr id="227345" name="Rectangle 17"/>
          <p:cNvSpPr>
            <a:spLocks noChangeAspect="1" noChangeArrowheads="1"/>
          </p:cNvSpPr>
          <p:nvPr/>
        </p:nvSpPr>
        <p:spPr bwMode="auto">
          <a:xfrm>
            <a:off x="2133600" y="49196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en-US"/>
              <a:t>7</a:t>
            </a:r>
          </a:p>
        </p:txBody>
      </p:sp>
      <p:sp>
        <p:nvSpPr>
          <p:cNvPr id="227346" name="Rectangle 18"/>
          <p:cNvSpPr>
            <a:spLocks noChangeAspect="1" noChangeArrowheads="1"/>
          </p:cNvSpPr>
          <p:nvPr/>
        </p:nvSpPr>
        <p:spPr bwMode="auto">
          <a:xfrm>
            <a:off x="2590800" y="49196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en-US"/>
              <a:t>10</a:t>
            </a:r>
          </a:p>
        </p:txBody>
      </p:sp>
      <p:sp>
        <p:nvSpPr>
          <p:cNvPr id="227347" name="Rectangle 19"/>
          <p:cNvSpPr>
            <a:spLocks noChangeAspect="1" noChangeArrowheads="1"/>
          </p:cNvSpPr>
          <p:nvPr/>
        </p:nvSpPr>
        <p:spPr bwMode="auto">
          <a:xfrm>
            <a:off x="3048000" y="49196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endParaRPr kumimoji="0" lang="en-US" altLang="en-US"/>
          </a:p>
        </p:txBody>
      </p:sp>
      <p:sp>
        <p:nvSpPr>
          <p:cNvPr id="227348" name="Rectangle 20"/>
          <p:cNvSpPr>
            <a:spLocks noChangeAspect="1" noChangeArrowheads="1"/>
          </p:cNvSpPr>
          <p:nvPr/>
        </p:nvSpPr>
        <p:spPr bwMode="auto">
          <a:xfrm>
            <a:off x="3505200" y="49196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endParaRPr kumimoji="0" lang="en-US" altLang="en-US"/>
          </a:p>
        </p:txBody>
      </p:sp>
      <p:sp>
        <p:nvSpPr>
          <p:cNvPr id="227349" name="Rectangle 21"/>
          <p:cNvSpPr>
            <a:spLocks noChangeAspect="1" noChangeArrowheads="1"/>
          </p:cNvSpPr>
          <p:nvPr/>
        </p:nvSpPr>
        <p:spPr bwMode="auto">
          <a:xfrm>
            <a:off x="1219200" y="49196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en-US"/>
              <a:t>2</a:t>
            </a:r>
          </a:p>
        </p:txBody>
      </p:sp>
      <p:sp>
        <p:nvSpPr>
          <p:cNvPr id="227350" name="Rectangle 22"/>
          <p:cNvSpPr>
            <a:spLocks noChangeAspect="1" noChangeArrowheads="1"/>
          </p:cNvSpPr>
          <p:nvPr/>
        </p:nvSpPr>
        <p:spPr bwMode="auto">
          <a:xfrm>
            <a:off x="1676400" y="49196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en-US"/>
              <a:t>3</a:t>
            </a:r>
          </a:p>
        </p:txBody>
      </p:sp>
      <p:sp>
        <p:nvSpPr>
          <p:cNvPr id="227351" name="Rectangle 23"/>
          <p:cNvSpPr>
            <a:spLocks noChangeAspect="1" noChangeArrowheads="1"/>
          </p:cNvSpPr>
          <p:nvPr/>
        </p:nvSpPr>
        <p:spPr bwMode="auto">
          <a:xfrm>
            <a:off x="4876800" y="49196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endParaRPr kumimoji="0" lang="en-US" altLang="en-US"/>
          </a:p>
        </p:txBody>
      </p:sp>
      <p:sp>
        <p:nvSpPr>
          <p:cNvPr id="227352" name="Rectangle 24"/>
          <p:cNvSpPr>
            <a:spLocks noChangeAspect="1" noChangeArrowheads="1"/>
          </p:cNvSpPr>
          <p:nvPr/>
        </p:nvSpPr>
        <p:spPr bwMode="auto">
          <a:xfrm>
            <a:off x="5334000" y="49196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endParaRPr kumimoji="0" lang="en-US" altLang="en-US"/>
          </a:p>
        </p:txBody>
      </p:sp>
      <p:sp>
        <p:nvSpPr>
          <p:cNvPr id="227353" name="Rectangle 25"/>
          <p:cNvSpPr>
            <a:spLocks noChangeAspect="1" noChangeArrowheads="1"/>
          </p:cNvSpPr>
          <p:nvPr/>
        </p:nvSpPr>
        <p:spPr bwMode="auto">
          <a:xfrm>
            <a:off x="5791200" y="49196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endParaRPr kumimoji="0" lang="en-US" altLang="en-US"/>
          </a:p>
        </p:txBody>
      </p:sp>
      <p:sp>
        <p:nvSpPr>
          <p:cNvPr id="227354" name="Rectangle 26"/>
          <p:cNvSpPr>
            <a:spLocks noChangeAspect="1" noChangeArrowheads="1"/>
          </p:cNvSpPr>
          <p:nvPr/>
        </p:nvSpPr>
        <p:spPr bwMode="auto">
          <a:xfrm>
            <a:off x="6248400" y="49196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endParaRPr kumimoji="0" lang="en-US" altLang="en-US"/>
          </a:p>
        </p:txBody>
      </p:sp>
      <p:sp>
        <p:nvSpPr>
          <p:cNvPr id="227355" name="Rectangle 27"/>
          <p:cNvSpPr>
            <a:spLocks noChangeAspect="1" noChangeArrowheads="1"/>
          </p:cNvSpPr>
          <p:nvPr/>
        </p:nvSpPr>
        <p:spPr bwMode="auto">
          <a:xfrm>
            <a:off x="3962400" y="49196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endParaRPr kumimoji="0" lang="en-US" altLang="en-US"/>
          </a:p>
        </p:txBody>
      </p:sp>
      <p:sp>
        <p:nvSpPr>
          <p:cNvPr id="227356" name="Rectangle 28"/>
          <p:cNvSpPr>
            <a:spLocks noChangeAspect="1" noChangeArrowheads="1"/>
          </p:cNvSpPr>
          <p:nvPr/>
        </p:nvSpPr>
        <p:spPr bwMode="auto">
          <a:xfrm>
            <a:off x="4419600" y="49196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endParaRPr kumimoji="0" lang="en-US" altLang="en-US"/>
          </a:p>
        </p:txBody>
      </p:sp>
      <p:sp>
        <p:nvSpPr>
          <p:cNvPr id="227357" name="Text Box 29"/>
          <p:cNvSpPr txBox="1">
            <a:spLocks noChangeArrowheads="1"/>
          </p:cNvSpPr>
          <p:nvPr/>
        </p:nvSpPr>
        <p:spPr bwMode="auto">
          <a:xfrm>
            <a:off x="7010400" y="4967288"/>
            <a:ext cx="19050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0" lang="en-US" altLang="en-US" sz="1400"/>
              <a:t>auxiliary array</a:t>
            </a:r>
          </a:p>
        </p:txBody>
      </p:sp>
      <p:sp>
        <p:nvSpPr>
          <p:cNvPr id="227358" name="Line 30"/>
          <p:cNvSpPr>
            <a:spLocks noChangeShapeType="1"/>
          </p:cNvSpPr>
          <p:nvPr/>
        </p:nvSpPr>
        <p:spPr bwMode="auto">
          <a:xfrm>
            <a:off x="2120900" y="3609975"/>
            <a:ext cx="0" cy="209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227359" name="Line 31"/>
          <p:cNvSpPr>
            <a:spLocks noChangeShapeType="1"/>
          </p:cNvSpPr>
          <p:nvPr/>
        </p:nvSpPr>
        <p:spPr bwMode="auto">
          <a:xfrm>
            <a:off x="4868863" y="3609975"/>
            <a:ext cx="0" cy="209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227360" name="Text Box 32"/>
          <p:cNvSpPr txBox="1">
            <a:spLocks noChangeArrowheads="1"/>
          </p:cNvSpPr>
          <p:nvPr/>
        </p:nvSpPr>
        <p:spPr bwMode="auto">
          <a:xfrm>
            <a:off x="1190625" y="3257550"/>
            <a:ext cx="1905000" cy="37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0" lang="en-US" altLang="en-US"/>
              <a:t>i = 4</a:t>
            </a:r>
          </a:p>
        </p:txBody>
      </p:sp>
      <p:sp>
        <p:nvSpPr>
          <p:cNvPr id="227361" name="Text Box 33"/>
          <p:cNvSpPr txBox="1">
            <a:spLocks noChangeArrowheads="1"/>
          </p:cNvSpPr>
          <p:nvPr/>
        </p:nvSpPr>
        <p:spPr bwMode="auto">
          <a:xfrm>
            <a:off x="3752850" y="5838825"/>
            <a:ext cx="3346450" cy="466725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tIns="91440" bIns="91440"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altLang="en-US"/>
              <a:t>Total:  6</a:t>
            </a:r>
          </a:p>
        </p:txBody>
      </p:sp>
      <p:sp>
        <p:nvSpPr>
          <p:cNvPr id="227362" name="Text Box 34"/>
          <p:cNvSpPr txBox="1">
            <a:spLocks noChangeArrowheads="1"/>
          </p:cNvSpPr>
          <p:nvPr/>
        </p:nvSpPr>
        <p:spPr bwMode="auto">
          <a:xfrm>
            <a:off x="4283075" y="4311650"/>
            <a:ext cx="271463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0" lang="en-US" altLang="en-US" sz="1200"/>
              <a:t>6</a:t>
            </a:r>
          </a:p>
        </p:txBody>
      </p:sp>
      <p:sp>
        <p:nvSpPr>
          <p:cNvPr id="227364" name="Rectangle 36"/>
          <p:cNvSpPr>
            <a:spLocks noGrp="1" noChangeArrowheads="1"/>
          </p:cNvSpPr>
          <p:nvPr>
            <p:ph type="title"/>
          </p:nvPr>
        </p:nvSpPr>
        <p:spPr>
          <a:xfrm>
            <a:off x="76200" y="381000"/>
            <a:ext cx="9144000" cy="585788"/>
          </a:xfrm>
          <a:noFill/>
          <a:ln/>
        </p:spPr>
        <p:txBody>
          <a:bodyPr>
            <a:normAutofit fontScale="90000"/>
          </a:bodyPr>
          <a:lstStyle/>
          <a:p>
            <a:r>
              <a:rPr lang="en-US" altLang="en-US" dirty="0"/>
              <a:t>Counting Inversions</a:t>
            </a:r>
          </a:p>
        </p:txBody>
      </p:sp>
    </p:spTree>
    <p:extLst>
      <p:ext uri="{BB962C8B-B14F-4D97-AF65-F5344CB8AC3E}">
        <p14:creationId xmlns:p14="http://schemas.microsoft.com/office/powerpoint/2010/main" val="576758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Tight bounds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 </a:t>
            </a:r>
            <a:r>
              <a:rPr lang="en-US" dirty="0" err="1"/>
              <a:t>mergesort</a:t>
            </a:r>
            <a:r>
              <a:rPr lang="en-US" dirty="0"/>
              <a:t> O(n</a:t>
            </a:r>
            <a:r>
              <a:rPr lang="en-US" baseline="30000" dirty="0"/>
              <a:t>4</a:t>
            </a:r>
            <a:r>
              <a:rPr lang="en-US" dirty="0"/>
              <a:t>)? </a:t>
            </a:r>
          </a:p>
          <a:p>
            <a:pPr lvl="1"/>
            <a:r>
              <a:rPr lang="en-US" dirty="0"/>
              <a:t>YES!</a:t>
            </a:r>
          </a:p>
          <a:p>
            <a:pPr lvl="1"/>
            <a:r>
              <a:rPr lang="en-US" dirty="0"/>
              <a:t>But it is silly to use that as your measure</a:t>
            </a:r>
          </a:p>
          <a:p>
            <a:pPr lvl="1"/>
            <a:r>
              <a:rPr lang="en-US" dirty="0"/>
              <a:t>More common to hear it as</a:t>
            </a:r>
            <a:r>
              <a:rPr lang="en-US" dirty="0" smtClean="0"/>
              <a:t>….?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What about quicksort?</a:t>
            </a:r>
          </a:p>
          <a:p>
            <a:pPr lvl="1"/>
            <a:r>
              <a:rPr lang="en-US" dirty="0" smtClean="0"/>
              <a:t>Best case?</a:t>
            </a:r>
          </a:p>
          <a:p>
            <a:pPr lvl="1"/>
            <a:r>
              <a:rPr lang="en-US" dirty="0" smtClean="0"/>
              <a:t>Worst case?</a:t>
            </a:r>
          </a:p>
          <a:p>
            <a:pPr lvl="1"/>
            <a:r>
              <a:rPr lang="en-US" dirty="0" smtClean="0"/>
              <a:t>Average case?</a:t>
            </a:r>
          </a:p>
          <a:p>
            <a:pPr lvl="1"/>
            <a:endParaRPr lang="en-US" dirty="0"/>
          </a:p>
          <a:p>
            <a:r>
              <a:rPr lang="en-US" dirty="0" smtClean="0"/>
              <a:t>So why is quicksort so popular anyway?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3291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lide Number Placeholder 3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667B1F-4DCF-4E8D-B1ED-5A63B664E226}" type="slidenum">
              <a:rPr lang="en-US" altLang="en-US"/>
              <a:pPr/>
              <a:t>20</a:t>
            </a:fld>
            <a:endParaRPr lang="en-US" altLang="en-US" sz="1400"/>
          </a:p>
        </p:txBody>
      </p:sp>
      <p:sp>
        <p:nvSpPr>
          <p:cNvPr id="228354" name="Rectangle 2"/>
          <p:cNvSpPr>
            <a:spLocks noChangeAspect="1" noChangeArrowheads="1"/>
          </p:cNvSpPr>
          <p:nvPr/>
        </p:nvSpPr>
        <p:spPr bwMode="auto">
          <a:xfrm>
            <a:off x="1905000" y="39290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en-US"/>
              <a:t>10</a:t>
            </a:r>
          </a:p>
        </p:txBody>
      </p:sp>
      <p:sp>
        <p:nvSpPr>
          <p:cNvPr id="228355" name="Rectangle 3"/>
          <p:cNvSpPr>
            <a:spLocks noChangeAspect="1" noChangeArrowheads="1"/>
          </p:cNvSpPr>
          <p:nvPr/>
        </p:nvSpPr>
        <p:spPr bwMode="auto">
          <a:xfrm>
            <a:off x="2362200" y="39290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en-US"/>
              <a:t>14</a:t>
            </a:r>
          </a:p>
        </p:txBody>
      </p:sp>
      <p:sp>
        <p:nvSpPr>
          <p:cNvPr id="228356" name="Rectangle 4"/>
          <p:cNvSpPr>
            <a:spLocks noChangeAspect="1" noChangeArrowheads="1"/>
          </p:cNvSpPr>
          <p:nvPr/>
        </p:nvSpPr>
        <p:spPr bwMode="auto">
          <a:xfrm>
            <a:off x="2819400" y="39290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en-US"/>
              <a:t>18</a:t>
            </a:r>
          </a:p>
        </p:txBody>
      </p:sp>
      <p:sp>
        <p:nvSpPr>
          <p:cNvPr id="228357" name="Rectangle 5"/>
          <p:cNvSpPr>
            <a:spLocks noChangeAspect="1" noChangeArrowheads="1"/>
          </p:cNvSpPr>
          <p:nvPr/>
        </p:nvSpPr>
        <p:spPr bwMode="auto">
          <a:xfrm>
            <a:off x="3276600" y="39290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en-US"/>
              <a:t>19</a:t>
            </a:r>
          </a:p>
        </p:txBody>
      </p:sp>
      <p:sp>
        <p:nvSpPr>
          <p:cNvPr id="228358" name="Rectangle 6"/>
          <p:cNvSpPr>
            <a:spLocks noChangeAspect="1" noChangeArrowheads="1"/>
          </p:cNvSpPr>
          <p:nvPr/>
        </p:nvSpPr>
        <p:spPr bwMode="auto">
          <a:xfrm>
            <a:off x="990600" y="39290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en-US"/>
              <a:t>3</a:t>
            </a:r>
          </a:p>
        </p:txBody>
      </p:sp>
      <p:sp>
        <p:nvSpPr>
          <p:cNvPr id="228359" name="Rectangle 7"/>
          <p:cNvSpPr>
            <a:spLocks noChangeAspect="1" noChangeArrowheads="1"/>
          </p:cNvSpPr>
          <p:nvPr/>
        </p:nvSpPr>
        <p:spPr bwMode="auto">
          <a:xfrm>
            <a:off x="1447800" y="39290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en-US"/>
              <a:t>7</a:t>
            </a:r>
          </a:p>
        </p:txBody>
      </p:sp>
      <p:sp>
        <p:nvSpPr>
          <p:cNvPr id="228360" name="Rectangle 8"/>
          <p:cNvSpPr>
            <a:spLocks noChangeAspect="1" noChangeArrowheads="1"/>
          </p:cNvSpPr>
          <p:nvPr/>
        </p:nvSpPr>
        <p:spPr bwMode="auto">
          <a:xfrm>
            <a:off x="5105400" y="39290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en-US"/>
              <a:t>16</a:t>
            </a:r>
          </a:p>
        </p:txBody>
      </p:sp>
      <p:sp>
        <p:nvSpPr>
          <p:cNvPr id="228361" name="Rectangle 9"/>
          <p:cNvSpPr>
            <a:spLocks noChangeAspect="1" noChangeArrowheads="1"/>
          </p:cNvSpPr>
          <p:nvPr/>
        </p:nvSpPr>
        <p:spPr bwMode="auto">
          <a:xfrm>
            <a:off x="5562600" y="39290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en-US"/>
              <a:t>17</a:t>
            </a:r>
          </a:p>
        </p:txBody>
      </p:sp>
      <p:sp>
        <p:nvSpPr>
          <p:cNvPr id="228362" name="Rectangle 10"/>
          <p:cNvSpPr>
            <a:spLocks noChangeAspect="1" noChangeArrowheads="1"/>
          </p:cNvSpPr>
          <p:nvPr/>
        </p:nvSpPr>
        <p:spPr bwMode="auto">
          <a:xfrm>
            <a:off x="6019800" y="39290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en-US"/>
              <a:t>23</a:t>
            </a:r>
          </a:p>
        </p:txBody>
      </p:sp>
      <p:sp>
        <p:nvSpPr>
          <p:cNvPr id="228363" name="Rectangle 11"/>
          <p:cNvSpPr>
            <a:spLocks noChangeAspect="1" noChangeArrowheads="1"/>
          </p:cNvSpPr>
          <p:nvPr/>
        </p:nvSpPr>
        <p:spPr bwMode="auto">
          <a:xfrm>
            <a:off x="6477000" y="39290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en-US"/>
              <a:t>25</a:t>
            </a:r>
          </a:p>
        </p:txBody>
      </p:sp>
      <p:sp>
        <p:nvSpPr>
          <p:cNvPr id="228364" name="Rectangle 12"/>
          <p:cNvSpPr>
            <a:spLocks noChangeAspect="1" noChangeArrowheads="1"/>
          </p:cNvSpPr>
          <p:nvPr/>
        </p:nvSpPr>
        <p:spPr bwMode="auto">
          <a:xfrm>
            <a:off x="4191000" y="39290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en-US"/>
              <a:t>2</a:t>
            </a:r>
          </a:p>
        </p:txBody>
      </p:sp>
      <p:sp>
        <p:nvSpPr>
          <p:cNvPr id="228365" name="Rectangle 13"/>
          <p:cNvSpPr>
            <a:spLocks noChangeAspect="1" noChangeArrowheads="1"/>
          </p:cNvSpPr>
          <p:nvPr/>
        </p:nvSpPr>
        <p:spPr bwMode="auto">
          <a:xfrm>
            <a:off x="4648200" y="39290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en-US"/>
              <a:t>11</a:t>
            </a:r>
          </a:p>
        </p:txBody>
      </p:sp>
      <p:sp>
        <p:nvSpPr>
          <p:cNvPr id="228367" name="Rectangle 1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Merge and count step. </a:t>
            </a:r>
          </a:p>
          <a:p>
            <a:pPr lvl="1"/>
            <a:r>
              <a:rPr lang="en-US" altLang="en-US"/>
              <a:t>Given two sorted halves, count number of inversions where a</a:t>
            </a:r>
            <a:r>
              <a:rPr lang="en-US" altLang="en-US" sz="2000" baseline="-25000"/>
              <a:t>i</a:t>
            </a:r>
            <a:r>
              <a:rPr lang="en-US" altLang="en-US"/>
              <a:t> and a</a:t>
            </a:r>
            <a:r>
              <a:rPr lang="en-US" altLang="en-US" sz="2000" baseline="-25000"/>
              <a:t>j</a:t>
            </a:r>
            <a:r>
              <a:rPr lang="en-US" altLang="en-US"/>
              <a:t> are in different halves.</a:t>
            </a:r>
          </a:p>
          <a:p>
            <a:pPr lvl="1"/>
            <a:r>
              <a:rPr lang="en-US" altLang="en-US"/>
              <a:t>Combine two sorted halves into sorted whole.</a:t>
            </a:r>
          </a:p>
        </p:txBody>
      </p:sp>
      <p:sp>
        <p:nvSpPr>
          <p:cNvPr id="228368" name="Text Box 16"/>
          <p:cNvSpPr txBox="1">
            <a:spLocks noChangeArrowheads="1"/>
          </p:cNvSpPr>
          <p:nvPr/>
        </p:nvSpPr>
        <p:spPr bwMode="auto">
          <a:xfrm>
            <a:off x="7019925" y="3962400"/>
            <a:ext cx="1960563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0" lang="en-US" altLang="en-US" sz="1400"/>
              <a:t>two sorted halves</a:t>
            </a:r>
          </a:p>
        </p:txBody>
      </p:sp>
      <p:sp>
        <p:nvSpPr>
          <p:cNvPr id="228369" name="Rectangle 17"/>
          <p:cNvSpPr>
            <a:spLocks noChangeAspect="1" noChangeArrowheads="1"/>
          </p:cNvSpPr>
          <p:nvPr/>
        </p:nvSpPr>
        <p:spPr bwMode="auto">
          <a:xfrm>
            <a:off x="2133600" y="49196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en-US"/>
              <a:t>7</a:t>
            </a:r>
          </a:p>
        </p:txBody>
      </p:sp>
      <p:sp>
        <p:nvSpPr>
          <p:cNvPr id="228370" name="Rectangle 18"/>
          <p:cNvSpPr>
            <a:spLocks noChangeAspect="1" noChangeArrowheads="1"/>
          </p:cNvSpPr>
          <p:nvPr/>
        </p:nvSpPr>
        <p:spPr bwMode="auto">
          <a:xfrm>
            <a:off x="2590800" y="49196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en-US"/>
              <a:t>10</a:t>
            </a:r>
          </a:p>
        </p:txBody>
      </p:sp>
      <p:sp>
        <p:nvSpPr>
          <p:cNvPr id="228371" name="Rectangle 19"/>
          <p:cNvSpPr>
            <a:spLocks noChangeAspect="1" noChangeArrowheads="1"/>
          </p:cNvSpPr>
          <p:nvPr/>
        </p:nvSpPr>
        <p:spPr bwMode="auto">
          <a:xfrm>
            <a:off x="3048000" y="49196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endParaRPr kumimoji="0" lang="en-US" altLang="en-US"/>
          </a:p>
        </p:txBody>
      </p:sp>
      <p:sp>
        <p:nvSpPr>
          <p:cNvPr id="228372" name="Rectangle 20"/>
          <p:cNvSpPr>
            <a:spLocks noChangeAspect="1" noChangeArrowheads="1"/>
          </p:cNvSpPr>
          <p:nvPr/>
        </p:nvSpPr>
        <p:spPr bwMode="auto">
          <a:xfrm>
            <a:off x="3505200" y="49196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endParaRPr kumimoji="0" lang="en-US" altLang="en-US"/>
          </a:p>
        </p:txBody>
      </p:sp>
      <p:sp>
        <p:nvSpPr>
          <p:cNvPr id="228373" name="Rectangle 21"/>
          <p:cNvSpPr>
            <a:spLocks noChangeAspect="1" noChangeArrowheads="1"/>
          </p:cNvSpPr>
          <p:nvPr/>
        </p:nvSpPr>
        <p:spPr bwMode="auto">
          <a:xfrm>
            <a:off x="1219200" y="49196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en-US"/>
              <a:t>2</a:t>
            </a:r>
          </a:p>
        </p:txBody>
      </p:sp>
      <p:sp>
        <p:nvSpPr>
          <p:cNvPr id="228374" name="Rectangle 22"/>
          <p:cNvSpPr>
            <a:spLocks noChangeAspect="1" noChangeArrowheads="1"/>
          </p:cNvSpPr>
          <p:nvPr/>
        </p:nvSpPr>
        <p:spPr bwMode="auto">
          <a:xfrm>
            <a:off x="1676400" y="49196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en-US"/>
              <a:t>3</a:t>
            </a:r>
          </a:p>
        </p:txBody>
      </p:sp>
      <p:sp>
        <p:nvSpPr>
          <p:cNvPr id="228375" name="Rectangle 23"/>
          <p:cNvSpPr>
            <a:spLocks noChangeAspect="1" noChangeArrowheads="1"/>
          </p:cNvSpPr>
          <p:nvPr/>
        </p:nvSpPr>
        <p:spPr bwMode="auto">
          <a:xfrm>
            <a:off x="4876800" y="49196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endParaRPr kumimoji="0" lang="en-US" altLang="en-US"/>
          </a:p>
        </p:txBody>
      </p:sp>
      <p:sp>
        <p:nvSpPr>
          <p:cNvPr id="228376" name="Rectangle 24"/>
          <p:cNvSpPr>
            <a:spLocks noChangeAspect="1" noChangeArrowheads="1"/>
          </p:cNvSpPr>
          <p:nvPr/>
        </p:nvSpPr>
        <p:spPr bwMode="auto">
          <a:xfrm>
            <a:off x="5334000" y="49196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endParaRPr kumimoji="0" lang="en-US" altLang="en-US"/>
          </a:p>
        </p:txBody>
      </p:sp>
      <p:sp>
        <p:nvSpPr>
          <p:cNvPr id="228377" name="Rectangle 25"/>
          <p:cNvSpPr>
            <a:spLocks noChangeAspect="1" noChangeArrowheads="1"/>
          </p:cNvSpPr>
          <p:nvPr/>
        </p:nvSpPr>
        <p:spPr bwMode="auto">
          <a:xfrm>
            <a:off x="5791200" y="49196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endParaRPr kumimoji="0" lang="en-US" altLang="en-US"/>
          </a:p>
        </p:txBody>
      </p:sp>
      <p:sp>
        <p:nvSpPr>
          <p:cNvPr id="228378" name="Rectangle 26"/>
          <p:cNvSpPr>
            <a:spLocks noChangeAspect="1" noChangeArrowheads="1"/>
          </p:cNvSpPr>
          <p:nvPr/>
        </p:nvSpPr>
        <p:spPr bwMode="auto">
          <a:xfrm>
            <a:off x="6248400" y="49196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endParaRPr kumimoji="0" lang="en-US" altLang="en-US"/>
          </a:p>
        </p:txBody>
      </p:sp>
      <p:sp>
        <p:nvSpPr>
          <p:cNvPr id="228379" name="Rectangle 27"/>
          <p:cNvSpPr>
            <a:spLocks noChangeAspect="1" noChangeArrowheads="1"/>
          </p:cNvSpPr>
          <p:nvPr/>
        </p:nvSpPr>
        <p:spPr bwMode="auto">
          <a:xfrm>
            <a:off x="3962400" y="49196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endParaRPr kumimoji="0" lang="en-US" altLang="en-US"/>
          </a:p>
        </p:txBody>
      </p:sp>
      <p:sp>
        <p:nvSpPr>
          <p:cNvPr id="228380" name="Rectangle 28"/>
          <p:cNvSpPr>
            <a:spLocks noChangeAspect="1" noChangeArrowheads="1"/>
          </p:cNvSpPr>
          <p:nvPr/>
        </p:nvSpPr>
        <p:spPr bwMode="auto">
          <a:xfrm>
            <a:off x="4419600" y="49196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endParaRPr kumimoji="0" lang="en-US" altLang="en-US"/>
          </a:p>
        </p:txBody>
      </p:sp>
      <p:sp>
        <p:nvSpPr>
          <p:cNvPr id="228381" name="Text Box 29"/>
          <p:cNvSpPr txBox="1">
            <a:spLocks noChangeArrowheads="1"/>
          </p:cNvSpPr>
          <p:nvPr/>
        </p:nvSpPr>
        <p:spPr bwMode="auto">
          <a:xfrm>
            <a:off x="7010400" y="4967288"/>
            <a:ext cx="19050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0" lang="en-US" altLang="en-US" sz="1400"/>
              <a:t>auxiliary array</a:t>
            </a:r>
          </a:p>
        </p:txBody>
      </p:sp>
      <p:sp>
        <p:nvSpPr>
          <p:cNvPr id="228382" name="Line 30"/>
          <p:cNvSpPr>
            <a:spLocks noChangeShapeType="1"/>
          </p:cNvSpPr>
          <p:nvPr/>
        </p:nvSpPr>
        <p:spPr bwMode="auto">
          <a:xfrm>
            <a:off x="2587625" y="3609975"/>
            <a:ext cx="0" cy="209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228383" name="Line 31"/>
          <p:cNvSpPr>
            <a:spLocks noChangeShapeType="1"/>
          </p:cNvSpPr>
          <p:nvPr/>
        </p:nvSpPr>
        <p:spPr bwMode="auto">
          <a:xfrm>
            <a:off x="4868863" y="3609975"/>
            <a:ext cx="0" cy="209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228384" name="Text Box 32"/>
          <p:cNvSpPr txBox="1">
            <a:spLocks noChangeArrowheads="1"/>
          </p:cNvSpPr>
          <p:nvPr/>
        </p:nvSpPr>
        <p:spPr bwMode="auto">
          <a:xfrm>
            <a:off x="1657350" y="3257550"/>
            <a:ext cx="1905000" cy="37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0" lang="en-US" altLang="en-US"/>
              <a:t>i = 3</a:t>
            </a:r>
          </a:p>
        </p:txBody>
      </p:sp>
      <p:sp>
        <p:nvSpPr>
          <p:cNvPr id="228385" name="Text Box 33"/>
          <p:cNvSpPr txBox="1">
            <a:spLocks noChangeArrowheads="1"/>
          </p:cNvSpPr>
          <p:nvPr/>
        </p:nvSpPr>
        <p:spPr bwMode="auto">
          <a:xfrm>
            <a:off x="3752850" y="5838825"/>
            <a:ext cx="3346450" cy="466725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tIns="91440" bIns="91440"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altLang="en-US"/>
              <a:t>Total:  6</a:t>
            </a:r>
          </a:p>
        </p:txBody>
      </p:sp>
      <p:sp>
        <p:nvSpPr>
          <p:cNvPr id="228386" name="Text Box 34"/>
          <p:cNvSpPr txBox="1">
            <a:spLocks noChangeArrowheads="1"/>
          </p:cNvSpPr>
          <p:nvPr/>
        </p:nvSpPr>
        <p:spPr bwMode="auto">
          <a:xfrm>
            <a:off x="4283075" y="4311650"/>
            <a:ext cx="271463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0" lang="en-US" altLang="en-US" sz="1200"/>
              <a:t>6</a:t>
            </a:r>
          </a:p>
        </p:txBody>
      </p:sp>
      <p:sp>
        <p:nvSpPr>
          <p:cNvPr id="228388" name="Rectangle 36"/>
          <p:cNvSpPr>
            <a:spLocks noGrp="1" noChangeArrowheads="1"/>
          </p:cNvSpPr>
          <p:nvPr>
            <p:ph type="title"/>
          </p:nvPr>
        </p:nvSpPr>
        <p:spPr>
          <a:xfrm>
            <a:off x="31668" y="381000"/>
            <a:ext cx="9144000" cy="585788"/>
          </a:xfrm>
          <a:noFill/>
          <a:ln/>
        </p:spPr>
        <p:txBody>
          <a:bodyPr>
            <a:normAutofit fontScale="90000"/>
          </a:bodyPr>
          <a:lstStyle/>
          <a:p>
            <a:r>
              <a:rPr lang="en-US" altLang="en-US" dirty="0"/>
              <a:t>Counting Inversions</a:t>
            </a:r>
          </a:p>
        </p:txBody>
      </p:sp>
    </p:spTree>
    <p:extLst>
      <p:ext uri="{BB962C8B-B14F-4D97-AF65-F5344CB8AC3E}">
        <p14:creationId xmlns:p14="http://schemas.microsoft.com/office/powerpoint/2010/main" val="4260194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lide Number Placeholder 3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DC94F9-9727-46BD-85E9-DCDC9C128DE3}" type="slidenum">
              <a:rPr lang="en-US" altLang="en-US"/>
              <a:pPr/>
              <a:t>21</a:t>
            </a:fld>
            <a:endParaRPr lang="en-US" altLang="en-US" sz="1400"/>
          </a:p>
        </p:txBody>
      </p:sp>
      <p:sp>
        <p:nvSpPr>
          <p:cNvPr id="230402" name="Rectangle 2"/>
          <p:cNvSpPr>
            <a:spLocks noChangeAspect="1" noChangeArrowheads="1"/>
          </p:cNvSpPr>
          <p:nvPr/>
        </p:nvSpPr>
        <p:spPr bwMode="auto">
          <a:xfrm>
            <a:off x="1905000" y="39290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en-US"/>
              <a:t>10</a:t>
            </a:r>
          </a:p>
        </p:txBody>
      </p:sp>
      <p:sp>
        <p:nvSpPr>
          <p:cNvPr id="230403" name="Rectangle 3"/>
          <p:cNvSpPr>
            <a:spLocks noChangeAspect="1" noChangeArrowheads="1"/>
          </p:cNvSpPr>
          <p:nvPr/>
        </p:nvSpPr>
        <p:spPr bwMode="auto">
          <a:xfrm>
            <a:off x="2362200" y="39290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en-US"/>
              <a:t>14</a:t>
            </a:r>
          </a:p>
        </p:txBody>
      </p:sp>
      <p:sp>
        <p:nvSpPr>
          <p:cNvPr id="230404" name="Rectangle 4"/>
          <p:cNvSpPr>
            <a:spLocks noChangeAspect="1" noChangeArrowheads="1"/>
          </p:cNvSpPr>
          <p:nvPr/>
        </p:nvSpPr>
        <p:spPr bwMode="auto">
          <a:xfrm>
            <a:off x="2819400" y="39290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en-US"/>
              <a:t>18</a:t>
            </a:r>
          </a:p>
        </p:txBody>
      </p:sp>
      <p:sp>
        <p:nvSpPr>
          <p:cNvPr id="230405" name="Rectangle 5"/>
          <p:cNvSpPr>
            <a:spLocks noChangeAspect="1" noChangeArrowheads="1"/>
          </p:cNvSpPr>
          <p:nvPr/>
        </p:nvSpPr>
        <p:spPr bwMode="auto">
          <a:xfrm>
            <a:off x="3276600" y="39290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en-US"/>
              <a:t>19</a:t>
            </a:r>
          </a:p>
        </p:txBody>
      </p:sp>
      <p:sp>
        <p:nvSpPr>
          <p:cNvPr id="230406" name="Rectangle 6"/>
          <p:cNvSpPr>
            <a:spLocks noChangeAspect="1" noChangeArrowheads="1"/>
          </p:cNvSpPr>
          <p:nvPr/>
        </p:nvSpPr>
        <p:spPr bwMode="auto">
          <a:xfrm>
            <a:off x="990600" y="39290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en-US"/>
              <a:t>3</a:t>
            </a:r>
          </a:p>
        </p:txBody>
      </p:sp>
      <p:sp>
        <p:nvSpPr>
          <p:cNvPr id="230407" name="Rectangle 7"/>
          <p:cNvSpPr>
            <a:spLocks noChangeAspect="1" noChangeArrowheads="1"/>
          </p:cNvSpPr>
          <p:nvPr/>
        </p:nvSpPr>
        <p:spPr bwMode="auto">
          <a:xfrm>
            <a:off x="1447800" y="39290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en-US"/>
              <a:t>7</a:t>
            </a:r>
          </a:p>
        </p:txBody>
      </p:sp>
      <p:sp>
        <p:nvSpPr>
          <p:cNvPr id="230408" name="Rectangle 8"/>
          <p:cNvSpPr>
            <a:spLocks noChangeAspect="1" noChangeArrowheads="1"/>
          </p:cNvSpPr>
          <p:nvPr/>
        </p:nvSpPr>
        <p:spPr bwMode="auto">
          <a:xfrm>
            <a:off x="5105400" y="39290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en-US"/>
              <a:t>16</a:t>
            </a:r>
          </a:p>
        </p:txBody>
      </p:sp>
      <p:sp>
        <p:nvSpPr>
          <p:cNvPr id="230409" name="Rectangle 9"/>
          <p:cNvSpPr>
            <a:spLocks noChangeAspect="1" noChangeArrowheads="1"/>
          </p:cNvSpPr>
          <p:nvPr/>
        </p:nvSpPr>
        <p:spPr bwMode="auto">
          <a:xfrm>
            <a:off x="5562600" y="39290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en-US"/>
              <a:t>17</a:t>
            </a:r>
          </a:p>
        </p:txBody>
      </p:sp>
      <p:sp>
        <p:nvSpPr>
          <p:cNvPr id="230410" name="Rectangle 10"/>
          <p:cNvSpPr>
            <a:spLocks noChangeAspect="1" noChangeArrowheads="1"/>
          </p:cNvSpPr>
          <p:nvPr/>
        </p:nvSpPr>
        <p:spPr bwMode="auto">
          <a:xfrm>
            <a:off x="6019800" y="39290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en-US"/>
              <a:t>23</a:t>
            </a:r>
          </a:p>
        </p:txBody>
      </p:sp>
      <p:sp>
        <p:nvSpPr>
          <p:cNvPr id="230411" name="Rectangle 11"/>
          <p:cNvSpPr>
            <a:spLocks noChangeAspect="1" noChangeArrowheads="1"/>
          </p:cNvSpPr>
          <p:nvPr/>
        </p:nvSpPr>
        <p:spPr bwMode="auto">
          <a:xfrm>
            <a:off x="6477000" y="39290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en-US"/>
              <a:t>25</a:t>
            </a:r>
          </a:p>
        </p:txBody>
      </p:sp>
      <p:sp>
        <p:nvSpPr>
          <p:cNvPr id="230412" name="Rectangle 12"/>
          <p:cNvSpPr>
            <a:spLocks noChangeAspect="1" noChangeArrowheads="1"/>
          </p:cNvSpPr>
          <p:nvPr/>
        </p:nvSpPr>
        <p:spPr bwMode="auto">
          <a:xfrm>
            <a:off x="4191000" y="39290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en-US"/>
              <a:t>2</a:t>
            </a:r>
          </a:p>
        </p:txBody>
      </p:sp>
      <p:sp>
        <p:nvSpPr>
          <p:cNvPr id="230413" name="Rectangle 13"/>
          <p:cNvSpPr>
            <a:spLocks noChangeAspect="1" noChangeArrowheads="1"/>
          </p:cNvSpPr>
          <p:nvPr/>
        </p:nvSpPr>
        <p:spPr bwMode="auto">
          <a:xfrm>
            <a:off x="4648200" y="3929063"/>
            <a:ext cx="457200" cy="414337"/>
          </a:xfrm>
          <a:prstGeom prst="rect">
            <a:avLst/>
          </a:prstGeom>
          <a:solidFill>
            <a:srgbClr val="006600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en-US">
                <a:solidFill>
                  <a:schemeClr val="bg1"/>
                </a:solidFill>
              </a:rPr>
              <a:t>11</a:t>
            </a:r>
          </a:p>
        </p:txBody>
      </p:sp>
      <p:sp>
        <p:nvSpPr>
          <p:cNvPr id="230415" name="Rectangle 1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Merge and count step. </a:t>
            </a:r>
          </a:p>
          <a:p>
            <a:pPr lvl="1"/>
            <a:r>
              <a:rPr lang="en-US" altLang="en-US"/>
              <a:t>Given two sorted halves, count number of inversions where a</a:t>
            </a:r>
            <a:r>
              <a:rPr lang="en-US" altLang="en-US" sz="2000" baseline="-25000"/>
              <a:t>i</a:t>
            </a:r>
            <a:r>
              <a:rPr lang="en-US" altLang="en-US"/>
              <a:t> and a</a:t>
            </a:r>
            <a:r>
              <a:rPr lang="en-US" altLang="en-US" sz="2000" baseline="-25000"/>
              <a:t>j</a:t>
            </a:r>
            <a:r>
              <a:rPr lang="en-US" altLang="en-US"/>
              <a:t> are in different halves.</a:t>
            </a:r>
          </a:p>
          <a:p>
            <a:pPr lvl="1"/>
            <a:r>
              <a:rPr lang="en-US" altLang="en-US"/>
              <a:t>Combine two sorted halves into sorted whole.</a:t>
            </a:r>
          </a:p>
        </p:txBody>
      </p:sp>
      <p:sp>
        <p:nvSpPr>
          <p:cNvPr id="230416" name="Text Box 16"/>
          <p:cNvSpPr txBox="1">
            <a:spLocks noChangeArrowheads="1"/>
          </p:cNvSpPr>
          <p:nvPr/>
        </p:nvSpPr>
        <p:spPr bwMode="auto">
          <a:xfrm>
            <a:off x="7019925" y="3962400"/>
            <a:ext cx="1960563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0" lang="en-US" altLang="en-US" sz="1400"/>
              <a:t>two sorted halves</a:t>
            </a:r>
          </a:p>
        </p:txBody>
      </p:sp>
      <p:sp>
        <p:nvSpPr>
          <p:cNvPr id="230417" name="Rectangle 17"/>
          <p:cNvSpPr>
            <a:spLocks noChangeAspect="1" noChangeArrowheads="1"/>
          </p:cNvSpPr>
          <p:nvPr/>
        </p:nvSpPr>
        <p:spPr bwMode="auto">
          <a:xfrm>
            <a:off x="2133600" y="49196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en-US"/>
              <a:t>7</a:t>
            </a:r>
          </a:p>
        </p:txBody>
      </p:sp>
      <p:sp>
        <p:nvSpPr>
          <p:cNvPr id="230418" name="Rectangle 18"/>
          <p:cNvSpPr>
            <a:spLocks noChangeAspect="1" noChangeArrowheads="1"/>
          </p:cNvSpPr>
          <p:nvPr/>
        </p:nvSpPr>
        <p:spPr bwMode="auto">
          <a:xfrm>
            <a:off x="2590800" y="49196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en-US"/>
              <a:t>10</a:t>
            </a:r>
          </a:p>
        </p:txBody>
      </p:sp>
      <p:sp>
        <p:nvSpPr>
          <p:cNvPr id="230419" name="Rectangle 19"/>
          <p:cNvSpPr>
            <a:spLocks noChangeAspect="1" noChangeArrowheads="1"/>
          </p:cNvSpPr>
          <p:nvPr/>
        </p:nvSpPr>
        <p:spPr bwMode="auto">
          <a:xfrm>
            <a:off x="3048000" y="49196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en-US"/>
              <a:t>11</a:t>
            </a:r>
          </a:p>
        </p:txBody>
      </p:sp>
      <p:sp>
        <p:nvSpPr>
          <p:cNvPr id="230420" name="Rectangle 20"/>
          <p:cNvSpPr>
            <a:spLocks noChangeAspect="1" noChangeArrowheads="1"/>
          </p:cNvSpPr>
          <p:nvPr/>
        </p:nvSpPr>
        <p:spPr bwMode="auto">
          <a:xfrm>
            <a:off x="3505200" y="49196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endParaRPr kumimoji="0" lang="en-US" altLang="en-US"/>
          </a:p>
        </p:txBody>
      </p:sp>
      <p:sp>
        <p:nvSpPr>
          <p:cNvPr id="230421" name="Rectangle 21"/>
          <p:cNvSpPr>
            <a:spLocks noChangeAspect="1" noChangeArrowheads="1"/>
          </p:cNvSpPr>
          <p:nvPr/>
        </p:nvSpPr>
        <p:spPr bwMode="auto">
          <a:xfrm>
            <a:off x="1219200" y="49196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en-US"/>
              <a:t>2</a:t>
            </a:r>
          </a:p>
        </p:txBody>
      </p:sp>
      <p:sp>
        <p:nvSpPr>
          <p:cNvPr id="230422" name="Rectangle 22"/>
          <p:cNvSpPr>
            <a:spLocks noChangeAspect="1" noChangeArrowheads="1"/>
          </p:cNvSpPr>
          <p:nvPr/>
        </p:nvSpPr>
        <p:spPr bwMode="auto">
          <a:xfrm>
            <a:off x="1676400" y="49196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en-US"/>
              <a:t>3</a:t>
            </a:r>
          </a:p>
        </p:txBody>
      </p:sp>
      <p:sp>
        <p:nvSpPr>
          <p:cNvPr id="230423" name="Rectangle 23"/>
          <p:cNvSpPr>
            <a:spLocks noChangeAspect="1" noChangeArrowheads="1"/>
          </p:cNvSpPr>
          <p:nvPr/>
        </p:nvSpPr>
        <p:spPr bwMode="auto">
          <a:xfrm>
            <a:off x="4876800" y="49196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endParaRPr kumimoji="0" lang="en-US" altLang="en-US"/>
          </a:p>
        </p:txBody>
      </p:sp>
      <p:sp>
        <p:nvSpPr>
          <p:cNvPr id="230424" name="Rectangle 24"/>
          <p:cNvSpPr>
            <a:spLocks noChangeAspect="1" noChangeArrowheads="1"/>
          </p:cNvSpPr>
          <p:nvPr/>
        </p:nvSpPr>
        <p:spPr bwMode="auto">
          <a:xfrm>
            <a:off x="5334000" y="49196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endParaRPr kumimoji="0" lang="en-US" altLang="en-US"/>
          </a:p>
        </p:txBody>
      </p:sp>
      <p:sp>
        <p:nvSpPr>
          <p:cNvPr id="230425" name="Rectangle 25"/>
          <p:cNvSpPr>
            <a:spLocks noChangeAspect="1" noChangeArrowheads="1"/>
          </p:cNvSpPr>
          <p:nvPr/>
        </p:nvSpPr>
        <p:spPr bwMode="auto">
          <a:xfrm>
            <a:off x="5791200" y="49196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endParaRPr kumimoji="0" lang="en-US" altLang="en-US"/>
          </a:p>
        </p:txBody>
      </p:sp>
      <p:sp>
        <p:nvSpPr>
          <p:cNvPr id="230426" name="Rectangle 26"/>
          <p:cNvSpPr>
            <a:spLocks noChangeAspect="1" noChangeArrowheads="1"/>
          </p:cNvSpPr>
          <p:nvPr/>
        </p:nvSpPr>
        <p:spPr bwMode="auto">
          <a:xfrm>
            <a:off x="6248400" y="49196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endParaRPr kumimoji="0" lang="en-US" altLang="en-US"/>
          </a:p>
        </p:txBody>
      </p:sp>
      <p:sp>
        <p:nvSpPr>
          <p:cNvPr id="230427" name="Rectangle 27"/>
          <p:cNvSpPr>
            <a:spLocks noChangeAspect="1" noChangeArrowheads="1"/>
          </p:cNvSpPr>
          <p:nvPr/>
        </p:nvSpPr>
        <p:spPr bwMode="auto">
          <a:xfrm>
            <a:off x="3962400" y="49196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endParaRPr kumimoji="0" lang="en-US" altLang="en-US"/>
          </a:p>
        </p:txBody>
      </p:sp>
      <p:sp>
        <p:nvSpPr>
          <p:cNvPr id="230428" name="Rectangle 28"/>
          <p:cNvSpPr>
            <a:spLocks noChangeAspect="1" noChangeArrowheads="1"/>
          </p:cNvSpPr>
          <p:nvPr/>
        </p:nvSpPr>
        <p:spPr bwMode="auto">
          <a:xfrm>
            <a:off x="4419600" y="49196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endParaRPr kumimoji="0" lang="en-US" altLang="en-US"/>
          </a:p>
        </p:txBody>
      </p:sp>
      <p:sp>
        <p:nvSpPr>
          <p:cNvPr id="230429" name="Text Box 29"/>
          <p:cNvSpPr txBox="1">
            <a:spLocks noChangeArrowheads="1"/>
          </p:cNvSpPr>
          <p:nvPr/>
        </p:nvSpPr>
        <p:spPr bwMode="auto">
          <a:xfrm>
            <a:off x="7010400" y="4967288"/>
            <a:ext cx="19050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0" lang="en-US" altLang="en-US" sz="1400"/>
              <a:t>auxiliary array</a:t>
            </a:r>
          </a:p>
        </p:txBody>
      </p:sp>
      <p:sp>
        <p:nvSpPr>
          <p:cNvPr id="230430" name="Line 30"/>
          <p:cNvSpPr>
            <a:spLocks noChangeShapeType="1"/>
          </p:cNvSpPr>
          <p:nvPr/>
        </p:nvSpPr>
        <p:spPr bwMode="auto">
          <a:xfrm>
            <a:off x="2587625" y="3609975"/>
            <a:ext cx="0" cy="209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230431" name="Line 31"/>
          <p:cNvSpPr>
            <a:spLocks noChangeShapeType="1"/>
          </p:cNvSpPr>
          <p:nvPr/>
        </p:nvSpPr>
        <p:spPr bwMode="auto">
          <a:xfrm>
            <a:off x="4868863" y="3609975"/>
            <a:ext cx="0" cy="209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230432" name="Text Box 32"/>
          <p:cNvSpPr txBox="1">
            <a:spLocks noChangeArrowheads="1"/>
          </p:cNvSpPr>
          <p:nvPr/>
        </p:nvSpPr>
        <p:spPr bwMode="auto">
          <a:xfrm>
            <a:off x="1657350" y="3257550"/>
            <a:ext cx="1905000" cy="37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0" lang="en-US" altLang="en-US"/>
              <a:t>i = 3</a:t>
            </a:r>
          </a:p>
        </p:txBody>
      </p:sp>
      <p:sp>
        <p:nvSpPr>
          <p:cNvPr id="230433" name="Text Box 33"/>
          <p:cNvSpPr txBox="1">
            <a:spLocks noChangeArrowheads="1"/>
          </p:cNvSpPr>
          <p:nvPr/>
        </p:nvSpPr>
        <p:spPr bwMode="auto">
          <a:xfrm>
            <a:off x="3752850" y="5838825"/>
            <a:ext cx="3346450" cy="466725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tIns="91440" bIns="91440"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altLang="en-US"/>
              <a:t>Total:  6 + 3</a:t>
            </a:r>
          </a:p>
        </p:txBody>
      </p:sp>
      <p:sp>
        <p:nvSpPr>
          <p:cNvPr id="230434" name="Text Box 34"/>
          <p:cNvSpPr txBox="1">
            <a:spLocks noChangeArrowheads="1"/>
          </p:cNvSpPr>
          <p:nvPr/>
        </p:nvSpPr>
        <p:spPr bwMode="auto">
          <a:xfrm>
            <a:off x="4283075" y="4311650"/>
            <a:ext cx="271463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0" lang="en-US" altLang="en-US" sz="1200"/>
              <a:t>6</a:t>
            </a:r>
          </a:p>
        </p:txBody>
      </p:sp>
      <p:sp>
        <p:nvSpPr>
          <p:cNvPr id="230435" name="Text Box 35"/>
          <p:cNvSpPr txBox="1">
            <a:spLocks noChangeArrowheads="1"/>
          </p:cNvSpPr>
          <p:nvPr/>
        </p:nvSpPr>
        <p:spPr bwMode="auto">
          <a:xfrm>
            <a:off x="4730750" y="4311650"/>
            <a:ext cx="271463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0" lang="en-US" altLang="en-US" sz="1200"/>
              <a:t>3</a:t>
            </a:r>
          </a:p>
        </p:txBody>
      </p:sp>
      <p:sp>
        <p:nvSpPr>
          <p:cNvPr id="230437" name="Rectangle 37"/>
          <p:cNvSpPr>
            <a:spLocks noGrp="1" noChangeArrowheads="1"/>
          </p:cNvSpPr>
          <p:nvPr>
            <p:ph type="title"/>
          </p:nvPr>
        </p:nvSpPr>
        <p:spPr>
          <a:xfrm>
            <a:off x="12865" y="381000"/>
            <a:ext cx="9144000" cy="585788"/>
          </a:xfrm>
          <a:noFill/>
          <a:ln/>
        </p:spPr>
        <p:txBody>
          <a:bodyPr>
            <a:normAutofit fontScale="90000"/>
          </a:bodyPr>
          <a:lstStyle/>
          <a:p>
            <a:r>
              <a:rPr lang="en-US" altLang="en-US" dirty="0"/>
              <a:t>Counting Inversions</a:t>
            </a:r>
          </a:p>
        </p:txBody>
      </p:sp>
    </p:spTree>
    <p:extLst>
      <p:ext uri="{BB962C8B-B14F-4D97-AF65-F5344CB8AC3E}">
        <p14:creationId xmlns:p14="http://schemas.microsoft.com/office/powerpoint/2010/main" val="2604578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lide Number Placeholder 3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4FC0EA-8C5F-4798-91D0-ECD167E5EC76}" type="slidenum">
              <a:rPr lang="en-US" altLang="en-US"/>
              <a:pPr/>
              <a:t>22</a:t>
            </a:fld>
            <a:endParaRPr lang="en-US" altLang="en-US" sz="1400"/>
          </a:p>
        </p:txBody>
      </p:sp>
      <p:sp>
        <p:nvSpPr>
          <p:cNvPr id="231426" name="Rectangle 2"/>
          <p:cNvSpPr>
            <a:spLocks noChangeAspect="1" noChangeArrowheads="1"/>
          </p:cNvSpPr>
          <p:nvPr/>
        </p:nvSpPr>
        <p:spPr bwMode="auto">
          <a:xfrm>
            <a:off x="1905000" y="39290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en-US"/>
              <a:t>10</a:t>
            </a:r>
          </a:p>
        </p:txBody>
      </p:sp>
      <p:sp>
        <p:nvSpPr>
          <p:cNvPr id="231427" name="Rectangle 3"/>
          <p:cNvSpPr>
            <a:spLocks noChangeAspect="1" noChangeArrowheads="1"/>
          </p:cNvSpPr>
          <p:nvPr/>
        </p:nvSpPr>
        <p:spPr bwMode="auto">
          <a:xfrm>
            <a:off x="2362200" y="39290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en-US"/>
              <a:t>14</a:t>
            </a:r>
          </a:p>
        </p:txBody>
      </p:sp>
      <p:sp>
        <p:nvSpPr>
          <p:cNvPr id="231428" name="Rectangle 4"/>
          <p:cNvSpPr>
            <a:spLocks noChangeAspect="1" noChangeArrowheads="1"/>
          </p:cNvSpPr>
          <p:nvPr/>
        </p:nvSpPr>
        <p:spPr bwMode="auto">
          <a:xfrm>
            <a:off x="2819400" y="39290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en-US"/>
              <a:t>18</a:t>
            </a:r>
          </a:p>
        </p:txBody>
      </p:sp>
      <p:sp>
        <p:nvSpPr>
          <p:cNvPr id="231429" name="Rectangle 5"/>
          <p:cNvSpPr>
            <a:spLocks noChangeAspect="1" noChangeArrowheads="1"/>
          </p:cNvSpPr>
          <p:nvPr/>
        </p:nvSpPr>
        <p:spPr bwMode="auto">
          <a:xfrm>
            <a:off x="3276600" y="39290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en-US"/>
              <a:t>19</a:t>
            </a:r>
          </a:p>
        </p:txBody>
      </p:sp>
      <p:sp>
        <p:nvSpPr>
          <p:cNvPr id="231430" name="Rectangle 6"/>
          <p:cNvSpPr>
            <a:spLocks noChangeAspect="1" noChangeArrowheads="1"/>
          </p:cNvSpPr>
          <p:nvPr/>
        </p:nvSpPr>
        <p:spPr bwMode="auto">
          <a:xfrm>
            <a:off x="990600" y="39290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en-US"/>
              <a:t>3</a:t>
            </a:r>
          </a:p>
        </p:txBody>
      </p:sp>
      <p:sp>
        <p:nvSpPr>
          <p:cNvPr id="231431" name="Rectangle 7"/>
          <p:cNvSpPr>
            <a:spLocks noChangeAspect="1" noChangeArrowheads="1"/>
          </p:cNvSpPr>
          <p:nvPr/>
        </p:nvSpPr>
        <p:spPr bwMode="auto">
          <a:xfrm>
            <a:off x="1447800" y="39290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en-US"/>
              <a:t>7</a:t>
            </a:r>
          </a:p>
        </p:txBody>
      </p:sp>
      <p:sp>
        <p:nvSpPr>
          <p:cNvPr id="231432" name="Rectangle 8"/>
          <p:cNvSpPr>
            <a:spLocks noChangeAspect="1" noChangeArrowheads="1"/>
          </p:cNvSpPr>
          <p:nvPr/>
        </p:nvSpPr>
        <p:spPr bwMode="auto">
          <a:xfrm>
            <a:off x="5105400" y="39290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en-US"/>
              <a:t>16</a:t>
            </a:r>
          </a:p>
        </p:txBody>
      </p:sp>
      <p:sp>
        <p:nvSpPr>
          <p:cNvPr id="231433" name="Rectangle 9"/>
          <p:cNvSpPr>
            <a:spLocks noChangeAspect="1" noChangeArrowheads="1"/>
          </p:cNvSpPr>
          <p:nvPr/>
        </p:nvSpPr>
        <p:spPr bwMode="auto">
          <a:xfrm>
            <a:off x="5562600" y="39290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en-US"/>
              <a:t>17</a:t>
            </a:r>
          </a:p>
        </p:txBody>
      </p:sp>
      <p:sp>
        <p:nvSpPr>
          <p:cNvPr id="231434" name="Rectangle 10"/>
          <p:cNvSpPr>
            <a:spLocks noChangeAspect="1" noChangeArrowheads="1"/>
          </p:cNvSpPr>
          <p:nvPr/>
        </p:nvSpPr>
        <p:spPr bwMode="auto">
          <a:xfrm>
            <a:off x="6019800" y="39290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en-US"/>
              <a:t>23</a:t>
            </a:r>
          </a:p>
        </p:txBody>
      </p:sp>
      <p:sp>
        <p:nvSpPr>
          <p:cNvPr id="231435" name="Rectangle 11"/>
          <p:cNvSpPr>
            <a:spLocks noChangeAspect="1" noChangeArrowheads="1"/>
          </p:cNvSpPr>
          <p:nvPr/>
        </p:nvSpPr>
        <p:spPr bwMode="auto">
          <a:xfrm>
            <a:off x="6477000" y="39290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en-US"/>
              <a:t>25</a:t>
            </a:r>
          </a:p>
        </p:txBody>
      </p:sp>
      <p:sp>
        <p:nvSpPr>
          <p:cNvPr id="231436" name="Rectangle 12"/>
          <p:cNvSpPr>
            <a:spLocks noChangeAspect="1" noChangeArrowheads="1"/>
          </p:cNvSpPr>
          <p:nvPr/>
        </p:nvSpPr>
        <p:spPr bwMode="auto">
          <a:xfrm>
            <a:off x="4191000" y="39290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en-US"/>
              <a:t>2</a:t>
            </a:r>
          </a:p>
        </p:txBody>
      </p:sp>
      <p:sp>
        <p:nvSpPr>
          <p:cNvPr id="231437" name="Rectangle 13"/>
          <p:cNvSpPr>
            <a:spLocks noChangeAspect="1" noChangeArrowheads="1"/>
          </p:cNvSpPr>
          <p:nvPr/>
        </p:nvSpPr>
        <p:spPr bwMode="auto">
          <a:xfrm>
            <a:off x="4648200" y="39290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en-US"/>
              <a:t>11</a:t>
            </a:r>
          </a:p>
        </p:txBody>
      </p:sp>
      <p:sp>
        <p:nvSpPr>
          <p:cNvPr id="231439" name="Rectangle 1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Merge and count step. </a:t>
            </a:r>
          </a:p>
          <a:p>
            <a:pPr lvl="1"/>
            <a:r>
              <a:rPr lang="en-US" altLang="en-US"/>
              <a:t>Given two sorted halves, count number of inversions where a</a:t>
            </a:r>
            <a:r>
              <a:rPr lang="en-US" altLang="en-US" sz="2000" baseline="-25000"/>
              <a:t>i</a:t>
            </a:r>
            <a:r>
              <a:rPr lang="en-US" altLang="en-US"/>
              <a:t> and a</a:t>
            </a:r>
            <a:r>
              <a:rPr lang="en-US" altLang="en-US" sz="2000" baseline="-25000"/>
              <a:t>j</a:t>
            </a:r>
            <a:r>
              <a:rPr lang="en-US" altLang="en-US"/>
              <a:t> are in different halves.</a:t>
            </a:r>
          </a:p>
          <a:p>
            <a:pPr lvl="1"/>
            <a:r>
              <a:rPr lang="en-US" altLang="en-US"/>
              <a:t>Combine two sorted halves into sorted whole.</a:t>
            </a:r>
          </a:p>
        </p:txBody>
      </p:sp>
      <p:sp>
        <p:nvSpPr>
          <p:cNvPr id="231440" name="Text Box 16"/>
          <p:cNvSpPr txBox="1">
            <a:spLocks noChangeArrowheads="1"/>
          </p:cNvSpPr>
          <p:nvPr/>
        </p:nvSpPr>
        <p:spPr bwMode="auto">
          <a:xfrm>
            <a:off x="7019925" y="3962400"/>
            <a:ext cx="1960563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0" lang="en-US" altLang="en-US" sz="1400"/>
              <a:t>two sorted halves</a:t>
            </a:r>
          </a:p>
        </p:txBody>
      </p:sp>
      <p:sp>
        <p:nvSpPr>
          <p:cNvPr id="231441" name="Rectangle 17"/>
          <p:cNvSpPr>
            <a:spLocks noChangeAspect="1" noChangeArrowheads="1"/>
          </p:cNvSpPr>
          <p:nvPr/>
        </p:nvSpPr>
        <p:spPr bwMode="auto">
          <a:xfrm>
            <a:off x="2133600" y="49196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en-US"/>
              <a:t>7</a:t>
            </a:r>
          </a:p>
        </p:txBody>
      </p:sp>
      <p:sp>
        <p:nvSpPr>
          <p:cNvPr id="231442" name="Rectangle 18"/>
          <p:cNvSpPr>
            <a:spLocks noChangeAspect="1" noChangeArrowheads="1"/>
          </p:cNvSpPr>
          <p:nvPr/>
        </p:nvSpPr>
        <p:spPr bwMode="auto">
          <a:xfrm>
            <a:off x="2590800" y="49196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en-US"/>
              <a:t>10</a:t>
            </a:r>
          </a:p>
        </p:txBody>
      </p:sp>
      <p:sp>
        <p:nvSpPr>
          <p:cNvPr id="231443" name="Rectangle 19"/>
          <p:cNvSpPr>
            <a:spLocks noChangeAspect="1" noChangeArrowheads="1"/>
          </p:cNvSpPr>
          <p:nvPr/>
        </p:nvSpPr>
        <p:spPr bwMode="auto">
          <a:xfrm>
            <a:off x="3048000" y="49196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en-US"/>
              <a:t>11</a:t>
            </a:r>
          </a:p>
        </p:txBody>
      </p:sp>
      <p:sp>
        <p:nvSpPr>
          <p:cNvPr id="231444" name="Rectangle 20"/>
          <p:cNvSpPr>
            <a:spLocks noChangeAspect="1" noChangeArrowheads="1"/>
          </p:cNvSpPr>
          <p:nvPr/>
        </p:nvSpPr>
        <p:spPr bwMode="auto">
          <a:xfrm>
            <a:off x="3505200" y="49196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endParaRPr kumimoji="0" lang="en-US" altLang="en-US"/>
          </a:p>
        </p:txBody>
      </p:sp>
      <p:sp>
        <p:nvSpPr>
          <p:cNvPr id="231445" name="Rectangle 21"/>
          <p:cNvSpPr>
            <a:spLocks noChangeAspect="1" noChangeArrowheads="1"/>
          </p:cNvSpPr>
          <p:nvPr/>
        </p:nvSpPr>
        <p:spPr bwMode="auto">
          <a:xfrm>
            <a:off x="1219200" y="49196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en-US"/>
              <a:t>2</a:t>
            </a:r>
          </a:p>
        </p:txBody>
      </p:sp>
      <p:sp>
        <p:nvSpPr>
          <p:cNvPr id="231446" name="Rectangle 22"/>
          <p:cNvSpPr>
            <a:spLocks noChangeAspect="1" noChangeArrowheads="1"/>
          </p:cNvSpPr>
          <p:nvPr/>
        </p:nvSpPr>
        <p:spPr bwMode="auto">
          <a:xfrm>
            <a:off x="1676400" y="49196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en-US"/>
              <a:t>3</a:t>
            </a:r>
          </a:p>
        </p:txBody>
      </p:sp>
      <p:sp>
        <p:nvSpPr>
          <p:cNvPr id="231447" name="Rectangle 23"/>
          <p:cNvSpPr>
            <a:spLocks noChangeAspect="1" noChangeArrowheads="1"/>
          </p:cNvSpPr>
          <p:nvPr/>
        </p:nvSpPr>
        <p:spPr bwMode="auto">
          <a:xfrm>
            <a:off x="4876800" y="49196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endParaRPr kumimoji="0" lang="en-US" altLang="en-US"/>
          </a:p>
        </p:txBody>
      </p:sp>
      <p:sp>
        <p:nvSpPr>
          <p:cNvPr id="231448" name="Rectangle 24"/>
          <p:cNvSpPr>
            <a:spLocks noChangeAspect="1" noChangeArrowheads="1"/>
          </p:cNvSpPr>
          <p:nvPr/>
        </p:nvSpPr>
        <p:spPr bwMode="auto">
          <a:xfrm>
            <a:off x="5334000" y="49196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endParaRPr kumimoji="0" lang="en-US" altLang="en-US"/>
          </a:p>
        </p:txBody>
      </p:sp>
      <p:sp>
        <p:nvSpPr>
          <p:cNvPr id="231449" name="Rectangle 25"/>
          <p:cNvSpPr>
            <a:spLocks noChangeAspect="1" noChangeArrowheads="1"/>
          </p:cNvSpPr>
          <p:nvPr/>
        </p:nvSpPr>
        <p:spPr bwMode="auto">
          <a:xfrm>
            <a:off x="5791200" y="49196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endParaRPr kumimoji="0" lang="en-US" altLang="en-US"/>
          </a:p>
        </p:txBody>
      </p:sp>
      <p:sp>
        <p:nvSpPr>
          <p:cNvPr id="231450" name="Rectangle 26"/>
          <p:cNvSpPr>
            <a:spLocks noChangeAspect="1" noChangeArrowheads="1"/>
          </p:cNvSpPr>
          <p:nvPr/>
        </p:nvSpPr>
        <p:spPr bwMode="auto">
          <a:xfrm>
            <a:off x="6248400" y="49196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endParaRPr kumimoji="0" lang="en-US" altLang="en-US"/>
          </a:p>
        </p:txBody>
      </p:sp>
      <p:sp>
        <p:nvSpPr>
          <p:cNvPr id="231451" name="Rectangle 27"/>
          <p:cNvSpPr>
            <a:spLocks noChangeAspect="1" noChangeArrowheads="1"/>
          </p:cNvSpPr>
          <p:nvPr/>
        </p:nvSpPr>
        <p:spPr bwMode="auto">
          <a:xfrm>
            <a:off x="3962400" y="49196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endParaRPr kumimoji="0" lang="en-US" altLang="en-US"/>
          </a:p>
        </p:txBody>
      </p:sp>
      <p:sp>
        <p:nvSpPr>
          <p:cNvPr id="231452" name="Rectangle 28"/>
          <p:cNvSpPr>
            <a:spLocks noChangeAspect="1" noChangeArrowheads="1"/>
          </p:cNvSpPr>
          <p:nvPr/>
        </p:nvSpPr>
        <p:spPr bwMode="auto">
          <a:xfrm>
            <a:off x="4419600" y="49196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endParaRPr kumimoji="0" lang="en-US" altLang="en-US"/>
          </a:p>
        </p:txBody>
      </p:sp>
      <p:sp>
        <p:nvSpPr>
          <p:cNvPr id="231453" name="Text Box 29"/>
          <p:cNvSpPr txBox="1">
            <a:spLocks noChangeArrowheads="1"/>
          </p:cNvSpPr>
          <p:nvPr/>
        </p:nvSpPr>
        <p:spPr bwMode="auto">
          <a:xfrm>
            <a:off x="7010400" y="4967288"/>
            <a:ext cx="19050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0" lang="en-US" altLang="en-US" sz="1400"/>
              <a:t>auxiliary array</a:t>
            </a:r>
          </a:p>
        </p:txBody>
      </p:sp>
      <p:sp>
        <p:nvSpPr>
          <p:cNvPr id="231454" name="Line 30"/>
          <p:cNvSpPr>
            <a:spLocks noChangeShapeType="1"/>
          </p:cNvSpPr>
          <p:nvPr/>
        </p:nvSpPr>
        <p:spPr bwMode="auto">
          <a:xfrm>
            <a:off x="2587625" y="3609975"/>
            <a:ext cx="0" cy="209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231455" name="Line 31"/>
          <p:cNvSpPr>
            <a:spLocks noChangeShapeType="1"/>
          </p:cNvSpPr>
          <p:nvPr/>
        </p:nvSpPr>
        <p:spPr bwMode="auto">
          <a:xfrm>
            <a:off x="5326063" y="3609975"/>
            <a:ext cx="0" cy="209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231456" name="Text Box 32"/>
          <p:cNvSpPr txBox="1">
            <a:spLocks noChangeArrowheads="1"/>
          </p:cNvSpPr>
          <p:nvPr/>
        </p:nvSpPr>
        <p:spPr bwMode="auto">
          <a:xfrm>
            <a:off x="1657350" y="3257550"/>
            <a:ext cx="1905000" cy="37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0" lang="en-US" altLang="en-US"/>
              <a:t>i = 3</a:t>
            </a:r>
          </a:p>
        </p:txBody>
      </p:sp>
      <p:sp>
        <p:nvSpPr>
          <p:cNvPr id="231458" name="Text Box 34"/>
          <p:cNvSpPr txBox="1">
            <a:spLocks noChangeArrowheads="1"/>
          </p:cNvSpPr>
          <p:nvPr/>
        </p:nvSpPr>
        <p:spPr bwMode="auto">
          <a:xfrm>
            <a:off x="3752850" y="5838825"/>
            <a:ext cx="3346450" cy="466725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tIns="91440" bIns="91440"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altLang="en-US"/>
              <a:t>Total:  6 + 3</a:t>
            </a:r>
          </a:p>
        </p:txBody>
      </p:sp>
      <p:sp>
        <p:nvSpPr>
          <p:cNvPr id="231459" name="Text Box 35"/>
          <p:cNvSpPr txBox="1">
            <a:spLocks noChangeArrowheads="1"/>
          </p:cNvSpPr>
          <p:nvPr/>
        </p:nvSpPr>
        <p:spPr bwMode="auto">
          <a:xfrm>
            <a:off x="4283075" y="4311650"/>
            <a:ext cx="271463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0" lang="en-US" altLang="en-US" sz="1200"/>
              <a:t>6</a:t>
            </a:r>
          </a:p>
        </p:txBody>
      </p:sp>
      <p:sp>
        <p:nvSpPr>
          <p:cNvPr id="231460" name="Text Box 36"/>
          <p:cNvSpPr txBox="1">
            <a:spLocks noChangeArrowheads="1"/>
          </p:cNvSpPr>
          <p:nvPr/>
        </p:nvSpPr>
        <p:spPr bwMode="auto">
          <a:xfrm>
            <a:off x="4730750" y="4311650"/>
            <a:ext cx="271463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0" lang="en-US" altLang="en-US" sz="1200"/>
              <a:t>3</a:t>
            </a:r>
          </a:p>
        </p:txBody>
      </p:sp>
      <p:sp>
        <p:nvSpPr>
          <p:cNvPr id="231462" name="Rectangle 38"/>
          <p:cNvSpPr>
            <a:spLocks noGrp="1" noChangeArrowheads="1"/>
          </p:cNvSpPr>
          <p:nvPr>
            <p:ph type="title"/>
          </p:nvPr>
        </p:nvSpPr>
        <p:spPr>
          <a:xfrm>
            <a:off x="76200" y="381000"/>
            <a:ext cx="9144000" cy="585788"/>
          </a:xfrm>
          <a:noFill/>
          <a:ln/>
        </p:spPr>
        <p:txBody>
          <a:bodyPr>
            <a:normAutofit fontScale="90000"/>
          </a:bodyPr>
          <a:lstStyle/>
          <a:p>
            <a:r>
              <a:rPr lang="en-US" altLang="en-US" dirty="0"/>
              <a:t>Counting Inversions</a:t>
            </a:r>
          </a:p>
        </p:txBody>
      </p:sp>
    </p:spTree>
    <p:extLst>
      <p:ext uri="{BB962C8B-B14F-4D97-AF65-F5344CB8AC3E}">
        <p14:creationId xmlns:p14="http://schemas.microsoft.com/office/powerpoint/2010/main" val="3370332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lide Number Placeholder 3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C03CF0-8982-4EB9-A12D-C5C28F2675C3}" type="slidenum">
              <a:rPr lang="en-US" altLang="en-US"/>
              <a:pPr/>
              <a:t>23</a:t>
            </a:fld>
            <a:endParaRPr lang="en-US" altLang="en-US" sz="1400"/>
          </a:p>
        </p:txBody>
      </p:sp>
      <p:sp>
        <p:nvSpPr>
          <p:cNvPr id="232450" name="Rectangle 2"/>
          <p:cNvSpPr>
            <a:spLocks noChangeAspect="1" noChangeArrowheads="1"/>
          </p:cNvSpPr>
          <p:nvPr/>
        </p:nvSpPr>
        <p:spPr bwMode="auto">
          <a:xfrm>
            <a:off x="1905000" y="39290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en-US"/>
              <a:t>10</a:t>
            </a:r>
          </a:p>
        </p:txBody>
      </p:sp>
      <p:sp>
        <p:nvSpPr>
          <p:cNvPr id="232451" name="Rectangle 3"/>
          <p:cNvSpPr>
            <a:spLocks noChangeAspect="1" noChangeArrowheads="1"/>
          </p:cNvSpPr>
          <p:nvPr/>
        </p:nvSpPr>
        <p:spPr bwMode="auto">
          <a:xfrm>
            <a:off x="2362200" y="3929063"/>
            <a:ext cx="457200" cy="414337"/>
          </a:xfrm>
          <a:prstGeom prst="rect">
            <a:avLst/>
          </a:prstGeom>
          <a:solidFill>
            <a:srgbClr val="003399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en-US">
                <a:solidFill>
                  <a:schemeClr val="bg1"/>
                </a:solidFill>
              </a:rPr>
              <a:t>14</a:t>
            </a:r>
          </a:p>
        </p:txBody>
      </p:sp>
      <p:sp>
        <p:nvSpPr>
          <p:cNvPr id="232452" name="Rectangle 4"/>
          <p:cNvSpPr>
            <a:spLocks noChangeAspect="1" noChangeArrowheads="1"/>
          </p:cNvSpPr>
          <p:nvPr/>
        </p:nvSpPr>
        <p:spPr bwMode="auto">
          <a:xfrm>
            <a:off x="2819400" y="39290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en-US"/>
              <a:t>18</a:t>
            </a:r>
          </a:p>
        </p:txBody>
      </p:sp>
      <p:sp>
        <p:nvSpPr>
          <p:cNvPr id="232453" name="Rectangle 5"/>
          <p:cNvSpPr>
            <a:spLocks noChangeAspect="1" noChangeArrowheads="1"/>
          </p:cNvSpPr>
          <p:nvPr/>
        </p:nvSpPr>
        <p:spPr bwMode="auto">
          <a:xfrm>
            <a:off x="3276600" y="39290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en-US"/>
              <a:t>19</a:t>
            </a:r>
          </a:p>
        </p:txBody>
      </p:sp>
      <p:sp>
        <p:nvSpPr>
          <p:cNvPr id="232454" name="Rectangle 6"/>
          <p:cNvSpPr>
            <a:spLocks noChangeAspect="1" noChangeArrowheads="1"/>
          </p:cNvSpPr>
          <p:nvPr/>
        </p:nvSpPr>
        <p:spPr bwMode="auto">
          <a:xfrm>
            <a:off x="990600" y="39290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en-US"/>
              <a:t>3</a:t>
            </a:r>
          </a:p>
        </p:txBody>
      </p:sp>
      <p:sp>
        <p:nvSpPr>
          <p:cNvPr id="232455" name="Rectangle 7"/>
          <p:cNvSpPr>
            <a:spLocks noChangeAspect="1" noChangeArrowheads="1"/>
          </p:cNvSpPr>
          <p:nvPr/>
        </p:nvSpPr>
        <p:spPr bwMode="auto">
          <a:xfrm>
            <a:off x="1447800" y="39290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en-US"/>
              <a:t>7</a:t>
            </a:r>
          </a:p>
        </p:txBody>
      </p:sp>
      <p:sp>
        <p:nvSpPr>
          <p:cNvPr id="232456" name="Rectangle 8"/>
          <p:cNvSpPr>
            <a:spLocks noChangeAspect="1" noChangeArrowheads="1"/>
          </p:cNvSpPr>
          <p:nvPr/>
        </p:nvSpPr>
        <p:spPr bwMode="auto">
          <a:xfrm>
            <a:off x="5105400" y="39290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en-US"/>
              <a:t>16</a:t>
            </a:r>
          </a:p>
        </p:txBody>
      </p:sp>
      <p:sp>
        <p:nvSpPr>
          <p:cNvPr id="232457" name="Rectangle 9"/>
          <p:cNvSpPr>
            <a:spLocks noChangeAspect="1" noChangeArrowheads="1"/>
          </p:cNvSpPr>
          <p:nvPr/>
        </p:nvSpPr>
        <p:spPr bwMode="auto">
          <a:xfrm>
            <a:off x="5562600" y="39290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en-US"/>
              <a:t>17</a:t>
            </a:r>
          </a:p>
        </p:txBody>
      </p:sp>
      <p:sp>
        <p:nvSpPr>
          <p:cNvPr id="232458" name="Rectangle 10"/>
          <p:cNvSpPr>
            <a:spLocks noChangeAspect="1" noChangeArrowheads="1"/>
          </p:cNvSpPr>
          <p:nvPr/>
        </p:nvSpPr>
        <p:spPr bwMode="auto">
          <a:xfrm>
            <a:off x="6019800" y="39290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en-US"/>
              <a:t>23</a:t>
            </a:r>
          </a:p>
        </p:txBody>
      </p:sp>
      <p:sp>
        <p:nvSpPr>
          <p:cNvPr id="232459" name="Rectangle 11"/>
          <p:cNvSpPr>
            <a:spLocks noChangeAspect="1" noChangeArrowheads="1"/>
          </p:cNvSpPr>
          <p:nvPr/>
        </p:nvSpPr>
        <p:spPr bwMode="auto">
          <a:xfrm>
            <a:off x="6477000" y="39290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en-US"/>
              <a:t>25</a:t>
            </a:r>
          </a:p>
        </p:txBody>
      </p:sp>
      <p:sp>
        <p:nvSpPr>
          <p:cNvPr id="232460" name="Rectangle 12"/>
          <p:cNvSpPr>
            <a:spLocks noChangeAspect="1" noChangeArrowheads="1"/>
          </p:cNvSpPr>
          <p:nvPr/>
        </p:nvSpPr>
        <p:spPr bwMode="auto">
          <a:xfrm>
            <a:off x="4191000" y="39290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en-US"/>
              <a:t>2</a:t>
            </a:r>
          </a:p>
        </p:txBody>
      </p:sp>
      <p:sp>
        <p:nvSpPr>
          <p:cNvPr id="232461" name="Rectangle 13"/>
          <p:cNvSpPr>
            <a:spLocks noChangeAspect="1" noChangeArrowheads="1"/>
          </p:cNvSpPr>
          <p:nvPr/>
        </p:nvSpPr>
        <p:spPr bwMode="auto">
          <a:xfrm>
            <a:off x="4648200" y="39290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en-US"/>
              <a:t>11</a:t>
            </a:r>
          </a:p>
        </p:txBody>
      </p:sp>
      <p:sp>
        <p:nvSpPr>
          <p:cNvPr id="232463" name="Rectangle 1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Merge and count step. </a:t>
            </a:r>
          </a:p>
          <a:p>
            <a:pPr lvl="1"/>
            <a:r>
              <a:rPr lang="en-US" altLang="en-US"/>
              <a:t>Given two sorted halves, count number of inversions where a</a:t>
            </a:r>
            <a:r>
              <a:rPr lang="en-US" altLang="en-US" sz="2000" baseline="-25000"/>
              <a:t>i</a:t>
            </a:r>
            <a:r>
              <a:rPr lang="en-US" altLang="en-US"/>
              <a:t> and a</a:t>
            </a:r>
            <a:r>
              <a:rPr lang="en-US" altLang="en-US" sz="2000" baseline="-25000"/>
              <a:t>j</a:t>
            </a:r>
            <a:r>
              <a:rPr lang="en-US" altLang="en-US"/>
              <a:t> are in different halves.</a:t>
            </a:r>
          </a:p>
          <a:p>
            <a:pPr lvl="1"/>
            <a:r>
              <a:rPr lang="en-US" altLang="en-US"/>
              <a:t>Combine two sorted halves into sorted whole.</a:t>
            </a:r>
          </a:p>
        </p:txBody>
      </p:sp>
      <p:sp>
        <p:nvSpPr>
          <p:cNvPr id="232464" name="Text Box 16"/>
          <p:cNvSpPr txBox="1">
            <a:spLocks noChangeArrowheads="1"/>
          </p:cNvSpPr>
          <p:nvPr/>
        </p:nvSpPr>
        <p:spPr bwMode="auto">
          <a:xfrm>
            <a:off x="7019925" y="3962400"/>
            <a:ext cx="1960563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0" lang="en-US" altLang="en-US" sz="1400"/>
              <a:t>two sorted halves</a:t>
            </a:r>
          </a:p>
        </p:txBody>
      </p:sp>
      <p:sp>
        <p:nvSpPr>
          <p:cNvPr id="232465" name="Rectangle 17"/>
          <p:cNvSpPr>
            <a:spLocks noChangeAspect="1" noChangeArrowheads="1"/>
          </p:cNvSpPr>
          <p:nvPr/>
        </p:nvSpPr>
        <p:spPr bwMode="auto">
          <a:xfrm>
            <a:off x="2133600" y="49196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en-US"/>
              <a:t>7</a:t>
            </a:r>
          </a:p>
        </p:txBody>
      </p:sp>
      <p:sp>
        <p:nvSpPr>
          <p:cNvPr id="232466" name="Rectangle 18"/>
          <p:cNvSpPr>
            <a:spLocks noChangeAspect="1" noChangeArrowheads="1"/>
          </p:cNvSpPr>
          <p:nvPr/>
        </p:nvSpPr>
        <p:spPr bwMode="auto">
          <a:xfrm>
            <a:off x="2590800" y="49196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en-US"/>
              <a:t>10</a:t>
            </a:r>
          </a:p>
        </p:txBody>
      </p:sp>
      <p:sp>
        <p:nvSpPr>
          <p:cNvPr id="232467" name="Rectangle 19"/>
          <p:cNvSpPr>
            <a:spLocks noChangeAspect="1" noChangeArrowheads="1"/>
          </p:cNvSpPr>
          <p:nvPr/>
        </p:nvSpPr>
        <p:spPr bwMode="auto">
          <a:xfrm>
            <a:off x="3048000" y="49196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en-US"/>
              <a:t>11</a:t>
            </a:r>
          </a:p>
        </p:txBody>
      </p:sp>
      <p:sp>
        <p:nvSpPr>
          <p:cNvPr id="232468" name="Rectangle 20"/>
          <p:cNvSpPr>
            <a:spLocks noChangeAspect="1" noChangeArrowheads="1"/>
          </p:cNvSpPr>
          <p:nvPr/>
        </p:nvSpPr>
        <p:spPr bwMode="auto">
          <a:xfrm>
            <a:off x="3505200" y="49196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en-US"/>
              <a:t>14</a:t>
            </a:r>
          </a:p>
        </p:txBody>
      </p:sp>
      <p:sp>
        <p:nvSpPr>
          <p:cNvPr id="232469" name="Rectangle 21"/>
          <p:cNvSpPr>
            <a:spLocks noChangeAspect="1" noChangeArrowheads="1"/>
          </p:cNvSpPr>
          <p:nvPr/>
        </p:nvSpPr>
        <p:spPr bwMode="auto">
          <a:xfrm>
            <a:off x="1219200" y="49196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en-US"/>
              <a:t>2</a:t>
            </a:r>
          </a:p>
        </p:txBody>
      </p:sp>
      <p:sp>
        <p:nvSpPr>
          <p:cNvPr id="232470" name="Rectangle 22"/>
          <p:cNvSpPr>
            <a:spLocks noChangeAspect="1" noChangeArrowheads="1"/>
          </p:cNvSpPr>
          <p:nvPr/>
        </p:nvSpPr>
        <p:spPr bwMode="auto">
          <a:xfrm>
            <a:off x="1676400" y="49196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en-US"/>
              <a:t>3</a:t>
            </a:r>
          </a:p>
        </p:txBody>
      </p:sp>
      <p:sp>
        <p:nvSpPr>
          <p:cNvPr id="232471" name="Rectangle 23"/>
          <p:cNvSpPr>
            <a:spLocks noChangeAspect="1" noChangeArrowheads="1"/>
          </p:cNvSpPr>
          <p:nvPr/>
        </p:nvSpPr>
        <p:spPr bwMode="auto">
          <a:xfrm>
            <a:off x="4876800" y="49196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endParaRPr kumimoji="0" lang="en-US" altLang="en-US"/>
          </a:p>
        </p:txBody>
      </p:sp>
      <p:sp>
        <p:nvSpPr>
          <p:cNvPr id="232472" name="Rectangle 24"/>
          <p:cNvSpPr>
            <a:spLocks noChangeAspect="1" noChangeArrowheads="1"/>
          </p:cNvSpPr>
          <p:nvPr/>
        </p:nvSpPr>
        <p:spPr bwMode="auto">
          <a:xfrm>
            <a:off x="5334000" y="49196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endParaRPr kumimoji="0" lang="en-US" altLang="en-US"/>
          </a:p>
        </p:txBody>
      </p:sp>
      <p:sp>
        <p:nvSpPr>
          <p:cNvPr id="232473" name="Rectangle 25"/>
          <p:cNvSpPr>
            <a:spLocks noChangeAspect="1" noChangeArrowheads="1"/>
          </p:cNvSpPr>
          <p:nvPr/>
        </p:nvSpPr>
        <p:spPr bwMode="auto">
          <a:xfrm>
            <a:off x="5791200" y="49196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endParaRPr kumimoji="0" lang="en-US" altLang="en-US"/>
          </a:p>
        </p:txBody>
      </p:sp>
      <p:sp>
        <p:nvSpPr>
          <p:cNvPr id="232474" name="Rectangle 26"/>
          <p:cNvSpPr>
            <a:spLocks noChangeAspect="1" noChangeArrowheads="1"/>
          </p:cNvSpPr>
          <p:nvPr/>
        </p:nvSpPr>
        <p:spPr bwMode="auto">
          <a:xfrm>
            <a:off x="6248400" y="49196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endParaRPr kumimoji="0" lang="en-US" altLang="en-US"/>
          </a:p>
        </p:txBody>
      </p:sp>
      <p:sp>
        <p:nvSpPr>
          <p:cNvPr id="232475" name="Rectangle 27"/>
          <p:cNvSpPr>
            <a:spLocks noChangeAspect="1" noChangeArrowheads="1"/>
          </p:cNvSpPr>
          <p:nvPr/>
        </p:nvSpPr>
        <p:spPr bwMode="auto">
          <a:xfrm>
            <a:off x="3962400" y="49196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endParaRPr kumimoji="0" lang="en-US" altLang="en-US"/>
          </a:p>
        </p:txBody>
      </p:sp>
      <p:sp>
        <p:nvSpPr>
          <p:cNvPr id="232476" name="Rectangle 28"/>
          <p:cNvSpPr>
            <a:spLocks noChangeAspect="1" noChangeArrowheads="1"/>
          </p:cNvSpPr>
          <p:nvPr/>
        </p:nvSpPr>
        <p:spPr bwMode="auto">
          <a:xfrm>
            <a:off x="4419600" y="49196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endParaRPr kumimoji="0" lang="en-US" altLang="en-US"/>
          </a:p>
        </p:txBody>
      </p:sp>
      <p:sp>
        <p:nvSpPr>
          <p:cNvPr id="232477" name="Text Box 29"/>
          <p:cNvSpPr txBox="1">
            <a:spLocks noChangeArrowheads="1"/>
          </p:cNvSpPr>
          <p:nvPr/>
        </p:nvSpPr>
        <p:spPr bwMode="auto">
          <a:xfrm>
            <a:off x="7010400" y="4967288"/>
            <a:ext cx="19050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0" lang="en-US" altLang="en-US" sz="1400"/>
              <a:t>auxiliary array</a:t>
            </a:r>
          </a:p>
        </p:txBody>
      </p:sp>
      <p:sp>
        <p:nvSpPr>
          <p:cNvPr id="232478" name="Line 30"/>
          <p:cNvSpPr>
            <a:spLocks noChangeShapeType="1"/>
          </p:cNvSpPr>
          <p:nvPr/>
        </p:nvSpPr>
        <p:spPr bwMode="auto">
          <a:xfrm>
            <a:off x="2587625" y="3609975"/>
            <a:ext cx="0" cy="209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232479" name="Line 31"/>
          <p:cNvSpPr>
            <a:spLocks noChangeShapeType="1"/>
          </p:cNvSpPr>
          <p:nvPr/>
        </p:nvSpPr>
        <p:spPr bwMode="auto">
          <a:xfrm>
            <a:off x="5326063" y="3609975"/>
            <a:ext cx="0" cy="209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232480" name="Text Box 32"/>
          <p:cNvSpPr txBox="1">
            <a:spLocks noChangeArrowheads="1"/>
          </p:cNvSpPr>
          <p:nvPr/>
        </p:nvSpPr>
        <p:spPr bwMode="auto">
          <a:xfrm>
            <a:off x="1657350" y="3257550"/>
            <a:ext cx="1905000" cy="37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0" lang="en-US" altLang="en-US"/>
              <a:t>i = 3</a:t>
            </a:r>
          </a:p>
        </p:txBody>
      </p:sp>
      <p:sp>
        <p:nvSpPr>
          <p:cNvPr id="232481" name="Text Box 33"/>
          <p:cNvSpPr txBox="1">
            <a:spLocks noChangeArrowheads="1"/>
          </p:cNvSpPr>
          <p:nvPr/>
        </p:nvSpPr>
        <p:spPr bwMode="auto">
          <a:xfrm>
            <a:off x="3752850" y="5838825"/>
            <a:ext cx="3346450" cy="466725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tIns="91440" bIns="91440"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altLang="en-US"/>
              <a:t>Total:  6 + 3</a:t>
            </a:r>
          </a:p>
        </p:txBody>
      </p:sp>
      <p:sp>
        <p:nvSpPr>
          <p:cNvPr id="232482" name="Text Box 34"/>
          <p:cNvSpPr txBox="1">
            <a:spLocks noChangeArrowheads="1"/>
          </p:cNvSpPr>
          <p:nvPr/>
        </p:nvSpPr>
        <p:spPr bwMode="auto">
          <a:xfrm>
            <a:off x="4283075" y="4311650"/>
            <a:ext cx="271463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0" lang="en-US" altLang="en-US" sz="1200"/>
              <a:t>6</a:t>
            </a:r>
          </a:p>
        </p:txBody>
      </p:sp>
      <p:sp>
        <p:nvSpPr>
          <p:cNvPr id="232483" name="Text Box 35"/>
          <p:cNvSpPr txBox="1">
            <a:spLocks noChangeArrowheads="1"/>
          </p:cNvSpPr>
          <p:nvPr/>
        </p:nvSpPr>
        <p:spPr bwMode="auto">
          <a:xfrm>
            <a:off x="4730750" y="4311650"/>
            <a:ext cx="271463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0" lang="en-US" altLang="en-US" sz="1200"/>
              <a:t>3</a:t>
            </a:r>
          </a:p>
        </p:txBody>
      </p:sp>
      <p:sp>
        <p:nvSpPr>
          <p:cNvPr id="232485" name="Rectangle 37"/>
          <p:cNvSpPr>
            <a:spLocks noGrp="1" noChangeArrowheads="1"/>
          </p:cNvSpPr>
          <p:nvPr>
            <p:ph type="title"/>
          </p:nvPr>
        </p:nvSpPr>
        <p:spPr>
          <a:xfrm>
            <a:off x="76200" y="381000"/>
            <a:ext cx="9144000" cy="585788"/>
          </a:xfrm>
          <a:noFill/>
          <a:ln/>
        </p:spPr>
        <p:txBody>
          <a:bodyPr>
            <a:normAutofit fontScale="90000"/>
          </a:bodyPr>
          <a:lstStyle/>
          <a:p>
            <a:r>
              <a:rPr lang="en-US" altLang="en-US" dirty="0"/>
              <a:t>Counting Inversions</a:t>
            </a:r>
          </a:p>
        </p:txBody>
      </p:sp>
    </p:spTree>
    <p:extLst>
      <p:ext uri="{BB962C8B-B14F-4D97-AF65-F5344CB8AC3E}">
        <p14:creationId xmlns:p14="http://schemas.microsoft.com/office/powerpoint/2010/main" val="2922896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lide Number Placeholder 3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29E54A-B494-445C-890D-0820AD34BEEC}" type="slidenum">
              <a:rPr lang="en-US" altLang="en-US"/>
              <a:pPr/>
              <a:t>24</a:t>
            </a:fld>
            <a:endParaRPr lang="en-US" altLang="en-US" sz="1400"/>
          </a:p>
        </p:txBody>
      </p:sp>
      <p:sp>
        <p:nvSpPr>
          <p:cNvPr id="233474" name="Rectangle 2"/>
          <p:cNvSpPr>
            <a:spLocks noChangeAspect="1" noChangeArrowheads="1"/>
          </p:cNvSpPr>
          <p:nvPr/>
        </p:nvSpPr>
        <p:spPr bwMode="auto">
          <a:xfrm>
            <a:off x="1905000" y="39290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en-US"/>
              <a:t>10</a:t>
            </a:r>
          </a:p>
        </p:txBody>
      </p:sp>
      <p:sp>
        <p:nvSpPr>
          <p:cNvPr id="233475" name="Rectangle 3"/>
          <p:cNvSpPr>
            <a:spLocks noChangeAspect="1" noChangeArrowheads="1"/>
          </p:cNvSpPr>
          <p:nvPr/>
        </p:nvSpPr>
        <p:spPr bwMode="auto">
          <a:xfrm>
            <a:off x="2362200" y="39290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en-US"/>
              <a:t>14</a:t>
            </a:r>
          </a:p>
        </p:txBody>
      </p:sp>
      <p:sp>
        <p:nvSpPr>
          <p:cNvPr id="233476" name="Rectangle 4"/>
          <p:cNvSpPr>
            <a:spLocks noChangeAspect="1" noChangeArrowheads="1"/>
          </p:cNvSpPr>
          <p:nvPr/>
        </p:nvSpPr>
        <p:spPr bwMode="auto">
          <a:xfrm>
            <a:off x="2819400" y="39290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en-US"/>
              <a:t>18</a:t>
            </a:r>
          </a:p>
        </p:txBody>
      </p:sp>
      <p:sp>
        <p:nvSpPr>
          <p:cNvPr id="233477" name="Rectangle 5"/>
          <p:cNvSpPr>
            <a:spLocks noChangeAspect="1" noChangeArrowheads="1"/>
          </p:cNvSpPr>
          <p:nvPr/>
        </p:nvSpPr>
        <p:spPr bwMode="auto">
          <a:xfrm>
            <a:off x="3276600" y="39290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en-US"/>
              <a:t>19</a:t>
            </a:r>
          </a:p>
        </p:txBody>
      </p:sp>
      <p:sp>
        <p:nvSpPr>
          <p:cNvPr id="233478" name="Rectangle 6"/>
          <p:cNvSpPr>
            <a:spLocks noChangeAspect="1" noChangeArrowheads="1"/>
          </p:cNvSpPr>
          <p:nvPr/>
        </p:nvSpPr>
        <p:spPr bwMode="auto">
          <a:xfrm>
            <a:off x="990600" y="39290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en-US"/>
              <a:t>3</a:t>
            </a:r>
          </a:p>
        </p:txBody>
      </p:sp>
      <p:sp>
        <p:nvSpPr>
          <p:cNvPr id="233479" name="Rectangle 7"/>
          <p:cNvSpPr>
            <a:spLocks noChangeAspect="1" noChangeArrowheads="1"/>
          </p:cNvSpPr>
          <p:nvPr/>
        </p:nvSpPr>
        <p:spPr bwMode="auto">
          <a:xfrm>
            <a:off x="1447800" y="39290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en-US"/>
              <a:t>7</a:t>
            </a:r>
          </a:p>
        </p:txBody>
      </p:sp>
      <p:sp>
        <p:nvSpPr>
          <p:cNvPr id="233480" name="Rectangle 8"/>
          <p:cNvSpPr>
            <a:spLocks noChangeAspect="1" noChangeArrowheads="1"/>
          </p:cNvSpPr>
          <p:nvPr/>
        </p:nvSpPr>
        <p:spPr bwMode="auto">
          <a:xfrm>
            <a:off x="5105400" y="39290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en-US"/>
              <a:t>16</a:t>
            </a:r>
          </a:p>
        </p:txBody>
      </p:sp>
      <p:sp>
        <p:nvSpPr>
          <p:cNvPr id="233481" name="Rectangle 9"/>
          <p:cNvSpPr>
            <a:spLocks noChangeAspect="1" noChangeArrowheads="1"/>
          </p:cNvSpPr>
          <p:nvPr/>
        </p:nvSpPr>
        <p:spPr bwMode="auto">
          <a:xfrm>
            <a:off x="5562600" y="39290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en-US"/>
              <a:t>17</a:t>
            </a:r>
          </a:p>
        </p:txBody>
      </p:sp>
      <p:sp>
        <p:nvSpPr>
          <p:cNvPr id="233482" name="Rectangle 10"/>
          <p:cNvSpPr>
            <a:spLocks noChangeAspect="1" noChangeArrowheads="1"/>
          </p:cNvSpPr>
          <p:nvPr/>
        </p:nvSpPr>
        <p:spPr bwMode="auto">
          <a:xfrm>
            <a:off x="6019800" y="39290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en-US"/>
              <a:t>23</a:t>
            </a:r>
          </a:p>
        </p:txBody>
      </p:sp>
      <p:sp>
        <p:nvSpPr>
          <p:cNvPr id="233483" name="Rectangle 11"/>
          <p:cNvSpPr>
            <a:spLocks noChangeAspect="1" noChangeArrowheads="1"/>
          </p:cNvSpPr>
          <p:nvPr/>
        </p:nvSpPr>
        <p:spPr bwMode="auto">
          <a:xfrm>
            <a:off x="6477000" y="39290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en-US"/>
              <a:t>25</a:t>
            </a:r>
          </a:p>
        </p:txBody>
      </p:sp>
      <p:sp>
        <p:nvSpPr>
          <p:cNvPr id="233484" name="Rectangle 12"/>
          <p:cNvSpPr>
            <a:spLocks noChangeAspect="1" noChangeArrowheads="1"/>
          </p:cNvSpPr>
          <p:nvPr/>
        </p:nvSpPr>
        <p:spPr bwMode="auto">
          <a:xfrm>
            <a:off x="4191000" y="39290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en-US"/>
              <a:t>2</a:t>
            </a:r>
          </a:p>
        </p:txBody>
      </p:sp>
      <p:sp>
        <p:nvSpPr>
          <p:cNvPr id="233485" name="Rectangle 13"/>
          <p:cNvSpPr>
            <a:spLocks noChangeAspect="1" noChangeArrowheads="1"/>
          </p:cNvSpPr>
          <p:nvPr/>
        </p:nvSpPr>
        <p:spPr bwMode="auto">
          <a:xfrm>
            <a:off x="4648200" y="39290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en-US"/>
              <a:t>11</a:t>
            </a:r>
          </a:p>
        </p:txBody>
      </p:sp>
      <p:sp>
        <p:nvSpPr>
          <p:cNvPr id="233487" name="Rectangle 1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Merge and count step. </a:t>
            </a:r>
          </a:p>
          <a:p>
            <a:pPr lvl="1"/>
            <a:r>
              <a:rPr lang="en-US" altLang="en-US"/>
              <a:t>Given two sorted halves, count number of inversions where a</a:t>
            </a:r>
            <a:r>
              <a:rPr lang="en-US" altLang="en-US" sz="2000" baseline="-25000"/>
              <a:t>i</a:t>
            </a:r>
            <a:r>
              <a:rPr lang="en-US" altLang="en-US"/>
              <a:t> and a</a:t>
            </a:r>
            <a:r>
              <a:rPr lang="en-US" altLang="en-US" sz="2000" baseline="-25000"/>
              <a:t>j</a:t>
            </a:r>
            <a:r>
              <a:rPr lang="en-US" altLang="en-US"/>
              <a:t> are in different halves.</a:t>
            </a:r>
          </a:p>
          <a:p>
            <a:pPr lvl="1"/>
            <a:r>
              <a:rPr lang="en-US" altLang="en-US"/>
              <a:t>Combine two sorted halves into sorted whole.</a:t>
            </a:r>
          </a:p>
        </p:txBody>
      </p:sp>
      <p:sp>
        <p:nvSpPr>
          <p:cNvPr id="233488" name="Text Box 16"/>
          <p:cNvSpPr txBox="1">
            <a:spLocks noChangeArrowheads="1"/>
          </p:cNvSpPr>
          <p:nvPr/>
        </p:nvSpPr>
        <p:spPr bwMode="auto">
          <a:xfrm>
            <a:off x="7019925" y="3962400"/>
            <a:ext cx="1960563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0" lang="en-US" altLang="en-US" sz="1400"/>
              <a:t>two sorted halves</a:t>
            </a:r>
          </a:p>
        </p:txBody>
      </p:sp>
      <p:sp>
        <p:nvSpPr>
          <p:cNvPr id="233489" name="Rectangle 17"/>
          <p:cNvSpPr>
            <a:spLocks noChangeAspect="1" noChangeArrowheads="1"/>
          </p:cNvSpPr>
          <p:nvPr/>
        </p:nvSpPr>
        <p:spPr bwMode="auto">
          <a:xfrm>
            <a:off x="2133600" y="49196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en-US"/>
              <a:t>7</a:t>
            </a:r>
          </a:p>
        </p:txBody>
      </p:sp>
      <p:sp>
        <p:nvSpPr>
          <p:cNvPr id="233490" name="Rectangle 18"/>
          <p:cNvSpPr>
            <a:spLocks noChangeAspect="1" noChangeArrowheads="1"/>
          </p:cNvSpPr>
          <p:nvPr/>
        </p:nvSpPr>
        <p:spPr bwMode="auto">
          <a:xfrm>
            <a:off x="2590800" y="49196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en-US"/>
              <a:t>10</a:t>
            </a:r>
          </a:p>
        </p:txBody>
      </p:sp>
      <p:sp>
        <p:nvSpPr>
          <p:cNvPr id="233491" name="Rectangle 19"/>
          <p:cNvSpPr>
            <a:spLocks noChangeAspect="1" noChangeArrowheads="1"/>
          </p:cNvSpPr>
          <p:nvPr/>
        </p:nvSpPr>
        <p:spPr bwMode="auto">
          <a:xfrm>
            <a:off x="3048000" y="49196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en-US"/>
              <a:t>11</a:t>
            </a:r>
          </a:p>
        </p:txBody>
      </p:sp>
      <p:sp>
        <p:nvSpPr>
          <p:cNvPr id="233492" name="Rectangle 20"/>
          <p:cNvSpPr>
            <a:spLocks noChangeAspect="1" noChangeArrowheads="1"/>
          </p:cNvSpPr>
          <p:nvPr/>
        </p:nvSpPr>
        <p:spPr bwMode="auto">
          <a:xfrm>
            <a:off x="3505200" y="49196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en-US"/>
              <a:t>14</a:t>
            </a:r>
          </a:p>
        </p:txBody>
      </p:sp>
      <p:sp>
        <p:nvSpPr>
          <p:cNvPr id="233493" name="Rectangle 21"/>
          <p:cNvSpPr>
            <a:spLocks noChangeAspect="1" noChangeArrowheads="1"/>
          </p:cNvSpPr>
          <p:nvPr/>
        </p:nvSpPr>
        <p:spPr bwMode="auto">
          <a:xfrm>
            <a:off x="1219200" y="49196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en-US"/>
              <a:t>2</a:t>
            </a:r>
          </a:p>
        </p:txBody>
      </p:sp>
      <p:sp>
        <p:nvSpPr>
          <p:cNvPr id="233494" name="Rectangle 22"/>
          <p:cNvSpPr>
            <a:spLocks noChangeAspect="1" noChangeArrowheads="1"/>
          </p:cNvSpPr>
          <p:nvPr/>
        </p:nvSpPr>
        <p:spPr bwMode="auto">
          <a:xfrm>
            <a:off x="1676400" y="49196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en-US"/>
              <a:t>3</a:t>
            </a:r>
          </a:p>
        </p:txBody>
      </p:sp>
      <p:sp>
        <p:nvSpPr>
          <p:cNvPr id="233495" name="Rectangle 23"/>
          <p:cNvSpPr>
            <a:spLocks noChangeAspect="1" noChangeArrowheads="1"/>
          </p:cNvSpPr>
          <p:nvPr/>
        </p:nvSpPr>
        <p:spPr bwMode="auto">
          <a:xfrm>
            <a:off x="4876800" y="49196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endParaRPr kumimoji="0" lang="en-US" altLang="en-US"/>
          </a:p>
        </p:txBody>
      </p:sp>
      <p:sp>
        <p:nvSpPr>
          <p:cNvPr id="233496" name="Rectangle 24"/>
          <p:cNvSpPr>
            <a:spLocks noChangeAspect="1" noChangeArrowheads="1"/>
          </p:cNvSpPr>
          <p:nvPr/>
        </p:nvSpPr>
        <p:spPr bwMode="auto">
          <a:xfrm>
            <a:off x="5334000" y="49196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endParaRPr kumimoji="0" lang="en-US" altLang="en-US"/>
          </a:p>
        </p:txBody>
      </p:sp>
      <p:sp>
        <p:nvSpPr>
          <p:cNvPr id="233497" name="Rectangle 25"/>
          <p:cNvSpPr>
            <a:spLocks noChangeAspect="1" noChangeArrowheads="1"/>
          </p:cNvSpPr>
          <p:nvPr/>
        </p:nvSpPr>
        <p:spPr bwMode="auto">
          <a:xfrm>
            <a:off x="5791200" y="49196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endParaRPr kumimoji="0" lang="en-US" altLang="en-US"/>
          </a:p>
        </p:txBody>
      </p:sp>
      <p:sp>
        <p:nvSpPr>
          <p:cNvPr id="233498" name="Rectangle 26"/>
          <p:cNvSpPr>
            <a:spLocks noChangeAspect="1" noChangeArrowheads="1"/>
          </p:cNvSpPr>
          <p:nvPr/>
        </p:nvSpPr>
        <p:spPr bwMode="auto">
          <a:xfrm>
            <a:off x="6248400" y="49196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endParaRPr kumimoji="0" lang="en-US" altLang="en-US"/>
          </a:p>
        </p:txBody>
      </p:sp>
      <p:sp>
        <p:nvSpPr>
          <p:cNvPr id="233499" name="Rectangle 27"/>
          <p:cNvSpPr>
            <a:spLocks noChangeAspect="1" noChangeArrowheads="1"/>
          </p:cNvSpPr>
          <p:nvPr/>
        </p:nvSpPr>
        <p:spPr bwMode="auto">
          <a:xfrm>
            <a:off x="3962400" y="49196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endParaRPr kumimoji="0" lang="en-US" altLang="en-US"/>
          </a:p>
        </p:txBody>
      </p:sp>
      <p:sp>
        <p:nvSpPr>
          <p:cNvPr id="233500" name="Rectangle 28"/>
          <p:cNvSpPr>
            <a:spLocks noChangeAspect="1" noChangeArrowheads="1"/>
          </p:cNvSpPr>
          <p:nvPr/>
        </p:nvSpPr>
        <p:spPr bwMode="auto">
          <a:xfrm>
            <a:off x="4419600" y="49196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endParaRPr kumimoji="0" lang="en-US" altLang="en-US"/>
          </a:p>
        </p:txBody>
      </p:sp>
      <p:sp>
        <p:nvSpPr>
          <p:cNvPr id="233501" name="Text Box 29"/>
          <p:cNvSpPr txBox="1">
            <a:spLocks noChangeArrowheads="1"/>
          </p:cNvSpPr>
          <p:nvPr/>
        </p:nvSpPr>
        <p:spPr bwMode="auto">
          <a:xfrm>
            <a:off x="7010400" y="4967288"/>
            <a:ext cx="19050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0" lang="en-US" altLang="en-US" sz="1400"/>
              <a:t>auxiliary array</a:t>
            </a:r>
          </a:p>
        </p:txBody>
      </p:sp>
      <p:sp>
        <p:nvSpPr>
          <p:cNvPr id="233502" name="Line 30"/>
          <p:cNvSpPr>
            <a:spLocks noChangeShapeType="1"/>
          </p:cNvSpPr>
          <p:nvPr/>
        </p:nvSpPr>
        <p:spPr bwMode="auto">
          <a:xfrm>
            <a:off x="3035300" y="3609975"/>
            <a:ext cx="0" cy="209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233503" name="Line 31"/>
          <p:cNvSpPr>
            <a:spLocks noChangeShapeType="1"/>
          </p:cNvSpPr>
          <p:nvPr/>
        </p:nvSpPr>
        <p:spPr bwMode="auto">
          <a:xfrm>
            <a:off x="5326063" y="3609975"/>
            <a:ext cx="0" cy="209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233504" name="Text Box 32"/>
          <p:cNvSpPr txBox="1">
            <a:spLocks noChangeArrowheads="1"/>
          </p:cNvSpPr>
          <p:nvPr/>
        </p:nvSpPr>
        <p:spPr bwMode="auto">
          <a:xfrm>
            <a:off x="2105025" y="3257550"/>
            <a:ext cx="1905000" cy="37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0" lang="en-US" altLang="en-US"/>
              <a:t>i = 2</a:t>
            </a:r>
          </a:p>
        </p:txBody>
      </p:sp>
      <p:sp>
        <p:nvSpPr>
          <p:cNvPr id="233505" name="Text Box 33"/>
          <p:cNvSpPr txBox="1">
            <a:spLocks noChangeArrowheads="1"/>
          </p:cNvSpPr>
          <p:nvPr/>
        </p:nvSpPr>
        <p:spPr bwMode="auto">
          <a:xfrm>
            <a:off x="3752850" y="5838825"/>
            <a:ext cx="3346450" cy="466725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tIns="91440" bIns="91440"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altLang="en-US"/>
              <a:t>Total:  6 + 3</a:t>
            </a:r>
          </a:p>
        </p:txBody>
      </p:sp>
      <p:sp>
        <p:nvSpPr>
          <p:cNvPr id="233506" name="Text Box 34"/>
          <p:cNvSpPr txBox="1">
            <a:spLocks noChangeArrowheads="1"/>
          </p:cNvSpPr>
          <p:nvPr/>
        </p:nvSpPr>
        <p:spPr bwMode="auto">
          <a:xfrm>
            <a:off x="4283075" y="4311650"/>
            <a:ext cx="271463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0" lang="en-US" altLang="en-US" sz="1200"/>
              <a:t>6</a:t>
            </a:r>
          </a:p>
        </p:txBody>
      </p:sp>
      <p:sp>
        <p:nvSpPr>
          <p:cNvPr id="233507" name="Text Box 35"/>
          <p:cNvSpPr txBox="1">
            <a:spLocks noChangeArrowheads="1"/>
          </p:cNvSpPr>
          <p:nvPr/>
        </p:nvSpPr>
        <p:spPr bwMode="auto">
          <a:xfrm>
            <a:off x="4730750" y="4311650"/>
            <a:ext cx="271463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0" lang="en-US" altLang="en-US" sz="1200"/>
              <a:t>3</a:t>
            </a:r>
          </a:p>
        </p:txBody>
      </p:sp>
      <p:sp>
        <p:nvSpPr>
          <p:cNvPr id="233509" name="Rectangle 37"/>
          <p:cNvSpPr>
            <a:spLocks noGrp="1" noChangeArrowheads="1"/>
          </p:cNvSpPr>
          <p:nvPr>
            <p:ph type="title"/>
          </p:nvPr>
        </p:nvSpPr>
        <p:spPr>
          <a:xfrm>
            <a:off x="76200" y="381000"/>
            <a:ext cx="9144000" cy="585788"/>
          </a:xfrm>
          <a:noFill/>
          <a:ln/>
        </p:spPr>
        <p:txBody>
          <a:bodyPr>
            <a:normAutofit fontScale="90000"/>
          </a:bodyPr>
          <a:lstStyle/>
          <a:p>
            <a:r>
              <a:rPr lang="en-US" altLang="en-US" dirty="0"/>
              <a:t>Counting Inversions</a:t>
            </a:r>
          </a:p>
        </p:txBody>
      </p:sp>
    </p:spTree>
    <p:extLst>
      <p:ext uri="{BB962C8B-B14F-4D97-AF65-F5344CB8AC3E}">
        <p14:creationId xmlns:p14="http://schemas.microsoft.com/office/powerpoint/2010/main" val="3244715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lide Number Placeholder 3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DEF093-8C09-4FD3-88FD-F773811F7F49}" type="slidenum">
              <a:rPr lang="en-US" altLang="en-US"/>
              <a:pPr/>
              <a:t>25</a:t>
            </a:fld>
            <a:endParaRPr lang="en-US" altLang="en-US" sz="1400"/>
          </a:p>
        </p:txBody>
      </p:sp>
      <p:sp>
        <p:nvSpPr>
          <p:cNvPr id="234498" name="Rectangle 2"/>
          <p:cNvSpPr>
            <a:spLocks noChangeAspect="1" noChangeArrowheads="1"/>
          </p:cNvSpPr>
          <p:nvPr/>
        </p:nvSpPr>
        <p:spPr bwMode="auto">
          <a:xfrm>
            <a:off x="1905000" y="39290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en-US"/>
              <a:t>10</a:t>
            </a:r>
          </a:p>
        </p:txBody>
      </p:sp>
      <p:sp>
        <p:nvSpPr>
          <p:cNvPr id="234499" name="Rectangle 3"/>
          <p:cNvSpPr>
            <a:spLocks noChangeAspect="1" noChangeArrowheads="1"/>
          </p:cNvSpPr>
          <p:nvPr/>
        </p:nvSpPr>
        <p:spPr bwMode="auto">
          <a:xfrm>
            <a:off x="2362200" y="39290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en-US"/>
              <a:t>14</a:t>
            </a:r>
          </a:p>
        </p:txBody>
      </p:sp>
      <p:sp>
        <p:nvSpPr>
          <p:cNvPr id="234500" name="Rectangle 4"/>
          <p:cNvSpPr>
            <a:spLocks noChangeAspect="1" noChangeArrowheads="1"/>
          </p:cNvSpPr>
          <p:nvPr/>
        </p:nvSpPr>
        <p:spPr bwMode="auto">
          <a:xfrm>
            <a:off x="2819400" y="39290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en-US"/>
              <a:t>18</a:t>
            </a:r>
          </a:p>
        </p:txBody>
      </p:sp>
      <p:sp>
        <p:nvSpPr>
          <p:cNvPr id="234501" name="Rectangle 5"/>
          <p:cNvSpPr>
            <a:spLocks noChangeAspect="1" noChangeArrowheads="1"/>
          </p:cNvSpPr>
          <p:nvPr/>
        </p:nvSpPr>
        <p:spPr bwMode="auto">
          <a:xfrm>
            <a:off x="3276600" y="39290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en-US"/>
              <a:t>19</a:t>
            </a:r>
          </a:p>
        </p:txBody>
      </p:sp>
      <p:sp>
        <p:nvSpPr>
          <p:cNvPr id="234502" name="Rectangle 6"/>
          <p:cNvSpPr>
            <a:spLocks noChangeAspect="1" noChangeArrowheads="1"/>
          </p:cNvSpPr>
          <p:nvPr/>
        </p:nvSpPr>
        <p:spPr bwMode="auto">
          <a:xfrm>
            <a:off x="990600" y="39290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en-US"/>
              <a:t>3</a:t>
            </a:r>
          </a:p>
        </p:txBody>
      </p:sp>
      <p:sp>
        <p:nvSpPr>
          <p:cNvPr id="234503" name="Rectangle 7"/>
          <p:cNvSpPr>
            <a:spLocks noChangeAspect="1" noChangeArrowheads="1"/>
          </p:cNvSpPr>
          <p:nvPr/>
        </p:nvSpPr>
        <p:spPr bwMode="auto">
          <a:xfrm>
            <a:off x="1447800" y="39290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en-US"/>
              <a:t>7</a:t>
            </a:r>
          </a:p>
        </p:txBody>
      </p:sp>
      <p:sp>
        <p:nvSpPr>
          <p:cNvPr id="234504" name="Rectangle 8"/>
          <p:cNvSpPr>
            <a:spLocks noChangeAspect="1" noChangeArrowheads="1"/>
          </p:cNvSpPr>
          <p:nvPr/>
        </p:nvSpPr>
        <p:spPr bwMode="auto">
          <a:xfrm>
            <a:off x="5105400" y="3929063"/>
            <a:ext cx="457200" cy="414337"/>
          </a:xfrm>
          <a:prstGeom prst="rect">
            <a:avLst/>
          </a:prstGeom>
          <a:solidFill>
            <a:srgbClr val="006600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en-US">
                <a:solidFill>
                  <a:schemeClr val="bg1"/>
                </a:solidFill>
              </a:rPr>
              <a:t>16</a:t>
            </a:r>
          </a:p>
        </p:txBody>
      </p:sp>
      <p:sp>
        <p:nvSpPr>
          <p:cNvPr id="234505" name="Rectangle 9"/>
          <p:cNvSpPr>
            <a:spLocks noChangeAspect="1" noChangeArrowheads="1"/>
          </p:cNvSpPr>
          <p:nvPr/>
        </p:nvSpPr>
        <p:spPr bwMode="auto">
          <a:xfrm>
            <a:off x="5562600" y="39290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en-US"/>
              <a:t>17</a:t>
            </a:r>
          </a:p>
        </p:txBody>
      </p:sp>
      <p:sp>
        <p:nvSpPr>
          <p:cNvPr id="234506" name="Rectangle 10"/>
          <p:cNvSpPr>
            <a:spLocks noChangeAspect="1" noChangeArrowheads="1"/>
          </p:cNvSpPr>
          <p:nvPr/>
        </p:nvSpPr>
        <p:spPr bwMode="auto">
          <a:xfrm>
            <a:off x="6019800" y="39290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en-US"/>
              <a:t>23</a:t>
            </a:r>
          </a:p>
        </p:txBody>
      </p:sp>
      <p:sp>
        <p:nvSpPr>
          <p:cNvPr id="234507" name="Rectangle 11"/>
          <p:cNvSpPr>
            <a:spLocks noChangeAspect="1" noChangeArrowheads="1"/>
          </p:cNvSpPr>
          <p:nvPr/>
        </p:nvSpPr>
        <p:spPr bwMode="auto">
          <a:xfrm>
            <a:off x="6477000" y="39290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en-US"/>
              <a:t>25</a:t>
            </a:r>
          </a:p>
        </p:txBody>
      </p:sp>
      <p:sp>
        <p:nvSpPr>
          <p:cNvPr id="234508" name="Rectangle 12"/>
          <p:cNvSpPr>
            <a:spLocks noChangeAspect="1" noChangeArrowheads="1"/>
          </p:cNvSpPr>
          <p:nvPr/>
        </p:nvSpPr>
        <p:spPr bwMode="auto">
          <a:xfrm>
            <a:off x="4191000" y="39290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en-US"/>
              <a:t>2</a:t>
            </a:r>
          </a:p>
        </p:txBody>
      </p:sp>
      <p:sp>
        <p:nvSpPr>
          <p:cNvPr id="234509" name="Rectangle 13"/>
          <p:cNvSpPr>
            <a:spLocks noChangeAspect="1" noChangeArrowheads="1"/>
          </p:cNvSpPr>
          <p:nvPr/>
        </p:nvSpPr>
        <p:spPr bwMode="auto">
          <a:xfrm>
            <a:off x="4648200" y="39290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en-US"/>
              <a:t>11</a:t>
            </a:r>
          </a:p>
        </p:txBody>
      </p:sp>
      <p:sp>
        <p:nvSpPr>
          <p:cNvPr id="234511" name="Rectangle 1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Merge and count step. </a:t>
            </a:r>
          </a:p>
          <a:p>
            <a:pPr lvl="1"/>
            <a:r>
              <a:rPr lang="en-US" altLang="en-US"/>
              <a:t>Given two sorted halves, count number of inversions where a</a:t>
            </a:r>
            <a:r>
              <a:rPr lang="en-US" altLang="en-US" sz="2000" baseline="-25000"/>
              <a:t>i</a:t>
            </a:r>
            <a:r>
              <a:rPr lang="en-US" altLang="en-US"/>
              <a:t> and a</a:t>
            </a:r>
            <a:r>
              <a:rPr lang="en-US" altLang="en-US" sz="2000" baseline="-25000"/>
              <a:t>j</a:t>
            </a:r>
            <a:r>
              <a:rPr lang="en-US" altLang="en-US"/>
              <a:t> are in different halves.</a:t>
            </a:r>
          </a:p>
          <a:p>
            <a:pPr lvl="1"/>
            <a:r>
              <a:rPr lang="en-US" altLang="en-US"/>
              <a:t>Combine two sorted halves into sorted whole.</a:t>
            </a:r>
          </a:p>
        </p:txBody>
      </p:sp>
      <p:sp>
        <p:nvSpPr>
          <p:cNvPr id="234512" name="Text Box 16"/>
          <p:cNvSpPr txBox="1">
            <a:spLocks noChangeArrowheads="1"/>
          </p:cNvSpPr>
          <p:nvPr/>
        </p:nvSpPr>
        <p:spPr bwMode="auto">
          <a:xfrm>
            <a:off x="7019925" y="3962400"/>
            <a:ext cx="1960563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0" lang="en-US" altLang="en-US" sz="1400"/>
              <a:t>two sorted halves</a:t>
            </a:r>
          </a:p>
        </p:txBody>
      </p:sp>
      <p:sp>
        <p:nvSpPr>
          <p:cNvPr id="234513" name="Rectangle 17"/>
          <p:cNvSpPr>
            <a:spLocks noChangeAspect="1" noChangeArrowheads="1"/>
          </p:cNvSpPr>
          <p:nvPr/>
        </p:nvSpPr>
        <p:spPr bwMode="auto">
          <a:xfrm>
            <a:off x="2133600" y="49196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en-US"/>
              <a:t>7</a:t>
            </a:r>
          </a:p>
        </p:txBody>
      </p:sp>
      <p:sp>
        <p:nvSpPr>
          <p:cNvPr id="234514" name="Rectangle 18"/>
          <p:cNvSpPr>
            <a:spLocks noChangeAspect="1" noChangeArrowheads="1"/>
          </p:cNvSpPr>
          <p:nvPr/>
        </p:nvSpPr>
        <p:spPr bwMode="auto">
          <a:xfrm>
            <a:off x="2590800" y="49196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en-US"/>
              <a:t>10</a:t>
            </a:r>
          </a:p>
        </p:txBody>
      </p:sp>
      <p:sp>
        <p:nvSpPr>
          <p:cNvPr id="234515" name="Rectangle 19"/>
          <p:cNvSpPr>
            <a:spLocks noChangeAspect="1" noChangeArrowheads="1"/>
          </p:cNvSpPr>
          <p:nvPr/>
        </p:nvSpPr>
        <p:spPr bwMode="auto">
          <a:xfrm>
            <a:off x="3048000" y="49196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en-US"/>
              <a:t>11</a:t>
            </a:r>
          </a:p>
        </p:txBody>
      </p:sp>
      <p:sp>
        <p:nvSpPr>
          <p:cNvPr id="234516" name="Rectangle 20"/>
          <p:cNvSpPr>
            <a:spLocks noChangeAspect="1" noChangeArrowheads="1"/>
          </p:cNvSpPr>
          <p:nvPr/>
        </p:nvSpPr>
        <p:spPr bwMode="auto">
          <a:xfrm>
            <a:off x="3505200" y="49196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en-US"/>
              <a:t>14</a:t>
            </a:r>
          </a:p>
        </p:txBody>
      </p:sp>
      <p:sp>
        <p:nvSpPr>
          <p:cNvPr id="234517" name="Rectangle 21"/>
          <p:cNvSpPr>
            <a:spLocks noChangeAspect="1" noChangeArrowheads="1"/>
          </p:cNvSpPr>
          <p:nvPr/>
        </p:nvSpPr>
        <p:spPr bwMode="auto">
          <a:xfrm>
            <a:off x="1219200" y="49196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en-US"/>
              <a:t>2</a:t>
            </a:r>
          </a:p>
        </p:txBody>
      </p:sp>
      <p:sp>
        <p:nvSpPr>
          <p:cNvPr id="234518" name="Rectangle 22"/>
          <p:cNvSpPr>
            <a:spLocks noChangeAspect="1" noChangeArrowheads="1"/>
          </p:cNvSpPr>
          <p:nvPr/>
        </p:nvSpPr>
        <p:spPr bwMode="auto">
          <a:xfrm>
            <a:off x="1676400" y="49196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en-US"/>
              <a:t>3</a:t>
            </a:r>
          </a:p>
        </p:txBody>
      </p:sp>
      <p:sp>
        <p:nvSpPr>
          <p:cNvPr id="234519" name="Rectangle 23"/>
          <p:cNvSpPr>
            <a:spLocks noChangeAspect="1" noChangeArrowheads="1"/>
          </p:cNvSpPr>
          <p:nvPr/>
        </p:nvSpPr>
        <p:spPr bwMode="auto">
          <a:xfrm>
            <a:off x="4876800" y="49196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endParaRPr kumimoji="0" lang="en-US" altLang="en-US"/>
          </a:p>
        </p:txBody>
      </p:sp>
      <p:sp>
        <p:nvSpPr>
          <p:cNvPr id="234520" name="Rectangle 24"/>
          <p:cNvSpPr>
            <a:spLocks noChangeAspect="1" noChangeArrowheads="1"/>
          </p:cNvSpPr>
          <p:nvPr/>
        </p:nvSpPr>
        <p:spPr bwMode="auto">
          <a:xfrm>
            <a:off x="5334000" y="49196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endParaRPr kumimoji="0" lang="en-US" altLang="en-US"/>
          </a:p>
        </p:txBody>
      </p:sp>
      <p:sp>
        <p:nvSpPr>
          <p:cNvPr id="234521" name="Rectangle 25"/>
          <p:cNvSpPr>
            <a:spLocks noChangeAspect="1" noChangeArrowheads="1"/>
          </p:cNvSpPr>
          <p:nvPr/>
        </p:nvSpPr>
        <p:spPr bwMode="auto">
          <a:xfrm>
            <a:off x="5791200" y="49196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endParaRPr kumimoji="0" lang="en-US" altLang="en-US"/>
          </a:p>
        </p:txBody>
      </p:sp>
      <p:sp>
        <p:nvSpPr>
          <p:cNvPr id="234522" name="Rectangle 26"/>
          <p:cNvSpPr>
            <a:spLocks noChangeAspect="1" noChangeArrowheads="1"/>
          </p:cNvSpPr>
          <p:nvPr/>
        </p:nvSpPr>
        <p:spPr bwMode="auto">
          <a:xfrm>
            <a:off x="6248400" y="49196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endParaRPr kumimoji="0" lang="en-US" altLang="en-US"/>
          </a:p>
        </p:txBody>
      </p:sp>
      <p:sp>
        <p:nvSpPr>
          <p:cNvPr id="234523" name="Rectangle 27"/>
          <p:cNvSpPr>
            <a:spLocks noChangeAspect="1" noChangeArrowheads="1"/>
          </p:cNvSpPr>
          <p:nvPr/>
        </p:nvSpPr>
        <p:spPr bwMode="auto">
          <a:xfrm>
            <a:off x="3962400" y="49196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en-US"/>
              <a:t>16</a:t>
            </a:r>
          </a:p>
        </p:txBody>
      </p:sp>
      <p:sp>
        <p:nvSpPr>
          <p:cNvPr id="234524" name="Rectangle 28"/>
          <p:cNvSpPr>
            <a:spLocks noChangeAspect="1" noChangeArrowheads="1"/>
          </p:cNvSpPr>
          <p:nvPr/>
        </p:nvSpPr>
        <p:spPr bwMode="auto">
          <a:xfrm>
            <a:off x="4419600" y="49196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endParaRPr kumimoji="0" lang="en-US" altLang="en-US"/>
          </a:p>
        </p:txBody>
      </p:sp>
      <p:sp>
        <p:nvSpPr>
          <p:cNvPr id="234525" name="Text Box 29"/>
          <p:cNvSpPr txBox="1">
            <a:spLocks noChangeArrowheads="1"/>
          </p:cNvSpPr>
          <p:nvPr/>
        </p:nvSpPr>
        <p:spPr bwMode="auto">
          <a:xfrm>
            <a:off x="7010400" y="4967288"/>
            <a:ext cx="19050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0" lang="en-US" altLang="en-US" sz="1400"/>
              <a:t>auxiliary array</a:t>
            </a:r>
          </a:p>
        </p:txBody>
      </p:sp>
      <p:sp>
        <p:nvSpPr>
          <p:cNvPr id="234526" name="Line 30"/>
          <p:cNvSpPr>
            <a:spLocks noChangeShapeType="1"/>
          </p:cNvSpPr>
          <p:nvPr/>
        </p:nvSpPr>
        <p:spPr bwMode="auto">
          <a:xfrm>
            <a:off x="3035300" y="3609975"/>
            <a:ext cx="0" cy="209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234527" name="Line 31"/>
          <p:cNvSpPr>
            <a:spLocks noChangeShapeType="1"/>
          </p:cNvSpPr>
          <p:nvPr/>
        </p:nvSpPr>
        <p:spPr bwMode="auto">
          <a:xfrm>
            <a:off x="5326063" y="3609975"/>
            <a:ext cx="0" cy="209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234528" name="Text Box 32"/>
          <p:cNvSpPr txBox="1">
            <a:spLocks noChangeArrowheads="1"/>
          </p:cNvSpPr>
          <p:nvPr/>
        </p:nvSpPr>
        <p:spPr bwMode="auto">
          <a:xfrm>
            <a:off x="2105025" y="3257550"/>
            <a:ext cx="1905000" cy="37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0" lang="en-US" altLang="en-US"/>
              <a:t>i = 2</a:t>
            </a:r>
          </a:p>
        </p:txBody>
      </p:sp>
      <p:sp>
        <p:nvSpPr>
          <p:cNvPr id="234529" name="Text Box 33"/>
          <p:cNvSpPr txBox="1">
            <a:spLocks noChangeArrowheads="1"/>
          </p:cNvSpPr>
          <p:nvPr/>
        </p:nvSpPr>
        <p:spPr bwMode="auto">
          <a:xfrm>
            <a:off x="3752850" y="5838825"/>
            <a:ext cx="3346450" cy="466725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tIns="91440" bIns="91440"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altLang="en-US"/>
              <a:t>Total:  6 + 3 + 2</a:t>
            </a:r>
          </a:p>
        </p:txBody>
      </p:sp>
      <p:sp>
        <p:nvSpPr>
          <p:cNvPr id="234530" name="Text Box 34"/>
          <p:cNvSpPr txBox="1">
            <a:spLocks noChangeArrowheads="1"/>
          </p:cNvSpPr>
          <p:nvPr/>
        </p:nvSpPr>
        <p:spPr bwMode="auto">
          <a:xfrm>
            <a:off x="4283075" y="4311650"/>
            <a:ext cx="271463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0" lang="en-US" altLang="en-US" sz="1200"/>
              <a:t>6</a:t>
            </a:r>
          </a:p>
        </p:txBody>
      </p:sp>
      <p:sp>
        <p:nvSpPr>
          <p:cNvPr id="234531" name="Text Box 35"/>
          <p:cNvSpPr txBox="1">
            <a:spLocks noChangeArrowheads="1"/>
          </p:cNvSpPr>
          <p:nvPr/>
        </p:nvSpPr>
        <p:spPr bwMode="auto">
          <a:xfrm>
            <a:off x="4730750" y="4311650"/>
            <a:ext cx="271463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0" lang="en-US" altLang="en-US" sz="1200"/>
              <a:t>3</a:t>
            </a:r>
          </a:p>
        </p:txBody>
      </p:sp>
      <p:sp>
        <p:nvSpPr>
          <p:cNvPr id="234532" name="Text Box 36"/>
          <p:cNvSpPr txBox="1">
            <a:spLocks noChangeArrowheads="1"/>
          </p:cNvSpPr>
          <p:nvPr/>
        </p:nvSpPr>
        <p:spPr bwMode="auto">
          <a:xfrm>
            <a:off x="5187950" y="4311650"/>
            <a:ext cx="271463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0" lang="en-US" altLang="en-US" sz="1200"/>
              <a:t>2</a:t>
            </a:r>
          </a:p>
        </p:txBody>
      </p:sp>
      <p:sp>
        <p:nvSpPr>
          <p:cNvPr id="234534" name="Rectangle 38"/>
          <p:cNvSpPr>
            <a:spLocks noGrp="1" noChangeArrowheads="1"/>
          </p:cNvSpPr>
          <p:nvPr>
            <p:ph type="title"/>
          </p:nvPr>
        </p:nvSpPr>
        <p:spPr>
          <a:xfrm>
            <a:off x="7917" y="381000"/>
            <a:ext cx="9144000" cy="585788"/>
          </a:xfrm>
          <a:noFill/>
          <a:ln/>
        </p:spPr>
        <p:txBody>
          <a:bodyPr>
            <a:normAutofit fontScale="90000"/>
          </a:bodyPr>
          <a:lstStyle/>
          <a:p>
            <a:r>
              <a:rPr lang="en-US" altLang="en-US" dirty="0"/>
              <a:t>Counting Inversions</a:t>
            </a:r>
          </a:p>
        </p:txBody>
      </p:sp>
    </p:spTree>
    <p:extLst>
      <p:ext uri="{BB962C8B-B14F-4D97-AF65-F5344CB8AC3E}">
        <p14:creationId xmlns:p14="http://schemas.microsoft.com/office/powerpoint/2010/main" val="1814500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lide Number Placeholder 3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2DCBD1-B7CE-412A-9D0D-9519654D948A}" type="slidenum">
              <a:rPr lang="en-US" altLang="en-US"/>
              <a:pPr/>
              <a:t>26</a:t>
            </a:fld>
            <a:endParaRPr lang="en-US" altLang="en-US" sz="1400"/>
          </a:p>
        </p:txBody>
      </p:sp>
      <p:sp>
        <p:nvSpPr>
          <p:cNvPr id="235522" name="Rectangle 2"/>
          <p:cNvSpPr>
            <a:spLocks noChangeAspect="1" noChangeArrowheads="1"/>
          </p:cNvSpPr>
          <p:nvPr/>
        </p:nvSpPr>
        <p:spPr bwMode="auto">
          <a:xfrm>
            <a:off x="1905000" y="39290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en-US"/>
              <a:t>10</a:t>
            </a:r>
          </a:p>
        </p:txBody>
      </p:sp>
      <p:sp>
        <p:nvSpPr>
          <p:cNvPr id="235523" name="Rectangle 3"/>
          <p:cNvSpPr>
            <a:spLocks noChangeAspect="1" noChangeArrowheads="1"/>
          </p:cNvSpPr>
          <p:nvPr/>
        </p:nvSpPr>
        <p:spPr bwMode="auto">
          <a:xfrm>
            <a:off x="2362200" y="39290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en-US"/>
              <a:t>14</a:t>
            </a:r>
          </a:p>
        </p:txBody>
      </p:sp>
      <p:sp>
        <p:nvSpPr>
          <p:cNvPr id="235524" name="Rectangle 4"/>
          <p:cNvSpPr>
            <a:spLocks noChangeAspect="1" noChangeArrowheads="1"/>
          </p:cNvSpPr>
          <p:nvPr/>
        </p:nvSpPr>
        <p:spPr bwMode="auto">
          <a:xfrm>
            <a:off x="2819400" y="39290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en-US"/>
              <a:t>18</a:t>
            </a:r>
          </a:p>
        </p:txBody>
      </p:sp>
      <p:sp>
        <p:nvSpPr>
          <p:cNvPr id="235525" name="Rectangle 5"/>
          <p:cNvSpPr>
            <a:spLocks noChangeAspect="1" noChangeArrowheads="1"/>
          </p:cNvSpPr>
          <p:nvPr/>
        </p:nvSpPr>
        <p:spPr bwMode="auto">
          <a:xfrm>
            <a:off x="3276600" y="39290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en-US"/>
              <a:t>19</a:t>
            </a:r>
          </a:p>
        </p:txBody>
      </p:sp>
      <p:sp>
        <p:nvSpPr>
          <p:cNvPr id="235526" name="Rectangle 6"/>
          <p:cNvSpPr>
            <a:spLocks noChangeAspect="1" noChangeArrowheads="1"/>
          </p:cNvSpPr>
          <p:nvPr/>
        </p:nvSpPr>
        <p:spPr bwMode="auto">
          <a:xfrm>
            <a:off x="990600" y="39290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en-US"/>
              <a:t>3</a:t>
            </a:r>
          </a:p>
        </p:txBody>
      </p:sp>
      <p:sp>
        <p:nvSpPr>
          <p:cNvPr id="235527" name="Rectangle 7"/>
          <p:cNvSpPr>
            <a:spLocks noChangeAspect="1" noChangeArrowheads="1"/>
          </p:cNvSpPr>
          <p:nvPr/>
        </p:nvSpPr>
        <p:spPr bwMode="auto">
          <a:xfrm>
            <a:off x="1447800" y="39290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en-US"/>
              <a:t>7</a:t>
            </a:r>
          </a:p>
        </p:txBody>
      </p:sp>
      <p:sp>
        <p:nvSpPr>
          <p:cNvPr id="235528" name="Rectangle 8"/>
          <p:cNvSpPr>
            <a:spLocks noChangeAspect="1" noChangeArrowheads="1"/>
          </p:cNvSpPr>
          <p:nvPr/>
        </p:nvSpPr>
        <p:spPr bwMode="auto">
          <a:xfrm>
            <a:off x="5105400" y="39290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en-US"/>
              <a:t>16</a:t>
            </a:r>
          </a:p>
        </p:txBody>
      </p:sp>
      <p:sp>
        <p:nvSpPr>
          <p:cNvPr id="235529" name="Rectangle 9"/>
          <p:cNvSpPr>
            <a:spLocks noChangeAspect="1" noChangeArrowheads="1"/>
          </p:cNvSpPr>
          <p:nvPr/>
        </p:nvSpPr>
        <p:spPr bwMode="auto">
          <a:xfrm>
            <a:off x="5562600" y="39290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en-US"/>
              <a:t>17</a:t>
            </a:r>
          </a:p>
        </p:txBody>
      </p:sp>
      <p:sp>
        <p:nvSpPr>
          <p:cNvPr id="235530" name="Rectangle 10"/>
          <p:cNvSpPr>
            <a:spLocks noChangeAspect="1" noChangeArrowheads="1"/>
          </p:cNvSpPr>
          <p:nvPr/>
        </p:nvSpPr>
        <p:spPr bwMode="auto">
          <a:xfrm>
            <a:off x="6019800" y="39290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en-US"/>
              <a:t>23</a:t>
            </a:r>
          </a:p>
        </p:txBody>
      </p:sp>
      <p:sp>
        <p:nvSpPr>
          <p:cNvPr id="235531" name="Rectangle 11"/>
          <p:cNvSpPr>
            <a:spLocks noChangeAspect="1" noChangeArrowheads="1"/>
          </p:cNvSpPr>
          <p:nvPr/>
        </p:nvSpPr>
        <p:spPr bwMode="auto">
          <a:xfrm>
            <a:off x="6477000" y="39290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en-US"/>
              <a:t>25</a:t>
            </a:r>
          </a:p>
        </p:txBody>
      </p:sp>
      <p:sp>
        <p:nvSpPr>
          <p:cNvPr id="235532" name="Rectangle 12"/>
          <p:cNvSpPr>
            <a:spLocks noChangeAspect="1" noChangeArrowheads="1"/>
          </p:cNvSpPr>
          <p:nvPr/>
        </p:nvSpPr>
        <p:spPr bwMode="auto">
          <a:xfrm>
            <a:off x="4191000" y="39290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en-US"/>
              <a:t>2</a:t>
            </a:r>
          </a:p>
        </p:txBody>
      </p:sp>
      <p:sp>
        <p:nvSpPr>
          <p:cNvPr id="235533" name="Rectangle 13"/>
          <p:cNvSpPr>
            <a:spLocks noChangeAspect="1" noChangeArrowheads="1"/>
          </p:cNvSpPr>
          <p:nvPr/>
        </p:nvSpPr>
        <p:spPr bwMode="auto">
          <a:xfrm>
            <a:off x="4648200" y="39290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en-US"/>
              <a:t>11</a:t>
            </a:r>
          </a:p>
        </p:txBody>
      </p:sp>
      <p:sp>
        <p:nvSpPr>
          <p:cNvPr id="235535" name="Rectangle 1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Merge and count step. </a:t>
            </a:r>
          </a:p>
          <a:p>
            <a:pPr lvl="1"/>
            <a:r>
              <a:rPr lang="en-US" altLang="en-US"/>
              <a:t>Given two sorted halves, count number of inversions where a</a:t>
            </a:r>
            <a:r>
              <a:rPr lang="en-US" altLang="en-US" sz="2000" baseline="-25000"/>
              <a:t>i</a:t>
            </a:r>
            <a:r>
              <a:rPr lang="en-US" altLang="en-US"/>
              <a:t> and a</a:t>
            </a:r>
            <a:r>
              <a:rPr lang="en-US" altLang="en-US" sz="2000" baseline="-25000"/>
              <a:t>j</a:t>
            </a:r>
            <a:r>
              <a:rPr lang="en-US" altLang="en-US"/>
              <a:t> are in different halves.</a:t>
            </a:r>
          </a:p>
          <a:p>
            <a:pPr lvl="1"/>
            <a:r>
              <a:rPr lang="en-US" altLang="en-US"/>
              <a:t>Combine two sorted halves into sorted whole.</a:t>
            </a:r>
          </a:p>
        </p:txBody>
      </p:sp>
      <p:sp>
        <p:nvSpPr>
          <p:cNvPr id="235536" name="Text Box 16"/>
          <p:cNvSpPr txBox="1">
            <a:spLocks noChangeArrowheads="1"/>
          </p:cNvSpPr>
          <p:nvPr/>
        </p:nvSpPr>
        <p:spPr bwMode="auto">
          <a:xfrm>
            <a:off x="7019925" y="3962400"/>
            <a:ext cx="1960563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0" lang="en-US" altLang="en-US" sz="1400"/>
              <a:t>two sorted halves</a:t>
            </a:r>
          </a:p>
        </p:txBody>
      </p:sp>
      <p:sp>
        <p:nvSpPr>
          <p:cNvPr id="235537" name="Rectangle 17"/>
          <p:cNvSpPr>
            <a:spLocks noChangeAspect="1" noChangeArrowheads="1"/>
          </p:cNvSpPr>
          <p:nvPr/>
        </p:nvSpPr>
        <p:spPr bwMode="auto">
          <a:xfrm>
            <a:off x="2133600" y="49196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en-US"/>
              <a:t>7</a:t>
            </a:r>
          </a:p>
        </p:txBody>
      </p:sp>
      <p:sp>
        <p:nvSpPr>
          <p:cNvPr id="235538" name="Rectangle 18"/>
          <p:cNvSpPr>
            <a:spLocks noChangeAspect="1" noChangeArrowheads="1"/>
          </p:cNvSpPr>
          <p:nvPr/>
        </p:nvSpPr>
        <p:spPr bwMode="auto">
          <a:xfrm>
            <a:off x="2590800" y="49196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en-US"/>
              <a:t>10</a:t>
            </a:r>
          </a:p>
        </p:txBody>
      </p:sp>
      <p:sp>
        <p:nvSpPr>
          <p:cNvPr id="235539" name="Rectangle 19"/>
          <p:cNvSpPr>
            <a:spLocks noChangeAspect="1" noChangeArrowheads="1"/>
          </p:cNvSpPr>
          <p:nvPr/>
        </p:nvSpPr>
        <p:spPr bwMode="auto">
          <a:xfrm>
            <a:off x="3048000" y="49196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en-US"/>
              <a:t>11</a:t>
            </a:r>
          </a:p>
        </p:txBody>
      </p:sp>
      <p:sp>
        <p:nvSpPr>
          <p:cNvPr id="235540" name="Rectangle 20"/>
          <p:cNvSpPr>
            <a:spLocks noChangeAspect="1" noChangeArrowheads="1"/>
          </p:cNvSpPr>
          <p:nvPr/>
        </p:nvSpPr>
        <p:spPr bwMode="auto">
          <a:xfrm>
            <a:off x="3505200" y="49196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en-US"/>
              <a:t>14</a:t>
            </a:r>
          </a:p>
        </p:txBody>
      </p:sp>
      <p:sp>
        <p:nvSpPr>
          <p:cNvPr id="235541" name="Rectangle 21"/>
          <p:cNvSpPr>
            <a:spLocks noChangeAspect="1" noChangeArrowheads="1"/>
          </p:cNvSpPr>
          <p:nvPr/>
        </p:nvSpPr>
        <p:spPr bwMode="auto">
          <a:xfrm>
            <a:off x="1219200" y="49196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en-US"/>
              <a:t>2</a:t>
            </a:r>
          </a:p>
        </p:txBody>
      </p:sp>
      <p:sp>
        <p:nvSpPr>
          <p:cNvPr id="235542" name="Rectangle 22"/>
          <p:cNvSpPr>
            <a:spLocks noChangeAspect="1" noChangeArrowheads="1"/>
          </p:cNvSpPr>
          <p:nvPr/>
        </p:nvSpPr>
        <p:spPr bwMode="auto">
          <a:xfrm>
            <a:off x="1676400" y="49196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en-US"/>
              <a:t>3</a:t>
            </a:r>
          </a:p>
        </p:txBody>
      </p:sp>
      <p:sp>
        <p:nvSpPr>
          <p:cNvPr id="235543" name="Rectangle 23"/>
          <p:cNvSpPr>
            <a:spLocks noChangeAspect="1" noChangeArrowheads="1"/>
          </p:cNvSpPr>
          <p:nvPr/>
        </p:nvSpPr>
        <p:spPr bwMode="auto">
          <a:xfrm>
            <a:off x="4876800" y="49196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endParaRPr kumimoji="0" lang="en-US" altLang="en-US"/>
          </a:p>
        </p:txBody>
      </p:sp>
      <p:sp>
        <p:nvSpPr>
          <p:cNvPr id="235544" name="Rectangle 24"/>
          <p:cNvSpPr>
            <a:spLocks noChangeAspect="1" noChangeArrowheads="1"/>
          </p:cNvSpPr>
          <p:nvPr/>
        </p:nvSpPr>
        <p:spPr bwMode="auto">
          <a:xfrm>
            <a:off x="5334000" y="49196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endParaRPr kumimoji="0" lang="en-US" altLang="en-US"/>
          </a:p>
        </p:txBody>
      </p:sp>
      <p:sp>
        <p:nvSpPr>
          <p:cNvPr id="235545" name="Rectangle 25"/>
          <p:cNvSpPr>
            <a:spLocks noChangeAspect="1" noChangeArrowheads="1"/>
          </p:cNvSpPr>
          <p:nvPr/>
        </p:nvSpPr>
        <p:spPr bwMode="auto">
          <a:xfrm>
            <a:off x="5791200" y="49196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endParaRPr kumimoji="0" lang="en-US" altLang="en-US"/>
          </a:p>
        </p:txBody>
      </p:sp>
      <p:sp>
        <p:nvSpPr>
          <p:cNvPr id="235546" name="Rectangle 26"/>
          <p:cNvSpPr>
            <a:spLocks noChangeAspect="1" noChangeArrowheads="1"/>
          </p:cNvSpPr>
          <p:nvPr/>
        </p:nvSpPr>
        <p:spPr bwMode="auto">
          <a:xfrm>
            <a:off x="6248400" y="49196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endParaRPr kumimoji="0" lang="en-US" altLang="en-US"/>
          </a:p>
        </p:txBody>
      </p:sp>
      <p:sp>
        <p:nvSpPr>
          <p:cNvPr id="235547" name="Rectangle 27"/>
          <p:cNvSpPr>
            <a:spLocks noChangeAspect="1" noChangeArrowheads="1"/>
          </p:cNvSpPr>
          <p:nvPr/>
        </p:nvSpPr>
        <p:spPr bwMode="auto">
          <a:xfrm>
            <a:off x="3962400" y="49196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en-US"/>
              <a:t>16</a:t>
            </a:r>
          </a:p>
        </p:txBody>
      </p:sp>
      <p:sp>
        <p:nvSpPr>
          <p:cNvPr id="235548" name="Rectangle 28"/>
          <p:cNvSpPr>
            <a:spLocks noChangeAspect="1" noChangeArrowheads="1"/>
          </p:cNvSpPr>
          <p:nvPr/>
        </p:nvSpPr>
        <p:spPr bwMode="auto">
          <a:xfrm>
            <a:off x="4419600" y="49196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endParaRPr kumimoji="0" lang="en-US" altLang="en-US"/>
          </a:p>
        </p:txBody>
      </p:sp>
      <p:sp>
        <p:nvSpPr>
          <p:cNvPr id="235549" name="Text Box 29"/>
          <p:cNvSpPr txBox="1">
            <a:spLocks noChangeArrowheads="1"/>
          </p:cNvSpPr>
          <p:nvPr/>
        </p:nvSpPr>
        <p:spPr bwMode="auto">
          <a:xfrm>
            <a:off x="7010400" y="4967288"/>
            <a:ext cx="19050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0" lang="en-US" altLang="en-US" sz="1400"/>
              <a:t>auxiliary array</a:t>
            </a:r>
          </a:p>
        </p:txBody>
      </p:sp>
      <p:sp>
        <p:nvSpPr>
          <p:cNvPr id="235550" name="Line 30"/>
          <p:cNvSpPr>
            <a:spLocks noChangeShapeType="1"/>
          </p:cNvSpPr>
          <p:nvPr/>
        </p:nvSpPr>
        <p:spPr bwMode="auto">
          <a:xfrm>
            <a:off x="3035300" y="3609975"/>
            <a:ext cx="0" cy="209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235551" name="Line 31"/>
          <p:cNvSpPr>
            <a:spLocks noChangeShapeType="1"/>
          </p:cNvSpPr>
          <p:nvPr/>
        </p:nvSpPr>
        <p:spPr bwMode="auto">
          <a:xfrm>
            <a:off x="5783263" y="3609975"/>
            <a:ext cx="0" cy="209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235552" name="Text Box 32"/>
          <p:cNvSpPr txBox="1">
            <a:spLocks noChangeArrowheads="1"/>
          </p:cNvSpPr>
          <p:nvPr/>
        </p:nvSpPr>
        <p:spPr bwMode="auto">
          <a:xfrm>
            <a:off x="2105025" y="3257550"/>
            <a:ext cx="1905000" cy="37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0" lang="en-US" altLang="en-US"/>
              <a:t>i = 2</a:t>
            </a:r>
          </a:p>
        </p:txBody>
      </p:sp>
      <p:sp>
        <p:nvSpPr>
          <p:cNvPr id="235553" name="Text Box 33"/>
          <p:cNvSpPr txBox="1">
            <a:spLocks noChangeArrowheads="1"/>
          </p:cNvSpPr>
          <p:nvPr/>
        </p:nvSpPr>
        <p:spPr bwMode="auto">
          <a:xfrm>
            <a:off x="3752850" y="5838825"/>
            <a:ext cx="3346450" cy="466725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tIns="91440" bIns="91440"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altLang="en-US"/>
              <a:t>Total:  6 + 3 + 2</a:t>
            </a:r>
          </a:p>
        </p:txBody>
      </p:sp>
      <p:sp>
        <p:nvSpPr>
          <p:cNvPr id="235554" name="Text Box 34"/>
          <p:cNvSpPr txBox="1">
            <a:spLocks noChangeArrowheads="1"/>
          </p:cNvSpPr>
          <p:nvPr/>
        </p:nvSpPr>
        <p:spPr bwMode="auto">
          <a:xfrm>
            <a:off x="4283075" y="4311650"/>
            <a:ext cx="271463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0" lang="en-US" altLang="en-US" sz="1200"/>
              <a:t>6</a:t>
            </a:r>
          </a:p>
        </p:txBody>
      </p:sp>
      <p:sp>
        <p:nvSpPr>
          <p:cNvPr id="235555" name="Text Box 35"/>
          <p:cNvSpPr txBox="1">
            <a:spLocks noChangeArrowheads="1"/>
          </p:cNvSpPr>
          <p:nvPr/>
        </p:nvSpPr>
        <p:spPr bwMode="auto">
          <a:xfrm>
            <a:off x="4730750" y="4311650"/>
            <a:ext cx="271463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0" lang="en-US" altLang="en-US" sz="1200"/>
              <a:t>3</a:t>
            </a:r>
          </a:p>
        </p:txBody>
      </p:sp>
      <p:sp>
        <p:nvSpPr>
          <p:cNvPr id="235556" name="Text Box 36"/>
          <p:cNvSpPr txBox="1">
            <a:spLocks noChangeArrowheads="1"/>
          </p:cNvSpPr>
          <p:nvPr/>
        </p:nvSpPr>
        <p:spPr bwMode="auto">
          <a:xfrm>
            <a:off x="5187950" y="4311650"/>
            <a:ext cx="271463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0" lang="en-US" altLang="en-US" sz="1200"/>
              <a:t>2</a:t>
            </a:r>
          </a:p>
        </p:txBody>
      </p:sp>
      <p:sp>
        <p:nvSpPr>
          <p:cNvPr id="235558" name="Rectangle 38"/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9144000" cy="585788"/>
          </a:xfrm>
          <a:noFill/>
          <a:ln/>
        </p:spPr>
        <p:txBody>
          <a:bodyPr>
            <a:normAutofit fontScale="90000"/>
          </a:bodyPr>
          <a:lstStyle/>
          <a:p>
            <a:r>
              <a:rPr lang="en-US" altLang="en-US" dirty="0"/>
              <a:t>Counting Inversions</a:t>
            </a:r>
          </a:p>
        </p:txBody>
      </p:sp>
    </p:spTree>
    <p:extLst>
      <p:ext uri="{BB962C8B-B14F-4D97-AF65-F5344CB8AC3E}">
        <p14:creationId xmlns:p14="http://schemas.microsoft.com/office/powerpoint/2010/main" val="1490368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lide Number Placeholder 3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112777-EE2A-4184-9ABD-458298DBD0A2}" type="slidenum">
              <a:rPr lang="en-US" altLang="en-US"/>
              <a:pPr/>
              <a:t>27</a:t>
            </a:fld>
            <a:endParaRPr lang="en-US" altLang="en-US" sz="1400"/>
          </a:p>
        </p:txBody>
      </p:sp>
      <p:sp>
        <p:nvSpPr>
          <p:cNvPr id="236546" name="Rectangle 2"/>
          <p:cNvSpPr>
            <a:spLocks noChangeAspect="1" noChangeArrowheads="1"/>
          </p:cNvSpPr>
          <p:nvPr/>
        </p:nvSpPr>
        <p:spPr bwMode="auto">
          <a:xfrm>
            <a:off x="1905000" y="39290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en-US"/>
              <a:t>10</a:t>
            </a:r>
          </a:p>
        </p:txBody>
      </p:sp>
      <p:sp>
        <p:nvSpPr>
          <p:cNvPr id="236547" name="Rectangle 3"/>
          <p:cNvSpPr>
            <a:spLocks noChangeAspect="1" noChangeArrowheads="1"/>
          </p:cNvSpPr>
          <p:nvPr/>
        </p:nvSpPr>
        <p:spPr bwMode="auto">
          <a:xfrm>
            <a:off x="2362200" y="39290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en-US"/>
              <a:t>14</a:t>
            </a:r>
          </a:p>
        </p:txBody>
      </p:sp>
      <p:sp>
        <p:nvSpPr>
          <p:cNvPr id="236548" name="Rectangle 4"/>
          <p:cNvSpPr>
            <a:spLocks noChangeAspect="1" noChangeArrowheads="1"/>
          </p:cNvSpPr>
          <p:nvPr/>
        </p:nvSpPr>
        <p:spPr bwMode="auto">
          <a:xfrm>
            <a:off x="2819400" y="39290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en-US"/>
              <a:t>18</a:t>
            </a:r>
          </a:p>
        </p:txBody>
      </p:sp>
      <p:sp>
        <p:nvSpPr>
          <p:cNvPr id="236549" name="Rectangle 5"/>
          <p:cNvSpPr>
            <a:spLocks noChangeAspect="1" noChangeArrowheads="1"/>
          </p:cNvSpPr>
          <p:nvPr/>
        </p:nvSpPr>
        <p:spPr bwMode="auto">
          <a:xfrm>
            <a:off x="3276600" y="39290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en-US"/>
              <a:t>19</a:t>
            </a:r>
          </a:p>
        </p:txBody>
      </p:sp>
      <p:sp>
        <p:nvSpPr>
          <p:cNvPr id="236550" name="Rectangle 6"/>
          <p:cNvSpPr>
            <a:spLocks noChangeAspect="1" noChangeArrowheads="1"/>
          </p:cNvSpPr>
          <p:nvPr/>
        </p:nvSpPr>
        <p:spPr bwMode="auto">
          <a:xfrm>
            <a:off x="990600" y="39290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en-US"/>
              <a:t>3</a:t>
            </a:r>
          </a:p>
        </p:txBody>
      </p:sp>
      <p:sp>
        <p:nvSpPr>
          <p:cNvPr id="236551" name="Rectangle 7"/>
          <p:cNvSpPr>
            <a:spLocks noChangeAspect="1" noChangeArrowheads="1"/>
          </p:cNvSpPr>
          <p:nvPr/>
        </p:nvSpPr>
        <p:spPr bwMode="auto">
          <a:xfrm>
            <a:off x="1447800" y="39290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en-US"/>
              <a:t>7</a:t>
            </a:r>
          </a:p>
        </p:txBody>
      </p:sp>
      <p:sp>
        <p:nvSpPr>
          <p:cNvPr id="236552" name="Rectangle 8"/>
          <p:cNvSpPr>
            <a:spLocks noChangeAspect="1" noChangeArrowheads="1"/>
          </p:cNvSpPr>
          <p:nvPr/>
        </p:nvSpPr>
        <p:spPr bwMode="auto">
          <a:xfrm>
            <a:off x="5105400" y="39290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en-US"/>
              <a:t>16</a:t>
            </a:r>
          </a:p>
        </p:txBody>
      </p:sp>
      <p:sp>
        <p:nvSpPr>
          <p:cNvPr id="236553" name="Rectangle 9"/>
          <p:cNvSpPr>
            <a:spLocks noChangeAspect="1" noChangeArrowheads="1"/>
          </p:cNvSpPr>
          <p:nvPr/>
        </p:nvSpPr>
        <p:spPr bwMode="auto">
          <a:xfrm>
            <a:off x="5562600" y="3929063"/>
            <a:ext cx="457200" cy="414337"/>
          </a:xfrm>
          <a:prstGeom prst="rect">
            <a:avLst/>
          </a:prstGeom>
          <a:solidFill>
            <a:srgbClr val="006600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en-US">
                <a:solidFill>
                  <a:schemeClr val="bg1"/>
                </a:solidFill>
              </a:rPr>
              <a:t>17</a:t>
            </a:r>
          </a:p>
        </p:txBody>
      </p:sp>
      <p:sp>
        <p:nvSpPr>
          <p:cNvPr id="236554" name="Rectangle 10"/>
          <p:cNvSpPr>
            <a:spLocks noChangeAspect="1" noChangeArrowheads="1"/>
          </p:cNvSpPr>
          <p:nvPr/>
        </p:nvSpPr>
        <p:spPr bwMode="auto">
          <a:xfrm>
            <a:off x="6019800" y="39290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en-US"/>
              <a:t>23</a:t>
            </a:r>
          </a:p>
        </p:txBody>
      </p:sp>
      <p:sp>
        <p:nvSpPr>
          <p:cNvPr id="236555" name="Rectangle 11"/>
          <p:cNvSpPr>
            <a:spLocks noChangeAspect="1" noChangeArrowheads="1"/>
          </p:cNvSpPr>
          <p:nvPr/>
        </p:nvSpPr>
        <p:spPr bwMode="auto">
          <a:xfrm>
            <a:off x="6477000" y="39290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en-US"/>
              <a:t>25</a:t>
            </a:r>
          </a:p>
        </p:txBody>
      </p:sp>
      <p:sp>
        <p:nvSpPr>
          <p:cNvPr id="236556" name="Rectangle 12"/>
          <p:cNvSpPr>
            <a:spLocks noChangeAspect="1" noChangeArrowheads="1"/>
          </p:cNvSpPr>
          <p:nvPr/>
        </p:nvSpPr>
        <p:spPr bwMode="auto">
          <a:xfrm>
            <a:off x="4191000" y="39290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en-US"/>
              <a:t>2</a:t>
            </a:r>
          </a:p>
        </p:txBody>
      </p:sp>
      <p:sp>
        <p:nvSpPr>
          <p:cNvPr id="236557" name="Rectangle 13"/>
          <p:cNvSpPr>
            <a:spLocks noChangeAspect="1" noChangeArrowheads="1"/>
          </p:cNvSpPr>
          <p:nvPr/>
        </p:nvSpPr>
        <p:spPr bwMode="auto">
          <a:xfrm>
            <a:off x="4648200" y="39290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en-US"/>
              <a:t>11</a:t>
            </a:r>
          </a:p>
        </p:txBody>
      </p:sp>
      <p:sp>
        <p:nvSpPr>
          <p:cNvPr id="236559" name="Rectangle 1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Merge and count step. </a:t>
            </a:r>
          </a:p>
          <a:p>
            <a:pPr lvl="1"/>
            <a:r>
              <a:rPr lang="en-US" altLang="en-US"/>
              <a:t>Given two sorted halves, count number of inversions where a</a:t>
            </a:r>
            <a:r>
              <a:rPr lang="en-US" altLang="en-US" sz="2000" baseline="-25000"/>
              <a:t>i</a:t>
            </a:r>
            <a:r>
              <a:rPr lang="en-US" altLang="en-US"/>
              <a:t> and a</a:t>
            </a:r>
            <a:r>
              <a:rPr lang="en-US" altLang="en-US" sz="2000" baseline="-25000"/>
              <a:t>j</a:t>
            </a:r>
            <a:r>
              <a:rPr lang="en-US" altLang="en-US"/>
              <a:t> are in different halves.</a:t>
            </a:r>
          </a:p>
          <a:p>
            <a:pPr lvl="1"/>
            <a:r>
              <a:rPr lang="en-US" altLang="en-US"/>
              <a:t>Combine two sorted halves into sorted whole.</a:t>
            </a:r>
          </a:p>
        </p:txBody>
      </p:sp>
      <p:sp>
        <p:nvSpPr>
          <p:cNvPr id="236560" name="Text Box 16"/>
          <p:cNvSpPr txBox="1">
            <a:spLocks noChangeArrowheads="1"/>
          </p:cNvSpPr>
          <p:nvPr/>
        </p:nvSpPr>
        <p:spPr bwMode="auto">
          <a:xfrm>
            <a:off x="7019925" y="3962400"/>
            <a:ext cx="1960563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0" lang="en-US" altLang="en-US" sz="1400"/>
              <a:t>two sorted halves</a:t>
            </a:r>
          </a:p>
        </p:txBody>
      </p:sp>
      <p:sp>
        <p:nvSpPr>
          <p:cNvPr id="236561" name="Rectangle 17"/>
          <p:cNvSpPr>
            <a:spLocks noChangeAspect="1" noChangeArrowheads="1"/>
          </p:cNvSpPr>
          <p:nvPr/>
        </p:nvSpPr>
        <p:spPr bwMode="auto">
          <a:xfrm>
            <a:off x="2133600" y="49196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en-US"/>
              <a:t>7</a:t>
            </a:r>
          </a:p>
        </p:txBody>
      </p:sp>
      <p:sp>
        <p:nvSpPr>
          <p:cNvPr id="236562" name="Rectangle 18"/>
          <p:cNvSpPr>
            <a:spLocks noChangeAspect="1" noChangeArrowheads="1"/>
          </p:cNvSpPr>
          <p:nvPr/>
        </p:nvSpPr>
        <p:spPr bwMode="auto">
          <a:xfrm>
            <a:off x="2590800" y="49196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en-US"/>
              <a:t>10</a:t>
            </a:r>
          </a:p>
        </p:txBody>
      </p:sp>
      <p:sp>
        <p:nvSpPr>
          <p:cNvPr id="236563" name="Rectangle 19"/>
          <p:cNvSpPr>
            <a:spLocks noChangeAspect="1" noChangeArrowheads="1"/>
          </p:cNvSpPr>
          <p:nvPr/>
        </p:nvSpPr>
        <p:spPr bwMode="auto">
          <a:xfrm>
            <a:off x="3048000" y="49196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en-US"/>
              <a:t>11</a:t>
            </a:r>
          </a:p>
        </p:txBody>
      </p:sp>
      <p:sp>
        <p:nvSpPr>
          <p:cNvPr id="236564" name="Rectangle 20"/>
          <p:cNvSpPr>
            <a:spLocks noChangeAspect="1" noChangeArrowheads="1"/>
          </p:cNvSpPr>
          <p:nvPr/>
        </p:nvSpPr>
        <p:spPr bwMode="auto">
          <a:xfrm>
            <a:off x="3505200" y="49196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en-US"/>
              <a:t>14</a:t>
            </a:r>
          </a:p>
        </p:txBody>
      </p:sp>
      <p:sp>
        <p:nvSpPr>
          <p:cNvPr id="236565" name="Rectangle 21"/>
          <p:cNvSpPr>
            <a:spLocks noChangeAspect="1" noChangeArrowheads="1"/>
          </p:cNvSpPr>
          <p:nvPr/>
        </p:nvSpPr>
        <p:spPr bwMode="auto">
          <a:xfrm>
            <a:off x="1219200" y="49196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en-US"/>
              <a:t>2</a:t>
            </a:r>
          </a:p>
        </p:txBody>
      </p:sp>
      <p:sp>
        <p:nvSpPr>
          <p:cNvPr id="236566" name="Rectangle 22"/>
          <p:cNvSpPr>
            <a:spLocks noChangeAspect="1" noChangeArrowheads="1"/>
          </p:cNvSpPr>
          <p:nvPr/>
        </p:nvSpPr>
        <p:spPr bwMode="auto">
          <a:xfrm>
            <a:off x="1676400" y="49196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en-US"/>
              <a:t>3</a:t>
            </a:r>
          </a:p>
        </p:txBody>
      </p:sp>
      <p:sp>
        <p:nvSpPr>
          <p:cNvPr id="236567" name="Rectangle 23"/>
          <p:cNvSpPr>
            <a:spLocks noChangeAspect="1" noChangeArrowheads="1"/>
          </p:cNvSpPr>
          <p:nvPr/>
        </p:nvSpPr>
        <p:spPr bwMode="auto">
          <a:xfrm>
            <a:off x="4876800" y="49196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endParaRPr kumimoji="0" lang="en-US" altLang="en-US"/>
          </a:p>
        </p:txBody>
      </p:sp>
      <p:sp>
        <p:nvSpPr>
          <p:cNvPr id="236568" name="Rectangle 24"/>
          <p:cNvSpPr>
            <a:spLocks noChangeAspect="1" noChangeArrowheads="1"/>
          </p:cNvSpPr>
          <p:nvPr/>
        </p:nvSpPr>
        <p:spPr bwMode="auto">
          <a:xfrm>
            <a:off x="5334000" y="49196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endParaRPr kumimoji="0" lang="en-US" altLang="en-US"/>
          </a:p>
        </p:txBody>
      </p:sp>
      <p:sp>
        <p:nvSpPr>
          <p:cNvPr id="236569" name="Rectangle 25"/>
          <p:cNvSpPr>
            <a:spLocks noChangeAspect="1" noChangeArrowheads="1"/>
          </p:cNvSpPr>
          <p:nvPr/>
        </p:nvSpPr>
        <p:spPr bwMode="auto">
          <a:xfrm>
            <a:off x="5791200" y="49196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endParaRPr kumimoji="0" lang="en-US" altLang="en-US"/>
          </a:p>
        </p:txBody>
      </p:sp>
      <p:sp>
        <p:nvSpPr>
          <p:cNvPr id="236570" name="Rectangle 26"/>
          <p:cNvSpPr>
            <a:spLocks noChangeAspect="1" noChangeArrowheads="1"/>
          </p:cNvSpPr>
          <p:nvPr/>
        </p:nvSpPr>
        <p:spPr bwMode="auto">
          <a:xfrm>
            <a:off x="6248400" y="49196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endParaRPr kumimoji="0" lang="en-US" altLang="en-US"/>
          </a:p>
        </p:txBody>
      </p:sp>
      <p:sp>
        <p:nvSpPr>
          <p:cNvPr id="236571" name="Rectangle 27"/>
          <p:cNvSpPr>
            <a:spLocks noChangeAspect="1" noChangeArrowheads="1"/>
          </p:cNvSpPr>
          <p:nvPr/>
        </p:nvSpPr>
        <p:spPr bwMode="auto">
          <a:xfrm>
            <a:off x="3962400" y="49196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en-US"/>
              <a:t>16</a:t>
            </a:r>
          </a:p>
        </p:txBody>
      </p:sp>
      <p:sp>
        <p:nvSpPr>
          <p:cNvPr id="236572" name="Rectangle 28"/>
          <p:cNvSpPr>
            <a:spLocks noChangeAspect="1" noChangeArrowheads="1"/>
          </p:cNvSpPr>
          <p:nvPr/>
        </p:nvSpPr>
        <p:spPr bwMode="auto">
          <a:xfrm>
            <a:off x="4419600" y="49196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en-US"/>
              <a:t>17</a:t>
            </a:r>
          </a:p>
        </p:txBody>
      </p:sp>
      <p:sp>
        <p:nvSpPr>
          <p:cNvPr id="236573" name="Text Box 29"/>
          <p:cNvSpPr txBox="1">
            <a:spLocks noChangeArrowheads="1"/>
          </p:cNvSpPr>
          <p:nvPr/>
        </p:nvSpPr>
        <p:spPr bwMode="auto">
          <a:xfrm>
            <a:off x="7010400" y="4967288"/>
            <a:ext cx="19050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0" lang="en-US" altLang="en-US" sz="1400"/>
              <a:t>auxiliary array</a:t>
            </a:r>
          </a:p>
        </p:txBody>
      </p:sp>
      <p:sp>
        <p:nvSpPr>
          <p:cNvPr id="236574" name="Line 30"/>
          <p:cNvSpPr>
            <a:spLocks noChangeShapeType="1"/>
          </p:cNvSpPr>
          <p:nvPr/>
        </p:nvSpPr>
        <p:spPr bwMode="auto">
          <a:xfrm>
            <a:off x="3035300" y="3609975"/>
            <a:ext cx="0" cy="209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236575" name="Line 31"/>
          <p:cNvSpPr>
            <a:spLocks noChangeShapeType="1"/>
          </p:cNvSpPr>
          <p:nvPr/>
        </p:nvSpPr>
        <p:spPr bwMode="auto">
          <a:xfrm>
            <a:off x="5783263" y="3609975"/>
            <a:ext cx="0" cy="209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236576" name="Text Box 32"/>
          <p:cNvSpPr txBox="1">
            <a:spLocks noChangeArrowheads="1"/>
          </p:cNvSpPr>
          <p:nvPr/>
        </p:nvSpPr>
        <p:spPr bwMode="auto">
          <a:xfrm>
            <a:off x="2105025" y="3257550"/>
            <a:ext cx="1905000" cy="37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0" lang="en-US" altLang="en-US"/>
              <a:t>i = 2</a:t>
            </a:r>
          </a:p>
        </p:txBody>
      </p:sp>
      <p:sp>
        <p:nvSpPr>
          <p:cNvPr id="236577" name="Text Box 33"/>
          <p:cNvSpPr txBox="1">
            <a:spLocks noChangeArrowheads="1"/>
          </p:cNvSpPr>
          <p:nvPr/>
        </p:nvSpPr>
        <p:spPr bwMode="auto">
          <a:xfrm>
            <a:off x="3752850" y="5838825"/>
            <a:ext cx="3346450" cy="466725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tIns="91440" bIns="91440"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altLang="en-US"/>
              <a:t>Total:  6 + 3 + 2 + 2</a:t>
            </a:r>
          </a:p>
        </p:txBody>
      </p:sp>
      <p:sp>
        <p:nvSpPr>
          <p:cNvPr id="236578" name="Text Box 34"/>
          <p:cNvSpPr txBox="1">
            <a:spLocks noChangeArrowheads="1"/>
          </p:cNvSpPr>
          <p:nvPr/>
        </p:nvSpPr>
        <p:spPr bwMode="auto">
          <a:xfrm>
            <a:off x="4283075" y="4311650"/>
            <a:ext cx="271463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0" lang="en-US" altLang="en-US" sz="1200"/>
              <a:t>6</a:t>
            </a:r>
          </a:p>
        </p:txBody>
      </p:sp>
      <p:sp>
        <p:nvSpPr>
          <p:cNvPr id="236579" name="Text Box 35"/>
          <p:cNvSpPr txBox="1">
            <a:spLocks noChangeArrowheads="1"/>
          </p:cNvSpPr>
          <p:nvPr/>
        </p:nvSpPr>
        <p:spPr bwMode="auto">
          <a:xfrm>
            <a:off x="4730750" y="4311650"/>
            <a:ext cx="271463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0" lang="en-US" altLang="en-US" sz="1200"/>
              <a:t>3</a:t>
            </a:r>
          </a:p>
        </p:txBody>
      </p:sp>
      <p:sp>
        <p:nvSpPr>
          <p:cNvPr id="236580" name="Text Box 36"/>
          <p:cNvSpPr txBox="1">
            <a:spLocks noChangeArrowheads="1"/>
          </p:cNvSpPr>
          <p:nvPr/>
        </p:nvSpPr>
        <p:spPr bwMode="auto">
          <a:xfrm>
            <a:off x="5187950" y="4311650"/>
            <a:ext cx="271463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0" lang="en-US" altLang="en-US" sz="1200"/>
              <a:t>2</a:t>
            </a:r>
          </a:p>
        </p:txBody>
      </p:sp>
      <p:sp>
        <p:nvSpPr>
          <p:cNvPr id="236581" name="Text Box 37"/>
          <p:cNvSpPr txBox="1">
            <a:spLocks noChangeArrowheads="1"/>
          </p:cNvSpPr>
          <p:nvPr/>
        </p:nvSpPr>
        <p:spPr bwMode="auto">
          <a:xfrm>
            <a:off x="5673725" y="4311650"/>
            <a:ext cx="271463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0" lang="en-US" altLang="en-US" sz="1200"/>
              <a:t>2</a:t>
            </a:r>
          </a:p>
        </p:txBody>
      </p:sp>
      <p:sp>
        <p:nvSpPr>
          <p:cNvPr id="236583" name="Rectangle 39"/>
          <p:cNvSpPr>
            <a:spLocks noGrp="1" noChangeArrowheads="1"/>
          </p:cNvSpPr>
          <p:nvPr>
            <p:ph type="title"/>
          </p:nvPr>
        </p:nvSpPr>
        <p:spPr>
          <a:xfrm>
            <a:off x="0" y="381000"/>
            <a:ext cx="9144000" cy="585788"/>
          </a:xfrm>
          <a:noFill/>
          <a:ln/>
        </p:spPr>
        <p:txBody>
          <a:bodyPr>
            <a:normAutofit fontScale="90000"/>
          </a:bodyPr>
          <a:lstStyle/>
          <a:p>
            <a:r>
              <a:rPr lang="en-US" altLang="en-US"/>
              <a:t>Counting Inversions</a:t>
            </a:r>
          </a:p>
        </p:txBody>
      </p:sp>
    </p:spTree>
    <p:extLst>
      <p:ext uri="{BB962C8B-B14F-4D97-AF65-F5344CB8AC3E}">
        <p14:creationId xmlns:p14="http://schemas.microsoft.com/office/powerpoint/2010/main" val="3863174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lide Number Placeholder 3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F5B1D3-F06D-4094-988B-8E37EBA560C6}" type="slidenum">
              <a:rPr lang="en-US" altLang="en-US"/>
              <a:pPr/>
              <a:t>28</a:t>
            </a:fld>
            <a:endParaRPr lang="en-US" altLang="en-US" sz="1400"/>
          </a:p>
        </p:txBody>
      </p:sp>
      <p:sp>
        <p:nvSpPr>
          <p:cNvPr id="237570" name="Rectangle 2"/>
          <p:cNvSpPr>
            <a:spLocks noChangeAspect="1" noChangeArrowheads="1"/>
          </p:cNvSpPr>
          <p:nvPr/>
        </p:nvSpPr>
        <p:spPr bwMode="auto">
          <a:xfrm>
            <a:off x="1905000" y="39290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en-US"/>
              <a:t>10</a:t>
            </a:r>
          </a:p>
        </p:txBody>
      </p:sp>
      <p:sp>
        <p:nvSpPr>
          <p:cNvPr id="237571" name="Rectangle 3"/>
          <p:cNvSpPr>
            <a:spLocks noChangeAspect="1" noChangeArrowheads="1"/>
          </p:cNvSpPr>
          <p:nvPr/>
        </p:nvSpPr>
        <p:spPr bwMode="auto">
          <a:xfrm>
            <a:off x="2362200" y="39290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en-US"/>
              <a:t>14</a:t>
            </a:r>
          </a:p>
        </p:txBody>
      </p:sp>
      <p:sp>
        <p:nvSpPr>
          <p:cNvPr id="237572" name="Rectangle 4"/>
          <p:cNvSpPr>
            <a:spLocks noChangeAspect="1" noChangeArrowheads="1"/>
          </p:cNvSpPr>
          <p:nvPr/>
        </p:nvSpPr>
        <p:spPr bwMode="auto">
          <a:xfrm>
            <a:off x="2819400" y="39290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en-US"/>
              <a:t>18</a:t>
            </a:r>
          </a:p>
        </p:txBody>
      </p:sp>
      <p:sp>
        <p:nvSpPr>
          <p:cNvPr id="237573" name="Rectangle 5"/>
          <p:cNvSpPr>
            <a:spLocks noChangeAspect="1" noChangeArrowheads="1"/>
          </p:cNvSpPr>
          <p:nvPr/>
        </p:nvSpPr>
        <p:spPr bwMode="auto">
          <a:xfrm>
            <a:off x="3276600" y="39290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en-US"/>
              <a:t>19</a:t>
            </a:r>
          </a:p>
        </p:txBody>
      </p:sp>
      <p:sp>
        <p:nvSpPr>
          <p:cNvPr id="237574" name="Rectangle 6"/>
          <p:cNvSpPr>
            <a:spLocks noChangeAspect="1" noChangeArrowheads="1"/>
          </p:cNvSpPr>
          <p:nvPr/>
        </p:nvSpPr>
        <p:spPr bwMode="auto">
          <a:xfrm>
            <a:off x="990600" y="39290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en-US"/>
              <a:t>3</a:t>
            </a:r>
          </a:p>
        </p:txBody>
      </p:sp>
      <p:sp>
        <p:nvSpPr>
          <p:cNvPr id="237575" name="Rectangle 7"/>
          <p:cNvSpPr>
            <a:spLocks noChangeAspect="1" noChangeArrowheads="1"/>
          </p:cNvSpPr>
          <p:nvPr/>
        </p:nvSpPr>
        <p:spPr bwMode="auto">
          <a:xfrm>
            <a:off x="1447800" y="39290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en-US"/>
              <a:t>7</a:t>
            </a:r>
          </a:p>
        </p:txBody>
      </p:sp>
      <p:sp>
        <p:nvSpPr>
          <p:cNvPr id="237576" name="Rectangle 8"/>
          <p:cNvSpPr>
            <a:spLocks noChangeAspect="1" noChangeArrowheads="1"/>
          </p:cNvSpPr>
          <p:nvPr/>
        </p:nvSpPr>
        <p:spPr bwMode="auto">
          <a:xfrm>
            <a:off x="5105400" y="39290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en-US"/>
              <a:t>16</a:t>
            </a:r>
          </a:p>
        </p:txBody>
      </p:sp>
      <p:sp>
        <p:nvSpPr>
          <p:cNvPr id="237577" name="Rectangle 9"/>
          <p:cNvSpPr>
            <a:spLocks noChangeAspect="1" noChangeArrowheads="1"/>
          </p:cNvSpPr>
          <p:nvPr/>
        </p:nvSpPr>
        <p:spPr bwMode="auto">
          <a:xfrm>
            <a:off x="5562600" y="39290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en-US"/>
              <a:t>17</a:t>
            </a:r>
          </a:p>
        </p:txBody>
      </p:sp>
      <p:sp>
        <p:nvSpPr>
          <p:cNvPr id="237578" name="Rectangle 10"/>
          <p:cNvSpPr>
            <a:spLocks noChangeAspect="1" noChangeArrowheads="1"/>
          </p:cNvSpPr>
          <p:nvPr/>
        </p:nvSpPr>
        <p:spPr bwMode="auto">
          <a:xfrm>
            <a:off x="6019800" y="39290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en-US"/>
              <a:t>23</a:t>
            </a:r>
          </a:p>
        </p:txBody>
      </p:sp>
      <p:sp>
        <p:nvSpPr>
          <p:cNvPr id="237579" name="Rectangle 11"/>
          <p:cNvSpPr>
            <a:spLocks noChangeAspect="1" noChangeArrowheads="1"/>
          </p:cNvSpPr>
          <p:nvPr/>
        </p:nvSpPr>
        <p:spPr bwMode="auto">
          <a:xfrm>
            <a:off x="6477000" y="39290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en-US"/>
              <a:t>25</a:t>
            </a:r>
          </a:p>
        </p:txBody>
      </p:sp>
      <p:sp>
        <p:nvSpPr>
          <p:cNvPr id="237580" name="Rectangle 12"/>
          <p:cNvSpPr>
            <a:spLocks noChangeAspect="1" noChangeArrowheads="1"/>
          </p:cNvSpPr>
          <p:nvPr/>
        </p:nvSpPr>
        <p:spPr bwMode="auto">
          <a:xfrm>
            <a:off x="4191000" y="39290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en-US"/>
              <a:t>2</a:t>
            </a:r>
          </a:p>
        </p:txBody>
      </p:sp>
      <p:sp>
        <p:nvSpPr>
          <p:cNvPr id="237581" name="Rectangle 13"/>
          <p:cNvSpPr>
            <a:spLocks noChangeAspect="1" noChangeArrowheads="1"/>
          </p:cNvSpPr>
          <p:nvPr/>
        </p:nvSpPr>
        <p:spPr bwMode="auto">
          <a:xfrm>
            <a:off x="4648200" y="39290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en-US"/>
              <a:t>11</a:t>
            </a:r>
          </a:p>
        </p:txBody>
      </p:sp>
      <p:sp>
        <p:nvSpPr>
          <p:cNvPr id="237583" name="Rectangle 1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Merge and count step. </a:t>
            </a:r>
          </a:p>
          <a:p>
            <a:pPr lvl="1"/>
            <a:r>
              <a:rPr lang="en-US" altLang="en-US"/>
              <a:t>Given two sorted halves, count number of inversions where a</a:t>
            </a:r>
            <a:r>
              <a:rPr lang="en-US" altLang="en-US" sz="2000" baseline="-25000"/>
              <a:t>i</a:t>
            </a:r>
            <a:r>
              <a:rPr lang="en-US" altLang="en-US"/>
              <a:t> and a</a:t>
            </a:r>
            <a:r>
              <a:rPr lang="en-US" altLang="en-US" sz="2000" baseline="-25000"/>
              <a:t>j</a:t>
            </a:r>
            <a:r>
              <a:rPr lang="en-US" altLang="en-US"/>
              <a:t> are in different halves.</a:t>
            </a:r>
          </a:p>
          <a:p>
            <a:pPr lvl="1"/>
            <a:r>
              <a:rPr lang="en-US" altLang="en-US"/>
              <a:t>Combine two sorted halves into sorted whole.</a:t>
            </a:r>
          </a:p>
        </p:txBody>
      </p:sp>
      <p:sp>
        <p:nvSpPr>
          <p:cNvPr id="237584" name="Text Box 16"/>
          <p:cNvSpPr txBox="1">
            <a:spLocks noChangeArrowheads="1"/>
          </p:cNvSpPr>
          <p:nvPr/>
        </p:nvSpPr>
        <p:spPr bwMode="auto">
          <a:xfrm>
            <a:off x="7019925" y="3962400"/>
            <a:ext cx="1960563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0" lang="en-US" altLang="en-US" sz="1400"/>
              <a:t>two sorted halves</a:t>
            </a:r>
          </a:p>
        </p:txBody>
      </p:sp>
      <p:sp>
        <p:nvSpPr>
          <p:cNvPr id="237585" name="Rectangle 17"/>
          <p:cNvSpPr>
            <a:spLocks noChangeAspect="1" noChangeArrowheads="1"/>
          </p:cNvSpPr>
          <p:nvPr/>
        </p:nvSpPr>
        <p:spPr bwMode="auto">
          <a:xfrm>
            <a:off x="2133600" y="49196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en-US"/>
              <a:t>7</a:t>
            </a:r>
          </a:p>
        </p:txBody>
      </p:sp>
      <p:sp>
        <p:nvSpPr>
          <p:cNvPr id="237586" name="Rectangle 18"/>
          <p:cNvSpPr>
            <a:spLocks noChangeAspect="1" noChangeArrowheads="1"/>
          </p:cNvSpPr>
          <p:nvPr/>
        </p:nvSpPr>
        <p:spPr bwMode="auto">
          <a:xfrm>
            <a:off x="2590800" y="49196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en-US"/>
              <a:t>10</a:t>
            </a:r>
          </a:p>
        </p:txBody>
      </p:sp>
      <p:sp>
        <p:nvSpPr>
          <p:cNvPr id="237587" name="Rectangle 19"/>
          <p:cNvSpPr>
            <a:spLocks noChangeAspect="1" noChangeArrowheads="1"/>
          </p:cNvSpPr>
          <p:nvPr/>
        </p:nvSpPr>
        <p:spPr bwMode="auto">
          <a:xfrm>
            <a:off x="3048000" y="49196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en-US"/>
              <a:t>11</a:t>
            </a:r>
          </a:p>
        </p:txBody>
      </p:sp>
      <p:sp>
        <p:nvSpPr>
          <p:cNvPr id="237588" name="Rectangle 20"/>
          <p:cNvSpPr>
            <a:spLocks noChangeAspect="1" noChangeArrowheads="1"/>
          </p:cNvSpPr>
          <p:nvPr/>
        </p:nvSpPr>
        <p:spPr bwMode="auto">
          <a:xfrm>
            <a:off x="3505200" y="49196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en-US"/>
              <a:t>14</a:t>
            </a:r>
          </a:p>
        </p:txBody>
      </p:sp>
      <p:sp>
        <p:nvSpPr>
          <p:cNvPr id="237589" name="Rectangle 21"/>
          <p:cNvSpPr>
            <a:spLocks noChangeAspect="1" noChangeArrowheads="1"/>
          </p:cNvSpPr>
          <p:nvPr/>
        </p:nvSpPr>
        <p:spPr bwMode="auto">
          <a:xfrm>
            <a:off x="1219200" y="49196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en-US"/>
              <a:t>2</a:t>
            </a:r>
          </a:p>
        </p:txBody>
      </p:sp>
      <p:sp>
        <p:nvSpPr>
          <p:cNvPr id="237590" name="Rectangle 22"/>
          <p:cNvSpPr>
            <a:spLocks noChangeAspect="1" noChangeArrowheads="1"/>
          </p:cNvSpPr>
          <p:nvPr/>
        </p:nvSpPr>
        <p:spPr bwMode="auto">
          <a:xfrm>
            <a:off x="1676400" y="49196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en-US"/>
              <a:t>3</a:t>
            </a:r>
          </a:p>
        </p:txBody>
      </p:sp>
      <p:sp>
        <p:nvSpPr>
          <p:cNvPr id="237591" name="Rectangle 23"/>
          <p:cNvSpPr>
            <a:spLocks noChangeAspect="1" noChangeArrowheads="1"/>
          </p:cNvSpPr>
          <p:nvPr/>
        </p:nvSpPr>
        <p:spPr bwMode="auto">
          <a:xfrm>
            <a:off x="4876800" y="49196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endParaRPr kumimoji="0" lang="en-US" altLang="en-US"/>
          </a:p>
        </p:txBody>
      </p:sp>
      <p:sp>
        <p:nvSpPr>
          <p:cNvPr id="237592" name="Rectangle 24"/>
          <p:cNvSpPr>
            <a:spLocks noChangeAspect="1" noChangeArrowheads="1"/>
          </p:cNvSpPr>
          <p:nvPr/>
        </p:nvSpPr>
        <p:spPr bwMode="auto">
          <a:xfrm>
            <a:off x="5334000" y="49196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endParaRPr kumimoji="0" lang="en-US" altLang="en-US"/>
          </a:p>
        </p:txBody>
      </p:sp>
      <p:sp>
        <p:nvSpPr>
          <p:cNvPr id="237593" name="Rectangle 25"/>
          <p:cNvSpPr>
            <a:spLocks noChangeAspect="1" noChangeArrowheads="1"/>
          </p:cNvSpPr>
          <p:nvPr/>
        </p:nvSpPr>
        <p:spPr bwMode="auto">
          <a:xfrm>
            <a:off x="5791200" y="49196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endParaRPr kumimoji="0" lang="en-US" altLang="en-US"/>
          </a:p>
        </p:txBody>
      </p:sp>
      <p:sp>
        <p:nvSpPr>
          <p:cNvPr id="237594" name="Rectangle 26"/>
          <p:cNvSpPr>
            <a:spLocks noChangeAspect="1" noChangeArrowheads="1"/>
          </p:cNvSpPr>
          <p:nvPr/>
        </p:nvSpPr>
        <p:spPr bwMode="auto">
          <a:xfrm>
            <a:off x="6248400" y="49196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endParaRPr kumimoji="0" lang="en-US" altLang="en-US"/>
          </a:p>
        </p:txBody>
      </p:sp>
      <p:sp>
        <p:nvSpPr>
          <p:cNvPr id="237595" name="Rectangle 27"/>
          <p:cNvSpPr>
            <a:spLocks noChangeAspect="1" noChangeArrowheads="1"/>
          </p:cNvSpPr>
          <p:nvPr/>
        </p:nvSpPr>
        <p:spPr bwMode="auto">
          <a:xfrm>
            <a:off x="3962400" y="49196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en-US"/>
              <a:t>16</a:t>
            </a:r>
          </a:p>
        </p:txBody>
      </p:sp>
      <p:sp>
        <p:nvSpPr>
          <p:cNvPr id="237596" name="Rectangle 28"/>
          <p:cNvSpPr>
            <a:spLocks noChangeAspect="1" noChangeArrowheads="1"/>
          </p:cNvSpPr>
          <p:nvPr/>
        </p:nvSpPr>
        <p:spPr bwMode="auto">
          <a:xfrm>
            <a:off x="4419600" y="49196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en-US"/>
              <a:t>17</a:t>
            </a:r>
          </a:p>
        </p:txBody>
      </p:sp>
      <p:sp>
        <p:nvSpPr>
          <p:cNvPr id="237597" name="Text Box 29"/>
          <p:cNvSpPr txBox="1">
            <a:spLocks noChangeArrowheads="1"/>
          </p:cNvSpPr>
          <p:nvPr/>
        </p:nvSpPr>
        <p:spPr bwMode="auto">
          <a:xfrm>
            <a:off x="7010400" y="4967288"/>
            <a:ext cx="19050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0" lang="en-US" altLang="en-US" sz="1400"/>
              <a:t>auxiliary array</a:t>
            </a:r>
          </a:p>
        </p:txBody>
      </p:sp>
      <p:sp>
        <p:nvSpPr>
          <p:cNvPr id="237598" name="Line 30"/>
          <p:cNvSpPr>
            <a:spLocks noChangeShapeType="1"/>
          </p:cNvSpPr>
          <p:nvPr/>
        </p:nvSpPr>
        <p:spPr bwMode="auto">
          <a:xfrm>
            <a:off x="3035300" y="3609975"/>
            <a:ext cx="0" cy="209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237599" name="Line 31"/>
          <p:cNvSpPr>
            <a:spLocks noChangeShapeType="1"/>
          </p:cNvSpPr>
          <p:nvPr/>
        </p:nvSpPr>
        <p:spPr bwMode="auto">
          <a:xfrm>
            <a:off x="6240463" y="3609975"/>
            <a:ext cx="0" cy="209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237600" name="Text Box 32"/>
          <p:cNvSpPr txBox="1">
            <a:spLocks noChangeArrowheads="1"/>
          </p:cNvSpPr>
          <p:nvPr/>
        </p:nvSpPr>
        <p:spPr bwMode="auto">
          <a:xfrm>
            <a:off x="2105025" y="3257550"/>
            <a:ext cx="1905000" cy="37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0" lang="en-US" altLang="en-US"/>
              <a:t>i = 2</a:t>
            </a:r>
          </a:p>
        </p:txBody>
      </p:sp>
      <p:sp>
        <p:nvSpPr>
          <p:cNvPr id="237601" name="Text Box 33"/>
          <p:cNvSpPr txBox="1">
            <a:spLocks noChangeArrowheads="1"/>
          </p:cNvSpPr>
          <p:nvPr/>
        </p:nvSpPr>
        <p:spPr bwMode="auto">
          <a:xfrm>
            <a:off x="3752850" y="5838825"/>
            <a:ext cx="3346450" cy="466725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tIns="91440" bIns="91440"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altLang="en-US"/>
              <a:t>Total:  6 + 3 + 2 + 2</a:t>
            </a:r>
          </a:p>
        </p:txBody>
      </p:sp>
      <p:sp>
        <p:nvSpPr>
          <p:cNvPr id="237602" name="Text Box 34"/>
          <p:cNvSpPr txBox="1">
            <a:spLocks noChangeArrowheads="1"/>
          </p:cNvSpPr>
          <p:nvPr/>
        </p:nvSpPr>
        <p:spPr bwMode="auto">
          <a:xfrm>
            <a:off x="4283075" y="4311650"/>
            <a:ext cx="271463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0" lang="en-US" altLang="en-US" sz="1200"/>
              <a:t>6</a:t>
            </a:r>
          </a:p>
        </p:txBody>
      </p:sp>
      <p:sp>
        <p:nvSpPr>
          <p:cNvPr id="237603" name="Text Box 35"/>
          <p:cNvSpPr txBox="1">
            <a:spLocks noChangeArrowheads="1"/>
          </p:cNvSpPr>
          <p:nvPr/>
        </p:nvSpPr>
        <p:spPr bwMode="auto">
          <a:xfrm>
            <a:off x="4730750" y="4311650"/>
            <a:ext cx="271463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0" lang="en-US" altLang="en-US" sz="1200"/>
              <a:t>3</a:t>
            </a:r>
          </a:p>
        </p:txBody>
      </p:sp>
      <p:sp>
        <p:nvSpPr>
          <p:cNvPr id="237604" name="Text Box 36"/>
          <p:cNvSpPr txBox="1">
            <a:spLocks noChangeArrowheads="1"/>
          </p:cNvSpPr>
          <p:nvPr/>
        </p:nvSpPr>
        <p:spPr bwMode="auto">
          <a:xfrm>
            <a:off x="5187950" y="4311650"/>
            <a:ext cx="271463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0" lang="en-US" altLang="en-US" sz="1200"/>
              <a:t>2</a:t>
            </a:r>
          </a:p>
        </p:txBody>
      </p:sp>
      <p:sp>
        <p:nvSpPr>
          <p:cNvPr id="237605" name="Text Box 37"/>
          <p:cNvSpPr txBox="1">
            <a:spLocks noChangeArrowheads="1"/>
          </p:cNvSpPr>
          <p:nvPr/>
        </p:nvSpPr>
        <p:spPr bwMode="auto">
          <a:xfrm>
            <a:off x="5673725" y="4311650"/>
            <a:ext cx="271463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0" lang="en-US" altLang="en-US" sz="1200"/>
              <a:t>2</a:t>
            </a:r>
          </a:p>
        </p:txBody>
      </p:sp>
      <p:sp>
        <p:nvSpPr>
          <p:cNvPr id="237607" name="Rectangle 39"/>
          <p:cNvSpPr>
            <a:spLocks noGrp="1" noChangeArrowheads="1"/>
          </p:cNvSpPr>
          <p:nvPr>
            <p:ph type="title"/>
          </p:nvPr>
        </p:nvSpPr>
        <p:spPr>
          <a:xfrm>
            <a:off x="0" y="381000"/>
            <a:ext cx="9144000" cy="585788"/>
          </a:xfrm>
          <a:noFill/>
          <a:ln/>
        </p:spPr>
        <p:txBody>
          <a:bodyPr>
            <a:normAutofit fontScale="90000"/>
          </a:bodyPr>
          <a:lstStyle/>
          <a:p>
            <a:r>
              <a:rPr lang="en-US" altLang="en-US" dirty="0"/>
              <a:t>Counting Inversions</a:t>
            </a:r>
          </a:p>
        </p:txBody>
      </p:sp>
    </p:spTree>
    <p:extLst>
      <p:ext uri="{BB962C8B-B14F-4D97-AF65-F5344CB8AC3E}">
        <p14:creationId xmlns:p14="http://schemas.microsoft.com/office/powerpoint/2010/main" val="199971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lide Number Placeholder 3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5FA424-955F-4288-AE18-B26193849A04}" type="slidenum">
              <a:rPr lang="en-US" altLang="en-US"/>
              <a:pPr/>
              <a:t>29</a:t>
            </a:fld>
            <a:endParaRPr lang="en-US" altLang="en-US" sz="1400"/>
          </a:p>
        </p:txBody>
      </p:sp>
      <p:sp>
        <p:nvSpPr>
          <p:cNvPr id="238594" name="Rectangle 2"/>
          <p:cNvSpPr>
            <a:spLocks noChangeAspect="1" noChangeArrowheads="1"/>
          </p:cNvSpPr>
          <p:nvPr/>
        </p:nvSpPr>
        <p:spPr bwMode="auto">
          <a:xfrm>
            <a:off x="1905000" y="39290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en-US"/>
              <a:t>10</a:t>
            </a:r>
          </a:p>
        </p:txBody>
      </p:sp>
      <p:sp>
        <p:nvSpPr>
          <p:cNvPr id="238595" name="Rectangle 3"/>
          <p:cNvSpPr>
            <a:spLocks noChangeAspect="1" noChangeArrowheads="1"/>
          </p:cNvSpPr>
          <p:nvPr/>
        </p:nvSpPr>
        <p:spPr bwMode="auto">
          <a:xfrm>
            <a:off x="2362200" y="39290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en-US"/>
              <a:t>14</a:t>
            </a:r>
          </a:p>
        </p:txBody>
      </p:sp>
      <p:sp>
        <p:nvSpPr>
          <p:cNvPr id="238596" name="Rectangle 4"/>
          <p:cNvSpPr>
            <a:spLocks noChangeAspect="1" noChangeArrowheads="1"/>
          </p:cNvSpPr>
          <p:nvPr/>
        </p:nvSpPr>
        <p:spPr bwMode="auto">
          <a:xfrm>
            <a:off x="2819400" y="3929063"/>
            <a:ext cx="457200" cy="414337"/>
          </a:xfrm>
          <a:prstGeom prst="rect">
            <a:avLst/>
          </a:prstGeom>
          <a:solidFill>
            <a:srgbClr val="003399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en-US">
                <a:solidFill>
                  <a:schemeClr val="bg1"/>
                </a:solidFill>
              </a:rPr>
              <a:t>18</a:t>
            </a:r>
          </a:p>
        </p:txBody>
      </p:sp>
      <p:sp>
        <p:nvSpPr>
          <p:cNvPr id="238597" name="Rectangle 5"/>
          <p:cNvSpPr>
            <a:spLocks noChangeAspect="1" noChangeArrowheads="1"/>
          </p:cNvSpPr>
          <p:nvPr/>
        </p:nvSpPr>
        <p:spPr bwMode="auto">
          <a:xfrm>
            <a:off x="3276600" y="39290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en-US"/>
              <a:t>19</a:t>
            </a:r>
          </a:p>
        </p:txBody>
      </p:sp>
      <p:sp>
        <p:nvSpPr>
          <p:cNvPr id="238598" name="Rectangle 6"/>
          <p:cNvSpPr>
            <a:spLocks noChangeAspect="1" noChangeArrowheads="1"/>
          </p:cNvSpPr>
          <p:nvPr/>
        </p:nvSpPr>
        <p:spPr bwMode="auto">
          <a:xfrm>
            <a:off x="990600" y="39290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en-US"/>
              <a:t>3</a:t>
            </a:r>
          </a:p>
        </p:txBody>
      </p:sp>
      <p:sp>
        <p:nvSpPr>
          <p:cNvPr id="238599" name="Rectangle 7"/>
          <p:cNvSpPr>
            <a:spLocks noChangeAspect="1" noChangeArrowheads="1"/>
          </p:cNvSpPr>
          <p:nvPr/>
        </p:nvSpPr>
        <p:spPr bwMode="auto">
          <a:xfrm>
            <a:off x="1447800" y="39290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en-US"/>
              <a:t>7</a:t>
            </a:r>
          </a:p>
        </p:txBody>
      </p:sp>
      <p:sp>
        <p:nvSpPr>
          <p:cNvPr id="238600" name="Rectangle 8"/>
          <p:cNvSpPr>
            <a:spLocks noChangeAspect="1" noChangeArrowheads="1"/>
          </p:cNvSpPr>
          <p:nvPr/>
        </p:nvSpPr>
        <p:spPr bwMode="auto">
          <a:xfrm>
            <a:off x="5105400" y="39290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en-US"/>
              <a:t>16</a:t>
            </a:r>
          </a:p>
        </p:txBody>
      </p:sp>
      <p:sp>
        <p:nvSpPr>
          <p:cNvPr id="238601" name="Rectangle 9"/>
          <p:cNvSpPr>
            <a:spLocks noChangeAspect="1" noChangeArrowheads="1"/>
          </p:cNvSpPr>
          <p:nvPr/>
        </p:nvSpPr>
        <p:spPr bwMode="auto">
          <a:xfrm>
            <a:off x="5562600" y="39290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en-US"/>
              <a:t>17</a:t>
            </a:r>
          </a:p>
        </p:txBody>
      </p:sp>
      <p:sp>
        <p:nvSpPr>
          <p:cNvPr id="238602" name="Rectangle 10"/>
          <p:cNvSpPr>
            <a:spLocks noChangeAspect="1" noChangeArrowheads="1"/>
          </p:cNvSpPr>
          <p:nvPr/>
        </p:nvSpPr>
        <p:spPr bwMode="auto">
          <a:xfrm>
            <a:off x="6019800" y="39290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en-US"/>
              <a:t>23</a:t>
            </a:r>
          </a:p>
        </p:txBody>
      </p:sp>
      <p:sp>
        <p:nvSpPr>
          <p:cNvPr id="238603" name="Rectangle 11"/>
          <p:cNvSpPr>
            <a:spLocks noChangeAspect="1" noChangeArrowheads="1"/>
          </p:cNvSpPr>
          <p:nvPr/>
        </p:nvSpPr>
        <p:spPr bwMode="auto">
          <a:xfrm>
            <a:off x="6477000" y="39290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en-US"/>
              <a:t>25</a:t>
            </a:r>
          </a:p>
        </p:txBody>
      </p:sp>
      <p:sp>
        <p:nvSpPr>
          <p:cNvPr id="238604" name="Rectangle 12"/>
          <p:cNvSpPr>
            <a:spLocks noChangeAspect="1" noChangeArrowheads="1"/>
          </p:cNvSpPr>
          <p:nvPr/>
        </p:nvSpPr>
        <p:spPr bwMode="auto">
          <a:xfrm>
            <a:off x="4191000" y="39290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en-US"/>
              <a:t>2</a:t>
            </a:r>
          </a:p>
        </p:txBody>
      </p:sp>
      <p:sp>
        <p:nvSpPr>
          <p:cNvPr id="238605" name="Rectangle 13"/>
          <p:cNvSpPr>
            <a:spLocks noChangeAspect="1" noChangeArrowheads="1"/>
          </p:cNvSpPr>
          <p:nvPr/>
        </p:nvSpPr>
        <p:spPr bwMode="auto">
          <a:xfrm>
            <a:off x="4648200" y="39290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en-US"/>
              <a:t>11</a:t>
            </a:r>
          </a:p>
        </p:txBody>
      </p:sp>
      <p:sp>
        <p:nvSpPr>
          <p:cNvPr id="238607" name="Rectangle 1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Merge and count step. </a:t>
            </a:r>
          </a:p>
          <a:p>
            <a:pPr lvl="1"/>
            <a:r>
              <a:rPr lang="en-US" altLang="en-US"/>
              <a:t>Given two sorted halves, count number of inversions where a</a:t>
            </a:r>
            <a:r>
              <a:rPr lang="en-US" altLang="en-US" sz="2000" baseline="-25000"/>
              <a:t>i</a:t>
            </a:r>
            <a:r>
              <a:rPr lang="en-US" altLang="en-US"/>
              <a:t> and a</a:t>
            </a:r>
            <a:r>
              <a:rPr lang="en-US" altLang="en-US" sz="2000" baseline="-25000"/>
              <a:t>j</a:t>
            </a:r>
            <a:r>
              <a:rPr lang="en-US" altLang="en-US"/>
              <a:t> are in different halves.</a:t>
            </a:r>
          </a:p>
          <a:p>
            <a:pPr lvl="1"/>
            <a:r>
              <a:rPr lang="en-US" altLang="en-US"/>
              <a:t>Combine two sorted halves into sorted whole.</a:t>
            </a:r>
          </a:p>
        </p:txBody>
      </p:sp>
      <p:sp>
        <p:nvSpPr>
          <p:cNvPr id="238608" name="Text Box 16"/>
          <p:cNvSpPr txBox="1">
            <a:spLocks noChangeArrowheads="1"/>
          </p:cNvSpPr>
          <p:nvPr/>
        </p:nvSpPr>
        <p:spPr bwMode="auto">
          <a:xfrm>
            <a:off x="7019925" y="3962400"/>
            <a:ext cx="1960563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0" lang="en-US" altLang="en-US" sz="1400"/>
              <a:t>two sorted halves</a:t>
            </a:r>
          </a:p>
        </p:txBody>
      </p:sp>
      <p:sp>
        <p:nvSpPr>
          <p:cNvPr id="238609" name="Rectangle 17"/>
          <p:cNvSpPr>
            <a:spLocks noChangeAspect="1" noChangeArrowheads="1"/>
          </p:cNvSpPr>
          <p:nvPr/>
        </p:nvSpPr>
        <p:spPr bwMode="auto">
          <a:xfrm>
            <a:off x="2133600" y="49196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en-US"/>
              <a:t>7</a:t>
            </a:r>
          </a:p>
        </p:txBody>
      </p:sp>
      <p:sp>
        <p:nvSpPr>
          <p:cNvPr id="238610" name="Rectangle 18"/>
          <p:cNvSpPr>
            <a:spLocks noChangeAspect="1" noChangeArrowheads="1"/>
          </p:cNvSpPr>
          <p:nvPr/>
        </p:nvSpPr>
        <p:spPr bwMode="auto">
          <a:xfrm>
            <a:off x="2590800" y="49196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en-US"/>
              <a:t>10</a:t>
            </a:r>
          </a:p>
        </p:txBody>
      </p:sp>
      <p:sp>
        <p:nvSpPr>
          <p:cNvPr id="238611" name="Rectangle 19"/>
          <p:cNvSpPr>
            <a:spLocks noChangeAspect="1" noChangeArrowheads="1"/>
          </p:cNvSpPr>
          <p:nvPr/>
        </p:nvSpPr>
        <p:spPr bwMode="auto">
          <a:xfrm>
            <a:off x="3048000" y="49196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en-US"/>
              <a:t>11</a:t>
            </a:r>
          </a:p>
        </p:txBody>
      </p:sp>
      <p:sp>
        <p:nvSpPr>
          <p:cNvPr id="238612" name="Rectangle 20"/>
          <p:cNvSpPr>
            <a:spLocks noChangeAspect="1" noChangeArrowheads="1"/>
          </p:cNvSpPr>
          <p:nvPr/>
        </p:nvSpPr>
        <p:spPr bwMode="auto">
          <a:xfrm>
            <a:off x="3505200" y="49196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en-US"/>
              <a:t>14</a:t>
            </a:r>
          </a:p>
        </p:txBody>
      </p:sp>
      <p:sp>
        <p:nvSpPr>
          <p:cNvPr id="238613" name="Rectangle 21"/>
          <p:cNvSpPr>
            <a:spLocks noChangeAspect="1" noChangeArrowheads="1"/>
          </p:cNvSpPr>
          <p:nvPr/>
        </p:nvSpPr>
        <p:spPr bwMode="auto">
          <a:xfrm>
            <a:off x="1219200" y="49196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en-US"/>
              <a:t>2</a:t>
            </a:r>
          </a:p>
        </p:txBody>
      </p:sp>
      <p:sp>
        <p:nvSpPr>
          <p:cNvPr id="238614" name="Rectangle 22"/>
          <p:cNvSpPr>
            <a:spLocks noChangeAspect="1" noChangeArrowheads="1"/>
          </p:cNvSpPr>
          <p:nvPr/>
        </p:nvSpPr>
        <p:spPr bwMode="auto">
          <a:xfrm>
            <a:off x="1676400" y="49196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en-US"/>
              <a:t>3</a:t>
            </a:r>
          </a:p>
        </p:txBody>
      </p:sp>
      <p:sp>
        <p:nvSpPr>
          <p:cNvPr id="238615" name="Rectangle 23"/>
          <p:cNvSpPr>
            <a:spLocks noChangeAspect="1" noChangeArrowheads="1"/>
          </p:cNvSpPr>
          <p:nvPr/>
        </p:nvSpPr>
        <p:spPr bwMode="auto">
          <a:xfrm>
            <a:off x="4876800" y="49196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en-US"/>
              <a:t>18</a:t>
            </a:r>
          </a:p>
        </p:txBody>
      </p:sp>
      <p:sp>
        <p:nvSpPr>
          <p:cNvPr id="238616" name="Rectangle 24"/>
          <p:cNvSpPr>
            <a:spLocks noChangeAspect="1" noChangeArrowheads="1"/>
          </p:cNvSpPr>
          <p:nvPr/>
        </p:nvSpPr>
        <p:spPr bwMode="auto">
          <a:xfrm>
            <a:off x="5334000" y="49196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endParaRPr kumimoji="0" lang="en-US" altLang="en-US"/>
          </a:p>
        </p:txBody>
      </p:sp>
      <p:sp>
        <p:nvSpPr>
          <p:cNvPr id="238617" name="Rectangle 25"/>
          <p:cNvSpPr>
            <a:spLocks noChangeAspect="1" noChangeArrowheads="1"/>
          </p:cNvSpPr>
          <p:nvPr/>
        </p:nvSpPr>
        <p:spPr bwMode="auto">
          <a:xfrm>
            <a:off x="5791200" y="49196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endParaRPr kumimoji="0" lang="en-US" altLang="en-US"/>
          </a:p>
        </p:txBody>
      </p:sp>
      <p:sp>
        <p:nvSpPr>
          <p:cNvPr id="238618" name="Rectangle 26"/>
          <p:cNvSpPr>
            <a:spLocks noChangeAspect="1" noChangeArrowheads="1"/>
          </p:cNvSpPr>
          <p:nvPr/>
        </p:nvSpPr>
        <p:spPr bwMode="auto">
          <a:xfrm>
            <a:off x="6248400" y="49196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endParaRPr kumimoji="0" lang="en-US" altLang="en-US"/>
          </a:p>
        </p:txBody>
      </p:sp>
      <p:sp>
        <p:nvSpPr>
          <p:cNvPr id="238619" name="Rectangle 27"/>
          <p:cNvSpPr>
            <a:spLocks noChangeAspect="1" noChangeArrowheads="1"/>
          </p:cNvSpPr>
          <p:nvPr/>
        </p:nvSpPr>
        <p:spPr bwMode="auto">
          <a:xfrm>
            <a:off x="3962400" y="49196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en-US"/>
              <a:t>16</a:t>
            </a:r>
          </a:p>
        </p:txBody>
      </p:sp>
      <p:sp>
        <p:nvSpPr>
          <p:cNvPr id="238620" name="Rectangle 28"/>
          <p:cNvSpPr>
            <a:spLocks noChangeAspect="1" noChangeArrowheads="1"/>
          </p:cNvSpPr>
          <p:nvPr/>
        </p:nvSpPr>
        <p:spPr bwMode="auto">
          <a:xfrm>
            <a:off x="4419600" y="49196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en-US"/>
              <a:t>17</a:t>
            </a:r>
          </a:p>
        </p:txBody>
      </p:sp>
      <p:sp>
        <p:nvSpPr>
          <p:cNvPr id="238621" name="Text Box 29"/>
          <p:cNvSpPr txBox="1">
            <a:spLocks noChangeArrowheads="1"/>
          </p:cNvSpPr>
          <p:nvPr/>
        </p:nvSpPr>
        <p:spPr bwMode="auto">
          <a:xfrm>
            <a:off x="7010400" y="4967288"/>
            <a:ext cx="19050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0" lang="en-US" altLang="en-US" sz="1400"/>
              <a:t>auxiliary array</a:t>
            </a:r>
          </a:p>
        </p:txBody>
      </p:sp>
      <p:sp>
        <p:nvSpPr>
          <p:cNvPr id="238622" name="Line 30"/>
          <p:cNvSpPr>
            <a:spLocks noChangeShapeType="1"/>
          </p:cNvSpPr>
          <p:nvPr/>
        </p:nvSpPr>
        <p:spPr bwMode="auto">
          <a:xfrm>
            <a:off x="3035300" y="3609975"/>
            <a:ext cx="0" cy="209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238623" name="Line 31"/>
          <p:cNvSpPr>
            <a:spLocks noChangeShapeType="1"/>
          </p:cNvSpPr>
          <p:nvPr/>
        </p:nvSpPr>
        <p:spPr bwMode="auto">
          <a:xfrm>
            <a:off x="6240463" y="3609975"/>
            <a:ext cx="0" cy="209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238624" name="Text Box 32"/>
          <p:cNvSpPr txBox="1">
            <a:spLocks noChangeArrowheads="1"/>
          </p:cNvSpPr>
          <p:nvPr/>
        </p:nvSpPr>
        <p:spPr bwMode="auto">
          <a:xfrm>
            <a:off x="2105025" y="3257550"/>
            <a:ext cx="1905000" cy="37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0" lang="en-US" altLang="en-US"/>
              <a:t>i = 2</a:t>
            </a:r>
          </a:p>
        </p:txBody>
      </p:sp>
      <p:sp>
        <p:nvSpPr>
          <p:cNvPr id="238625" name="Text Box 33"/>
          <p:cNvSpPr txBox="1">
            <a:spLocks noChangeArrowheads="1"/>
          </p:cNvSpPr>
          <p:nvPr/>
        </p:nvSpPr>
        <p:spPr bwMode="auto">
          <a:xfrm>
            <a:off x="3752850" y="5838825"/>
            <a:ext cx="3346450" cy="466725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tIns="91440" bIns="91440"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altLang="en-US"/>
              <a:t>Total:  6 + 3 + 2 + 2</a:t>
            </a:r>
          </a:p>
        </p:txBody>
      </p:sp>
      <p:sp>
        <p:nvSpPr>
          <p:cNvPr id="238626" name="Text Box 34"/>
          <p:cNvSpPr txBox="1">
            <a:spLocks noChangeArrowheads="1"/>
          </p:cNvSpPr>
          <p:nvPr/>
        </p:nvSpPr>
        <p:spPr bwMode="auto">
          <a:xfrm>
            <a:off x="4283075" y="4311650"/>
            <a:ext cx="271463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0" lang="en-US" altLang="en-US" sz="1200"/>
              <a:t>6</a:t>
            </a:r>
          </a:p>
        </p:txBody>
      </p:sp>
      <p:sp>
        <p:nvSpPr>
          <p:cNvPr id="238627" name="Text Box 35"/>
          <p:cNvSpPr txBox="1">
            <a:spLocks noChangeArrowheads="1"/>
          </p:cNvSpPr>
          <p:nvPr/>
        </p:nvSpPr>
        <p:spPr bwMode="auto">
          <a:xfrm>
            <a:off x="4730750" y="4311650"/>
            <a:ext cx="271463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0" lang="en-US" altLang="en-US" sz="1200"/>
              <a:t>3</a:t>
            </a:r>
          </a:p>
        </p:txBody>
      </p:sp>
      <p:sp>
        <p:nvSpPr>
          <p:cNvPr id="238628" name="Text Box 36"/>
          <p:cNvSpPr txBox="1">
            <a:spLocks noChangeArrowheads="1"/>
          </p:cNvSpPr>
          <p:nvPr/>
        </p:nvSpPr>
        <p:spPr bwMode="auto">
          <a:xfrm>
            <a:off x="5187950" y="4311650"/>
            <a:ext cx="271463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0" lang="en-US" altLang="en-US" sz="1200"/>
              <a:t>2</a:t>
            </a:r>
          </a:p>
        </p:txBody>
      </p:sp>
      <p:sp>
        <p:nvSpPr>
          <p:cNvPr id="238629" name="Text Box 37"/>
          <p:cNvSpPr txBox="1">
            <a:spLocks noChangeArrowheads="1"/>
          </p:cNvSpPr>
          <p:nvPr/>
        </p:nvSpPr>
        <p:spPr bwMode="auto">
          <a:xfrm>
            <a:off x="5673725" y="4311650"/>
            <a:ext cx="271463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0" lang="en-US" altLang="en-US" sz="1200"/>
              <a:t>2</a:t>
            </a:r>
          </a:p>
        </p:txBody>
      </p:sp>
      <p:sp>
        <p:nvSpPr>
          <p:cNvPr id="238631" name="Rectangle 39"/>
          <p:cNvSpPr>
            <a:spLocks noGrp="1" noChangeArrowheads="1"/>
          </p:cNvSpPr>
          <p:nvPr>
            <p:ph type="title"/>
          </p:nvPr>
        </p:nvSpPr>
        <p:spPr>
          <a:xfrm>
            <a:off x="0" y="381000"/>
            <a:ext cx="9144000" cy="585788"/>
          </a:xfrm>
          <a:noFill/>
          <a:ln/>
        </p:spPr>
        <p:txBody>
          <a:bodyPr>
            <a:normAutofit fontScale="90000"/>
          </a:bodyPr>
          <a:lstStyle/>
          <a:p>
            <a:r>
              <a:rPr lang="en-US" altLang="en-US" dirty="0"/>
              <a:t>Counting Inversions</a:t>
            </a:r>
          </a:p>
        </p:txBody>
      </p:sp>
    </p:spTree>
    <p:extLst>
      <p:ext uri="{BB962C8B-B14F-4D97-AF65-F5344CB8AC3E}">
        <p14:creationId xmlns:p14="http://schemas.microsoft.com/office/powerpoint/2010/main" val="249232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Analyzing a recursive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Given a recursive function, generally easy to write a recursive relationship for the complexity</a:t>
            </a:r>
          </a:p>
          <a:p>
            <a:r>
              <a:rPr lang="en-US" dirty="0" smtClean="0"/>
              <a:t>Solving a recursion means expressing the recursive recursion explicitly as a function of the input size</a:t>
            </a:r>
          </a:p>
          <a:p>
            <a:r>
              <a:rPr lang="en-US" dirty="0" smtClean="0"/>
              <a:t>T(n) = T(n-1) + 1 </a:t>
            </a:r>
          </a:p>
          <a:p>
            <a:pPr marL="0" indent="0">
              <a:buNone/>
            </a:pPr>
            <a:r>
              <a:rPr lang="en-US" dirty="0" smtClean="0"/>
              <a:t>   being converted to T(n) = n</a:t>
            </a:r>
            <a:r>
              <a:rPr lang="en-US" baseline="30000" dirty="0" smtClean="0"/>
              <a:t>2</a:t>
            </a:r>
          </a:p>
          <a:p>
            <a:pPr marL="0" indent="0">
              <a:buNone/>
            </a:pPr>
            <a:endParaRPr lang="en-US" baseline="30000" dirty="0"/>
          </a:p>
          <a:p>
            <a:r>
              <a:rPr lang="en-US" dirty="0" smtClean="0"/>
              <a:t>Induction</a:t>
            </a:r>
          </a:p>
          <a:p>
            <a:pPr lvl="1"/>
            <a:r>
              <a:rPr lang="en-US" dirty="0" smtClean="0"/>
              <a:t>CS analysts are notorious for ‘guess and check and prove by induction’. </a:t>
            </a:r>
          </a:p>
          <a:p>
            <a:pPr lvl="1"/>
            <a:r>
              <a:rPr lang="en-US" dirty="0"/>
              <a:t>T(n) &lt;= 12n/5 + T(n/5) + T(7n/10</a:t>
            </a:r>
            <a:r>
              <a:rPr lang="en-US" dirty="0" smtClean="0"/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3533914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lide Number Placeholder 3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C1EA23-512C-4525-A2A0-E861687030B0}" type="slidenum">
              <a:rPr lang="en-US" altLang="en-US"/>
              <a:pPr/>
              <a:t>30</a:t>
            </a:fld>
            <a:endParaRPr lang="en-US" altLang="en-US" sz="1400"/>
          </a:p>
        </p:txBody>
      </p:sp>
      <p:sp>
        <p:nvSpPr>
          <p:cNvPr id="239618" name="Rectangle 2"/>
          <p:cNvSpPr>
            <a:spLocks noChangeAspect="1" noChangeArrowheads="1"/>
          </p:cNvSpPr>
          <p:nvPr/>
        </p:nvSpPr>
        <p:spPr bwMode="auto">
          <a:xfrm>
            <a:off x="1905000" y="39290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en-US"/>
              <a:t>10</a:t>
            </a:r>
          </a:p>
        </p:txBody>
      </p:sp>
      <p:sp>
        <p:nvSpPr>
          <p:cNvPr id="239619" name="Rectangle 3"/>
          <p:cNvSpPr>
            <a:spLocks noChangeAspect="1" noChangeArrowheads="1"/>
          </p:cNvSpPr>
          <p:nvPr/>
        </p:nvSpPr>
        <p:spPr bwMode="auto">
          <a:xfrm>
            <a:off x="2362200" y="39290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en-US"/>
              <a:t>14</a:t>
            </a:r>
          </a:p>
        </p:txBody>
      </p:sp>
      <p:sp>
        <p:nvSpPr>
          <p:cNvPr id="239620" name="Rectangle 4"/>
          <p:cNvSpPr>
            <a:spLocks noChangeAspect="1" noChangeArrowheads="1"/>
          </p:cNvSpPr>
          <p:nvPr/>
        </p:nvSpPr>
        <p:spPr bwMode="auto">
          <a:xfrm>
            <a:off x="2819400" y="39290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en-US"/>
              <a:t>18</a:t>
            </a:r>
          </a:p>
        </p:txBody>
      </p:sp>
      <p:sp>
        <p:nvSpPr>
          <p:cNvPr id="239621" name="Rectangle 5"/>
          <p:cNvSpPr>
            <a:spLocks noChangeAspect="1" noChangeArrowheads="1"/>
          </p:cNvSpPr>
          <p:nvPr/>
        </p:nvSpPr>
        <p:spPr bwMode="auto">
          <a:xfrm>
            <a:off x="3276600" y="39290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en-US"/>
              <a:t>19</a:t>
            </a:r>
          </a:p>
        </p:txBody>
      </p:sp>
      <p:sp>
        <p:nvSpPr>
          <p:cNvPr id="239622" name="Rectangle 6"/>
          <p:cNvSpPr>
            <a:spLocks noChangeAspect="1" noChangeArrowheads="1"/>
          </p:cNvSpPr>
          <p:nvPr/>
        </p:nvSpPr>
        <p:spPr bwMode="auto">
          <a:xfrm>
            <a:off x="990600" y="39290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en-US"/>
              <a:t>3</a:t>
            </a:r>
          </a:p>
        </p:txBody>
      </p:sp>
      <p:sp>
        <p:nvSpPr>
          <p:cNvPr id="239623" name="Rectangle 7"/>
          <p:cNvSpPr>
            <a:spLocks noChangeAspect="1" noChangeArrowheads="1"/>
          </p:cNvSpPr>
          <p:nvPr/>
        </p:nvSpPr>
        <p:spPr bwMode="auto">
          <a:xfrm>
            <a:off x="1447800" y="39290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en-US"/>
              <a:t>7</a:t>
            </a:r>
          </a:p>
        </p:txBody>
      </p:sp>
      <p:sp>
        <p:nvSpPr>
          <p:cNvPr id="239624" name="Rectangle 8"/>
          <p:cNvSpPr>
            <a:spLocks noChangeAspect="1" noChangeArrowheads="1"/>
          </p:cNvSpPr>
          <p:nvPr/>
        </p:nvSpPr>
        <p:spPr bwMode="auto">
          <a:xfrm>
            <a:off x="5105400" y="39290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en-US"/>
              <a:t>16</a:t>
            </a:r>
          </a:p>
        </p:txBody>
      </p:sp>
      <p:sp>
        <p:nvSpPr>
          <p:cNvPr id="239625" name="Rectangle 9"/>
          <p:cNvSpPr>
            <a:spLocks noChangeAspect="1" noChangeArrowheads="1"/>
          </p:cNvSpPr>
          <p:nvPr/>
        </p:nvSpPr>
        <p:spPr bwMode="auto">
          <a:xfrm>
            <a:off x="5562600" y="39290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en-US"/>
              <a:t>17</a:t>
            </a:r>
          </a:p>
        </p:txBody>
      </p:sp>
      <p:sp>
        <p:nvSpPr>
          <p:cNvPr id="239626" name="Rectangle 10"/>
          <p:cNvSpPr>
            <a:spLocks noChangeAspect="1" noChangeArrowheads="1"/>
          </p:cNvSpPr>
          <p:nvPr/>
        </p:nvSpPr>
        <p:spPr bwMode="auto">
          <a:xfrm>
            <a:off x="6019800" y="39290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en-US"/>
              <a:t>23</a:t>
            </a:r>
          </a:p>
        </p:txBody>
      </p:sp>
      <p:sp>
        <p:nvSpPr>
          <p:cNvPr id="239627" name="Rectangle 11"/>
          <p:cNvSpPr>
            <a:spLocks noChangeAspect="1" noChangeArrowheads="1"/>
          </p:cNvSpPr>
          <p:nvPr/>
        </p:nvSpPr>
        <p:spPr bwMode="auto">
          <a:xfrm>
            <a:off x="6477000" y="39290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en-US"/>
              <a:t>25</a:t>
            </a:r>
          </a:p>
        </p:txBody>
      </p:sp>
      <p:sp>
        <p:nvSpPr>
          <p:cNvPr id="239628" name="Rectangle 12"/>
          <p:cNvSpPr>
            <a:spLocks noChangeAspect="1" noChangeArrowheads="1"/>
          </p:cNvSpPr>
          <p:nvPr/>
        </p:nvSpPr>
        <p:spPr bwMode="auto">
          <a:xfrm>
            <a:off x="4191000" y="39290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en-US"/>
              <a:t>2</a:t>
            </a:r>
          </a:p>
        </p:txBody>
      </p:sp>
      <p:sp>
        <p:nvSpPr>
          <p:cNvPr id="239629" name="Rectangle 13"/>
          <p:cNvSpPr>
            <a:spLocks noChangeAspect="1" noChangeArrowheads="1"/>
          </p:cNvSpPr>
          <p:nvPr/>
        </p:nvSpPr>
        <p:spPr bwMode="auto">
          <a:xfrm>
            <a:off x="4648200" y="39290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en-US"/>
              <a:t>11</a:t>
            </a:r>
          </a:p>
        </p:txBody>
      </p:sp>
      <p:sp>
        <p:nvSpPr>
          <p:cNvPr id="239631" name="Rectangle 1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Merge and count step. </a:t>
            </a:r>
          </a:p>
          <a:p>
            <a:pPr lvl="1"/>
            <a:r>
              <a:rPr lang="en-US" altLang="en-US"/>
              <a:t>Given two sorted halves, count number of inversions where a</a:t>
            </a:r>
            <a:r>
              <a:rPr lang="en-US" altLang="en-US" sz="2000" baseline="-25000"/>
              <a:t>i</a:t>
            </a:r>
            <a:r>
              <a:rPr lang="en-US" altLang="en-US"/>
              <a:t> and a</a:t>
            </a:r>
            <a:r>
              <a:rPr lang="en-US" altLang="en-US" sz="2000" baseline="-25000"/>
              <a:t>j</a:t>
            </a:r>
            <a:r>
              <a:rPr lang="en-US" altLang="en-US"/>
              <a:t> are in different halves.</a:t>
            </a:r>
          </a:p>
          <a:p>
            <a:pPr lvl="1"/>
            <a:r>
              <a:rPr lang="en-US" altLang="en-US"/>
              <a:t>Combine two sorted halves into sorted whole.</a:t>
            </a:r>
          </a:p>
        </p:txBody>
      </p:sp>
      <p:sp>
        <p:nvSpPr>
          <p:cNvPr id="239632" name="Text Box 16"/>
          <p:cNvSpPr txBox="1">
            <a:spLocks noChangeArrowheads="1"/>
          </p:cNvSpPr>
          <p:nvPr/>
        </p:nvSpPr>
        <p:spPr bwMode="auto">
          <a:xfrm>
            <a:off x="7019925" y="3962400"/>
            <a:ext cx="1960563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0" lang="en-US" altLang="en-US" sz="1400"/>
              <a:t>two sorted halves</a:t>
            </a:r>
          </a:p>
        </p:txBody>
      </p:sp>
      <p:sp>
        <p:nvSpPr>
          <p:cNvPr id="239633" name="Rectangle 17"/>
          <p:cNvSpPr>
            <a:spLocks noChangeAspect="1" noChangeArrowheads="1"/>
          </p:cNvSpPr>
          <p:nvPr/>
        </p:nvSpPr>
        <p:spPr bwMode="auto">
          <a:xfrm>
            <a:off x="2133600" y="49196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en-US"/>
              <a:t>7</a:t>
            </a:r>
          </a:p>
        </p:txBody>
      </p:sp>
      <p:sp>
        <p:nvSpPr>
          <p:cNvPr id="239634" name="Rectangle 18"/>
          <p:cNvSpPr>
            <a:spLocks noChangeAspect="1" noChangeArrowheads="1"/>
          </p:cNvSpPr>
          <p:nvPr/>
        </p:nvSpPr>
        <p:spPr bwMode="auto">
          <a:xfrm>
            <a:off x="2590800" y="49196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en-US"/>
              <a:t>10</a:t>
            </a:r>
          </a:p>
        </p:txBody>
      </p:sp>
      <p:sp>
        <p:nvSpPr>
          <p:cNvPr id="239635" name="Rectangle 19"/>
          <p:cNvSpPr>
            <a:spLocks noChangeAspect="1" noChangeArrowheads="1"/>
          </p:cNvSpPr>
          <p:nvPr/>
        </p:nvSpPr>
        <p:spPr bwMode="auto">
          <a:xfrm>
            <a:off x="3048000" y="49196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en-US"/>
              <a:t>11</a:t>
            </a:r>
          </a:p>
        </p:txBody>
      </p:sp>
      <p:sp>
        <p:nvSpPr>
          <p:cNvPr id="239636" name="Rectangle 20"/>
          <p:cNvSpPr>
            <a:spLocks noChangeAspect="1" noChangeArrowheads="1"/>
          </p:cNvSpPr>
          <p:nvPr/>
        </p:nvSpPr>
        <p:spPr bwMode="auto">
          <a:xfrm>
            <a:off x="3505200" y="49196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en-US"/>
              <a:t>14</a:t>
            </a:r>
          </a:p>
        </p:txBody>
      </p:sp>
      <p:sp>
        <p:nvSpPr>
          <p:cNvPr id="239637" name="Rectangle 21"/>
          <p:cNvSpPr>
            <a:spLocks noChangeAspect="1" noChangeArrowheads="1"/>
          </p:cNvSpPr>
          <p:nvPr/>
        </p:nvSpPr>
        <p:spPr bwMode="auto">
          <a:xfrm>
            <a:off x="1219200" y="49196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en-US"/>
              <a:t>2</a:t>
            </a:r>
          </a:p>
        </p:txBody>
      </p:sp>
      <p:sp>
        <p:nvSpPr>
          <p:cNvPr id="239638" name="Rectangle 22"/>
          <p:cNvSpPr>
            <a:spLocks noChangeAspect="1" noChangeArrowheads="1"/>
          </p:cNvSpPr>
          <p:nvPr/>
        </p:nvSpPr>
        <p:spPr bwMode="auto">
          <a:xfrm>
            <a:off x="1676400" y="49196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en-US"/>
              <a:t>3</a:t>
            </a:r>
          </a:p>
        </p:txBody>
      </p:sp>
      <p:sp>
        <p:nvSpPr>
          <p:cNvPr id="239639" name="Rectangle 23"/>
          <p:cNvSpPr>
            <a:spLocks noChangeAspect="1" noChangeArrowheads="1"/>
          </p:cNvSpPr>
          <p:nvPr/>
        </p:nvSpPr>
        <p:spPr bwMode="auto">
          <a:xfrm>
            <a:off x="4876800" y="49196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en-US"/>
              <a:t>18</a:t>
            </a:r>
          </a:p>
        </p:txBody>
      </p:sp>
      <p:sp>
        <p:nvSpPr>
          <p:cNvPr id="239640" name="Rectangle 24"/>
          <p:cNvSpPr>
            <a:spLocks noChangeAspect="1" noChangeArrowheads="1"/>
          </p:cNvSpPr>
          <p:nvPr/>
        </p:nvSpPr>
        <p:spPr bwMode="auto">
          <a:xfrm>
            <a:off x="5334000" y="49196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endParaRPr kumimoji="0" lang="en-US" altLang="en-US"/>
          </a:p>
        </p:txBody>
      </p:sp>
      <p:sp>
        <p:nvSpPr>
          <p:cNvPr id="239641" name="Rectangle 25"/>
          <p:cNvSpPr>
            <a:spLocks noChangeAspect="1" noChangeArrowheads="1"/>
          </p:cNvSpPr>
          <p:nvPr/>
        </p:nvSpPr>
        <p:spPr bwMode="auto">
          <a:xfrm>
            <a:off x="5791200" y="49196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endParaRPr kumimoji="0" lang="en-US" altLang="en-US"/>
          </a:p>
        </p:txBody>
      </p:sp>
      <p:sp>
        <p:nvSpPr>
          <p:cNvPr id="239642" name="Rectangle 26"/>
          <p:cNvSpPr>
            <a:spLocks noChangeAspect="1" noChangeArrowheads="1"/>
          </p:cNvSpPr>
          <p:nvPr/>
        </p:nvSpPr>
        <p:spPr bwMode="auto">
          <a:xfrm>
            <a:off x="6248400" y="49196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endParaRPr kumimoji="0" lang="en-US" altLang="en-US"/>
          </a:p>
        </p:txBody>
      </p:sp>
      <p:sp>
        <p:nvSpPr>
          <p:cNvPr id="239643" name="Rectangle 27"/>
          <p:cNvSpPr>
            <a:spLocks noChangeAspect="1" noChangeArrowheads="1"/>
          </p:cNvSpPr>
          <p:nvPr/>
        </p:nvSpPr>
        <p:spPr bwMode="auto">
          <a:xfrm>
            <a:off x="3962400" y="49196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en-US"/>
              <a:t>16</a:t>
            </a:r>
          </a:p>
        </p:txBody>
      </p:sp>
      <p:sp>
        <p:nvSpPr>
          <p:cNvPr id="239644" name="Rectangle 28"/>
          <p:cNvSpPr>
            <a:spLocks noChangeAspect="1" noChangeArrowheads="1"/>
          </p:cNvSpPr>
          <p:nvPr/>
        </p:nvSpPr>
        <p:spPr bwMode="auto">
          <a:xfrm>
            <a:off x="4419600" y="49196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en-US"/>
              <a:t>17</a:t>
            </a:r>
          </a:p>
        </p:txBody>
      </p:sp>
      <p:sp>
        <p:nvSpPr>
          <p:cNvPr id="239645" name="Text Box 29"/>
          <p:cNvSpPr txBox="1">
            <a:spLocks noChangeArrowheads="1"/>
          </p:cNvSpPr>
          <p:nvPr/>
        </p:nvSpPr>
        <p:spPr bwMode="auto">
          <a:xfrm>
            <a:off x="7010400" y="4967288"/>
            <a:ext cx="19050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0" lang="en-US" altLang="en-US" sz="1400"/>
              <a:t>auxiliary array</a:t>
            </a:r>
          </a:p>
        </p:txBody>
      </p:sp>
      <p:sp>
        <p:nvSpPr>
          <p:cNvPr id="239646" name="Line 30"/>
          <p:cNvSpPr>
            <a:spLocks noChangeShapeType="1"/>
          </p:cNvSpPr>
          <p:nvPr/>
        </p:nvSpPr>
        <p:spPr bwMode="auto">
          <a:xfrm>
            <a:off x="3502025" y="3609975"/>
            <a:ext cx="0" cy="209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239647" name="Line 31"/>
          <p:cNvSpPr>
            <a:spLocks noChangeShapeType="1"/>
          </p:cNvSpPr>
          <p:nvPr/>
        </p:nvSpPr>
        <p:spPr bwMode="auto">
          <a:xfrm>
            <a:off x="6240463" y="3609975"/>
            <a:ext cx="0" cy="209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239648" name="Text Box 32"/>
          <p:cNvSpPr txBox="1">
            <a:spLocks noChangeArrowheads="1"/>
          </p:cNvSpPr>
          <p:nvPr/>
        </p:nvSpPr>
        <p:spPr bwMode="auto">
          <a:xfrm>
            <a:off x="2571750" y="3257550"/>
            <a:ext cx="1905000" cy="37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0" lang="en-US" altLang="en-US"/>
              <a:t>i = 1</a:t>
            </a:r>
          </a:p>
        </p:txBody>
      </p:sp>
      <p:sp>
        <p:nvSpPr>
          <p:cNvPr id="239649" name="Text Box 33"/>
          <p:cNvSpPr txBox="1">
            <a:spLocks noChangeArrowheads="1"/>
          </p:cNvSpPr>
          <p:nvPr/>
        </p:nvSpPr>
        <p:spPr bwMode="auto">
          <a:xfrm>
            <a:off x="3752850" y="5838825"/>
            <a:ext cx="3346450" cy="466725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tIns="91440" bIns="91440"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altLang="en-US"/>
              <a:t>Total:  6 + 3 + 2 + 2</a:t>
            </a:r>
          </a:p>
        </p:txBody>
      </p:sp>
      <p:sp>
        <p:nvSpPr>
          <p:cNvPr id="239650" name="Text Box 34"/>
          <p:cNvSpPr txBox="1">
            <a:spLocks noChangeArrowheads="1"/>
          </p:cNvSpPr>
          <p:nvPr/>
        </p:nvSpPr>
        <p:spPr bwMode="auto">
          <a:xfrm>
            <a:off x="4283075" y="4311650"/>
            <a:ext cx="271463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0" lang="en-US" altLang="en-US" sz="1200"/>
              <a:t>6</a:t>
            </a:r>
          </a:p>
        </p:txBody>
      </p:sp>
      <p:sp>
        <p:nvSpPr>
          <p:cNvPr id="239651" name="Text Box 35"/>
          <p:cNvSpPr txBox="1">
            <a:spLocks noChangeArrowheads="1"/>
          </p:cNvSpPr>
          <p:nvPr/>
        </p:nvSpPr>
        <p:spPr bwMode="auto">
          <a:xfrm>
            <a:off x="4730750" y="4311650"/>
            <a:ext cx="271463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0" lang="en-US" altLang="en-US" sz="1200"/>
              <a:t>3</a:t>
            </a:r>
          </a:p>
        </p:txBody>
      </p:sp>
      <p:sp>
        <p:nvSpPr>
          <p:cNvPr id="239652" name="Text Box 36"/>
          <p:cNvSpPr txBox="1">
            <a:spLocks noChangeArrowheads="1"/>
          </p:cNvSpPr>
          <p:nvPr/>
        </p:nvSpPr>
        <p:spPr bwMode="auto">
          <a:xfrm>
            <a:off x="5187950" y="4311650"/>
            <a:ext cx="271463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0" lang="en-US" altLang="en-US" sz="1200"/>
              <a:t>2</a:t>
            </a:r>
          </a:p>
        </p:txBody>
      </p:sp>
      <p:sp>
        <p:nvSpPr>
          <p:cNvPr id="239653" name="Text Box 37"/>
          <p:cNvSpPr txBox="1">
            <a:spLocks noChangeArrowheads="1"/>
          </p:cNvSpPr>
          <p:nvPr/>
        </p:nvSpPr>
        <p:spPr bwMode="auto">
          <a:xfrm>
            <a:off x="5673725" y="4311650"/>
            <a:ext cx="271463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0" lang="en-US" altLang="en-US" sz="1200"/>
              <a:t>2</a:t>
            </a:r>
          </a:p>
        </p:txBody>
      </p:sp>
      <p:sp>
        <p:nvSpPr>
          <p:cNvPr id="239655" name="Rectangle 39"/>
          <p:cNvSpPr>
            <a:spLocks noGrp="1" noChangeArrowheads="1"/>
          </p:cNvSpPr>
          <p:nvPr>
            <p:ph type="title"/>
          </p:nvPr>
        </p:nvSpPr>
        <p:spPr>
          <a:xfrm>
            <a:off x="0" y="381000"/>
            <a:ext cx="9144000" cy="585788"/>
          </a:xfrm>
          <a:noFill/>
          <a:ln/>
        </p:spPr>
        <p:txBody>
          <a:bodyPr>
            <a:normAutofit fontScale="90000"/>
          </a:bodyPr>
          <a:lstStyle/>
          <a:p>
            <a:r>
              <a:rPr lang="en-US" altLang="en-US" dirty="0"/>
              <a:t>Counting Inversions</a:t>
            </a:r>
          </a:p>
        </p:txBody>
      </p:sp>
    </p:spTree>
    <p:extLst>
      <p:ext uri="{BB962C8B-B14F-4D97-AF65-F5344CB8AC3E}">
        <p14:creationId xmlns:p14="http://schemas.microsoft.com/office/powerpoint/2010/main" val="2888919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lide Number Placeholder 3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BAC8C0-3CEC-413A-B155-E4FC4EB4D95B}" type="slidenum">
              <a:rPr lang="en-US" altLang="en-US"/>
              <a:pPr/>
              <a:t>31</a:t>
            </a:fld>
            <a:endParaRPr lang="en-US" altLang="en-US" sz="1400"/>
          </a:p>
        </p:txBody>
      </p:sp>
      <p:sp>
        <p:nvSpPr>
          <p:cNvPr id="240642" name="Rectangle 2"/>
          <p:cNvSpPr>
            <a:spLocks noChangeAspect="1" noChangeArrowheads="1"/>
          </p:cNvSpPr>
          <p:nvPr/>
        </p:nvSpPr>
        <p:spPr bwMode="auto">
          <a:xfrm>
            <a:off x="1905000" y="39290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en-US"/>
              <a:t>10</a:t>
            </a:r>
          </a:p>
        </p:txBody>
      </p:sp>
      <p:sp>
        <p:nvSpPr>
          <p:cNvPr id="240643" name="Rectangle 3"/>
          <p:cNvSpPr>
            <a:spLocks noChangeAspect="1" noChangeArrowheads="1"/>
          </p:cNvSpPr>
          <p:nvPr/>
        </p:nvSpPr>
        <p:spPr bwMode="auto">
          <a:xfrm>
            <a:off x="2362200" y="39290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en-US"/>
              <a:t>14</a:t>
            </a:r>
          </a:p>
        </p:txBody>
      </p:sp>
      <p:sp>
        <p:nvSpPr>
          <p:cNvPr id="240644" name="Rectangle 4"/>
          <p:cNvSpPr>
            <a:spLocks noChangeAspect="1" noChangeArrowheads="1"/>
          </p:cNvSpPr>
          <p:nvPr/>
        </p:nvSpPr>
        <p:spPr bwMode="auto">
          <a:xfrm>
            <a:off x="2819400" y="39290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en-US"/>
              <a:t>18</a:t>
            </a:r>
          </a:p>
        </p:txBody>
      </p:sp>
      <p:sp>
        <p:nvSpPr>
          <p:cNvPr id="240645" name="Rectangle 5"/>
          <p:cNvSpPr>
            <a:spLocks noChangeAspect="1" noChangeArrowheads="1"/>
          </p:cNvSpPr>
          <p:nvPr/>
        </p:nvSpPr>
        <p:spPr bwMode="auto">
          <a:xfrm>
            <a:off x="3276600" y="3929063"/>
            <a:ext cx="457200" cy="414337"/>
          </a:xfrm>
          <a:prstGeom prst="rect">
            <a:avLst/>
          </a:prstGeom>
          <a:solidFill>
            <a:srgbClr val="003399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en-US">
                <a:solidFill>
                  <a:schemeClr val="bg1"/>
                </a:solidFill>
              </a:rPr>
              <a:t>19</a:t>
            </a:r>
          </a:p>
        </p:txBody>
      </p:sp>
      <p:sp>
        <p:nvSpPr>
          <p:cNvPr id="240646" name="Rectangle 6"/>
          <p:cNvSpPr>
            <a:spLocks noChangeAspect="1" noChangeArrowheads="1"/>
          </p:cNvSpPr>
          <p:nvPr/>
        </p:nvSpPr>
        <p:spPr bwMode="auto">
          <a:xfrm>
            <a:off x="990600" y="39290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en-US"/>
              <a:t>3</a:t>
            </a:r>
          </a:p>
        </p:txBody>
      </p:sp>
      <p:sp>
        <p:nvSpPr>
          <p:cNvPr id="240647" name="Rectangle 7"/>
          <p:cNvSpPr>
            <a:spLocks noChangeAspect="1" noChangeArrowheads="1"/>
          </p:cNvSpPr>
          <p:nvPr/>
        </p:nvSpPr>
        <p:spPr bwMode="auto">
          <a:xfrm>
            <a:off x="1447800" y="39290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en-US"/>
              <a:t>7</a:t>
            </a:r>
          </a:p>
        </p:txBody>
      </p:sp>
      <p:sp>
        <p:nvSpPr>
          <p:cNvPr id="240648" name="Rectangle 8"/>
          <p:cNvSpPr>
            <a:spLocks noChangeAspect="1" noChangeArrowheads="1"/>
          </p:cNvSpPr>
          <p:nvPr/>
        </p:nvSpPr>
        <p:spPr bwMode="auto">
          <a:xfrm>
            <a:off x="5105400" y="39290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en-US"/>
              <a:t>16</a:t>
            </a:r>
          </a:p>
        </p:txBody>
      </p:sp>
      <p:sp>
        <p:nvSpPr>
          <p:cNvPr id="240649" name="Rectangle 9"/>
          <p:cNvSpPr>
            <a:spLocks noChangeAspect="1" noChangeArrowheads="1"/>
          </p:cNvSpPr>
          <p:nvPr/>
        </p:nvSpPr>
        <p:spPr bwMode="auto">
          <a:xfrm>
            <a:off x="5562600" y="39290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en-US"/>
              <a:t>17</a:t>
            </a:r>
          </a:p>
        </p:txBody>
      </p:sp>
      <p:sp>
        <p:nvSpPr>
          <p:cNvPr id="240650" name="Rectangle 10"/>
          <p:cNvSpPr>
            <a:spLocks noChangeAspect="1" noChangeArrowheads="1"/>
          </p:cNvSpPr>
          <p:nvPr/>
        </p:nvSpPr>
        <p:spPr bwMode="auto">
          <a:xfrm>
            <a:off x="6019800" y="39290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en-US"/>
              <a:t>23</a:t>
            </a:r>
          </a:p>
        </p:txBody>
      </p:sp>
      <p:sp>
        <p:nvSpPr>
          <p:cNvPr id="240651" name="Rectangle 11"/>
          <p:cNvSpPr>
            <a:spLocks noChangeAspect="1" noChangeArrowheads="1"/>
          </p:cNvSpPr>
          <p:nvPr/>
        </p:nvSpPr>
        <p:spPr bwMode="auto">
          <a:xfrm>
            <a:off x="6477000" y="39290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en-US"/>
              <a:t>25</a:t>
            </a:r>
          </a:p>
        </p:txBody>
      </p:sp>
      <p:sp>
        <p:nvSpPr>
          <p:cNvPr id="240652" name="Rectangle 12"/>
          <p:cNvSpPr>
            <a:spLocks noChangeAspect="1" noChangeArrowheads="1"/>
          </p:cNvSpPr>
          <p:nvPr/>
        </p:nvSpPr>
        <p:spPr bwMode="auto">
          <a:xfrm>
            <a:off x="4191000" y="39290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en-US"/>
              <a:t>2</a:t>
            </a:r>
          </a:p>
        </p:txBody>
      </p:sp>
      <p:sp>
        <p:nvSpPr>
          <p:cNvPr id="240653" name="Rectangle 13"/>
          <p:cNvSpPr>
            <a:spLocks noChangeAspect="1" noChangeArrowheads="1"/>
          </p:cNvSpPr>
          <p:nvPr/>
        </p:nvSpPr>
        <p:spPr bwMode="auto">
          <a:xfrm>
            <a:off x="4648200" y="39290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en-US"/>
              <a:t>11</a:t>
            </a:r>
          </a:p>
        </p:txBody>
      </p:sp>
      <p:sp>
        <p:nvSpPr>
          <p:cNvPr id="240655" name="Rectangle 1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Merge and count step. </a:t>
            </a:r>
          </a:p>
          <a:p>
            <a:pPr lvl="1"/>
            <a:r>
              <a:rPr lang="en-US" altLang="en-US"/>
              <a:t>Given two sorted halves, count number of inversions where a</a:t>
            </a:r>
            <a:r>
              <a:rPr lang="en-US" altLang="en-US" sz="2000" baseline="-25000"/>
              <a:t>i</a:t>
            </a:r>
            <a:r>
              <a:rPr lang="en-US" altLang="en-US"/>
              <a:t> and a</a:t>
            </a:r>
            <a:r>
              <a:rPr lang="en-US" altLang="en-US" sz="2000" baseline="-25000"/>
              <a:t>j</a:t>
            </a:r>
            <a:r>
              <a:rPr lang="en-US" altLang="en-US"/>
              <a:t> are in different halves.</a:t>
            </a:r>
          </a:p>
          <a:p>
            <a:pPr lvl="1"/>
            <a:r>
              <a:rPr lang="en-US" altLang="en-US"/>
              <a:t>Combine two sorted halves into sorted whole.</a:t>
            </a:r>
          </a:p>
        </p:txBody>
      </p:sp>
      <p:sp>
        <p:nvSpPr>
          <p:cNvPr id="240656" name="Text Box 16"/>
          <p:cNvSpPr txBox="1">
            <a:spLocks noChangeArrowheads="1"/>
          </p:cNvSpPr>
          <p:nvPr/>
        </p:nvSpPr>
        <p:spPr bwMode="auto">
          <a:xfrm>
            <a:off x="7019925" y="3962400"/>
            <a:ext cx="1960563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0" lang="en-US" altLang="en-US" sz="1400"/>
              <a:t>two sorted halves</a:t>
            </a:r>
          </a:p>
        </p:txBody>
      </p:sp>
      <p:sp>
        <p:nvSpPr>
          <p:cNvPr id="240657" name="Rectangle 17"/>
          <p:cNvSpPr>
            <a:spLocks noChangeAspect="1" noChangeArrowheads="1"/>
          </p:cNvSpPr>
          <p:nvPr/>
        </p:nvSpPr>
        <p:spPr bwMode="auto">
          <a:xfrm>
            <a:off x="2133600" y="49196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en-US"/>
              <a:t>7</a:t>
            </a:r>
          </a:p>
        </p:txBody>
      </p:sp>
      <p:sp>
        <p:nvSpPr>
          <p:cNvPr id="240658" name="Rectangle 18"/>
          <p:cNvSpPr>
            <a:spLocks noChangeAspect="1" noChangeArrowheads="1"/>
          </p:cNvSpPr>
          <p:nvPr/>
        </p:nvSpPr>
        <p:spPr bwMode="auto">
          <a:xfrm>
            <a:off x="2590800" y="49196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en-US"/>
              <a:t>10</a:t>
            </a:r>
          </a:p>
        </p:txBody>
      </p:sp>
      <p:sp>
        <p:nvSpPr>
          <p:cNvPr id="240659" name="Rectangle 19"/>
          <p:cNvSpPr>
            <a:spLocks noChangeAspect="1" noChangeArrowheads="1"/>
          </p:cNvSpPr>
          <p:nvPr/>
        </p:nvSpPr>
        <p:spPr bwMode="auto">
          <a:xfrm>
            <a:off x="3048000" y="49196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en-US"/>
              <a:t>11</a:t>
            </a:r>
          </a:p>
        </p:txBody>
      </p:sp>
      <p:sp>
        <p:nvSpPr>
          <p:cNvPr id="240660" name="Rectangle 20"/>
          <p:cNvSpPr>
            <a:spLocks noChangeAspect="1" noChangeArrowheads="1"/>
          </p:cNvSpPr>
          <p:nvPr/>
        </p:nvSpPr>
        <p:spPr bwMode="auto">
          <a:xfrm>
            <a:off x="3505200" y="49196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en-US"/>
              <a:t>14</a:t>
            </a:r>
          </a:p>
        </p:txBody>
      </p:sp>
      <p:sp>
        <p:nvSpPr>
          <p:cNvPr id="240661" name="Rectangle 21"/>
          <p:cNvSpPr>
            <a:spLocks noChangeAspect="1" noChangeArrowheads="1"/>
          </p:cNvSpPr>
          <p:nvPr/>
        </p:nvSpPr>
        <p:spPr bwMode="auto">
          <a:xfrm>
            <a:off x="1219200" y="49196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en-US"/>
              <a:t>2</a:t>
            </a:r>
          </a:p>
        </p:txBody>
      </p:sp>
      <p:sp>
        <p:nvSpPr>
          <p:cNvPr id="240662" name="Rectangle 22"/>
          <p:cNvSpPr>
            <a:spLocks noChangeAspect="1" noChangeArrowheads="1"/>
          </p:cNvSpPr>
          <p:nvPr/>
        </p:nvSpPr>
        <p:spPr bwMode="auto">
          <a:xfrm>
            <a:off x="1676400" y="49196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en-US"/>
              <a:t>3</a:t>
            </a:r>
          </a:p>
        </p:txBody>
      </p:sp>
      <p:sp>
        <p:nvSpPr>
          <p:cNvPr id="240663" name="Rectangle 23"/>
          <p:cNvSpPr>
            <a:spLocks noChangeAspect="1" noChangeArrowheads="1"/>
          </p:cNvSpPr>
          <p:nvPr/>
        </p:nvSpPr>
        <p:spPr bwMode="auto">
          <a:xfrm>
            <a:off x="4876800" y="49196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en-US"/>
              <a:t>18</a:t>
            </a:r>
          </a:p>
        </p:txBody>
      </p:sp>
      <p:sp>
        <p:nvSpPr>
          <p:cNvPr id="240664" name="Rectangle 24"/>
          <p:cNvSpPr>
            <a:spLocks noChangeAspect="1" noChangeArrowheads="1"/>
          </p:cNvSpPr>
          <p:nvPr/>
        </p:nvSpPr>
        <p:spPr bwMode="auto">
          <a:xfrm>
            <a:off x="5334000" y="49196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en-US"/>
              <a:t>19</a:t>
            </a:r>
          </a:p>
        </p:txBody>
      </p:sp>
      <p:sp>
        <p:nvSpPr>
          <p:cNvPr id="240665" name="Rectangle 25"/>
          <p:cNvSpPr>
            <a:spLocks noChangeAspect="1" noChangeArrowheads="1"/>
          </p:cNvSpPr>
          <p:nvPr/>
        </p:nvSpPr>
        <p:spPr bwMode="auto">
          <a:xfrm>
            <a:off x="5791200" y="49196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endParaRPr kumimoji="0" lang="en-US" altLang="en-US"/>
          </a:p>
        </p:txBody>
      </p:sp>
      <p:sp>
        <p:nvSpPr>
          <p:cNvPr id="240666" name="Rectangle 26"/>
          <p:cNvSpPr>
            <a:spLocks noChangeAspect="1" noChangeArrowheads="1"/>
          </p:cNvSpPr>
          <p:nvPr/>
        </p:nvSpPr>
        <p:spPr bwMode="auto">
          <a:xfrm>
            <a:off x="6248400" y="49196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endParaRPr kumimoji="0" lang="en-US" altLang="en-US"/>
          </a:p>
        </p:txBody>
      </p:sp>
      <p:sp>
        <p:nvSpPr>
          <p:cNvPr id="240667" name="Rectangle 27"/>
          <p:cNvSpPr>
            <a:spLocks noChangeAspect="1" noChangeArrowheads="1"/>
          </p:cNvSpPr>
          <p:nvPr/>
        </p:nvSpPr>
        <p:spPr bwMode="auto">
          <a:xfrm>
            <a:off x="3962400" y="49196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en-US"/>
              <a:t>16</a:t>
            </a:r>
          </a:p>
        </p:txBody>
      </p:sp>
      <p:sp>
        <p:nvSpPr>
          <p:cNvPr id="240668" name="Rectangle 28"/>
          <p:cNvSpPr>
            <a:spLocks noChangeAspect="1" noChangeArrowheads="1"/>
          </p:cNvSpPr>
          <p:nvPr/>
        </p:nvSpPr>
        <p:spPr bwMode="auto">
          <a:xfrm>
            <a:off x="4419600" y="49196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en-US"/>
              <a:t>17</a:t>
            </a:r>
          </a:p>
        </p:txBody>
      </p:sp>
      <p:sp>
        <p:nvSpPr>
          <p:cNvPr id="240669" name="Text Box 29"/>
          <p:cNvSpPr txBox="1">
            <a:spLocks noChangeArrowheads="1"/>
          </p:cNvSpPr>
          <p:nvPr/>
        </p:nvSpPr>
        <p:spPr bwMode="auto">
          <a:xfrm>
            <a:off x="7010400" y="4967288"/>
            <a:ext cx="19050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0" lang="en-US" altLang="en-US" sz="1400"/>
              <a:t>auxiliary array</a:t>
            </a:r>
          </a:p>
        </p:txBody>
      </p:sp>
      <p:sp>
        <p:nvSpPr>
          <p:cNvPr id="240670" name="Line 30"/>
          <p:cNvSpPr>
            <a:spLocks noChangeShapeType="1"/>
          </p:cNvSpPr>
          <p:nvPr/>
        </p:nvSpPr>
        <p:spPr bwMode="auto">
          <a:xfrm>
            <a:off x="3502025" y="3609975"/>
            <a:ext cx="0" cy="209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240671" name="Line 31"/>
          <p:cNvSpPr>
            <a:spLocks noChangeShapeType="1"/>
          </p:cNvSpPr>
          <p:nvPr/>
        </p:nvSpPr>
        <p:spPr bwMode="auto">
          <a:xfrm>
            <a:off x="6240463" y="3609975"/>
            <a:ext cx="0" cy="209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240672" name="Text Box 32"/>
          <p:cNvSpPr txBox="1">
            <a:spLocks noChangeArrowheads="1"/>
          </p:cNvSpPr>
          <p:nvPr/>
        </p:nvSpPr>
        <p:spPr bwMode="auto">
          <a:xfrm>
            <a:off x="2571750" y="3257550"/>
            <a:ext cx="1905000" cy="37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0" lang="en-US" altLang="en-US"/>
              <a:t>i = 1</a:t>
            </a:r>
          </a:p>
        </p:txBody>
      </p:sp>
      <p:sp>
        <p:nvSpPr>
          <p:cNvPr id="240673" name="Text Box 33"/>
          <p:cNvSpPr txBox="1">
            <a:spLocks noChangeArrowheads="1"/>
          </p:cNvSpPr>
          <p:nvPr/>
        </p:nvSpPr>
        <p:spPr bwMode="auto">
          <a:xfrm>
            <a:off x="3752850" y="5838825"/>
            <a:ext cx="3346450" cy="466725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tIns="91440" bIns="91440"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altLang="en-US"/>
              <a:t>Total:  6 + 3 + 2 + 2</a:t>
            </a:r>
          </a:p>
        </p:txBody>
      </p:sp>
      <p:sp>
        <p:nvSpPr>
          <p:cNvPr id="240674" name="Text Box 34"/>
          <p:cNvSpPr txBox="1">
            <a:spLocks noChangeArrowheads="1"/>
          </p:cNvSpPr>
          <p:nvPr/>
        </p:nvSpPr>
        <p:spPr bwMode="auto">
          <a:xfrm>
            <a:off x="4283075" y="4311650"/>
            <a:ext cx="271463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0" lang="en-US" altLang="en-US" sz="1200"/>
              <a:t>6</a:t>
            </a:r>
          </a:p>
        </p:txBody>
      </p:sp>
      <p:sp>
        <p:nvSpPr>
          <p:cNvPr id="240675" name="Text Box 35"/>
          <p:cNvSpPr txBox="1">
            <a:spLocks noChangeArrowheads="1"/>
          </p:cNvSpPr>
          <p:nvPr/>
        </p:nvSpPr>
        <p:spPr bwMode="auto">
          <a:xfrm>
            <a:off x="4730750" y="4311650"/>
            <a:ext cx="271463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0" lang="en-US" altLang="en-US" sz="1200"/>
              <a:t>3</a:t>
            </a:r>
          </a:p>
        </p:txBody>
      </p:sp>
      <p:sp>
        <p:nvSpPr>
          <p:cNvPr id="240676" name="Text Box 36"/>
          <p:cNvSpPr txBox="1">
            <a:spLocks noChangeArrowheads="1"/>
          </p:cNvSpPr>
          <p:nvPr/>
        </p:nvSpPr>
        <p:spPr bwMode="auto">
          <a:xfrm>
            <a:off x="5187950" y="4311650"/>
            <a:ext cx="271463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0" lang="en-US" altLang="en-US" sz="1200"/>
              <a:t>2</a:t>
            </a:r>
          </a:p>
        </p:txBody>
      </p:sp>
      <p:sp>
        <p:nvSpPr>
          <p:cNvPr id="240677" name="Text Box 37"/>
          <p:cNvSpPr txBox="1">
            <a:spLocks noChangeArrowheads="1"/>
          </p:cNvSpPr>
          <p:nvPr/>
        </p:nvSpPr>
        <p:spPr bwMode="auto">
          <a:xfrm>
            <a:off x="5673725" y="4311650"/>
            <a:ext cx="271463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0" lang="en-US" altLang="en-US" sz="1200"/>
              <a:t>2</a:t>
            </a:r>
          </a:p>
        </p:txBody>
      </p:sp>
      <p:sp>
        <p:nvSpPr>
          <p:cNvPr id="240679" name="Rectangle 39"/>
          <p:cNvSpPr>
            <a:spLocks noGrp="1" noChangeArrowheads="1"/>
          </p:cNvSpPr>
          <p:nvPr>
            <p:ph type="title"/>
          </p:nvPr>
        </p:nvSpPr>
        <p:spPr>
          <a:xfrm>
            <a:off x="76200" y="381000"/>
            <a:ext cx="9144000" cy="585788"/>
          </a:xfrm>
          <a:noFill/>
          <a:ln/>
        </p:spPr>
        <p:txBody>
          <a:bodyPr>
            <a:normAutofit fontScale="90000"/>
          </a:bodyPr>
          <a:lstStyle/>
          <a:p>
            <a:r>
              <a:rPr lang="en-US" altLang="en-US" dirty="0"/>
              <a:t>Counting Inversions</a:t>
            </a:r>
          </a:p>
        </p:txBody>
      </p:sp>
    </p:spTree>
    <p:extLst>
      <p:ext uri="{BB962C8B-B14F-4D97-AF65-F5344CB8AC3E}">
        <p14:creationId xmlns:p14="http://schemas.microsoft.com/office/powerpoint/2010/main" val="3833006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lide Number Placeholder 3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6068BE-92E7-40E1-A5CD-908D26C3326D}" type="slidenum">
              <a:rPr lang="en-US" altLang="en-US"/>
              <a:pPr/>
              <a:t>32</a:t>
            </a:fld>
            <a:endParaRPr lang="en-US" altLang="en-US" sz="1400"/>
          </a:p>
        </p:txBody>
      </p:sp>
      <p:sp>
        <p:nvSpPr>
          <p:cNvPr id="241666" name="Rectangle 2"/>
          <p:cNvSpPr>
            <a:spLocks noChangeAspect="1" noChangeArrowheads="1"/>
          </p:cNvSpPr>
          <p:nvPr/>
        </p:nvSpPr>
        <p:spPr bwMode="auto">
          <a:xfrm>
            <a:off x="1905000" y="39290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en-US"/>
              <a:t>10</a:t>
            </a:r>
          </a:p>
        </p:txBody>
      </p:sp>
      <p:sp>
        <p:nvSpPr>
          <p:cNvPr id="241667" name="Rectangle 3"/>
          <p:cNvSpPr>
            <a:spLocks noChangeAspect="1" noChangeArrowheads="1"/>
          </p:cNvSpPr>
          <p:nvPr/>
        </p:nvSpPr>
        <p:spPr bwMode="auto">
          <a:xfrm>
            <a:off x="2362200" y="39290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en-US"/>
              <a:t>14</a:t>
            </a:r>
          </a:p>
        </p:txBody>
      </p:sp>
      <p:sp>
        <p:nvSpPr>
          <p:cNvPr id="241668" name="Rectangle 4"/>
          <p:cNvSpPr>
            <a:spLocks noChangeAspect="1" noChangeArrowheads="1"/>
          </p:cNvSpPr>
          <p:nvPr/>
        </p:nvSpPr>
        <p:spPr bwMode="auto">
          <a:xfrm>
            <a:off x="2819400" y="39290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en-US"/>
              <a:t>18</a:t>
            </a:r>
          </a:p>
        </p:txBody>
      </p:sp>
      <p:sp>
        <p:nvSpPr>
          <p:cNvPr id="241669" name="Rectangle 5"/>
          <p:cNvSpPr>
            <a:spLocks noChangeAspect="1" noChangeArrowheads="1"/>
          </p:cNvSpPr>
          <p:nvPr/>
        </p:nvSpPr>
        <p:spPr bwMode="auto">
          <a:xfrm>
            <a:off x="3276600" y="39290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en-US"/>
              <a:t>19</a:t>
            </a:r>
          </a:p>
        </p:txBody>
      </p:sp>
      <p:sp>
        <p:nvSpPr>
          <p:cNvPr id="241670" name="Rectangle 6"/>
          <p:cNvSpPr>
            <a:spLocks noChangeAspect="1" noChangeArrowheads="1"/>
          </p:cNvSpPr>
          <p:nvPr/>
        </p:nvSpPr>
        <p:spPr bwMode="auto">
          <a:xfrm>
            <a:off x="990600" y="39290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en-US"/>
              <a:t>3</a:t>
            </a:r>
          </a:p>
        </p:txBody>
      </p:sp>
      <p:sp>
        <p:nvSpPr>
          <p:cNvPr id="241671" name="Rectangle 7"/>
          <p:cNvSpPr>
            <a:spLocks noChangeAspect="1" noChangeArrowheads="1"/>
          </p:cNvSpPr>
          <p:nvPr/>
        </p:nvSpPr>
        <p:spPr bwMode="auto">
          <a:xfrm>
            <a:off x="1447800" y="39290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en-US"/>
              <a:t>7</a:t>
            </a:r>
          </a:p>
        </p:txBody>
      </p:sp>
      <p:sp>
        <p:nvSpPr>
          <p:cNvPr id="241672" name="Rectangle 8"/>
          <p:cNvSpPr>
            <a:spLocks noChangeAspect="1" noChangeArrowheads="1"/>
          </p:cNvSpPr>
          <p:nvPr/>
        </p:nvSpPr>
        <p:spPr bwMode="auto">
          <a:xfrm>
            <a:off x="5105400" y="39290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en-US"/>
              <a:t>16</a:t>
            </a:r>
          </a:p>
        </p:txBody>
      </p:sp>
      <p:sp>
        <p:nvSpPr>
          <p:cNvPr id="241673" name="Rectangle 9"/>
          <p:cNvSpPr>
            <a:spLocks noChangeAspect="1" noChangeArrowheads="1"/>
          </p:cNvSpPr>
          <p:nvPr/>
        </p:nvSpPr>
        <p:spPr bwMode="auto">
          <a:xfrm>
            <a:off x="5562600" y="39290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en-US"/>
              <a:t>17</a:t>
            </a:r>
          </a:p>
        </p:txBody>
      </p:sp>
      <p:sp>
        <p:nvSpPr>
          <p:cNvPr id="241674" name="Rectangle 10"/>
          <p:cNvSpPr>
            <a:spLocks noChangeAspect="1" noChangeArrowheads="1"/>
          </p:cNvSpPr>
          <p:nvPr/>
        </p:nvSpPr>
        <p:spPr bwMode="auto">
          <a:xfrm>
            <a:off x="6019800" y="39290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en-US"/>
              <a:t>23</a:t>
            </a:r>
          </a:p>
        </p:txBody>
      </p:sp>
      <p:sp>
        <p:nvSpPr>
          <p:cNvPr id="241675" name="Rectangle 11"/>
          <p:cNvSpPr>
            <a:spLocks noChangeAspect="1" noChangeArrowheads="1"/>
          </p:cNvSpPr>
          <p:nvPr/>
        </p:nvSpPr>
        <p:spPr bwMode="auto">
          <a:xfrm>
            <a:off x="6477000" y="39290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en-US"/>
              <a:t>25</a:t>
            </a:r>
          </a:p>
        </p:txBody>
      </p:sp>
      <p:sp>
        <p:nvSpPr>
          <p:cNvPr id="241676" name="Rectangle 12"/>
          <p:cNvSpPr>
            <a:spLocks noChangeAspect="1" noChangeArrowheads="1"/>
          </p:cNvSpPr>
          <p:nvPr/>
        </p:nvSpPr>
        <p:spPr bwMode="auto">
          <a:xfrm>
            <a:off x="4191000" y="39290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en-US"/>
              <a:t>2</a:t>
            </a:r>
          </a:p>
        </p:txBody>
      </p:sp>
      <p:sp>
        <p:nvSpPr>
          <p:cNvPr id="241677" name="Rectangle 13"/>
          <p:cNvSpPr>
            <a:spLocks noChangeAspect="1" noChangeArrowheads="1"/>
          </p:cNvSpPr>
          <p:nvPr/>
        </p:nvSpPr>
        <p:spPr bwMode="auto">
          <a:xfrm>
            <a:off x="4648200" y="39290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en-US"/>
              <a:t>11</a:t>
            </a:r>
          </a:p>
        </p:txBody>
      </p:sp>
      <p:sp>
        <p:nvSpPr>
          <p:cNvPr id="241679" name="Rectangle 1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Merge and count step. </a:t>
            </a:r>
          </a:p>
          <a:p>
            <a:pPr lvl="1"/>
            <a:r>
              <a:rPr lang="en-US" altLang="en-US"/>
              <a:t>Given two sorted halves, count number of inversions where a</a:t>
            </a:r>
            <a:r>
              <a:rPr lang="en-US" altLang="en-US" sz="2000" baseline="-25000"/>
              <a:t>i</a:t>
            </a:r>
            <a:r>
              <a:rPr lang="en-US" altLang="en-US"/>
              <a:t> and a</a:t>
            </a:r>
            <a:r>
              <a:rPr lang="en-US" altLang="en-US" sz="2000" baseline="-25000"/>
              <a:t>j</a:t>
            </a:r>
            <a:r>
              <a:rPr lang="en-US" altLang="en-US"/>
              <a:t> are in different halves.</a:t>
            </a:r>
          </a:p>
          <a:p>
            <a:pPr lvl="1"/>
            <a:r>
              <a:rPr lang="en-US" altLang="en-US"/>
              <a:t>Combine two sorted halves into sorted whole.</a:t>
            </a:r>
          </a:p>
        </p:txBody>
      </p:sp>
      <p:sp>
        <p:nvSpPr>
          <p:cNvPr id="241680" name="Text Box 16"/>
          <p:cNvSpPr txBox="1">
            <a:spLocks noChangeArrowheads="1"/>
          </p:cNvSpPr>
          <p:nvPr/>
        </p:nvSpPr>
        <p:spPr bwMode="auto">
          <a:xfrm>
            <a:off x="7019925" y="3962400"/>
            <a:ext cx="1960563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0" lang="en-US" altLang="en-US" sz="1400"/>
              <a:t>two sorted halves</a:t>
            </a:r>
          </a:p>
        </p:txBody>
      </p:sp>
      <p:sp>
        <p:nvSpPr>
          <p:cNvPr id="241681" name="Rectangle 17"/>
          <p:cNvSpPr>
            <a:spLocks noChangeAspect="1" noChangeArrowheads="1"/>
          </p:cNvSpPr>
          <p:nvPr/>
        </p:nvSpPr>
        <p:spPr bwMode="auto">
          <a:xfrm>
            <a:off x="2133600" y="49196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en-US"/>
              <a:t>7</a:t>
            </a:r>
          </a:p>
        </p:txBody>
      </p:sp>
      <p:sp>
        <p:nvSpPr>
          <p:cNvPr id="241682" name="Rectangle 18"/>
          <p:cNvSpPr>
            <a:spLocks noChangeAspect="1" noChangeArrowheads="1"/>
          </p:cNvSpPr>
          <p:nvPr/>
        </p:nvSpPr>
        <p:spPr bwMode="auto">
          <a:xfrm>
            <a:off x="2590800" y="49196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en-US"/>
              <a:t>10</a:t>
            </a:r>
          </a:p>
        </p:txBody>
      </p:sp>
      <p:sp>
        <p:nvSpPr>
          <p:cNvPr id="241683" name="Rectangle 19"/>
          <p:cNvSpPr>
            <a:spLocks noChangeAspect="1" noChangeArrowheads="1"/>
          </p:cNvSpPr>
          <p:nvPr/>
        </p:nvSpPr>
        <p:spPr bwMode="auto">
          <a:xfrm>
            <a:off x="3048000" y="49196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en-US"/>
              <a:t>11</a:t>
            </a:r>
          </a:p>
        </p:txBody>
      </p:sp>
      <p:sp>
        <p:nvSpPr>
          <p:cNvPr id="241684" name="Rectangle 20"/>
          <p:cNvSpPr>
            <a:spLocks noChangeAspect="1" noChangeArrowheads="1"/>
          </p:cNvSpPr>
          <p:nvPr/>
        </p:nvSpPr>
        <p:spPr bwMode="auto">
          <a:xfrm>
            <a:off x="3505200" y="49196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en-US"/>
              <a:t>14</a:t>
            </a:r>
          </a:p>
        </p:txBody>
      </p:sp>
      <p:sp>
        <p:nvSpPr>
          <p:cNvPr id="241685" name="Rectangle 21"/>
          <p:cNvSpPr>
            <a:spLocks noChangeAspect="1" noChangeArrowheads="1"/>
          </p:cNvSpPr>
          <p:nvPr/>
        </p:nvSpPr>
        <p:spPr bwMode="auto">
          <a:xfrm>
            <a:off x="1219200" y="49196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en-US"/>
              <a:t>2</a:t>
            </a:r>
          </a:p>
        </p:txBody>
      </p:sp>
      <p:sp>
        <p:nvSpPr>
          <p:cNvPr id="241686" name="Rectangle 22"/>
          <p:cNvSpPr>
            <a:spLocks noChangeAspect="1" noChangeArrowheads="1"/>
          </p:cNvSpPr>
          <p:nvPr/>
        </p:nvSpPr>
        <p:spPr bwMode="auto">
          <a:xfrm>
            <a:off x="1676400" y="49196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en-US"/>
              <a:t>3</a:t>
            </a:r>
          </a:p>
        </p:txBody>
      </p:sp>
      <p:sp>
        <p:nvSpPr>
          <p:cNvPr id="241687" name="Rectangle 23"/>
          <p:cNvSpPr>
            <a:spLocks noChangeAspect="1" noChangeArrowheads="1"/>
          </p:cNvSpPr>
          <p:nvPr/>
        </p:nvSpPr>
        <p:spPr bwMode="auto">
          <a:xfrm>
            <a:off x="4876800" y="49196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en-US"/>
              <a:t>18</a:t>
            </a:r>
          </a:p>
        </p:txBody>
      </p:sp>
      <p:sp>
        <p:nvSpPr>
          <p:cNvPr id="241688" name="Rectangle 24"/>
          <p:cNvSpPr>
            <a:spLocks noChangeAspect="1" noChangeArrowheads="1"/>
          </p:cNvSpPr>
          <p:nvPr/>
        </p:nvSpPr>
        <p:spPr bwMode="auto">
          <a:xfrm>
            <a:off x="5334000" y="49196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en-US"/>
              <a:t>19</a:t>
            </a:r>
          </a:p>
        </p:txBody>
      </p:sp>
      <p:sp>
        <p:nvSpPr>
          <p:cNvPr id="241689" name="Rectangle 25"/>
          <p:cNvSpPr>
            <a:spLocks noChangeAspect="1" noChangeArrowheads="1"/>
          </p:cNvSpPr>
          <p:nvPr/>
        </p:nvSpPr>
        <p:spPr bwMode="auto">
          <a:xfrm>
            <a:off x="5791200" y="49196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endParaRPr kumimoji="0" lang="en-US" altLang="en-US"/>
          </a:p>
        </p:txBody>
      </p:sp>
      <p:sp>
        <p:nvSpPr>
          <p:cNvPr id="241690" name="Rectangle 26"/>
          <p:cNvSpPr>
            <a:spLocks noChangeAspect="1" noChangeArrowheads="1"/>
          </p:cNvSpPr>
          <p:nvPr/>
        </p:nvSpPr>
        <p:spPr bwMode="auto">
          <a:xfrm>
            <a:off x="6248400" y="49196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endParaRPr kumimoji="0" lang="en-US" altLang="en-US"/>
          </a:p>
        </p:txBody>
      </p:sp>
      <p:sp>
        <p:nvSpPr>
          <p:cNvPr id="241691" name="Rectangle 27"/>
          <p:cNvSpPr>
            <a:spLocks noChangeAspect="1" noChangeArrowheads="1"/>
          </p:cNvSpPr>
          <p:nvPr/>
        </p:nvSpPr>
        <p:spPr bwMode="auto">
          <a:xfrm>
            <a:off x="3962400" y="49196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en-US"/>
              <a:t>16</a:t>
            </a:r>
          </a:p>
        </p:txBody>
      </p:sp>
      <p:sp>
        <p:nvSpPr>
          <p:cNvPr id="241692" name="Rectangle 28"/>
          <p:cNvSpPr>
            <a:spLocks noChangeAspect="1" noChangeArrowheads="1"/>
          </p:cNvSpPr>
          <p:nvPr/>
        </p:nvSpPr>
        <p:spPr bwMode="auto">
          <a:xfrm>
            <a:off x="4419600" y="49196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en-US"/>
              <a:t>17</a:t>
            </a:r>
          </a:p>
        </p:txBody>
      </p:sp>
      <p:sp>
        <p:nvSpPr>
          <p:cNvPr id="241693" name="Text Box 29"/>
          <p:cNvSpPr txBox="1">
            <a:spLocks noChangeArrowheads="1"/>
          </p:cNvSpPr>
          <p:nvPr/>
        </p:nvSpPr>
        <p:spPr bwMode="auto">
          <a:xfrm>
            <a:off x="7010400" y="4967288"/>
            <a:ext cx="19050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0" lang="en-US" altLang="en-US" sz="1400"/>
              <a:t>auxiliary array</a:t>
            </a:r>
          </a:p>
        </p:txBody>
      </p:sp>
      <p:sp>
        <p:nvSpPr>
          <p:cNvPr id="241694" name="Line 30"/>
          <p:cNvSpPr>
            <a:spLocks noChangeShapeType="1"/>
          </p:cNvSpPr>
          <p:nvPr/>
        </p:nvSpPr>
        <p:spPr bwMode="auto">
          <a:xfrm>
            <a:off x="3844925" y="3609975"/>
            <a:ext cx="0" cy="209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241695" name="Line 31"/>
          <p:cNvSpPr>
            <a:spLocks noChangeShapeType="1"/>
          </p:cNvSpPr>
          <p:nvPr/>
        </p:nvSpPr>
        <p:spPr bwMode="auto">
          <a:xfrm>
            <a:off x="6240463" y="3609975"/>
            <a:ext cx="0" cy="209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241696" name="Text Box 32"/>
          <p:cNvSpPr txBox="1">
            <a:spLocks noChangeArrowheads="1"/>
          </p:cNvSpPr>
          <p:nvPr/>
        </p:nvSpPr>
        <p:spPr bwMode="auto">
          <a:xfrm>
            <a:off x="2914650" y="3257550"/>
            <a:ext cx="1905000" cy="37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0" lang="en-US" altLang="en-US"/>
              <a:t>i = 0</a:t>
            </a:r>
          </a:p>
        </p:txBody>
      </p:sp>
      <p:sp>
        <p:nvSpPr>
          <p:cNvPr id="241697" name="Text Box 33"/>
          <p:cNvSpPr txBox="1">
            <a:spLocks noChangeArrowheads="1"/>
          </p:cNvSpPr>
          <p:nvPr/>
        </p:nvSpPr>
        <p:spPr bwMode="auto">
          <a:xfrm>
            <a:off x="3752850" y="5838825"/>
            <a:ext cx="3346450" cy="466725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tIns="91440" bIns="91440"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altLang="en-US"/>
              <a:t>Total:  6 + 3 + 2 + 2</a:t>
            </a:r>
          </a:p>
        </p:txBody>
      </p:sp>
      <p:sp>
        <p:nvSpPr>
          <p:cNvPr id="241698" name="Text Box 34"/>
          <p:cNvSpPr txBox="1">
            <a:spLocks noChangeArrowheads="1"/>
          </p:cNvSpPr>
          <p:nvPr/>
        </p:nvSpPr>
        <p:spPr bwMode="auto">
          <a:xfrm>
            <a:off x="1082675" y="3254375"/>
            <a:ext cx="2349500" cy="37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0" lang="en-US" altLang="en-US">
                <a:solidFill>
                  <a:srgbClr val="003399"/>
                </a:solidFill>
              </a:rPr>
              <a:t>first half exhausted</a:t>
            </a:r>
          </a:p>
        </p:txBody>
      </p:sp>
      <p:sp>
        <p:nvSpPr>
          <p:cNvPr id="241699" name="Text Box 35"/>
          <p:cNvSpPr txBox="1">
            <a:spLocks noChangeArrowheads="1"/>
          </p:cNvSpPr>
          <p:nvPr/>
        </p:nvSpPr>
        <p:spPr bwMode="auto">
          <a:xfrm>
            <a:off x="4283075" y="4311650"/>
            <a:ext cx="271463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0" lang="en-US" altLang="en-US" sz="1200"/>
              <a:t>6</a:t>
            </a:r>
          </a:p>
        </p:txBody>
      </p:sp>
      <p:sp>
        <p:nvSpPr>
          <p:cNvPr id="241700" name="Text Box 36"/>
          <p:cNvSpPr txBox="1">
            <a:spLocks noChangeArrowheads="1"/>
          </p:cNvSpPr>
          <p:nvPr/>
        </p:nvSpPr>
        <p:spPr bwMode="auto">
          <a:xfrm>
            <a:off x="4730750" y="4311650"/>
            <a:ext cx="271463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0" lang="en-US" altLang="en-US" sz="1200"/>
              <a:t>3</a:t>
            </a:r>
          </a:p>
        </p:txBody>
      </p:sp>
      <p:sp>
        <p:nvSpPr>
          <p:cNvPr id="241701" name="Text Box 37"/>
          <p:cNvSpPr txBox="1">
            <a:spLocks noChangeArrowheads="1"/>
          </p:cNvSpPr>
          <p:nvPr/>
        </p:nvSpPr>
        <p:spPr bwMode="auto">
          <a:xfrm>
            <a:off x="5187950" y="4311650"/>
            <a:ext cx="271463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0" lang="en-US" altLang="en-US" sz="1200"/>
              <a:t>2</a:t>
            </a:r>
          </a:p>
        </p:txBody>
      </p:sp>
      <p:sp>
        <p:nvSpPr>
          <p:cNvPr id="241702" name="Text Box 38"/>
          <p:cNvSpPr txBox="1">
            <a:spLocks noChangeArrowheads="1"/>
          </p:cNvSpPr>
          <p:nvPr/>
        </p:nvSpPr>
        <p:spPr bwMode="auto">
          <a:xfrm>
            <a:off x="5673725" y="4311650"/>
            <a:ext cx="271463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0" lang="en-US" altLang="en-US" sz="1200"/>
              <a:t>2</a:t>
            </a:r>
          </a:p>
        </p:txBody>
      </p:sp>
      <p:sp>
        <p:nvSpPr>
          <p:cNvPr id="241704" name="Rectangle 40"/>
          <p:cNvSpPr>
            <a:spLocks noGrp="1" noChangeArrowheads="1"/>
          </p:cNvSpPr>
          <p:nvPr>
            <p:ph type="title"/>
          </p:nvPr>
        </p:nvSpPr>
        <p:spPr>
          <a:xfrm>
            <a:off x="16823" y="381000"/>
            <a:ext cx="9144000" cy="585788"/>
          </a:xfrm>
          <a:noFill/>
          <a:ln/>
        </p:spPr>
        <p:txBody>
          <a:bodyPr>
            <a:normAutofit fontScale="90000"/>
          </a:bodyPr>
          <a:lstStyle/>
          <a:p>
            <a:r>
              <a:rPr lang="en-US" altLang="en-US" dirty="0"/>
              <a:t>Counting Inversions</a:t>
            </a:r>
          </a:p>
        </p:txBody>
      </p:sp>
    </p:spTree>
    <p:extLst>
      <p:ext uri="{BB962C8B-B14F-4D97-AF65-F5344CB8AC3E}">
        <p14:creationId xmlns:p14="http://schemas.microsoft.com/office/powerpoint/2010/main" val="3775012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lide Number Placeholder 3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A9A2A1-EA77-4EF7-A01C-0274FBF86BB2}" type="slidenum">
              <a:rPr lang="en-US" altLang="en-US"/>
              <a:pPr/>
              <a:t>33</a:t>
            </a:fld>
            <a:endParaRPr lang="en-US" altLang="en-US" sz="1400"/>
          </a:p>
        </p:txBody>
      </p:sp>
      <p:sp>
        <p:nvSpPr>
          <p:cNvPr id="242690" name="Rectangle 2"/>
          <p:cNvSpPr>
            <a:spLocks noChangeAspect="1" noChangeArrowheads="1"/>
          </p:cNvSpPr>
          <p:nvPr/>
        </p:nvSpPr>
        <p:spPr bwMode="auto">
          <a:xfrm>
            <a:off x="1905000" y="39290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en-US"/>
              <a:t>10</a:t>
            </a:r>
          </a:p>
        </p:txBody>
      </p:sp>
      <p:sp>
        <p:nvSpPr>
          <p:cNvPr id="242691" name="Rectangle 3"/>
          <p:cNvSpPr>
            <a:spLocks noChangeAspect="1" noChangeArrowheads="1"/>
          </p:cNvSpPr>
          <p:nvPr/>
        </p:nvSpPr>
        <p:spPr bwMode="auto">
          <a:xfrm>
            <a:off x="2362200" y="39290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en-US"/>
              <a:t>14</a:t>
            </a:r>
          </a:p>
        </p:txBody>
      </p:sp>
      <p:sp>
        <p:nvSpPr>
          <p:cNvPr id="242692" name="Rectangle 4"/>
          <p:cNvSpPr>
            <a:spLocks noChangeAspect="1" noChangeArrowheads="1"/>
          </p:cNvSpPr>
          <p:nvPr/>
        </p:nvSpPr>
        <p:spPr bwMode="auto">
          <a:xfrm>
            <a:off x="2819400" y="39290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en-US"/>
              <a:t>18</a:t>
            </a:r>
          </a:p>
        </p:txBody>
      </p:sp>
      <p:sp>
        <p:nvSpPr>
          <p:cNvPr id="242693" name="Rectangle 5"/>
          <p:cNvSpPr>
            <a:spLocks noChangeAspect="1" noChangeArrowheads="1"/>
          </p:cNvSpPr>
          <p:nvPr/>
        </p:nvSpPr>
        <p:spPr bwMode="auto">
          <a:xfrm>
            <a:off x="3276600" y="39290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en-US"/>
              <a:t>19</a:t>
            </a:r>
          </a:p>
        </p:txBody>
      </p:sp>
      <p:sp>
        <p:nvSpPr>
          <p:cNvPr id="242694" name="Rectangle 6"/>
          <p:cNvSpPr>
            <a:spLocks noChangeAspect="1" noChangeArrowheads="1"/>
          </p:cNvSpPr>
          <p:nvPr/>
        </p:nvSpPr>
        <p:spPr bwMode="auto">
          <a:xfrm>
            <a:off x="990600" y="39290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en-US"/>
              <a:t>3</a:t>
            </a:r>
          </a:p>
        </p:txBody>
      </p:sp>
      <p:sp>
        <p:nvSpPr>
          <p:cNvPr id="242695" name="Rectangle 7"/>
          <p:cNvSpPr>
            <a:spLocks noChangeAspect="1" noChangeArrowheads="1"/>
          </p:cNvSpPr>
          <p:nvPr/>
        </p:nvSpPr>
        <p:spPr bwMode="auto">
          <a:xfrm>
            <a:off x="1447800" y="39290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en-US"/>
              <a:t>7</a:t>
            </a:r>
          </a:p>
        </p:txBody>
      </p:sp>
      <p:sp>
        <p:nvSpPr>
          <p:cNvPr id="242696" name="Rectangle 8"/>
          <p:cNvSpPr>
            <a:spLocks noChangeAspect="1" noChangeArrowheads="1"/>
          </p:cNvSpPr>
          <p:nvPr/>
        </p:nvSpPr>
        <p:spPr bwMode="auto">
          <a:xfrm>
            <a:off x="5105400" y="39290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en-US"/>
              <a:t>16</a:t>
            </a:r>
          </a:p>
        </p:txBody>
      </p:sp>
      <p:sp>
        <p:nvSpPr>
          <p:cNvPr id="242697" name="Rectangle 9"/>
          <p:cNvSpPr>
            <a:spLocks noChangeAspect="1" noChangeArrowheads="1"/>
          </p:cNvSpPr>
          <p:nvPr/>
        </p:nvSpPr>
        <p:spPr bwMode="auto">
          <a:xfrm>
            <a:off x="5562600" y="39290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en-US"/>
              <a:t>17</a:t>
            </a:r>
          </a:p>
        </p:txBody>
      </p:sp>
      <p:sp>
        <p:nvSpPr>
          <p:cNvPr id="242698" name="Rectangle 10"/>
          <p:cNvSpPr>
            <a:spLocks noChangeAspect="1" noChangeArrowheads="1"/>
          </p:cNvSpPr>
          <p:nvPr/>
        </p:nvSpPr>
        <p:spPr bwMode="auto">
          <a:xfrm>
            <a:off x="6019800" y="3929063"/>
            <a:ext cx="457200" cy="414337"/>
          </a:xfrm>
          <a:prstGeom prst="rect">
            <a:avLst/>
          </a:prstGeom>
          <a:solidFill>
            <a:srgbClr val="006600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en-US">
                <a:solidFill>
                  <a:schemeClr val="bg1"/>
                </a:solidFill>
              </a:rPr>
              <a:t>23</a:t>
            </a:r>
          </a:p>
        </p:txBody>
      </p:sp>
      <p:sp>
        <p:nvSpPr>
          <p:cNvPr id="242699" name="Rectangle 11"/>
          <p:cNvSpPr>
            <a:spLocks noChangeAspect="1" noChangeArrowheads="1"/>
          </p:cNvSpPr>
          <p:nvPr/>
        </p:nvSpPr>
        <p:spPr bwMode="auto">
          <a:xfrm>
            <a:off x="6477000" y="39290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en-US"/>
              <a:t>25</a:t>
            </a:r>
          </a:p>
        </p:txBody>
      </p:sp>
      <p:sp>
        <p:nvSpPr>
          <p:cNvPr id="242700" name="Rectangle 12"/>
          <p:cNvSpPr>
            <a:spLocks noChangeAspect="1" noChangeArrowheads="1"/>
          </p:cNvSpPr>
          <p:nvPr/>
        </p:nvSpPr>
        <p:spPr bwMode="auto">
          <a:xfrm>
            <a:off x="4191000" y="39290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en-US"/>
              <a:t>2</a:t>
            </a:r>
          </a:p>
        </p:txBody>
      </p:sp>
      <p:sp>
        <p:nvSpPr>
          <p:cNvPr id="242701" name="Rectangle 13"/>
          <p:cNvSpPr>
            <a:spLocks noChangeAspect="1" noChangeArrowheads="1"/>
          </p:cNvSpPr>
          <p:nvPr/>
        </p:nvSpPr>
        <p:spPr bwMode="auto">
          <a:xfrm>
            <a:off x="4648200" y="39290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en-US"/>
              <a:t>11</a:t>
            </a:r>
          </a:p>
        </p:txBody>
      </p:sp>
      <p:sp>
        <p:nvSpPr>
          <p:cNvPr id="242703" name="Rectangle 1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Merge and count step. </a:t>
            </a:r>
          </a:p>
          <a:p>
            <a:pPr lvl="1"/>
            <a:r>
              <a:rPr lang="en-US" altLang="en-US"/>
              <a:t>Given two sorted halves, count number of inversions where a</a:t>
            </a:r>
            <a:r>
              <a:rPr lang="en-US" altLang="en-US" sz="2000" baseline="-25000"/>
              <a:t>i</a:t>
            </a:r>
            <a:r>
              <a:rPr lang="en-US" altLang="en-US"/>
              <a:t> and a</a:t>
            </a:r>
            <a:r>
              <a:rPr lang="en-US" altLang="en-US" sz="2000" baseline="-25000"/>
              <a:t>j</a:t>
            </a:r>
            <a:r>
              <a:rPr lang="en-US" altLang="en-US"/>
              <a:t> are in different halves.</a:t>
            </a:r>
          </a:p>
          <a:p>
            <a:pPr lvl="1"/>
            <a:r>
              <a:rPr lang="en-US" altLang="en-US"/>
              <a:t>Combine two sorted halves into sorted whole.</a:t>
            </a:r>
          </a:p>
        </p:txBody>
      </p:sp>
      <p:sp>
        <p:nvSpPr>
          <p:cNvPr id="242704" name="Text Box 16"/>
          <p:cNvSpPr txBox="1">
            <a:spLocks noChangeArrowheads="1"/>
          </p:cNvSpPr>
          <p:nvPr/>
        </p:nvSpPr>
        <p:spPr bwMode="auto">
          <a:xfrm>
            <a:off x="7019925" y="3962400"/>
            <a:ext cx="1960563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0" lang="en-US" altLang="en-US" sz="1400"/>
              <a:t>two sorted halves</a:t>
            </a:r>
          </a:p>
        </p:txBody>
      </p:sp>
      <p:sp>
        <p:nvSpPr>
          <p:cNvPr id="242705" name="Rectangle 17"/>
          <p:cNvSpPr>
            <a:spLocks noChangeAspect="1" noChangeArrowheads="1"/>
          </p:cNvSpPr>
          <p:nvPr/>
        </p:nvSpPr>
        <p:spPr bwMode="auto">
          <a:xfrm>
            <a:off x="2133600" y="49196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en-US"/>
              <a:t>7</a:t>
            </a:r>
          </a:p>
        </p:txBody>
      </p:sp>
      <p:sp>
        <p:nvSpPr>
          <p:cNvPr id="242706" name="Rectangle 18"/>
          <p:cNvSpPr>
            <a:spLocks noChangeAspect="1" noChangeArrowheads="1"/>
          </p:cNvSpPr>
          <p:nvPr/>
        </p:nvSpPr>
        <p:spPr bwMode="auto">
          <a:xfrm>
            <a:off x="2590800" y="49196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en-US"/>
              <a:t>10</a:t>
            </a:r>
          </a:p>
        </p:txBody>
      </p:sp>
      <p:sp>
        <p:nvSpPr>
          <p:cNvPr id="242707" name="Rectangle 19"/>
          <p:cNvSpPr>
            <a:spLocks noChangeAspect="1" noChangeArrowheads="1"/>
          </p:cNvSpPr>
          <p:nvPr/>
        </p:nvSpPr>
        <p:spPr bwMode="auto">
          <a:xfrm>
            <a:off x="3048000" y="49196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en-US"/>
              <a:t>11</a:t>
            </a:r>
          </a:p>
        </p:txBody>
      </p:sp>
      <p:sp>
        <p:nvSpPr>
          <p:cNvPr id="242708" name="Rectangle 20"/>
          <p:cNvSpPr>
            <a:spLocks noChangeAspect="1" noChangeArrowheads="1"/>
          </p:cNvSpPr>
          <p:nvPr/>
        </p:nvSpPr>
        <p:spPr bwMode="auto">
          <a:xfrm>
            <a:off x="3505200" y="49196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en-US"/>
              <a:t>14</a:t>
            </a:r>
          </a:p>
        </p:txBody>
      </p:sp>
      <p:sp>
        <p:nvSpPr>
          <p:cNvPr id="242709" name="Rectangle 21"/>
          <p:cNvSpPr>
            <a:spLocks noChangeAspect="1" noChangeArrowheads="1"/>
          </p:cNvSpPr>
          <p:nvPr/>
        </p:nvSpPr>
        <p:spPr bwMode="auto">
          <a:xfrm>
            <a:off x="1219200" y="49196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en-US"/>
              <a:t>2</a:t>
            </a:r>
          </a:p>
        </p:txBody>
      </p:sp>
      <p:sp>
        <p:nvSpPr>
          <p:cNvPr id="242710" name="Rectangle 22"/>
          <p:cNvSpPr>
            <a:spLocks noChangeAspect="1" noChangeArrowheads="1"/>
          </p:cNvSpPr>
          <p:nvPr/>
        </p:nvSpPr>
        <p:spPr bwMode="auto">
          <a:xfrm>
            <a:off x="1676400" y="49196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en-US"/>
              <a:t>3</a:t>
            </a:r>
          </a:p>
        </p:txBody>
      </p:sp>
      <p:sp>
        <p:nvSpPr>
          <p:cNvPr id="242711" name="Rectangle 23"/>
          <p:cNvSpPr>
            <a:spLocks noChangeAspect="1" noChangeArrowheads="1"/>
          </p:cNvSpPr>
          <p:nvPr/>
        </p:nvSpPr>
        <p:spPr bwMode="auto">
          <a:xfrm>
            <a:off x="4876800" y="49196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en-US"/>
              <a:t>18</a:t>
            </a:r>
          </a:p>
        </p:txBody>
      </p:sp>
      <p:sp>
        <p:nvSpPr>
          <p:cNvPr id="242712" name="Rectangle 24"/>
          <p:cNvSpPr>
            <a:spLocks noChangeAspect="1" noChangeArrowheads="1"/>
          </p:cNvSpPr>
          <p:nvPr/>
        </p:nvSpPr>
        <p:spPr bwMode="auto">
          <a:xfrm>
            <a:off x="5334000" y="49196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en-US"/>
              <a:t>19</a:t>
            </a:r>
          </a:p>
        </p:txBody>
      </p:sp>
      <p:sp>
        <p:nvSpPr>
          <p:cNvPr id="242713" name="Rectangle 25"/>
          <p:cNvSpPr>
            <a:spLocks noChangeAspect="1" noChangeArrowheads="1"/>
          </p:cNvSpPr>
          <p:nvPr/>
        </p:nvSpPr>
        <p:spPr bwMode="auto">
          <a:xfrm>
            <a:off x="5791200" y="49196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en-US"/>
              <a:t>23</a:t>
            </a:r>
          </a:p>
        </p:txBody>
      </p:sp>
      <p:sp>
        <p:nvSpPr>
          <p:cNvPr id="242714" name="Rectangle 26"/>
          <p:cNvSpPr>
            <a:spLocks noChangeAspect="1" noChangeArrowheads="1"/>
          </p:cNvSpPr>
          <p:nvPr/>
        </p:nvSpPr>
        <p:spPr bwMode="auto">
          <a:xfrm>
            <a:off x="6248400" y="49196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endParaRPr kumimoji="0" lang="en-US" altLang="en-US"/>
          </a:p>
        </p:txBody>
      </p:sp>
      <p:sp>
        <p:nvSpPr>
          <p:cNvPr id="242715" name="Rectangle 27"/>
          <p:cNvSpPr>
            <a:spLocks noChangeAspect="1" noChangeArrowheads="1"/>
          </p:cNvSpPr>
          <p:nvPr/>
        </p:nvSpPr>
        <p:spPr bwMode="auto">
          <a:xfrm>
            <a:off x="3962400" y="49196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en-US"/>
              <a:t>16</a:t>
            </a:r>
          </a:p>
        </p:txBody>
      </p:sp>
      <p:sp>
        <p:nvSpPr>
          <p:cNvPr id="242716" name="Rectangle 28"/>
          <p:cNvSpPr>
            <a:spLocks noChangeAspect="1" noChangeArrowheads="1"/>
          </p:cNvSpPr>
          <p:nvPr/>
        </p:nvSpPr>
        <p:spPr bwMode="auto">
          <a:xfrm>
            <a:off x="4419600" y="49196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en-US"/>
              <a:t>17</a:t>
            </a:r>
          </a:p>
        </p:txBody>
      </p:sp>
      <p:sp>
        <p:nvSpPr>
          <p:cNvPr id="242717" name="Text Box 29"/>
          <p:cNvSpPr txBox="1">
            <a:spLocks noChangeArrowheads="1"/>
          </p:cNvSpPr>
          <p:nvPr/>
        </p:nvSpPr>
        <p:spPr bwMode="auto">
          <a:xfrm>
            <a:off x="7010400" y="4967288"/>
            <a:ext cx="19050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0" lang="en-US" altLang="en-US" sz="1400"/>
              <a:t>auxiliary array</a:t>
            </a:r>
          </a:p>
        </p:txBody>
      </p:sp>
      <p:sp>
        <p:nvSpPr>
          <p:cNvPr id="242718" name="Line 30"/>
          <p:cNvSpPr>
            <a:spLocks noChangeShapeType="1"/>
          </p:cNvSpPr>
          <p:nvPr/>
        </p:nvSpPr>
        <p:spPr bwMode="auto">
          <a:xfrm>
            <a:off x="3844925" y="3609975"/>
            <a:ext cx="0" cy="209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242719" name="Line 31"/>
          <p:cNvSpPr>
            <a:spLocks noChangeShapeType="1"/>
          </p:cNvSpPr>
          <p:nvPr/>
        </p:nvSpPr>
        <p:spPr bwMode="auto">
          <a:xfrm>
            <a:off x="6240463" y="3609975"/>
            <a:ext cx="0" cy="209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242720" name="Text Box 32"/>
          <p:cNvSpPr txBox="1">
            <a:spLocks noChangeArrowheads="1"/>
          </p:cNvSpPr>
          <p:nvPr/>
        </p:nvSpPr>
        <p:spPr bwMode="auto">
          <a:xfrm>
            <a:off x="2914650" y="3257550"/>
            <a:ext cx="1905000" cy="37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0" lang="en-US" altLang="en-US"/>
              <a:t>i = 0</a:t>
            </a:r>
          </a:p>
        </p:txBody>
      </p:sp>
      <p:sp>
        <p:nvSpPr>
          <p:cNvPr id="242721" name="Text Box 33"/>
          <p:cNvSpPr txBox="1">
            <a:spLocks noChangeArrowheads="1"/>
          </p:cNvSpPr>
          <p:nvPr/>
        </p:nvSpPr>
        <p:spPr bwMode="auto">
          <a:xfrm>
            <a:off x="3752850" y="5838825"/>
            <a:ext cx="3346450" cy="466725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tIns="91440" bIns="91440"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altLang="en-US"/>
              <a:t>Total:  6 + 3 + 2 + 2 + 0</a:t>
            </a:r>
          </a:p>
        </p:txBody>
      </p:sp>
      <p:sp>
        <p:nvSpPr>
          <p:cNvPr id="242722" name="Text Box 34"/>
          <p:cNvSpPr txBox="1">
            <a:spLocks noChangeArrowheads="1"/>
          </p:cNvSpPr>
          <p:nvPr/>
        </p:nvSpPr>
        <p:spPr bwMode="auto">
          <a:xfrm>
            <a:off x="4283075" y="4311650"/>
            <a:ext cx="271463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0" lang="en-US" altLang="en-US" sz="1200"/>
              <a:t>6</a:t>
            </a:r>
          </a:p>
        </p:txBody>
      </p:sp>
      <p:sp>
        <p:nvSpPr>
          <p:cNvPr id="242723" name="Text Box 35"/>
          <p:cNvSpPr txBox="1">
            <a:spLocks noChangeArrowheads="1"/>
          </p:cNvSpPr>
          <p:nvPr/>
        </p:nvSpPr>
        <p:spPr bwMode="auto">
          <a:xfrm>
            <a:off x="4730750" y="4311650"/>
            <a:ext cx="271463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0" lang="en-US" altLang="en-US" sz="1200"/>
              <a:t>3</a:t>
            </a:r>
          </a:p>
        </p:txBody>
      </p:sp>
      <p:sp>
        <p:nvSpPr>
          <p:cNvPr id="242724" name="Text Box 36"/>
          <p:cNvSpPr txBox="1">
            <a:spLocks noChangeArrowheads="1"/>
          </p:cNvSpPr>
          <p:nvPr/>
        </p:nvSpPr>
        <p:spPr bwMode="auto">
          <a:xfrm>
            <a:off x="5187950" y="4311650"/>
            <a:ext cx="271463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0" lang="en-US" altLang="en-US" sz="1200"/>
              <a:t>2</a:t>
            </a:r>
          </a:p>
        </p:txBody>
      </p:sp>
      <p:sp>
        <p:nvSpPr>
          <p:cNvPr id="242725" name="Text Box 37"/>
          <p:cNvSpPr txBox="1">
            <a:spLocks noChangeArrowheads="1"/>
          </p:cNvSpPr>
          <p:nvPr/>
        </p:nvSpPr>
        <p:spPr bwMode="auto">
          <a:xfrm>
            <a:off x="5673725" y="4311650"/>
            <a:ext cx="271463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0" lang="en-US" altLang="en-US" sz="1200"/>
              <a:t>2</a:t>
            </a:r>
          </a:p>
        </p:txBody>
      </p:sp>
      <p:sp>
        <p:nvSpPr>
          <p:cNvPr id="242726" name="Text Box 38"/>
          <p:cNvSpPr txBox="1">
            <a:spLocks noChangeArrowheads="1"/>
          </p:cNvSpPr>
          <p:nvPr/>
        </p:nvSpPr>
        <p:spPr bwMode="auto">
          <a:xfrm>
            <a:off x="6103938" y="4313238"/>
            <a:ext cx="271462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0" lang="en-US" altLang="en-US" sz="1200"/>
              <a:t>0</a:t>
            </a:r>
          </a:p>
        </p:txBody>
      </p:sp>
      <p:sp>
        <p:nvSpPr>
          <p:cNvPr id="242728" name="Rectangle 40"/>
          <p:cNvSpPr>
            <a:spLocks noGrp="1" noChangeArrowheads="1"/>
          </p:cNvSpPr>
          <p:nvPr>
            <p:ph type="title"/>
          </p:nvPr>
        </p:nvSpPr>
        <p:spPr>
          <a:xfrm>
            <a:off x="0" y="381000"/>
            <a:ext cx="9144000" cy="585788"/>
          </a:xfrm>
          <a:noFill/>
          <a:ln/>
        </p:spPr>
        <p:txBody>
          <a:bodyPr>
            <a:normAutofit fontScale="90000"/>
          </a:bodyPr>
          <a:lstStyle/>
          <a:p>
            <a:r>
              <a:rPr lang="en-US" altLang="en-US" dirty="0"/>
              <a:t>Counting Inversions</a:t>
            </a:r>
          </a:p>
        </p:txBody>
      </p:sp>
    </p:spTree>
    <p:extLst>
      <p:ext uri="{BB962C8B-B14F-4D97-AF65-F5344CB8AC3E}">
        <p14:creationId xmlns:p14="http://schemas.microsoft.com/office/powerpoint/2010/main" val="1163378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lide Number Placeholder 3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34E463-2F41-4F72-83AC-467EB409D874}" type="slidenum">
              <a:rPr lang="en-US" altLang="en-US"/>
              <a:pPr/>
              <a:t>34</a:t>
            </a:fld>
            <a:endParaRPr lang="en-US" altLang="en-US" sz="1400"/>
          </a:p>
        </p:txBody>
      </p:sp>
      <p:sp>
        <p:nvSpPr>
          <p:cNvPr id="243714" name="Rectangle 2"/>
          <p:cNvSpPr>
            <a:spLocks noChangeAspect="1" noChangeArrowheads="1"/>
          </p:cNvSpPr>
          <p:nvPr/>
        </p:nvSpPr>
        <p:spPr bwMode="auto">
          <a:xfrm>
            <a:off x="1905000" y="39290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en-US"/>
              <a:t>10</a:t>
            </a:r>
          </a:p>
        </p:txBody>
      </p:sp>
      <p:sp>
        <p:nvSpPr>
          <p:cNvPr id="243715" name="Rectangle 3"/>
          <p:cNvSpPr>
            <a:spLocks noChangeAspect="1" noChangeArrowheads="1"/>
          </p:cNvSpPr>
          <p:nvPr/>
        </p:nvSpPr>
        <p:spPr bwMode="auto">
          <a:xfrm>
            <a:off x="2362200" y="39290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en-US"/>
              <a:t>14</a:t>
            </a:r>
          </a:p>
        </p:txBody>
      </p:sp>
      <p:sp>
        <p:nvSpPr>
          <p:cNvPr id="243716" name="Rectangle 4"/>
          <p:cNvSpPr>
            <a:spLocks noChangeAspect="1" noChangeArrowheads="1"/>
          </p:cNvSpPr>
          <p:nvPr/>
        </p:nvSpPr>
        <p:spPr bwMode="auto">
          <a:xfrm>
            <a:off x="2819400" y="39290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en-US"/>
              <a:t>18</a:t>
            </a:r>
          </a:p>
        </p:txBody>
      </p:sp>
      <p:sp>
        <p:nvSpPr>
          <p:cNvPr id="243717" name="Rectangle 5"/>
          <p:cNvSpPr>
            <a:spLocks noChangeAspect="1" noChangeArrowheads="1"/>
          </p:cNvSpPr>
          <p:nvPr/>
        </p:nvSpPr>
        <p:spPr bwMode="auto">
          <a:xfrm>
            <a:off x="3276600" y="39290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en-US"/>
              <a:t>19</a:t>
            </a:r>
          </a:p>
        </p:txBody>
      </p:sp>
      <p:sp>
        <p:nvSpPr>
          <p:cNvPr id="243718" name="Rectangle 6"/>
          <p:cNvSpPr>
            <a:spLocks noChangeAspect="1" noChangeArrowheads="1"/>
          </p:cNvSpPr>
          <p:nvPr/>
        </p:nvSpPr>
        <p:spPr bwMode="auto">
          <a:xfrm>
            <a:off x="990600" y="39290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en-US"/>
              <a:t>3</a:t>
            </a:r>
          </a:p>
        </p:txBody>
      </p:sp>
      <p:sp>
        <p:nvSpPr>
          <p:cNvPr id="243719" name="Rectangle 7"/>
          <p:cNvSpPr>
            <a:spLocks noChangeAspect="1" noChangeArrowheads="1"/>
          </p:cNvSpPr>
          <p:nvPr/>
        </p:nvSpPr>
        <p:spPr bwMode="auto">
          <a:xfrm>
            <a:off x="1447800" y="39290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en-US"/>
              <a:t>7</a:t>
            </a:r>
          </a:p>
        </p:txBody>
      </p:sp>
      <p:sp>
        <p:nvSpPr>
          <p:cNvPr id="243720" name="Rectangle 8"/>
          <p:cNvSpPr>
            <a:spLocks noChangeAspect="1" noChangeArrowheads="1"/>
          </p:cNvSpPr>
          <p:nvPr/>
        </p:nvSpPr>
        <p:spPr bwMode="auto">
          <a:xfrm>
            <a:off x="5105400" y="39290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en-US"/>
              <a:t>16</a:t>
            </a:r>
          </a:p>
        </p:txBody>
      </p:sp>
      <p:sp>
        <p:nvSpPr>
          <p:cNvPr id="243721" name="Rectangle 9"/>
          <p:cNvSpPr>
            <a:spLocks noChangeAspect="1" noChangeArrowheads="1"/>
          </p:cNvSpPr>
          <p:nvPr/>
        </p:nvSpPr>
        <p:spPr bwMode="auto">
          <a:xfrm>
            <a:off x="5562600" y="39290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en-US"/>
              <a:t>17</a:t>
            </a:r>
          </a:p>
        </p:txBody>
      </p:sp>
      <p:sp>
        <p:nvSpPr>
          <p:cNvPr id="243722" name="Rectangle 10"/>
          <p:cNvSpPr>
            <a:spLocks noChangeAspect="1" noChangeArrowheads="1"/>
          </p:cNvSpPr>
          <p:nvPr/>
        </p:nvSpPr>
        <p:spPr bwMode="auto">
          <a:xfrm>
            <a:off x="6019800" y="39290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en-US"/>
              <a:t>23</a:t>
            </a:r>
          </a:p>
        </p:txBody>
      </p:sp>
      <p:sp>
        <p:nvSpPr>
          <p:cNvPr id="243723" name="Rectangle 11"/>
          <p:cNvSpPr>
            <a:spLocks noChangeAspect="1" noChangeArrowheads="1"/>
          </p:cNvSpPr>
          <p:nvPr/>
        </p:nvSpPr>
        <p:spPr bwMode="auto">
          <a:xfrm>
            <a:off x="6477000" y="3929063"/>
            <a:ext cx="457200" cy="414337"/>
          </a:xfrm>
          <a:prstGeom prst="rect">
            <a:avLst/>
          </a:prstGeom>
          <a:solidFill>
            <a:srgbClr val="006600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en-US">
                <a:solidFill>
                  <a:schemeClr val="bg1"/>
                </a:solidFill>
              </a:rPr>
              <a:t>25</a:t>
            </a:r>
          </a:p>
        </p:txBody>
      </p:sp>
      <p:sp>
        <p:nvSpPr>
          <p:cNvPr id="243724" name="Rectangle 12"/>
          <p:cNvSpPr>
            <a:spLocks noChangeAspect="1" noChangeArrowheads="1"/>
          </p:cNvSpPr>
          <p:nvPr/>
        </p:nvSpPr>
        <p:spPr bwMode="auto">
          <a:xfrm>
            <a:off x="4191000" y="39290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en-US"/>
              <a:t>2</a:t>
            </a:r>
          </a:p>
        </p:txBody>
      </p:sp>
      <p:sp>
        <p:nvSpPr>
          <p:cNvPr id="243725" name="Rectangle 13"/>
          <p:cNvSpPr>
            <a:spLocks noChangeAspect="1" noChangeArrowheads="1"/>
          </p:cNvSpPr>
          <p:nvPr/>
        </p:nvSpPr>
        <p:spPr bwMode="auto">
          <a:xfrm>
            <a:off x="4648200" y="39290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en-US"/>
              <a:t>11</a:t>
            </a:r>
          </a:p>
        </p:txBody>
      </p:sp>
      <p:sp>
        <p:nvSpPr>
          <p:cNvPr id="243727" name="Rectangle 1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Merge and count step. </a:t>
            </a:r>
          </a:p>
          <a:p>
            <a:pPr lvl="1"/>
            <a:r>
              <a:rPr lang="en-US" altLang="en-US"/>
              <a:t>Given two sorted halves, count number of inversions where a</a:t>
            </a:r>
            <a:r>
              <a:rPr lang="en-US" altLang="en-US" sz="2000" baseline="-25000"/>
              <a:t>i</a:t>
            </a:r>
            <a:r>
              <a:rPr lang="en-US" altLang="en-US"/>
              <a:t> and a</a:t>
            </a:r>
            <a:r>
              <a:rPr lang="en-US" altLang="en-US" sz="2000" baseline="-25000"/>
              <a:t>j</a:t>
            </a:r>
            <a:r>
              <a:rPr lang="en-US" altLang="en-US"/>
              <a:t> are in different halves.</a:t>
            </a:r>
          </a:p>
          <a:p>
            <a:pPr lvl="1"/>
            <a:r>
              <a:rPr lang="en-US" altLang="en-US"/>
              <a:t>Combine two sorted halves into sorted whole.</a:t>
            </a:r>
          </a:p>
        </p:txBody>
      </p:sp>
      <p:sp>
        <p:nvSpPr>
          <p:cNvPr id="243728" name="Text Box 16"/>
          <p:cNvSpPr txBox="1">
            <a:spLocks noChangeArrowheads="1"/>
          </p:cNvSpPr>
          <p:nvPr/>
        </p:nvSpPr>
        <p:spPr bwMode="auto">
          <a:xfrm>
            <a:off x="7019925" y="3962400"/>
            <a:ext cx="1960563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0" lang="en-US" altLang="en-US" sz="1400"/>
              <a:t>two sorted halves</a:t>
            </a:r>
          </a:p>
        </p:txBody>
      </p:sp>
      <p:sp>
        <p:nvSpPr>
          <p:cNvPr id="243729" name="Rectangle 17"/>
          <p:cNvSpPr>
            <a:spLocks noChangeAspect="1" noChangeArrowheads="1"/>
          </p:cNvSpPr>
          <p:nvPr/>
        </p:nvSpPr>
        <p:spPr bwMode="auto">
          <a:xfrm>
            <a:off x="2133600" y="49196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en-US"/>
              <a:t>7</a:t>
            </a:r>
          </a:p>
        </p:txBody>
      </p:sp>
      <p:sp>
        <p:nvSpPr>
          <p:cNvPr id="243730" name="Rectangle 18"/>
          <p:cNvSpPr>
            <a:spLocks noChangeAspect="1" noChangeArrowheads="1"/>
          </p:cNvSpPr>
          <p:nvPr/>
        </p:nvSpPr>
        <p:spPr bwMode="auto">
          <a:xfrm>
            <a:off x="2590800" y="49196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en-US"/>
              <a:t>10</a:t>
            </a:r>
          </a:p>
        </p:txBody>
      </p:sp>
      <p:sp>
        <p:nvSpPr>
          <p:cNvPr id="243731" name="Rectangle 19"/>
          <p:cNvSpPr>
            <a:spLocks noChangeAspect="1" noChangeArrowheads="1"/>
          </p:cNvSpPr>
          <p:nvPr/>
        </p:nvSpPr>
        <p:spPr bwMode="auto">
          <a:xfrm>
            <a:off x="3048000" y="49196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en-US"/>
              <a:t>11</a:t>
            </a:r>
          </a:p>
        </p:txBody>
      </p:sp>
      <p:sp>
        <p:nvSpPr>
          <p:cNvPr id="243732" name="Rectangle 20"/>
          <p:cNvSpPr>
            <a:spLocks noChangeAspect="1" noChangeArrowheads="1"/>
          </p:cNvSpPr>
          <p:nvPr/>
        </p:nvSpPr>
        <p:spPr bwMode="auto">
          <a:xfrm>
            <a:off x="3505200" y="49196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en-US"/>
              <a:t>14</a:t>
            </a:r>
          </a:p>
        </p:txBody>
      </p:sp>
      <p:sp>
        <p:nvSpPr>
          <p:cNvPr id="243733" name="Rectangle 21"/>
          <p:cNvSpPr>
            <a:spLocks noChangeAspect="1" noChangeArrowheads="1"/>
          </p:cNvSpPr>
          <p:nvPr/>
        </p:nvSpPr>
        <p:spPr bwMode="auto">
          <a:xfrm>
            <a:off x="1219200" y="49196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en-US"/>
              <a:t>2</a:t>
            </a:r>
          </a:p>
        </p:txBody>
      </p:sp>
      <p:sp>
        <p:nvSpPr>
          <p:cNvPr id="243734" name="Rectangle 22"/>
          <p:cNvSpPr>
            <a:spLocks noChangeAspect="1" noChangeArrowheads="1"/>
          </p:cNvSpPr>
          <p:nvPr/>
        </p:nvSpPr>
        <p:spPr bwMode="auto">
          <a:xfrm>
            <a:off x="1676400" y="49196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en-US"/>
              <a:t>3</a:t>
            </a:r>
          </a:p>
        </p:txBody>
      </p:sp>
      <p:sp>
        <p:nvSpPr>
          <p:cNvPr id="243735" name="Rectangle 23"/>
          <p:cNvSpPr>
            <a:spLocks noChangeAspect="1" noChangeArrowheads="1"/>
          </p:cNvSpPr>
          <p:nvPr/>
        </p:nvSpPr>
        <p:spPr bwMode="auto">
          <a:xfrm>
            <a:off x="4876800" y="49196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en-US"/>
              <a:t>18</a:t>
            </a:r>
          </a:p>
        </p:txBody>
      </p:sp>
      <p:sp>
        <p:nvSpPr>
          <p:cNvPr id="243736" name="Rectangle 24"/>
          <p:cNvSpPr>
            <a:spLocks noChangeAspect="1" noChangeArrowheads="1"/>
          </p:cNvSpPr>
          <p:nvPr/>
        </p:nvSpPr>
        <p:spPr bwMode="auto">
          <a:xfrm>
            <a:off x="5334000" y="49196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en-US"/>
              <a:t>19</a:t>
            </a:r>
          </a:p>
        </p:txBody>
      </p:sp>
      <p:sp>
        <p:nvSpPr>
          <p:cNvPr id="243737" name="Rectangle 25"/>
          <p:cNvSpPr>
            <a:spLocks noChangeAspect="1" noChangeArrowheads="1"/>
          </p:cNvSpPr>
          <p:nvPr/>
        </p:nvSpPr>
        <p:spPr bwMode="auto">
          <a:xfrm>
            <a:off x="5791200" y="49196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en-US"/>
              <a:t>23</a:t>
            </a:r>
          </a:p>
        </p:txBody>
      </p:sp>
      <p:sp>
        <p:nvSpPr>
          <p:cNvPr id="243738" name="Rectangle 26"/>
          <p:cNvSpPr>
            <a:spLocks noChangeAspect="1" noChangeArrowheads="1"/>
          </p:cNvSpPr>
          <p:nvPr/>
        </p:nvSpPr>
        <p:spPr bwMode="auto">
          <a:xfrm>
            <a:off x="6248400" y="49196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en-US"/>
              <a:t>25</a:t>
            </a:r>
          </a:p>
        </p:txBody>
      </p:sp>
      <p:sp>
        <p:nvSpPr>
          <p:cNvPr id="243739" name="Rectangle 27"/>
          <p:cNvSpPr>
            <a:spLocks noChangeAspect="1" noChangeArrowheads="1"/>
          </p:cNvSpPr>
          <p:nvPr/>
        </p:nvSpPr>
        <p:spPr bwMode="auto">
          <a:xfrm>
            <a:off x="3962400" y="49196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en-US"/>
              <a:t>16</a:t>
            </a:r>
          </a:p>
        </p:txBody>
      </p:sp>
      <p:sp>
        <p:nvSpPr>
          <p:cNvPr id="243740" name="Rectangle 28"/>
          <p:cNvSpPr>
            <a:spLocks noChangeAspect="1" noChangeArrowheads="1"/>
          </p:cNvSpPr>
          <p:nvPr/>
        </p:nvSpPr>
        <p:spPr bwMode="auto">
          <a:xfrm>
            <a:off x="4419600" y="49196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en-US"/>
              <a:t>17</a:t>
            </a:r>
          </a:p>
        </p:txBody>
      </p:sp>
      <p:sp>
        <p:nvSpPr>
          <p:cNvPr id="243741" name="Text Box 29"/>
          <p:cNvSpPr txBox="1">
            <a:spLocks noChangeArrowheads="1"/>
          </p:cNvSpPr>
          <p:nvPr/>
        </p:nvSpPr>
        <p:spPr bwMode="auto">
          <a:xfrm>
            <a:off x="7010400" y="4967288"/>
            <a:ext cx="19050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0" lang="en-US" altLang="en-US" sz="1400"/>
              <a:t>auxiliary array</a:t>
            </a:r>
          </a:p>
        </p:txBody>
      </p:sp>
      <p:sp>
        <p:nvSpPr>
          <p:cNvPr id="243742" name="Line 30"/>
          <p:cNvSpPr>
            <a:spLocks noChangeShapeType="1"/>
          </p:cNvSpPr>
          <p:nvPr/>
        </p:nvSpPr>
        <p:spPr bwMode="auto">
          <a:xfrm>
            <a:off x="3844925" y="3609975"/>
            <a:ext cx="0" cy="209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243743" name="Line 31"/>
          <p:cNvSpPr>
            <a:spLocks noChangeShapeType="1"/>
          </p:cNvSpPr>
          <p:nvPr/>
        </p:nvSpPr>
        <p:spPr bwMode="auto">
          <a:xfrm>
            <a:off x="6688138" y="3609975"/>
            <a:ext cx="0" cy="209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243744" name="Text Box 32"/>
          <p:cNvSpPr txBox="1">
            <a:spLocks noChangeArrowheads="1"/>
          </p:cNvSpPr>
          <p:nvPr/>
        </p:nvSpPr>
        <p:spPr bwMode="auto">
          <a:xfrm>
            <a:off x="2914650" y="3257550"/>
            <a:ext cx="1905000" cy="37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0" lang="en-US" altLang="en-US"/>
              <a:t>i = 0</a:t>
            </a:r>
          </a:p>
        </p:txBody>
      </p:sp>
      <p:sp>
        <p:nvSpPr>
          <p:cNvPr id="243745" name="Text Box 33"/>
          <p:cNvSpPr txBox="1">
            <a:spLocks noChangeArrowheads="1"/>
          </p:cNvSpPr>
          <p:nvPr/>
        </p:nvSpPr>
        <p:spPr bwMode="auto">
          <a:xfrm>
            <a:off x="3752850" y="5838825"/>
            <a:ext cx="3346450" cy="466725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tIns="91440" bIns="91440"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altLang="en-US"/>
              <a:t>Total:  6 + 3 + 2 + 2 + 0 + 0</a:t>
            </a:r>
          </a:p>
        </p:txBody>
      </p:sp>
      <p:sp>
        <p:nvSpPr>
          <p:cNvPr id="243746" name="Text Box 34"/>
          <p:cNvSpPr txBox="1">
            <a:spLocks noChangeArrowheads="1"/>
          </p:cNvSpPr>
          <p:nvPr/>
        </p:nvSpPr>
        <p:spPr bwMode="auto">
          <a:xfrm>
            <a:off x="4283075" y="4311650"/>
            <a:ext cx="271463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0" lang="en-US" altLang="en-US" sz="1200"/>
              <a:t>6</a:t>
            </a:r>
          </a:p>
        </p:txBody>
      </p:sp>
      <p:sp>
        <p:nvSpPr>
          <p:cNvPr id="243747" name="Text Box 35"/>
          <p:cNvSpPr txBox="1">
            <a:spLocks noChangeArrowheads="1"/>
          </p:cNvSpPr>
          <p:nvPr/>
        </p:nvSpPr>
        <p:spPr bwMode="auto">
          <a:xfrm>
            <a:off x="4730750" y="4311650"/>
            <a:ext cx="271463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0" lang="en-US" altLang="en-US" sz="1200"/>
              <a:t>3</a:t>
            </a:r>
          </a:p>
        </p:txBody>
      </p:sp>
      <p:sp>
        <p:nvSpPr>
          <p:cNvPr id="243748" name="Text Box 36"/>
          <p:cNvSpPr txBox="1">
            <a:spLocks noChangeArrowheads="1"/>
          </p:cNvSpPr>
          <p:nvPr/>
        </p:nvSpPr>
        <p:spPr bwMode="auto">
          <a:xfrm>
            <a:off x="5187950" y="4311650"/>
            <a:ext cx="271463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0" lang="en-US" altLang="en-US" sz="1200"/>
              <a:t>2</a:t>
            </a:r>
          </a:p>
        </p:txBody>
      </p:sp>
      <p:sp>
        <p:nvSpPr>
          <p:cNvPr id="243749" name="Text Box 37"/>
          <p:cNvSpPr txBox="1">
            <a:spLocks noChangeArrowheads="1"/>
          </p:cNvSpPr>
          <p:nvPr/>
        </p:nvSpPr>
        <p:spPr bwMode="auto">
          <a:xfrm>
            <a:off x="5673725" y="4311650"/>
            <a:ext cx="271463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0" lang="en-US" altLang="en-US" sz="1200"/>
              <a:t>2</a:t>
            </a:r>
          </a:p>
        </p:txBody>
      </p:sp>
      <p:sp>
        <p:nvSpPr>
          <p:cNvPr id="243750" name="Text Box 38"/>
          <p:cNvSpPr txBox="1">
            <a:spLocks noChangeArrowheads="1"/>
          </p:cNvSpPr>
          <p:nvPr/>
        </p:nvSpPr>
        <p:spPr bwMode="auto">
          <a:xfrm>
            <a:off x="6103938" y="4313238"/>
            <a:ext cx="271462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0" lang="en-US" altLang="en-US" sz="1200"/>
              <a:t>0</a:t>
            </a:r>
          </a:p>
        </p:txBody>
      </p:sp>
      <p:sp>
        <p:nvSpPr>
          <p:cNvPr id="243751" name="Text Box 39"/>
          <p:cNvSpPr txBox="1">
            <a:spLocks noChangeArrowheads="1"/>
          </p:cNvSpPr>
          <p:nvPr/>
        </p:nvSpPr>
        <p:spPr bwMode="auto">
          <a:xfrm>
            <a:off x="6550025" y="4314825"/>
            <a:ext cx="271463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0" lang="en-US" altLang="en-US" sz="1200"/>
              <a:t>0</a:t>
            </a:r>
          </a:p>
        </p:txBody>
      </p:sp>
      <p:sp>
        <p:nvSpPr>
          <p:cNvPr id="243753" name="Rectangle 41"/>
          <p:cNvSpPr>
            <a:spLocks noGrp="1" noChangeArrowheads="1"/>
          </p:cNvSpPr>
          <p:nvPr>
            <p:ph type="title"/>
          </p:nvPr>
        </p:nvSpPr>
        <p:spPr>
          <a:xfrm>
            <a:off x="0" y="381000"/>
            <a:ext cx="9144000" cy="585788"/>
          </a:xfrm>
          <a:noFill/>
          <a:ln/>
        </p:spPr>
        <p:txBody>
          <a:bodyPr>
            <a:normAutofit fontScale="90000"/>
          </a:bodyPr>
          <a:lstStyle/>
          <a:p>
            <a:r>
              <a:rPr lang="en-US" altLang="en-US" dirty="0"/>
              <a:t>Counting Inversions</a:t>
            </a:r>
          </a:p>
        </p:txBody>
      </p:sp>
    </p:spTree>
    <p:extLst>
      <p:ext uri="{BB962C8B-B14F-4D97-AF65-F5344CB8AC3E}">
        <p14:creationId xmlns:p14="http://schemas.microsoft.com/office/powerpoint/2010/main" val="2680346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lide Number Placeholder 3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A1593B-5D36-45BC-B589-5A1C10BB48C9}" type="slidenum">
              <a:rPr lang="en-US" altLang="en-US"/>
              <a:pPr/>
              <a:t>35</a:t>
            </a:fld>
            <a:endParaRPr lang="en-US" altLang="en-US" sz="1400"/>
          </a:p>
        </p:txBody>
      </p:sp>
      <p:sp>
        <p:nvSpPr>
          <p:cNvPr id="244738" name="Rectangle 2"/>
          <p:cNvSpPr>
            <a:spLocks noChangeAspect="1" noChangeArrowheads="1"/>
          </p:cNvSpPr>
          <p:nvPr/>
        </p:nvSpPr>
        <p:spPr bwMode="auto">
          <a:xfrm>
            <a:off x="1905000" y="39290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en-US"/>
              <a:t>10</a:t>
            </a:r>
          </a:p>
        </p:txBody>
      </p:sp>
      <p:sp>
        <p:nvSpPr>
          <p:cNvPr id="244739" name="Rectangle 3"/>
          <p:cNvSpPr>
            <a:spLocks noChangeAspect="1" noChangeArrowheads="1"/>
          </p:cNvSpPr>
          <p:nvPr/>
        </p:nvSpPr>
        <p:spPr bwMode="auto">
          <a:xfrm>
            <a:off x="2362200" y="39290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en-US"/>
              <a:t>14</a:t>
            </a:r>
          </a:p>
        </p:txBody>
      </p:sp>
      <p:sp>
        <p:nvSpPr>
          <p:cNvPr id="244740" name="Rectangle 4"/>
          <p:cNvSpPr>
            <a:spLocks noChangeAspect="1" noChangeArrowheads="1"/>
          </p:cNvSpPr>
          <p:nvPr/>
        </p:nvSpPr>
        <p:spPr bwMode="auto">
          <a:xfrm>
            <a:off x="2819400" y="39290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en-US"/>
              <a:t>18</a:t>
            </a:r>
          </a:p>
        </p:txBody>
      </p:sp>
      <p:sp>
        <p:nvSpPr>
          <p:cNvPr id="244741" name="Rectangle 5"/>
          <p:cNvSpPr>
            <a:spLocks noChangeAspect="1" noChangeArrowheads="1"/>
          </p:cNvSpPr>
          <p:nvPr/>
        </p:nvSpPr>
        <p:spPr bwMode="auto">
          <a:xfrm>
            <a:off x="3276600" y="39290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en-US"/>
              <a:t>19</a:t>
            </a:r>
          </a:p>
        </p:txBody>
      </p:sp>
      <p:sp>
        <p:nvSpPr>
          <p:cNvPr id="244742" name="Rectangle 6"/>
          <p:cNvSpPr>
            <a:spLocks noChangeAspect="1" noChangeArrowheads="1"/>
          </p:cNvSpPr>
          <p:nvPr/>
        </p:nvSpPr>
        <p:spPr bwMode="auto">
          <a:xfrm>
            <a:off x="990600" y="39290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en-US"/>
              <a:t>3</a:t>
            </a:r>
          </a:p>
        </p:txBody>
      </p:sp>
      <p:sp>
        <p:nvSpPr>
          <p:cNvPr id="244743" name="Rectangle 7"/>
          <p:cNvSpPr>
            <a:spLocks noChangeAspect="1" noChangeArrowheads="1"/>
          </p:cNvSpPr>
          <p:nvPr/>
        </p:nvSpPr>
        <p:spPr bwMode="auto">
          <a:xfrm>
            <a:off x="1447800" y="39290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en-US"/>
              <a:t>7</a:t>
            </a:r>
          </a:p>
        </p:txBody>
      </p:sp>
      <p:sp>
        <p:nvSpPr>
          <p:cNvPr id="244744" name="Rectangle 8"/>
          <p:cNvSpPr>
            <a:spLocks noChangeAspect="1" noChangeArrowheads="1"/>
          </p:cNvSpPr>
          <p:nvPr/>
        </p:nvSpPr>
        <p:spPr bwMode="auto">
          <a:xfrm>
            <a:off x="5105400" y="39290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en-US"/>
              <a:t>16</a:t>
            </a:r>
          </a:p>
        </p:txBody>
      </p:sp>
      <p:sp>
        <p:nvSpPr>
          <p:cNvPr id="244745" name="Rectangle 9"/>
          <p:cNvSpPr>
            <a:spLocks noChangeAspect="1" noChangeArrowheads="1"/>
          </p:cNvSpPr>
          <p:nvPr/>
        </p:nvSpPr>
        <p:spPr bwMode="auto">
          <a:xfrm>
            <a:off x="5562600" y="39290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en-US"/>
              <a:t>17</a:t>
            </a:r>
          </a:p>
        </p:txBody>
      </p:sp>
      <p:sp>
        <p:nvSpPr>
          <p:cNvPr id="244746" name="Rectangle 10"/>
          <p:cNvSpPr>
            <a:spLocks noChangeAspect="1" noChangeArrowheads="1"/>
          </p:cNvSpPr>
          <p:nvPr/>
        </p:nvSpPr>
        <p:spPr bwMode="auto">
          <a:xfrm>
            <a:off x="6019800" y="39290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en-US"/>
              <a:t>23</a:t>
            </a:r>
          </a:p>
        </p:txBody>
      </p:sp>
      <p:sp>
        <p:nvSpPr>
          <p:cNvPr id="244747" name="Rectangle 11"/>
          <p:cNvSpPr>
            <a:spLocks noChangeAspect="1" noChangeArrowheads="1"/>
          </p:cNvSpPr>
          <p:nvPr/>
        </p:nvSpPr>
        <p:spPr bwMode="auto">
          <a:xfrm>
            <a:off x="6477000" y="39290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en-US"/>
              <a:t>25</a:t>
            </a:r>
          </a:p>
        </p:txBody>
      </p:sp>
      <p:sp>
        <p:nvSpPr>
          <p:cNvPr id="244748" name="Rectangle 12"/>
          <p:cNvSpPr>
            <a:spLocks noChangeAspect="1" noChangeArrowheads="1"/>
          </p:cNvSpPr>
          <p:nvPr/>
        </p:nvSpPr>
        <p:spPr bwMode="auto">
          <a:xfrm>
            <a:off x="4191000" y="39290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en-US"/>
              <a:t>2</a:t>
            </a:r>
          </a:p>
        </p:txBody>
      </p:sp>
      <p:sp>
        <p:nvSpPr>
          <p:cNvPr id="244749" name="Rectangle 13"/>
          <p:cNvSpPr>
            <a:spLocks noChangeAspect="1" noChangeArrowheads="1"/>
          </p:cNvSpPr>
          <p:nvPr/>
        </p:nvSpPr>
        <p:spPr bwMode="auto">
          <a:xfrm>
            <a:off x="4648200" y="39290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en-US"/>
              <a:t>11</a:t>
            </a:r>
          </a:p>
        </p:txBody>
      </p:sp>
      <p:sp>
        <p:nvSpPr>
          <p:cNvPr id="244751" name="Rectangle 1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Merge and count step. </a:t>
            </a:r>
          </a:p>
          <a:p>
            <a:pPr lvl="1"/>
            <a:r>
              <a:rPr lang="en-US" altLang="en-US"/>
              <a:t>Given two sorted halves, count number of inversions where a</a:t>
            </a:r>
            <a:r>
              <a:rPr lang="en-US" altLang="en-US" sz="2000" baseline="-25000"/>
              <a:t>i</a:t>
            </a:r>
            <a:r>
              <a:rPr lang="en-US" altLang="en-US"/>
              <a:t> and a</a:t>
            </a:r>
            <a:r>
              <a:rPr lang="en-US" altLang="en-US" sz="2000" baseline="-25000"/>
              <a:t>j</a:t>
            </a:r>
            <a:r>
              <a:rPr lang="en-US" altLang="en-US"/>
              <a:t> are in different halves.</a:t>
            </a:r>
          </a:p>
          <a:p>
            <a:pPr lvl="1"/>
            <a:r>
              <a:rPr lang="en-US" altLang="en-US"/>
              <a:t>Combine two sorted halves into sorted whole.</a:t>
            </a:r>
          </a:p>
        </p:txBody>
      </p:sp>
      <p:sp>
        <p:nvSpPr>
          <p:cNvPr id="244752" name="Text Box 16"/>
          <p:cNvSpPr txBox="1">
            <a:spLocks noChangeArrowheads="1"/>
          </p:cNvSpPr>
          <p:nvPr/>
        </p:nvSpPr>
        <p:spPr bwMode="auto">
          <a:xfrm>
            <a:off x="7019925" y="3962400"/>
            <a:ext cx="1960563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0" lang="en-US" altLang="en-US" sz="1400"/>
              <a:t>two sorted halves</a:t>
            </a:r>
          </a:p>
        </p:txBody>
      </p:sp>
      <p:sp>
        <p:nvSpPr>
          <p:cNvPr id="244753" name="Rectangle 17"/>
          <p:cNvSpPr>
            <a:spLocks noChangeAspect="1" noChangeArrowheads="1"/>
          </p:cNvSpPr>
          <p:nvPr/>
        </p:nvSpPr>
        <p:spPr bwMode="auto">
          <a:xfrm>
            <a:off x="2133600" y="49196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en-US"/>
              <a:t>7</a:t>
            </a:r>
          </a:p>
        </p:txBody>
      </p:sp>
      <p:sp>
        <p:nvSpPr>
          <p:cNvPr id="244754" name="Rectangle 18"/>
          <p:cNvSpPr>
            <a:spLocks noChangeAspect="1" noChangeArrowheads="1"/>
          </p:cNvSpPr>
          <p:nvPr/>
        </p:nvSpPr>
        <p:spPr bwMode="auto">
          <a:xfrm>
            <a:off x="2590800" y="49196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en-US"/>
              <a:t>10</a:t>
            </a:r>
          </a:p>
        </p:txBody>
      </p:sp>
      <p:sp>
        <p:nvSpPr>
          <p:cNvPr id="244755" name="Rectangle 19"/>
          <p:cNvSpPr>
            <a:spLocks noChangeAspect="1" noChangeArrowheads="1"/>
          </p:cNvSpPr>
          <p:nvPr/>
        </p:nvSpPr>
        <p:spPr bwMode="auto">
          <a:xfrm>
            <a:off x="3048000" y="49196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en-US"/>
              <a:t>11</a:t>
            </a:r>
          </a:p>
        </p:txBody>
      </p:sp>
      <p:sp>
        <p:nvSpPr>
          <p:cNvPr id="244756" name="Rectangle 20"/>
          <p:cNvSpPr>
            <a:spLocks noChangeAspect="1" noChangeArrowheads="1"/>
          </p:cNvSpPr>
          <p:nvPr/>
        </p:nvSpPr>
        <p:spPr bwMode="auto">
          <a:xfrm>
            <a:off x="3505200" y="49196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en-US"/>
              <a:t>14</a:t>
            </a:r>
          </a:p>
        </p:txBody>
      </p:sp>
      <p:sp>
        <p:nvSpPr>
          <p:cNvPr id="244757" name="Rectangle 21"/>
          <p:cNvSpPr>
            <a:spLocks noChangeAspect="1" noChangeArrowheads="1"/>
          </p:cNvSpPr>
          <p:nvPr/>
        </p:nvSpPr>
        <p:spPr bwMode="auto">
          <a:xfrm>
            <a:off x="1219200" y="49196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en-US"/>
              <a:t>2</a:t>
            </a:r>
          </a:p>
        </p:txBody>
      </p:sp>
      <p:sp>
        <p:nvSpPr>
          <p:cNvPr id="244758" name="Rectangle 22"/>
          <p:cNvSpPr>
            <a:spLocks noChangeAspect="1" noChangeArrowheads="1"/>
          </p:cNvSpPr>
          <p:nvPr/>
        </p:nvSpPr>
        <p:spPr bwMode="auto">
          <a:xfrm>
            <a:off x="1676400" y="49196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en-US"/>
              <a:t>3</a:t>
            </a:r>
          </a:p>
        </p:txBody>
      </p:sp>
      <p:sp>
        <p:nvSpPr>
          <p:cNvPr id="244759" name="Rectangle 23"/>
          <p:cNvSpPr>
            <a:spLocks noChangeAspect="1" noChangeArrowheads="1"/>
          </p:cNvSpPr>
          <p:nvPr/>
        </p:nvSpPr>
        <p:spPr bwMode="auto">
          <a:xfrm>
            <a:off x="4876800" y="49196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en-US"/>
              <a:t>18</a:t>
            </a:r>
          </a:p>
        </p:txBody>
      </p:sp>
      <p:sp>
        <p:nvSpPr>
          <p:cNvPr id="244760" name="Rectangle 24"/>
          <p:cNvSpPr>
            <a:spLocks noChangeAspect="1" noChangeArrowheads="1"/>
          </p:cNvSpPr>
          <p:nvPr/>
        </p:nvSpPr>
        <p:spPr bwMode="auto">
          <a:xfrm>
            <a:off x="5334000" y="49196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en-US"/>
              <a:t>19</a:t>
            </a:r>
          </a:p>
        </p:txBody>
      </p:sp>
      <p:sp>
        <p:nvSpPr>
          <p:cNvPr id="244761" name="Rectangle 25"/>
          <p:cNvSpPr>
            <a:spLocks noChangeAspect="1" noChangeArrowheads="1"/>
          </p:cNvSpPr>
          <p:nvPr/>
        </p:nvSpPr>
        <p:spPr bwMode="auto">
          <a:xfrm>
            <a:off x="5791200" y="49196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en-US"/>
              <a:t>23</a:t>
            </a:r>
          </a:p>
        </p:txBody>
      </p:sp>
      <p:sp>
        <p:nvSpPr>
          <p:cNvPr id="244762" name="Rectangle 26"/>
          <p:cNvSpPr>
            <a:spLocks noChangeAspect="1" noChangeArrowheads="1"/>
          </p:cNvSpPr>
          <p:nvPr/>
        </p:nvSpPr>
        <p:spPr bwMode="auto">
          <a:xfrm>
            <a:off x="6248400" y="49196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en-US"/>
              <a:t>25</a:t>
            </a:r>
          </a:p>
        </p:txBody>
      </p:sp>
      <p:sp>
        <p:nvSpPr>
          <p:cNvPr id="244763" name="Rectangle 27"/>
          <p:cNvSpPr>
            <a:spLocks noChangeAspect="1" noChangeArrowheads="1"/>
          </p:cNvSpPr>
          <p:nvPr/>
        </p:nvSpPr>
        <p:spPr bwMode="auto">
          <a:xfrm>
            <a:off x="3962400" y="49196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en-US"/>
              <a:t>16</a:t>
            </a:r>
          </a:p>
        </p:txBody>
      </p:sp>
      <p:sp>
        <p:nvSpPr>
          <p:cNvPr id="244764" name="Rectangle 28"/>
          <p:cNvSpPr>
            <a:spLocks noChangeAspect="1" noChangeArrowheads="1"/>
          </p:cNvSpPr>
          <p:nvPr/>
        </p:nvSpPr>
        <p:spPr bwMode="auto">
          <a:xfrm>
            <a:off x="4419600" y="4919663"/>
            <a:ext cx="457200" cy="414337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en-US"/>
              <a:t>17</a:t>
            </a:r>
          </a:p>
        </p:txBody>
      </p:sp>
      <p:sp>
        <p:nvSpPr>
          <p:cNvPr id="244765" name="Text Box 29"/>
          <p:cNvSpPr txBox="1">
            <a:spLocks noChangeArrowheads="1"/>
          </p:cNvSpPr>
          <p:nvPr/>
        </p:nvSpPr>
        <p:spPr bwMode="auto">
          <a:xfrm>
            <a:off x="7010400" y="4967288"/>
            <a:ext cx="19050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0" lang="en-US" altLang="en-US" sz="1400"/>
              <a:t>auxiliary array</a:t>
            </a:r>
          </a:p>
        </p:txBody>
      </p:sp>
      <p:sp>
        <p:nvSpPr>
          <p:cNvPr id="244766" name="Line 30"/>
          <p:cNvSpPr>
            <a:spLocks noChangeShapeType="1"/>
          </p:cNvSpPr>
          <p:nvPr/>
        </p:nvSpPr>
        <p:spPr bwMode="auto">
          <a:xfrm>
            <a:off x="3844925" y="3609975"/>
            <a:ext cx="0" cy="209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244767" name="Line 31"/>
          <p:cNvSpPr>
            <a:spLocks noChangeShapeType="1"/>
          </p:cNvSpPr>
          <p:nvPr/>
        </p:nvSpPr>
        <p:spPr bwMode="auto">
          <a:xfrm>
            <a:off x="7078663" y="3609975"/>
            <a:ext cx="0" cy="209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244768" name="Text Box 32"/>
          <p:cNvSpPr txBox="1">
            <a:spLocks noChangeArrowheads="1"/>
          </p:cNvSpPr>
          <p:nvPr/>
        </p:nvSpPr>
        <p:spPr bwMode="auto">
          <a:xfrm>
            <a:off x="2914650" y="3257550"/>
            <a:ext cx="1905000" cy="37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0" lang="en-US" altLang="en-US"/>
              <a:t>i = 0</a:t>
            </a:r>
          </a:p>
        </p:txBody>
      </p:sp>
      <p:sp>
        <p:nvSpPr>
          <p:cNvPr id="244769" name="Text Box 33"/>
          <p:cNvSpPr txBox="1">
            <a:spLocks noChangeArrowheads="1"/>
          </p:cNvSpPr>
          <p:nvPr/>
        </p:nvSpPr>
        <p:spPr bwMode="auto">
          <a:xfrm>
            <a:off x="3752850" y="5838825"/>
            <a:ext cx="3790950" cy="466725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 tIns="91440" bIns="91440"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altLang="en-US" dirty="0"/>
              <a:t>Total:  6 + 3 + 2 + 2 + 0 + 0 = 13</a:t>
            </a:r>
          </a:p>
        </p:txBody>
      </p:sp>
      <p:sp>
        <p:nvSpPr>
          <p:cNvPr id="244770" name="Text Box 34"/>
          <p:cNvSpPr txBox="1">
            <a:spLocks noChangeArrowheads="1"/>
          </p:cNvSpPr>
          <p:nvPr/>
        </p:nvSpPr>
        <p:spPr bwMode="auto">
          <a:xfrm>
            <a:off x="4283075" y="4311650"/>
            <a:ext cx="271463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0" lang="en-US" altLang="en-US" sz="1200"/>
              <a:t>6</a:t>
            </a:r>
          </a:p>
        </p:txBody>
      </p:sp>
      <p:sp>
        <p:nvSpPr>
          <p:cNvPr id="244771" name="Text Box 35"/>
          <p:cNvSpPr txBox="1">
            <a:spLocks noChangeArrowheads="1"/>
          </p:cNvSpPr>
          <p:nvPr/>
        </p:nvSpPr>
        <p:spPr bwMode="auto">
          <a:xfrm>
            <a:off x="4730750" y="4311650"/>
            <a:ext cx="271463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0" lang="en-US" altLang="en-US" sz="1200"/>
              <a:t>3</a:t>
            </a:r>
          </a:p>
        </p:txBody>
      </p:sp>
      <p:sp>
        <p:nvSpPr>
          <p:cNvPr id="244773" name="Text Box 37"/>
          <p:cNvSpPr txBox="1">
            <a:spLocks noChangeArrowheads="1"/>
          </p:cNvSpPr>
          <p:nvPr/>
        </p:nvSpPr>
        <p:spPr bwMode="auto">
          <a:xfrm>
            <a:off x="5187950" y="4311650"/>
            <a:ext cx="271463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0" lang="en-US" altLang="en-US" sz="1200"/>
              <a:t>2</a:t>
            </a:r>
          </a:p>
        </p:txBody>
      </p:sp>
      <p:sp>
        <p:nvSpPr>
          <p:cNvPr id="244774" name="Text Box 38"/>
          <p:cNvSpPr txBox="1">
            <a:spLocks noChangeArrowheads="1"/>
          </p:cNvSpPr>
          <p:nvPr/>
        </p:nvSpPr>
        <p:spPr bwMode="auto">
          <a:xfrm>
            <a:off x="5673725" y="4311650"/>
            <a:ext cx="271463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0" lang="en-US" altLang="en-US" sz="1200"/>
              <a:t>2</a:t>
            </a:r>
          </a:p>
        </p:txBody>
      </p:sp>
      <p:sp>
        <p:nvSpPr>
          <p:cNvPr id="244775" name="Text Box 39"/>
          <p:cNvSpPr txBox="1">
            <a:spLocks noChangeArrowheads="1"/>
          </p:cNvSpPr>
          <p:nvPr/>
        </p:nvSpPr>
        <p:spPr bwMode="auto">
          <a:xfrm>
            <a:off x="6103938" y="4313238"/>
            <a:ext cx="271462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0" lang="en-US" altLang="en-US" sz="1200"/>
              <a:t>0</a:t>
            </a:r>
          </a:p>
        </p:txBody>
      </p:sp>
      <p:sp>
        <p:nvSpPr>
          <p:cNvPr id="244776" name="Text Box 40"/>
          <p:cNvSpPr txBox="1">
            <a:spLocks noChangeArrowheads="1"/>
          </p:cNvSpPr>
          <p:nvPr/>
        </p:nvSpPr>
        <p:spPr bwMode="auto">
          <a:xfrm>
            <a:off x="6550025" y="4314825"/>
            <a:ext cx="271463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0" lang="en-US" altLang="en-US" sz="1200"/>
              <a:t>0</a:t>
            </a:r>
          </a:p>
        </p:txBody>
      </p:sp>
      <p:sp>
        <p:nvSpPr>
          <p:cNvPr id="244778" name="Rectangle 42"/>
          <p:cNvSpPr>
            <a:spLocks noGrp="1" noChangeArrowheads="1"/>
          </p:cNvSpPr>
          <p:nvPr>
            <p:ph type="title"/>
          </p:nvPr>
        </p:nvSpPr>
        <p:spPr>
          <a:xfrm>
            <a:off x="0" y="381000"/>
            <a:ext cx="9144000" cy="585788"/>
          </a:xfrm>
          <a:noFill/>
          <a:ln/>
        </p:spPr>
        <p:txBody>
          <a:bodyPr>
            <a:normAutofit fontScale="90000"/>
          </a:bodyPr>
          <a:lstStyle/>
          <a:p>
            <a:r>
              <a:rPr lang="en-US" altLang="en-US" dirty="0"/>
              <a:t>Counting Inversions</a:t>
            </a:r>
          </a:p>
        </p:txBody>
      </p:sp>
    </p:spTree>
    <p:extLst>
      <p:ext uri="{BB962C8B-B14F-4D97-AF65-F5344CB8AC3E}">
        <p14:creationId xmlns:p14="http://schemas.microsoft.com/office/powerpoint/2010/main" val="3720838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Data representation makes a difference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How to compute the running time of DFS for a graph?</a:t>
            </a:r>
          </a:p>
          <a:p>
            <a:r>
              <a:rPr lang="en-US" dirty="0" smtClean="0"/>
              <a:t>Does the representation of the graph matter?</a:t>
            </a:r>
            <a:endParaRPr lang="en-US" dirty="0"/>
          </a:p>
          <a:p>
            <a:r>
              <a:rPr lang="en-US" dirty="0" smtClean="0"/>
              <a:t>What graph representations have you learnt?</a:t>
            </a:r>
          </a:p>
          <a:p>
            <a:pPr lvl="1"/>
            <a:r>
              <a:rPr lang="en-US" dirty="0" smtClean="0"/>
              <a:t>Adjacency matrix</a:t>
            </a:r>
          </a:p>
          <a:p>
            <a:pPr lvl="1"/>
            <a:r>
              <a:rPr lang="en-US" dirty="0" smtClean="0"/>
              <a:t>Adjacency list</a:t>
            </a:r>
          </a:p>
          <a:p>
            <a:pPr lvl="1"/>
            <a:r>
              <a:rPr lang="en-US" dirty="0" smtClean="0"/>
              <a:t>Incidence matrix?</a:t>
            </a:r>
          </a:p>
          <a:p>
            <a:r>
              <a:rPr lang="en-US" dirty="0" smtClean="0"/>
              <a:t>Which representation is easier to use in this situation?</a:t>
            </a:r>
          </a:p>
          <a:p>
            <a:r>
              <a:rPr lang="en-US" dirty="0" smtClean="0"/>
              <a:t>Each vertex has to be labeled(marked as visited)</a:t>
            </a:r>
          </a:p>
          <a:p>
            <a:r>
              <a:rPr lang="en-US" dirty="0" smtClean="0"/>
              <a:t>Each edge has to be labeled (marked as visited)</a:t>
            </a:r>
          </a:p>
          <a:p>
            <a:r>
              <a:rPr lang="en-US" dirty="0" smtClean="0"/>
              <a:t>O(number of vertices + number of edges)</a:t>
            </a:r>
          </a:p>
          <a:p>
            <a:r>
              <a:rPr lang="en-US" dirty="0" smtClean="0"/>
              <a:t>What is it with an adjacency matrix?</a:t>
            </a:r>
          </a:p>
          <a:p>
            <a:pPr lvl="1"/>
            <a:r>
              <a:rPr lang="en-US" dirty="0" smtClean="0"/>
              <a:t>O(number of vertices * number of vertices)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43166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common complexities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http://bigocheatsheet.com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r>
              <a:rPr lang="en-US" dirty="0" smtClean="0"/>
              <a:t>No need to memorize them for this course </a:t>
            </a:r>
            <a:r>
              <a:rPr lang="en-US" dirty="0" smtClean="0">
                <a:sym typeface="Wingdings" panose="05000000000000000000" pitchFamily="2" charset="2"/>
              </a:rPr>
              <a:t>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Some tech companies might ask them, so might be worth adding it to your preparation.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61591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is this related to Automata/CFG </a:t>
            </a:r>
            <a:r>
              <a:rPr lang="en-US" dirty="0" err="1" smtClean="0"/>
              <a:t>etc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do we study DFA/NFA, then CFG/PDA and then Turing Machines in that order?</a:t>
            </a:r>
          </a:p>
          <a:p>
            <a:r>
              <a:rPr lang="en-US" dirty="0" smtClean="0"/>
              <a:t>Reason 1 – set containment. Regular =&gt; Context Free =&gt; Turing recognizable</a:t>
            </a:r>
          </a:p>
          <a:p>
            <a:r>
              <a:rPr lang="en-US" dirty="0" smtClean="0"/>
              <a:t> Reason 2 - That is also the increasing order of complexity</a:t>
            </a:r>
          </a:p>
          <a:p>
            <a:r>
              <a:rPr lang="en-US" dirty="0" smtClean="0"/>
              <a:t>Remember JFLAP throwing alerts at you for PDAs?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3156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class NP and NP-completeness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7321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382000" cy="990600"/>
          </a:xfrm>
        </p:spPr>
        <p:txBody>
          <a:bodyPr>
            <a:noAutofit/>
          </a:bodyPr>
          <a:lstStyle/>
          <a:p>
            <a:r>
              <a:rPr lang="en-US" sz="4000" dirty="0" smtClean="0"/>
              <a:t>Master Theorem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74587" y="1303338"/>
            <a:ext cx="8226552" cy="5105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/>
              <a:t>	</a:t>
            </a:r>
            <a:r>
              <a:rPr lang="en-US" sz="2400" b="1" dirty="0" smtClean="0"/>
              <a:t>Theorem: </a:t>
            </a:r>
            <a:r>
              <a:rPr lang="en-US" sz="2400" dirty="0" smtClean="0"/>
              <a:t>Let a ≥ 1 and b &gt; 1 be constants, let f(n) be a function and let T(n) be defined on the nonnegative integers by recurrence </a:t>
            </a:r>
            <a:r>
              <a:rPr lang="en-US" sz="2400" i="1" dirty="0" smtClean="0"/>
              <a:t>T(n) = </a:t>
            </a:r>
            <a:r>
              <a:rPr lang="en-US" sz="2400" i="1" dirty="0" err="1" smtClean="0"/>
              <a:t>aT</a:t>
            </a:r>
            <a:r>
              <a:rPr lang="en-US" sz="2400" i="1" dirty="0" smtClean="0"/>
              <a:t>(n/b) + f(n),</a:t>
            </a:r>
          </a:p>
          <a:p>
            <a:pPr>
              <a:buNone/>
            </a:pPr>
            <a:r>
              <a:rPr lang="en-US" sz="2400" dirty="0" smtClean="0"/>
              <a:t>	Then T(n) has the following asymptotic bounds.</a:t>
            </a:r>
          </a:p>
          <a:p>
            <a:pPr>
              <a:buNone/>
            </a:pPr>
            <a:r>
              <a:rPr lang="en-US" sz="2400" dirty="0" smtClean="0"/>
              <a:t>	</a:t>
            </a:r>
            <a:r>
              <a:rPr lang="en-US" sz="2400" u="sng" dirty="0" smtClean="0"/>
              <a:t>Case 1.</a:t>
            </a:r>
            <a:r>
              <a:rPr lang="en-US" sz="2400" dirty="0" smtClean="0"/>
              <a:t> If 			         for some constant </a:t>
            </a:r>
            <a:r>
              <a:rPr lang="el-GR" sz="2400" dirty="0" smtClean="0"/>
              <a:t>ϵ</a:t>
            </a:r>
            <a:r>
              <a:rPr lang="en-US" sz="2400" dirty="0" smtClean="0"/>
              <a:t> &gt; 0, then</a:t>
            </a:r>
          </a:p>
          <a:p>
            <a:pPr>
              <a:buNone/>
            </a:pPr>
            <a:endParaRPr lang="en-US" sz="1200" dirty="0" smtClean="0"/>
          </a:p>
          <a:p>
            <a:pPr>
              <a:buNone/>
            </a:pPr>
            <a:r>
              <a:rPr lang="en-US" sz="2400" dirty="0" smtClean="0"/>
              <a:t>	</a:t>
            </a:r>
            <a:r>
              <a:rPr lang="en-US" sz="2400" u="sng" dirty="0" smtClean="0"/>
              <a:t>Case 2.</a:t>
            </a:r>
            <a:r>
              <a:rPr lang="en-US" sz="2400" dirty="0" smtClean="0"/>
              <a:t> If			        then</a:t>
            </a:r>
          </a:p>
          <a:p>
            <a:pPr>
              <a:buNone/>
            </a:pPr>
            <a:endParaRPr lang="en-US" sz="1200" dirty="0" smtClean="0"/>
          </a:p>
          <a:p>
            <a:pPr>
              <a:buNone/>
            </a:pPr>
            <a:r>
              <a:rPr lang="en-US" sz="2400" dirty="0" smtClean="0"/>
              <a:t>	</a:t>
            </a:r>
            <a:r>
              <a:rPr lang="en-US" sz="2400" u="sng" dirty="0" smtClean="0"/>
              <a:t>Case 3.</a:t>
            </a:r>
            <a:r>
              <a:rPr lang="en-US" sz="2400" dirty="0" smtClean="0"/>
              <a:t> If  				for some constant </a:t>
            </a:r>
            <a:r>
              <a:rPr lang="el-GR" sz="2400" dirty="0" smtClean="0"/>
              <a:t>ϵ</a:t>
            </a:r>
            <a:r>
              <a:rPr lang="en-US" sz="2400" dirty="0" smtClean="0"/>
              <a:t> &gt; 0, and if a f(n/b) ≤ c f(n) for some constant c &lt; 1 and all sufficiently large n, then </a:t>
            </a:r>
            <a:r>
              <a:rPr lang="en-US" sz="2400" i="1" dirty="0" smtClean="0"/>
              <a:t>T(n) = </a:t>
            </a:r>
            <a:r>
              <a:rPr lang="el-GR" sz="2400" i="1" dirty="0" smtClean="0"/>
              <a:t>Θ</a:t>
            </a:r>
            <a:r>
              <a:rPr lang="en-US" sz="2400" i="1" dirty="0" smtClean="0"/>
              <a:t>(f(n)).</a:t>
            </a:r>
          </a:p>
          <a:p>
            <a:pPr>
              <a:buNone/>
            </a:pPr>
            <a:endParaRPr lang="en-US" sz="2400" dirty="0" smtClean="0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57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59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058" name="Picture 10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62600" y="4006696"/>
            <a:ext cx="2887663" cy="427038"/>
          </a:xfrm>
          <a:prstGeom prst="rect">
            <a:avLst/>
          </a:prstGeom>
          <a:noFill/>
        </p:spPr>
      </p:pic>
      <p:sp>
        <p:nvSpPr>
          <p:cNvPr id="2061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060" name="Picture 12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30146" y="3001962"/>
            <a:ext cx="2644775" cy="427038"/>
          </a:xfrm>
          <a:prstGeom prst="rect">
            <a:avLst/>
          </a:prstGeom>
          <a:noFill/>
        </p:spPr>
      </p:pic>
      <p:sp>
        <p:nvSpPr>
          <p:cNvPr id="2063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062" name="Picture 14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71600" y="3403033"/>
            <a:ext cx="2370138" cy="427038"/>
          </a:xfrm>
          <a:prstGeom prst="rect">
            <a:avLst/>
          </a:prstGeom>
          <a:noFill/>
        </p:spPr>
      </p:pic>
      <p:sp>
        <p:nvSpPr>
          <p:cNvPr id="2065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064" name="Picture 16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17737" y="3996800"/>
            <a:ext cx="2354263" cy="427038"/>
          </a:xfrm>
          <a:prstGeom prst="rect">
            <a:avLst/>
          </a:prstGeom>
          <a:noFill/>
        </p:spPr>
      </p:pic>
      <p:sp>
        <p:nvSpPr>
          <p:cNvPr id="2067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69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068" name="Picture 20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30146" y="4648200"/>
            <a:ext cx="2644775" cy="42703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762264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Analyzing an iterative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Nested loops </a:t>
            </a:r>
          </a:p>
          <a:p>
            <a:pPr lvl="1"/>
            <a:r>
              <a:rPr lang="en-US" dirty="0" smtClean="0"/>
              <a:t>What is the big-Oh of CYK parsing?</a:t>
            </a:r>
          </a:p>
          <a:p>
            <a:pPr lvl="1"/>
            <a:r>
              <a:rPr lang="en-US" dirty="0" smtClean="0"/>
              <a:t>What is the time taken dependent on?</a:t>
            </a:r>
          </a:p>
          <a:p>
            <a:pPr lvl="2"/>
            <a:r>
              <a:rPr lang="en-US" dirty="0" smtClean="0"/>
              <a:t>Size of the string that is going to be parsed!</a:t>
            </a:r>
          </a:p>
          <a:p>
            <a:pPr lvl="2"/>
            <a:r>
              <a:rPr lang="en-US" dirty="0" smtClean="0"/>
              <a:t>Number of rules that you have to check</a:t>
            </a:r>
          </a:p>
          <a:p>
            <a:pPr marL="274320" lvl="1" indent="0">
              <a:buNone/>
            </a:pPr>
            <a:endParaRPr lang="en-US" dirty="0" smtClean="0"/>
          </a:p>
          <a:p>
            <a:pPr marL="274320" lvl="1" indent="0">
              <a:buNone/>
            </a:pPr>
            <a:r>
              <a:rPr lang="en-US" dirty="0" smtClean="0"/>
              <a:t>(</a:t>
            </a:r>
            <a:r>
              <a:rPr lang="en-US" dirty="0" err="1" smtClean="0"/>
              <a:t>pseudocode</a:t>
            </a:r>
            <a:r>
              <a:rPr lang="en-US" dirty="0" smtClean="0"/>
              <a:t> from the </a:t>
            </a:r>
            <a:r>
              <a:rPr lang="en-US" dirty="0" err="1" smtClean="0"/>
              <a:t>wikipedia</a:t>
            </a:r>
            <a:r>
              <a:rPr lang="en-US" dirty="0" smtClean="0"/>
              <a:t> implementation)</a:t>
            </a:r>
          </a:p>
          <a:p>
            <a:pPr marL="274320" lvl="1" indent="0">
              <a:buNone/>
            </a:pPr>
            <a:r>
              <a:rPr lang="en-US" dirty="0"/>
              <a:t>for each </a:t>
            </a:r>
            <a:r>
              <a:rPr lang="en-US" dirty="0" err="1"/>
              <a:t>i</a:t>
            </a:r>
            <a:r>
              <a:rPr lang="en-US" dirty="0"/>
              <a:t> = 2 to n -- Length of span</a:t>
            </a:r>
          </a:p>
          <a:p>
            <a:pPr marL="274320" lvl="1" indent="0">
              <a:buNone/>
            </a:pPr>
            <a:r>
              <a:rPr lang="en-US" dirty="0"/>
              <a:t>  for each j = 1 to n-i+1 -- Start of span</a:t>
            </a:r>
          </a:p>
          <a:p>
            <a:pPr marL="274320" lvl="1" indent="0">
              <a:buNone/>
            </a:pPr>
            <a:r>
              <a:rPr lang="en-US" dirty="0"/>
              <a:t>    for each k = 1 to i-1 -- Partition of span</a:t>
            </a:r>
          </a:p>
          <a:p>
            <a:pPr marL="274320" lvl="1" indent="0">
              <a:buNone/>
            </a:pPr>
            <a:r>
              <a:rPr lang="en-US" dirty="0"/>
              <a:t>      for each </a:t>
            </a:r>
            <a:r>
              <a:rPr lang="en-US" dirty="0" smtClean="0"/>
              <a:t>rule A </a:t>
            </a:r>
            <a:r>
              <a:rPr lang="en-US" dirty="0"/>
              <a:t>-&gt; </a:t>
            </a:r>
            <a:r>
              <a:rPr lang="en-US" dirty="0" smtClean="0"/>
              <a:t>BC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5943600"/>
            <a:ext cx="3352800" cy="3345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8846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Adapting an existing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Finding the median of some array</a:t>
            </a:r>
          </a:p>
          <a:p>
            <a:endParaRPr lang="en-US" dirty="0"/>
          </a:p>
          <a:p>
            <a:r>
              <a:rPr lang="en-US" dirty="0" smtClean="0"/>
              <a:t>Remember what a median is?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Median of  [1,10,12,15,3]?</a:t>
            </a:r>
          </a:p>
          <a:p>
            <a:endParaRPr lang="en-US" dirty="0"/>
          </a:p>
          <a:p>
            <a:r>
              <a:rPr lang="en-US" dirty="0" smtClean="0"/>
              <a:t>So if we sort life is good!</a:t>
            </a:r>
          </a:p>
          <a:p>
            <a:endParaRPr lang="en-US" dirty="0"/>
          </a:p>
          <a:p>
            <a:r>
              <a:rPr lang="en-US" dirty="0" smtClean="0"/>
              <a:t>Is sorting = overkill?</a:t>
            </a:r>
          </a:p>
          <a:p>
            <a:endParaRPr lang="en-US" dirty="0"/>
          </a:p>
          <a:p>
            <a:r>
              <a:rPr lang="en-US" dirty="0" smtClean="0"/>
              <a:t>Median of medians algorithm </a:t>
            </a:r>
          </a:p>
        </p:txBody>
      </p:sp>
    </p:spTree>
    <p:extLst>
      <p:ext uri="{BB962C8B-B14F-4D97-AF65-F5344CB8AC3E}">
        <p14:creationId xmlns:p14="http://schemas.microsoft.com/office/powerpoint/2010/main" val="2195890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Adapting an existing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Can we adapt quicksort to do median finding?</a:t>
            </a:r>
          </a:p>
          <a:p>
            <a:r>
              <a:rPr lang="en-US" dirty="0" smtClean="0"/>
              <a:t>What is the first step of quicksort?</a:t>
            </a:r>
          </a:p>
          <a:p>
            <a:r>
              <a:rPr lang="en-US" dirty="0" smtClean="0"/>
              <a:t>Pivot</a:t>
            </a:r>
          </a:p>
          <a:p>
            <a:pPr lvl="1"/>
            <a:r>
              <a:rPr lang="en-US" dirty="0" smtClean="0"/>
              <a:t>Always </a:t>
            </a:r>
            <a:r>
              <a:rPr lang="en-US" dirty="0" err="1" smtClean="0"/>
              <a:t>recurse</a:t>
            </a:r>
            <a:r>
              <a:rPr lang="en-US" dirty="0" smtClean="0"/>
              <a:t> on the larger array</a:t>
            </a:r>
          </a:p>
          <a:p>
            <a:pPr lvl="1"/>
            <a:r>
              <a:rPr lang="en-US" dirty="0" smtClean="0"/>
              <a:t>Remember to search for the right element!</a:t>
            </a:r>
            <a:endParaRPr lang="en-US" dirty="0"/>
          </a:p>
          <a:p>
            <a:r>
              <a:rPr lang="en-US" dirty="0" smtClean="0"/>
              <a:t>This method is called </a:t>
            </a:r>
            <a:r>
              <a:rPr lang="en-US" dirty="0" err="1" smtClean="0"/>
              <a:t>QuickSelect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692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4876800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US" sz="6400" dirty="0"/>
              <a:t>public static </a:t>
            </a:r>
            <a:r>
              <a:rPr lang="en-US" sz="6400" dirty="0" err="1"/>
              <a:t>int</a:t>
            </a:r>
            <a:r>
              <a:rPr lang="en-US" sz="6400" dirty="0"/>
              <a:t> </a:t>
            </a:r>
            <a:r>
              <a:rPr lang="en-US" sz="6400" dirty="0" err="1"/>
              <a:t>quickSelect</a:t>
            </a:r>
            <a:r>
              <a:rPr lang="en-US" sz="6400" dirty="0"/>
              <a:t>(</a:t>
            </a:r>
            <a:r>
              <a:rPr lang="en-US" sz="6400" dirty="0" err="1"/>
              <a:t>int</a:t>
            </a:r>
            <a:r>
              <a:rPr lang="en-US" sz="6400" dirty="0"/>
              <a:t>[] data, </a:t>
            </a:r>
            <a:r>
              <a:rPr lang="en-US" sz="6400" dirty="0" err="1"/>
              <a:t>int</a:t>
            </a:r>
            <a:r>
              <a:rPr lang="en-US" sz="6400" dirty="0"/>
              <a:t> first, </a:t>
            </a:r>
            <a:r>
              <a:rPr lang="en-US" sz="6400" dirty="0" err="1"/>
              <a:t>int</a:t>
            </a:r>
            <a:r>
              <a:rPr lang="en-US" sz="6400" dirty="0"/>
              <a:t> last, </a:t>
            </a:r>
            <a:r>
              <a:rPr lang="en-US" sz="6400" dirty="0" err="1"/>
              <a:t>int</a:t>
            </a:r>
            <a:r>
              <a:rPr lang="en-US" sz="6400" dirty="0"/>
              <a:t> k)</a:t>
            </a:r>
          </a:p>
          <a:p>
            <a:pPr marL="0" indent="0">
              <a:buNone/>
            </a:pPr>
            <a:r>
              <a:rPr lang="en-US" sz="6400" dirty="0"/>
              <a:t>	{</a:t>
            </a:r>
          </a:p>
          <a:p>
            <a:pPr marL="0" indent="0">
              <a:buNone/>
            </a:pPr>
            <a:r>
              <a:rPr lang="en-US" sz="6400" dirty="0"/>
              <a:t>		if (first &gt;= last)</a:t>
            </a:r>
          </a:p>
          <a:p>
            <a:pPr marL="0" indent="0">
              <a:buNone/>
            </a:pPr>
            <a:r>
              <a:rPr lang="en-US" sz="6400" dirty="0"/>
              <a:t>			return first;</a:t>
            </a:r>
          </a:p>
          <a:p>
            <a:pPr marL="0" indent="0">
              <a:buNone/>
            </a:pPr>
            <a:r>
              <a:rPr lang="en-US" sz="6400" dirty="0"/>
              <a:t>	</a:t>
            </a:r>
          </a:p>
          <a:p>
            <a:pPr marL="0" indent="0">
              <a:buNone/>
            </a:pPr>
            <a:r>
              <a:rPr lang="en-US" sz="6400" dirty="0"/>
              <a:t>		// Pick up a random pivot and swap it to the first position</a:t>
            </a:r>
          </a:p>
          <a:p>
            <a:pPr marL="0" indent="0">
              <a:buNone/>
            </a:pPr>
            <a:r>
              <a:rPr lang="en-US" sz="6400" dirty="0"/>
              <a:t>		</a:t>
            </a:r>
            <a:r>
              <a:rPr lang="en-US" sz="6400" dirty="0" err="1"/>
              <a:t>int</a:t>
            </a:r>
            <a:r>
              <a:rPr lang="en-US" sz="6400" dirty="0"/>
              <a:t> r = (</a:t>
            </a:r>
            <a:r>
              <a:rPr lang="en-US" sz="6400" dirty="0" err="1"/>
              <a:t>int</a:t>
            </a:r>
            <a:r>
              <a:rPr lang="en-US" sz="6400" dirty="0"/>
              <a:t>) (</a:t>
            </a:r>
            <a:r>
              <a:rPr lang="en-US" sz="6400" dirty="0" err="1"/>
              <a:t>Math.random</a:t>
            </a:r>
            <a:r>
              <a:rPr lang="en-US" sz="6400" dirty="0"/>
              <a:t>() * (last - first + 1)) + first;</a:t>
            </a:r>
          </a:p>
          <a:p>
            <a:pPr marL="0" indent="0">
              <a:buNone/>
            </a:pPr>
            <a:r>
              <a:rPr lang="en-US" sz="6400" dirty="0"/>
              <a:t>		swap(data, first, r);</a:t>
            </a:r>
          </a:p>
          <a:p>
            <a:pPr marL="0" indent="0">
              <a:buNone/>
            </a:pPr>
            <a:r>
              <a:rPr lang="en-US" sz="6400" dirty="0"/>
              <a:t>		</a:t>
            </a:r>
          </a:p>
          <a:p>
            <a:pPr marL="0" indent="0">
              <a:buNone/>
            </a:pPr>
            <a:r>
              <a:rPr lang="en-US" sz="6400" dirty="0"/>
              <a:t>		</a:t>
            </a:r>
            <a:r>
              <a:rPr lang="en-US" sz="6400" dirty="0" err="1"/>
              <a:t>int</a:t>
            </a:r>
            <a:r>
              <a:rPr lang="en-US" sz="6400" dirty="0"/>
              <a:t> pivot = partition(data, first, last);</a:t>
            </a:r>
          </a:p>
          <a:p>
            <a:pPr marL="0" indent="0">
              <a:buNone/>
            </a:pPr>
            <a:r>
              <a:rPr lang="en-US" sz="6400" dirty="0"/>
              <a:t>		</a:t>
            </a:r>
          </a:p>
          <a:p>
            <a:pPr marL="0" indent="0">
              <a:buNone/>
            </a:pPr>
            <a:r>
              <a:rPr lang="en-US" sz="6400" dirty="0"/>
              <a:t>				</a:t>
            </a:r>
            <a:r>
              <a:rPr lang="en-US" sz="6400" dirty="0" smtClean="0"/>
              <a:t>		</a:t>
            </a:r>
          </a:p>
          <a:p>
            <a:pPr marL="0" indent="0">
              <a:buNone/>
            </a:pPr>
            <a:r>
              <a:rPr lang="en-US" sz="6400" dirty="0" smtClean="0"/>
              <a:t>		</a:t>
            </a:r>
            <a:r>
              <a:rPr lang="en-US" sz="6400" dirty="0" err="1" smtClean="0"/>
              <a:t>int</a:t>
            </a:r>
            <a:r>
              <a:rPr lang="en-US" sz="6400" dirty="0" smtClean="0"/>
              <a:t> </a:t>
            </a:r>
            <a:r>
              <a:rPr lang="en-US" sz="6400" dirty="0" err="1" smtClean="0"/>
              <a:t>len</a:t>
            </a:r>
            <a:r>
              <a:rPr lang="en-US" sz="6400" dirty="0" smtClean="0"/>
              <a:t> = pivot - first;		// length of the left part</a:t>
            </a:r>
          </a:p>
          <a:p>
            <a:pPr marL="0" indent="0">
              <a:buNone/>
            </a:pPr>
            <a:r>
              <a:rPr lang="en-US" sz="6400" dirty="0"/>
              <a:t>		</a:t>
            </a:r>
          </a:p>
          <a:p>
            <a:pPr marL="0" indent="0">
              <a:buNone/>
            </a:pPr>
            <a:r>
              <a:rPr lang="en-US" sz="6400" dirty="0"/>
              <a:t>		if (</a:t>
            </a:r>
            <a:r>
              <a:rPr lang="en-US" sz="6400" dirty="0" err="1"/>
              <a:t>len</a:t>
            </a:r>
            <a:r>
              <a:rPr lang="en-US" sz="6400" dirty="0"/>
              <a:t> &gt; k)</a:t>
            </a:r>
          </a:p>
          <a:p>
            <a:pPr marL="0" indent="0">
              <a:buNone/>
            </a:pPr>
            <a:r>
              <a:rPr lang="en-US" sz="6400" dirty="0"/>
              <a:t>			return </a:t>
            </a:r>
            <a:r>
              <a:rPr lang="en-US" sz="6400" dirty="0" err="1"/>
              <a:t>quickSelect</a:t>
            </a:r>
            <a:r>
              <a:rPr lang="en-US" sz="6400" dirty="0"/>
              <a:t>(data, first, pivot - 1, k);</a:t>
            </a:r>
          </a:p>
          <a:p>
            <a:pPr marL="0" indent="0">
              <a:buNone/>
            </a:pPr>
            <a:r>
              <a:rPr lang="en-US" sz="6400" dirty="0"/>
              <a:t>	</a:t>
            </a:r>
          </a:p>
          <a:p>
            <a:pPr marL="0" indent="0">
              <a:buNone/>
            </a:pPr>
            <a:r>
              <a:rPr lang="en-US" sz="6400" dirty="0"/>
              <a:t>		if (</a:t>
            </a:r>
            <a:r>
              <a:rPr lang="en-US" sz="6400" dirty="0" err="1"/>
              <a:t>len</a:t>
            </a:r>
            <a:r>
              <a:rPr lang="en-US" sz="6400" dirty="0"/>
              <a:t> &lt; k)</a:t>
            </a:r>
          </a:p>
          <a:p>
            <a:pPr marL="0" indent="0">
              <a:buNone/>
            </a:pPr>
            <a:r>
              <a:rPr lang="en-US" sz="6400" dirty="0"/>
              <a:t>			return </a:t>
            </a:r>
            <a:r>
              <a:rPr lang="en-US" sz="6400" dirty="0" err="1"/>
              <a:t>quickSelect</a:t>
            </a:r>
            <a:r>
              <a:rPr lang="en-US" sz="6400" dirty="0"/>
              <a:t>(data, pivot + 1, last, k - </a:t>
            </a:r>
            <a:r>
              <a:rPr lang="en-US" sz="6400" dirty="0" err="1"/>
              <a:t>len</a:t>
            </a:r>
            <a:r>
              <a:rPr lang="en-US" sz="6400" dirty="0"/>
              <a:t> - 1);</a:t>
            </a:r>
          </a:p>
          <a:p>
            <a:pPr marL="0" indent="0">
              <a:buNone/>
            </a:pPr>
            <a:r>
              <a:rPr lang="en-US" sz="6400" dirty="0"/>
              <a:t>		</a:t>
            </a:r>
          </a:p>
          <a:p>
            <a:pPr marL="0" indent="0">
              <a:buNone/>
            </a:pPr>
            <a:r>
              <a:rPr lang="en-US" sz="6400" dirty="0"/>
              <a:t>		// pivot - first == k</a:t>
            </a:r>
          </a:p>
          <a:p>
            <a:pPr marL="0" indent="0">
              <a:buNone/>
            </a:pPr>
            <a:r>
              <a:rPr lang="en-US" sz="6400" dirty="0"/>
              <a:t>		return pivot;</a:t>
            </a:r>
          </a:p>
          <a:p>
            <a:pPr marL="0" indent="0">
              <a:buNone/>
            </a:pPr>
            <a:r>
              <a:rPr lang="en-US" sz="6400" dirty="0"/>
              <a:t>	}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6252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Complexity of </a:t>
            </a:r>
            <a:r>
              <a:rPr lang="en-US" dirty="0" err="1" smtClean="0"/>
              <a:t>quickselect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Best case?</a:t>
            </a:r>
          </a:p>
          <a:p>
            <a:pPr lvl="1"/>
            <a:r>
              <a:rPr lang="en-US" dirty="0" smtClean="0"/>
              <a:t>What is the time taken for doing 1 partition</a:t>
            </a:r>
          </a:p>
          <a:p>
            <a:r>
              <a:rPr lang="en-US" dirty="0" smtClean="0"/>
              <a:t>Worst case?</a:t>
            </a:r>
          </a:p>
          <a:p>
            <a:pPr lvl="1"/>
            <a:r>
              <a:rPr lang="en-US" dirty="0" smtClean="0"/>
              <a:t>Horrible partitioning = …</a:t>
            </a:r>
          </a:p>
          <a:p>
            <a:r>
              <a:rPr lang="en-US" dirty="0" smtClean="0"/>
              <a:t>Average case analysis</a:t>
            </a:r>
          </a:p>
          <a:p>
            <a:pPr marL="274320" lvl="1" indent="0">
              <a:buNone/>
            </a:pPr>
            <a:r>
              <a:rPr lang="en-US" dirty="0" smtClean="0"/>
              <a:t>T(n) = n + T(n/2) (on average we can </a:t>
            </a:r>
            <a:r>
              <a:rPr lang="en-US" dirty="0" err="1" smtClean="0"/>
              <a:t>kinda</a:t>
            </a:r>
            <a:r>
              <a:rPr lang="en-US" dirty="0" smtClean="0"/>
              <a:t>/</a:t>
            </a:r>
            <a:r>
              <a:rPr lang="en-US" dirty="0" err="1" smtClean="0"/>
              <a:t>sorta</a:t>
            </a:r>
            <a:r>
              <a:rPr lang="en-US" dirty="0" smtClean="0"/>
              <a:t> assume we search half the elements</a:t>
            </a:r>
          </a:p>
          <a:p>
            <a:r>
              <a:rPr lang="en-US" dirty="0" smtClean="0"/>
              <a:t>Expanding this out gives you O(n)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0629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&#10;$\Theta(n^3 \times \text{ number of rules})$&#10;&#10;&#10;\end{document}"/>
  <p:tag name="IGUANATEXSIZE" val="20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24695</TotalTime>
  <Words>2317</Words>
  <Application>Microsoft Office PowerPoint</Application>
  <PresentationFormat>On-screen Show (4:3)</PresentationFormat>
  <Paragraphs>850</Paragraphs>
  <Slides>39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0" baseType="lpstr">
      <vt:lpstr>Clarity</vt:lpstr>
      <vt:lpstr>CIT 596</vt:lpstr>
      <vt:lpstr>Tight bounds</vt:lpstr>
      <vt:lpstr>Analyzing a recursive algorithm</vt:lpstr>
      <vt:lpstr>Master Theorem</vt:lpstr>
      <vt:lpstr>Analyzing an iterative algorithm</vt:lpstr>
      <vt:lpstr>Adapting an existing algorithm</vt:lpstr>
      <vt:lpstr>Adapting an existing algorithm</vt:lpstr>
      <vt:lpstr>PowerPoint Presentation</vt:lpstr>
      <vt:lpstr>Complexity of quickselect</vt:lpstr>
      <vt:lpstr>Adapting a known algorithm</vt:lpstr>
      <vt:lpstr>How many inversions while merging?</vt:lpstr>
      <vt:lpstr>Counting Inversions</vt:lpstr>
      <vt:lpstr>Counting Inversions</vt:lpstr>
      <vt:lpstr>Counting Inversions</vt:lpstr>
      <vt:lpstr>Counting Inversions</vt:lpstr>
      <vt:lpstr>Counting Inversions</vt:lpstr>
      <vt:lpstr>Counting Inversions</vt:lpstr>
      <vt:lpstr>Counting Inversions</vt:lpstr>
      <vt:lpstr>Counting Inversions</vt:lpstr>
      <vt:lpstr>Counting Inversions</vt:lpstr>
      <vt:lpstr>Counting Inversions</vt:lpstr>
      <vt:lpstr>Counting Inversions</vt:lpstr>
      <vt:lpstr>Counting Inversions</vt:lpstr>
      <vt:lpstr>Counting Inversions</vt:lpstr>
      <vt:lpstr>Counting Inversions</vt:lpstr>
      <vt:lpstr>Counting Inversions</vt:lpstr>
      <vt:lpstr>Counting Inversions</vt:lpstr>
      <vt:lpstr>Counting Inversions</vt:lpstr>
      <vt:lpstr>Counting Inversions</vt:lpstr>
      <vt:lpstr>Counting Inversions</vt:lpstr>
      <vt:lpstr>Counting Inversions</vt:lpstr>
      <vt:lpstr>Counting Inversions</vt:lpstr>
      <vt:lpstr>Counting Inversions</vt:lpstr>
      <vt:lpstr>Counting Inversions</vt:lpstr>
      <vt:lpstr>Counting Inversions</vt:lpstr>
      <vt:lpstr>Data representation makes a difference</vt:lpstr>
      <vt:lpstr>Some common complexities</vt:lpstr>
      <vt:lpstr>How is this related to Automata/CFG etc</vt:lpstr>
      <vt:lpstr>Next time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CIT 590</dc:title>
  <dc:creator>arvind</dc:creator>
  <cp:lastModifiedBy>Arvind</cp:lastModifiedBy>
  <cp:revision>222</cp:revision>
  <dcterms:created xsi:type="dcterms:W3CDTF">2006-08-16T00:00:00Z</dcterms:created>
  <dcterms:modified xsi:type="dcterms:W3CDTF">2014-04-10T16:07:39Z</dcterms:modified>
</cp:coreProperties>
</file>