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0" r:id="rId4"/>
    <p:sldId id="263" r:id="rId5"/>
    <p:sldId id="262" r:id="rId6"/>
    <p:sldId id="261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2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3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3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5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2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4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22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2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1E891-55D9-47C9-9EFF-9C2F89F51E46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92D70-11F4-492F-9723-BC98BD373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968153/theory-of-computation" TargetMode="External"/><Relationship Id="rId2" Type="http://schemas.openxmlformats.org/officeDocument/2006/relationships/hyperlink" Target="http://podbay.fm/show/283605519/e/1347302054?autostart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as.upenn.edu/~bhusnur4/mySchedule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berkeley.edu/~vazirani/algorithms/chap8.pdf" TargetMode="External"/><Relationship Id="rId2" Type="http://schemas.openxmlformats.org/officeDocument/2006/relationships/hyperlink" Target="http://tberg.dk/books/Introduction_to_algorithms_3rd_editio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flap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 596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Theory of computing</a:t>
            </a:r>
          </a:p>
          <a:p>
            <a:r>
              <a:rPr lang="en-US" dirty="0" smtClean="0"/>
              <a:t>Traditional course (CIS 511, CIS 262) and other similarly named courses in other universities are divided into 3 parts that are covered in this order</a:t>
            </a:r>
          </a:p>
          <a:p>
            <a:pPr lvl="1"/>
            <a:r>
              <a:rPr lang="en-US" dirty="0" smtClean="0"/>
              <a:t>Automata and languages</a:t>
            </a:r>
          </a:p>
          <a:p>
            <a:pPr lvl="1"/>
            <a:r>
              <a:rPr lang="en-US" dirty="0" smtClean="0"/>
              <a:t>Computability</a:t>
            </a:r>
          </a:p>
          <a:p>
            <a:pPr lvl="1"/>
            <a:r>
              <a:rPr lang="en-US" dirty="0" smtClean="0"/>
              <a:t>Complexity</a:t>
            </a:r>
          </a:p>
          <a:p>
            <a:r>
              <a:rPr lang="en-US" dirty="0" smtClean="0"/>
              <a:t>The traditional course can be too theoretical so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I’m going to experiment a bit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Basically I want to throw in a little bit of algorithms/programming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008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 for CIT 596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Finite state machines/ finite automata(Chapter 1 of </a:t>
            </a:r>
            <a:r>
              <a:rPr lang="en-US" dirty="0" err="1" smtClean="0"/>
              <a:t>Sipser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DFA, NFA</a:t>
            </a:r>
          </a:p>
          <a:p>
            <a:pPr lvl="1"/>
            <a:r>
              <a:rPr lang="en-US" dirty="0" smtClean="0"/>
              <a:t>NFA and DFA </a:t>
            </a:r>
            <a:r>
              <a:rPr lang="en-US" dirty="0" smtClean="0"/>
              <a:t>equivalence</a:t>
            </a:r>
            <a:endParaRPr lang="en-US" dirty="0" smtClean="0"/>
          </a:p>
          <a:p>
            <a:pPr lvl="1"/>
            <a:r>
              <a:rPr lang="en-US" dirty="0" smtClean="0"/>
              <a:t>Regular expressions</a:t>
            </a:r>
            <a:endParaRPr lang="en-US" dirty="0"/>
          </a:p>
          <a:p>
            <a:r>
              <a:rPr lang="en-US" dirty="0" smtClean="0"/>
              <a:t>Context free grammars and PDAs (Chapter 2 of </a:t>
            </a:r>
            <a:r>
              <a:rPr lang="en-US" dirty="0" err="1" smtClean="0"/>
              <a:t>Sipser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Ignore the part concerning deterministic PDA</a:t>
            </a:r>
            <a:endParaRPr lang="en-US" dirty="0" smtClean="0"/>
          </a:p>
          <a:p>
            <a:r>
              <a:rPr lang="en-US" dirty="0" smtClean="0"/>
              <a:t>Turing machines (Chapter 3)</a:t>
            </a:r>
          </a:p>
          <a:p>
            <a:r>
              <a:rPr lang="en-US" dirty="0" smtClean="0"/>
              <a:t>What is computable in a reasonable time? (CLRS)</a:t>
            </a:r>
          </a:p>
          <a:p>
            <a:pPr lvl="1"/>
            <a:r>
              <a:rPr lang="en-US" dirty="0" smtClean="0"/>
              <a:t>Complexity analysis</a:t>
            </a:r>
          </a:p>
          <a:p>
            <a:pPr lvl="1"/>
            <a:r>
              <a:rPr lang="en-US" dirty="0" smtClean="0"/>
              <a:t>P vs NP</a:t>
            </a:r>
          </a:p>
          <a:p>
            <a:pPr lvl="1"/>
            <a:r>
              <a:rPr lang="en-US" dirty="0" smtClean="0"/>
              <a:t>NP completeness reductions</a:t>
            </a:r>
          </a:p>
          <a:p>
            <a:r>
              <a:rPr lang="en-US" dirty="0" smtClean="0"/>
              <a:t>What is not computable? (Chapter 5)</a:t>
            </a:r>
          </a:p>
          <a:p>
            <a:pPr lvl="1"/>
            <a:r>
              <a:rPr lang="en-US" dirty="0" smtClean="0"/>
              <a:t>OMG computers cannot do everything!</a:t>
            </a:r>
          </a:p>
        </p:txBody>
      </p:sp>
    </p:spTree>
    <p:extLst>
      <p:ext uri="{BB962C8B-B14F-4D97-AF65-F5344CB8AC3E}">
        <p14:creationId xmlns:p14="http://schemas.microsoft.com/office/powerpoint/2010/main" val="254910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intent is to make this course </a:t>
            </a:r>
            <a:r>
              <a:rPr lang="en-US" dirty="0" smtClean="0"/>
              <a:t>a little easier </a:t>
            </a:r>
            <a:r>
              <a:rPr lang="en-US" dirty="0" smtClean="0"/>
              <a:t>than 592</a:t>
            </a:r>
          </a:p>
          <a:p>
            <a:r>
              <a:rPr lang="en-US" dirty="0" smtClean="0"/>
              <a:t>Proofs will be </a:t>
            </a:r>
            <a:r>
              <a:rPr lang="en-US" dirty="0" smtClean="0"/>
              <a:t>somewhat deemphasized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course is still theoretical</a:t>
            </a:r>
          </a:p>
          <a:p>
            <a:r>
              <a:rPr lang="en-US" dirty="0" smtClean="0"/>
              <a:t>For a more theoretical foundation, take 511</a:t>
            </a:r>
          </a:p>
          <a:p>
            <a:pPr lvl="1"/>
            <a:r>
              <a:rPr lang="en-US" dirty="0" smtClean="0"/>
              <a:t>Could prove to be important if you want to move on to do a masters in CIS/PhD in CIS</a:t>
            </a:r>
          </a:p>
          <a:p>
            <a:r>
              <a:rPr lang="en-US" dirty="0" smtClean="0"/>
              <a:t>Often, it is hard to see the real relationship with modern software </a:t>
            </a:r>
            <a:r>
              <a:rPr lang="en-US" dirty="0" smtClean="0"/>
              <a:t>engineering (</a:t>
            </a:r>
            <a:r>
              <a:rPr lang="en-US" dirty="0" smtClean="0"/>
              <a:t>I will try and provide some motivation)</a:t>
            </a:r>
            <a:endParaRPr lang="en-US" dirty="0" smtClean="0"/>
          </a:p>
          <a:p>
            <a:r>
              <a:rPr lang="en-US" dirty="0" smtClean="0"/>
              <a:t>Compilers, parsers do use these concepts but we need to do more work to get to that level.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0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Why should I do this course?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Understanding </a:t>
            </a:r>
            <a:r>
              <a:rPr lang="en-US" dirty="0" smtClean="0">
                <a:sym typeface="Wingdings" panose="05000000000000000000" pitchFamily="2" charset="2"/>
              </a:rPr>
              <a:t>how </a:t>
            </a:r>
            <a:r>
              <a:rPr lang="en-US" dirty="0" smtClean="0">
                <a:sym typeface="Wingdings" panose="05000000000000000000" pitchFamily="2" charset="2"/>
              </a:rPr>
              <a:t>far CS has </a:t>
            </a:r>
            <a:r>
              <a:rPr lang="en-US" dirty="0" smtClean="0">
                <a:sym typeface="Wingdings" panose="05000000000000000000" pitchFamily="2" charset="2"/>
              </a:rPr>
              <a:t>come </a:t>
            </a:r>
          </a:p>
          <a:p>
            <a:r>
              <a:rPr lang="en-US" dirty="0">
                <a:sym typeface="Wingdings" panose="05000000000000000000" pitchFamily="2" charset="2"/>
              </a:rPr>
              <a:t>If you like history and if you like math, Alan Turing is an interesting (and tragic ) </a:t>
            </a:r>
            <a:r>
              <a:rPr lang="en-US" dirty="0" smtClean="0">
                <a:sym typeface="Wingdings" panose="05000000000000000000" pitchFamily="2" charset="2"/>
              </a:rPr>
              <a:t>story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Podcast about it 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podbay.fm/show/283605519/e/1347302054?autostart=1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Regular </a:t>
            </a:r>
            <a:r>
              <a:rPr lang="en-US" dirty="0" smtClean="0">
                <a:sym typeface="Wingdings" panose="05000000000000000000" pitchFamily="2" charset="2"/>
              </a:rPr>
              <a:t>expressions </a:t>
            </a:r>
            <a:r>
              <a:rPr lang="en-US" dirty="0" smtClean="0">
                <a:sym typeface="Wingdings" panose="05000000000000000000" pitchFamily="2" charset="2"/>
              </a:rPr>
              <a:t>are useful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How </a:t>
            </a:r>
            <a:r>
              <a:rPr lang="en-US" dirty="0" smtClean="0">
                <a:sym typeface="Wingdings" panose="05000000000000000000" pitchFamily="2" charset="2"/>
              </a:rPr>
              <a:t>do I prove a solution for something does not exist</a:t>
            </a:r>
            <a:r>
              <a:rPr lang="en-US" dirty="0" smtClean="0">
                <a:sym typeface="Wingdings" panose="05000000000000000000" pitchFamily="2" charset="2"/>
              </a:rPr>
              <a:t>!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How do I prove something cannot be solved efficiently and then start looking for approximation algorithms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Interesting to see which problems can be solved efficiently and which cannot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Shortest path v longest path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Eulerian</a:t>
            </a:r>
            <a:r>
              <a:rPr lang="en-US" dirty="0" smtClean="0">
                <a:sym typeface="Wingdings" panose="05000000000000000000" pitchFamily="2" charset="2"/>
              </a:rPr>
              <a:t> tours v Hamiltonian cycles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We will revisit graph theory from an algorithmic perspective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hlinkClick r:id="rId3"/>
              </a:rPr>
              <a:t>http://stackoverflow.com/questions/1968153/theory-of-computation</a:t>
            </a:r>
            <a:r>
              <a:rPr lang="en-US" dirty="0" smtClean="0"/>
              <a:t> (join the debate ...)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450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Office hours</a:t>
            </a:r>
          </a:p>
          <a:p>
            <a:pPr lvl="1"/>
            <a:r>
              <a:rPr lang="en-US" dirty="0" smtClean="0"/>
              <a:t>Wednesday 10-11</a:t>
            </a:r>
          </a:p>
          <a:p>
            <a:pPr lvl="1"/>
            <a:r>
              <a:rPr lang="en-US" dirty="0" smtClean="0"/>
              <a:t>Wednesday 3:30-4:30</a:t>
            </a:r>
          </a:p>
          <a:p>
            <a:r>
              <a:rPr lang="en-US" dirty="0" smtClean="0"/>
              <a:t>Any of the white space on my schedule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http://www.seas.upenn.edu/~</a:t>
            </a:r>
            <a:r>
              <a:rPr lang="en-US" dirty="0" smtClean="0">
                <a:hlinkClick r:id="rId2"/>
              </a:rPr>
              <a:t>bhusnur4/mySchedule.png</a:t>
            </a:r>
            <a:endParaRPr lang="en-US" dirty="0" smtClean="0"/>
          </a:p>
          <a:p>
            <a:r>
              <a:rPr lang="en-US" dirty="0" smtClean="0"/>
              <a:t>TAs (office hours TBD)</a:t>
            </a:r>
          </a:p>
          <a:p>
            <a:pPr lvl="1"/>
            <a:r>
              <a:rPr lang="en-US" dirty="0" err="1" smtClean="0"/>
              <a:t>Honglin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Aixuan</a:t>
            </a:r>
            <a:r>
              <a:rPr lang="en-US" dirty="0" smtClean="0"/>
              <a:t> Yang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6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2 midterms – a month from today and then 2 months from today</a:t>
            </a:r>
          </a:p>
          <a:p>
            <a:r>
              <a:rPr lang="en-US" dirty="0" smtClean="0"/>
              <a:t>Final (will be cumulative)</a:t>
            </a:r>
            <a:endParaRPr lang="en-US" dirty="0" smtClean="0"/>
          </a:p>
          <a:p>
            <a:r>
              <a:rPr lang="en-US" dirty="0" err="1" smtClean="0"/>
              <a:t>Homeworks</a:t>
            </a:r>
            <a:endParaRPr lang="en-US" dirty="0" smtClean="0"/>
          </a:p>
          <a:p>
            <a:pPr lvl="1"/>
            <a:r>
              <a:rPr lang="en-US" dirty="0" smtClean="0"/>
              <a:t>Mostly </a:t>
            </a:r>
            <a:r>
              <a:rPr lang="en-US" dirty="0" smtClean="0"/>
              <a:t>written </a:t>
            </a:r>
            <a:r>
              <a:rPr lang="en-US" dirty="0" smtClean="0"/>
              <a:t>HW and </a:t>
            </a:r>
            <a:r>
              <a:rPr lang="en-US" dirty="0" smtClean="0"/>
              <a:t>some programming </a:t>
            </a:r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More programming assignments when we get to the complexity part of the </a:t>
            </a:r>
            <a:r>
              <a:rPr lang="en-US" dirty="0" smtClean="0"/>
              <a:t>course</a:t>
            </a:r>
          </a:p>
          <a:p>
            <a:pPr lvl="1"/>
            <a:r>
              <a:rPr lang="en-US" dirty="0" err="1" smtClean="0"/>
              <a:t>Homeworks</a:t>
            </a:r>
            <a:r>
              <a:rPr lang="en-US" dirty="0" smtClean="0"/>
              <a:t> handed out on Tuesday and due the next Tuesday</a:t>
            </a:r>
          </a:p>
          <a:p>
            <a:r>
              <a:rPr lang="en-US" dirty="0" smtClean="0"/>
              <a:t>The weightage of each is TBD</a:t>
            </a:r>
          </a:p>
          <a:p>
            <a:pPr lvl="1"/>
            <a:r>
              <a:rPr lang="en-US" dirty="0" smtClean="0"/>
              <a:t>Happy to take your feedback regarding this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20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 for TOC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Introduction to the Theory of Computation – </a:t>
            </a:r>
            <a:r>
              <a:rPr lang="en-US" b="1" dirty="0" err="1" smtClean="0"/>
              <a:t>Sipser</a:t>
            </a:r>
            <a:endParaRPr lang="en-US" b="1" dirty="0" smtClean="0"/>
          </a:p>
          <a:p>
            <a:r>
              <a:rPr lang="en-US" dirty="0" smtClean="0"/>
              <a:t>A discrete math textbook of your choice in order to recall induction proofs</a:t>
            </a:r>
          </a:p>
          <a:p>
            <a:pPr lvl="1"/>
            <a:r>
              <a:rPr lang="en-US" dirty="0" smtClean="0"/>
              <a:t>Rosen</a:t>
            </a:r>
          </a:p>
          <a:p>
            <a:pPr lvl="1"/>
            <a:r>
              <a:rPr lang="en-US" dirty="0" smtClean="0"/>
              <a:t>Stein et al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cheinerman</a:t>
            </a:r>
            <a:endParaRPr lang="en-US" dirty="0" smtClean="0"/>
          </a:p>
          <a:p>
            <a:r>
              <a:rPr lang="en-US" dirty="0" smtClean="0"/>
              <a:t>Introduction to Automata Theory, Languages and Computation – </a:t>
            </a:r>
            <a:r>
              <a:rPr lang="en-US" dirty="0" err="1" smtClean="0"/>
              <a:t>Hopcroft</a:t>
            </a:r>
            <a:r>
              <a:rPr lang="en-US" dirty="0"/>
              <a:t> </a:t>
            </a:r>
            <a:r>
              <a:rPr lang="en-US" dirty="0" smtClean="0"/>
              <a:t>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Books for the complexity theory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CLRS – </a:t>
            </a:r>
            <a:r>
              <a:rPr lang="en-US" b="1" dirty="0" err="1" smtClean="0"/>
              <a:t>Cormen</a:t>
            </a:r>
            <a:r>
              <a:rPr lang="en-US" b="1" dirty="0" smtClean="0"/>
              <a:t>, </a:t>
            </a:r>
            <a:r>
              <a:rPr lang="en-US" b="1" dirty="0" err="1" smtClean="0"/>
              <a:t>Rivest</a:t>
            </a:r>
            <a:r>
              <a:rPr lang="en-US" b="1" dirty="0" smtClean="0"/>
              <a:t>, </a:t>
            </a:r>
            <a:r>
              <a:rPr lang="en-US" b="1" dirty="0" err="1" smtClean="0"/>
              <a:t>etc</a:t>
            </a:r>
            <a:endParaRPr lang="en-US" b="1" dirty="0" smtClean="0"/>
          </a:p>
          <a:p>
            <a:pPr lvl="1"/>
            <a:r>
              <a:rPr lang="en-US" dirty="0" smtClean="0"/>
              <a:t>Considered one of the classics for algorithms </a:t>
            </a:r>
          </a:p>
          <a:p>
            <a:pPr lvl="1"/>
            <a:r>
              <a:rPr lang="en-US" dirty="0" smtClean="0"/>
              <a:t>Useful to purchase it even though it is used for only a portion of the course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tberg.dk/books/Introduction_to_algorithms_3rd_edition.pdf</a:t>
            </a:r>
            <a:endParaRPr lang="en-US" dirty="0"/>
          </a:p>
          <a:p>
            <a:r>
              <a:rPr lang="en-US" dirty="0" smtClean="0">
                <a:hlinkClick r:id="rId3"/>
              </a:rPr>
              <a:t>http://www.cs.berkeley.edu/~vazirani/algorithms/chap8.pdf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867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for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JFLAP - </a:t>
            </a:r>
            <a:r>
              <a:rPr lang="en-US" dirty="0" smtClean="0">
                <a:hlinkClick r:id="rId2"/>
              </a:rPr>
              <a:t>http://www.jflap.org/</a:t>
            </a:r>
            <a:endParaRPr lang="en-US" dirty="0" smtClean="0"/>
          </a:p>
          <a:p>
            <a:r>
              <a:rPr lang="en-US" dirty="0" smtClean="0"/>
              <a:t>Free software that can be used to draw some of the ‘machines’ that we develop in this course</a:t>
            </a:r>
          </a:p>
          <a:p>
            <a:r>
              <a:rPr lang="en-US" dirty="0" smtClean="0"/>
              <a:t>Trust me, this software package is fun</a:t>
            </a:r>
          </a:p>
          <a:p>
            <a:r>
              <a:rPr lang="en-US" dirty="0" smtClean="0"/>
              <a:t>The source code is in Java, so we might even try tinkering with it to give you practice in Java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925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589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CIT 596</vt:lpstr>
      <vt:lpstr>Syllabus for CIT 596</vt:lpstr>
      <vt:lpstr>Expectations of the course</vt:lpstr>
      <vt:lpstr>Why should I do this course?</vt:lpstr>
      <vt:lpstr>Resources</vt:lpstr>
      <vt:lpstr>Grading</vt:lpstr>
      <vt:lpstr>Books for TOC </vt:lpstr>
      <vt:lpstr>Books for the complexity theory part</vt:lpstr>
      <vt:lpstr>Software for the course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for CIT 596</dc:title>
  <dc:creator>arvind</dc:creator>
  <cp:lastModifiedBy>Arvind</cp:lastModifiedBy>
  <cp:revision>52</cp:revision>
  <dcterms:created xsi:type="dcterms:W3CDTF">2014-01-09T14:19:13Z</dcterms:created>
  <dcterms:modified xsi:type="dcterms:W3CDTF">2014-01-16T18:01:47Z</dcterms:modified>
</cp:coreProperties>
</file>