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2" r:id="rId3"/>
    <p:sldId id="261" r:id="rId4"/>
    <p:sldId id="269" r:id="rId5"/>
    <p:sldId id="263" r:id="rId6"/>
    <p:sldId id="257" r:id="rId7"/>
    <p:sldId id="259" r:id="rId8"/>
    <p:sldId id="264" r:id="rId9"/>
    <p:sldId id="265" r:id="rId10"/>
    <p:sldId id="267" r:id="rId11"/>
    <p:sldId id="268" r:id="rId12"/>
    <p:sldId id="270" r:id="rId13"/>
    <p:sldId id="26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5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8BAE0-3431-4B8C-9B92-2787A63E4550}" type="datetimeFigureOut">
              <a:rPr lang="en-US" smtClean="0"/>
              <a:t>4/17/2014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A51B0-4D8A-49AD-BFCB-C167E011F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772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8BAE0-3431-4B8C-9B92-2787A63E4550}" type="datetimeFigureOut">
              <a:rPr lang="en-US" smtClean="0"/>
              <a:t>4/17/2014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A51B0-4D8A-49AD-BFCB-C167E011F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19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8BAE0-3431-4B8C-9B92-2787A63E4550}" type="datetimeFigureOut">
              <a:rPr lang="en-US" smtClean="0"/>
              <a:t>4/17/2014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A51B0-4D8A-49AD-BFCB-C167E011F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21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8BAE0-3431-4B8C-9B92-2787A63E4550}" type="datetimeFigureOut">
              <a:rPr lang="en-US" smtClean="0"/>
              <a:t>4/17/2014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A51B0-4D8A-49AD-BFCB-C167E011F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714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8BAE0-3431-4B8C-9B92-2787A63E4550}" type="datetimeFigureOut">
              <a:rPr lang="en-US" smtClean="0"/>
              <a:t>4/17/2014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A51B0-4D8A-49AD-BFCB-C167E011F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479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8BAE0-3431-4B8C-9B92-2787A63E4550}" type="datetimeFigureOut">
              <a:rPr lang="en-US" smtClean="0"/>
              <a:t>4/17/2014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A51B0-4D8A-49AD-BFCB-C167E011F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360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8BAE0-3431-4B8C-9B92-2787A63E4550}" type="datetimeFigureOut">
              <a:rPr lang="en-US" smtClean="0"/>
              <a:t>4/17/2014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A51B0-4D8A-49AD-BFCB-C167E011F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925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8BAE0-3431-4B8C-9B92-2787A63E4550}" type="datetimeFigureOut">
              <a:rPr lang="en-US" smtClean="0"/>
              <a:t>4/17/2014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A51B0-4D8A-49AD-BFCB-C167E011F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382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8BAE0-3431-4B8C-9B92-2787A63E4550}" type="datetimeFigureOut">
              <a:rPr lang="en-US" smtClean="0"/>
              <a:t>4/17/2014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A51B0-4D8A-49AD-BFCB-C167E011F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693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8BAE0-3431-4B8C-9B92-2787A63E4550}" type="datetimeFigureOut">
              <a:rPr lang="en-US" smtClean="0"/>
              <a:t>4/17/2014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A51B0-4D8A-49AD-BFCB-C167E011F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078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8BAE0-3431-4B8C-9B92-2787A63E4550}" type="datetimeFigureOut">
              <a:rPr lang="en-US" smtClean="0"/>
              <a:t>4/17/2014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A51B0-4D8A-49AD-BFCB-C167E011F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579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8BAE0-3431-4B8C-9B92-2787A63E4550}" type="datetimeFigureOut">
              <a:rPr lang="en-US" smtClean="0"/>
              <a:t>4/17/2014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A51B0-4D8A-49AD-BFCB-C167E011F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482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gist.github.com/mlalevic/6222750#file-dynamic_tsp-py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Class of problems A can be reduced to the class of problems B</a:t>
            </a:r>
          </a:p>
          <a:p>
            <a:r>
              <a:rPr lang="en-US" dirty="0" smtClean="0"/>
              <a:t>Take any instance of problem A</a:t>
            </a:r>
          </a:p>
          <a:p>
            <a:r>
              <a:rPr lang="en-US" dirty="0" smtClean="0"/>
              <a:t>Show how you can construct an instance of problem B</a:t>
            </a:r>
            <a:r>
              <a:rPr lang="en-US" dirty="0"/>
              <a:t> </a:t>
            </a:r>
            <a:r>
              <a:rPr lang="en-US" dirty="0" smtClean="0"/>
              <a:t>from it such that</a:t>
            </a:r>
          </a:p>
          <a:p>
            <a:pPr lvl="1"/>
            <a:r>
              <a:rPr lang="en-US" dirty="0" smtClean="0"/>
              <a:t>If you solve the instance of problem B you solve the instance of problem B</a:t>
            </a:r>
          </a:p>
          <a:p>
            <a:pPr lvl="1"/>
            <a:r>
              <a:rPr lang="en-US" dirty="0" smtClean="0"/>
              <a:t>If you solve the instance of problem A you solve the instance of problem B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13720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943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C(S, j) = length of shortest path visiting each node in S exactly once, starting at 1 and ending at j.</a:t>
            </a:r>
          </a:p>
          <a:p>
            <a:r>
              <a:rPr lang="en-US" dirty="0" smtClean="0"/>
              <a:t>C(</a:t>
            </a:r>
            <a:r>
              <a:rPr lang="en-US" dirty="0" err="1" smtClean="0"/>
              <a:t>S,j</a:t>
            </a:r>
            <a:r>
              <a:rPr lang="en-US" dirty="0" smtClean="0"/>
              <a:t>) can be determined if we focus on the second last city. Let us call that one </a:t>
            </a:r>
            <a:r>
              <a:rPr lang="en-US" dirty="0" err="1" smtClean="0"/>
              <a:t>i</a:t>
            </a:r>
            <a:r>
              <a:rPr lang="en-US" dirty="0" smtClean="0"/>
              <a:t>. 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Where the last term is the distance between </a:t>
            </a:r>
            <a:r>
              <a:rPr lang="en-US" dirty="0" err="1" smtClean="0"/>
              <a:t>i</a:t>
            </a:r>
            <a:r>
              <a:rPr lang="en-US" dirty="0" smtClean="0"/>
              <a:t> and j.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199" y="3505200"/>
            <a:ext cx="7240465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3098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6477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hlinkClick r:id="rId2"/>
              </a:rPr>
              <a:t>Python implementation</a:t>
            </a:r>
            <a:r>
              <a:rPr lang="en-US" dirty="0" smtClean="0"/>
              <a:t> -  Very cool and uses list comprehensions to the max (which any true geek would</a:t>
            </a:r>
            <a:r>
              <a:rPr lang="en-US" dirty="0" smtClean="0"/>
              <a:t>!)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825" y="2262188"/>
            <a:ext cx="8134350" cy="322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62000" y="5867400"/>
            <a:ext cx="579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What is the running time/complexity?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039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Travelling Salesman Proble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550" y="1828800"/>
            <a:ext cx="8099276" cy="358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765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we really solve TSP?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Stochastic Gradient </a:t>
            </a:r>
            <a:r>
              <a:rPr lang="en-US" dirty="0" smtClean="0"/>
              <a:t>descent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Simulated annealing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Genetic </a:t>
            </a:r>
            <a:r>
              <a:rPr lang="en-US" dirty="0" smtClean="0">
                <a:solidFill>
                  <a:srgbClr val="FF0000"/>
                </a:solidFill>
              </a:rPr>
              <a:t>algorithms</a:t>
            </a:r>
          </a:p>
          <a:p>
            <a:r>
              <a:rPr lang="en-US" dirty="0" smtClean="0"/>
              <a:t>Ant colony algorithms</a:t>
            </a:r>
            <a:endParaRPr lang="en-US" dirty="0" smtClean="0"/>
          </a:p>
          <a:p>
            <a:r>
              <a:rPr lang="en-US" dirty="0" smtClean="0"/>
              <a:t>Randomized algorithms</a:t>
            </a:r>
          </a:p>
          <a:p>
            <a:r>
              <a:rPr lang="en-US" dirty="0" smtClean="0"/>
              <a:t>Final HW = some version of solving TSP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770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reduction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Sudoku</a:t>
            </a:r>
          </a:p>
          <a:p>
            <a:pPr lvl="1"/>
            <a:r>
              <a:rPr lang="en-US" dirty="0" smtClean="0"/>
              <a:t>A game with constraints on cells</a:t>
            </a:r>
          </a:p>
          <a:p>
            <a:pPr lvl="1"/>
            <a:r>
              <a:rPr lang="en-US" dirty="0" smtClean="0"/>
              <a:t>Two cells in the same row cannot have the same number</a:t>
            </a:r>
          </a:p>
          <a:p>
            <a:pPr lvl="1"/>
            <a:r>
              <a:rPr lang="en-US" dirty="0" smtClean="0"/>
              <a:t>Two cells in the same column cannot have the same number</a:t>
            </a:r>
          </a:p>
          <a:p>
            <a:pPr lvl="1"/>
            <a:r>
              <a:rPr lang="en-US" dirty="0" smtClean="0"/>
              <a:t>Two cells in the same ‘smaller square’ cannot have the same number</a:t>
            </a:r>
          </a:p>
          <a:p>
            <a:r>
              <a:rPr lang="en-US" dirty="0" smtClean="0"/>
              <a:t>Graph </a:t>
            </a:r>
            <a:r>
              <a:rPr lang="en-US" dirty="0" err="1" smtClean="0"/>
              <a:t>colouring</a:t>
            </a:r>
            <a:endParaRPr lang="en-US" dirty="0" smtClean="0"/>
          </a:p>
          <a:p>
            <a:pPr lvl="1"/>
            <a:r>
              <a:rPr lang="en-US" dirty="0" smtClean="0"/>
              <a:t>A game with constraints on what </a:t>
            </a:r>
            <a:r>
              <a:rPr lang="en-US" dirty="0" err="1" smtClean="0"/>
              <a:t>colours</a:t>
            </a:r>
            <a:r>
              <a:rPr lang="en-US" dirty="0" smtClean="0"/>
              <a:t> can be used</a:t>
            </a:r>
          </a:p>
          <a:p>
            <a:r>
              <a:rPr lang="en-US" dirty="0" smtClean="0"/>
              <a:t>Can they be related?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4639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Polynomial time reducibility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Converting from one problem to another problem needs to be done ‘fast’</a:t>
            </a:r>
          </a:p>
          <a:p>
            <a:r>
              <a:rPr lang="en-US" dirty="0" smtClean="0"/>
              <a:t>For most problems you will see people talk about reducibility only if it is polynomial time.</a:t>
            </a:r>
          </a:p>
          <a:p>
            <a:r>
              <a:rPr lang="en-US" dirty="0" smtClean="0"/>
              <a:t>Is making a CLIQUE graph from 3-CNF SAT polynomial time?</a:t>
            </a:r>
          </a:p>
          <a:p>
            <a:r>
              <a:rPr lang="en-US" dirty="0" smtClean="0"/>
              <a:t>Is making a complement graph polynomial time?</a:t>
            </a:r>
          </a:p>
          <a:p>
            <a:r>
              <a:rPr lang="en-US" dirty="0" smtClean="0"/>
              <a:t>Is making a graph from a Sudoku problem a polynomial time operation?</a:t>
            </a:r>
          </a:p>
        </p:txBody>
      </p:sp>
    </p:spTree>
    <p:extLst>
      <p:ext uri="{BB962C8B-B14F-4D97-AF65-F5344CB8AC3E}">
        <p14:creationId xmlns:p14="http://schemas.microsoft.com/office/powerpoint/2010/main" val="1483948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 Completeness proofs are weird!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prove something is NP Complete you need 2 steps</a:t>
            </a:r>
          </a:p>
          <a:p>
            <a:pPr lvl="1"/>
            <a:r>
              <a:rPr lang="en-US" dirty="0" smtClean="0"/>
              <a:t>Prove it is in NP (generally the easy part)</a:t>
            </a:r>
          </a:p>
          <a:p>
            <a:pPr lvl="1"/>
            <a:r>
              <a:rPr lang="en-US" dirty="0" smtClean="0"/>
              <a:t>Show that some OTHER problem that is known to be NP-Complete reduces to it</a:t>
            </a:r>
            <a:endParaRPr lang="en-US" dirty="0"/>
          </a:p>
          <a:p>
            <a:pPr lvl="1"/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Known NP 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0702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Hamiltonian cycle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a graph, does it have a Hamiltonian cycle?</a:t>
            </a:r>
          </a:p>
          <a:p>
            <a:r>
              <a:rPr lang="en-US" dirty="0" smtClean="0"/>
              <a:t>Hamiltonian cycle = visit each vertex once and only once and come back to where you started from</a:t>
            </a:r>
          </a:p>
          <a:p>
            <a:r>
              <a:rPr lang="en-US" dirty="0" smtClean="0"/>
              <a:t>Remember there are no necessary and sufficient conditions for that problem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632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a list of cities and the distances between each pair of cities, what is the shortest possible route that visits each city exactly once and returns to the origin </a:t>
            </a:r>
            <a:r>
              <a:rPr lang="en-US" dirty="0" smtClean="0"/>
              <a:t>city</a:t>
            </a:r>
          </a:p>
          <a:p>
            <a:r>
              <a:rPr lang="en-US" dirty="0" smtClean="0"/>
              <a:t>That is an optimization problem</a:t>
            </a:r>
          </a:p>
          <a:p>
            <a:r>
              <a:rPr lang="en-US" dirty="0" smtClean="0"/>
              <a:t>What is the decision version(a problem with a yes/no answer) of the same problem?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53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NP completeness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Hamiltonian cycle in NP?</a:t>
            </a:r>
          </a:p>
          <a:p>
            <a:pPr lvl="1"/>
            <a:r>
              <a:rPr lang="en-US" dirty="0" smtClean="0"/>
              <a:t>Given a solution how long would verification of the solution take?</a:t>
            </a:r>
          </a:p>
          <a:p>
            <a:r>
              <a:rPr lang="en-US" dirty="0" smtClean="0"/>
              <a:t>Is Traveling Salesman in NP? Yes</a:t>
            </a:r>
          </a:p>
          <a:p>
            <a:r>
              <a:rPr lang="en-US" dirty="0" smtClean="0"/>
              <a:t>It is known that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                                                                                               </a:t>
            </a:r>
          </a:p>
          <a:p>
            <a:r>
              <a:rPr lang="en-US" dirty="0" smtClean="0"/>
              <a:t>Can HC be polynomial time reduced to TSP?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4622854"/>
            <a:ext cx="2819400" cy="327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532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Naïve solution – enumerate all the permutations</a:t>
            </a:r>
          </a:p>
          <a:p>
            <a:r>
              <a:rPr lang="en-US" dirty="0" smtClean="0"/>
              <a:t>Input size is number of vertices (n) </a:t>
            </a:r>
          </a:p>
          <a:p>
            <a:r>
              <a:rPr lang="en-US" dirty="0" smtClean="0"/>
              <a:t>number of edges do not factor in – all cities are connected. </a:t>
            </a:r>
          </a:p>
          <a:p>
            <a:r>
              <a:rPr lang="en-US" dirty="0" smtClean="0"/>
              <a:t>Complexity = n!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DP TSP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Have some numbering of the vertices</a:t>
            </a:r>
          </a:p>
          <a:p>
            <a:pPr marL="0" indent="0">
              <a:buNone/>
            </a:pPr>
            <a:r>
              <a:rPr lang="en-US" dirty="0" smtClean="0"/>
              <a:t>We will think of all our tours as beginning and ending at 1</a:t>
            </a:r>
          </a:p>
          <a:p>
            <a:pPr marL="0" indent="0">
              <a:buNone/>
            </a:pPr>
            <a:r>
              <a:rPr lang="en-US" dirty="0" smtClean="0"/>
              <a:t>C(S, j) = length of shortest path visiting each node in S exactly once, starting at 1 and ending at j</a:t>
            </a:r>
            <a:r>
              <a:rPr lang="en-US" dirty="0" smtClean="0"/>
              <a:t>. 1 and j are part of S.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C({1}, 1) = 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63463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$\text{3-CNF SAT} \le_p HC$&#10;&#10;&#10;\end{document}"/>
  <p:tag name="IGUANATEXSIZE" val="2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&#10;$\displaystyle C(S,j) = \min_{i \in S, i \neq j} \{ C (S - \{j\}, i) + d_{i,j} \}$&#10;&#10;&#10;\end{document}"/>
  <p:tag name="IGUANATEXSIZE" val="2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768</TotalTime>
  <Words>580</Words>
  <Application>Microsoft Office PowerPoint</Application>
  <PresentationFormat>On-screen Show (4:3)</PresentationFormat>
  <Paragraphs>70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Reducibility</vt:lpstr>
      <vt:lpstr>Example of reduction</vt:lpstr>
      <vt:lpstr>Polynomial time reducibility</vt:lpstr>
      <vt:lpstr>NP Completeness proofs are weird!</vt:lpstr>
      <vt:lpstr>Hamiltonian cycle problem</vt:lpstr>
      <vt:lpstr>TSP</vt:lpstr>
      <vt:lpstr>NP completeness</vt:lpstr>
      <vt:lpstr>TSP</vt:lpstr>
      <vt:lpstr>DP TSP </vt:lpstr>
      <vt:lpstr>PowerPoint Presentation</vt:lpstr>
      <vt:lpstr>PowerPoint Presentation</vt:lpstr>
      <vt:lpstr>PowerPoint Presentation</vt:lpstr>
      <vt:lpstr>How do we really solve TSP?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Arvind</dc:creator>
  <cp:lastModifiedBy>Arvind</cp:lastModifiedBy>
  <cp:revision>26</cp:revision>
  <dcterms:created xsi:type="dcterms:W3CDTF">2014-04-17T02:48:27Z</dcterms:created>
  <dcterms:modified xsi:type="dcterms:W3CDTF">2014-04-17T17:26:59Z</dcterms:modified>
</cp:coreProperties>
</file>