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7" r:id="rId9"/>
    <p:sldId id="265" r:id="rId10"/>
    <p:sldId id="266" r:id="rId11"/>
    <p:sldId id="257" r:id="rId12"/>
    <p:sldId id="317" r:id="rId13"/>
    <p:sldId id="318" r:id="rId14"/>
    <p:sldId id="319" r:id="rId15"/>
    <p:sldId id="320" r:id="rId16"/>
    <p:sldId id="316" r:id="rId17"/>
    <p:sldId id="268" r:id="rId18"/>
    <p:sldId id="269" r:id="rId19"/>
    <p:sldId id="327" r:id="rId20"/>
    <p:sldId id="296" r:id="rId21"/>
    <p:sldId id="270" r:id="rId22"/>
    <p:sldId id="276" r:id="rId23"/>
    <p:sldId id="272" r:id="rId24"/>
    <p:sldId id="273" r:id="rId25"/>
    <p:sldId id="274" r:id="rId26"/>
    <p:sldId id="275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5" r:id="rId35"/>
    <p:sldId id="289" r:id="rId36"/>
    <p:sldId id="290" r:id="rId37"/>
    <p:sldId id="291" r:id="rId38"/>
    <p:sldId id="301" r:id="rId39"/>
    <p:sldId id="293" r:id="rId40"/>
    <p:sldId id="295" r:id="rId41"/>
    <p:sldId id="297" r:id="rId42"/>
    <p:sldId id="298" r:id="rId43"/>
    <p:sldId id="303" r:id="rId44"/>
    <p:sldId id="302" r:id="rId45"/>
    <p:sldId id="304" r:id="rId46"/>
    <p:sldId id="326" r:id="rId47"/>
    <p:sldId id="308" r:id="rId48"/>
    <p:sldId id="322" r:id="rId49"/>
    <p:sldId id="321" r:id="rId50"/>
    <p:sldId id="323" r:id="rId51"/>
    <p:sldId id="324" r:id="rId52"/>
    <p:sldId id="310" r:id="rId53"/>
    <p:sldId id="325" r:id="rId54"/>
    <p:sldId id="328" r:id="rId55"/>
    <p:sldId id="305" r:id="rId56"/>
    <p:sldId id="314" r:id="rId57"/>
    <p:sldId id="306" r:id="rId58"/>
    <p:sldId id="315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3047F-6F9B-44E8-A9B9-4CB6B09FF417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DF70A-05E6-4663-B3B7-EB642ED00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22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DF70A-05E6-4663-B3B7-EB642ED00EC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67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DF70A-05E6-4663-B3B7-EB642ED00EC7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DF70A-05E6-4663-B3B7-EB642ED00EC7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PushDown</a:t>
            </a:r>
            <a:r>
              <a:rPr lang="en-US" dirty="0" smtClean="0"/>
              <a:t> Automata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0" y="5943600"/>
            <a:ext cx="18288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5257800"/>
            <a:ext cx="18288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0" y="4572000"/>
            <a:ext cx="1828800" cy="6858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PDA?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PDA is </a:t>
            </a:r>
            <a:r>
              <a:rPr lang="en-US" dirty="0"/>
              <a:t>a</a:t>
            </a:r>
            <a:r>
              <a:rPr lang="en-US" dirty="0" smtClean="0"/>
              <a:t>n enhanced finite automaton that also contains an </a:t>
            </a:r>
            <a:r>
              <a:rPr lang="en-US" b="1" dirty="0" smtClean="0"/>
              <a:t>infinite</a:t>
            </a:r>
            <a:r>
              <a:rPr lang="en-US" dirty="0" smtClean="0"/>
              <a:t> stack. </a:t>
            </a:r>
            <a:endParaRPr lang="el-GR" dirty="0" smtClean="0"/>
          </a:p>
          <a:p>
            <a:r>
              <a:rPr lang="en-US" dirty="0" smtClean="0"/>
              <a:t>The transitions in a PDA are of the form </a:t>
            </a:r>
          </a:p>
          <a:p>
            <a:pPr algn="ctr">
              <a:buNone/>
            </a:pPr>
            <a:r>
              <a:rPr lang="en-US" dirty="0" smtClean="0"/>
              <a:t>	a, x </a:t>
            </a:r>
            <a:r>
              <a:rPr lang="en-US" dirty="0" smtClean="0">
                <a:latin typeface="Cambria Math"/>
                <a:ea typeface="Cambria Math"/>
              </a:rPr>
              <a:t>⟶ </a:t>
            </a:r>
            <a:r>
              <a:rPr lang="en-US" dirty="0" smtClean="0"/>
              <a:t>y</a:t>
            </a:r>
          </a:p>
          <a:p>
            <a:pPr>
              <a:buNone/>
            </a:pPr>
            <a:r>
              <a:rPr lang="en-US" dirty="0" smtClean="0"/>
              <a:t>	meaning that if you see an a in the input string and the stack contains the symbol x on top then you remove the x and add a y.</a:t>
            </a:r>
          </a:p>
          <a:p>
            <a:r>
              <a:rPr lang="en-US" dirty="0" smtClean="0"/>
              <a:t>The stack gives us extra power to recognize non-regular languages.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57400"/>
          </a:xfrm>
        </p:spPr>
        <p:txBody>
          <a:bodyPr>
            <a:normAutofit/>
          </a:bodyPr>
          <a:lstStyle/>
          <a:p>
            <a:r>
              <a:rPr lang="en-US" dirty="0" smtClean="0"/>
              <a:t>Transitions of the form </a:t>
            </a:r>
            <a:r>
              <a:rPr lang="en-US" i="1" dirty="0" smtClean="0"/>
              <a:t>a, x </a:t>
            </a:r>
            <a:r>
              <a:rPr lang="en-US" i="1" dirty="0" smtClean="0">
                <a:latin typeface="Cambria Math"/>
                <a:ea typeface="Cambria Math"/>
              </a:rPr>
              <a:t>⟶ </a:t>
            </a:r>
            <a:r>
              <a:rPr lang="en-US" i="1" dirty="0" smtClean="0"/>
              <a:t>y</a:t>
            </a:r>
            <a:r>
              <a:rPr lang="en-US" dirty="0" smtClean="0"/>
              <a:t> require that the next input symbol should be </a:t>
            </a:r>
            <a:r>
              <a:rPr lang="en-US" i="1" dirty="0" smtClean="0"/>
              <a:t>a</a:t>
            </a:r>
            <a:r>
              <a:rPr lang="en-US" dirty="0" smtClean="0"/>
              <a:t> and the top stack symbol should be </a:t>
            </a:r>
            <a:r>
              <a:rPr lang="en-US" i="1" dirty="0" smtClean="0"/>
              <a:t>x.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04800" y="3782695"/>
            <a:ext cx="713109" cy="71310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792091" y="3782694"/>
            <a:ext cx="713109" cy="71310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q’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4" idx="6"/>
            <a:endCxn id="5" idx="2"/>
          </p:cNvCxnSpPr>
          <p:nvPr/>
        </p:nvCxnSpPr>
        <p:spPr>
          <a:xfrm flipV="1">
            <a:off x="1017909" y="4139247"/>
            <a:ext cx="1774182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77334" y="3581400"/>
            <a:ext cx="1279128" cy="4560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x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y</a:t>
            </a:r>
            <a:endParaRPr lang="en-US" sz="3200" dirty="0"/>
          </a:p>
        </p:txBody>
      </p:sp>
      <p:sp>
        <p:nvSpPr>
          <p:cNvPr id="22" name="Rectangle 21"/>
          <p:cNvSpPr/>
          <p:nvPr/>
        </p:nvSpPr>
        <p:spPr>
          <a:xfrm>
            <a:off x="533400" y="4648200"/>
            <a:ext cx="990600" cy="15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 smtClean="0">
              <a:solidFill>
                <a:srgbClr val="FF0000"/>
              </a:solidFill>
            </a:endParaRPr>
          </a:p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x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05000" y="50292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...</a:t>
            </a:r>
            <a:r>
              <a:rPr lang="en-US" sz="3200" dirty="0" err="1" smtClean="0">
                <a:solidFill>
                  <a:srgbClr val="FF0000"/>
                </a:solidFill>
              </a:rPr>
              <a:t>a</a:t>
            </a:r>
            <a:r>
              <a:rPr lang="en-US" sz="3200" dirty="0" err="1" smtClean="0"/>
              <a:t>bb</a:t>
            </a:r>
            <a:r>
              <a:rPr lang="el-GR" sz="3200" dirty="0" smtClean="0"/>
              <a:t>...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" y="62484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Stack		Input</a:t>
            </a:r>
          </a:p>
        </p:txBody>
      </p:sp>
      <p:cxnSp>
        <p:nvCxnSpPr>
          <p:cNvPr id="26" name="Curved Connector 25"/>
          <p:cNvCxnSpPr>
            <a:stCxn id="24" idx="1"/>
            <a:endCxn id="22" idx="1"/>
          </p:cNvCxnSpPr>
          <p:nvPr/>
        </p:nvCxnSpPr>
        <p:spPr>
          <a:xfrm rot="10800000" flipH="1">
            <a:off x="457200" y="5410200"/>
            <a:ext cx="76200" cy="1099810"/>
          </a:xfrm>
          <a:prstGeom prst="curvedConnector3">
            <a:avLst>
              <a:gd name="adj1" fmla="val -4090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24" idx="3"/>
            <a:endCxn id="23" idx="2"/>
          </p:cNvCxnSpPr>
          <p:nvPr/>
        </p:nvCxnSpPr>
        <p:spPr>
          <a:xfrm flipH="1" flipV="1">
            <a:off x="2667000" y="5613975"/>
            <a:ext cx="609600" cy="896035"/>
          </a:xfrm>
          <a:prstGeom prst="curvedConnector4">
            <a:avLst>
              <a:gd name="adj1" fmla="val -37500"/>
              <a:gd name="adj2" fmla="val 645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5715000" y="3792875"/>
            <a:ext cx="713109" cy="71310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8202291" y="3792874"/>
            <a:ext cx="713109" cy="71310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q’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stCxn id="38" idx="6"/>
            <a:endCxn id="39" idx="2"/>
          </p:cNvCxnSpPr>
          <p:nvPr/>
        </p:nvCxnSpPr>
        <p:spPr>
          <a:xfrm flipV="1">
            <a:off x="6428109" y="4149427"/>
            <a:ext cx="1774182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487534" y="3591580"/>
            <a:ext cx="1279128" cy="4560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x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y</a:t>
            </a:r>
            <a:endParaRPr lang="en-US" sz="3200" dirty="0"/>
          </a:p>
        </p:txBody>
      </p:sp>
      <p:sp>
        <p:nvSpPr>
          <p:cNvPr id="42" name="Rectangle 41"/>
          <p:cNvSpPr/>
          <p:nvPr/>
        </p:nvSpPr>
        <p:spPr>
          <a:xfrm>
            <a:off x="5943600" y="4658380"/>
            <a:ext cx="990600" cy="15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 smtClean="0">
              <a:solidFill>
                <a:srgbClr val="FF0000"/>
              </a:solidFill>
            </a:endParaRPr>
          </a:p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y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467600" y="5039380"/>
            <a:ext cx="1439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...</a:t>
            </a:r>
            <a:r>
              <a:rPr lang="en-US" sz="3200" dirty="0" err="1" smtClean="0"/>
              <a:t>a</a:t>
            </a:r>
            <a:r>
              <a:rPr lang="en-US" sz="3200" dirty="0" err="1" smtClean="0">
                <a:solidFill>
                  <a:srgbClr val="00B050"/>
                </a:solidFill>
              </a:rPr>
              <a:t>b</a:t>
            </a:r>
            <a:r>
              <a:rPr lang="en-US" sz="3200" dirty="0" err="1" smtClean="0"/>
              <a:t>b</a:t>
            </a:r>
            <a:r>
              <a:rPr lang="el-GR" sz="3200" dirty="0" smtClean="0"/>
              <a:t>...</a:t>
            </a:r>
            <a:endParaRPr lang="en-US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5867400" y="625858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Stack		Input</a:t>
            </a:r>
          </a:p>
        </p:txBody>
      </p:sp>
      <p:cxnSp>
        <p:nvCxnSpPr>
          <p:cNvPr id="45" name="Curved Connector 44"/>
          <p:cNvCxnSpPr>
            <a:stCxn id="44" idx="1"/>
            <a:endCxn id="42" idx="1"/>
          </p:cNvCxnSpPr>
          <p:nvPr/>
        </p:nvCxnSpPr>
        <p:spPr>
          <a:xfrm rot="10800000" flipH="1">
            <a:off x="5867400" y="5420380"/>
            <a:ext cx="76200" cy="1099810"/>
          </a:xfrm>
          <a:prstGeom prst="curvedConnector3">
            <a:avLst>
              <a:gd name="adj1" fmla="val -4090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26"/>
          <p:cNvCxnSpPr>
            <a:stCxn id="44" idx="3"/>
            <a:endCxn id="43" idx="2"/>
          </p:cNvCxnSpPr>
          <p:nvPr/>
        </p:nvCxnSpPr>
        <p:spPr>
          <a:xfrm flipH="1" flipV="1">
            <a:off x="8187509" y="5624155"/>
            <a:ext cx="499291" cy="896035"/>
          </a:xfrm>
          <a:prstGeom prst="curvedConnector4">
            <a:avLst>
              <a:gd name="adj1" fmla="val -45785"/>
              <a:gd name="adj2" fmla="val 645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ight Arrow 46"/>
          <p:cNvSpPr/>
          <p:nvPr/>
        </p:nvSpPr>
        <p:spPr>
          <a:xfrm>
            <a:off x="3962400" y="4572000"/>
            <a:ext cx="1219200" cy="990600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Transitions of the form </a:t>
            </a:r>
            <a:r>
              <a:rPr lang="el-GR" i="1" dirty="0" smtClean="0"/>
              <a:t>ε</a:t>
            </a:r>
            <a:r>
              <a:rPr lang="en-US" i="1" dirty="0" smtClean="0"/>
              <a:t>, x </a:t>
            </a:r>
            <a:r>
              <a:rPr lang="en-US" i="1" dirty="0" smtClean="0">
                <a:latin typeface="Cambria Math"/>
                <a:ea typeface="Cambria Math"/>
              </a:rPr>
              <a:t>⟶ </a:t>
            </a:r>
            <a:r>
              <a:rPr lang="en-US" i="1" dirty="0" smtClean="0"/>
              <a:t>y</a:t>
            </a:r>
            <a:r>
              <a:rPr lang="en-US" dirty="0" smtClean="0"/>
              <a:t> require that the top stack symbol is </a:t>
            </a:r>
            <a:r>
              <a:rPr lang="en-US" i="1" dirty="0" smtClean="0"/>
              <a:t>x.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04800" y="3782695"/>
            <a:ext cx="713109" cy="71310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792091" y="3782694"/>
            <a:ext cx="713109" cy="71310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q’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6"/>
            <a:endCxn id="5" idx="2"/>
          </p:cNvCxnSpPr>
          <p:nvPr/>
        </p:nvCxnSpPr>
        <p:spPr>
          <a:xfrm flipV="1">
            <a:off x="1017909" y="4139247"/>
            <a:ext cx="1774182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77334" y="3581400"/>
            <a:ext cx="16193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x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y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4648200"/>
            <a:ext cx="990600" cy="15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 smtClean="0">
              <a:solidFill>
                <a:srgbClr val="FF0000"/>
              </a:solidFill>
            </a:endParaRPr>
          </a:p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x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62484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Stack		Input</a:t>
            </a:r>
          </a:p>
        </p:txBody>
      </p:sp>
      <p:cxnSp>
        <p:nvCxnSpPr>
          <p:cNvPr id="11" name="Curved Connector 10"/>
          <p:cNvCxnSpPr>
            <a:stCxn id="10" idx="1"/>
            <a:endCxn id="8" idx="1"/>
          </p:cNvCxnSpPr>
          <p:nvPr/>
        </p:nvCxnSpPr>
        <p:spPr>
          <a:xfrm rot="10800000" flipH="1">
            <a:off x="457200" y="5410200"/>
            <a:ext cx="76200" cy="1099810"/>
          </a:xfrm>
          <a:prstGeom prst="curvedConnector3">
            <a:avLst>
              <a:gd name="adj1" fmla="val -4090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26"/>
          <p:cNvCxnSpPr>
            <a:stCxn id="10" idx="3"/>
            <a:endCxn id="23" idx="2"/>
          </p:cNvCxnSpPr>
          <p:nvPr/>
        </p:nvCxnSpPr>
        <p:spPr>
          <a:xfrm flipH="1" flipV="1">
            <a:off x="2667000" y="5613975"/>
            <a:ext cx="609600" cy="896035"/>
          </a:xfrm>
          <a:prstGeom prst="curvedConnector4">
            <a:avLst>
              <a:gd name="adj1" fmla="val -37500"/>
              <a:gd name="adj2" fmla="val 645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5715000" y="3792875"/>
            <a:ext cx="713109" cy="71310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202291" y="3792874"/>
            <a:ext cx="713109" cy="71310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q’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13" idx="6"/>
            <a:endCxn id="14" idx="2"/>
          </p:cNvCxnSpPr>
          <p:nvPr/>
        </p:nvCxnSpPr>
        <p:spPr>
          <a:xfrm flipV="1">
            <a:off x="6428109" y="4149427"/>
            <a:ext cx="1774182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87534" y="3591580"/>
            <a:ext cx="16193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x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y</a:t>
            </a:r>
            <a:endParaRPr lang="en-US" sz="3200" dirty="0"/>
          </a:p>
        </p:txBody>
      </p:sp>
      <p:sp>
        <p:nvSpPr>
          <p:cNvPr id="17" name="Rectangle 16"/>
          <p:cNvSpPr/>
          <p:nvPr/>
        </p:nvSpPr>
        <p:spPr>
          <a:xfrm>
            <a:off x="5943600" y="4658380"/>
            <a:ext cx="990600" cy="15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 smtClean="0">
              <a:solidFill>
                <a:srgbClr val="FF0000"/>
              </a:solidFill>
            </a:endParaRPr>
          </a:p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y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67400" y="625858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Stack		Input</a:t>
            </a:r>
          </a:p>
        </p:txBody>
      </p:sp>
      <p:cxnSp>
        <p:nvCxnSpPr>
          <p:cNvPr id="20" name="Curved Connector 19"/>
          <p:cNvCxnSpPr>
            <a:stCxn id="19" idx="1"/>
            <a:endCxn id="17" idx="1"/>
          </p:cNvCxnSpPr>
          <p:nvPr/>
        </p:nvCxnSpPr>
        <p:spPr>
          <a:xfrm rot="10800000" flipH="1">
            <a:off x="5867400" y="5420380"/>
            <a:ext cx="76200" cy="1099810"/>
          </a:xfrm>
          <a:prstGeom prst="curvedConnector3">
            <a:avLst>
              <a:gd name="adj1" fmla="val -4090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6"/>
          <p:cNvCxnSpPr>
            <a:stCxn id="19" idx="3"/>
            <a:endCxn id="24" idx="2"/>
          </p:cNvCxnSpPr>
          <p:nvPr/>
        </p:nvCxnSpPr>
        <p:spPr>
          <a:xfrm flipH="1" flipV="1">
            <a:off x="8187509" y="5624155"/>
            <a:ext cx="499291" cy="896035"/>
          </a:xfrm>
          <a:prstGeom prst="curvedConnector4">
            <a:avLst>
              <a:gd name="adj1" fmla="val -45785"/>
              <a:gd name="adj2" fmla="val 645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ight Arrow 21"/>
          <p:cNvSpPr/>
          <p:nvPr/>
        </p:nvSpPr>
        <p:spPr>
          <a:xfrm>
            <a:off x="3962400" y="4572000"/>
            <a:ext cx="1219200" cy="990600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05000" y="50292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...</a:t>
            </a:r>
            <a:r>
              <a:rPr lang="en-US" sz="3200" dirty="0" err="1" smtClean="0">
                <a:solidFill>
                  <a:srgbClr val="00B050"/>
                </a:solidFill>
              </a:rPr>
              <a:t>a</a:t>
            </a:r>
            <a:r>
              <a:rPr lang="en-US" sz="3200" dirty="0" err="1" smtClean="0"/>
              <a:t>bb</a:t>
            </a:r>
            <a:r>
              <a:rPr lang="el-GR" sz="3200" dirty="0" smtClean="0"/>
              <a:t>...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7467600" y="5039380"/>
            <a:ext cx="1439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...</a:t>
            </a:r>
            <a:r>
              <a:rPr lang="en-US" sz="3200" dirty="0" err="1" smtClean="0">
                <a:solidFill>
                  <a:srgbClr val="00B050"/>
                </a:solidFill>
              </a:rPr>
              <a:t>a</a:t>
            </a:r>
            <a:r>
              <a:rPr lang="en-US" sz="3200" dirty="0" err="1" smtClean="0"/>
              <a:t>bb</a:t>
            </a:r>
            <a:r>
              <a:rPr lang="el-GR" sz="3200" dirty="0" smtClean="0"/>
              <a:t>...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Transitions of the form </a:t>
            </a:r>
            <a:r>
              <a:rPr lang="en-US" i="1" dirty="0" smtClean="0"/>
              <a:t>a, </a:t>
            </a:r>
            <a:r>
              <a:rPr lang="el-GR" i="1" dirty="0" smtClean="0"/>
              <a:t>ε</a:t>
            </a:r>
            <a:r>
              <a:rPr lang="en-US" i="1" dirty="0" smtClean="0"/>
              <a:t> </a:t>
            </a:r>
            <a:r>
              <a:rPr lang="en-US" i="1" dirty="0" smtClean="0">
                <a:latin typeface="Cambria Math"/>
                <a:ea typeface="Cambria Math"/>
              </a:rPr>
              <a:t>⟶ </a:t>
            </a:r>
            <a:r>
              <a:rPr lang="en-US" i="1" dirty="0" smtClean="0"/>
              <a:t>y</a:t>
            </a:r>
            <a:r>
              <a:rPr lang="en-US" dirty="0" smtClean="0"/>
              <a:t> require that the next input symbol is </a:t>
            </a:r>
            <a:r>
              <a:rPr lang="en-US" i="1" dirty="0" smtClean="0"/>
              <a:t>a.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04800" y="3782695"/>
            <a:ext cx="713109" cy="71310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792091" y="3782694"/>
            <a:ext cx="713109" cy="71310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q’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6"/>
            <a:endCxn id="5" idx="2"/>
          </p:cNvCxnSpPr>
          <p:nvPr/>
        </p:nvCxnSpPr>
        <p:spPr>
          <a:xfrm flipV="1">
            <a:off x="1017909" y="4139247"/>
            <a:ext cx="1774182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77334" y="3581400"/>
            <a:ext cx="16289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y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4648200"/>
            <a:ext cx="990600" cy="15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3600" dirty="0" smtClean="0">
              <a:solidFill>
                <a:srgbClr val="FF0000"/>
              </a:solidFill>
            </a:endParaRPr>
          </a:p>
          <a:p>
            <a:pPr algn="ctr"/>
            <a:endParaRPr lang="el-GR" sz="3600" dirty="0" smtClean="0">
              <a:solidFill>
                <a:srgbClr val="FF0000"/>
              </a:solidFill>
            </a:endParaRPr>
          </a:p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x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w</a:t>
            </a:r>
          </a:p>
          <a:p>
            <a:pPr algn="ctr"/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62484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Stack		Input</a:t>
            </a:r>
          </a:p>
        </p:txBody>
      </p:sp>
      <p:cxnSp>
        <p:nvCxnSpPr>
          <p:cNvPr id="10" name="Curved Connector 9"/>
          <p:cNvCxnSpPr>
            <a:stCxn id="9" idx="1"/>
            <a:endCxn id="8" idx="1"/>
          </p:cNvCxnSpPr>
          <p:nvPr/>
        </p:nvCxnSpPr>
        <p:spPr>
          <a:xfrm rot="10800000" flipH="1">
            <a:off x="457200" y="5410200"/>
            <a:ext cx="76200" cy="1099810"/>
          </a:xfrm>
          <a:prstGeom prst="curvedConnector3">
            <a:avLst>
              <a:gd name="adj1" fmla="val -4090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26"/>
          <p:cNvCxnSpPr>
            <a:stCxn id="9" idx="3"/>
          </p:cNvCxnSpPr>
          <p:nvPr/>
        </p:nvCxnSpPr>
        <p:spPr>
          <a:xfrm flipH="1" flipV="1">
            <a:off x="2661893" y="5613975"/>
            <a:ext cx="614707" cy="896035"/>
          </a:xfrm>
          <a:prstGeom prst="curvedConnector4">
            <a:avLst>
              <a:gd name="adj1" fmla="val -37188"/>
              <a:gd name="adj2" fmla="val 645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715000" y="3792875"/>
            <a:ext cx="713109" cy="71310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202291" y="3792874"/>
            <a:ext cx="713109" cy="71310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q’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6"/>
            <a:endCxn id="13" idx="2"/>
          </p:cNvCxnSpPr>
          <p:nvPr/>
        </p:nvCxnSpPr>
        <p:spPr>
          <a:xfrm flipV="1">
            <a:off x="6428109" y="4149427"/>
            <a:ext cx="1774182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87534" y="3591580"/>
            <a:ext cx="16385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y</a:t>
            </a:r>
            <a:endParaRPr lang="en-US" sz="3200" dirty="0"/>
          </a:p>
        </p:txBody>
      </p:sp>
      <p:sp>
        <p:nvSpPr>
          <p:cNvPr id="16" name="Rectangle 15"/>
          <p:cNvSpPr/>
          <p:nvPr/>
        </p:nvSpPr>
        <p:spPr>
          <a:xfrm>
            <a:off x="5943600" y="4658380"/>
            <a:ext cx="990600" cy="15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y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x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67400" y="625858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Stack		Input</a:t>
            </a:r>
          </a:p>
        </p:txBody>
      </p:sp>
      <p:cxnSp>
        <p:nvCxnSpPr>
          <p:cNvPr id="18" name="Curved Connector 17"/>
          <p:cNvCxnSpPr>
            <a:stCxn id="17" idx="1"/>
            <a:endCxn id="16" idx="1"/>
          </p:cNvCxnSpPr>
          <p:nvPr/>
        </p:nvCxnSpPr>
        <p:spPr>
          <a:xfrm rot="10800000" flipH="1">
            <a:off x="5867400" y="5420380"/>
            <a:ext cx="76200" cy="1099810"/>
          </a:xfrm>
          <a:prstGeom prst="curvedConnector3">
            <a:avLst>
              <a:gd name="adj1" fmla="val -4090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26"/>
          <p:cNvCxnSpPr>
            <a:stCxn id="17" idx="3"/>
            <a:endCxn id="22" idx="2"/>
          </p:cNvCxnSpPr>
          <p:nvPr/>
        </p:nvCxnSpPr>
        <p:spPr>
          <a:xfrm flipH="1" flipV="1">
            <a:off x="8187509" y="5624155"/>
            <a:ext cx="499291" cy="896035"/>
          </a:xfrm>
          <a:prstGeom prst="curvedConnector4">
            <a:avLst>
              <a:gd name="adj1" fmla="val -45785"/>
              <a:gd name="adj2" fmla="val 645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ight Arrow 19"/>
          <p:cNvSpPr/>
          <p:nvPr/>
        </p:nvSpPr>
        <p:spPr>
          <a:xfrm>
            <a:off x="3962400" y="4572000"/>
            <a:ext cx="1219200" cy="990600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905000" y="50292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...</a:t>
            </a:r>
            <a:r>
              <a:rPr lang="en-US" sz="3200" dirty="0" err="1" smtClean="0">
                <a:solidFill>
                  <a:srgbClr val="FF0000"/>
                </a:solidFill>
              </a:rPr>
              <a:t>a</a:t>
            </a:r>
            <a:r>
              <a:rPr lang="en-US" sz="3200" dirty="0" err="1" smtClean="0"/>
              <a:t>bb</a:t>
            </a:r>
            <a:r>
              <a:rPr lang="el-GR" sz="3200" dirty="0" smtClean="0"/>
              <a:t>...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7467600" y="5039380"/>
            <a:ext cx="1439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...</a:t>
            </a:r>
            <a:r>
              <a:rPr lang="en-US" sz="3200" dirty="0" err="1" smtClean="0"/>
              <a:t>a</a:t>
            </a:r>
            <a:r>
              <a:rPr lang="en-US" sz="3200" dirty="0" err="1" smtClean="0">
                <a:solidFill>
                  <a:srgbClr val="00B050"/>
                </a:solidFill>
              </a:rPr>
              <a:t>b</a:t>
            </a:r>
            <a:r>
              <a:rPr lang="en-US" sz="3200" dirty="0" err="1" smtClean="0"/>
              <a:t>b</a:t>
            </a:r>
            <a:r>
              <a:rPr lang="el-GR" sz="3200" dirty="0" smtClean="0"/>
              <a:t>...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Transitions of the form </a:t>
            </a:r>
            <a:r>
              <a:rPr lang="el-GR" i="1" dirty="0" smtClean="0"/>
              <a:t>ε</a:t>
            </a:r>
            <a:r>
              <a:rPr lang="en-US" i="1" dirty="0" smtClean="0"/>
              <a:t>, </a:t>
            </a:r>
            <a:r>
              <a:rPr lang="el-GR" i="1" dirty="0" smtClean="0"/>
              <a:t>ε</a:t>
            </a:r>
            <a:r>
              <a:rPr lang="en-US" i="1" dirty="0" smtClean="0"/>
              <a:t> </a:t>
            </a:r>
            <a:r>
              <a:rPr lang="en-US" i="1" dirty="0" smtClean="0">
                <a:latin typeface="Cambria Math"/>
                <a:ea typeface="Cambria Math"/>
              </a:rPr>
              <a:t>⟶ </a:t>
            </a:r>
            <a:r>
              <a:rPr lang="en-US" i="1" dirty="0" smtClean="0"/>
              <a:t>y</a:t>
            </a:r>
            <a:r>
              <a:rPr lang="el-GR" i="1" dirty="0" smtClean="0"/>
              <a:t> </a:t>
            </a:r>
            <a:r>
              <a:rPr lang="en-US" dirty="0" smtClean="0"/>
              <a:t>can be followed without restrictions</a:t>
            </a:r>
            <a:r>
              <a:rPr lang="en-US" i="1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04800" y="3782695"/>
            <a:ext cx="713109" cy="71310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792091" y="3782694"/>
            <a:ext cx="713109" cy="71310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q’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6"/>
            <a:endCxn id="5" idx="2"/>
          </p:cNvCxnSpPr>
          <p:nvPr/>
        </p:nvCxnSpPr>
        <p:spPr>
          <a:xfrm flipV="1">
            <a:off x="1017909" y="4139247"/>
            <a:ext cx="1774182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77334" y="3581400"/>
            <a:ext cx="16289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y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4648200"/>
            <a:ext cx="990600" cy="15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3600" dirty="0" smtClean="0">
              <a:solidFill>
                <a:srgbClr val="FF0000"/>
              </a:solidFill>
            </a:endParaRPr>
          </a:p>
          <a:p>
            <a:pPr algn="ctr"/>
            <a:endParaRPr lang="el-GR" sz="3600" dirty="0" smtClean="0">
              <a:solidFill>
                <a:srgbClr val="FF0000"/>
              </a:solidFill>
            </a:endParaRPr>
          </a:p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x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w</a:t>
            </a:r>
          </a:p>
          <a:p>
            <a:pPr algn="ctr"/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62484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Stack		Input</a:t>
            </a:r>
          </a:p>
        </p:txBody>
      </p:sp>
      <p:cxnSp>
        <p:nvCxnSpPr>
          <p:cNvPr id="10" name="Curved Connector 9"/>
          <p:cNvCxnSpPr>
            <a:stCxn id="9" idx="1"/>
            <a:endCxn id="8" idx="1"/>
          </p:cNvCxnSpPr>
          <p:nvPr/>
        </p:nvCxnSpPr>
        <p:spPr>
          <a:xfrm rot="10800000" flipH="1">
            <a:off x="457200" y="5410200"/>
            <a:ext cx="76200" cy="1099810"/>
          </a:xfrm>
          <a:prstGeom prst="curvedConnector3">
            <a:avLst>
              <a:gd name="adj1" fmla="val -4090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26"/>
          <p:cNvCxnSpPr>
            <a:stCxn id="9" idx="3"/>
          </p:cNvCxnSpPr>
          <p:nvPr/>
        </p:nvCxnSpPr>
        <p:spPr>
          <a:xfrm flipH="1" flipV="1">
            <a:off x="2661893" y="5613975"/>
            <a:ext cx="614707" cy="896035"/>
          </a:xfrm>
          <a:prstGeom prst="curvedConnector4">
            <a:avLst>
              <a:gd name="adj1" fmla="val -37188"/>
              <a:gd name="adj2" fmla="val 645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715000" y="3792875"/>
            <a:ext cx="713109" cy="71310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202291" y="3792874"/>
            <a:ext cx="713109" cy="71310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q’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6"/>
            <a:endCxn id="13" idx="2"/>
          </p:cNvCxnSpPr>
          <p:nvPr/>
        </p:nvCxnSpPr>
        <p:spPr>
          <a:xfrm flipV="1">
            <a:off x="6428109" y="4149427"/>
            <a:ext cx="1774182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87534" y="3591580"/>
            <a:ext cx="16385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y</a:t>
            </a:r>
            <a:endParaRPr lang="en-US" sz="3200" dirty="0"/>
          </a:p>
        </p:txBody>
      </p:sp>
      <p:sp>
        <p:nvSpPr>
          <p:cNvPr id="16" name="Rectangle 15"/>
          <p:cNvSpPr/>
          <p:nvPr/>
        </p:nvSpPr>
        <p:spPr>
          <a:xfrm>
            <a:off x="5943600" y="4658380"/>
            <a:ext cx="990600" cy="15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y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x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67400" y="625858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Stack		Input</a:t>
            </a:r>
          </a:p>
        </p:txBody>
      </p:sp>
      <p:cxnSp>
        <p:nvCxnSpPr>
          <p:cNvPr id="18" name="Curved Connector 17"/>
          <p:cNvCxnSpPr>
            <a:stCxn id="17" idx="1"/>
            <a:endCxn id="16" idx="1"/>
          </p:cNvCxnSpPr>
          <p:nvPr/>
        </p:nvCxnSpPr>
        <p:spPr>
          <a:xfrm rot="10800000" flipH="1">
            <a:off x="5867400" y="5420380"/>
            <a:ext cx="76200" cy="1099810"/>
          </a:xfrm>
          <a:prstGeom prst="curvedConnector3">
            <a:avLst>
              <a:gd name="adj1" fmla="val -4090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26"/>
          <p:cNvCxnSpPr>
            <a:stCxn id="17" idx="3"/>
            <a:endCxn id="22" idx="2"/>
          </p:cNvCxnSpPr>
          <p:nvPr/>
        </p:nvCxnSpPr>
        <p:spPr>
          <a:xfrm flipH="1" flipV="1">
            <a:off x="8187509" y="5624155"/>
            <a:ext cx="499291" cy="896035"/>
          </a:xfrm>
          <a:prstGeom prst="curvedConnector4">
            <a:avLst>
              <a:gd name="adj1" fmla="val -45785"/>
              <a:gd name="adj2" fmla="val 645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ight Arrow 19"/>
          <p:cNvSpPr/>
          <p:nvPr/>
        </p:nvSpPr>
        <p:spPr>
          <a:xfrm>
            <a:off x="3962400" y="4572000"/>
            <a:ext cx="1219200" cy="990600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905000" y="50292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...</a:t>
            </a:r>
            <a:r>
              <a:rPr lang="en-US" sz="3200" dirty="0" err="1" smtClean="0">
                <a:solidFill>
                  <a:srgbClr val="00B050"/>
                </a:solidFill>
              </a:rPr>
              <a:t>a</a:t>
            </a:r>
            <a:r>
              <a:rPr lang="en-US" sz="3200" dirty="0" err="1" smtClean="0"/>
              <a:t>bb</a:t>
            </a:r>
            <a:r>
              <a:rPr lang="el-GR" sz="3200" dirty="0" smtClean="0"/>
              <a:t>...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7467600" y="5039380"/>
            <a:ext cx="1439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...</a:t>
            </a:r>
            <a:r>
              <a:rPr lang="en-US" sz="3200" dirty="0" err="1" smtClean="0">
                <a:solidFill>
                  <a:srgbClr val="00B050"/>
                </a:solidFill>
              </a:rPr>
              <a:t>a</a:t>
            </a:r>
            <a:r>
              <a:rPr lang="en-US" sz="3200" dirty="0" err="1" smtClean="0"/>
              <a:t>bb</a:t>
            </a:r>
            <a:r>
              <a:rPr lang="el-GR" sz="3200" dirty="0" smtClean="0"/>
              <a:t>...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Accept – Reject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The PDA accepts when there exists a computation path such that:</a:t>
            </a:r>
          </a:p>
          <a:p>
            <a:pPr lvl="1"/>
            <a:r>
              <a:rPr lang="en-US" dirty="0" smtClean="0"/>
              <a:t>The computation path ends in an accept state</a:t>
            </a:r>
          </a:p>
          <a:p>
            <a:pPr lvl="1"/>
            <a:r>
              <a:rPr lang="en-US" dirty="0" smtClean="0"/>
              <a:t>All the input is consumed</a:t>
            </a:r>
          </a:p>
          <a:p>
            <a:pPr lvl="1"/>
            <a:r>
              <a:rPr lang="en-US" dirty="0" smtClean="0"/>
              <a:t>(no requirement for the stack)</a:t>
            </a:r>
          </a:p>
          <a:p>
            <a:r>
              <a:rPr lang="en-US" dirty="0" smtClean="0"/>
              <a:t>The PDA rejects when all the paths:</a:t>
            </a:r>
          </a:p>
          <a:p>
            <a:pPr lvl="1"/>
            <a:r>
              <a:rPr lang="en-US" dirty="0" smtClean="0"/>
              <a:t>Either end in a non-accepting state</a:t>
            </a:r>
          </a:p>
          <a:p>
            <a:pPr lvl="1"/>
            <a:r>
              <a:rPr lang="en-US" dirty="0" smtClean="0"/>
              <a:t>Or are incomplete (meaning that at some point there is no possible transition under the current input and stack symbols)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PDA for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smtClean="0"/>
              <a:t> : n </a:t>
            </a:r>
            <a:r>
              <a:rPr lang="en-US" dirty="0" smtClean="0">
                <a:latin typeface="Calibri"/>
              </a:rPr>
              <a:t>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We usually use the stack for counting. </a:t>
            </a:r>
          </a:p>
          <a:p>
            <a:r>
              <a:rPr lang="en-US" dirty="0" smtClean="0"/>
              <a:t>For this language for example, you first insert all the as in the stack until you start seeing </a:t>
            </a:r>
            <a:r>
              <a:rPr lang="en-US" dirty="0" err="1" smtClean="0"/>
              <a:t>bs</a:t>
            </a:r>
            <a:r>
              <a:rPr lang="en-US" dirty="0" smtClean="0"/>
              <a:t> .</a:t>
            </a:r>
          </a:p>
          <a:p>
            <a:r>
              <a:rPr lang="en-US" dirty="0" smtClean="0"/>
              <a:t>When you see the first b start removing as from the stack.</a:t>
            </a:r>
          </a:p>
          <a:p>
            <a:r>
              <a:rPr lang="en-US" dirty="0" smtClean="0"/>
              <a:t>When you have consumed the whole string you check the stack: if it’s empty then this means that the number of as equals the number of </a:t>
            </a:r>
            <a:r>
              <a:rPr lang="en-US" dirty="0" err="1" smtClean="0"/>
              <a:t>bs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 stack empty?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How can you check if the stack is empty? </a:t>
            </a:r>
          </a:p>
          <a:p>
            <a:r>
              <a:rPr lang="en-US" dirty="0" smtClean="0"/>
              <a:t>What we usually do is to place a special symbol (for example a $) at the bottom of the stack.</a:t>
            </a:r>
          </a:p>
          <a:p>
            <a:r>
              <a:rPr lang="en-US" dirty="0" smtClean="0"/>
              <a:t>Whenever we find the $ again we know that we reached the end of the stack.</a:t>
            </a:r>
          </a:p>
          <a:p>
            <a:r>
              <a:rPr lang="en-US" b="1" dirty="0" smtClean="0"/>
              <a:t>In order to accept a string there is no need for the stack to be empty.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push and pop in PDA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a, </a:t>
            </a:r>
            <a:r>
              <a:rPr lang="el-GR" dirty="0"/>
              <a:t>ε </a:t>
            </a:r>
            <a:r>
              <a:rPr lang="el-GR" dirty="0">
                <a:ea typeface="Cambria Math"/>
              </a:rPr>
              <a:t>⟶ </a:t>
            </a:r>
            <a:r>
              <a:rPr lang="en-US" dirty="0" smtClean="0">
                <a:ea typeface="Cambria Math"/>
              </a:rPr>
              <a:t>t</a:t>
            </a:r>
          </a:p>
          <a:p>
            <a:pPr marL="0" indent="0">
              <a:buNone/>
            </a:pPr>
            <a:r>
              <a:rPr lang="en-US" dirty="0" smtClean="0">
                <a:ea typeface="Cambria Math"/>
              </a:rPr>
              <a:t> when you see an a in the input push t on the stack</a:t>
            </a:r>
            <a:endParaRPr lang="en-US" dirty="0" smtClean="0"/>
          </a:p>
          <a:p>
            <a:r>
              <a:rPr lang="en-US" dirty="0"/>
              <a:t>a, </a:t>
            </a:r>
            <a:r>
              <a:rPr lang="en-US" dirty="0" smtClean="0"/>
              <a:t>b </a:t>
            </a:r>
            <a:r>
              <a:rPr lang="el-GR" dirty="0">
                <a:ea typeface="Cambria Math"/>
              </a:rPr>
              <a:t>⟶ </a:t>
            </a:r>
            <a:r>
              <a:rPr lang="el-GR" dirty="0" smtClean="0"/>
              <a:t>ε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when you see an a in the input and b is on the top of the stack, pop b out.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62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stack?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stack is a Last In First Out data structure  where I only have access to the last element inserted in the stack.</a:t>
            </a:r>
          </a:p>
          <a:p>
            <a:r>
              <a:rPr lang="en-US" dirty="0" smtClean="0"/>
              <a:t>In order to access other elements I have to remove those that are on top one by 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PDA for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smtClean="0"/>
              <a:t> : n </a:t>
            </a:r>
            <a:r>
              <a:rPr lang="en-US" dirty="0" smtClean="0">
                <a:latin typeface="Calibri"/>
              </a:rPr>
              <a:t>≥ </a:t>
            </a:r>
            <a:r>
              <a:rPr lang="en-US" dirty="0" smtClean="0"/>
              <a:t>0}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90800" y="2395311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334000" y="2395311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590800" y="4452711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334000" y="4452711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4" idx="6"/>
            <a:endCxn id="5" idx="2"/>
          </p:cNvCxnSpPr>
          <p:nvPr/>
        </p:nvCxnSpPr>
        <p:spPr>
          <a:xfrm>
            <a:off x="3505200" y="2852511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81400" y="2242911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20" name="Straight Arrow Connector 19"/>
          <p:cNvCxnSpPr>
            <a:stCxn id="8" idx="2"/>
            <a:endCxn id="7" idx="6"/>
          </p:cNvCxnSpPr>
          <p:nvPr/>
        </p:nvCxnSpPr>
        <p:spPr>
          <a:xfrm rot="10800000">
            <a:off x="3505200" y="4909911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708234" y="4325136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26" name="Curved Connector 25"/>
          <p:cNvCxnSpPr>
            <a:stCxn id="5" idx="0"/>
            <a:endCxn id="5" idx="6"/>
          </p:cNvCxnSpPr>
          <p:nvPr/>
        </p:nvCxnSpPr>
        <p:spPr>
          <a:xfrm rot="16200000" flipH="1">
            <a:off x="5791200" y="2395311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981200" y="2852511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2049088">
            <a:off x="5841707" y="1781568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35" name="Straight Arrow Connector 34"/>
          <p:cNvCxnSpPr>
            <a:stCxn id="5" idx="4"/>
            <a:endCxn id="8" idx="0"/>
          </p:cNvCxnSpPr>
          <p:nvPr/>
        </p:nvCxnSpPr>
        <p:spPr>
          <a:xfrm rot="5400000">
            <a:off x="5219700" y="3881211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791200" y="3538311"/>
            <a:ext cx="16337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39" name="Curved Connector 25"/>
          <p:cNvCxnSpPr>
            <a:stCxn id="8" idx="6"/>
            <a:endCxn id="8" idx="4"/>
          </p:cNvCxnSpPr>
          <p:nvPr/>
        </p:nvCxnSpPr>
        <p:spPr>
          <a:xfrm flipH="1">
            <a:off x="5791200" y="4909911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rot="19348062">
            <a:off x="5801788" y="5397948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19" name="Oval 18"/>
          <p:cNvSpPr/>
          <p:nvPr/>
        </p:nvSpPr>
        <p:spPr>
          <a:xfrm>
            <a:off x="2743200" y="25146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743200" y="4572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/>
              <a:t>aaabbb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/>
              <a:t>aaabbb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$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r>
              <a:rPr lang="en-US" sz="3600" dirty="0" err="1" smtClean="0"/>
              <a:t>aabbb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a</a:t>
            </a: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$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185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aa</a:t>
            </a:r>
            <a:r>
              <a:rPr lang="en-US" sz="3600" dirty="0" err="1" smtClean="0"/>
              <a:t>abbb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a</a:t>
            </a: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a</a:t>
            </a: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$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185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aaa</a:t>
            </a:r>
            <a:r>
              <a:rPr lang="en-US" sz="3600" dirty="0" err="1" smtClean="0"/>
              <a:t>bbb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a</a:t>
            </a: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a</a:t>
            </a: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a</a:t>
            </a: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$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aaab</a:t>
            </a:r>
            <a:r>
              <a:rPr lang="en-US" sz="3600" dirty="0" err="1" smtClean="0"/>
              <a:t>bb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a</a:t>
            </a: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a</a:t>
            </a: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$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185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aaabb</a:t>
            </a:r>
            <a:r>
              <a:rPr lang="en-US" sz="3600" dirty="0" err="1" smtClean="0"/>
              <a:t>b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a</a:t>
            </a: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$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aaabbb</a:t>
            </a:r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$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aaabbb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3600" dirty="0" smtClean="0">
                <a:solidFill>
                  <a:srgbClr val="00B050"/>
                </a:solidFill>
                <a:latin typeface="Wide Latin"/>
                <a:sym typeface="Webdings"/>
              </a:rPr>
              <a:t></a:t>
            </a:r>
            <a:endParaRPr lang="en-US" sz="28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/>
              <a:t>aab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/>
              <a:t>aab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$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r>
              <a:rPr lang="en-US" sz="3600" dirty="0" err="1" smtClean="0"/>
              <a:t>ab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a</a:t>
            </a: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$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aa</a:t>
            </a:r>
            <a:r>
              <a:rPr lang="en-US" sz="3600" dirty="0" err="1" smtClean="0"/>
              <a:t>b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a</a:t>
            </a: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a</a:t>
            </a: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$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aab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C000"/>
              </a:solidFill>
            </a:endParaRP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a</a:t>
            </a: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$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aab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Wide Latin"/>
                <a:sym typeface="Webdings"/>
              </a:rPr>
              <a:t>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C000"/>
              </a:solidFill>
            </a:endParaRP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a</a:t>
            </a: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$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21" idx="6"/>
            <a:endCxn id="22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27" name="Straight Arrow Connector 26"/>
          <p:cNvCxnSpPr>
            <a:stCxn id="24" idx="2"/>
            <a:endCxn id="23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29" name="Curved Connector 25"/>
          <p:cNvCxnSpPr>
            <a:stCxn id="22" idx="0"/>
            <a:endCxn id="22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32" name="Straight Arrow Connector 31"/>
          <p:cNvCxnSpPr>
            <a:stCxn id="22" idx="4"/>
            <a:endCxn id="24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25"/>
          <p:cNvCxnSpPr>
            <a:stCxn id="24" idx="6"/>
            <a:endCxn id="24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36" name="Oval 35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38" name="Oval 37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/>
              <a:t>abb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/>
              <a:t>abb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$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r>
              <a:rPr lang="en-US" sz="3600" dirty="0" err="1" smtClean="0"/>
              <a:t>bb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a</a:t>
            </a: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$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ab</a:t>
            </a:r>
            <a:r>
              <a:rPr lang="en-US" sz="3600" dirty="0" err="1" smtClean="0"/>
              <a:t>b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$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0" y="5943600"/>
            <a:ext cx="18288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err="1" smtClean="0"/>
              <a:t>:n</a:t>
            </a:r>
            <a:r>
              <a:rPr lang="en-US" dirty="0" smtClean="0"/>
              <a:t> ≥ 0}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ab</a:t>
            </a:r>
            <a:r>
              <a:rPr lang="en-US" sz="3600" dirty="0" err="1" smtClean="0"/>
              <a:t>b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Wide Latin"/>
                <a:sym typeface="Webdings"/>
              </a:rPr>
              <a:t>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239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dirty="0" smtClean="0">
              <a:solidFill>
                <a:srgbClr val="FF0000"/>
              </a:solidFill>
            </a:endParaRPr>
          </a:p>
          <a:p>
            <a:pPr algn="ctr"/>
            <a:endParaRPr lang="en-US" sz="6600" dirty="0" smtClean="0">
              <a:solidFill>
                <a:srgbClr val="FFC000"/>
              </a:solidFill>
            </a:endParaRPr>
          </a:p>
          <a:p>
            <a:pPr algn="ctr"/>
            <a:endParaRPr lang="en-US" sz="6600" dirty="0" smtClean="0">
              <a:solidFill>
                <a:srgbClr val="FFC000"/>
              </a:solidFill>
            </a:endParaRPr>
          </a:p>
          <a:p>
            <a:pPr algn="ctr"/>
            <a:r>
              <a:rPr lang="en-US" sz="6600" dirty="0" smtClean="0">
                <a:solidFill>
                  <a:srgbClr val="FFC000"/>
                </a:solidFill>
              </a:rPr>
              <a:t>$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2901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192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959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>
            <a:off x="2133600" y="3359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749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8" idx="2"/>
            <a:endCxn id="7" idx="6"/>
          </p:cNvCxnSpPr>
          <p:nvPr/>
        </p:nvCxnSpPr>
        <p:spPr>
          <a:xfrm rot="10800000">
            <a:off x="2133600" y="5416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6634" y="4831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3" name="Curved Connector 25"/>
          <p:cNvCxnSpPr>
            <a:stCxn id="6" idx="0"/>
            <a:endCxn id="6" idx="6"/>
          </p:cNvCxnSpPr>
          <p:nvPr/>
        </p:nvCxnSpPr>
        <p:spPr>
          <a:xfrm rot="16200000" flipH="1">
            <a:off x="4419600" y="2901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09600" y="3359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49088">
            <a:off x="4470107" y="2288097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a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4"/>
            <a:endCxn id="8" idx="0"/>
          </p:cNvCxnSpPr>
          <p:nvPr/>
        </p:nvCxnSpPr>
        <p:spPr>
          <a:xfrm rot="5400000">
            <a:off x="3848100" y="4387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25"/>
          <p:cNvCxnSpPr>
            <a:stCxn id="8" idx="6"/>
            <a:endCxn id="8" idx="4"/>
          </p:cNvCxnSpPr>
          <p:nvPr/>
        </p:nvCxnSpPr>
        <p:spPr>
          <a:xfrm flipH="1">
            <a:off x="4419600" y="5416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48062">
            <a:off x="4430188" y="5904477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1371600" y="5078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9600" y="4044840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2" name="Oval 21"/>
          <p:cNvSpPr/>
          <p:nvPr/>
        </p:nvSpPr>
        <p:spPr>
          <a:xfrm>
            <a:off x="1371600" y="3048000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formally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 PDA is a sextuple (Q, </a:t>
            </a:r>
            <a:r>
              <a:rPr lang="el-GR" dirty="0" smtClean="0"/>
              <a:t>Σ, Γ, δ, </a:t>
            </a:r>
            <a:r>
              <a:rPr lang="en-US" dirty="0" smtClean="0"/>
              <a:t>q</a:t>
            </a:r>
            <a:r>
              <a:rPr lang="en-US" baseline="-25000" dirty="0" smtClean="0"/>
              <a:t>0</a:t>
            </a:r>
            <a:r>
              <a:rPr lang="en-US" dirty="0" smtClean="0"/>
              <a:t>, F), where:</a:t>
            </a:r>
          </a:p>
          <a:p>
            <a:pPr lvl="1"/>
            <a:r>
              <a:rPr lang="en-US" dirty="0" smtClean="0"/>
              <a:t>Q is the set of states</a:t>
            </a:r>
          </a:p>
          <a:p>
            <a:pPr lvl="1"/>
            <a:r>
              <a:rPr lang="el-GR" dirty="0" smtClean="0"/>
              <a:t>Σ </a:t>
            </a:r>
            <a:r>
              <a:rPr lang="en-US" dirty="0" smtClean="0"/>
              <a:t>is the input alphabet</a:t>
            </a:r>
          </a:p>
          <a:p>
            <a:pPr lvl="1"/>
            <a:r>
              <a:rPr lang="el-GR" dirty="0" smtClean="0"/>
              <a:t>Γ </a:t>
            </a:r>
            <a:r>
              <a:rPr lang="en-US" dirty="0" smtClean="0"/>
              <a:t>is the alphabet for the stack</a:t>
            </a:r>
          </a:p>
          <a:p>
            <a:pPr lvl="1"/>
            <a:r>
              <a:rPr lang="el-GR" dirty="0" smtClean="0"/>
              <a:t>δ </a:t>
            </a:r>
            <a:r>
              <a:rPr lang="en-US" dirty="0" smtClean="0"/>
              <a:t>is the transition function</a:t>
            </a:r>
          </a:p>
          <a:p>
            <a:pPr lvl="1"/>
            <a:r>
              <a:rPr lang="en-US" dirty="0" smtClean="0"/>
              <a:t>q</a:t>
            </a:r>
            <a:r>
              <a:rPr lang="en-US" baseline="-25000" dirty="0" smtClean="0"/>
              <a:t>0</a:t>
            </a:r>
            <a:r>
              <a:rPr lang="en-US" dirty="0" smtClean="0"/>
              <a:t> is the start state</a:t>
            </a:r>
          </a:p>
          <a:p>
            <a:pPr lvl="1"/>
            <a:r>
              <a:rPr lang="en-US" dirty="0" smtClean="0"/>
              <a:t>F is the set of accepting states</a:t>
            </a:r>
          </a:p>
          <a:p>
            <a:pPr>
              <a:buNone/>
            </a:pPr>
            <a:r>
              <a:rPr lang="en-US" dirty="0" smtClean="0"/>
              <a:t>About </a:t>
            </a:r>
            <a:r>
              <a:rPr lang="el-GR" dirty="0" smtClean="0"/>
              <a:t>Γ</a:t>
            </a:r>
            <a:r>
              <a:rPr lang="en-US" dirty="0" smtClean="0"/>
              <a:t>: The stack alphabet can contain any symbol you want. It can be completely disjoint from </a:t>
            </a:r>
            <a:r>
              <a:rPr lang="el-GR" dirty="0" smtClean="0"/>
              <a:t>Σ.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</a:t>
            </a:r>
            <a:r>
              <a:rPr lang="en-US" baseline="-25000" dirty="0" smtClean="0"/>
              <a:t>()</a:t>
            </a:r>
            <a:r>
              <a:rPr lang="en-US" dirty="0" smtClean="0"/>
              <a:t> : proper opening and closing parenthesis</a:t>
            </a:r>
            <a:endParaRPr lang="en-US" dirty="0"/>
          </a:p>
        </p:txBody>
      </p:sp>
      <p:cxnSp>
        <p:nvCxnSpPr>
          <p:cNvPr id="13" name="Curved Connector 25"/>
          <p:cNvCxnSpPr>
            <a:stCxn id="26" idx="7"/>
            <a:endCxn id="26" idx="5"/>
          </p:cNvCxnSpPr>
          <p:nvPr/>
        </p:nvCxnSpPr>
        <p:spPr>
          <a:xfrm rot="16200000" flipH="1">
            <a:off x="4876800" y="4229954"/>
            <a:ext cx="646578" cy="1588"/>
          </a:xfrm>
          <a:prstGeom prst="curvedConnector5">
            <a:avLst>
              <a:gd name="adj1" fmla="val -35355"/>
              <a:gd name="adj2" fmla="val 63544647"/>
              <a:gd name="adj3" fmla="val 135355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88558" y="3352800"/>
            <a:ext cx="1560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*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6296572" y="4520625"/>
            <a:ext cx="15520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), *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25" name="Oval 24"/>
          <p:cNvSpPr/>
          <p:nvPr/>
        </p:nvSpPr>
        <p:spPr>
          <a:xfrm>
            <a:off x="1676400" y="3772754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4419600" y="3772754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03207" y="2996625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2667000" y="4876800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066800" y="4229954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1828800" y="3918914"/>
            <a:ext cx="609600" cy="6096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31" name="Curved Connector 30"/>
          <p:cNvCxnSpPr>
            <a:stCxn id="25" idx="7"/>
            <a:endCxn id="26" idx="1"/>
          </p:cNvCxnSpPr>
          <p:nvPr/>
        </p:nvCxnSpPr>
        <p:spPr>
          <a:xfrm rot="5400000" flipH="1" flipV="1">
            <a:off x="3505200" y="2858354"/>
            <a:ext cx="1588" cy="2096622"/>
          </a:xfrm>
          <a:prstGeom prst="curvedConnector3">
            <a:avLst>
              <a:gd name="adj1" fmla="val 22828149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stCxn id="26" idx="3"/>
            <a:endCxn id="25" idx="5"/>
          </p:cNvCxnSpPr>
          <p:nvPr/>
        </p:nvCxnSpPr>
        <p:spPr>
          <a:xfrm rot="5400000">
            <a:off x="3505200" y="3504932"/>
            <a:ext cx="1588" cy="2096622"/>
          </a:xfrm>
          <a:prstGeom prst="curvedConnector3">
            <a:avLst>
              <a:gd name="adj1" fmla="val 22828149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it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Create a PDA for the language:</a:t>
            </a: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dirty="0" smtClean="0"/>
              <a:t>L</a:t>
            </a:r>
            <a:r>
              <a:rPr lang="en-US" baseline="-25000" dirty="0" smtClean="0"/>
              <a:t>=</a:t>
            </a:r>
            <a:r>
              <a:rPr lang="en-US" dirty="0" smtClean="0"/>
              <a:t> = {w : w contains an equal number of 0s and 1s}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</a:t>
            </a:r>
            <a:r>
              <a:rPr lang="en-US" baseline="-25000" dirty="0" smtClean="0"/>
              <a:t>=</a:t>
            </a:r>
            <a:r>
              <a:rPr lang="en-US" dirty="0" smtClean="0"/>
              <a:t> : equal number of 0s and 1s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14400" y="3772754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657600" y="3772754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791200" y="16764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159247">
            <a:off x="2590476" y="5205481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04800" y="4229954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8848275">
            <a:off x="4137266" y="2729399"/>
            <a:ext cx="16706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*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stCxn id="6" idx="7"/>
            <a:endCxn id="8" idx="3"/>
          </p:cNvCxnSpPr>
          <p:nvPr/>
        </p:nvCxnSpPr>
        <p:spPr>
          <a:xfrm rot="5400000" flipH="1" flipV="1">
            <a:off x="4456712" y="2438266"/>
            <a:ext cx="1449776" cy="148702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315200" y="1447800"/>
            <a:ext cx="164179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0, </a:t>
            </a:r>
            <a:r>
              <a:rPr lang="el-GR" sz="3200" dirty="0" smtClean="0">
                <a:latin typeface="Cambria Math"/>
                <a:ea typeface="Cambria Math"/>
              </a:rPr>
              <a:t>ε ⟶ *</a:t>
            </a:r>
            <a:endParaRPr lang="en-US" sz="3200" dirty="0" smtClean="0">
              <a:latin typeface="Cambria Math"/>
              <a:ea typeface="Cambria Math"/>
            </a:endParaRPr>
          </a:p>
          <a:p>
            <a:r>
              <a:rPr lang="en-US" sz="3200" dirty="0" smtClean="0">
                <a:latin typeface="Cambria Math"/>
                <a:ea typeface="Cambria Math"/>
              </a:rPr>
              <a:t>1, </a:t>
            </a:r>
            <a:r>
              <a:rPr lang="en-US" sz="3200" dirty="0" smtClean="0"/>
              <a:t>*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8" name="Curved Connector 25"/>
          <p:cNvCxnSpPr>
            <a:stCxn id="8" idx="7"/>
            <a:endCxn id="8" idx="5"/>
          </p:cNvCxnSpPr>
          <p:nvPr/>
        </p:nvCxnSpPr>
        <p:spPr>
          <a:xfrm rot="16200000" flipH="1">
            <a:off x="6248400" y="2133600"/>
            <a:ext cx="646578" cy="1588"/>
          </a:xfrm>
          <a:prstGeom prst="curvedConnector5">
            <a:avLst>
              <a:gd name="adj1" fmla="val -35355"/>
              <a:gd name="adj2" fmla="val 47840506"/>
              <a:gd name="adj3" fmla="val 135355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066800" y="3918914"/>
            <a:ext cx="609600" cy="6096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23" name="Curved Connector 22"/>
          <p:cNvCxnSpPr>
            <a:stCxn id="36" idx="2"/>
            <a:endCxn id="5" idx="5"/>
          </p:cNvCxnSpPr>
          <p:nvPr/>
        </p:nvCxnSpPr>
        <p:spPr>
          <a:xfrm rot="10800000">
            <a:off x="1694890" y="4553244"/>
            <a:ext cx="4020111" cy="1629375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5715000" y="5725418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6" idx="5"/>
            <a:endCxn id="36" idx="1"/>
          </p:cNvCxnSpPr>
          <p:nvPr/>
        </p:nvCxnSpPr>
        <p:spPr>
          <a:xfrm rot="16200000" flipH="1">
            <a:off x="4490457" y="4500875"/>
            <a:ext cx="1306086" cy="141082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828800" y="4265612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905000" y="3656012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45" name="Curved Connector 22"/>
          <p:cNvCxnSpPr>
            <a:stCxn id="8" idx="2"/>
            <a:endCxn id="5" idx="7"/>
          </p:cNvCxnSpPr>
          <p:nvPr/>
        </p:nvCxnSpPr>
        <p:spPr>
          <a:xfrm rot="10800000" flipV="1">
            <a:off x="1694890" y="2133599"/>
            <a:ext cx="4096311" cy="1773065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 rot="20344454">
            <a:off x="2514419" y="2573181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7297505" y="5562600"/>
            <a:ext cx="164339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mbria Math"/>
                <a:ea typeface="Cambria Math"/>
              </a:rPr>
              <a:t>1, </a:t>
            </a:r>
            <a:r>
              <a:rPr lang="el-GR" sz="3200" dirty="0" smtClean="0">
                <a:latin typeface="Cambria Math"/>
                <a:ea typeface="Cambria Math"/>
              </a:rPr>
              <a:t>ε ⟶ *</a:t>
            </a:r>
            <a:endParaRPr lang="en-US" sz="3200" dirty="0" smtClean="0"/>
          </a:p>
          <a:p>
            <a:r>
              <a:rPr lang="en-US" sz="3200" dirty="0" smtClean="0"/>
              <a:t>0, *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 smtClean="0">
              <a:latin typeface="Cambria Math"/>
              <a:ea typeface="Cambria Math"/>
            </a:endParaRPr>
          </a:p>
        </p:txBody>
      </p:sp>
      <p:cxnSp>
        <p:nvCxnSpPr>
          <p:cNvPr id="55" name="Curved Connector 25"/>
          <p:cNvCxnSpPr>
            <a:stCxn id="36" idx="7"/>
            <a:endCxn id="36" idx="5"/>
          </p:cNvCxnSpPr>
          <p:nvPr/>
        </p:nvCxnSpPr>
        <p:spPr>
          <a:xfrm rot="16200000" flipH="1">
            <a:off x="6172200" y="6182618"/>
            <a:ext cx="646578" cy="1588"/>
          </a:xfrm>
          <a:prstGeom prst="curvedConnector5">
            <a:avLst>
              <a:gd name="adj1" fmla="val -35355"/>
              <a:gd name="adj2" fmla="val 49149197"/>
              <a:gd name="adj3" fmla="val 135355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 rot="2535773">
            <a:off x="4141038" y="5101642"/>
            <a:ext cx="16706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*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</a:t>
            </a:r>
            <a:r>
              <a:rPr lang="en-US" baseline="-25000" dirty="0" smtClean="0"/>
              <a:t>=</a:t>
            </a:r>
            <a:r>
              <a:rPr lang="en-US" dirty="0" smtClean="0"/>
              <a:t> : equal number of 0s and 1s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" y="1524000"/>
            <a:ext cx="4490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NPDA for this language</a:t>
            </a:r>
            <a:endParaRPr lang="en-US" sz="3600" dirty="0"/>
          </a:p>
        </p:txBody>
      </p:sp>
      <p:cxnSp>
        <p:nvCxnSpPr>
          <p:cNvPr id="25" name="Curved Connector 25"/>
          <p:cNvCxnSpPr>
            <a:stCxn id="29" idx="7"/>
            <a:endCxn id="29" idx="5"/>
          </p:cNvCxnSpPr>
          <p:nvPr/>
        </p:nvCxnSpPr>
        <p:spPr>
          <a:xfrm rot="16200000" flipH="1">
            <a:off x="4800600" y="4229954"/>
            <a:ext cx="646578" cy="1588"/>
          </a:xfrm>
          <a:prstGeom prst="curvedConnector5">
            <a:avLst>
              <a:gd name="adj1" fmla="val -35355"/>
              <a:gd name="adj2" fmla="val 63544647"/>
              <a:gd name="adj3" fmla="val 135355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212358" y="3124200"/>
            <a:ext cx="16722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0</a:t>
            </a:r>
          </a:p>
          <a:p>
            <a:r>
              <a:rPr lang="en-US" sz="3200" dirty="0" smtClean="0"/>
              <a:t>0, 1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 smtClean="0">
              <a:latin typeface="Cambria Math"/>
              <a:ea typeface="Cambria Math"/>
            </a:endParaRPr>
          </a:p>
          <a:p>
            <a:r>
              <a:rPr lang="en-US" sz="3200" dirty="0" smtClean="0">
                <a:latin typeface="Cambria Math"/>
                <a:ea typeface="Cambria Math"/>
              </a:rPr>
              <a:t>1,</a:t>
            </a:r>
            <a:r>
              <a:rPr lang="el-GR" sz="3200" dirty="0" smtClean="0"/>
              <a:t> ε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1</a:t>
            </a:r>
            <a:endParaRPr lang="el-GR" sz="3200" dirty="0" smtClean="0">
              <a:latin typeface="Cambria Math"/>
              <a:ea typeface="Cambria Math"/>
            </a:endParaRPr>
          </a:p>
          <a:p>
            <a:r>
              <a:rPr lang="el-GR" sz="3200" dirty="0" smtClean="0"/>
              <a:t>1</a:t>
            </a:r>
            <a:r>
              <a:rPr lang="en-US" sz="3200" dirty="0" smtClean="0"/>
              <a:t>, </a:t>
            </a:r>
            <a:r>
              <a:rPr lang="el-GR" sz="3200" dirty="0" smtClean="0"/>
              <a:t>0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 smtClean="0"/>
          </a:p>
        </p:txBody>
      </p:sp>
      <p:sp>
        <p:nvSpPr>
          <p:cNvPr id="28" name="Oval 27"/>
          <p:cNvSpPr/>
          <p:nvPr/>
        </p:nvSpPr>
        <p:spPr>
          <a:xfrm>
            <a:off x="1600200" y="3772754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4343400" y="3772754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27007" y="2996625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2590800" y="4876800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990600" y="4229954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1752600" y="3918914"/>
            <a:ext cx="609600" cy="6096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34" name="Curved Connector 33"/>
          <p:cNvCxnSpPr>
            <a:stCxn id="28" idx="7"/>
            <a:endCxn id="29" idx="1"/>
          </p:cNvCxnSpPr>
          <p:nvPr/>
        </p:nvCxnSpPr>
        <p:spPr>
          <a:xfrm rot="5400000" flipH="1" flipV="1">
            <a:off x="3429000" y="2858354"/>
            <a:ext cx="1588" cy="2096622"/>
          </a:xfrm>
          <a:prstGeom prst="curvedConnector3">
            <a:avLst>
              <a:gd name="adj1" fmla="val 22828149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29" idx="3"/>
            <a:endCxn id="28" idx="5"/>
          </p:cNvCxnSpPr>
          <p:nvPr/>
        </p:nvCxnSpPr>
        <p:spPr>
          <a:xfrm rot="5400000">
            <a:off x="3429000" y="3504932"/>
            <a:ext cx="1588" cy="2096622"/>
          </a:xfrm>
          <a:prstGeom prst="curvedConnector3">
            <a:avLst>
              <a:gd name="adj1" fmla="val 22828149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PDA and 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Regular languages can be recognized by PDA: </a:t>
            </a:r>
          </a:p>
          <a:p>
            <a:pPr lvl="1"/>
            <a:r>
              <a:rPr lang="en-US" dirty="0" smtClean="0"/>
              <a:t>For every regular language there is an NFA</a:t>
            </a:r>
            <a:r>
              <a:rPr lang="el-GR" baseline="-25000" dirty="0" smtClean="0"/>
              <a:t>ε</a:t>
            </a:r>
            <a:r>
              <a:rPr lang="el-GR" dirty="0" smtClean="0"/>
              <a:t> </a:t>
            </a:r>
            <a:r>
              <a:rPr lang="en-US" dirty="0" smtClean="0"/>
              <a:t>recognizing it.</a:t>
            </a:r>
          </a:p>
          <a:p>
            <a:pPr lvl="1"/>
            <a:r>
              <a:rPr lang="en-US" dirty="0" smtClean="0"/>
              <a:t>Simply add </a:t>
            </a:r>
            <a:r>
              <a:rPr lang="el-GR" dirty="0" smtClean="0"/>
              <a:t>ε</a:t>
            </a:r>
            <a:r>
              <a:rPr lang="el-GR" dirty="0" smtClean="0">
                <a:latin typeface="Cambria Math"/>
                <a:ea typeface="Cambria Math"/>
              </a:rPr>
              <a:t>⟶</a:t>
            </a:r>
            <a:r>
              <a:rPr lang="el-GR" dirty="0" smtClean="0"/>
              <a:t>ε </a:t>
            </a:r>
            <a:r>
              <a:rPr lang="en-US" dirty="0" smtClean="0"/>
              <a:t>in every transition for the stack (</a:t>
            </a:r>
            <a:r>
              <a:rPr lang="en-US" dirty="0" err="1" smtClean="0"/>
              <a:t>i.e</a:t>
            </a:r>
            <a:r>
              <a:rPr lang="en-US" dirty="0" smtClean="0"/>
              <a:t> just don’t use it at all).</a:t>
            </a:r>
          </a:p>
          <a:p>
            <a:r>
              <a:rPr lang="en-US" dirty="0" smtClean="0"/>
              <a:t>The languages recognized by PDA is a superset of regular languages.</a:t>
            </a:r>
          </a:p>
          <a:p>
            <a:pPr lvl="1"/>
            <a:r>
              <a:rPr lang="en-US" dirty="0" smtClean="0"/>
              <a:t>As we saw the language L = {</a:t>
            </a:r>
            <a:r>
              <a:rPr lang="en-US" dirty="0" err="1" smtClean="0"/>
              <a:t>a</a:t>
            </a:r>
            <a:r>
              <a:rPr lang="en-US" baseline="30000" dirty="0" err="1" smtClean="0"/>
              <a:t>n</a:t>
            </a:r>
            <a:r>
              <a:rPr lang="en-US" dirty="0" err="1" smtClean="0"/>
              <a:t>b</a:t>
            </a:r>
            <a:r>
              <a:rPr lang="en-US" baseline="30000" dirty="0" err="1" smtClean="0"/>
              <a:t>n</a:t>
            </a:r>
            <a:r>
              <a:rPr lang="en-US" dirty="0" smtClean="0"/>
              <a:t> : n</a:t>
            </a:r>
            <a:r>
              <a:rPr lang="en-US" dirty="0" smtClean="0">
                <a:latin typeface="Calibri"/>
              </a:rPr>
              <a:t>≥0} is recognized by some PDA.</a:t>
            </a:r>
          </a:p>
          <a:p>
            <a:pPr lvl="1"/>
            <a:r>
              <a:rPr lang="en-US" dirty="0" smtClean="0">
                <a:latin typeface="Calibri"/>
              </a:rPr>
              <a:t>L is not regular.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 determinism means that we can have more than one </a:t>
            </a:r>
            <a:r>
              <a:rPr lang="en-US" dirty="0" smtClean="0"/>
              <a:t>choice.</a:t>
            </a:r>
            <a:endParaRPr lang="en-US" dirty="0" smtClean="0"/>
          </a:p>
          <a:p>
            <a:r>
              <a:rPr lang="en-US" b="1" u="sng" dirty="0" smtClean="0"/>
              <a:t>Non-Deterministic:</a:t>
            </a:r>
            <a:endParaRPr lang="en-US" b="1" u="sng" dirty="0"/>
          </a:p>
        </p:txBody>
      </p:sp>
      <p:sp>
        <p:nvSpPr>
          <p:cNvPr id="4" name="Oval 3"/>
          <p:cNvSpPr/>
          <p:nvPr/>
        </p:nvSpPr>
        <p:spPr>
          <a:xfrm>
            <a:off x="1447800" y="44196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191000" y="32766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20242318">
            <a:off x="2158540" y="3575482"/>
            <a:ext cx="16882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0</a:t>
            </a:r>
            <a:r>
              <a:rPr lang="en-US" sz="3200" dirty="0" smtClean="0">
                <a:solidFill>
                  <a:srgbClr val="FF0000"/>
                </a:solidFill>
              </a:rPr>
              <a:t>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1</a:t>
            </a:r>
            <a:endParaRPr lang="el-GR" sz="3200" dirty="0" smtClean="0">
              <a:latin typeface="Cambria Math"/>
              <a:ea typeface="Cambria Math"/>
            </a:endParaRPr>
          </a:p>
        </p:txBody>
      </p:sp>
      <p:cxnSp>
        <p:nvCxnSpPr>
          <p:cNvPr id="8" name="Straight Arrow Connector 7"/>
          <p:cNvCxnSpPr>
            <a:stCxn id="4" idx="7"/>
            <a:endCxn id="5" idx="2"/>
          </p:cNvCxnSpPr>
          <p:nvPr/>
        </p:nvCxnSpPr>
        <p:spPr>
          <a:xfrm rot="5400000" flipH="1" flipV="1">
            <a:off x="2799789" y="3162301"/>
            <a:ext cx="819711" cy="196271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191000" y="57150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4" idx="5"/>
            <a:endCxn id="14" idx="2"/>
          </p:cNvCxnSpPr>
          <p:nvPr/>
        </p:nvCxnSpPr>
        <p:spPr>
          <a:xfrm rot="16200000" flipH="1">
            <a:off x="2723589" y="4704788"/>
            <a:ext cx="972111" cy="196271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567673">
            <a:off x="2091986" y="5595780"/>
            <a:ext cx="16882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0</a:t>
            </a:r>
            <a:r>
              <a:rPr lang="en-US" sz="3200" dirty="0" smtClean="0">
                <a:solidFill>
                  <a:srgbClr val="FF0000"/>
                </a:solidFill>
              </a:rPr>
              <a:t>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1</a:t>
            </a:r>
            <a:endParaRPr lang="el-GR" sz="3200" dirty="0" smtClean="0">
              <a:latin typeface="Cambria Math"/>
              <a:ea typeface="Cambria Mat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 determinism means that we can have more than one </a:t>
            </a:r>
            <a:r>
              <a:rPr lang="en-US" dirty="0" smtClean="0"/>
              <a:t>choice.</a:t>
            </a:r>
            <a:endParaRPr lang="en-US" dirty="0" smtClean="0"/>
          </a:p>
          <a:p>
            <a:r>
              <a:rPr lang="en-US" b="1" u="sng" dirty="0" smtClean="0"/>
              <a:t>Non-Deterministic:</a:t>
            </a:r>
            <a:endParaRPr lang="en-US" b="1" u="sng" dirty="0"/>
          </a:p>
        </p:txBody>
      </p:sp>
      <p:sp>
        <p:nvSpPr>
          <p:cNvPr id="4" name="Oval 3"/>
          <p:cNvSpPr/>
          <p:nvPr/>
        </p:nvSpPr>
        <p:spPr>
          <a:xfrm>
            <a:off x="1447800" y="44196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191000" y="32766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20242318">
            <a:off x="2158540" y="3575482"/>
            <a:ext cx="16882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0</a:t>
            </a:r>
            <a:r>
              <a:rPr lang="en-US" sz="3200" dirty="0" smtClean="0">
                <a:solidFill>
                  <a:srgbClr val="FF0000"/>
                </a:solidFill>
              </a:rPr>
              <a:t>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0</a:t>
            </a:r>
            <a:endParaRPr lang="el-GR" sz="3200" dirty="0" smtClean="0">
              <a:latin typeface="Cambria Math"/>
              <a:ea typeface="Cambria Math"/>
            </a:endParaRPr>
          </a:p>
        </p:txBody>
      </p:sp>
      <p:cxnSp>
        <p:nvCxnSpPr>
          <p:cNvPr id="8" name="Straight Arrow Connector 7"/>
          <p:cNvCxnSpPr>
            <a:stCxn id="4" idx="7"/>
            <a:endCxn id="5" idx="2"/>
          </p:cNvCxnSpPr>
          <p:nvPr/>
        </p:nvCxnSpPr>
        <p:spPr>
          <a:xfrm rot="5400000" flipH="1" flipV="1">
            <a:off x="2799789" y="3162301"/>
            <a:ext cx="819711" cy="196271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191000" y="57150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4" idx="5"/>
            <a:endCxn id="14" idx="2"/>
          </p:cNvCxnSpPr>
          <p:nvPr/>
        </p:nvCxnSpPr>
        <p:spPr>
          <a:xfrm rot="16200000" flipH="1">
            <a:off x="2723589" y="4704788"/>
            <a:ext cx="972111" cy="196271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567673">
            <a:off x="2091986" y="5595780"/>
            <a:ext cx="16882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0</a:t>
            </a:r>
            <a:r>
              <a:rPr lang="en-US" sz="3200" dirty="0" smtClean="0">
                <a:solidFill>
                  <a:srgbClr val="FF0000"/>
                </a:solidFill>
              </a:rPr>
              <a:t>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1</a:t>
            </a:r>
            <a:endParaRPr lang="el-GR" sz="3200" dirty="0" smtClean="0">
              <a:latin typeface="Cambria Math"/>
              <a:ea typeface="Cambria Mat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 determinism means that we can have more than one </a:t>
            </a:r>
            <a:r>
              <a:rPr lang="en-US" dirty="0" smtClean="0"/>
              <a:t>choice.</a:t>
            </a:r>
            <a:endParaRPr lang="en-US" dirty="0" smtClean="0"/>
          </a:p>
          <a:p>
            <a:r>
              <a:rPr lang="en-US" b="1" u="sng" dirty="0" smtClean="0"/>
              <a:t>Non-Deterministic:</a:t>
            </a:r>
            <a:endParaRPr lang="en-US" b="1" u="sng" dirty="0"/>
          </a:p>
        </p:txBody>
      </p:sp>
      <p:sp>
        <p:nvSpPr>
          <p:cNvPr id="4" name="Oval 3"/>
          <p:cNvSpPr/>
          <p:nvPr/>
        </p:nvSpPr>
        <p:spPr>
          <a:xfrm>
            <a:off x="1447800" y="44196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191000" y="44196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6517" y="3575482"/>
            <a:ext cx="168828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0</a:t>
            </a:r>
            <a:r>
              <a:rPr lang="en-US" sz="3200" dirty="0" smtClean="0">
                <a:solidFill>
                  <a:srgbClr val="FF0000"/>
                </a:solidFill>
              </a:rPr>
              <a:t>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l-GR" sz="3200" dirty="0" smtClean="0">
                <a:solidFill>
                  <a:srgbClr val="00B050"/>
                </a:solidFill>
                <a:latin typeface="Cambria Math"/>
                <a:ea typeface="Cambria Math"/>
              </a:rPr>
              <a:t>0</a:t>
            </a:r>
            <a:endParaRPr lang="en-US" sz="3200" dirty="0" smtClean="0">
              <a:solidFill>
                <a:srgbClr val="00B050"/>
              </a:solidFill>
              <a:latin typeface="Cambria Math"/>
              <a:ea typeface="Cambria Math"/>
            </a:endParaRPr>
          </a:p>
          <a:p>
            <a:r>
              <a:rPr lang="el-GR" sz="3200" dirty="0" smtClean="0">
                <a:solidFill>
                  <a:srgbClr val="FF0000"/>
                </a:solidFill>
              </a:rPr>
              <a:t>0</a:t>
            </a:r>
            <a:r>
              <a:rPr lang="en-US" sz="3200" dirty="0" smtClean="0">
                <a:solidFill>
                  <a:srgbClr val="FF0000"/>
                </a:solidFill>
              </a:rPr>
              <a:t>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solidFill>
                  <a:srgbClr val="FFC000"/>
                </a:solidFill>
                <a:latin typeface="Cambria Math"/>
                <a:ea typeface="Cambria Math"/>
              </a:rPr>
              <a:t>1</a:t>
            </a:r>
          </a:p>
        </p:txBody>
      </p:sp>
      <p:cxnSp>
        <p:nvCxnSpPr>
          <p:cNvPr id="8" name="Straight Arrow Connector 7"/>
          <p:cNvCxnSpPr>
            <a:stCxn id="4" idx="6"/>
            <a:endCxn id="5" idx="2"/>
          </p:cNvCxnSpPr>
          <p:nvPr/>
        </p:nvCxnSpPr>
        <p:spPr>
          <a:xfrm>
            <a:off x="2362200" y="48768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0" y="5943600"/>
            <a:ext cx="18288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5257800"/>
            <a:ext cx="18288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 determinism means that we can have more than one </a:t>
            </a:r>
            <a:r>
              <a:rPr lang="en-US" dirty="0" smtClean="0"/>
              <a:t>choice.</a:t>
            </a:r>
            <a:endParaRPr lang="en-US" dirty="0" smtClean="0"/>
          </a:p>
          <a:p>
            <a:r>
              <a:rPr lang="en-US" b="1" u="sng" dirty="0" smtClean="0"/>
              <a:t>Non-Deterministic:</a:t>
            </a:r>
            <a:endParaRPr lang="en-US" b="1" u="sng" dirty="0"/>
          </a:p>
        </p:txBody>
      </p:sp>
      <p:sp>
        <p:nvSpPr>
          <p:cNvPr id="4" name="Oval 3"/>
          <p:cNvSpPr/>
          <p:nvPr/>
        </p:nvSpPr>
        <p:spPr>
          <a:xfrm>
            <a:off x="1447800" y="44196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191000" y="32766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20242318">
            <a:off x="2167356" y="3575482"/>
            <a:ext cx="16706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0</a:t>
            </a:r>
            <a:r>
              <a:rPr lang="en-US" sz="3200" dirty="0" smtClean="0">
                <a:solidFill>
                  <a:srgbClr val="FF0000"/>
                </a:solidFill>
              </a:rPr>
              <a:t>, </a:t>
            </a:r>
            <a:r>
              <a:rPr lang="el-GR" sz="3200" dirty="0" smtClean="0">
                <a:solidFill>
                  <a:srgbClr val="FF0000"/>
                </a:solidFill>
              </a:rPr>
              <a:t>ε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0</a:t>
            </a:r>
          </a:p>
        </p:txBody>
      </p:sp>
      <p:cxnSp>
        <p:nvCxnSpPr>
          <p:cNvPr id="8" name="Straight Arrow Connector 7"/>
          <p:cNvCxnSpPr>
            <a:stCxn id="4" idx="7"/>
            <a:endCxn id="5" idx="2"/>
          </p:cNvCxnSpPr>
          <p:nvPr/>
        </p:nvCxnSpPr>
        <p:spPr>
          <a:xfrm rot="5400000" flipH="1" flipV="1">
            <a:off x="2799789" y="3162301"/>
            <a:ext cx="819711" cy="196271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191000" y="57150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4" idx="5"/>
            <a:endCxn id="14" idx="2"/>
          </p:cNvCxnSpPr>
          <p:nvPr/>
        </p:nvCxnSpPr>
        <p:spPr>
          <a:xfrm rot="16200000" flipH="1">
            <a:off x="2723589" y="4704788"/>
            <a:ext cx="972111" cy="196271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567673">
            <a:off x="2095993" y="5595780"/>
            <a:ext cx="16802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0</a:t>
            </a:r>
            <a:r>
              <a:rPr lang="en-US" sz="3200" dirty="0" smtClean="0">
                <a:solidFill>
                  <a:srgbClr val="FF0000"/>
                </a:solidFill>
              </a:rPr>
              <a:t>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1</a:t>
            </a:r>
            <a:endParaRPr lang="el-GR" sz="3200" dirty="0" smtClean="0">
              <a:latin typeface="Cambria Math"/>
              <a:ea typeface="Cambria Mat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 determinism means that we can have more than one choices.</a:t>
            </a:r>
          </a:p>
          <a:p>
            <a:r>
              <a:rPr lang="en-US" b="1" u="sng" dirty="0" smtClean="0"/>
              <a:t>Non-Deterministic:</a:t>
            </a:r>
            <a:endParaRPr lang="en-US" b="1" u="sng" dirty="0"/>
          </a:p>
        </p:txBody>
      </p:sp>
      <p:sp>
        <p:nvSpPr>
          <p:cNvPr id="4" name="Oval 3"/>
          <p:cNvSpPr/>
          <p:nvPr/>
        </p:nvSpPr>
        <p:spPr>
          <a:xfrm>
            <a:off x="1447800" y="44196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191000" y="32766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20242318">
            <a:off x="2163349" y="3575482"/>
            <a:ext cx="1678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ε</a:t>
            </a:r>
            <a:r>
              <a:rPr lang="en-US" sz="3200" dirty="0" smtClean="0">
                <a:solidFill>
                  <a:srgbClr val="FF0000"/>
                </a:solidFill>
              </a:rPr>
              <a:t>, b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0</a:t>
            </a:r>
          </a:p>
        </p:txBody>
      </p:sp>
      <p:cxnSp>
        <p:nvCxnSpPr>
          <p:cNvPr id="8" name="Straight Arrow Connector 7"/>
          <p:cNvCxnSpPr>
            <a:stCxn id="4" idx="7"/>
            <a:endCxn id="5" idx="2"/>
          </p:cNvCxnSpPr>
          <p:nvPr/>
        </p:nvCxnSpPr>
        <p:spPr>
          <a:xfrm rot="5400000" flipH="1" flipV="1">
            <a:off x="2799789" y="3162301"/>
            <a:ext cx="819711" cy="196271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191000" y="57150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4" idx="5"/>
            <a:endCxn id="14" idx="2"/>
          </p:cNvCxnSpPr>
          <p:nvPr/>
        </p:nvCxnSpPr>
        <p:spPr>
          <a:xfrm rot="16200000" flipH="1">
            <a:off x="2723589" y="4704788"/>
            <a:ext cx="972111" cy="196271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567673">
            <a:off x="2086375" y="5595780"/>
            <a:ext cx="1699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0</a:t>
            </a:r>
            <a:r>
              <a:rPr lang="en-US" sz="3200" dirty="0" smtClean="0">
                <a:solidFill>
                  <a:srgbClr val="FF0000"/>
                </a:solidFill>
              </a:rPr>
              <a:t>, b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1</a:t>
            </a:r>
            <a:endParaRPr lang="el-GR" sz="3200" dirty="0" smtClean="0">
              <a:latin typeface="Cambria Math"/>
              <a:ea typeface="Cambria Mat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 determinism means that we can have more than one choices.</a:t>
            </a:r>
          </a:p>
          <a:p>
            <a:r>
              <a:rPr lang="en-US" b="1" u="sng" dirty="0" smtClean="0"/>
              <a:t>Deterministic:</a:t>
            </a:r>
            <a:endParaRPr lang="en-US" b="1" u="sng" dirty="0"/>
          </a:p>
        </p:txBody>
      </p:sp>
      <p:sp>
        <p:nvSpPr>
          <p:cNvPr id="4" name="Oval 3"/>
          <p:cNvSpPr/>
          <p:nvPr/>
        </p:nvSpPr>
        <p:spPr>
          <a:xfrm>
            <a:off x="1447800" y="44196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191000" y="32766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20242318">
            <a:off x="2158540" y="3575482"/>
            <a:ext cx="16882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0</a:t>
            </a:r>
            <a:r>
              <a:rPr lang="en-US" sz="3200" dirty="0" smtClean="0">
                <a:solidFill>
                  <a:srgbClr val="FF0000"/>
                </a:solidFill>
              </a:rPr>
              <a:t>, b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0</a:t>
            </a:r>
          </a:p>
        </p:txBody>
      </p:sp>
      <p:cxnSp>
        <p:nvCxnSpPr>
          <p:cNvPr id="8" name="Straight Arrow Connector 7"/>
          <p:cNvCxnSpPr>
            <a:stCxn id="4" idx="7"/>
            <a:endCxn id="5" idx="2"/>
          </p:cNvCxnSpPr>
          <p:nvPr/>
        </p:nvCxnSpPr>
        <p:spPr>
          <a:xfrm rot="5400000" flipH="1" flipV="1">
            <a:off x="2799789" y="3162301"/>
            <a:ext cx="819711" cy="196271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191000" y="57150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4" idx="5"/>
            <a:endCxn id="14" idx="2"/>
          </p:cNvCxnSpPr>
          <p:nvPr/>
        </p:nvCxnSpPr>
        <p:spPr>
          <a:xfrm rot="16200000" flipH="1">
            <a:off x="2723589" y="4704788"/>
            <a:ext cx="972111" cy="196271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567673">
            <a:off x="2095993" y="5595780"/>
            <a:ext cx="16802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0</a:t>
            </a:r>
            <a:r>
              <a:rPr lang="en-US" sz="3200" dirty="0" smtClean="0">
                <a:solidFill>
                  <a:srgbClr val="FF0000"/>
                </a:solidFill>
              </a:rPr>
              <a:t>, a</a:t>
            </a:r>
            <a:r>
              <a:rPr lang="el-GR" sz="3200" dirty="0" smtClean="0"/>
              <a:t>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n-US" sz="3200" dirty="0" smtClean="0">
                <a:latin typeface="Cambria Math"/>
                <a:ea typeface="Cambria Math"/>
              </a:rPr>
              <a:t>1</a:t>
            </a:r>
            <a:endParaRPr lang="el-GR" sz="3200" dirty="0" smtClean="0">
              <a:latin typeface="Cambria Math"/>
              <a:ea typeface="Cambria Mat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 determinism means that we can have more than one choices.</a:t>
            </a:r>
          </a:p>
          <a:p>
            <a:r>
              <a:rPr lang="en-US" b="1" u="sng" dirty="0" smtClean="0"/>
              <a:t>Deterministic:</a:t>
            </a:r>
            <a:endParaRPr lang="en-US" b="1" u="sng" dirty="0"/>
          </a:p>
        </p:txBody>
      </p:sp>
      <p:sp>
        <p:nvSpPr>
          <p:cNvPr id="4" name="Oval 3"/>
          <p:cNvSpPr/>
          <p:nvPr/>
        </p:nvSpPr>
        <p:spPr>
          <a:xfrm>
            <a:off x="1447800" y="44196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191000" y="44196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6517" y="4292025"/>
            <a:ext cx="16882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0</a:t>
            </a:r>
          </a:p>
        </p:txBody>
      </p:sp>
      <p:cxnSp>
        <p:nvCxnSpPr>
          <p:cNvPr id="8" name="Straight Arrow Connector 7"/>
          <p:cNvCxnSpPr>
            <a:stCxn id="4" idx="6"/>
            <a:endCxn id="5" idx="2"/>
          </p:cNvCxnSpPr>
          <p:nvPr/>
        </p:nvCxnSpPr>
        <p:spPr>
          <a:xfrm>
            <a:off x="2362200" y="48768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90600" y="6106180"/>
            <a:ext cx="43867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No other possible transitions</a:t>
            </a:r>
            <a:endParaRPr lang="en-US" sz="2800" i="1" dirty="0"/>
          </a:p>
        </p:txBody>
      </p:sp>
      <p:cxnSp>
        <p:nvCxnSpPr>
          <p:cNvPr id="16" name="Curved Connector 15"/>
          <p:cNvCxnSpPr/>
          <p:nvPr/>
        </p:nvCxnSpPr>
        <p:spPr>
          <a:xfrm rot="16200000" flipV="1">
            <a:off x="3042910" y="5339090"/>
            <a:ext cx="924580" cy="6096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DPDA</a:t>
            </a:r>
            <a:br>
              <a:rPr lang="en-US" dirty="0" smtClean="0"/>
            </a:br>
            <a:r>
              <a:rPr lang="en-US" dirty="0" smtClean="0"/>
              <a:t>(deterministic push down automata)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δ : Q x </a:t>
            </a:r>
            <a:r>
              <a:rPr lang="el-GR" dirty="0" smtClean="0"/>
              <a:t>Σ</a:t>
            </a:r>
            <a:r>
              <a:rPr lang="el-GR" baseline="-25000" dirty="0" smtClean="0"/>
              <a:t>ε</a:t>
            </a:r>
            <a:r>
              <a:rPr lang="en-US" dirty="0" smtClean="0"/>
              <a:t> x </a:t>
            </a:r>
            <a:r>
              <a:rPr lang="el-GR" dirty="0" smtClean="0"/>
              <a:t>Γ</a:t>
            </a:r>
            <a:r>
              <a:rPr lang="el-GR" baseline="-25000" dirty="0" smtClean="0"/>
              <a:t>ε</a:t>
            </a:r>
            <a:r>
              <a:rPr lang="en-US" baseline="-25000" dirty="0" smtClean="0"/>
              <a:t>  </a:t>
            </a:r>
            <a:r>
              <a:rPr lang="en-US" dirty="0" smtClean="0">
                <a:sym typeface="Wingdings" panose="05000000000000000000" pitchFamily="2" charset="2"/>
              </a:rPr>
              <a:t> (Q x </a:t>
            </a:r>
            <a:r>
              <a:rPr lang="el-GR" dirty="0" smtClean="0"/>
              <a:t>Γ</a:t>
            </a:r>
            <a:r>
              <a:rPr lang="el-GR" baseline="-25000" dirty="0" smtClean="0"/>
              <a:t>ε</a:t>
            </a:r>
            <a:r>
              <a:rPr lang="en-US" dirty="0" smtClean="0"/>
              <a:t>) U {</a:t>
            </a:r>
            <a:r>
              <a:rPr lang="el-GR" dirty="0" smtClean="0"/>
              <a:t>φ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A DPDA  has exactly one legal move in every situation where its stack is non empty</a:t>
            </a: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Given any state q, any letter a, any stack letter x</a:t>
            </a:r>
          </a:p>
          <a:p>
            <a:pPr marL="0" indent="0">
              <a:buNone/>
            </a:pPr>
            <a:r>
              <a:rPr lang="en-US" dirty="0" smtClean="0"/>
              <a:t>Only one of the following is allowed to be non empty</a:t>
            </a:r>
          </a:p>
          <a:p>
            <a:pPr marL="0" indent="0">
              <a:buNone/>
            </a:pPr>
            <a:r>
              <a:rPr lang="en-US" dirty="0" smtClean="0"/>
              <a:t>δ(</a:t>
            </a:r>
            <a:r>
              <a:rPr lang="en-US" dirty="0" err="1" smtClean="0"/>
              <a:t>q,a,x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δ(</a:t>
            </a:r>
            <a:r>
              <a:rPr lang="en-US" dirty="0" err="1" smtClean="0"/>
              <a:t>q,a</a:t>
            </a:r>
            <a:r>
              <a:rPr lang="en-US" dirty="0" smtClean="0"/>
              <a:t>,</a:t>
            </a:r>
            <a:r>
              <a:rPr lang="el-GR" dirty="0"/>
              <a:t> </a:t>
            </a:r>
            <a:r>
              <a:rPr lang="el-GR" dirty="0" smtClean="0"/>
              <a:t>ε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δ(q</a:t>
            </a:r>
            <a:r>
              <a:rPr lang="en-US" dirty="0" smtClean="0"/>
              <a:t>,</a:t>
            </a:r>
            <a:r>
              <a:rPr lang="el-GR" dirty="0"/>
              <a:t> ε</a:t>
            </a:r>
            <a:r>
              <a:rPr lang="en-US" dirty="0" smtClean="0"/>
              <a:t>,</a:t>
            </a:r>
            <a:r>
              <a:rPr lang="el-GR" dirty="0" smtClean="0"/>
              <a:t> </a:t>
            </a:r>
            <a:r>
              <a:rPr lang="en-US" dirty="0"/>
              <a:t>x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δ(q,</a:t>
            </a:r>
            <a:r>
              <a:rPr lang="el-GR" dirty="0"/>
              <a:t> ε</a:t>
            </a:r>
            <a:r>
              <a:rPr lang="en-US" dirty="0" smtClean="0"/>
              <a:t>,</a:t>
            </a:r>
            <a:r>
              <a:rPr lang="el-GR" dirty="0" smtClean="0"/>
              <a:t> ε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50347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DPDA </a:t>
            </a:r>
            <a:r>
              <a:rPr lang="en-US" dirty="0" err="1" smtClean="0"/>
              <a:t>vs</a:t>
            </a:r>
            <a:r>
              <a:rPr lang="en-US" dirty="0" smtClean="0"/>
              <a:t> NPDA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Although non-deterministic and deterministic FA are equivalent this is not the case with PDA. Non-determinism helps us recognize more languages.</a:t>
            </a:r>
          </a:p>
          <a:p>
            <a:r>
              <a:rPr lang="en-US" u="sng" dirty="0" smtClean="0"/>
              <a:t>Intuition:</a:t>
            </a:r>
            <a:r>
              <a:rPr lang="en-US" dirty="0" smtClean="0"/>
              <a:t>  </a:t>
            </a:r>
          </a:p>
          <a:p>
            <a:pPr algn="ctr">
              <a:buNone/>
            </a:pPr>
            <a:r>
              <a:rPr lang="en-US" dirty="0" smtClean="0"/>
              <a:t>L</a:t>
            </a:r>
            <a:r>
              <a:rPr lang="en-US" baseline="-25000" dirty="0" smtClean="0"/>
              <a:t>R</a:t>
            </a:r>
            <a:r>
              <a:rPr lang="en-US" dirty="0" smtClean="0"/>
              <a:t> = { </a:t>
            </a:r>
            <a:r>
              <a:rPr lang="en-US" dirty="0" err="1" smtClean="0"/>
              <a:t>ww</a:t>
            </a:r>
            <a:r>
              <a:rPr lang="en-US" baseline="30000" dirty="0" err="1" smtClean="0"/>
              <a:t>R</a:t>
            </a:r>
            <a:r>
              <a:rPr lang="en-US" dirty="0" smtClean="0"/>
              <a:t> : w in {0,1}</a:t>
            </a:r>
            <a:r>
              <a:rPr lang="en-US" baseline="30000" dirty="0" smtClean="0"/>
              <a:t>* </a:t>
            </a:r>
            <a:r>
              <a:rPr lang="en-US" dirty="0" smtClean="0"/>
              <a:t>} </a:t>
            </a:r>
          </a:p>
          <a:p>
            <a:pPr>
              <a:buNone/>
            </a:pPr>
            <a:r>
              <a:rPr lang="en-US" dirty="0" smtClean="0"/>
              <a:t>	An NPDA for this language pushes the first half of the string in the stack and pops the second half.</a:t>
            </a:r>
          </a:p>
          <a:p>
            <a:pPr>
              <a:buNone/>
            </a:pPr>
            <a:r>
              <a:rPr lang="en-US" dirty="0" smtClean="0"/>
              <a:t>	It has to guess where the middle of the string 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</a:t>
            </a:r>
            <a:r>
              <a:rPr lang="en-US" baseline="-25000" dirty="0" smtClean="0"/>
              <a:t>#R</a:t>
            </a:r>
            <a:r>
              <a:rPr lang="en-US" dirty="0" smtClean="0"/>
              <a:t> = { </a:t>
            </a:r>
            <a:r>
              <a:rPr lang="en-US" dirty="0" err="1" smtClean="0"/>
              <a:t>w#w</a:t>
            </a:r>
            <a:r>
              <a:rPr lang="en-US" baseline="30000" dirty="0" err="1" smtClean="0"/>
              <a:t>R</a:t>
            </a:r>
            <a:r>
              <a:rPr lang="en-US" dirty="0" smtClean="0"/>
              <a:t> : w in {0,1}</a:t>
            </a:r>
            <a:r>
              <a:rPr lang="en-US" baseline="30000" dirty="0" smtClean="0"/>
              <a:t>* </a:t>
            </a:r>
            <a:r>
              <a:rPr lang="en-US" dirty="0" smtClean="0"/>
              <a:t>}</a:t>
            </a:r>
            <a:endParaRPr lang="en-US" baseline="-25000" dirty="0"/>
          </a:p>
        </p:txBody>
      </p:sp>
      <p:sp>
        <p:nvSpPr>
          <p:cNvPr id="4" name="Oval 3"/>
          <p:cNvSpPr/>
          <p:nvPr/>
        </p:nvSpPr>
        <p:spPr>
          <a:xfrm>
            <a:off x="2401379" y="3282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144579" y="3282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401379" y="5340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4579" y="5340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4" idx="6"/>
            <a:endCxn id="5" idx="2"/>
          </p:cNvCxnSpPr>
          <p:nvPr/>
        </p:nvCxnSpPr>
        <p:spPr>
          <a:xfrm>
            <a:off x="3315779" y="3740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91979" y="3130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0" name="Straight Arrow Connector 9"/>
          <p:cNvCxnSpPr>
            <a:stCxn id="7" idx="2"/>
            <a:endCxn id="6" idx="6"/>
          </p:cNvCxnSpPr>
          <p:nvPr/>
        </p:nvCxnSpPr>
        <p:spPr>
          <a:xfrm rot="10800000">
            <a:off x="3315779" y="5797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18813" y="5212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2" name="Curved Connector 25"/>
          <p:cNvCxnSpPr>
            <a:stCxn id="5" idx="0"/>
            <a:endCxn id="5" idx="6"/>
          </p:cNvCxnSpPr>
          <p:nvPr/>
        </p:nvCxnSpPr>
        <p:spPr>
          <a:xfrm rot="16200000" flipH="1">
            <a:off x="5601779" y="3282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791779" y="3740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60807" y="2669097"/>
            <a:ext cx="167065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0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0</a:t>
            </a:r>
          </a:p>
          <a:p>
            <a:r>
              <a:rPr lang="el-GR" sz="3200" dirty="0" smtClean="0"/>
              <a:t>1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1</a:t>
            </a:r>
          </a:p>
        </p:txBody>
      </p:sp>
      <p:cxnSp>
        <p:nvCxnSpPr>
          <p:cNvPr id="15" name="Straight Arrow Connector 14"/>
          <p:cNvCxnSpPr>
            <a:stCxn id="5" idx="4"/>
            <a:endCxn id="7" idx="0"/>
          </p:cNvCxnSpPr>
          <p:nvPr/>
        </p:nvCxnSpPr>
        <p:spPr>
          <a:xfrm rot="5400000">
            <a:off x="5030279" y="4768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01779" y="4425840"/>
            <a:ext cx="16337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#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7" name="Curved Connector 25"/>
          <p:cNvCxnSpPr>
            <a:stCxn id="7" idx="6"/>
            <a:endCxn id="7" idx="4"/>
          </p:cNvCxnSpPr>
          <p:nvPr/>
        </p:nvCxnSpPr>
        <p:spPr>
          <a:xfrm flipH="1">
            <a:off x="5601779" y="5797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2553779" y="34021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2553779" y="5459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06550" y="5628382"/>
            <a:ext cx="169148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0</a:t>
            </a:r>
            <a:r>
              <a:rPr lang="en-US" sz="3200" dirty="0" smtClean="0"/>
              <a:t>, </a:t>
            </a:r>
            <a:r>
              <a:rPr lang="el-GR" sz="3200" dirty="0" smtClean="0"/>
              <a:t>0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l-GR" sz="3200" dirty="0" smtClean="0"/>
              <a:t>ε</a:t>
            </a:r>
            <a:endParaRPr lang="el-GR" sz="3200" dirty="0" smtClean="0">
              <a:latin typeface="Cambria Math"/>
              <a:ea typeface="Cambria Math"/>
            </a:endParaRPr>
          </a:p>
          <a:p>
            <a:r>
              <a:rPr lang="el-GR" sz="3200" dirty="0" smtClean="0"/>
              <a:t>1</a:t>
            </a:r>
            <a:r>
              <a:rPr lang="en-US" sz="3200" dirty="0" smtClean="0"/>
              <a:t>, </a:t>
            </a:r>
            <a:r>
              <a:rPr lang="el-GR" sz="3200" dirty="0" smtClean="0"/>
              <a:t>1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l-GR" sz="3200" dirty="0" smtClean="0"/>
              <a:t>ε</a:t>
            </a:r>
            <a:endParaRPr lang="el-GR" sz="3200" dirty="0" smtClean="0">
              <a:latin typeface="Cambria Math"/>
              <a:ea typeface="Cambria Mat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</a:t>
            </a:r>
            <a:r>
              <a:rPr lang="en-US" baseline="-25000" dirty="0" smtClean="0"/>
              <a:t>R</a:t>
            </a:r>
            <a:r>
              <a:rPr lang="en-US" dirty="0" smtClean="0"/>
              <a:t> = { </a:t>
            </a:r>
            <a:r>
              <a:rPr lang="en-US" dirty="0" err="1" smtClean="0"/>
              <a:t>ww</a:t>
            </a:r>
            <a:r>
              <a:rPr lang="en-US" baseline="30000" dirty="0" err="1" smtClean="0"/>
              <a:t>R</a:t>
            </a:r>
            <a:r>
              <a:rPr lang="en-US" dirty="0" smtClean="0"/>
              <a:t> : w in {0,1}</a:t>
            </a:r>
            <a:r>
              <a:rPr lang="en-US" baseline="30000" dirty="0" smtClean="0"/>
              <a:t>* </a:t>
            </a:r>
            <a:r>
              <a:rPr lang="en-US" dirty="0" smtClean="0"/>
              <a:t>}</a:t>
            </a:r>
            <a:endParaRPr lang="en-US" baseline="-25000" dirty="0"/>
          </a:p>
        </p:txBody>
      </p:sp>
      <p:sp>
        <p:nvSpPr>
          <p:cNvPr id="4" name="Oval 3"/>
          <p:cNvSpPr/>
          <p:nvPr/>
        </p:nvSpPr>
        <p:spPr>
          <a:xfrm>
            <a:off x="2401379" y="3282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0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144579" y="32828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401379" y="5340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3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4579" y="534024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</a:t>
            </a:r>
            <a:r>
              <a:rPr lang="el-GR" sz="2800" baseline="-25000" dirty="0" smtClean="0">
                <a:solidFill>
                  <a:schemeClr val="tx1"/>
                </a:solidFill>
              </a:rPr>
              <a:t>2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4" idx="6"/>
            <a:endCxn id="5" idx="2"/>
          </p:cNvCxnSpPr>
          <p:nvPr/>
        </p:nvCxnSpPr>
        <p:spPr>
          <a:xfrm>
            <a:off x="3315779" y="37400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91979" y="313044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$</a:t>
            </a:r>
            <a:endParaRPr lang="en-US" sz="3200" dirty="0"/>
          </a:p>
        </p:txBody>
      </p:sp>
      <p:cxnSp>
        <p:nvCxnSpPr>
          <p:cNvPr id="10" name="Straight Arrow Connector 9"/>
          <p:cNvCxnSpPr>
            <a:stCxn id="7" idx="2"/>
            <a:endCxn id="6" idx="6"/>
          </p:cNvCxnSpPr>
          <p:nvPr/>
        </p:nvCxnSpPr>
        <p:spPr>
          <a:xfrm rot="10800000">
            <a:off x="3315779" y="579744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18813" y="5212665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$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2" name="Curved Connector 25"/>
          <p:cNvCxnSpPr>
            <a:stCxn id="5" idx="0"/>
            <a:endCxn id="5" idx="6"/>
          </p:cNvCxnSpPr>
          <p:nvPr/>
        </p:nvCxnSpPr>
        <p:spPr>
          <a:xfrm rot="16200000" flipH="1">
            <a:off x="5601779" y="32828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791779" y="374004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60807" y="2669097"/>
            <a:ext cx="167065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0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0</a:t>
            </a:r>
          </a:p>
          <a:p>
            <a:r>
              <a:rPr lang="el-GR" sz="3200" dirty="0" smtClean="0"/>
              <a:t>1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1</a:t>
            </a:r>
          </a:p>
        </p:txBody>
      </p:sp>
      <p:cxnSp>
        <p:nvCxnSpPr>
          <p:cNvPr id="15" name="Straight Arrow Connector 14"/>
          <p:cNvCxnSpPr>
            <a:stCxn id="5" idx="4"/>
            <a:endCxn id="7" idx="0"/>
          </p:cNvCxnSpPr>
          <p:nvPr/>
        </p:nvCxnSpPr>
        <p:spPr>
          <a:xfrm rot="5400000">
            <a:off x="5030279" y="476874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01779" y="4425840"/>
            <a:ext cx="16049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</a:t>
            </a:r>
            <a:r>
              <a:rPr lang="en-US" sz="3200" dirty="0" smtClean="0"/>
              <a:t>, </a:t>
            </a:r>
            <a:r>
              <a:rPr lang="el-GR" sz="3200" dirty="0" smtClean="0"/>
              <a:t>ε </a:t>
            </a:r>
            <a:r>
              <a:rPr lang="el-GR" sz="3200" dirty="0" smtClean="0">
                <a:latin typeface="Cambria Math"/>
                <a:ea typeface="Cambria Math"/>
              </a:rPr>
              <a:t>⟶ ε</a:t>
            </a:r>
            <a:endParaRPr lang="en-US" sz="3200" dirty="0"/>
          </a:p>
        </p:txBody>
      </p:sp>
      <p:cxnSp>
        <p:nvCxnSpPr>
          <p:cNvPr id="17" name="Curved Connector 25"/>
          <p:cNvCxnSpPr>
            <a:stCxn id="7" idx="6"/>
            <a:endCxn id="7" idx="4"/>
          </p:cNvCxnSpPr>
          <p:nvPr/>
        </p:nvCxnSpPr>
        <p:spPr>
          <a:xfrm flipH="1">
            <a:off x="5601779" y="579744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2553779" y="34021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553779" y="5459529"/>
            <a:ext cx="6096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06550" y="5628382"/>
            <a:ext cx="169148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0</a:t>
            </a:r>
            <a:r>
              <a:rPr lang="en-US" sz="3200" dirty="0" smtClean="0"/>
              <a:t>, </a:t>
            </a:r>
            <a:r>
              <a:rPr lang="el-GR" sz="3200" dirty="0" smtClean="0"/>
              <a:t>0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l-GR" sz="3200" dirty="0" smtClean="0"/>
              <a:t>ε</a:t>
            </a:r>
            <a:endParaRPr lang="el-GR" sz="3200" dirty="0" smtClean="0">
              <a:latin typeface="Cambria Math"/>
              <a:ea typeface="Cambria Math"/>
            </a:endParaRPr>
          </a:p>
          <a:p>
            <a:r>
              <a:rPr lang="el-GR" sz="3200" dirty="0" smtClean="0"/>
              <a:t>1</a:t>
            </a:r>
            <a:r>
              <a:rPr lang="en-US" sz="3200" dirty="0" smtClean="0"/>
              <a:t>, </a:t>
            </a:r>
            <a:r>
              <a:rPr lang="el-GR" sz="3200" dirty="0" smtClean="0"/>
              <a:t>1 </a:t>
            </a:r>
            <a:r>
              <a:rPr lang="el-GR" sz="3200" dirty="0" smtClean="0">
                <a:latin typeface="Cambria Math"/>
                <a:ea typeface="Cambria Math"/>
              </a:rPr>
              <a:t>⟶ </a:t>
            </a:r>
            <a:r>
              <a:rPr lang="el-GR" sz="3200" dirty="0" smtClean="0"/>
              <a:t>ε</a:t>
            </a:r>
            <a:endParaRPr lang="el-GR" sz="3200" dirty="0" smtClean="0">
              <a:latin typeface="Cambria Math"/>
              <a:ea typeface="Cambria Math"/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Compare the previous DPDA with this NPDA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NPDA and CF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can be shown that non-deterministic PDA are equivalent with context free grammars.</a:t>
            </a:r>
          </a:p>
          <a:p>
            <a:r>
              <a:rPr lang="en-US" dirty="0" smtClean="0"/>
              <a:t>NPDA accept exactly the set of CF languages.</a:t>
            </a:r>
          </a:p>
          <a:p>
            <a:r>
              <a:rPr lang="en-US" dirty="0" smtClean="0"/>
              <a:t>In order to prove that a language is CF you can</a:t>
            </a:r>
          </a:p>
          <a:p>
            <a:pPr lvl="1"/>
            <a:r>
              <a:rPr lang="en-US" dirty="0" smtClean="0"/>
              <a:t>Construct a CF grammar that generates it</a:t>
            </a:r>
          </a:p>
          <a:p>
            <a:pPr lvl="1"/>
            <a:r>
              <a:rPr lang="en-US" dirty="0" smtClean="0"/>
              <a:t>Construct a NPDA that recognizes 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0" y="5943600"/>
            <a:ext cx="18288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5257800"/>
            <a:ext cx="18288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0" y="4572000"/>
            <a:ext cx="1828800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0" y="5943600"/>
            <a:ext cx="18288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5257800"/>
            <a:ext cx="18288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0" y="4572000"/>
            <a:ext cx="1828800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3886200"/>
            <a:ext cx="18288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0" y="5943600"/>
            <a:ext cx="18288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5257800"/>
            <a:ext cx="18288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0" y="4572000"/>
            <a:ext cx="1828800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0" y="5943600"/>
            <a:ext cx="18288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5257800"/>
            <a:ext cx="18288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0" y="2514600"/>
            <a:ext cx="1828800" cy="4114800"/>
          </a:xfrm>
          <a:prstGeom prst="rect">
            <a:avLst/>
          </a:prstGeom>
          <a:solidFill>
            <a:schemeClr val="tx1">
              <a:lumMod val="50000"/>
              <a:lumOff val="5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2201</Words>
  <Application>Microsoft Office PowerPoint</Application>
  <PresentationFormat>On-screen Show (4:3)</PresentationFormat>
  <Paragraphs>565</Paragraphs>
  <Slides>58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PushDown Automata</vt:lpstr>
      <vt:lpstr>What is a stack?</vt:lpstr>
      <vt:lpstr>Stack</vt:lpstr>
      <vt:lpstr>Stack</vt:lpstr>
      <vt:lpstr>Stack</vt:lpstr>
      <vt:lpstr>Stack</vt:lpstr>
      <vt:lpstr>Stack</vt:lpstr>
      <vt:lpstr>Stack</vt:lpstr>
      <vt:lpstr>Stack</vt:lpstr>
      <vt:lpstr>Stack</vt:lpstr>
      <vt:lpstr>What is a PDA?</vt:lpstr>
      <vt:lpstr>Transitions</vt:lpstr>
      <vt:lpstr>Transitions</vt:lpstr>
      <vt:lpstr>Transitions</vt:lpstr>
      <vt:lpstr>Transitions</vt:lpstr>
      <vt:lpstr>PDA Accept – Reject Status</vt:lpstr>
      <vt:lpstr>A PDA for {anbn : n ≥ 0}</vt:lpstr>
      <vt:lpstr>Is the stack empty?</vt:lpstr>
      <vt:lpstr>Stack push and pop in PDA</vt:lpstr>
      <vt:lpstr>A PDA for {anbn : n ≥ 0}</vt:lpstr>
      <vt:lpstr>Visualization of {anbn:n ≥ 0}</vt:lpstr>
      <vt:lpstr>Visualization of {anbn:n ≥ 0}</vt:lpstr>
      <vt:lpstr>Visualization of {anbn:n ≥ 0}</vt:lpstr>
      <vt:lpstr>Visualization of {anbn:n ≥ 0}</vt:lpstr>
      <vt:lpstr>Visualization of {anbn:n ≥ 0}</vt:lpstr>
      <vt:lpstr>Visualization of {anbn:n ≥ 0}</vt:lpstr>
      <vt:lpstr>Visualization of {anbn:n ≥ 0}</vt:lpstr>
      <vt:lpstr>Visualization of {anbn:n ≥ 0}</vt:lpstr>
      <vt:lpstr>Visualization of {anbn:n ≥ 0}</vt:lpstr>
      <vt:lpstr>Visualization of {anbn:n ≥ 0}</vt:lpstr>
      <vt:lpstr>Visualization of {anbn:n ≥ 0}</vt:lpstr>
      <vt:lpstr>Visualization of {anbn:n ≥ 0}</vt:lpstr>
      <vt:lpstr>Visualization of {anbn:n ≥ 0}</vt:lpstr>
      <vt:lpstr>Visualization of {anbn:n ≥ 0}</vt:lpstr>
      <vt:lpstr>Visualization of {anbn:n ≥ 0}</vt:lpstr>
      <vt:lpstr>Visualization of {anbn:n ≥ 0}</vt:lpstr>
      <vt:lpstr>Visualization of {anbn:n ≥ 0}</vt:lpstr>
      <vt:lpstr>Visualization of {anbn:n ≥ 0}</vt:lpstr>
      <vt:lpstr>Visualization of {anbn:n ≥ 0}</vt:lpstr>
      <vt:lpstr>Visualization of {anbn:n ≥ 0}</vt:lpstr>
      <vt:lpstr>PDA formally</vt:lpstr>
      <vt:lpstr>L() : proper opening and closing parenthesis</vt:lpstr>
      <vt:lpstr>Try it yourself</vt:lpstr>
      <vt:lpstr>L= : equal number of 0s and 1s</vt:lpstr>
      <vt:lpstr>L= : equal number of 0s and 1s</vt:lpstr>
      <vt:lpstr>PDA and Regular Languages</vt:lpstr>
      <vt:lpstr>Non-Determinism</vt:lpstr>
      <vt:lpstr>Non-Determinism</vt:lpstr>
      <vt:lpstr>Non-Determinism</vt:lpstr>
      <vt:lpstr>Non-Determinism</vt:lpstr>
      <vt:lpstr>Non-Determinism</vt:lpstr>
      <vt:lpstr>Non-Determinism</vt:lpstr>
      <vt:lpstr>Non-Determinism</vt:lpstr>
      <vt:lpstr>Definition of DPDA (deterministic push down automata)</vt:lpstr>
      <vt:lpstr>DPDA vs NPDA</vt:lpstr>
      <vt:lpstr>L#R = { w#wR : w in {0,1}* }</vt:lpstr>
      <vt:lpstr>LR = { wwR : w in {0,1}* }</vt:lpstr>
      <vt:lpstr>NPDA and CF languages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PushDown Automata</dc:title>
  <dc:creator>Arvind</dc:creator>
  <cp:lastModifiedBy>Arvind</cp:lastModifiedBy>
  <cp:revision>58</cp:revision>
  <dcterms:created xsi:type="dcterms:W3CDTF">2006-08-16T00:00:00Z</dcterms:created>
  <dcterms:modified xsi:type="dcterms:W3CDTF">2014-03-18T15:52:36Z</dcterms:modified>
</cp:coreProperties>
</file>