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59" r:id="rId10"/>
    <p:sldId id="257" r:id="rId11"/>
    <p:sldId id="258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43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4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6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3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4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4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3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5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EEDD-3ABE-427E-99B5-27E34CCDF5F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308CC-E3A6-4FB9-9949-E481B8EB6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3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ist.github.com/mlalevic/6222750#file-dynamic_tsp-p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 TSP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Have some numbering of the vertices</a:t>
            </a:r>
          </a:p>
          <a:p>
            <a:pPr marL="0" indent="0">
              <a:buNone/>
            </a:pPr>
            <a:r>
              <a:rPr lang="en-US" dirty="0" smtClean="0"/>
              <a:t>We will think of all our tours as beginning and ending at 1</a:t>
            </a:r>
          </a:p>
          <a:p>
            <a:pPr marL="0" indent="0">
              <a:buNone/>
            </a:pPr>
            <a:r>
              <a:rPr lang="en-US" dirty="0" smtClean="0"/>
              <a:t>C(S, j) = length of shortest path visiting each node in S exactly once, starting at 1 and ending at j. 1 and j are part of S.</a:t>
            </a:r>
          </a:p>
          <a:p>
            <a:pPr marL="0" indent="0">
              <a:buNone/>
            </a:pPr>
            <a:r>
              <a:rPr lang="en-US" dirty="0" smtClean="0"/>
              <a:t>C({1}, 1) = 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407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←∅</a:t>
            </a:r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E </a:t>
            </a:r>
            <a:r>
              <a:rPr lang="en-US" dirty="0" smtClean="0"/>
              <a:t>= </a:t>
            </a:r>
            <a:r>
              <a:rPr lang="en-US" dirty="0"/>
              <a:t>∅</a:t>
            </a:r>
          </a:p>
          <a:p>
            <a:pPr marL="0" indent="0">
              <a:buNone/>
            </a:pPr>
            <a:r>
              <a:rPr lang="en-US" dirty="0" smtClean="0"/>
              <a:t>    pick </a:t>
            </a:r>
            <a:r>
              <a:rPr lang="en-US" dirty="0"/>
              <a:t>any {u, v} ∈ E</a:t>
            </a:r>
          </a:p>
          <a:p>
            <a:pPr marL="0" indent="0">
              <a:buNone/>
            </a:pPr>
            <a:r>
              <a:rPr lang="en-US" dirty="0" smtClean="0"/>
              <a:t>    C </a:t>
            </a:r>
            <a:r>
              <a:rPr lang="en-US" dirty="0"/>
              <a:t>← C ∪ {u, v}</a:t>
            </a:r>
          </a:p>
          <a:p>
            <a:pPr marL="0" indent="0">
              <a:buNone/>
            </a:pPr>
            <a:r>
              <a:rPr lang="en-US" dirty="0" smtClean="0"/>
              <a:t>    delete </a:t>
            </a:r>
            <a:r>
              <a:rPr lang="en-US" dirty="0"/>
              <a:t>all </a:t>
            </a:r>
            <a:r>
              <a:rPr lang="en-US" dirty="0" smtClean="0"/>
              <a:t>edges </a:t>
            </a:r>
            <a:r>
              <a:rPr lang="en-US" dirty="0"/>
              <a:t>incident to either u or v</a:t>
            </a:r>
          </a:p>
          <a:p>
            <a:pPr marL="0" indent="0">
              <a:buNone/>
            </a:pPr>
            <a:r>
              <a:rPr lang="en-US" dirty="0"/>
              <a:t>return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228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Approximation algorithm for Vertex cover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798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bad is that approximation?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Look at the edges returned in that algorithm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Will the optimum vertex cover include at least one end point of the edges returned from </a:t>
            </a:r>
            <a:r>
              <a:rPr lang="en-US" dirty="0" err="1" smtClean="0"/>
              <a:t>approx</a:t>
            </a:r>
            <a:r>
              <a:rPr lang="en-US" dirty="0" smtClean="0"/>
              <a:t> algorithm?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507682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algorithm for TSP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last HW</a:t>
            </a:r>
          </a:p>
          <a:p>
            <a:r>
              <a:rPr lang="en-US" dirty="0" smtClean="0"/>
              <a:t>Has very little to do with this course other than the fact that it is an NP-complete problem and this is one way to solve it.</a:t>
            </a:r>
          </a:p>
          <a:p>
            <a:r>
              <a:rPr lang="en-US" dirty="0" smtClean="0"/>
              <a:t>Hopefully will be fun </a:t>
            </a:r>
          </a:p>
        </p:txBody>
      </p:sp>
    </p:spTree>
    <p:extLst>
      <p:ext uri="{BB962C8B-B14F-4D97-AF65-F5344CB8AC3E}">
        <p14:creationId xmlns:p14="http://schemas.microsoft.com/office/powerpoint/2010/main" val="7126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idea of genetic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set of solutions (population)</a:t>
            </a:r>
          </a:p>
          <a:p>
            <a:r>
              <a:rPr lang="en-US" dirty="0" smtClean="0"/>
              <a:t>Create offspring (this is the crossover operation)</a:t>
            </a:r>
          </a:p>
          <a:p>
            <a:r>
              <a:rPr lang="en-US" dirty="0" smtClean="0"/>
              <a:t>Probabilistically create mutations</a:t>
            </a:r>
          </a:p>
          <a:p>
            <a:r>
              <a:rPr lang="en-US" dirty="0" smtClean="0"/>
              <a:t>Hope that the offspring is ‘fitter’</a:t>
            </a:r>
          </a:p>
          <a:p>
            <a:r>
              <a:rPr lang="en-US" dirty="0" smtClean="0"/>
              <a:t>Why should this work?</a:t>
            </a:r>
          </a:p>
          <a:p>
            <a:pPr lvl="1"/>
            <a:r>
              <a:rPr lang="en-US" dirty="0" smtClean="0"/>
              <a:t>Huge debates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 Seems to work in practice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048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C(S, j) = length of shortest path visiting each node in S exactly once, starting at 1 and ending at j.</a:t>
            </a:r>
          </a:p>
          <a:p>
            <a:r>
              <a:rPr lang="en-US" dirty="0" smtClean="0"/>
              <a:t>C(</a:t>
            </a:r>
            <a:r>
              <a:rPr lang="en-US" dirty="0" err="1" smtClean="0"/>
              <a:t>S,j</a:t>
            </a:r>
            <a:r>
              <a:rPr lang="en-US" dirty="0" smtClean="0"/>
              <a:t>) can be determined if we focus on the second last city. Let us call that one </a:t>
            </a:r>
            <a:r>
              <a:rPr lang="en-US" dirty="0" err="1" smtClean="0"/>
              <a:t>i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Where the last term is the distance between </a:t>
            </a:r>
            <a:r>
              <a:rPr lang="en-US" dirty="0" err="1" smtClean="0"/>
              <a:t>i</a:t>
            </a:r>
            <a:r>
              <a:rPr lang="en-US" dirty="0" smtClean="0"/>
              <a:t> and j.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3505200"/>
            <a:ext cx="724046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Python implementation</a:t>
            </a:r>
            <a:r>
              <a:rPr lang="en-US" dirty="0" smtClean="0"/>
              <a:t> -  Very cool and uses list comprehensions to the max (which any true geek would!)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262188"/>
            <a:ext cx="8134350" cy="322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58674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running time/complexity?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of known NP 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Graph theory</a:t>
            </a:r>
          </a:p>
          <a:p>
            <a:pPr lvl="1"/>
            <a:r>
              <a:rPr lang="en-US" dirty="0" smtClean="0"/>
              <a:t>Cliques</a:t>
            </a:r>
          </a:p>
          <a:p>
            <a:pPr lvl="1"/>
            <a:r>
              <a:rPr lang="en-US" dirty="0" smtClean="0"/>
              <a:t>Vertex cover </a:t>
            </a:r>
          </a:p>
          <a:p>
            <a:pPr lvl="1"/>
            <a:r>
              <a:rPr lang="en-US" dirty="0" smtClean="0"/>
              <a:t>Chromatic number of graph (smallest number of </a:t>
            </a:r>
            <a:r>
              <a:rPr lang="en-US" dirty="0" err="1" smtClean="0"/>
              <a:t>colours</a:t>
            </a:r>
            <a:r>
              <a:rPr lang="en-US" dirty="0" smtClean="0"/>
              <a:t> needed to </a:t>
            </a:r>
            <a:r>
              <a:rPr lang="en-US" dirty="0" err="1" smtClean="0"/>
              <a:t>colour</a:t>
            </a:r>
            <a:r>
              <a:rPr lang="en-US" dirty="0" smtClean="0"/>
              <a:t> the graph)</a:t>
            </a:r>
          </a:p>
          <a:p>
            <a:pPr lvl="1"/>
            <a:r>
              <a:rPr lang="en-US" dirty="0" smtClean="0"/>
              <a:t>Hamiltonian cycle</a:t>
            </a:r>
          </a:p>
          <a:p>
            <a:pPr lvl="1"/>
            <a:r>
              <a:rPr lang="en-US" dirty="0" smtClean="0"/>
              <a:t>TSP</a:t>
            </a:r>
          </a:p>
          <a:p>
            <a:pPr lvl="1"/>
            <a:r>
              <a:rPr lang="en-US" dirty="0" smtClean="0"/>
              <a:t>Longest path problem (can be reduced from Hamiltonian cycle. Think about how</a:t>
            </a:r>
            <a:r>
              <a:rPr lang="en-US" dirty="0" smtClean="0"/>
              <a:t>). Also known as the ‘taxicab </a:t>
            </a:r>
            <a:r>
              <a:rPr lang="en-US" dirty="0" err="1" smtClean="0"/>
              <a:t>ripoff</a:t>
            </a:r>
            <a:r>
              <a:rPr lang="en-US" dirty="0" smtClean="0"/>
              <a:t>’ problem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12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Deadlines for tasks</a:t>
            </a:r>
          </a:p>
          <a:p>
            <a:r>
              <a:rPr lang="en-US" dirty="0"/>
              <a:t>A set </a:t>
            </a:r>
            <a:r>
              <a:rPr lang="en-US" i="1" dirty="0"/>
              <a:t>T</a:t>
            </a:r>
            <a:r>
              <a:rPr lang="en-US" dirty="0"/>
              <a:t> of tasks; for each task </a:t>
            </a:r>
            <a:r>
              <a:rPr lang="en-US" i="1" dirty="0"/>
              <a:t>t</a:t>
            </a:r>
            <a:r>
              <a:rPr lang="en-US" dirty="0"/>
              <a:t> in </a:t>
            </a:r>
            <a:r>
              <a:rPr lang="en-US" i="1" dirty="0"/>
              <a:t>T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 </a:t>
            </a:r>
            <a:r>
              <a:rPr lang="en-US" dirty="0"/>
              <a:t>positive integer </a:t>
            </a:r>
            <a:r>
              <a:rPr lang="en-US" i="1" dirty="0"/>
              <a:t>length</a:t>
            </a:r>
            <a:r>
              <a:rPr lang="en-US" dirty="0"/>
              <a:t> </a:t>
            </a:r>
            <a:r>
              <a:rPr lang="en-US" i="1" dirty="0" err="1"/>
              <a:t>len</a:t>
            </a:r>
            <a:r>
              <a:rPr lang="en-US" i="1" dirty="0"/>
              <a:t>(t</a:t>
            </a:r>
            <a:r>
              <a:rPr lang="en-US" i="1" dirty="0" smtClean="0"/>
              <a:t>)</a:t>
            </a:r>
            <a:r>
              <a:rPr lang="en-US" dirty="0" smtClean="0"/>
              <a:t>  - how long they run for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 </a:t>
            </a:r>
            <a:r>
              <a:rPr lang="en-US" dirty="0"/>
              <a:t>positive integer </a:t>
            </a:r>
            <a:r>
              <a:rPr lang="en-US" i="1" dirty="0"/>
              <a:t>release time</a:t>
            </a:r>
            <a:r>
              <a:rPr lang="en-US" dirty="0"/>
              <a:t> </a:t>
            </a:r>
            <a:r>
              <a:rPr lang="en-US" i="1" dirty="0" smtClean="0"/>
              <a:t>r(t) – when the task is available for the processor to do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a </a:t>
            </a:r>
            <a:r>
              <a:rPr lang="en-US" dirty="0"/>
              <a:t>positive integer </a:t>
            </a:r>
            <a:r>
              <a:rPr lang="en-US" i="1" dirty="0"/>
              <a:t>deadline</a:t>
            </a:r>
            <a:r>
              <a:rPr lang="en-US" dirty="0"/>
              <a:t> </a:t>
            </a:r>
            <a:r>
              <a:rPr lang="en-US" i="1" dirty="0"/>
              <a:t>d(t</a:t>
            </a:r>
            <a:r>
              <a:rPr lang="en-US" i="1" dirty="0" smtClean="0"/>
              <a:t>)</a:t>
            </a:r>
            <a:r>
              <a:rPr lang="en-US" dirty="0"/>
              <a:t> </a:t>
            </a:r>
            <a:r>
              <a:rPr lang="en-US" dirty="0" smtClean="0"/>
              <a:t>– the task has to be completed by this time</a:t>
            </a:r>
          </a:p>
          <a:p>
            <a:r>
              <a:rPr lang="en-US" dirty="0" smtClean="0"/>
              <a:t>Is there a one-processor schedule for tasks that satisfies the release time constraints and meets all the deadlines?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4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0/1 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a bag with limited capacity (total weight that can be put into it)</a:t>
            </a:r>
          </a:p>
          <a:p>
            <a:r>
              <a:rPr lang="en-US" dirty="0" smtClean="0"/>
              <a:t>You have an array of </a:t>
            </a:r>
            <a:r>
              <a:rPr lang="en-US" dirty="0" smtClean="0"/>
              <a:t>items each with a certain weight and certain value</a:t>
            </a:r>
            <a:endParaRPr lang="en-US" dirty="0" smtClean="0"/>
          </a:p>
          <a:p>
            <a:r>
              <a:rPr lang="en-US" dirty="0" smtClean="0"/>
              <a:t>Once you pick an item you have to put the whole item into your bag (No cutting it into pieces!)</a:t>
            </a:r>
          </a:p>
          <a:p>
            <a:r>
              <a:rPr lang="en-US" dirty="0" smtClean="0"/>
              <a:t>Maximize value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766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0-1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Maximize returns subject to resource constraints</a:t>
            </a:r>
          </a:p>
          <a:p>
            <a:r>
              <a:rPr lang="en-US" dirty="0" smtClean="0"/>
              <a:t>Assume the returns on the </a:t>
            </a:r>
            <a:r>
              <a:rPr lang="en-US" dirty="0" err="1" smtClean="0"/>
              <a:t>j</a:t>
            </a:r>
            <a:r>
              <a:rPr lang="en-US" baseline="30000" dirty="0" err="1" smtClean="0"/>
              <a:t>th</a:t>
            </a:r>
            <a:r>
              <a:rPr lang="en-US" dirty="0" smtClean="0"/>
              <a:t> investment are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endParaRPr lang="en-US" baseline="-25000" dirty="0" smtClean="0"/>
          </a:p>
          <a:p>
            <a:r>
              <a:rPr lang="en-US" dirty="0" smtClean="0"/>
              <a:t>Assume you can only spend b</a:t>
            </a:r>
            <a:r>
              <a:rPr lang="en-US" baseline="-25000" dirty="0" smtClean="0"/>
              <a:t>i</a:t>
            </a:r>
            <a:r>
              <a:rPr lang="en-US" dirty="0" smtClean="0"/>
              <a:t> money in total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360545"/>
            <a:ext cx="1352550" cy="7277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055" y="5109037"/>
            <a:ext cx="1927860" cy="114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Completeness in ‘everyday’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Assigning university classes to timeslots to minimize scheduling </a:t>
            </a:r>
            <a:r>
              <a:rPr lang="en-US" dirty="0" smtClean="0"/>
              <a:t>conflicts</a:t>
            </a:r>
          </a:p>
          <a:p>
            <a:r>
              <a:rPr lang="en-US" dirty="0" smtClean="0"/>
              <a:t>Wedding planning where you want to seat friends together at the same table but not any enemies (along the lines of CLIQUE)</a:t>
            </a:r>
            <a:endParaRPr lang="en-US" dirty="0"/>
          </a:p>
        </p:txBody>
      </p:sp>
      <p:pic>
        <p:nvPicPr>
          <p:cNvPr id="1026" name="Picture 2" descr="NP-Comple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436" y="1524000"/>
            <a:ext cx="6670964" cy="431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5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Painful to solve </a:t>
            </a:r>
          </a:p>
          <a:p>
            <a:r>
              <a:rPr lang="en-US" dirty="0" smtClean="0"/>
              <a:t>Even when we reduce complexity (by DP for instance) we still have non polynomial run times</a:t>
            </a:r>
          </a:p>
          <a:p>
            <a:r>
              <a:rPr lang="en-US" dirty="0" smtClean="0"/>
              <a:t>But these are practical problems!</a:t>
            </a:r>
          </a:p>
          <a:p>
            <a:r>
              <a:rPr lang="en-US" dirty="0" smtClean="0"/>
              <a:t>How to solve?</a:t>
            </a:r>
          </a:p>
          <a:p>
            <a:pPr lvl="1"/>
            <a:r>
              <a:rPr lang="en-US" dirty="0" smtClean="0"/>
              <a:t>Approximation algorithms</a:t>
            </a:r>
          </a:p>
          <a:p>
            <a:pPr lvl="1"/>
            <a:r>
              <a:rPr lang="en-US" dirty="0" smtClean="0"/>
              <a:t>Heuristics</a:t>
            </a:r>
          </a:p>
          <a:p>
            <a:pPr lvl="1"/>
            <a:r>
              <a:rPr lang="en-US" dirty="0" smtClean="0"/>
              <a:t>Randomized </a:t>
            </a:r>
            <a:r>
              <a:rPr lang="en-US" dirty="0" smtClean="0"/>
              <a:t>algorithms</a:t>
            </a:r>
          </a:p>
          <a:p>
            <a:r>
              <a:rPr lang="en-US" dirty="0" smtClean="0"/>
              <a:t>They are ‘unsolved’ so new and interesting results can be shown about them.</a:t>
            </a:r>
          </a:p>
          <a:p>
            <a:r>
              <a:rPr lang="en-US" dirty="0" smtClean="0"/>
              <a:t>People pay good money for solving these problems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displaystyle C(S,j) = \min_{i \in S, i \neq j} \{ C (S - \{j\}, i) + d_{i,j} \}$&#10;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displaystyle \max \sum_{j=1}^n c_j x_j$&#10;&#10;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\begin{align*} &#10;\sum_{j=1}^n a_{ij}x_j &amp;\le  b_i \\ &#10;x_j &amp;=  0 \text{ or } 1&#10;\end{align*}&#10;\end{document}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554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DP TSP </vt:lpstr>
      <vt:lpstr>PowerPoint Presentation</vt:lpstr>
      <vt:lpstr>PowerPoint Presentation</vt:lpstr>
      <vt:lpstr>List of known NP Complete problems</vt:lpstr>
      <vt:lpstr>Sequencing</vt:lpstr>
      <vt:lpstr>0/1 Knapsack</vt:lpstr>
      <vt:lpstr>0-1 programming</vt:lpstr>
      <vt:lpstr>NP Completeness in ‘everyday’ life</vt:lpstr>
      <vt:lpstr>NP complete problems</vt:lpstr>
      <vt:lpstr>PowerPoint Presentation</vt:lpstr>
      <vt:lpstr>How bad is that approximation?</vt:lpstr>
      <vt:lpstr>Genetic algorithm for TSP</vt:lpstr>
      <vt:lpstr>High level idea of genetic algorithm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</dc:creator>
  <cp:lastModifiedBy>Arvind</cp:lastModifiedBy>
  <cp:revision>33</cp:revision>
  <dcterms:created xsi:type="dcterms:W3CDTF">2014-04-21T16:20:29Z</dcterms:created>
  <dcterms:modified xsi:type="dcterms:W3CDTF">2014-04-22T16:03:49Z</dcterms:modified>
</cp:coreProperties>
</file>