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  <p:sldId id="263" r:id="rId6"/>
    <p:sldId id="264" r:id="rId7"/>
    <p:sldId id="261" r:id="rId8"/>
    <p:sldId id="262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2363-794C-0A44-A4FE-F46183F6FDE6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B573-4142-114A-8710-62F8235E0F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asmerrin/Documents/School%20Documents/Senior%20Project/Final%20Presentation%20Video.mov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-4611"/>
            <a:ext cx="9144001" cy="512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527" y="2444120"/>
            <a:ext cx="7900736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Exploring Dynamic Interactive </a:t>
            </a:r>
            <a:r>
              <a:rPr lang="en-US" sz="3600" b="1" dirty="0" smtClean="0"/>
              <a:t>Narrative</a:t>
            </a:r>
          </a:p>
          <a:p>
            <a:pPr algn="ctr"/>
            <a:r>
              <a:rPr lang="en-US" sz="3200" dirty="0" smtClean="0"/>
              <a:t>Jason Merrin</a:t>
            </a:r>
          </a:p>
          <a:p>
            <a:pPr algn="ctr"/>
            <a:r>
              <a:rPr lang="en-US" dirty="0" smtClean="0"/>
              <a:t>Advisors: Norman </a:t>
            </a:r>
            <a:r>
              <a:rPr lang="en-US" dirty="0" err="1" smtClean="0"/>
              <a:t>Badler</a:t>
            </a:r>
            <a:r>
              <a:rPr lang="en-US" dirty="0" smtClean="0"/>
              <a:t> and </a:t>
            </a:r>
            <a:r>
              <a:rPr lang="en-US" dirty="0" err="1" smtClean="0"/>
              <a:t>Aline</a:t>
            </a:r>
            <a:r>
              <a:rPr lang="en-US" dirty="0" smtClean="0"/>
              <a:t> </a:t>
            </a:r>
            <a:r>
              <a:rPr lang="en-US" dirty="0" err="1" smtClean="0"/>
              <a:t>Normoyle</a:t>
            </a:r>
            <a:endParaRPr lang="en-US" dirty="0" smtClean="0"/>
          </a:p>
          <a:p>
            <a:pPr algn="ctr"/>
            <a:endParaRPr lang="en-US" sz="3600" b="1" dirty="0"/>
          </a:p>
        </p:txBody>
      </p:sp>
      <p:pic>
        <p:nvPicPr>
          <p:cNvPr id="6" name="Picture 2" descr="https://fling.seas.upenn.edu/~edab/dynamic/edab/wordpress/wp-content/uploads/2012/09/pennEngFrontPage-960x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73816"/>
            <a:ext cx="2139398" cy="8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7998" y="5938796"/>
            <a:ext cx="6776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Department of Computer and Information Science- University of Pennsylvania 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Questions?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2" y="1622917"/>
            <a:ext cx="8752160" cy="3885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3364" y="2388393"/>
            <a:ext cx="3754924" cy="1822357"/>
          </a:xfrm>
          <a:prstGeom prst="rect">
            <a:avLst/>
          </a:prstGeom>
          <a:solidFill>
            <a:schemeClr val="tx1">
              <a:lumMod val="50000"/>
              <a:lumOff val="5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23949" y="2830179"/>
            <a:ext cx="1532340" cy="38656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23949" y="3493393"/>
            <a:ext cx="1532340" cy="38656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Goals and Motivation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01316" y="1288353"/>
            <a:ext cx="81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devise a method of generating narrative dynamically as an alternative to the costly and time consuming “story-tree” method of creating user influenced stories in games.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75" y="2232356"/>
            <a:ext cx="7018050" cy="3856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369" y="6091861"/>
            <a:ext cx="81012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http://www.samplereality.com/gmu/fall2008/343/wp-content/uploads/2008/09/caveoftime.jpg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Model</a:t>
            </a:r>
            <a:endParaRPr lang="en-US" sz="25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07803" y="1274989"/>
            <a:ext cx="5347773" cy="4311110"/>
            <a:chOff x="1961311" y="2136864"/>
            <a:chExt cx="5083847" cy="4098346"/>
          </a:xfrm>
        </p:grpSpPr>
        <p:sp>
          <p:nvSpPr>
            <p:cNvPr id="8" name="Rounded Rectangle 7"/>
            <p:cNvSpPr/>
            <p:nvPr/>
          </p:nvSpPr>
          <p:spPr>
            <a:xfrm>
              <a:off x="2191439" y="2199000"/>
              <a:ext cx="1585654" cy="57660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 smtClean="0"/>
            </a:p>
            <a:p>
              <a:pPr algn="ctr"/>
              <a:r>
                <a:rPr lang="en-US" sz="1400" dirty="0" smtClean="0"/>
                <a:t>Emotions</a:t>
              </a:r>
              <a:endParaRPr lang="en-US" sz="1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91439" y="2136864"/>
              <a:ext cx="1585654" cy="198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Character</a:t>
              </a:r>
              <a:endParaRPr lang="en-US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91439" y="3037333"/>
              <a:ext cx="1585654" cy="57660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 smtClean="0"/>
            </a:p>
            <a:p>
              <a:pPr algn="ctr"/>
              <a:r>
                <a:rPr lang="en-US" sz="1400" dirty="0" smtClean="0"/>
                <a:t>Emotions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91439" y="2975197"/>
              <a:ext cx="1585654" cy="198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Character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91439" y="3857402"/>
              <a:ext cx="1585654" cy="57660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 smtClean="0"/>
            </a:p>
            <a:p>
              <a:pPr algn="ctr"/>
              <a:r>
                <a:rPr lang="en-US" sz="1400" dirty="0" smtClean="0"/>
                <a:t>Emotions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91439" y="3795266"/>
              <a:ext cx="1585654" cy="198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Character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96828" y="4711692"/>
              <a:ext cx="1585654" cy="57660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 smtClean="0"/>
            </a:p>
            <a:p>
              <a:pPr algn="ctr"/>
              <a:r>
                <a:rPr lang="en-US" sz="1400" dirty="0" smtClean="0"/>
                <a:t>Emotions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96828" y="4649556"/>
              <a:ext cx="1585654" cy="198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Character</a:t>
              </a:r>
              <a:endParaRPr lang="en-US" sz="1400" dirty="0"/>
            </a:p>
          </p:txBody>
        </p:sp>
        <p:cxnSp>
          <p:nvCxnSpPr>
            <p:cNvPr id="16" name="Elbow Connector 15"/>
            <p:cNvCxnSpPr>
              <a:stCxn id="8" idx="3"/>
            </p:cNvCxnSpPr>
            <p:nvPr/>
          </p:nvCxnSpPr>
          <p:spPr>
            <a:xfrm>
              <a:off x="3777093" y="2487301"/>
              <a:ext cx="1121059" cy="2883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0" idx="3"/>
            </p:cNvCxnSpPr>
            <p:nvPr/>
          </p:nvCxnSpPr>
          <p:spPr>
            <a:xfrm flipV="1">
              <a:off x="3777093" y="2975197"/>
              <a:ext cx="1121059" cy="35043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>
              <a:off x="3782483" y="4106115"/>
              <a:ext cx="1121059" cy="2883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flipV="1">
              <a:off x="3782483" y="4594011"/>
              <a:ext cx="1121059" cy="35043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903541" y="2573813"/>
              <a:ext cx="1585654" cy="57660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Interaction</a:t>
              </a:r>
            </a:p>
            <a:p>
              <a:pPr algn="ctr"/>
              <a:r>
                <a:rPr lang="en-US" sz="1400" dirty="0" smtClean="0"/>
                <a:t>Action</a:t>
              </a:r>
              <a:endParaRPr lang="en-US" sz="1200" dirty="0" smtClean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15665" y="4192628"/>
              <a:ext cx="1585654" cy="57660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Interaction</a:t>
              </a:r>
            </a:p>
            <a:p>
              <a:pPr algn="ctr"/>
              <a:r>
                <a:rPr lang="en-US" sz="1400" dirty="0" smtClean="0"/>
                <a:t>Action</a:t>
              </a:r>
              <a:endParaRPr lang="en-US" sz="1200" dirty="0" smtClean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96828" y="5559533"/>
              <a:ext cx="4607422" cy="5766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Plot</a:t>
              </a:r>
              <a:endParaRPr lang="en-US" sz="1400" dirty="0"/>
            </a:p>
          </p:txBody>
        </p:sp>
        <p:cxnSp>
          <p:nvCxnSpPr>
            <p:cNvPr id="23" name="Elbow Connector 45"/>
            <p:cNvCxnSpPr>
              <a:stCxn id="20" idx="3"/>
            </p:cNvCxnSpPr>
            <p:nvPr/>
          </p:nvCxnSpPr>
          <p:spPr>
            <a:xfrm>
              <a:off x="6489195" y="2862114"/>
              <a:ext cx="170905" cy="265234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21" idx="2"/>
            </p:cNvCxnSpPr>
            <p:nvPr/>
          </p:nvCxnSpPr>
          <p:spPr>
            <a:xfrm rot="16200000" flipH="1">
              <a:off x="5513527" y="4964193"/>
              <a:ext cx="745231" cy="355300"/>
            </a:xfrm>
            <a:prstGeom prst="bentConnector3">
              <a:avLst>
                <a:gd name="adj1" fmla="val 6875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61311" y="6235210"/>
              <a:ext cx="5083847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hape 34"/>
          <p:cNvCxnSpPr>
            <a:stCxn id="20" idx="2"/>
          </p:cNvCxnSpPr>
          <p:nvPr/>
        </p:nvCxnSpPr>
        <p:spPr>
          <a:xfrm rot="5400000">
            <a:off x="4686352" y="1578326"/>
            <a:ext cx="487583" cy="2013245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0" idx="0"/>
          </p:cNvCxnSpPr>
          <p:nvPr/>
        </p:nvCxnSpPr>
        <p:spPr>
          <a:xfrm rot="16200000" flipV="1">
            <a:off x="4697492" y="495349"/>
            <a:ext cx="459633" cy="2018914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21" idx="0"/>
            <a:endCxn id="13" idx="3"/>
          </p:cNvCxnSpPr>
          <p:nvPr/>
        </p:nvCxnSpPr>
        <p:spPr>
          <a:xfrm rot="16200000" flipV="1">
            <a:off x="4776984" y="2264942"/>
            <a:ext cx="313402" cy="2031667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21" idx="2"/>
          </p:cNvCxnSpPr>
          <p:nvPr/>
        </p:nvCxnSpPr>
        <p:spPr>
          <a:xfrm rot="5400000">
            <a:off x="4759421" y="3208113"/>
            <a:ext cx="354199" cy="2025997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48603" y="5672862"/>
            <a:ext cx="524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Characters have emotions, emotions drive actions, </a:t>
            </a:r>
          </a:p>
          <a:p>
            <a:pPr algn="ctr"/>
            <a:r>
              <a:rPr lang="en-US" i="1" dirty="0" smtClean="0"/>
              <a:t>actions impact emotions and drive the story forwards.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/>
              <a:buChar char="•"/>
            </a:pPr>
            <a:r>
              <a:rPr lang="en-US" sz="2800" dirty="0" smtClean="0"/>
              <a:t>Characters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Have a range of emotions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Have a gender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Wander in physical space until </a:t>
            </a:r>
            <a:r>
              <a:rPr lang="en-US" dirty="0" smtClean="0"/>
              <a:t>they find another character to interact with.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Emotions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Vary from character to character.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Value range from 1 to 100.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Strong emotions beget stronger emotional fluctuations</a:t>
            </a:r>
            <a:r>
              <a:rPr lang="en-US" dirty="0" smtClean="0"/>
              <a:t>. If the character is already very angry, they get angrier faster, or they might get over it faster. Emotional value changes are based on percentage of current emotional value.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Actions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Have an “Action Importance Value” (AIV) from 1 to 5 to determine importance to the story.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Have a set of emotional values that are ideal for said action, and a way in which those emotions are affected by the action in both the enactor and receiver.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Action chosen depends on closest match of emotions to conditions necessary for performing a specific action, with a slight added element of chance.</a:t>
            </a: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Design Outline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Configuration Files</a:t>
            </a:r>
            <a:endParaRPr lang="en-US" sz="2500" dirty="0"/>
          </a:p>
        </p:txBody>
      </p:sp>
      <p:cxnSp>
        <p:nvCxnSpPr>
          <p:cNvPr id="7" name="Straight Connector 6"/>
          <p:cNvCxnSpPr>
            <a:stCxn id="5" idx="2"/>
            <a:endCxn id="4" idx="2"/>
          </p:cNvCxnSpPr>
          <p:nvPr/>
        </p:nvCxnSpPr>
        <p:spPr>
          <a:xfrm rot="5400000">
            <a:off x="1747559" y="3796631"/>
            <a:ext cx="5641474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3894" y="1041042"/>
            <a:ext cx="16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File (.txt)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5717" y="1041042"/>
            <a:ext cx="166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 File (.txt)</a:t>
            </a:r>
            <a:endParaRPr lang="en-US" dirty="0"/>
          </a:p>
        </p:txBody>
      </p:sp>
      <p:pic>
        <p:nvPicPr>
          <p:cNvPr id="11" name="Picture 10" descr="Screen shot 2013-04-25 at 5.44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19" y="1410374"/>
            <a:ext cx="2765438" cy="5206994"/>
          </a:xfrm>
          <a:prstGeom prst="rect">
            <a:avLst/>
          </a:prstGeom>
        </p:spPr>
      </p:pic>
      <p:pic>
        <p:nvPicPr>
          <p:cNvPr id="13" name="Picture 12" descr="Screen shot 2013-04-25 at 5.44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682" y="1410374"/>
            <a:ext cx="2765438" cy="5206994"/>
          </a:xfrm>
          <a:prstGeom prst="rect">
            <a:avLst/>
          </a:prstGeom>
        </p:spPr>
      </p:pic>
      <p:pic>
        <p:nvPicPr>
          <p:cNvPr id="12" name="Picture 11" descr="Screen shot 2013-04-25 at 5.45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682" y="1423742"/>
            <a:ext cx="2235200" cy="3898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20418" y="4973053"/>
            <a:ext cx="1398002" cy="164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Story Structure</a:t>
            </a:r>
            <a:endParaRPr lang="en-US" sz="2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525674"/>
            <a:ext cx="6184900" cy="3619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0895" y="6222086"/>
            <a:ext cx="59222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http://www.musik-therapie.at/PederHill/images/Struct1.gif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646945" y="383674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Inciting Incident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8764" y="4428687"/>
            <a:ext cx="903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Plot Point 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0787" y="4429219"/>
            <a:ext cx="903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Plot Point 2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3740985" y="4284847"/>
            <a:ext cx="315480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416098" y="4290199"/>
            <a:ext cx="315480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Early Implementation</a:t>
            </a:r>
            <a:endParaRPr lang="en-US" sz="25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24" y="1555974"/>
            <a:ext cx="7499353" cy="379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Gaming Application</a:t>
            </a:r>
            <a:endParaRPr lang="en-US" sz="2500" dirty="0"/>
          </a:p>
        </p:txBody>
      </p:sp>
      <p:pic>
        <p:nvPicPr>
          <p:cNvPr id="6" name="Final Presentation Video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152" y="1219869"/>
            <a:ext cx="8762288" cy="492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52" y="975894"/>
            <a:ext cx="8762288" cy="5641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2400" dirty="0" smtClean="0"/>
              <a:t>Improving the “murder mystery” game with better graphics, more choices of actions, and more potential story twists.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Creating another game in a new genre with radically different start and win states using the same “story engine” to demonstrate that the concept can work across different types of games.</a:t>
            </a:r>
          </a:p>
          <a:p>
            <a:endParaRPr lang="en-US" sz="1700" dirty="0" smtClean="0"/>
          </a:p>
          <a:p>
            <a:pPr algn="ctr"/>
            <a:r>
              <a:rPr lang="en-US" sz="2000" dirty="0" smtClean="0"/>
              <a:t>Essentially: prove that this is a perfectly sound and engaging way to create variable storylines for an “always different” gaming experience.</a:t>
            </a:r>
          </a:p>
          <a:p>
            <a:pPr algn="ctr"/>
            <a:endParaRPr lang="en-US" sz="2000" dirty="0"/>
          </a:p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7152" y="213894"/>
            <a:ext cx="87622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What Happens Next?</a:t>
            </a:r>
            <a:endParaRPr lang="en-US" sz="2500" dirty="0"/>
          </a:p>
        </p:txBody>
      </p:sp>
      <p:pic>
        <p:nvPicPr>
          <p:cNvPr id="7" name="Picture 6" descr="Screen shot 2013-04-25 at 5.55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4" y="4101086"/>
            <a:ext cx="4104107" cy="238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407</Words>
  <Application>Microsoft Macintosh PowerPoint</Application>
  <PresentationFormat>On-screen Show (4:3)</PresentationFormat>
  <Paragraphs>59</Paragraphs>
  <Slides>10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Jason Merrin Productions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Merrin</dc:creator>
  <cp:lastModifiedBy>Jason Merrin</cp:lastModifiedBy>
  <cp:revision>21</cp:revision>
  <dcterms:created xsi:type="dcterms:W3CDTF">2013-04-25T08:31:33Z</dcterms:created>
  <dcterms:modified xsi:type="dcterms:W3CDTF">2013-04-25T10:01:59Z</dcterms:modified>
</cp:coreProperties>
</file>