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5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912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6277188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4" name="Shape 3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1" name="Shape 4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8" name="Shape 4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304800" algn="ctr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304800" algn="ctr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304800" algn="ctr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304800" algn="ctr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304800" algn="ctr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304800" algn="ctr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304800" algn="ctr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304800" algn="ctr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304800" algn="ctr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woColTx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Only" type="titleOnly">
  <p:cSld name="title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_ONLY">
  <p:cSld name="CAPTION_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66666"/>
              <a:buFont typeface="Arial"/>
              <a:buChar char="•"/>
              <a:defRPr sz="1800">
                <a:solidFill>
                  <a:schemeClr val="lt1"/>
                </a:solidFill>
              </a:defRPr>
            </a:lvl1pPr>
            <a:lvl2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urier New"/>
              <a:buChar char="o"/>
              <a:defRPr sz="1800">
                <a:solidFill>
                  <a:schemeClr val="lt1"/>
                </a:solidFill>
              </a:defRPr>
            </a:lvl2pPr>
            <a:lvl3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Wingdings"/>
              <a:buChar char="§"/>
              <a:defRPr sz="1800">
                <a:solidFill>
                  <a:schemeClr val="lt1"/>
                </a:solidFill>
              </a:defRPr>
            </a:lvl3pPr>
            <a:lvl4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66666"/>
              <a:buFont typeface="Arial"/>
              <a:buChar char="•"/>
              <a:defRPr sz="1800">
                <a:solidFill>
                  <a:schemeClr val="lt1"/>
                </a:solidFill>
              </a:defRPr>
            </a:lvl4pPr>
            <a:lvl5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urier New"/>
              <a:buChar char="o"/>
              <a:defRPr sz="1800">
                <a:solidFill>
                  <a:schemeClr val="lt1"/>
                </a:solidFill>
              </a:defRPr>
            </a:lvl5pPr>
            <a:lvl6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Wingdings"/>
              <a:buChar char="§"/>
              <a:defRPr sz="1800">
                <a:solidFill>
                  <a:schemeClr val="lt1"/>
                </a:solidFill>
              </a:defRPr>
            </a:lvl6pPr>
            <a:lvl7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66666"/>
              <a:buFont typeface="Arial"/>
              <a:buChar char="•"/>
              <a:defRPr sz="1800">
                <a:solidFill>
                  <a:schemeClr val="lt1"/>
                </a:solidFill>
              </a:defRPr>
            </a:lvl7pPr>
            <a:lvl8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urier New"/>
              <a:buChar char="o"/>
              <a:defRPr sz="1800">
                <a:solidFill>
                  <a:schemeClr val="lt1"/>
                </a:solidFill>
              </a:defRPr>
            </a:lvl8pPr>
            <a:lvl9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Wingdings"/>
              <a:buChar char="§"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" type="obj">
  <p:cSld name="obj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2225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77800" algn="l" rtl="0">
              <a:spcBef>
                <a:spcPts val="56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136525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dk2"/>
            </a:gs>
            <a:gs pos="100000">
              <a:schemeClr val="dk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600"/>
              </a:spcBef>
              <a:buClr>
                <a:schemeClr val="lt1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285750" algn="l" rtl="0">
              <a:spcBef>
                <a:spcPts val="480"/>
              </a:spcBef>
              <a:buClr>
                <a:schemeClr val="lt1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228600" algn="l" rtl="0">
              <a:spcBef>
                <a:spcPts val="480"/>
              </a:spcBef>
              <a:buClr>
                <a:schemeClr val="lt1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228600" algn="l" rtl="0">
              <a:spcBef>
                <a:spcPts val="360"/>
              </a:spcBef>
              <a:buClr>
                <a:schemeClr val="lt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228600" algn="l" rtl="0">
              <a:spcBef>
                <a:spcPts val="360"/>
              </a:spcBef>
              <a:buClr>
                <a:schemeClr val="lt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228600" algn="l" rtl="0">
              <a:spcBef>
                <a:spcPts val="360"/>
              </a:spcBef>
              <a:buClr>
                <a:schemeClr val="lt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228600" algn="l" rtl="0">
              <a:spcBef>
                <a:spcPts val="360"/>
              </a:spcBef>
              <a:buClr>
                <a:schemeClr val="lt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228600" algn="l" rtl="0">
              <a:spcBef>
                <a:spcPts val="360"/>
              </a:spcBef>
              <a:buClr>
                <a:schemeClr val="lt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228600" algn="l" rtl="0">
              <a:spcBef>
                <a:spcPts val="360"/>
              </a:spcBef>
              <a:buClr>
                <a:schemeClr val="lt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>
                <a:solidFill>
                  <a:srgbClr val="FFFFFF"/>
                </a:solidFill>
              </a:rPr>
              <a:t>Procedural</a:t>
            </a:r>
            <a:r>
              <a:rPr lang="en-US" i="0" u="none" strike="noStrike" cap="none" baseline="0">
                <a:solidFill>
                  <a:srgbClr val="FFFFFF"/>
                </a:solidFill>
              </a:rPr>
              <a:t> Architecture</a:t>
            </a:r>
          </a:p>
        </p:txBody>
      </p:sp>
      <p:sp>
        <p:nvSpPr>
          <p:cNvPr id="30" name="Shape 30"/>
          <p:cNvSpPr txBox="1">
            <a:spLocks noGrp="1"/>
          </p:cNvSpPr>
          <p:nvPr>
            <p:ph type="subTitle" idx="1"/>
          </p:nvPr>
        </p:nvSpPr>
        <p:spPr>
          <a:xfrm>
            <a:off x="1371600" y="36576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640"/>
              </a:spcBef>
              <a:buClr>
                <a:srgbClr val="888888"/>
              </a:buClr>
              <a:buSzPct val="25000"/>
              <a:buFont typeface="Calibri"/>
              <a:buNone/>
            </a:pPr>
            <a:r>
              <a:rPr lang="en-US" sz="3200" b="0" i="0" u="none" strike="noStrike" cap="none" baseline="0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With Formal Grammars and Simulated Annealing</a:t>
            </a:r>
          </a:p>
        </p:txBody>
      </p:sp>
      <p:sp>
        <p:nvSpPr>
          <p:cNvPr id="31" name="Shape 31"/>
          <p:cNvSpPr txBox="1"/>
          <p:nvPr/>
        </p:nvSpPr>
        <p:spPr>
          <a:xfrm>
            <a:off x="3048000" y="5105400"/>
            <a:ext cx="2927211" cy="923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buSzPct val="25000"/>
              <a:buNone/>
            </a:pPr>
            <a:r>
              <a:rPr lang="en-US" sz="1800" b="0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By Stewart Hills</a:t>
            </a:r>
          </a:p>
          <a:p>
            <a:pPr marL="0" marR="0" lvl="0" indent="0" algn="ctr" rtl="0">
              <a:buSzPct val="25000"/>
              <a:buNone/>
            </a:pPr>
            <a:r>
              <a:rPr lang="en-US" sz="1800" b="0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Advisors:</a:t>
            </a:r>
          </a:p>
          <a:p>
            <a:pPr marL="0" marR="0" lvl="0" indent="0" algn="ctr" rtl="0">
              <a:buSzPct val="25000"/>
              <a:buNone/>
            </a:pPr>
            <a:r>
              <a:rPr lang="en-US" sz="1800" b="0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Norm Badler, Aline Normoyle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>
                <a:solidFill>
                  <a:srgbClr val="FFFFFF"/>
                </a:solidFill>
              </a:rPr>
              <a:t>Vocabulary</a:t>
            </a:r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6410400" cy="452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lvl="0" indent="-419100" rtl="0">
              <a:buClr>
                <a:srgbClr val="FFFFFF"/>
              </a:buClr>
              <a:buSzPct val="156249"/>
              <a:buFont typeface="Arial"/>
              <a:buChar char="•"/>
            </a:pPr>
            <a:r>
              <a:rPr lang="en-US">
                <a:solidFill>
                  <a:srgbClr val="FFFFFF"/>
                </a:solidFill>
              </a:rPr>
              <a:t>Formal Grammars</a:t>
            </a:r>
          </a:p>
          <a:p>
            <a:pPr marL="914400" lvl="1" indent="-381000" rtl="0">
              <a:buClr>
                <a:srgbClr val="FFFFFF"/>
              </a:buClr>
              <a:buSzPct val="75000"/>
              <a:buFont typeface="Courier New"/>
              <a:buChar char="o"/>
            </a:pPr>
            <a:r>
              <a:rPr lang="en-US">
                <a:solidFill>
                  <a:srgbClr val="FFFFFF"/>
                </a:solidFill>
              </a:rPr>
              <a:t>Map states of Finite State Machine to characters</a:t>
            </a:r>
          </a:p>
          <a:p>
            <a:pPr marL="914400" lvl="1" indent="-381000" rtl="0">
              <a:buClr>
                <a:srgbClr val="FFFFFF"/>
              </a:buClr>
              <a:buSzPct val="75000"/>
              <a:buFont typeface="Courier New"/>
              <a:buChar char="o"/>
            </a:pPr>
            <a:r>
              <a:rPr lang="en-US">
                <a:solidFill>
                  <a:srgbClr val="FFFFFF"/>
                </a:solidFill>
              </a:rPr>
              <a:t>Path creates string</a:t>
            </a:r>
          </a:p>
          <a:p>
            <a:pPr marL="914400" lvl="1" indent="-381000" rtl="0">
              <a:buClr>
                <a:srgbClr val="FFFFFF"/>
              </a:buClr>
              <a:buSzPct val="75000"/>
              <a:buFont typeface="Courier New"/>
              <a:buChar char="o"/>
            </a:pPr>
            <a:r>
              <a:rPr lang="en-US">
                <a:solidFill>
                  <a:srgbClr val="FFFFFF"/>
                </a:solidFill>
              </a:rPr>
              <a:t>Map terminals to geometry</a:t>
            </a:r>
          </a:p>
          <a:p>
            <a:pPr marL="457200" lvl="0" indent="-419100" rtl="0">
              <a:buClr>
                <a:srgbClr val="FFFFFF"/>
              </a:buClr>
              <a:buSzPct val="156249"/>
              <a:buFont typeface="Arial"/>
              <a:buChar char="•"/>
            </a:pPr>
            <a:r>
              <a:rPr lang="en-US">
                <a:solidFill>
                  <a:srgbClr val="FFFFFF"/>
                </a:solidFill>
              </a:rPr>
              <a:t>Simulated Annealing</a:t>
            </a:r>
          </a:p>
          <a:p>
            <a:pPr marL="914400" lvl="1" indent="-381000" rtl="0">
              <a:buClr>
                <a:srgbClr val="FFFFFF"/>
              </a:buClr>
              <a:buSzPct val="75000"/>
              <a:buFont typeface="Courier New"/>
              <a:buChar char="o"/>
            </a:pPr>
            <a:r>
              <a:rPr lang="en-US">
                <a:solidFill>
                  <a:srgbClr val="FFFFFF"/>
                </a:solidFill>
              </a:rPr>
              <a:t>Iterative optimization technique</a:t>
            </a:r>
          </a:p>
          <a:p>
            <a:pPr marL="914400" lvl="1" indent="-381000" rtl="0">
              <a:buClr>
                <a:srgbClr val="FFFFFF"/>
              </a:buClr>
              <a:buSzPct val="75000"/>
              <a:buFont typeface="Courier New"/>
              <a:buChar char="o"/>
            </a:pPr>
            <a:r>
              <a:rPr lang="en-US">
                <a:solidFill>
                  <a:srgbClr val="FFFFFF"/>
                </a:solidFill>
              </a:rPr>
              <a:t>Size of changes decreases over time </a:t>
            </a:r>
          </a:p>
          <a:p>
            <a:pPr marL="914400" lvl="1" indent="-381000">
              <a:buClr>
                <a:srgbClr val="FFFFFF"/>
              </a:buClr>
              <a:buSzPct val="75000"/>
              <a:buFont typeface="Courier New"/>
              <a:buChar char="o"/>
            </a:pPr>
            <a:r>
              <a:rPr lang="en-US">
                <a:solidFill>
                  <a:srgbClr val="FFFFFF"/>
                </a:solidFill>
              </a:rPr>
              <a:t>Allow negative choices to escape local minima</a:t>
            </a:r>
          </a:p>
        </p:txBody>
      </p:sp>
      <p:sp>
        <p:nvSpPr>
          <p:cNvPr id="38" name="Shape 38"/>
          <p:cNvSpPr/>
          <p:nvPr/>
        </p:nvSpPr>
        <p:spPr>
          <a:xfrm>
            <a:off x="6848475" y="1654737"/>
            <a:ext cx="1838325" cy="479107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b="0">
                <a:solidFill>
                  <a:schemeClr val="lt1"/>
                </a:solidFill>
              </a:rPr>
              <a:t>Relevance</a:t>
            </a:r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153200" cy="452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lvl="0" indent="-419100" rtl="0">
              <a:buClr>
                <a:schemeClr val="lt1"/>
              </a:buClr>
              <a:buSzPct val="156249"/>
              <a:buFont typeface="Arial"/>
              <a:buChar char="•"/>
            </a:pPr>
            <a:r>
              <a:rPr lang="en-US">
                <a:solidFill>
                  <a:schemeClr val="lt1"/>
                </a:solidFill>
              </a:rPr>
              <a:t>Traditional modeling to modern city requirements too slow/expensive</a:t>
            </a:r>
          </a:p>
          <a:p>
            <a:pPr marL="457200" lvl="0" indent="-419100" rtl="0">
              <a:buClr>
                <a:schemeClr val="lt1"/>
              </a:buClr>
              <a:buSzPct val="156249"/>
              <a:buFont typeface="Arial"/>
              <a:buChar char="•"/>
            </a:pPr>
            <a:r>
              <a:rPr lang="en-US">
                <a:solidFill>
                  <a:schemeClr val="lt1"/>
                </a:solidFill>
              </a:rPr>
              <a:t>Balance speed and convenience with artistic control</a:t>
            </a:r>
          </a:p>
          <a:p>
            <a:endParaRPr lang="en-US">
              <a:solidFill>
                <a:schemeClr val="lt1"/>
              </a:solidFill>
            </a:endParaRPr>
          </a:p>
        </p:txBody>
      </p:sp>
      <p:sp>
        <p:nvSpPr>
          <p:cNvPr id="45" name="Shape 45"/>
          <p:cNvSpPr/>
          <p:nvPr/>
        </p:nvSpPr>
        <p:spPr>
          <a:xfrm>
            <a:off x="4837828" y="1843568"/>
            <a:ext cx="3994680" cy="422211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b="0">
                <a:solidFill>
                  <a:schemeClr val="lt1"/>
                </a:solidFill>
              </a:rPr>
              <a:t>How it Works</a:t>
            </a:r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416000" cy="452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lvl="0" indent="-419100" rtl="0">
              <a:buClr>
                <a:schemeClr val="lt1"/>
              </a:buClr>
              <a:buSzPct val="156249"/>
              <a:buFont typeface="Arial"/>
              <a:buChar char="•"/>
            </a:pPr>
            <a:r>
              <a:rPr lang="en-US">
                <a:solidFill>
                  <a:schemeClr val="lt1"/>
                </a:solidFill>
              </a:rPr>
              <a:t>User models elements</a:t>
            </a:r>
          </a:p>
          <a:p>
            <a:pPr marL="457200" lvl="0" indent="-419100" rtl="0">
              <a:buClr>
                <a:schemeClr val="lt1"/>
              </a:buClr>
              <a:buSzPct val="156249"/>
              <a:buFont typeface="Arial"/>
              <a:buChar char="•"/>
            </a:pPr>
            <a:r>
              <a:rPr lang="en-US">
                <a:solidFill>
                  <a:schemeClr val="lt1"/>
                </a:solidFill>
              </a:rPr>
              <a:t>Arrangement</a:t>
            </a:r>
          </a:p>
          <a:p>
            <a:pPr marL="914400" lvl="1" indent="-381000" rtl="0">
              <a:buClr>
                <a:schemeClr val="lt1"/>
              </a:buClr>
              <a:buSzPct val="75000"/>
              <a:buFont typeface="Courier New"/>
              <a:buChar char="o"/>
            </a:pPr>
            <a:r>
              <a:rPr lang="en-US">
                <a:solidFill>
                  <a:schemeClr val="lt1"/>
                </a:solidFill>
              </a:rPr>
              <a:t>Grammar</a:t>
            </a:r>
          </a:p>
          <a:p>
            <a:pPr marL="914400" lvl="1" indent="-381000" rtl="0">
              <a:buClr>
                <a:schemeClr val="lt1"/>
              </a:buClr>
              <a:buSzPct val="75000"/>
              <a:buFont typeface="Courier New"/>
              <a:buChar char="o"/>
            </a:pPr>
            <a:r>
              <a:rPr lang="en-US">
                <a:solidFill>
                  <a:schemeClr val="lt1"/>
                </a:solidFill>
              </a:rPr>
              <a:t>Manual specification</a:t>
            </a:r>
          </a:p>
          <a:p>
            <a:pPr marL="457200" lvl="0" indent="-419100" rtl="0">
              <a:buClr>
                <a:schemeClr val="lt1"/>
              </a:buClr>
              <a:buSzPct val="156249"/>
              <a:buFont typeface="Arial"/>
              <a:buChar char="•"/>
            </a:pPr>
            <a:r>
              <a:rPr lang="en-US">
                <a:solidFill>
                  <a:schemeClr val="lt1"/>
                </a:solidFill>
              </a:rPr>
              <a:t>Annealing to solve problems</a:t>
            </a:r>
          </a:p>
        </p:txBody>
      </p:sp>
      <p:sp>
        <p:nvSpPr>
          <p:cNvPr id="52" name="Shape 52"/>
          <p:cNvSpPr/>
          <p:nvPr/>
        </p:nvSpPr>
        <p:spPr>
          <a:xfrm>
            <a:off x="4822754" y="1772825"/>
            <a:ext cx="3913021" cy="391302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-US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Corrections</a:t>
            </a:r>
          </a:p>
        </p:txBody>
      </p:sp>
      <p:sp>
        <p:nvSpPr>
          <p:cNvPr id="58" name="Shape 58"/>
          <p:cNvSpPr/>
          <p:nvPr/>
        </p:nvSpPr>
        <p:spPr>
          <a:xfrm>
            <a:off x="314527" y="1676400"/>
            <a:ext cx="4181273" cy="418127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59" name="Shape 59"/>
          <p:cNvSpPr/>
          <p:nvPr/>
        </p:nvSpPr>
        <p:spPr>
          <a:xfrm>
            <a:off x="4724400" y="1691882"/>
            <a:ext cx="4152120" cy="415031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Output Examples</a:t>
            </a:r>
          </a:p>
        </p:txBody>
      </p:sp>
      <p:sp>
        <p:nvSpPr>
          <p:cNvPr id="65" name="Shape 65"/>
          <p:cNvSpPr/>
          <p:nvPr/>
        </p:nvSpPr>
        <p:spPr>
          <a:xfrm>
            <a:off x="265539" y="1591429"/>
            <a:ext cx="4192937" cy="4192937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66" name="Shape 66"/>
          <p:cNvSpPr/>
          <p:nvPr/>
        </p:nvSpPr>
        <p:spPr>
          <a:xfrm>
            <a:off x="4687076" y="1604085"/>
            <a:ext cx="4187115" cy="4187115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>
  <a:themeElements>
    <a:clrScheme name="Custom 346">
      <a:dk1>
        <a:srgbClr val="000000"/>
      </a:dk1>
      <a:lt1>
        <a:srgbClr val="FFFFFF"/>
      </a:lt1>
      <a:dk2>
        <a:srgbClr val="4C4C4C"/>
      </a:dk2>
      <a:lt2>
        <a:srgbClr val="CCCCCC"/>
      </a:lt2>
      <a:accent1>
        <a:srgbClr val="89B4B8"/>
      </a:accent1>
      <a:accent2>
        <a:srgbClr val="AFA6CA"/>
      </a:accent2>
      <a:accent3>
        <a:srgbClr val="A5B492"/>
      </a:accent3>
      <a:accent4>
        <a:srgbClr val="E8CD6D"/>
      </a:accent4>
      <a:accent5>
        <a:srgbClr val="F4A447"/>
      </a:accent5>
      <a:accent6>
        <a:srgbClr val="D09D94"/>
      </a:accent6>
      <a:hlink>
        <a:srgbClr val="5EA7AA"/>
      </a:hlink>
      <a:folHlink>
        <a:srgbClr val="A295B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</Words>
  <Application>Microsoft Office PowerPoint</Application>
  <PresentationFormat>On-screen Show (4:3)</PresentationFormat>
  <Paragraphs>25</Paragraphs>
  <Slides>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/>
      <vt:lpstr>Procedural Architecture</vt:lpstr>
      <vt:lpstr>Vocabulary</vt:lpstr>
      <vt:lpstr>Relevance</vt:lpstr>
      <vt:lpstr>How it Works</vt:lpstr>
      <vt:lpstr>Corrections</vt:lpstr>
      <vt:lpstr>Output Examples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Procedural Architecture</dc:title>
  <dc:creator>Rose</dc:creator>
  <cp:lastModifiedBy>Rose</cp:lastModifiedBy>
  <cp:revision>1</cp:revision>
  <dcterms:modified xsi:type="dcterms:W3CDTF">2013-04-25T04:20:08Z</dcterms:modified>
</cp:coreProperties>
</file>